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55"/>
  </p:notesMasterIdLst>
  <p:sldIdLst>
    <p:sldId id="1183" r:id="rId6"/>
    <p:sldId id="1184" r:id="rId7"/>
    <p:sldId id="1185" r:id="rId8"/>
    <p:sldId id="1186" r:id="rId9"/>
    <p:sldId id="1187" r:id="rId10"/>
    <p:sldId id="1188" r:id="rId11"/>
    <p:sldId id="1189" r:id="rId12"/>
    <p:sldId id="1190" r:id="rId13"/>
    <p:sldId id="1191" r:id="rId14"/>
    <p:sldId id="1246" r:id="rId15"/>
    <p:sldId id="1192" r:id="rId16"/>
    <p:sldId id="1193" r:id="rId17"/>
    <p:sldId id="1194" r:id="rId18"/>
    <p:sldId id="1195" r:id="rId19"/>
    <p:sldId id="1196" r:id="rId20"/>
    <p:sldId id="1235" r:id="rId21"/>
    <p:sldId id="1201" r:id="rId22"/>
    <p:sldId id="1197" r:id="rId23"/>
    <p:sldId id="1198" r:id="rId24"/>
    <p:sldId id="1199" r:id="rId25"/>
    <p:sldId id="1200" r:id="rId26"/>
    <p:sldId id="1202" r:id="rId27"/>
    <p:sldId id="1203" r:id="rId28"/>
    <p:sldId id="1204" r:id="rId29"/>
    <p:sldId id="1205" r:id="rId30"/>
    <p:sldId id="1206" r:id="rId31"/>
    <p:sldId id="1207" r:id="rId32"/>
    <p:sldId id="1247" r:id="rId33"/>
    <p:sldId id="1208" r:id="rId34"/>
    <p:sldId id="1209" r:id="rId35"/>
    <p:sldId id="1236" r:id="rId36"/>
    <p:sldId id="1210" r:id="rId37"/>
    <p:sldId id="1215" r:id="rId38"/>
    <p:sldId id="1237" r:id="rId39"/>
    <p:sldId id="1241" r:id="rId40"/>
    <p:sldId id="1242" r:id="rId41"/>
    <p:sldId id="1244" r:id="rId42"/>
    <p:sldId id="1245" r:id="rId43"/>
    <p:sldId id="1217" r:id="rId44"/>
    <p:sldId id="1218" r:id="rId45"/>
    <p:sldId id="1219" r:id="rId46"/>
    <p:sldId id="1221" r:id="rId47"/>
    <p:sldId id="1222" r:id="rId48"/>
    <p:sldId id="1223" r:id="rId49"/>
    <p:sldId id="1227" r:id="rId50"/>
    <p:sldId id="1228" r:id="rId51"/>
    <p:sldId id="1231" r:id="rId52"/>
    <p:sldId id="1232" r:id="rId53"/>
    <p:sldId id="123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719"/>
    <a:srgbClr val="C53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FBACA-4D9E-465E-8A49-8C0A239ADD16}" v="5" dt="2019-10-03T04:53:59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35" autoAdjust="0"/>
  </p:normalViewPr>
  <p:slideViewPr>
    <p:cSldViewPr snapToGrid="0">
      <p:cViewPr varScale="1">
        <p:scale>
          <a:sx n="86" d="100"/>
          <a:sy n="86" d="100"/>
        </p:scale>
        <p:origin x="7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73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64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dy Cohen" userId="697a6465-9786-464c-b101-b1b0f6303b57" providerId="ADAL" clId="{BB007121-64B7-4B6D-A272-B9F4E8650A0C}"/>
    <pc:docChg chg="custSel addSld delSld modSld">
      <pc:chgData name="Dudy Cohen" userId="697a6465-9786-464c-b101-b1b0f6303b57" providerId="ADAL" clId="{BB007121-64B7-4B6D-A272-B9F4E8650A0C}" dt="2019-10-03T04:53:59.519" v="30"/>
      <pc:docMkLst>
        <pc:docMk/>
      </pc:docMkLst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81065609" sldId="258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958545846" sldId="259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3254795564" sldId="260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544780300" sldId="264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3289884265" sldId="267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2516636736" sldId="269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1420880317" sldId="270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2674391492" sldId="272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1275714446" sldId="274"/>
        </pc:sldMkLst>
      </pc:sldChg>
      <pc:sldChg chg="del">
        <pc:chgData name="Dudy Cohen" userId="697a6465-9786-464c-b101-b1b0f6303b57" providerId="ADAL" clId="{BB007121-64B7-4B6D-A272-B9F4E8650A0C}" dt="2019-10-03T04:48:27.687" v="2" actId="47"/>
        <pc:sldMkLst>
          <pc:docMk/>
          <pc:sldMk cId="2324228530" sldId="276"/>
        </pc:sldMkLst>
      </pc:sldChg>
      <pc:sldChg chg="del">
        <pc:chgData name="Dudy Cohen" userId="697a6465-9786-464c-b101-b1b0f6303b57" providerId="ADAL" clId="{BB007121-64B7-4B6D-A272-B9F4E8650A0C}" dt="2019-10-03T04:52:18.053" v="23" actId="47"/>
        <pc:sldMkLst>
          <pc:docMk/>
          <pc:sldMk cId="3860351408" sldId="281"/>
        </pc:sldMkLst>
      </pc:sldChg>
      <pc:sldChg chg="add">
        <pc:chgData name="Dudy Cohen" userId="697a6465-9786-464c-b101-b1b0f6303b57" providerId="ADAL" clId="{BB007121-64B7-4B6D-A272-B9F4E8650A0C}" dt="2019-10-03T04:53:59.519" v="30"/>
        <pc:sldMkLst>
          <pc:docMk/>
          <pc:sldMk cId="1525323160" sldId="284"/>
        </pc:sldMkLst>
      </pc:sldChg>
      <pc:sldChg chg="add">
        <pc:chgData name="Dudy Cohen" userId="697a6465-9786-464c-b101-b1b0f6303b57" providerId="ADAL" clId="{BB007121-64B7-4B6D-A272-B9F4E8650A0C}" dt="2019-10-03T04:53:59.519" v="30"/>
        <pc:sldMkLst>
          <pc:docMk/>
          <pc:sldMk cId="586665441" sldId="285"/>
        </pc:sldMkLst>
      </pc:sldChg>
      <pc:sldChg chg="add">
        <pc:chgData name="Dudy Cohen" userId="697a6465-9786-464c-b101-b1b0f6303b57" providerId="ADAL" clId="{BB007121-64B7-4B6D-A272-B9F4E8650A0C}" dt="2019-10-03T04:53:59.519" v="30"/>
        <pc:sldMkLst>
          <pc:docMk/>
          <pc:sldMk cId="604127472" sldId="286"/>
        </pc:sldMkLst>
      </pc:sldChg>
      <pc:sldChg chg="del">
        <pc:chgData name="Dudy Cohen" userId="697a6465-9786-464c-b101-b1b0f6303b57" providerId="ADAL" clId="{BB007121-64B7-4B6D-A272-B9F4E8650A0C}" dt="2019-10-03T04:52:43.348" v="26" actId="47"/>
        <pc:sldMkLst>
          <pc:docMk/>
          <pc:sldMk cId="940299768" sldId="286"/>
        </pc:sldMkLst>
      </pc:sldChg>
      <pc:sldChg chg="del">
        <pc:chgData name="Dudy Cohen" userId="697a6465-9786-464c-b101-b1b0f6303b57" providerId="ADAL" clId="{BB007121-64B7-4B6D-A272-B9F4E8650A0C}" dt="2019-10-03T04:52:52.964" v="27" actId="47"/>
        <pc:sldMkLst>
          <pc:docMk/>
          <pc:sldMk cId="803563020" sldId="289"/>
        </pc:sldMkLst>
      </pc:sldChg>
      <pc:sldChg chg="del">
        <pc:chgData name="Dudy Cohen" userId="697a6465-9786-464c-b101-b1b0f6303b57" providerId="ADAL" clId="{BB007121-64B7-4B6D-A272-B9F4E8650A0C}" dt="2019-10-03T04:52:18.053" v="23" actId="47"/>
        <pc:sldMkLst>
          <pc:docMk/>
          <pc:sldMk cId="3346345944" sldId="297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1628369684" sldId="300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607996127" sldId="302"/>
        </pc:sldMkLst>
      </pc:sldChg>
      <pc:sldChg chg="del">
        <pc:chgData name="Dudy Cohen" userId="697a6465-9786-464c-b101-b1b0f6303b57" providerId="ADAL" clId="{BB007121-64B7-4B6D-A272-B9F4E8650A0C}" dt="2019-10-03T04:52:11.613" v="22" actId="47"/>
        <pc:sldMkLst>
          <pc:docMk/>
          <pc:sldMk cId="631770223" sldId="304"/>
        </pc:sldMkLst>
      </pc:sldChg>
      <pc:sldChg chg="del">
        <pc:chgData name="Dudy Cohen" userId="697a6465-9786-464c-b101-b1b0f6303b57" providerId="ADAL" clId="{BB007121-64B7-4B6D-A272-B9F4E8650A0C}" dt="2019-10-03T04:52:18.053" v="23" actId="47"/>
        <pc:sldMkLst>
          <pc:docMk/>
          <pc:sldMk cId="1525140033" sldId="305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638672877" sldId="329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709094177" sldId="338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836750673" sldId="339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396304429" sldId="340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3436258086" sldId="341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3842611827" sldId="342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201836586" sldId="343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840339951" sldId="344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69221676" sldId="345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3930570255" sldId="346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681522636" sldId="347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1525366150" sldId="348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847088999" sldId="349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3649940559" sldId="350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3334984932" sldId="351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1553073129" sldId="352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1673108146" sldId="353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1282568374" sldId="354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397682899" sldId="355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3198555870" sldId="356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76599944" sldId="357"/>
        </pc:sldMkLst>
      </pc:sldChg>
      <pc:sldChg chg="del">
        <pc:chgData name="Dudy Cohen" userId="697a6465-9786-464c-b101-b1b0f6303b57" providerId="ADAL" clId="{BB007121-64B7-4B6D-A272-B9F4E8650A0C}" dt="2019-10-03T04:48:22.447" v="1" actId="47"/>
        <pc:sldMkLst>
          <pc:docMk/>
          <pc:sldMk cId="2193639128" sldId="361"/>
        </pc:sldMkLst>
      </pc:sldChg>
      <pc:sldChg chg="add del">
        <pc:chgData name="Dudy Cohen" userId="697a6465-9786-464c-b101-b1b0f6303b57" providerId="ADAL" clId="{BB007121-64B7-4B6D-A272-B9F4E8650A0C}" dt="2019-10-03T04:51:40.416" v="16" actId="47"/>
        <pc:sldMkLst>
          <pc:docMk/>
          <pc:sldMk cId="121921739" sldId="377"/>
        </pc:sldMkLst>
      </pc:sldChg>
      <pc:sldChg chg="del">
        <pc:chgData name="Dudy Cohen" userId="697a6465-9786-464c-b101-b1b0f6303b57" providerId="ADAL" clId="{BB007121-64B7-4B6D-A272-B9F4E8650A0C}" dt="2019-10-03T04:49:04.353" v="3" actId="47"/>
        <pc:sldMkLst>
          <pc:docMk/>
          <pc:sldMk cId="3958839597" sldId="472"/>
        </pc:sldMkLst>
      </pc:sldChg>
      <pc:sldChg chg="del">
        <pc:chgData name="Dudy Cohen" userId="697a6465-9786-464c-b101-b1b0f6303b57" providerId="ADAL" clId="{BB007121-64B7-4B6D-A272-B9F4E8650A0C}" dt="2019-10-03T04:49:04.353" v="3" actId="47"/>
        <pc:sldMkLst>
          <pc:docMk/>
          <pc:sldMk cId="1205466987" sldId="473"/>
        </pc:sldMkLst>
      </pc:sldChg>
      <pc:sldChg chg="del">
        <pc:chgData name="Dudy Cohen" userId="697a6465-9786-464c-b101-b1b0f6303b57" providerId="ADAL" clId="{BB007121-64B7-4B6D-A272-B9F4E8650A0C}" dt="2019-10-03T04:49:04.353" v="3" actId="47"/>
        <pc:sldMkLst>
          <pc:docMk/>
          <pc:sldMk cId="1734459434" sldId="474"/>
        </pc:sldMkLst>
      </pc:sldChg>
      <pc:sldChg chg="del">
        <pc:chgData name="Dudy Cohen" userId="697a6465-9786-464c-b101-b1b0f6303b57" providerId="ADAL" clId="{BB007121-64B7-4B6D-A272-B9F4E8650A0C}" dt="2019-10-03T04:49:04.353" v="3" actId="47"/>
        <pc:sldMkLst>
          <pc:docMk/>
          <pc:sldMk cId="1908873913" sldId="475"/>
        </pc:sldMkLst>
      </pc:sldChg>
      <pc:sldChg chg="del">
        <pc:chgData name="Dudy Cohen" userId="697a6465-9786-464c-b101-b1b0f6303b57" providerId="ADAL" clId="{BB007121-64B7-4B6D-A272-B9F4E8650A0C}" dt="2019-10-03T04:49:04.353" v="3" actId="47"/>
        <pc:sldMkLst>
          <pc:docMk/>
          <pc:sldMk cId="3657903771" sldId="476"/>
        </pc:sldMkLst>
      </pc:sldChg>
      <pc:sldChg chg="del">
        <pc:chgData name="Dudy Cohen" userId="697a6465-9786-464c-b101-b1b0f6303b57" providerId="ADAL" clId="{BB007121-64B7-4B6D-A272-B9F4E8650A0C}" dt="2019-10-03T04:49:04.353" v="3" actId="47"/>
        <pc:sldMkLst>
          <pc:docMk/>
          <pc:sldMk cId="1962121383" sldId="483"/>
        </pc:sldMkLst>
      </pc:sldChg>
      <pc:sldChg chg="del">
        <pc:chgData name="Dudy Cohen" userId="697a6465-9786-464c-b101-b1b0f6303b57" providerId="ADAL" clId="{BB007121-64B7-4B6D-A272-B9F4E8650A0C}" dt="2019-10-03T04:49:04.353" v="3" actId="47"/>
        <pc:sldMkLst>
          <pc:docMk/>
          <pc:sldMk cId="1725895292" sldId="484"/>
        </pc:sldMkLst>
      </pc:sldChg>
      <pc:sldChg chg="del">
        <pc:chgData name="Dudy Cohen" userId="697a6465-9786-464c-b101-b1b0f6303b57" providerId="ADAL" clId="{BB007121-64B7-4B6D-A272-B9F4E8650A0C}" dt="2019-10-03T04:52:18.053" v="23" actId="47"/>
        <pc:sldMkLst>
          <pc:docMk/>
          <pc:sldMk cId="2620451782" sldId="937"/>
        </pc:sldMkLst>
      </pc:sldChg>
      <pc:sldChg chg="del">
        <pc:chgData name="Dudy Cohen" userId="697a6465-9786-464c-b101-b1b0f6303b57" providerId="ADAL" clId="{BB007121-64B7-4B6D-A272-B9F4E8650A0C}" dt="2019-10-03T04:52:18.053" v="23" actId="47"/>
        <pc:sldMkLst>
          <pc:docMk/>
          <pc:sldMk cId="3323798589" sldId="938"/>
        </pc:sldMkLst>
      </pc:sldChg>
      <pc:sldChg chg="del">
        <pc:chgData name="Dudy Cohen" userId="697a6465-9786-464c-b101-b1b0f6303b57" providerId="ADAL" clId="{BB007121-64B7-4B6D-A272-B9F4E8650A0C}" dt="2019-10-03T04:52:18.053" v="23" actId="47"/>
        <pc:sldMkLst>
          <pc:docMk/>
          <pc:sldMk cId="665957381" sldId="939"/>
        </pc:sldMkLst>
      </pc:sldChg>
      <pc:sldChg chg="del">
        <pc:chgData name="Dudy Cohen" userId="697a6465-9786-464c-b101-b1b0f6303b57" providerId="ADAL" clId="{BB007121-64B7-4B6D-A272-B9F4E8650A0C}" dt="2019-10-03T04:52:18.053" v="23" actId="47"/>
        <pc:sldMkLst>
          <pc:docMk/>
          <pc:sldMk cId="2660832860" sldId="942"/>
        </pc:sldMkLst>
      </pc:sldChg>
      <pc:sldChg chg="del">
        <pc:chgData name="Dudy Cohen" userId="697a6465-9786-464c-b101-b1b0f6303b57" providerId="ADAL" clId="{BB007121-64B7-4B6D-A272-B9F4E8650A0C}" dt="2019-10-03T04:52:43.348" v="26" actId="47"/>
        <pc:sldMkLst>
          <pc:docMk/>
          <pc:sldMk cId="1977900261" sldId="943"/>
        </pc:sldMkLst>
      </pc:sldChg>
      <pc:sldChg chg="del">
        <pc:chgData name="Dudy Cohen" userId="697a6465-9786-464c-b101-b1b0f6303b57" providerId="ADAL" clId="{BB007121-64B7-4B6D-A272-B9F4E8650A0C}" dt="2019-10-03T04:52:43.348" v="26" actId="47"/>
        <pc:sldMkLst>
          <pc:docMk/>
          <pc:sldMk cId="736404613" sldId="944"/>
        </pc:sldMkLst>
      </pc:sldChg>
      <pc:sldChg chg="del">
        <pc:chgData name="Dudy Cohen" userId="697a6465-9786-464c-b101-b1b0f6303b57" providerId="ADAL" clId="{BB007121-64B7-4B6D-A272-B9F4E8650A0C}" dt="2019-10-03T04:52:55.230" v="29" actId="47"/>
        <pc:sldMkLst>
          <pc:docMk/>
          <pc:sldMk cId="4103434041" sldId="946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734526610" sldId="947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430133897" sldId="950"/>
        </pc:sldMkLst>
      </pc:sldChg>
      <pc:sldChg chg="del">
        <pc:chgData name="Dudy Cohen" userId="697a6465-9786-464c-b101-b1b0f6303b57" providerId="ADAL" clId="{BB007121-64B7-4B6D-A272-B9F4E8650A0C}" dt="2019-10-03T04:49:04.353" v="3" actId="47"/>
        <pc:sldMkLst>
          <pc:docMk/>
          <pc:sldMk cId="383803081" sldId="951"/>
        </pc:sldMkLst>
      </pc:sldChg>
      <pc:sldChg chg="del">
        <pc:chgData name="Dudy Cohen" userId="697a6465-9786-464c-b101-b1b0f6303b57" providerId="ADAL" clId="{BB007121-64B7-4B6D-A272-B9F4E8650A0C}" dt="2019-10-03T04:49:04.353" v="3" actId="47"/>
        <pc:sldMkLst>
          <pc:docMk/>
          <pc:sldMk cId="3123733219" sldId="952"/>
        </pc:sldMkLst>
      </pc:sldChg>
      <pc:sldChg chg="del">
        <pc:chgData name="Dudy Cohen" userId="697a6465-9786-464c-b101-b1b0f6303b57" providerId="ADAL" clId="{BB007121-64B7-4B6D-A272-B9F4E8650A0C}" dt="2019-10-03T04:48:22.447" v="1" actId="47"/>
        <pc:sldMkLst>
          <pc:docMk/>
          <pc:sldMk cId="2473325507" sldId="955"/>
        </pc:sldMkLst>
      </pc:sldChg>
      <pc:sldChg chg="del">
        <pc:chgData name="Dudy Cohen" userId="697a6465-9786-464c-b101-b1b0f6303b57" providerId="ADAL" clId="{BB007121-64B7-4B6D-A272-B9F4E8650A0C}" dt="2019-10-03T04:48:22.447" v="1" actId="47"/>
        <pc:sldMkLst>
          <pc:docMk/>
          <pc:sldMk cId="2584671524" sldId="961"/>
        </pc:sldMkLst>
      </pc:sldChg>
      <pc:sldChg chg="del">
        <pc:chgData name="Dudy Cohen" userId="697a6465-9786-464c-b101-b1b0f6303b57" providerId="ADAL" clId="{BB007121-64B7-4B6D-A272-B9F4E8650A0C}" dt="2019-10-03T04:48:22.447" v="1" actId="47"/>
        <pc:sldMkLst>
          <pc:docMk/>
          <pc:sldMk cId="1926104350" sldId="962"/>
        </pc:sldMkLst>
      </pc:sldChg>
      <pc:sldChg chg="del">
        <pc:chgData name="Dudy Cohen" userId="697a6465-9786-464c-b101-b1b0f6303b57" providerId="ADAL" clId="{BB007121-64B7-4B6D-A272-B9F4E8650A0C}" dt="2019-10-03T04:48:22.447" v="1" actId="47"/>
        <pc:sldMkLst>
          <pc:docMk/>
          <pc:sldMk cId="891825482" sldId="963"/>
        </pc:sldMkLst>
      </pc:sldChg>
      <pc:sldChg chg="del">
        <pc:chgData name="Dudy Cohen" userId="697a6465-9786-464c-b101-b1b0f6303b57" providerId="ADAL" clId="{BB007121-64B7-4B6D-A272-B9F4E8650A0C}" dt="2019-10-03T04:48:22.447" v="1" actId="47"/>
        <pc:sldMkLst>
          <pc:docMk/>
          <pc:sldMk cId="4257688604" sldId="964"/>
        </pc:sldMkLst>
      </pc:sldChg>
      <pc:sldChg chg="del">
        <pc:chgData name="Dudy Cohen" userId="697a6465-9786-464c-b101-b1b0f6303b57" providerId="ADAL" clId="{BB007121-64B7-4B6D-A272-B9F4E8650A0C}" dt="2019-10-03T04:48:22.447" v="1" actId="47"/>
        <pc:sldMkLst>
          <pc:docMk/>
          <pc:sldMk cId="377011921" sldId="967"/>
        </pc:sldMkLst>
      </pc:sldChg>
      <pc:sldChg chg="del">
        <pc:chgData name="Dudy Cohen" userId="697a6465-9786-464c-b101-b1b0f6303b57" providerId="ADAL" clId="{BB007121-64B7-4B6D-A272-B9F4E8650A0C}" dt="2019-10-03T04:48:22.447" v="1" actId="47"/>
        <pc:sldMkLst>
          <pc:docMk/>
          <pc:sldMk cId="287231129" sldId="968"/>
        </pc:sldMkLst>
      </pc:sldChg>
      <pc:sldChg chg="del">
        <pc:chgData name="Dudy Cohen" userId="697a6465-9786-464c-b101-b1b0f6303b57" providerId="ADAL" clId="{BB007121-64B7-4B6D-A272-B9F4E8650A0C}" dt="2019-10-03T04:49:04.353" v="3" actId="47"/>
        <pc:sldMkLst>
          <pc:docMk/>
          <pc:sldMk cId="1888332529" sldId="970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537679702" sldId="972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444012392" sldId="973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426297117" sldId="974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759259009" sldId="975"/>
        </pc:sldMkLst>
      </pc:sldChg>
      <pc:sldChg chg="del">
        <pc:chgData name="Dudy Cohen" userId="697a6465-9786-464c-b101-b1b0f6303b57" providerId="ADAL" clId="{BB007121-64B7-4B6D-A272-B9F4E8650A0C}" dt="2019-10-03T04:48:27.687" v="2" actId="47"/>
        <pc:sldMkLst>
          <pc:docMk/>
          <pc:sldMk cId="1591614534" sldId="1138"/>
        </pc:sldMkLst>
      </pc:sldChg>
      <pc:sldChg chg="del">
        <pc:chgData name="Dudy Cohen" userId="697a6465-9786-464c-b101-b1b0f6303b57" providerId="ADAL" clId="{BB007121-64B7-4B6D-A272-B9F4E8650A0C}" dt="2019-10-03T04:48:27.687" v="2" actId="47"/>
        <pc:sldMkLst>
          <pc:docMk/>
          <pc:sldMk cId="3609002812" sldId="1139"/>
        </pc:sldMkLst>
      </pc:sldChg>
      <pc:sldChg chg="del">
        <pc:chgData name="Dudy Cohen" userId="697a6465-9786-464c-b101-b1b0f6303b57" providerId="ADAL" clId="{BB007121-64B7-4B6D-A272-B9F4E8650A0C}" dt="2019-10-03T04:48:27.687" v="2" actId="47"/>
        <pc:sldMkLst>
          <pc:docMk/>
          <pc:sldMk cId="2569350599" sldId="1140"/>
        </pc:sldMkLst>
      </pc:sldChg>
      <pc:sldChg chg="del">
        <pc:chgData name="Dudy Cohen" userId="697a6465-9786-464c-b101-b1b0f6303b57" providerId="ADAL" clId="{BB007121-64B7-4B6D-A272-B9F4E8650A0C}" dt="2019-10-03T04:48:27.687" v="2" actId="47"/>
        <pc:sldMkLst>
          <pc:docMk/>
          <pc:sldMk cId="4270841652" sldId="1141"/>
        </pc:sldMkLst>
      </pc:sldChg>
      <pc:sldChg chg="del">
        <pc:chgData name="Dudy Cohen" userId="697a6465-9786-464c-b101-b1b0f6303b57" providerId="ADAL" clId="{BB007121-64B7-4B6D-A272-B9F4E8650A0C}" dt="2019-10-03T04:52:54.691" v="28" actId="47"/>
        <pc:sldMkLst>
          <pc:docMk/>
          <pc:sldMk cId="1567792750" sldId="1164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1270937830" sldId="1165"/>
        </pc:sldMkLst>
      </pc:sldChg>
      <pc:sldChg chg="del">
        <pc:chgData name="Dudy Cohen" userId="697a6465-9786-464c-b101-b1b0f6303b57" providerId="ADAL" clId="{BB007121-64B7-4B6D-A272-B9F4E8650A0C}" dt="2019-10-03T04:49:26.614" v="4" actId="47"/>
        <pc:sldMkLst>
          <pc:docMk/>
          <pc:sldMk cId="2326000197" sldId="1166"/>
        </pc:sldMkLst>
      </pc:sldChg>
      <pc:sldChg chg="del">
        <pc:chgData name="Dudy Cohen" userId="697a6465-9786-464c-b101-b1b0f6303b57" providerId="ADAL" clId="{BB007121-64B7-4B6D-A272-B9F4E8650A0C}" dt="2019-10-03T04:48:22.447" v="1" actId="47"/>
        <pc:sldMkLst>
          <pc:docMk/>
          <pc:sldMk cId="3295149434" sldId="1167"/>
        </pc:sldMkLst>
      </pc:sldChg>
      <pc:sldChg chg="add del">
        <pc:chgData name="Dudy Cohen" userId="697a6465-9786-464c-b101-b1b0f6303b57" providerId="ADAL" clId="{BB007121-64B7-4B6D-A272-B9F4E8650A0C}" dt="2019-10-03T04:53:59.519" v="30"/>
        <pc:sldMkLst>
          <pc:docMk/>
          <pc:sldMk cId="2468074511" sldId="1168"/>
        </pc:sldMkLst>
      </pc:sldChg>
      <pc:sldChg chg="del">
        <pc:chgData name="Dudy Cohen" userId="697a6465-9786-464c-b101-b1b0f6303b57" providerId="ADAL" clId="{BB007121-64B7-4B6D-A272-B9F4E8650A0C}" dt="2019-10-03T04:48:22.447" v="1" actId="47"/>
        <pc:sldMkLst>
          <pc:docMk/>
          <pc:sldMk cId="1995734038" sldId="1169"/>
        </pc:sldMkLst>
      </pc:sldChg>
      <pc:sldChg chg="del">
        <pc:chgData name="Dudy Cohen" userId="697a6465-9786-464c-b101-b1b0f6303b57" providerId="ADAL" clId="{BB007121-64B7-4B6D-A272-B9F4E8650A0C}" dt="2019-10-03T04:48:22.447" v="1" actId="47"/>
        <pc:sldMkLst>
          <pc:docMk/>
          <pc:sldMk cId="3389254793" sldId="1170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3043269637" sldId="1172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4128099352" sldId="1183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1922985273" sldId="1184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4104549439" sldId="1185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2557252149" sldId="1186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4024238944" sldId="1187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4046123442" sldId="1188"/>
        </pc:sldMkLst>
      </pc:sldChg>
      <pc:sldChg chg="add del">
        <pc:chgData name="Dudy Cohen" userId="697a6465-9786-464c-b101-b1b0f6303b57" providerId="ADAL" clId="{BB007121-64B7-4B6D-A272-B9F4E8650A0C}" dt="2019-10-03T04:51:42.104" v="18" actId="47"/>
        <pc:sldMkLst>
          <pc:docMk/>
          <pc:sldMk cId="3023609088" sldId="1201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602971562" sldId="1322"/>
        </pc:sldMkLst>
      </pc:sldChg>
      <pc:sldChg chg="add">
        <pc:chgData name="Dudy Cohen" userId="697a6465-9786-464c-b101-b1b0f6303b57" providerId="ADAL" clId="{BB007121-64B7-4B6D-A272-B9F4E8650A0C}" dt="2019-10-03T04:53:59.519" v="30"/>
        <pc:sldMkLst>
          <pc:docMk/>
          <pc:sldMk cId="3787095258" sldId="1477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2569127088" sldId="1530"/>
        </pc:sldMkLst>
      </pc:sldChg>
      <pc:sldChg chg="add">
        <pc:chgData name="Dudy Cohen" userId="697a6465-9786-464c-b101-b1b0f6303b57" providerId="ADAL" clId="{BB007121-64B7-4B6D-A272-B9F4E8650A0C}" dt="2019-10-03T04:53:59.519" v="30"/>
        <pc:sldMkLst>
          <pc:docMk/>
          <pc:sldMk cId="3709174240" sldId="1540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489619134" sldId="1542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431125130" sldId="1544"/>
        </pc:sldMkLst>
      </pc:sldChg>
      <pc:sldChg chg="add modTransition">
        <pc:chgData name="Dudy Cohen" userId="697a6465-9786-464c-b101-b1b0f6303b57" providerId="ADAL" clId="{BB007121-64B7-4B6D-A272-B9F4E8650A0C}" dt="2019-10-03T04:52:27.148" v="24"/>
        <pc:sldMkLst>
          <pc:docMk/>
          <pc:sldMk cId="2038747854" sldId="1549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2592589289" sldId="1550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4041906259" sldId="1551"/>
        </pc:sldMkLst>
      </pc:sldChg>
      <pc:sldChg chg="add modNotesTx">
        <pc:chgData name="Dudy Cohen" userId="697a6465-9786-464c-b101-b1b0f6303b57" providerId="ADAL" clId="{BB007121-64B7-4B6D-A272-B9F4E8650A0C}" dt="2019-10-03T04:51:46.858" v="19" actId="6549"/>
        <pc:sldMkLst>
          <pc:docMk/>
          <pc:sldMk cId="3263243518" sldId="1552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895722690" sldId="1553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3946372926" sldId="1554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3584660430" sldId="1555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2536349706" sldId="1558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3767771144" sldId="1559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1774853725" sldId="1560"/>
        </pc:sldMkLst>
      </pc:sldChg>
      <pc:sldChg chg="add del">
        <pc:chgData name="Dudy Cohen" userId="697a6465-9786-464c-b101-b1b0f6303b57" providerId="ADAL" clId="{BB007121-64B7-4B6D-A272-B9F4E8650A0C}" dt="2019-10-03T04:52:09.293" v="21" actId="47"/>
        <pc:sldMkLst>
          <pc:docMk/>
          <pc:sldMk cId="1517832037" sldId="1561"/>
        </pc:sldMkLst>
      </pc:sldChg>
      <pc:sldChg chg="add modTransition">
        <pc:chgData name="Dudy Cohen" userId="697a6465-9786-464c-b101-b1b0f6303b57" providerId="ADAL" clId="{BB007121-64B7-4B6D-A272-B9F4E8650A0C}" dt="2019-10-03T04:52:35.364" v="25"/>
        <pc:sldMkLst>
          <pc:docMk/>
          <pc:sldMk cId="3952455514" sldId="1563"/>
        </pc:sldMkLst>
      </pc:sldChg>
      <pc:sldChg chg="add del">
        <pc:chgData name="Dudy Cohen" userId="697a6465-9786-464c-b101-b1b0f6303b57" providerId="ADAL" clId="{BB007121-64B7-4B6D-A272-B9F4E8650A0C}" dt="2019-10-03T04:51:52.888" v="20" actId="47"/>
        <pc:sldMkLst>
          <pc:docMk/>
          <pc:sldMk cId="3508894511" sldId="1565"/>
        </pc:sldMkLst>
      </pc:sldChg>
      <pc:sldChg chg="add modNotesTx">
        <pc:chgData name="Dudy Cohen" userId="697a6465-9786-464c-b101-b1b0f6303b57" providerId="ADAL" clId="{BB007121-64B7-4B6D-A272-B9F4E8650A0C}" dt="2019-10-03T04:51:35.545" v="15" actId="6549"/>
        <pc:sldMkLst>
          <pc:docMk/>
          <pc:sldMk cId="4083973306" sldId="1569"/>
        </pc:sldMkLst>
      </pc:sldChg>
      <pc:sldChg chg="delSp modSp add modNotesTx">
        <pc:chgData name="Dudy Cohen" userId="697a6465-9786-464c-b101-b1b0f6303b57" providerId="ADAL" clId="{BB007121-64B7-4B6D-A272-B9F4E8650A0C}" dt="2019-10-03T04:51:28.489" v="14" actId="6549"/>
        <pc:sldMkLst>
          <pc:docMk/>
          <pc:sldMk cId="1140709593" sldId="1572"/>
        </pc:sldMkLst>
        <pc:spChg chg="mod">
          <ac:chgData name="Dudy Cohen" userId="697a6465-9786-464c-b101-b1b0f6303b57" providerId="ADAL" clId="{BB007121-64B7-4B6D-A272-B9F4E8650A0C}" dt="2019-10-03T04:51:24.362" v="13" actId="20577"/>
          <ac:spMkLst>
            <pc:docMk/>
            <pc:sldMk cId="1140709593" sldId="1572"/>
            <ac:spMk id="4" creationId="{00000000-0000-0000-0000-000000000000}"/>
          </ac:spMkLst>
        </pc:spChg>
        <pc:picChg chg="del">
          <ac:chgData name="Dudy Cohen" userId="697a6465-9786-464c-b101-b1b0f6303b57" providerId="ADAL" clId="{BB007121-64B7-4B6D-A272-B9F4E8650A0C}" dt="2019-10-03T04:51:19.560" v="6" actId="478"/>
          <ac:picMkLst>
            <pc:docMk/>
            <pc:sldMk cId="1140709593" sldId="1572"/>
            <ac:picMk id="6" creationId="{65180148-AA8B-8F4C-9CB4-91E4889D5A82}"/>
          </ac:picMkLst>
        </pc:picChg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863770670" sldId="1596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464853834" sldId="1597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2758700563" sldId="1598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1969173437" sldId="1599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1902115391" sldId="1600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565749826" sldId="1601"/>
        </pc:sldMkLst>
      </pc:sldChg>
      <pc:sldChg chg="add">
        <pc:chgData name="Dudy Cohen" userId="697a6465-9786-464c-b101-b1b0f6303b57" providerId="ADAL" clId="{BB007121-64B7-4B6D-A272-B9F4E8650A0C}" dt="2019-10-03T04:47:29.929" v="0"/>
        <pc:sldMkLst>
          <pc:docMk/>
          <pc:sldMk cId="2820255452" sldId="1602"/>
        </pc:sldMkLst>
      </pc:sldChg>
      <pc:sldChg chg="add del">
        <pc:chgData name="Dudy Cohen" userId="697a6465-9786-464c-b101-b1b0f6303b57" providerId="ADAL" clId="{BB007121-64B7-4B6D-A272-B9F4E8650A0C}" dt="2019-10-03T04:51:41.218" v="17" actId="47"/>
        <pc:sldMkLst>
          <pc:docMk/>
          <pc:sldMk cId="4054154697" sldId="1603"/>
        </pc:sldMkLst>
      </pc:sldChg>
      <pc:sldChg chg="add">
        <pc:chgData name="Dudy Cohen" userId="697a6465-9786-464c-b101-b1b0f6303b57" providerId="ADAL" clId="{BB007121-64B7-4B6D-A272-B9F4E8650A0C}" dt="2019-10-03T04:51:16.043" v="5"/>
        <pc:sldMkLst>
          <pc:docMk/>
          <pc:sldMk cId="1190230840" sldId="1604"/>
        </pc:sldMkLst>
      </pc:sldChg>
      <pc:sldChg chg="add del">
        <pc:chgData name="Dudy Cohen" userId="697a6465-9786-464c-b101-b1b0f6303b57" providerId="ADAL" clId="{BB007121-64B7-4B6D-A272-B9F4E8650A0C}" dt="2019-10-03T04:52:09.293" v="21" actId="47"/>
        <pc:sldMkLst>
          <pc:docMk/>
          <pc:sldMk cId="651401907" sldId="1605"/>
        </pc:sldMkLst>
      </pc:sldChg>
      <pc:sldChg chg="add del">
        <pc:chgData name="Dudy Cohen" userId="697a6465-9786-464c-b101-b1b0f6303b57" providerId="ADAL" clId="{BB007121-64B7-4B6D-A272-B9F4E8650A0C}" dt="2019-10-03T04:52:09.293" v="21" actId="47"/>
        <pc:sldMkLst>
          <pc:docMk/>
          <pc:sldMk cId="170720913" sldId="1606"/>
        </pc:sldMkLst>
      </pc:sldChg>
      <pc:sldMasterChg chg="delSldLayout">
        <pc:chgData name="Dudy Cohen" userId="697a6465-9786-464c-b101-b1b0f6303b57" providerId="ADAL" clId="{BB007121-64B7-4B6D-A272-B9F4E8650A0C}" dt="2019-10-03T04:49:26.614" v="4" actId="47"/>
        <pc:sldMasterMkLst>
          <pc:docMk/>
          <pc:sldMasterMk cId="53963361" sldId="2147483660"/>
        </pc:sldMasterMkLst>
        <pc:sldLayoutChg chg="del">
          <pc:chgData name="Dudy Cohen" userId="697a6465-9786-464c-b101-b1b0f6303b57" providerId="ADAL" clId="{BB007121-64B7-4B6D-A272-B9F4E8650A0C}" dt="2019-10-03T04:49:26.614" v="4" actId="47"/>
          <pc:sldLayoutMkLst>
            <pc:docMk/>
            <pc:sldMasterMk cId="53963361" sldId="2147483660"/>
            <pc:sldLayoutMk cId="2852387624" sldId="2147483683"/>
          </pc:sldLayoutMkLst>
        </pc:sldLayoutChg>
        <pc:sldLayoutChg chg="del">
          <pc:chgData name="Dudy Cohen" userId="697a6465-9786-464c-b101-b1b0f6303b57" providerId="ADAL" clId="{BB007121-64B7-4B6D-A272-B9F4E8650A0C}" dt="2019-10-03T04:49:26.614" v="4" actId="47"/>
          <pc:sldLayoutMkLst>
            <pc:docMk/>
            <pc:sldMasterMk cId="53963361" sldId="2147483660"/>
            <pc:sldLayoutMk cId="1872849319" sldId="2147483687"/>
          </pc:sldLayoutMkLst>
        </pc:sldLayoutChg>
        <pc:sldLayoutChg chg="del">
          <pc:chgData name="Dudy Cohen" userId="697a6465-9786-464c-b101-b1b0f6303b57" providerId="ADAL" clId="{BB007121-64B7-4B6D-A272-B9F4E8650A0C}" dt="2019-10-03T04:49:26.614" v="4" actId="47"/>
          <pc:sldLayoutMkLst>
            <pc:docMk/>
            <pc:sldMasterMk cId="53963361" sldId="2147483660"/>
            <pc:sldLayoutMk cId="2573598761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7FA2-4839-4C7E-ABB7-378D253A1F9A}" type="datetimeFigureOut">
              <a:rPr lang="en-US" smtClean="0"/>
              <a:t>13/02/2020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118B-036A-4DA3-BF8A-A75544064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say 5G what are the first things come to you mind ?</a:t>
            </a: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7E354-621B-4B0A-BDC6-F1F461B15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1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 installation in metro areas estimated</a:t>
            </a:r>
            <a:r>
              <a:rPr lang="en-US" baseline="0" dirty="0" smtClean="0"/>
              <a:t> at 100 K$ per km</a:t>
            </a:r>
          </a:p>
          <a:p>
            <a:r>
              <a:rPr lang="en-US" baseline="0" dirty="0" smtClean="0"/>
              <a:t>BAP = Backhaul Adaptation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2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3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8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60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5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78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9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enable resource</a:t>
            </a:r>
            <a:r>
              <a:rPr lang="en-US" baseline="0" dirty="0" smtClean="0"/>
              <a:t> sharing and delay reduction</a:t>
            </a:r>
          </a:p>
          <a:p>
            <a:r>
              <a:rPr lang="en-US" baseline="0" dirty="0" smtClean="0"/>
              <a:t>   we can do some portion of the L1/L2/L3 processing locally</a:t>
            </a:r>
          </a:p>
          <a:p>
            <a:r>
              <a:rPr lang="en-US" baseline="0" dirty="0" smtClean="0"/>
              <a:t>For example, after the FFT we only need active subcarriers, &lt; 50%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4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643" y="-1"/>
            <a:ext cx="12206644" cy="6795321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6" name="Rectangle 5"/>
          <p:cNvSpPr/>
          <p:nvPr userDrawn="1"/>
        </p:nvSpPr>
        <p:spPr>
          <a:xfrm>
            <a:off x="-14644" y="3590763"/>
            <a:ext cx="96000" cy="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CD1719"/>
              </a:solidFill>
            </a:endParaRPr>
          </a:p>
        </p:txBody>
      </p:sp>
      <p:sp>
        <p:nvSpPr>
          <p:cNvPr id="17" name="Title 25"/>
          <p:cNvSpPr>
            <a:spLocks noGrp="1"/>
          </p:cNvSpPr>
          <p:nvPr>
            <p:ph type="title" hasCustomPrompt="1"/>
          </p:nvPr>
        </p:nvSpPr>
        <p:spPr>
          <a:xfrm>
            <a:off x="308186" y="3590763"/>
            <a:ext cx="11147439" cy="599911"/>
          </a:xfrm>
          <a:prstGeom prst="rect">
            <a:avLst/>
          </a:prstGeom>
        </p:spPr>
        <p:txBody>
          <a:bodyPr wrap="square" lIns="0" tIns="0" rIns="0" bIns="0" anchor="b"/>
          <a:lstStyle>
            <a:lvl1pPr algn="l">
              <a:lnSpc>
                <a:spcPts val="3733"/>
              </a:lnSpc>
              <a:defRPr sz="3733" b="1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cover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87" y="422365"/>
            <a:ext cx="1923287" cy="42240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8185" y="5351316"/>
            <a:ext cx="8737600" cy="50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" name="Round Single Corner Rectangle 1"/>
          <p:cNvSpPr/>
          <p:nvPr userDrawn="1"/>
        </p:nvSpPr>
        <p:spPr>
          <a:xfrm>
            <a:off x="9790827" y="6379379"/>
            <a:ext cx="1904455" cy="478621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9" name="Text Placeholder 76"/>
          <p:cNvSpPr>
            <a:spLocks noGrp="1"/>
          </p:cNvSpPr>
          <p:nvPr>
            <p:ph type="body" sz="quarter" idx="10" hasCustomPrompt="1"/>
          </p:nvPr>
        </p:nvSpPr>
        <p:spPr>
          <a:xfrm>
            <a:off x="9790827" y="6401603"/>
            <a:ext cx="1978773" cy="380431"/>
          </a:xfrm>
          <a:prstGeom prst="rect">
            <a:avLst/>
          </a:prstGeom>
        </p:spPr>
        <p:txBody>
          <a:bodyPr anchor="ctr"/>
          <a:lstStyle>
            <a:lvl1pPr algn="ctr" rtl="1" fontAlgn="base">
              <a:lnSpc>
                <a:spcPts val="3840"/>
              </a:lnSpc>
              <a:spcBef>
                <a:spcPts val="1600"/>
              </a:spcBef>
              <a:spcAft>
                <a:spcPct val="0"/>
              </a:spcAft>
              <a:buNone/>
              <a:defRPr lang="en-US" sz="1467" kern="1200" dirty="0" smtClean="0">
                <a:solidFill>
                  <a:schemeClr val="bg1"/>
                </a:solidFill>
                <a:latin typeface="Calibri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en-US" dirty="0"/>
              <a:t>Date: </a:t>
            </a:r>
            <a:r>
              <a:rPr lang="en-US" dirty="0" err="1"/>
              <a:t>dd</a:t>
            </a:r>
            <a:r>
              <a:rPr lang="en-US" dirty="0"/>
              <a:t>-MMM-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8186" y="4113141"/>
            <a:ext cx="11147437" cy="50376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933"/>
              </a:lnSpc>
              <a:buNone/>
              <a:tabLst/>
              <a:defRPr sz="2667"/>
            </a:lvl1pPr>
            <a:lvl2pPr marL="287993" indent="0">
              <a:buNone/>
              <a:defRPr sz="3200"/>
            </a:lvl2pPr>
            <a:lvl3pPr marL="575986" indent="0">
              <a:buNone/>
              <a:defRPr sz="3200"/>
            </a:lvl3pPr>
            <a:lvl4pPr marL="863978" indent="0">
              <a:buNone/>
              <a:defRPr sz="3200"/>
            </a:lvl4pPr>
            <a:lvl5pPr marL="1151971" indent="0">
              <a:buNone/>
              <a:defRPr sz="3200"/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110015" y="633569"/>
            <a:ext cx="3345611" cy="2267764"/>
            <a:chOff x="5725155" y="474663"/>
            <a:chExt cx="2509208" cy="1700823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725155" y="1779199"/>
              <a:ext cx="2176792" cy="396287"/>
              <a:chOff x="5826125" y="1897063"/>
              <a:chExt cx="2674938" cy="481012"/>
            </a:xfrm>
          </p:grpSpPr>
          <p:sp>
            <p:nvSpPr>
              <p:cNvPr id="20" name="Freeform 5"/>
              <p:cNvSpPr>
                <a:spLocks/>
              </p:cNvSpPr>
              <p:nvPr userDrawn="1"/>
            </p:nvSpPr>
            <p:spPr bwMode="auto">
              <a:xfrm>
                <a:off x="5826125" y="1897063"/>
                <a:ext cx="168275" cy="173037"/>
              </a:xfrm>
              <a:custGeom>
                <a:avLst/>
                <a:gdLst>
                  <a:gd name="T0" fmla="*/ 137 w 212"/>
                  <a:gd name="T1" fmla="*/ 0 h 219"/>
                  <a:gd name="T2" fmla="*/ 164 w 212"/>
                  <a:gd name="T3" fmla="*/ 2 h 219"/>
                  <a:gd name="T4" fmla="*/ 185 w 212"/>
                  <a:gd name="T5" fmla="*/ 8 h 219"/>
                  <a:gd name="T6" fmla="*/ 211 w 212"/>
                  <a:gd name="T7" fmla="*/ 23 h 219"/>
                  <a:gd name="T8" fmla="*/ 212 w 212"/>
                  <a:gd name="T9" fmla="*/ 24 h 219"/>
                  <a:gd name="T10" fmla="*/ 211 w 212"/>
                  <a:gd name="T11" fmla="*/ 30 h 219"/>
                  <a:gd name="T12" fmla="*/ 206 w 212"/>
                  <a:gd name="T13" fmla="*/ 36 h 219"/>
                  <a:gd name="T14" fmla="*/ 203 w 212"/>
                  <a:gd name="T15" fmla="*/ 39 h 219"/>
                  <a:gd name="T16" fmla="*/ 197 w 212"/>
                  <a:gd name="T17" fmla="*/ 39 h 219"/>
                  <a:gd name="T18" fmla="*/ 194 w 212"/>
                  <a:gd name="T19" fmla="*/ 38 h 219"/>
                  <a:gd name="T20" fmla="*/ 173 w 212"/>
                  <a:gd name="T21" fmla="*/ 26 h 219"/>
                  <a:gd name="T22" fmla="*/ 146 w 212"/>
                  <a:gd name="T23" fmla="*/ 20 h 219"/>
                  <a:gd name="T24" fmla="*/ 134 w 212"/>
                  <a:gd name="T25" fmla="*/ 20 h 219"/>
                  <a:gd name="T26" fmla="*/ 115 w 212"/>
                  <a:gd name="T27" fmla="*/ 21 h 219"/>
                  <a:gd name="T28" fmla="*/ 79 w 212"/>
                  <a:gd name="T29" fmla="*/ 35 h 219"/>
                  <a:gd name="T30" fmla="*/ 49 w 212"/>
                  <a:gd name="T31" fmla="*/ 57 h 219"/>
                  <a:gd name="T32" fmla="*/ 31 w 212"/>
                  <a:gd name="T33" fmla="*/ 90 h 219"/>
                  <a:gd name="T34" fmla="*/ 25 w 212"/>
                  <a:gd name="T35" fmla="*/ 108 h 219"/>
                  <a:gd name="T36" fmla="*/ 25 w 212"/>
                  <a:gd name="T37" fmla="*/ 142 h 219"/>
                  <a:gd name="T38" fmla="*/ 31 w 212"/>
                  <a:gd name="T39" fmla="*/ 159 h 219"/>
                  <a:gd name="T40" fmla="*/ 39 w 212"/>
                  <a:gd name="T41" fmla="*/ 172 h 219"/>
                  <a:gd name="T42" fmla="*/ 51 w 212"/>
                  <a:gd name="T43" fmla="*/ 183 h 219"/>
                  <a:gd name="T44" fmla="*/ 64 w 212"/>
                  <a:gd name="T45" fmla="*/ 192 h 219"/>
                  <a:gd name="T46" fmla="*/ 82 w 212"/>
                  <a:gd name="T47" fmla="*/ 198 h 219"/>
                  <a:gd name="T48" fmla="*/ 102 w 212"/>
                  <a:gd name="T49" fmla="*/ 199 h 219"/>
                  <a:gd name="T50" fmla="*/ 113 w 212"/>
                  <a:gd name="T51" fmla="*/ 198 h 219"/>
                  <a:gd name="T52" fmla="*/ 136 w 212"/>
                  <a:gd name="T53" fmla="*/ 193 h 219"/>
                  <a:gd name="T54" fmla="*/ 163 w 212"/>
                  <a:gd name="T55" fmla="*/ 183 h 219"/>
                  <a:gd name="T56" fmla="*/ 173 w 212"/>
                  <a:gd name="T57" fmla="*/ 177 h 219"/>
                  <a:gd name="T58" fmla="*/ 179 w 212"/>
                  <a:gd name="T59" fmla="*/ 174 h 219"/>
                  <a:gd name="T60" fmla="*/ 185 w 212"/>
                  <a:gd name="T61" fmla="*/ 177 h 219"/>
                  <a:gd name="T62" fmla="*/ 187 w 212"/>
                  <a:gd name="T63" fmla="*/ 180 h 219"/>
                  <a:gd name="T64" fmla="*/ 188 w 212"/>
                  <a:gd name="T65" fmla="*/ 186 h 219"/>
                  <a:gd name="T66" fmla="*/ 184 w 212"/>
                  <a:gd name="T67" fmla="*/ 190 h 219"/>
                  <a:gd name="T68" fmla="*/ 172 w 212"/>
                  <a:gd name="T69" fmla="*/ 199 h 219"/>
                  <a:gd name="T70" fmla="*/ 140 w 212"/>
                  <a:gd name="T71" fmla="*/ 213 h 219"/>
                  <a:gd name="T72" fmla="*/ 112 w 212"/>
                  <a:gd name="T73" fmla="*/ 217 h 219"/>
                  <a:gd name="T74" fmla="*/ 97 w 212"/>
                  <a:gd name="T75" fmla="*/ 219 h 219"/>
                  <a:gd name="T76" fmla="*/ 73 w 212"/>
                  <a:gd name="T77" fmla="*/ 217 h 219"/>
                  <a:gd name="T78" fmla="*/ 51 w 212"/>
                  <a:gd name="T79" fmla="*/ 210 h 219"/>
                  <a:gd name="T80" fmla="*/ 34 w 212"/>
                  <a:gd name="T81" fmla="*/ 199 h 219"/>
                  <a:gd name="T82" fmla="*/ 19 w 212"/>
                  <a:gd name="T83" fmla="*/ 186 h 219"/>
                  <a:gd name="T84" fmla="*/ 9 w 212"/>
                  <a:gd name="T85" fmla="*/ 169 h 219"/>
                  <a:gd name="T86" fmla="*/ 3 w 212"/>
                  <a:gd name="T87" fmla="*/ 151 h 219"/>
                  <a:gd name="T88" fmla="*/ 0 w 212"/>
                  <a:gd name="T89" fmla="*/ 130 h 219"/>
                  <a:gd name="T90" fmla="*/ 3 w 212"/>
                  <a:gd name="T91" fmla="*/ 108 h 219"/>
                  <a:gd name="T92" fmla="*/ 6 w 212"/>
                  <a:gd name="T93" fmla="*/ 96 h 219"/>
                  <a:gd name="T94" fmla="*/ 13 w 212"/>
                  <a:gd name="T95" fmla="*/ 75 h 219"/>
                  <a:gd name="T96" fmla="*/ 25 w 212"/>
                  <a:gd name="T97" fmla="*/ 56 h 219"/>
                  <a:gd name="T98" fmla="*/ 40 w 212"/>
                  <a:gd name="T99" fmla="*/ 38 h 219"/>
                  <a:gd name="T100" fmla="*/ 58 w 212"/>
                  <a:gd name="T101" fmla="*/ 24 h 219"/>
                  <a:gd name="T102" fmla="*/ 79 w 212"/>
                  <a:gd name="T103" fmla="*/ 12 h 219"/>
                  <a:gd name="T104" fmla="*/ 102 w 212"/>
                  <a:gd name="T105" fmla="*/ 5 h 219"/>
                  <a:gd name="T106" fmla="*/ 125 w 212"/>
                  <a:gd name="T10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2" h="219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0"/>
                    </a:lnTo>
                    <a:lnTo>
                      <a:pt x="164" y="2"/>
                    </a:lnTo>
                    <a:lnTo>
                      <a:pt x="176" y="5"/>
                    </a:lnTo>
                    <a:lnTo>
                      <a:pt x="185" y="8"/>
                    </a:lnTo>
                    <a:lnTo>
                      <a:pt x="200" y="15"/>
                    </a:lnTo>
                    <a:lnTo>
                      <a:pt x="211" y="23"/>
                    </a:lnTo>
                    <a:lnTo>
                      <a:pt x="211" y="23"/>
                    </a:lnTo>
                    <a:lnTo>
                      <a:pt x="212" y="24"/>
                    </a:lnTo>
                    <a:lnTo>
                      <a:pt x="212" y="27"/>
                    </a:lnTo>
                    <a:lnTo>
                      <a:pt x="211" y="30"/>
                    </a:lnTo>
                    <a:lnTo>
                      <a:pt x="209" y="33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3" y="39"/>
                    </a:lnTo>
                    <a:lnTo>
                      <a:pt x="200" y="39"/>
                    </a:lnTo>
                    <a:lnTo>
                      <a:pt x="197" y="39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85" y="32"/>
                    </a:lnTo>
                    <a:lnTo>
                      <a:pt x="173" y="26"/>
                    </a:lnTo>
                    <a:lnTo>
                      <a:pt x="157" y="21"/>
                    </a:lnTo>
                    <a:lnTo>
                      <a:pt x="146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24" y="20"/>
                    </a:lnTo>
                    <a:lnTo>
                      <a:pt x="115" y="21"/>
                    </a:lnTo>
                    <a:lnTo>
                      <a:pt x="96" y="26"/>
                    </a:lnTo>
                    <a:lnTo>
                      <a:pt x="79" y="35"/>
                    </a:lnTo>
                    <a:lnTo>
                      <a:pt x="63" y="45"/>
                    </a:lnTo>
                    <a:lnTo>
                      <a:pt x="49" y="57"/>
                    </a:lnTo>
                    <a:lnTo>
                      <a:pt x="39" y="72"/>
                    </a:lnTo>
                    <a:lnTo>
                      <a:pt x="31" y="90"/>
                    </a:lnTo>
                    <a:lnTo>
                      <a:pt x="25" y="108"/>
                    </a:lnTo>
                    <a:lnTo>
                      <a:pt x="25" y="108"/>
                    </a:lnTo>
                    <a:lnTo>
                      <a:pt x="24" y="126"/>
                    </a:lnTo>
                    <a:lnTo>
                      <a:pt x="25" y="142"/>
                    </a:lnTo>
                    <a:lnTo>
                      <a:pt x="28" y="151"/>
                    </a:lnTo>
                    <a:lnTo>
                      <a:pt x="31" y="159"/>
                    </a:lnTo>
                    <a:lnTo>
                      <a:pt x="34" y="166"/>
                    </a:lnTo>
                    <a:lnTo>
                      <a:pt x="39" y="172"/>
                    </a:lnTo>
                    <a:lnTo>
                      <a:pt x="45" y="178"/>
                    </a:lnTo>
                    <a:lnTo>
                      <a:pt x="51" y="183"/>
                    </a:lnTo>
                    <a:lnTo>
                      <a:pt x="57" y="187"/>
                    </a:lnTo>
                    <a:lnTo>
                      <a:pt x="64" y="192"/>
                    </a:lnTo>
                    <a:lnTo>
                      <a:pt x="73" y="195"/>
                    </a:lnTo>
                    <a:lnTo>
                      <a:pt x="82" y="198"/>
                    </a:lnTo>
                    <a:lnTo>
                      <a:pt x="91" y="199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13" y="198"/>
                    </a:lnTo>
                    <a:lnTo>
                      <a:pt x="125" y="196"/>
                    </a:lnTo>
                    <a:lnTo>
                      <a:pt x="136" y="193"/>
                    </a:lnTo>
                    <a:lnTo>
                      <a:pt x="146" y="190"/>
                    </a:lnTo>
                    <a:lnTo>
                      <a:pt x="163" y="183"/>
                    </a:lnTo>
                    <a:lnTo>
                      <a:pt x="173" y="177"/>
                    </a:lnTo>
                    <a:lnTo>
                      <a:pt x="173" y="177"/>
                    </a:lnTo>
                    <a:lnTo>
                      <a:pt x="176" y="174"/>
                    </a:lnTo>
                    <a:lnTo>
                      <a:pt x="179" y="174"/>
                    </a:lnTo>
                    <a:lnTo>
                      <a:pt x="182" y="175"/>
                    </a:lnTo>
                    <a:lnTo>
                      <a:pt x="185" y="177"/>
                    </a:lnTo>
                    <a:lnTo>
                      <a:pt x="187" y="180"/>
                    </a:lnTo>
                    <a:lnTo>
                      <a:pt x="187" y="180"/>
                    </a:lnTo>
                    <a:lnTo>
                      <a:pt x="188" y="183"/>
                    </a:lnTo>
                    <a:lnTo>
                      <a:pt x="188" y="186"/>
                    </a:lnTo>
                    <a:lnTo>
                      <a:pt x="187" y="189"/>
                    </a:lnTo>
                    <a:lnTo>
                      <a:pt x="184" y="190"/>
                    </a:lnTo>
                    <a:lnTo>
                      <a:pt x="184" y="190"/>
                    </a:lnTo>
                    <a:lnTo>
                      <a:pt x="172" y="199"/>
                    </a:lnTo>
                    <a:lnTo>
                      <a:pt x="152" y="208"/>
                    </a:lnTo>
                    <a:lnTo>
                      <a:pt x="140" y="213"/>
                    </a:lnTo>
                    <a:lnTo>
                      <a:pt x="127" y="216"/>
                    </a:lnTo>
                    <a:lnTo>
                      <a:pt x="112" y="217"/>
                    </a:lnTo>
                    <a:lnTo>
                      <a:pt x="97" y="219"/>
                    </a:lnTo>
                    <a:lnTo>
                      <a:pt x="97" y="219"/>
                    </a:lnTo>
                    <a:lnTo>
                      <a:pt x="85" y="219"/>
                    </a:lnTo>
                    <a:lnTo>
                      <a:pt x="73" y="217"/>
                    </a:lnTo>
                    <a:lnTo>
                      <a:pt x="61" y="214"/>
                    </a:lnTo>
                    <a:lnTo>
                      <a:pt x="51" y="210"/>
                    </a:lnTo>
                    <a:lnTo>
                      <a:pt x="42" y="205"/>
                    </a:lnTo>
                    <a:lnTo>
                      <a:pt x="34" y="199"/>
                    </a:lnTo>
                    <a:lnTo>
                      <a:pt x="25" y="193"/>
                    </a:lnTo>
                    <a:lnTo>
                      <a:pt x="19" y="186"/>
                    </a:lnTo>
                    <a:lnTo>
                      <a:pt x="13" y="178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1"/>
                    </a:lnTo>
                    <a:lnTo>
                      <a:pt x="1" y="141"/>
                    </a:lnTo>
                    <a:lnTo>
                      <a:pt x="0" y="130"/>
                    </a:lnTo>
                    <a:lnTo>
                      <a:pt x="1" y="120"/>
                    </a:lnTo>
                    <a:lnTo>
                      <a:pt x="3" y="108"/>
                    </a:lnTo>
                    <a:lnTo>
                      <a:pt x="3" y="108"/>
                    </a:lnTo>
                    <a:lnTo>
                      <a:pt x="6" y="96"/>
                    </a:lnTo>
                    <a:lnTo>
                      <a:pt x="9" y="86"/>
                    </a:lnTo>
                    <a:lnTo>
                      <a:pt x="13" y="75"/>
                    </a:lnTo>
                    <a:lnTo>
                      <a:pt x="19" y="65"/>
                    </a:lnTo>
                    <a:lnTo>
                      <a:pt x="25" y="56"/>
                    </a:lnTo>
                    <a:lnTo>
                      <a:pt x="33" y="47"/>
                    </a:lnTo>
                    <a:lnTo>
                      <a:pt x="40" y="38"/>
                    </a:lnTo>
                    <a:lnTo>
                      <a:pt x="49" y="30"/>
                    </a:lnTo>
                    <a:lnTo>
                      <a:pt x="58" y="24"/>
                    </a:lnTo>
                    <a:lnTo>
                      <a:pt x="69" y="18"/>
                    </a:lnTo>
                    <a:lnTo>
                      <a:pt x="79" y="12"/>
                    </a:lnTo>
                    <a:lnTo>
                      <a:pt x="90" y="8"/>
                    </a:lnTo>
                    <a:lnTo>
                      <a:pt x="102" y="5"/>
                    </a:lnTo>
                    <a:lnTo>
                      <a:pt x="113" y="2"/>
                    </a:lnTo>
                    <a:lnTo>
                      <a:pt x="125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6"/>
              <p:cNvSpPr>
                <a:spLocks/>
              </p:cNvSpPr>
              <p:nvPr userDrawn="1"/>
            </p:nvSpPr>
            <p:spPr bwMode="auto">
              <a:xfrm>
                <a:off x="5826125" y="1897063"/>
                <a:ext cx="168275" cy="173037"/>
              </a:xfrm>
              <a:custGeom>
                <a:avLst/>
                <a:gdLst>
                  <a:gd name="T0" fmla="*/ 137 w 212"/>
                  <a:gd name="T1" fmla="*/ 0 h 219"/>
                  <a:gd name="T2" fmla="*/ 164 w 212"/>
                  <a:gd name="T3" fmla="*/ 2 h 219"/>
                  <a:gd name="T4" fmla="*/ 185 w 212"/>
                  <a:gd name="T5" fmla="*/ 8 h 219"/>
                  <a:gd name="T6" fmla="*/ 211 w 212"/>
                  <a:gd name="T7" fmla="*/ 23 h 219"/>
                  <a:gd name="T8" fmla="*/ 212 w 212"/>
                  <a:gd name="T9" fmla="*/ 24 h 219"/>
                  <a:gd name="T10" fmla="*/ 211 w 212"/>
                  <a:gd name="T11" fmla="*/ 30 h 219"/>
                  <a:gd name="T12" fmla="*/ 206 w 212"/>
                  <a:gd name="T13" fmla="*/ 36 h 219"/>
                  <a:gd name="T14" fmla="*/ 203 w 212"/>
                  <a:gd name="T15" fmla="*/ 39 h 219"/>
                  <a:gd name="T16" fmla="*/ 197 w 212"/>
                  <a:gd name="T17" fmla="*/ 39 h 219"/>
                  <a:gd name="T18" fmla="*/ 194 w 212"/>
                  <a:gd name="T19" fmla="*/ 38 h 219"/>
                  <a:gd name="T20" fmla="*/ 173 w 212"/>
                  <a:gd name="T21" fmla="*/ 26 h 219"/>
                  <a:gd name="T22" fmla="*/ 146 w 212"/>
                  <a:gd name="T23" fmla="*/ 20 h 219"/>
                  <a:gd name="T24" fmla="*/ 134 w 212"/>
                  <a:gd name="T25" fmla="*/ 20 h 219"/>
                  <a:gd name="T26" fmla="*/ 115 w 212"/>
                  <a:gd name="T27" fmla="*/ 21 h 219"/>
                  <a:gd name="T28" fmla="*/ 79 w 212"/>
                  <a:gd name="T29" fmla="*/ 35 h 219"/>
                  <a:gd name="T30" fmla="*/ 49 w 212"/>
                  <a:gd name="T31" fmla="*/ 57 h 219"/>
                  <a:gd name="T32" fmla="*/ 31 w 212"/>
                  <a:gd name="T33" fmla="*/ 90 h 219"/>
                  <a:gd name="T34" fmla="*/ 25 w 212"/>
                  <a:gd name="T35" fmla="*/ 108 h 219"/>
                  <a:gd name="T36" fmla="*/ 25 w 212"/>
                  <a:gd name="T37" fmla="*/ 142 h 219"/>
                  <a:gd name="T38" fmla="*/ 31 w 212"/>
                  <a:gd name="T39" fmla="*/ 159 h 219"/>
                  <a:gd name="T40" fmla="*/ 39 w 212"/>
                  <a:gd name="T41" fmla="*/ 172 h 219"/>
                  <a:gd name="T42" fmla="*/ 51 w 212"/>
                  <a:gd name="T43" fmla="*/ 183 h 219"/>
                  <a:gd name="T44" fmla="*/ 64 w 212"/>
                  <a:gd name="T45" fmla="*/ 192 h 219"/>
                  <a:gd name="T46" fmla="*/ 82 w 212"/>
                  <a:gd name="T47" fmla="*/ 198 h 219"/>
                  <a:gd name="T48" fmla="*/ 102 w 212"/>
                  <a:gd name="T49" fmla="*/ 199 h 219"/>
                  <a:gd name="T50" fmla="*/ 113 w 212"/>
                  <a:gd name="T51" fmla="*/ 198 h 219"/>
                  <a:gd name="T52" fmla="*/ 136 w 212"/>
                  <a:gd name="T53" fmla="*/ 193 h 219"/>
                  <a:gd name="T54" fmla="*/ 163 w 212"/>
                  <a:gd name="T55" fmla="*/ 183 h 219"/>
                  <a:gd name="T56" fmla="*/ 173 w 212"/>
                  <a:gd name="T57" fmla="*/ 177 h 219"/>
                  <a:gd name="T58" fmla="*/ 179 w 212"/>
                  <a:gd name="T59" fmla="*/ 174 h 219"/>
                  <a:gd name="T60" fmla="*/ 185 w 212"/>
                  <a:gd name="T61" fmla="*/ 177 h 219"/>
                  <a:gd name="T62" fmla="*/ 187 w 212"/>
                  <a:gd name="T63" fmla="*/ 180 h 219"/>
                  <a:gd name="T64" fmla="*/ 188 w 212"/>
                  <a:gd name="T65" fmla="*/ 186 h 219"/>
                  <a:gd name="T66" fmla="*/ 184 w 212"/>
                  <a:gd name="T67" fmla="*/ 190 h 219"/>
                  <a:gd name="T68" fmla="*/ 172 w 212"/>
                  <a:gd name="T69" fmla="*/ 199 h 219"/>
                  <a:gd name="T70" fmla="*/ 140 w 212"/>
                  <a:gd name="T71" fmla="*/ 213 h 219"/>
                  <a:gd name="T72" fmla="*/ 112 w 212"/>
                  <a:gd name="T73" fmla="*/ 217 h 219"/>
                  <a:gd name="T74" fmla="*/ 97 w 212"/>
                  <a:gd name="T75" fmla="*/ 219 h 219"/>
                  <a:gd name="T76" fmla="*/ 73 w 212"/>
                  <a:gd name="T77" fmla="*/ 217 h 219"/>
                  <a:gd name="T78" fmla="*/ 51 w 212"/>
                  <a:gd name="T79" fmla="*/ 210 h 219"/>
                  <a:gd name="T80" fmla="*/ 34 w 212"/>
                  <a:gd name="T81" fmla="*/ 199 h 219"/>
                  <a:gd name="T82" fmla="*/ 19 w 212"/>
                  <a:gd name="T83" fmla="*/ 186 h 219"/>
                  <a:gd name="T84" fmla="*/ 9 w 212"/>
                  <a:gd name="T85" fmla="*/ 169 h 219"/>
                  <a:gd name="T86" fmla="*/ 3 w 212"/>
                  <a:gd name="T87" fmla="*/ 151 h 219"/>
                  <a:gd name="T88" fmla="*/ 0 w 212"/>
                  <a:gd name="T89" fmla="*/ 130 h 219"/>
                  <a:gd name="T90" fmla="*/ 3 w 212"/>
                  <a:gd name="T91" fmla="*/ 108 h 219"/>
                  <a:gd name="T92" fmla="*/ 6 w 212"/>
                  <a:gd name="T93" fmla="*/ 96 h 219"/>
                  <a:gd name="T94" fmla="*/ 13 w 212"/>
                  <a:gd name="T95" fmla="*/ 75 h 219"/>
                  <a:gd name="T96" fmla="*/ 25 w 212"/>
                  <a:gd name="T97" fmla="*/ 56 h 219"/>
                  <a:gd name="T98" fmla="*/ 40 w 212"/>
                  <a:gd name="T99" fmla="*/ 38 h 219"/>
                  <a:gd name="T100" fmla="*/ 58 w 212"/>
                  <a:gd name="T101" fmla="*/ 24 h 219"/>
                  <a:gd name="T102" fmla="*/ 79 w 212"/>
                  <a:gd name="T103" fmla="*/ 12 h 219"/>
                  <a:gd name="T104" fmla="*/ 102 w 212"/>
                  <a:gd name="T105" fmla="*/ 5 h 219"/>
                  <a:gd name="T106" fmla="*/ 125 w 212"/>
                  <a:gd name="T10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2" h="219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0"/>
                    </a:lnTo>
                    <a:lnTo>
                      <a:pt x="164" y="2"/>
                    </a:lnTo>
                    <a:lnTo>
                      <a:pt x="176" y="5"/>
                    </a:lnTo>
                    <a:lnTo>
                      <a:pt x="185" y="8"/>
                    </a:lnTo>
                    <a:lnTo>
                      <a:pt x="200" y="15"/>
                    </a:lnTo>
                    <a:lnTo>
                      <a:pt x="211" y="23"/>
                    </a:lnTo>
                    <a:lnTo>
                      <a:pt x="211" y="23"/>
                    </a:lnTo>
                    <a:lnTo>
                      <a:pt x="212" y="24"/>
                    </a:lnTo>
                    <a:lnTo>
                      <a:pt x="212" y="27"/>
                    </a:lnTo>
                    <a:lnTo>
                      <a:pt x="211" y="30"/>
                    </a:lnTo>
                    <a:lnTo>
                      <a:pt x="209" y="33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3" y="39"/>
                    </a:lnTo>
                    <a:lnTo>
                      <a:pt x="200" y="39"/>
                    </a:lnTo>
                    <a:lnTo>
                      <a:pt x="197" y="39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85" y="32"/>
                    </a:lnTo>
                    <a:lnTo>
                      <a:pt x="173" y="26"/>
                    </a:lnTo>
                    <a:lnTo>
                      <a:pt x="157" y="21"/>
                    </a:lnTo>
                    <a:lnTo>
                      <a:pt x="146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24" y="20"/>
                    </a:lnTo>
                    <a:lnTo>
                      <a:pt x="115" y="21"/>
                    </a:lnTo>
                    <a:lnTo>
                      <a:pt x="96" y="26"/>
                    </a:lnTo>
                    <a:lnTo>
                      <a:pt x="79" y="35"/>
                    </a:lnTo>
                    <a:lnTo>
                      <a:pt x="63" y="45"/>
                    </a:lnTo>
                    <a:lnTo>
                      <a:pt x="49" y="57"/>
                    </a:lnTo>
                    <a:lnTo>
                      <a:pt x="39" y="72"/>
                    </a:lnTo>
                    <a:lnTo>
                      <a:pt x="31" y="90"/>
                    </a:lnTo>
                    <a:lnTo>
                      <a:pt x="25" y="108"/>
                    </a:lnTo>
                    <a:lnTo>
                      <a:pt x="25" y="108"/>
                    </a:lnTo>
                    <a:lnTo>
                      <a:pt x="24" y="126"/>
                    </a:lnTo>
                    <a:lnTo>
                      <a:pt x="25" y="142"/>
                    </a:lnTo>
                    <a:lnTo>
                      <a:pt x="28" y="151"/>
                    </a:lnTo>
                    <a:lnTo>
                      <a:pt x="31" y="159"/>
                    </a:lnTo>
                    <a:lnTo>
                      <a:pt x="34" y="166"/>
                    </a:lnTo>
                    <a:lnTo>
                      <a:pt x="39" y="172"/>
                    </a:lnTo>
                    <a:lnTo>
                      <a:pt x="45" y="178"/>
                    </a:lnTo>
                    <a:lnTo>
                      <a:pt x="51" y="183"/>
                    </a:lnTo>
                    <a:lnTo>
                      <a:pt x="57" y="187"/>
                    </a:lnTo>
                    <a:lnTo>
                      <a:pt x="64" y="192"/>
                    </a:lnTo>
                    <a:lnTo>
                      <a:pt x="73" y="195"/>
                    </a:lnTo>
                    <a:lnTo>
                      <a:pt x="82" y="198"/>
                    </a:lnTo>
                    <a:lnTo>
                      <a:pt x="91" y="199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13" y="198"/>
                    </a:lnTo>
                    <a:lnTo>
                      <a:pt x="125" y="196"/>
                    </a:lnTo>
                    <a:lnTo>
                      <a:pt x="136" y="193"/>
                    </a:lnTo>
                    <a:lnTo>
                      <a:pt x="146" y="190"/>
                    </a:lnTo>
                    <a:lnTo>
                      <a:pt x="163" y="183"/>
                    </a:lnTo>
                    <a:lnTo>
                      <a:pt x="173" y="177"/>
                    </a:lnTo>
                    <a:lnTo>
                      <a:pt x="173" y="177"/>
                    </a:lnTo>
                    <a:lnTo>
                      <a:pt x="176" y="174"/>
                    </a:lnTo>
                    <a:lnTo>
                      <a:pt x="179" y="174"/>
                    </a:lnTo>
                    <a:lnTo>
                      <a:pt x="182" y="175"/>
                    </a:lnTo>
                    <a:lnTo>
                      <a:pt x="185" y="177"/>
                    </a:lnTo>
                    <a:lnTo>
                      <a:pt x="187" y="180"/>
                    </a:lnTo>
                    <a:lnTo>
                      <a:pt x="187" y="180"/>
                    </a:lnTo>
                    <a:lnTo>
                      <a:pt x="188" y="183"/>
                    </a:lnTo>
                    <a:lnTo>
                      <a:pt x="188" y="186"/>
                    </a:lnTo>
                    <a:lnTo>
                      <a:pt x="187" y="189"/>
                    </a:lnTo>
                    <a:lnTo>
                      <a:pt x="184" y="190"/>
                    </a:lnTo>
                    <a:lnTo>
                      <a:pt x="184" y="190"/>
                    </a:lnTo>
                    <a:lnTo>
                      <a:pt x="172" y="199"/>
                    </a:lnTo>
                    <a:lnTo>
                      <a:pt x="152" y="208"/>
                    </a:lnTo>
                    <a:lnTo>
                      <a:pt x="140" y="213"/>
                    </a:lnTo>
                    <a:lnTo>
                      <a:pt x="127" y="216"/>
                    </a:lnTo>
                    <a:lnTo>
                      <a:pt x="112" y="217"/>
                    </a:lnTo>
                    <a:lnTo>
                      <a:pt x="97" y="219"/>
                    </a:lnTo>
                    <a:lnTo>
                      <a:pt x="97" y="219"/>
                    </a:lnTo>
                    <a:lnTo>
                      <a:pt x="85" y="219"/>
                    </a:lnTo>
                    <a:lnTo>
                      <a:pt x="73" y="217"/>
                    </a:lnTo>
                    <a:lnTo>
                      <a:pt x="61" y="214"/>
                    </a:lnTo>
                    <a:lnTo>
                      <a:pt x="51" y="210"/>
                    </a:lnTo>
                    <a:lnTo>
                      <a:pt x="42" y="205"/>
                    </a:lnTo>
                    <a:lnTo>
                      <a:pt x="34" y="199"/>
                    </a:lnTo>
                    <a:lnTo>
                      <a:pt x="25" y="193"/>
                    </a:lnTo>
                    <a:lnTo>
                      <a:pt x="19" y="186"/>
                    </a:lnTo>
                    <a:lnTo>
                      <a:pt x="13" y="178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1"/>
                    </a:lnTo>
                    <a:lnTo>
                      <a:pt x="1" y="141"/>
                    </a:lnTo>
                    <a:lnTo>
                      <a:pt x="0" y="130"/>
                    </a:lnTo>
                    <a:lnTo>
                      <a:pt x="1" y="120"/>
                    </a:lnTo>
                    <a:lnTo>
                      <a:pt x="3" y="108"/>
                    </a:lnTo>
                    <a:lnTo>
                      <a:pt x="3" y="108"/>
                    </a:lnTo>
                    <a:lnTo>
                      <a:pt x="6" y="96"/>
                    </a:lnTo>
                    <a:lnTo>
                      <a:pt x="9" y="86"/>
                    </a:lnTo>
                    <a:lnTo>
                      <a:pt x="13" y="75"/>
                    </a:lnTo>
                    <a:lnTo>
                      <a:pt x="19" y="65"/>
                    </a:lnTo>
                    <a:lnTo>
                      <a:pt x="25" y="56"/>
                    </a:lnTo>
                    <a:lnTo>
                      <a:pt x="33" y="47"/>
                    </a:lnTo>
                    <a:lnTo>
                      <a:pt x="40" y="38"/>
                    </a:lnTo>
                    <a:lnTo>
                      <a:pt x="49" y="30"/>
                    </a:lnTo>
                    <a:lnTo>
                      <a:pt x="58" y="24"/>
                    </a:lnTo>
                    <a:lnTo>
                      <a:pt x="69" y="18"/>
                    </a:lnTo>
                    <a:lnTo>
                      <a:pt x="79" y="12"/>
                    </a:lnTo>
                    <a:lnTo>
                      <a:pt x="90" y="8"/>
                    </a:lnTo>
                    <a:lnTo>
                      <a:pt x="102" y="5"/>
                    </a:lnTo>
                    <a:lnTo>
                      <a:pt x="113" y="2"/>
                    </a:lnTo>
                    <a:lnTo>
                      <a:pt x="125" y="0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7"/>
              <p:cNvSpPr>
                <a:spLocks/>
              </p:cNvSpPr>
              <p:nvPr userDrawn="1"/>
            </p:nvSpPr>
            <p:spPr bwMode="auto">
              <a:xfrm>
                <a:off x="5997575" y="1898650"/>
                <a:ext cx="125413" cy="168275"/>
              </a:xfrm>
              <a:custGeom>
                <a:avLst/>
                <a:gdLst>
                  <a:gd name="T0" fmla="*/ 37 w 160"/>
                  <a:gd name="T1" fmla="*/ 8 h 213"/>
                  <a:gd name="T2" fmla="*/ 40 w 160"/>
                  <a:gd name="T3" fmla="*/ 2 h 213"/>
                  <a:gd name="T4" fmla="*/ 46 w 160"/>
                  <a:gd name="T5" fmla="*/ 0 h 213"/>
                  <a:gd name="T6" fmla="*/ 52 w 160"/>
                  <a:gd name="T7" fmla="*/ 0 h 213"/>
                  <a:gd name="T8" fmla="*/ 58 w 160"/>
                  <a:gd name="T9" fmla="*/ 2 h 213"/>
                  <a:gd name="T10" fmla="*/ 60 w 160"/>
                  <a:gd name="T11" fmla="*/ 8 h 213"/>
                  <a:gd name="T12" fmla="*/ 45 w 160"/>
                  <a:gd name="T13" fmla="*/ 84 h 213"/>
                  <a:gd name="T14" fmla="*/ 42 w 160"/>
                  <a:gd name="T15" fmla="*/ 96 h 213"/>
                  <a:gd name="T16" fmla="*/ 42 w 160"/>
                  <a:gd name="T17" fmla="*/ 96 h 213"/>
                  <a:gd name="T18" fmla="*/ 52 w 160"/>
                  <a:gd name="T19" fmla="*/ 84 h 213"/>
                  <a:gd name="T20" fmla="*/ 67 w 160"/>
                  <a:gd name="T21" fmla="*/ 71 h 213"/>
                  <a:gd name="T22" fmla="*/ 90 w 160"/>
                  <a:gd name="T23" fmla="*/ 62 h 213"/>
                  <a:gd name="T24" fmla="*/ 115 w 160"/>
                  <a:gd name="T25" fmla="*/ 57 h 213"/>
                  <a:gd name="T26" fmla="*/ 128 w 160"/>
                  <a:gd name="T27" fmla="*/ 59 h 213"/>
                  <a:gd name="T28" fmla="*/ 148 w 160"/>
                  <a:gd name="T29" fmla="*/ 66 h 213"/>
                  <a:gd name="T30" fmla="*/ 158 w 160"/>
                  <a:gd name="T31" fmla="*/ 81 h 213"/>
                  <a:gd name="T32" fmla="*/ 160 w 160"/>
                  <a:gd name="T33" fmla="*/ 102 h 213"/>
                  <a:gd name="T34" fmla="*/ 142 w 160"/>
                  <a:gd name="T35" fmla="*/ 205 h 213"/>
                  <a:gd name="T36" fmla="*/ 140 w 160"/>
                  <a:gd name="T37" fmla="*/ 208 h 213"/>
                  <a:gd name="T38" fmla="*/ 136 w 160"/>
                  <a:gd name="T39" fmla="*/ 211 h 213"/>
                  <a:gd name="T40" fmla="*/ 125 w 160"/>
                  <a:gd name="T41" fmla="*/ 213 h 213"/>
                  <a:gd name="T42" fmla="*/ 122 w 160"/>
                  <a:gd name="T43" fmla="*/ 211 h 213"/>
                  <a:gd name="T44" fmla="*/ 119 w 160"/>
                  <a:gd name="T45" fmla="*/ 208 h 213"/>
                  <a:gd name="T46" fmla="*/ 136 w 160"/>
                  <a:gd name="T47" fmla="*/ 121 h 213"/>
                  <a:gd name="T48" fmla="*/ 137 w 160"/>
                  <a:gd name="T49" fmla="*/ 103 h 213"/>
                  <a:gd name="T50" fmla="*/ 136 w 160"/>
                  <a:gd name="T51" fmla="*/ 90 h 213"/>
                  <a:gd name="T52" fmla="*/ 127 w 160"/>
                  <a:gd name="T53" fmla="*/ 80 h 213"/>
                  <a:gd name="T54" fmla="*/ 108 w 160"/>
                  <a:gd name="T55" fmla="*/ 77 h 213"/>
                  <a:gd name="T56" fmla="*/ 96 w 160"/>
                  <a:gd name="T57" fmla="*/ 78 h 213"/>
                  <a:gd name="T58" fmla="*/ 72 w 160"/>
                  <a:gd name="T59" fmla="*/ 87 h 213"/>
                  <a:gd name="T60" fmla="*/ 52 w 160"/>
                  <a:gd name="T61" fmla="*/ 103 h 213"/>
                  <a:gd name="T62" fmla="*/ 39 w 160"/>
                  <a:gd name="T63" fmla="*/ 126 h 213"/>
                  <a:gd name="T64" fmla="*/ 22 w 160"/>
                  <a:gd name="T65" fmla="*/ 205 h 213"/>
                  <a:gd name="T66" fmla="*/ 21 w 160"/>
                  <a:gd name="T67" fmla="*/ 208 h 213"/>
                  <a:gd name="T68" fmla="*/ 16 w 160"/>
                  <a:gd name="T69" fmla="*/ 211 h 213"/>
                  <a:gd name="T70" fmla="*/ 6 w 160"/>
                  <a:gd name="T71" fmla="*/ 213 h 213"/>
                  <a:gd name="T72" fmla="*/ 3 w 160"/>
                  <a:gd name="T73" fmla="*/ 211 h 213"/>
                  <a:gd name="T74" fmla="*/ 0 w 160"/>
                  <a:gd name="T75" fmla="*/ 208 h 213"/>
                  <a:gd name="T76" fmla="*/ 37 w 160"/>
                  <a:gd name="T77" fmla="*/ 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213">
                    <a:moveTo>
                      <a:pt x="37" y="8"/>
                    </a:moveTo>
                    <a:lnTo>
                      <a:pt x="37" y="8"/>
                    </a:lnTo>
                    <a:lnTo>
                      <a:pt x="39" y="5"/>
                    </a:lnTo>
                    <a:lnTo>
                      <a:pt x="40" y="2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58" y="2"/>
                    </a:lnTo>
                    <a:lnTo>
                      <a:pt x="60" y="5"/>
                    </a:lnTo>
                    <a:lnTo>
                      <a:pt x="60" y="8"/>
                    </a:lnTo>
                    <a:lnTo>
                      <a:pt x="45" y="84"/>
                    </a:lnTo>
                    <a:lnTo>
                      <a:pt x="45" y="84"/>
                    </a:lnTo>
                    <a:lnTo>
                      <a:pt x="43" y="92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6" y="90"/>
                    </a:lnTo>
                    <a:lnTo>
                      <a:pt x="52" y="84"/>
                    </a:lnTo>
                    <a:lnTo>
                      <a:pt x="60" y="77"/>
                    </a:lnTo>
                    <a:lnTo>
                      <a:pt x="67" y="71"/>
                    </a:lnTo>
                    <a:lnTo>
                      <a:pt x="78" y="66"/>
                    </a:lnTo>
                    <a:lnTo>
                      <a:pt x="90" y="62"/>
                    </a:lnTo>
                    <a:lnTo>
                      <a:pt x="102" y="59"/>
                    </a:lnTo>
                    <a:lnTo>
                      <a:pt x="115" y="57"/>
                    </a:lnTo>
                    <a:lnTo>
                      <a:pt x="115" y="57"/>
                    </a:lnTo>
                    <a:lnTo>
                      <a:pt x="128" y="59"/>
                    </a:lnTo>
                    <a:lnTo>
                      <a:pt x="140" y="62"/>
                    </a:lnTo>
                    <a:lnTo>
                      <a:pt x="148" y="66"/>
                    </a:lnTo>
                    <a:lnTo>
                      <a:pt x="154" y="72"/>
                    </a:lnTo>
                    <a:lnTo>
                      <a:pt x="158" y="81"/>
                    </a:lnTo>
                    <a:lnTo>
                      <a:pt x="160" y="90"/>
                    </a:lnTo>
                    <a:lnTo>
                      <a:pt x="160" y="102"/>
                    </a:lnTo>
                    <a:lnTo>
                      <a:pt x="158" y="115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40" y="208"/>
                    </a:lnTo>
                    <a:lnTo>
                      <a:pt x="139" y="210"/>
                    </a:lnTo>
                    <a:lnTo>
                      <a:pt x="136" y="211"/>
                    </a:lnTo>
                    <a:lnTo>
                      <a:pt x="133" y="213"/>
                    </a:lnTo>
                    <a:lnTo>
                      <a:pt x="125" y="213"/>
                    </a:lnTo>
                    <a:lnTo>
                      <a:pt x="125" y="213"/>
                    </a:lnTo>
                    <a:lnTo>
                      <a:pt x="122" y="211"/>
                    </a:lnTo>
                    <a:lnTo>
                      <a:pt x="121" y="210"/>
                    </a:lnTo>
                    <a:lnTo>
                      <a:pt x="119" y="208"/>
                    </a:lnTo>
                    <a:lnTo>
                      <a:pt x="119" y="205"/>
                    </a:lnTo>
                    <a:lnTo>
                      <a:pt x="136" y="121"/>
                    </a:lnTo>
                    <a:lnTo>
                      <a:pt x="136" y="121"/>
                    </a:lnTo>
                    <a:lnTo>
                      <a:pt x="137" y="103"/>
                    </a:lnTo>
                    <a:lnTo>
                      <a:pt x="137" y="96"/>
                    </a:lnTo>
                    <a:lnTo>
                      <a:pt x="136" y="90"/>
                    </a:lnTo>
                    <a:lnTo>
                      <a:pt x="131" y="84"/>
                    </a:lnTo>
                    <a:lnTo>
                      <a:pt x="127" y="80"/>
                    </a:lnTo>
                    <a:lnTo>
                      <a:pt x="118" y="77"/>
                    </a:lnTo>
                    <a:lnTo>
                      <a:pt x="108" y="77"/>
                    </a:lnTo>
                    <a:lnTo>
                      <a:pt x="108" y="77"/>
                    </a:lnTo>
                    <a:lnTo>
                      <a:pt x="96" y="78"/>
                    </a:lnTo>
                    <a:lnTo>
                      <a:pt x="84" y="81"/>
                    </a:lnTo>
                    <a:lnTo>
                      <a:pt x="72" y="87"/>
                    </a:lnTo>
                    <a:lnTo>
                      <a:pt x="61" y="95"/>
                    </a:lnTo>
                    <a:lnTo>
                      <a:pt x="52" y="103"/>
                    </a:lnTo>
                    <a:lnTo>
                      <a:pt x="45" y="114"/>
                    </a:lnTo>
                    <a:lnTo>
                      <a:pt x="39" y="126"/>
                    </a:lnTo>
                    <a:lnTo>
                      <a:pt x="34" y="139"/>
                    </a:lnTo>
                    <a:lnTo>
                      <a:pt x="22" y="205"/>
                    </a:lnTo>
                    <a:lnTo>
                      <a:pt x="22" y="205"/>
                    </a:lnTo>
                    <a:lnTo>
                      <a:pt x="21" y="208"/>
                    </a:lnTo>
                    <a:lnTo>
                      <a:pt x="19" y="210"/>
                    </a:lnTo>
                    <a:lnTo>
                      <a:pt x="16" y="211"/>
                    </a:lnTo>
                    <a:lnTo>
                      <a:pt x="12" y="213"/>
                    </a:lnTo>
                    <a:lnTo>
                      <a:pt x="6" y="213"/>
                    </a:lnTo>
                    <a:lnTo>
                      <a:pt x="6" y="213"/>
                    </a:lnTo>
                    <a:lnTo>
                      <a:pt x="3" y="211"/>
                    </a:lnTo>
                    <a:lnTo>
                      <a:pt x="2" y="210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37" y="8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8"/>
              <p:cNvSpPr>
                <a:spLocks noEditPoints="1"/>
              </p:cNvSpPr>
              <p:nvPr userDrawn="1"/>
            </p:nvSpPr>
            <p:spPr bwMode="auto">
              <a:xfrm>
                <a:off x="6137275" y="1944688"/>
                <a:ext cx="114300" cy="125412"/>
              </a:xfrm>
              <a:custGeom>
                <a:avLst/>
                <a:gdLst>
                  <a:gd name="T0" fmla="*/ 120 w 145"/>
                  <a:gd name="T1" fmla="*/ 63 h 159"/>
                  <a:gd name="T2" fmla="*/ 121 w 145"/>
                  <a:gd name="T3" fmla="*/ 57 h 159"/>
                  <a:gd name="T4" fmla="*/ 121 w 145"/>
                  <a:gd name="T5" fmla="*/ 39 h 159"/>
                  <a:gd name="T6" fmla="*/ 115 w 145"/>
                  <a:gd name="T7" fmla="*/ 27 h 159"/>
                  <a:gd name="T8" fmla="*/ 105 w 145"/>
                  <a:gd name="T9" fmla="*/ 21 h 159"/>
                  <a:gd name="T10" fmla="*/ 88 w 145"/>
                  <a:gd name="T11" fmla="*/ 18 h 159"/>
                  <a:gd name="T12" fmla="*/ 75 w 145"/>
                  <a:gd name="T13" fmla="*/ 20 h 159"/>
                  <a:gd name="T14" fmla="*/ 54 w 145"/>
                  <a:gd name="T15" fmla="*/ 26 h 159"/>
                  <a:gd name="T16" fmla="*/ 46 w 145"/>
                  <a:gd name="T17" fmla="*/ 29 h 159"/>
                  <a:gd name="T18" fmla="*/ 41 w 145"/>
                  <a:gd name="T19" fmla="*/ 30 h 159"/>
                  <a:gd name="T20" fmla="*/ 36 w 145"/>
                  <a:gd name="T21" fmla="*/ 27 h 159"/>
                  <a:gd name="T22" fmla="*/ 35 w 145"/>
                  <a:gd name="T23" fmla="*/ 24 h 159"/>
                  <a:gd name="T24" fmla="*/ 35 w 145"/>
                  <a:gd name="T25" fmla="*/ 18 h 159"/>
                  <a:gd name="T26" fmla="*/ 39 w 145"/>
                  <a:gd name="T27" fmla="*/ 14 h 159"/>
                  <a:gd name="T28" fmla="*/ 48 w 145"/>
                  <a:gd name="T29" fmla="*/ 9 h 159"/>
                  <a:gd name="T30" fmla="*/ 76 w 145"/>
                  <a:gd name="T31" fmla="*/ 2 h 159"/>
                  <a:gd name="T32" fmla="*/ 93 w 145"/>
                  <a:gd name="T33" fmla="*/ 0 h 159"/>
                  <a:gd name="T34" fmla="*/ 118 w 145"/>
                  <a:gd name="T35" fmla="*/ 3 h 159"/>
                  <a:gd name="T36" fmla="*/ 136 w 145"/>
                  <a:gd name="T37" fmla="*/ 15 h 159"/>
                  <a:gd name="T38" fmla="*/ 144 w 145"/>
                  <a:gd name="T39" fmla="*/ 33 h 159"/>
                  <a:gd name="T40" fmla="*/ 144 w 145"/>
                  <a:gd name="T41" fmla="*/ 58 h 159"/>
                  <a:gd name="T42" fmla="*/ 126 w 145"/>
                  <a:gd name="T43" fmla="*/ 148 h 159"/>
                  <a:gd name="T44" fmla="*/ 123 w 145"/>
                  <a:gd name="T45" fmla="*/ 153 h 159"/>
                  <a:gd name="T46" fmla="*/ 117 w 145"/>
                  <a:gd name="T47" fmla="*/ 156 h 159"/>
                  <a:gd name="T48" fmla="*/ 112 w 145"/>
                  <a:gd name="T49" fmla="*/ 156 h 159"/>
                  <a:gd name="T50" fmla="*/ 106 w 145"/>
                  <a:gd name="T51" fmla="*/ 153 h 159"/>
                  <a:gd name="T52" fmla="*/ 105 w 145"/>
                  <a:gd name="T53" fmla="*/ 148 h 159"/>
                  <a:gd name="T54" fmla="*/ 108 w 145"/>
                  <a:gd name="T55" fmla="*/ 135 h 159"/>
                  <a:gd name="T56" fmla="*/ 109 w 145"/>
                  <a:gd name="T57" fmla="*/ 124 h 159"/>
                  <a:gd name="T58" fmla="*/ 106 w 145"/>
                  <a:gd name="T59" fmla="*/ 129 h 159"/>
                  <a:gd name="T60" fmla="*/ 94 w 145"/>
                  <a:gd name="T61" fmla="*/ 141 h 159"/>
                  <a:gd name="T62" fmla="*/ 75 w 145"/>
                  <a:gd name="T63" fmla="*/ 153 h 159"/>
                  <a:gd name="T64" fmla="*/ 48 w 145"/>
                  <a:gd name="T65" fmla="*/ 159 h 159"/>
                  <a:gd name="T66" fmla="*/ 38 w 145"/>
                  <a:gd name="T67" fmla="*/ 159 h 159"/>
                  <a:gd name="T68" fmla="*/ 20 w 145"/>
                  <a:gd name="T69" fmla="*/ 153 h 159"/>
                  <a:gd name="T70" fmla="*/ 6 w 145"/>
                  <a:gd name="T71" fmla="*/ 141 h 159"/>
                  <a:gd name="T72" fmla="*/ 0 w 145"/>
                  <a:gd name="T73" fmla="*/ 124 h 159"/>
                  <a:gd name="T74" fmla="*/ 2 w 145"/>
                  <a:gd name="T75" fmla="*/ 114 h 159"/>
                  <a:gd name="T76" fmla="*/ 8 w 145"/>
                  <a:gd name="T77" fmla="*/ 97 h 159"/>
                  <a:gd name="T78" fmla="*/ 18 w 145"/>
                  <a:gd name="T79" fmla="*/ 85 h 159"/>
                  <a:gd name="T80" fmla="*/ 32 w 145"/>
                  <a:gd name="T81" fmla="*/ 76 h 159"/>
                  <a:gd name="T82" fmla="*/ 64 w 145"/>
                  <a:gd name="T83" fmla="*/ 66 h 159"/>
                  <a:gd name="T84" fmla="*/ 111 w 145"/>
                  <a:gd name="T85" fmla="*/ 63 h 159"/>
                  <a:gd name="T86" fmla="*/ 55 w 145"/>
                  <a:gd name="T87" fmla="*/ 141 h 159"/>
                  <a:gd name="T88" fmla="*/ 78 w 145"/>
                  <a:gd name="T89" fmla="*/ 136 h 159"/>
                  <a:gd name="T90" fmla="*/ 96 w 145"/>
                  <a:gd name="T91" fmla="*/ 123 h 159"/>
                  <a:gd name="T92" fmla="*/ 109 w 145"/>
                  <a:gd name="T93" fmla="*/ 105 h 159"/>
                  <a:gd name="T94" fmla="*/ 117 w 145"/>
                  <a:gd name="T95" fmla="*/ 85 h 159"/>
                  <a:gd name="T96" fmla="*/ 108 w 145"/>
                  <a:gd name="T97" fmla="*/ 78 h 159"/>
                  <a:gd name="T98" fmla="*/ 85 w 145"/>
                  <a:gd name="T99" fmla="*/ 78 h 159"/>
                  <a:gd name="T100" fmla="*/ 58 w 145"/>
                  <a:gd name="T101" fmla="*/ 82 h 159"/>
                  <a:gd name="T102" fmla="*/ 36 w 145"/>
                  <a:gd name="T103" fmla="*/ 93 h 159"/>
                  <a:gd name="T104" fmla="*/ 29 w 145"/>
                  <a:gd name="T105" fmla="*/ 102 h 159"/>
                  <a:gd name="T106" fmla="*/ 24 w 145"/>
                  <a:gd name="T107" fmla="*/ 112 h 159"/>
                  <a:gd name="T108" fmla="*/ 24 w 145"/>
                  <a:gd name="T109" fmla="*/ 118 h 159"/>
                  <a:gd name="T110" fmla="*/ 27 w 145"/>
                  <a:gd name="T111" fmla="*/ 127 h 159"/>
                  <a:gd name="T112" fmla="*/ 35 w 145"/>
                  <a:gd name="T113" fmla="*/ 136 h 159"/>
                  <a:gd name="T114" fmla="*/ 46 w 145"/>
                  <a:gd name="T115" fmla="*/ 1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5" h="159">
                    <a:moveTo>
                      <a:pt x="111" y="63"/>
                    </a:moveTo>
                    <a:lnTo>
                      <a:pt x="120" y="63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3" y="48"/>
                    </a:lnTo>
                    <a:lnTo>
                      <a:pt x="121" y="39"/>
                    </a:lnTo>
                    <a:lnTo>
                      <a:pt x="120" y="32"/>
                    </a:lnTo>
                    <a:lnTo>
                      <a:pt x="115" y="27"/>
                    </a:lnTo>
                    <a:lnTo>
                      <a:pt x="111" y="23"/>
                    </a:lnTo>
                    <a:lnTo>
                      <a:pt x="105" y="21"/>
                    </a:lnTo>
                    <a:lnTo>
                      <a:pt x="97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75" y="20"/>
                    </a:lnTo>
                    <a:lnTo>
                      <a:pt x="64" y="23"/>
                    </a:lnTo>
                    <a:lnTo>
                      <a:pt x="54" y="26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1"/>
                    </a:lnTo>
                    <a:lnTo>
                      <a:pt x="35" y="18"/>
                    </a:lnTo>
                    <a:lnTo>
                      <a:pt x="36" y="15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8" y="9"/>
                    </a:lnTo>
                    <a:lnTo>
                      <a:pt x="60" y="5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8" y="2"/>
                    </a:lnTo>
                    <a:lnTo>
                      <a:pt x="118" y="3"/>
                    </a:lnTo>
                    <a:lnTo>
                      <a:pt x="129" y="9"/>
                    </a:lnTo>
                    <a:lnTo>
                      <a:pt x="136" y="15"/>
                    </a:lnTo>
                    <a:lnTo>
                      <a:pt x="141" y="23"/>
                    </a:lnTo>
                    <a:lnTo>
                      <a:pt x="144" y="33"/>
                    </a:lnTo>
                    <a:lnTo>
                      <a:pt x="145" y="45"/>
                    </a:lnTo>
                    <a:lnTo>
                      <a:pt x="144" y="58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26" y="151"/>
                    </a:lnTo>
                    <a:lnTo>
                      <a:pt x="123" y="153"/>
                    </a:lnTo>
                    <a:lnTo>
                      <a:pt x="121" y="154"/>
                    </a:lnTo>
                    <a:lnTo>
                      <a:pt x="117" y="156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08" y="154"/>
                    </a:lnTo>
                    <a:lnTo>
                      <a:pt x="106" y="153"/>
                    </a:lnTo>
                    <a:lnTo>
                      <a:pt x="105" y="151"/>
                    </a:lnTo>
                    <a:lnTo>
                      <a:pt x="105" y="148"/>
                    </a:lnTo>
                    <a:lnTo>
                      <a:pt x="108" y="135"/>
                    </a:lnTo>
                    <a:lnTo>
                      <a:pt x="108" y="135"/>
                    </a:lnTo>
                    <a:lnTo>
                      <a:pt x="111" y="124"/>
                    </a:lnTo>
                    <a:lnTo>
                      <a:pt x="109" y="124"/>
                    </a:lnTo>
                    <a:lnTo>
                      <a:pt x="109" y="124"/>
                    </a:lnTo>
                    <a:lnTo>
                      <a:pt x="106" y="129"/>
                    </a:lnTo>
                    <a:lnTo>
                      <a:pt x="102" y="135"/>
                    </a:lnTo>
                    <a:lnTo>
                      <a:pt x="94" y="141"/>
                    </a:lnTo>
                    <a:lnTo>
                      <a:pt x="85" y="148"/>
                    </a:lnTo>
                    <a:lnTo>
                      <a:pt x="75" y="153"/>
                    </a:lnTo>
                    <a:lnTo>
                      <a:pt x="63" y="157"/>
                    </a:lnTo>
                    <a:lnTo>
                      <a:pt x="48" y="159"/>
                    </a:lnTo>
                    <a:lnTo>
                      <a:pt x="48" y="159"/>
                    </a:lnTo>
                    <a:lnTo>
                      <a:pt x="38" y="159"/>
                    </a:lnTo>
                    <a:lnTo>
                      <a:pt x="29" y="156"/>
                    </a:lnTo>
                    <a:lnTo>
                      <a:pt x="20" y="153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3" y="133"/>
                    </a:lnTo>
                    <a:lnTo>
                      <a:pt x="0" y="12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3" y="106"/>
                    </a:lnTo>
                    <a:lnTo>
                      <a:pt x="8" y="97"/>
                    </a:lnTo>
                    <a:lnTo>
                      <a:pt x="12" y="91"/>
                    </a:lnTo>
                    <a:lnTo>
                      <a:pt x="18" y="85"/>
                    </a:lnTo>
                    <a:lnTo>
                      <a:pt x="24" y="81"/>
                    </a:lnTo>
                    <a:lnTo>
                      <a:pt x="32" y="76"/>
                    </a:lnTo>
                    <a:lnTo>
                      <a:pt x="48" y="70"/>
                    </a:lnTo>
                    <a:lnTo>
                      <a:pt x="64" y="66"/>
                    </a:lnTo>
                    <a:lnTo>
                      <a:pt x="82" y="63"/>
                    </a:lnTo>
                    <a:lnTo>
                      <a:pt x="111" y="63"/>
                    </a:lnTo>
                    <a:close/>
                    <a:moveTo>
                      <a:pt x="55" y="141"/>
                    </a:moveTo>
                    <a:lnTo>
                      <a:pt x="55" y="141"/>
                    </a:lnTo>
                    <a:lnTo>
                      <a:pt x="67" y="141"/>
                    </a:lnTo>
                    <a:lnTo>
                      <a:pt x="78" y="136"/>
                    </a:lnTo>
                    <a:lnTo>
                      <a:pt x="87" y="130"/>
                    </a:lnTo>
                    <a:lnTo>
                      <a:pt x="96" y="123"/>
                    </a:lnTo>
                    <a:lnTo>
                      <a:pt x="103" y="114"/>
                    </a:lnTo>
                    <a:lnTo>
                      <a:pt x="109" y="105"/>
                    </a:lnTo>
                    <a:lnTo>
                      <a:pt x="114" y="94"/>
                    </a:lnTo>
                    <a:lnTo>
                      <a:pt x="117" y="85"/>
                    </a:lnTo>
                    <a:lnTo>
                      <a:pt x="117" y="78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85" y="78"/>
                    </a:lnTo>
                    <a:lnTo>
                      <a:pt x="72" y="79"/>
                    </a:lnTo>
                    <a:lnTo>
                      <a:pt x="58" y="82"/>
                    </a:lnTo>
                    <a:lnTo>
                      <a:pt x="46" y="87"/>
                    </a:lnTo>
                    <a:lnTo>
                      <a:pt x="36" y="93"/>
                    </a:lnTo>
                    <a:lnTo>
                      <a:pt x="33" y="97"/>
                    </a:lnTo>
                    <a:lnTo>
                      <a:pt x="29" y="102"/>
                    </a:lnTo>
                    <a:lnTo>
                      <a:pt x="26" y="106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24" y="118"/>
                    </a:lnTo>
                    <a:lnTo>
                      <a:pt x="24" y="123"/>
                    </a:lnTo>
                    <a:lnTo>
                      <a:pt x="27" y="127"/>
                    </a:lnTo>
                    <a:lnTo>
                      <a:pt x="30" y="132"/>
                    </a:lnTo>
                    <a:lnTo>
                      <a:pt x="35" y="136"/>
                    </a:lnTo>
                    <a:lnTo>
                      <a:pt x="41" y="139"/>
                    </a:lnTo>
                    <a:lnTo>
                      <a:pt x="46" y="141"/>
                    </a:lnTo>
                    <a:lnTo>
                      <a:pt x="55" y="14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 userDrawn="1"/>
            </p:nvSpPr>
            <p:spPr bwMode="auto">
              <a:xfrm>
                <a:off x="6137275" y="1944688"/>
                <a:ext cx="114300" cy="125412"/>
              </a:xfrm>
              <a:custGeom>
                <a:avLst/>
                <a:gdLst>
                  <a:gd name="T0" fmla="*/ 120 w 145"/>
                  <a:gd name="T1" fmla="*/ 63 h 159"/>
                  <a:gd name="T2" fmla="*/ 121 w 145"/>
                  <a:gd name="T3" fmla="*/ 57 h 159"/>
                  <a:gd name="T4" fmla="*/ 121 w 145"/>
                  <a:gd name="T5" fmla="*/ 39 h 159"/>
                  <a:gd name="T6" fmla="*/ 115 w 145"/>
                  <a:gd name="T7" fmla="*/ 27 h 159"/>
                  <a:gd name="T8" fmla="*/ 105 w 145"/>
                  <a:gd name="T9" fmla="*/ 21 h 159"/>
                  <a:gd name="T10" fmla="*/ 88 w 145"/>
                  <a:gd name="T11" fmla="*/ 18 h 159"/>
                  <a:gd name="T12" fmla="*/ 75 w 145"/>
                  <a:gd name="T13" fmla="*/ 20 h 159"/>
                  <a:gd name="T14" fmla="*/ 54 w 145"/>
                  <a:gd name="T15" fmla="*/ 26 h 159"/>
                  <a:gd name="T16" fmla="*/ 46 w 145"/>
                  <a:gd name="T17" fmla="*/ 29 h 159"/>
                  <a:gd name="T18" fmla="*/ 41 w 145"/>
                  <a:gd name="T19" fmla="*/ 30 h 159"/>
                  <a:gd name="T20" fmla="*/ 36 w 145"/>
                  <a:gd name="T21" fmla="*/ 27 h 159"/>
                  <a:gd name="T22" fmla="*/ 35 w 145"/>
                  <a:gd name="T23" fmla="*/ 24 h 159"/>
                  <a:gd name="T24" fmla="*/ 35 w 145"/>
                  <a:gd name="T25" fmla="*/ 18 h 159"/>
                  <a:gd name="T26" fmla="*/ 39 w 145"/>
                  <a:gd name="T27" fmla="*/ 14 h 159"/>
                  <a:gd name="T28" fmla="*/ 48 w 145"/>
                  <a:gd name="T29" fmla="*/ 9 h 159"/>
                  <a:gd name="T30" fmla="*/ 76 w 145"/>
                  <a:gd name="T31" fmla="*/ 2 h 159"/>
                  <a:gd name="T32" fmla="*/ 93 w 145"/>
                  <a:gd name="T33" fmla="*/ 0 h 159"/>
                  <a:gd name="T34" fmla="*/ 118 w 145"/>
                  <a:gd name="T35" fmla="*/ 3 h 159"/>
                  <a:gd name="T36" fmla="*/ 136 w 145"/>
                  <a:gd name="T37" fmla="*/ 15 h 159"/>
                  <a:gd name="T38" fmla="*/ 144 w 145"/>
                  <a:gd name="T39" fmla="*/ 33 h 159"/>
                  <a:gd name="T40" fmla="*/ 144 w 145"/>
                  <a:gd name="T41" fmla="*/ 58 h 159"/>
                  <a:gd name="T42" fmla="*/ 126 w 145"/>
                  <a:gd name="T43" fmla="*/ 148 h 159"/>
                  <a:gd name="T44" fmla="*/ 123 w 145"/>
                  <a:gd name="T45" fmla="*/ 153 h 159"/>
                  <a:gd name="T46" fmla="*/ 117 w 145"/>
                  <a:gd name="T47" fmla="*/ 156 h 159"/>
                  <a:gd name="T48" fmla="*/ 112 w 145"/>
                  <a:gd name="T49" fmla="*/ 156 h 159"/>
                  <a:gd name="T50" fmla="*/ 106 w 145"/>
                  <a:gd name="T51" fmla="*/ 153 h 159"/>
                  <a:gd name="T52" fmla="*/ 105 w 145"/>
                  <a:gd name="T53" fmla="*/ 148 h 159"/>
                  <a:gd name="T54" fmla="*/ 108 w 145"/>
                  <a:gd name="T55" fmla="*/ 135 h 159"/>
                  <a:gd name="T56" fmla="*/ 109 w 145"/>
                  <a:gd name="T57" fmla="*/ 124 h 159"/>
                  <a:gd name="T58" fmla="*/ 106 w 145"/>
                  <a:gd name="T59" fmla="*/ 129 h 159"/>
                  <a:gd name="T60" fmla="*/ 94 w 145"/>
                  <a:gd name="T61" fmla="*/ 141 h 159"/>
                  <a:gd name="T62" fmla="*/ 75 w 145"/>
                  <a:gd name="T63" fmla="*/ 153 h 159"/>
                  <a:gd name="T64" fmla="*/ 48 w 145"/>
                  <a:gd name="T65" fmla="*/ 159 h 159"/>
                  <a:gd name="T66" fmla="*/ 38 w 145"/>
                  <a:gd name="T67" fmla="*/ 159 h 159"/>
                  <a:gd name="T68" fmla="*/ 20 w 145"/>
                  <a:gd name="T69" fmla="*/ 153 h 159"/>
                  <a:gd name="T70" fmla="*/ 6 w 145"/>
                  <a:gd name="T71" fmla="*/ 141 h 159"/>
                  <a:gd name="T72" fmla="*/ 0 w 145"/>
                  <a:gd name="T73" fmla="*/ 124 h 159"/>
                  <a:gd name="T74" fmla="*/ 2 w 145"/>
                  <a:gd name="T75" fmla="*/ 114 h 159"/>
                  <a:gd name="T76" fmla="*/ 8 w 145"/>
                  <a:gd name="T77" fmla="*/ 97 h 159"/>
                  <a:gd name="T78" fmla="*/ 18 w 145"/>
                  <a:gd name="T79" fmla="*/ 85 h 159"/>
                  <a:gd name="T80" fmla="*/ 32 w 145"/>
                  <a:gd name="T81" fmla="*/ 76 h 159"/>
                  <a:gd name="T82" fmla="*/ 64 w 145"/>
                  <a:gd name="T83" fmla="*/ 66 h 159"/>
                  <a:gd name="T84" fmla="*/ 111 w 145"/>
                  <a:gd name="T85" fmla="*/ 6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5" h="159">
                    <a:moveTo>
                      <a:pt x="111" y="63"/>
                    </a:moveTo>
                    <a:lnTo>
                      <a:pt x="120" y="63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3" y="48"/>
                    </a:lnTo>
                    <a:lnTo>
                      <a:pt x="121" y="39"/>
                    </a:lnTo>
                    <a:lnTo>
                      <a:pt x="120" y="32"/>
                    </a:lnTo>
                    <a:lnTo>
                      <a:pt x="115" y="27"/>
                    </a:lnTo>
                    <a:lnTo>
                      <a:pt x="111" y="23"/>
                    </a:lnTo>
                    <a:lnTo>
                      <a:pt x="105" y="21"/>
                    </a:lnTo>
                    <a:lnTo>
                      <a:pt x="97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75" y="20"/>
                    </a:lnTo>
                    <a:lnTo>
                      <a:pt x="64" y="23"/>
                    </a:lnTo>
                    <a:lnTo>
                      <a:pt x="54" y="26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1"/>
                    </a:lnTo>
                    <a:lnTo>
                      <a:pt x="35" y="18"/>
                    </a:lnTo>
                    <a:lnTo>
                      <a:pt x="36" y="15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8" y="9"/>
                    </a:lnTo>
                    <a:lnTo>
                      <a:pt x="60" y="5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8" y="2"/>
                    </a:lnTo>
                    <a:lnTo>
                      <a:pt x="118" y="3"/>
                    </a:lnTo>
                    <a:lnTo>
                      <a:pt x="129" y="9"/>
                    </a:lnTo>
                    <a:lnTo>
                      <a:pt x="136" y="15"/>
                    </a:lnTo>
                    <a:lnTo>
                      <a:pt x="141" y="23"/>
                    </a:lnTo>
                    <a:lnTo>
                      <a:pt x="144" y="33"/>
                    </a:lnTo>
                    <a:lnTo>
                      <a:pt x="145" y="45"/>
                    </a:lnTo>
                    <a:lnTo>
                      <a:pt x="144" y="58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26" y="151"/>
                    </a:lnTo>
                    <a:lnTo>
                      <a:pt x="123" y="153"/>
                    </a:lnTo>
                    <a:lnTo>
                      <a:pt x="121" y="154"/>
                    </a:lnTo>
                    <a:lnTo>
                      <a:pt x="117" y="156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08" y="154"/>
                    </a:lnTo>
                    <a:lnTo>
                      <a:pt x="106" y="153"/>
                    </a:lnTo>
                    <a:lnTo>
                      <a:pt x="105" y="151"/>
                    </a:lnTo>
                    <a:lnTo>
                      <a:pt x="105" y="148"/>
                    </a:lnTo>
                    <a:lnTo>
                      <a:pt x="108" y="135"/>
                    </a:lnTo>
                    <a:lnTo>
                      <a:pt x="108" y="135"/>
                    </a:lnTo>
                    <a:lnTo>
                      <a:pt x="111" y="124"/>
                    </a:lnTo>
                    <a:lnTo>
                      <a:pt x="109" y="124"/>
                    </a:lnTo>
                    <a:lnTo>
                      <a:pt x="109" y="124"/>
                    </a:lnTo>
                    <a:lnTo>
                      <a:pt x="106" y="129"/>
                    </a:lnTo>
                    <a:lnTo>
                      <a:pt x="102" y="135"/>
                    </a:lnTo>
                    <a:lnTo>
                      <a:pt x="94" y="141"/>
                    </a:lnTo>
                    <a:lnTo>
                      <a:pt x="85" y="148"/>
                    </a:lnTo>
                    <a:lnTo>
                      <a:pt x="75" y="153"/>
                    </a:lnTo>
                    <a:lnTo>
                      <a:pt x="63" y="157"/>
                    </a:lnTo>
                    <a:lnTo>
                      <a:pt x="48" y="159"/>
                    </a:lnTo>
                    <a:lnTo>
                      <a:pt x="48" y="159"/>
                    </a:lnTo>
                    <a:lnTo>
                      <a:pt x="38" y="159"/>
                    </a:lnTo>
                    <a:lnTo>
                      <a:pt x="29" y="156"/>
                    </a:lnTo>
                    <a:lnTo>
                      <a:pt x="20" y="153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3" y="133"/>
                    </a:lnTo>
                    <a:lnTo>
                      <a:pt x="0" y="12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3" y="106"/>
                    </a:lnTo>
                    <a:lnTo>
                      <a:pt x="8" y="97"/>
                    </a:lnTo>
                    <a:lnTo>
                      <a:pt x="12" y="91"/>
                    </a:lnTo>
                    <a:lnTo>
                      <a:pt x="18" y="85"/>
                    </a:lnTo>
                    <a:lnTo>
                      <a:pt x="24" y="81"/>
                    </a:lnTo>
                    <a:lnTo>
                      <a:pt x="32" y="76"/>
                    </a:lnTo>
                    <a:lnTo>
                      <a:pt x="48" y="70"/>
                    </a:lnTo>
                    <a:lnTo>
                      <a:pt x="64" y="66"/>
                    </a:lnTo>
                    <a:lnTo>
                      <a:pt x="82" y="63"/>
                    </a:lnTo>
                    <a:lnTo>
                      <a:pt x="111" y="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10"/>
              <p:cNvSpPr>
                <a:spLocks/>
              </p:cNvSpPr>
              <p:nvPr userDrawn="1"/>
            </p:nvSpPr>
            <p:spPr bwMode="auto">
              <a:xfrm>
                <a:off x="6156325" y="2005013"/>
                <a:ext cx="73025" cy="50800"/>
              </a:xfrm>
              <a:custGeom>
                <a:avLst/>
                <a:gdLst>
                  <a:gd name="T0" fmla="*/ 31 w 93"/>
                  <a:gd name="T1" fmla="*/ 63 h 63"/>
                  <a:gd name="T2" fmla="*/ 31 w 93"/>
                  <a:gd name="T3" fmla="*/ 63 h 63"/>
                  <a:gd name="T4" fmla="*/ 43 w 93"/>
                  <a:gd name="T5" fmla="*/ 63 h 63"/>
                  <a:gd name="T6" fmla="*/ 54 w 93"/>
                  <a:gd name="T7" fmla="*/ 58 h 63"/>
                  <a:gd name="T8" fmla="*/ 63 w 93"/>
                  <a:gd name="T9" fmla="*/ 52 h 63"/>
                  <a:gd name="T10" fmla="*/ 72 w 93"/>
                  <a:gd name="T11" fmla="*/ 45 h 63"/>
                  <a:gd name="T12" fmla="*/ 79 w 93"/>
                  <a:gd name="T13" fmla="*/ 36 h 63"/>
                  <a:gd name="T14" fmla="*/ 85 w 93"/>
                  <a:gd name="T15" fmla="*/ 27 h 63"/>
                  <a:gd name="T16" fmla="*/ 90 w 93"/>
                  <a:gd name="T17" fmla="*/ 16 h 63"/>
                  <a:gd name="T18" fmla="*/ 93 w 93"/>
                  <a:gd name="T19" fmla="*/ 7 h 63"/>
                  <a:gd name="T20" fmla="*/ 93 w 93"/>
                  <a:gd name="T21" fmla="*/ 0 h 63"/>
                  <a:gd name="T22" fmla="*/ 84 w 93"/>
                  <a:gd name="T23" fmla="*/ 0 h 63"/>
                  <a:gd name="T24" fmla="*/ 84 w 93"/>
                  <a:gd name="T25" fmla="*/ 0 h 63"/>
                  <a:gd name="T26" fmla="*/ 61 w 93"/>
                  <a:gd name="T27" fmla="*/ 0 h 63"/>
                  <a:gd name="T28" fmla="*/ 48 w 93"/>
                  <a:gd name="T29" fmla="*/ 1 h 63"/>
                  <a:gd name="T30" fmla="*/ 34 w 93"/>
                  <a:gd name="T31" fmla="*/ 4 h 63"/>
                  <a:gd name="T32" fmla="*/ 22 w 93"/>
                  <a:gd name="T33" fmla="*/ 9 h 63"/>
                  <a:gd name="T34" fmla="*/ 12 w 93"/>
                  <a:gd name="T35" fmla="*/ 15 h 63"/>
                  <a:gd name="T36" fmla="*/ 9 w 93"/>
                  <a:gd name="T37" fmla="*/ 19 h 63"/>
                  <a:gd name="T38" fmla="*/ 5 w 93"/>
                  <a:gd name="T39" fmla="*/ 24 h 63"/>
                  <a:gd name="T40" fmla="*/ 2 w 93"/>
                  <a:gd name="T41" fmla="*/ 28 h 63"/>
                  <a:gd name="T42" fmla="*/ 0 w 93"/>
                  <a:gd name="T43" fmla="*/ 34 h 63"/>
                  <a:gd name="T44" fmla="*/ 0 w 93"/>
                  <a:gd name="T45" fmla="*/ 34 h 63"/>
                  <a:gd name="T46" fmla="*/ 0 w 93"/>
                  <a:gd name="T47" fmla="*/ 40 h 63"/>
                  <a:gd name="T48" fmla="*/ 0 w 93"/>
                  <a:gd name="T49" fmla="*/ 45 h 63"/>
                  <a:gd name="T50" fmla="*/ 3 w 93"/>
                  <a:gd name="T51" fmla="*/ 49 h 63"/>
                  <a:gd name="T52" fmla="*/ 6 w 93"/>
                  <a:gd name="T53" fmla="*/ 54 h 63"/>
                  <a:gd name="T54" fmla="*/ 11 w 93"/>
                  <a:gd name="T55" fmla="*/ 58 h 63"/>
                  <a:gd name="T56" fmla="*/ 17 w 93"/>
                  <a:gd name="T57" fmla="*/ 61 h 63"/>
                  <a:gd name="T58" fmla="*/ 22 w 93"/>
                  <a:gd name="T59" fmla="*/ 63 h 63"/>
                  <a:gd name="T60" fmla="*/ 31 w 93"/>
                  <a:gd name="T6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63">
                    <a:moveTo>
                      <a:pt x="31" y="63"/>
                    </a:moveTo>
                    <a:lnTo>
                      <a:pt x="31" y="63"/>
                    </a:lnTo>
                    <a:lnTo>
                      <a:pt x="43" y="63"/>
                    </a:lnTo>
                    <a:lnTo>
                      <a:pt x="54" y="58"/>
                    </a:lnTo>
                    <a:lnTo>
                      <a:pt x="63" y="52"/>
                    </a:lnTo>
                    <a:lnTo>
                      <a:pt x="72" y="45"/>
                    </a:lnTo>
                    <a:lnTo>
                      <a:pt x="79" y="36"/>
                    </a:lnTo>
                    <a:lnTo>
                      <a:pt x="85" y="27"/>
                    </a:lnTo>
                    <a:lnTo>
                      <a:pt x="90" y="16"/>
                    </a:lnTo>
                    <a:lnTo>
                      <a:pt x="93" y="7"/>
                    </a:lnTo>
                    <a:lnTo>
                      <a:pt x="93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61" y="0"/>
                    </a:lnTo>
                    <a:lnTo>
                      <a:pt x="48" y="1"/>
                    </a:lnTo>
                    <a:lnTo>
                      <a:pt x="34" y="4"/>
                    </a:lnTo>
                    <a:lnTo>
                      <a:pt x="22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5" y="24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49"/>
                    </a:lnTo>
                    <a:lnTo>
                      <a:pt x="6" y="54"/>
                    </a:lnTo>
                    <a:lnTo>
                      <a:pt x="11" y="58"/>
                    </a:lnTo>
                    <a:lnTo>
                      <a:pt x="17" y="61"/>
                    </a:lnTo>
                    <a:lnTo>
                      <a:pt x="22" y="63"/>
                    </a:lnTo>
                    <a:lnTo>
                      <a:pt x="31" y="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11"/>
              <p:cNvSpPr>
                <a:spLocks/>
              </p:cNvSpPr>
              <p:nvPr userDrawn="1"/>
            </p:nvSpPr>
            <p:spPr bwMode="auto">
              <a:xfrm>
                <a:off x="6273800" y="1898650"/>
                <a:ext cx="44450" cy="168275"/>
              </a:xfrm>
              <a:custGeom>
                <a:avLst/>
                <a:gdLst>
                  <a:gd name="T0" fmla="*/ 33 w 56"/>
                  <a:gd name="T1" fmla="*/ 8 h 213"/>
                  <a:gd name="T2" fmla="*/ 33 w 56"/>
                  <a:gd name="T3" fmla="*/ 8 h 213"/>
                  <a:gd name="T4" fmla="*/ 35 w 56"/>
                  <a:gd name="T5" fmla="*/ 5 h 213"/>
                  <a:gd name="T6" fmla="*/ 36 w 56"/>
                  <a:gd name="T7" fmla="*/ 2 h 213"/>
                  <a:gd name="T8" fmla="*/ 39 w 56"/>
                  <a:gd name="T9" fmla="*/ 0 h 213"/>
                  <a:gd name="T10" fmla="*/ 42 w 56"/>
                  <a:gd name="T11" fmla="*/ 0 h 213"/>
                  <a:gd name="T12" fmla="*/ 48 w 56"/>
                  <a:gd name="T13" fmla="*/ 0 h 213"/>
                  <a:gd name="T14" fmla="*/ 48 w 56"/>
                  <a:gd name="T15" fmla="*/ 0 h 213"/>
                  <a:gd name="T16" fmla="*/ 53 w 56"/>
                  <a:gd name="T17" fmla="*/ 0 h 213"/>
                  <a:gd name="T18" fmla="*/ 54 w 56"/>
                  <a:gd name="T19" fmla="*/ 2 h 213"/>
                  <a:gd name="T20" fmla="*/ 56 w 56"/>
                  <a:gd name="T21" fmla="*/ 5 h 213"/>
                  <a:gd name="T22" fmla="*/ 56 w 56"/>
                  <a:gd name="T23" fmla="*/ 8 h 213"/>
                  <a:gd name="T24" fmla="*/ 24 w 56"/>
                  <a:gd name="T25" fmla="*/ 172 h 213"/>
                  <a:gd name="T26" fmla="*/ 24 w 56"/>
                  <a:gd name="T27" fmla="*/ 172 h 213"/>
                  <a:gd name="T28" fmla="*/ 23 w 56"/>
                  <a:gd name="T29" fmla="*/ 178 h 213"/>
                  <a:gd name="T30" fmla="*/ 24 w 56"/>
                  <a:gd name="T31" fmla="*/ 184 h 213"/>
                  <a:gd name="T32" fmla="*/ 24 w 56"/>
                  <a:gd name="T33" fmla="*/ 187 h 213"/>
                  <a:gd name="T34" fmla="*/ 26 w 56"/>
                  <a:gd name="T35" fmla="*/ 190 h 213"/>
                  <a:gd name="T36" fmla="*/ 32 w 56"/>
                  <a:gd name="T37" fmla="*/ 193 h 213"/>
                  <a:gd name="T38" fmla="*/ 36 w 56"/>
                  <a:gd name="T39" fmla="*/ 195 h 213"/>
                  <a:gd name="T40" fmla="*/ 36 w 56"/>
                  <a:gd name="T41" fmla="*/ 195 h 213"/>
                  <a:gd name="T42" fmla="*/ 39 w 56"/>
                  <a:gd name="T43" fmla="*/ 195 h 213"/>
                  <a:gd name="T44" fmla="*/ 41 w 56"/>
                  <a:gd name="T45" fmla="*/ 196 h 213"/>
                  <a:gd name="T46" fmla="*/ 42 w 56"/>
                  <a:gd name="T47" fmla="*/ 198 h 213"/>
                  <a:gd name="T48" fmla="*/ 42 w 56"/>
                  <a:gd name="T49" fmla="*/ 201 h 213"/>
                  <a:gd name="T50" fmla="*/ 42 w 56"/>
                  <a:gd name="T51" fmla="*/ 205 h 213"/>
                  <a:gd name="T52" fmla="*/ 42 w 56"/>
                  <a:gd name="T53" fmla="*/ 205 h 213"/>
                  <a:gd name="T54" fmla="*/ 41 w 56"/>
                  <a:gd name="T55" fmla="*/ 208 h 213"/>
                  <a:gd name="T56" fmla="*/ 39 w 56"/>
                  <a:gd name="T57" fmla="*/ 211 h 213"/>
                  <a:gd name="T58" fmla="*/ 36 w 56"/>
                  <a:gd name="T59" fmla="*/ 213 h 213"/>
                  <a:gd name="T60" fmla="*/ 32 w 56"/>
                  <a:gd name="T61" fmla="*/ 213 h 213"/>
                  <a:gd name="T62" fmla="*/ 32 w 56"/>
                  <a:gd name="T63" fmla="*/ 213 h 213"/>
                  <a:gd name="T64" fmla="*/ 20 w 56"/>
                  <a:gd name="T65" fmla="*/ 213 h 213"/>
                  <a:gd name="T66" fmla="*/ 14 w 56"/>
                  <a:gd name="T67" fmla="*/ 210 h 213"/>
                  <a:gd name="T68" fmla="*/ 9 w 56"/>
                  <a:gd name="T69" fmla="*/ 207 h 213"/>
                  <a:gd name="T70" fmla="*/ 5 w 56"/>
                  <a:gd name="T71" fmla="*/ 202 h 213"/>
                  <a:gd name="T72" fmla="*/ 2 w 56"/>
                  <a:gd name="T73" fmla="*/ 196 h 213"/>
                  <a:gd name="T74" fmla="*/ 0 w 56"/>
                  <a:gd name="T75" fmla="*/ 187 h 213"/>
                  <a:gd name="T76" fmla="*/ 2 w 56"/>
                  <a:gd name="T77" fmla="*/ 177 h 213"/>
                  <a:gd name="T78" fmla="*/ 33 w 56"/>
                  <a:gd name="T79" fmla="*/ 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213">
                    <a:moveTo>
                      <a:pt x="33" y="8"/>
                    </a:moveTo>
                    <a:lnTo>
                      <a:pt x="33" y="8"/>
                    </a:lnTo>
                    <a:lnTo>
                      <a:pt x="35" y="5"/>
                    </a:lnTo>
                    <a:lnTo>
                      <a:pt x="36" y="2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4" y="2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24" y="172"/>
                    </a:lnTo>
                    <a:lnTo>
                      <a:pt x="24" y="172"/>
                    </a:lnTo>
                    <a:lnTo>
                      <a:pt x="23" y="178"/>
                    </a:lnTo>
                    <a:lnTo>
                      <a:pt x="24" y="184"/>
                    </a:lnTo>
                    <a:lnTo>
                      <a:pt x="24" y="187"/>
                    </a:lnTo>
                    <a:lnTo>
                      <a:pt x="26" y="190"/>
                    </a:lnTo>
                    <a:lnTo>
                      <a:pt x="32" y="193"/>
                    </a:lnTo>
                    <a:lnTo>
                      <a:pt x="36" y="195"/>
                    </a:lnTo>
                    <a:lnTo>
                      <a:pt x="36" y="195"/>
                    </a:lnTo>
                    <a:lnTo>
                      <a:pt x="39" y="195"/>
                    </a:lnTo>
                    <a:lnTo>
                      <a:pt x="41" y="196"/>
                    </a:lnTo>
                    <a:lnTo>
                      <a:pt x="42" y="198"/>
                    </a:lnTo>
                    <a:lnTo>
                      <a:pt x="42" y="201"/>
                    </a:lnTo>
                    <a:lnTo>
                      <a:pt x="42" y="205"/>
                    </a:lnTo>
                    <a:lnTo>
                      <a:pt x="42" y="205"/>
                    </a:lnTo>
                    <a:lnTo>
                      <a:pt x="41" y="208"/>
                    </a:lnTo>
                    <a:lnTo>
                      <a:pt x="39" y="211"/>
                    </a:lnTo>
                    <a:lnTo>
                      <a:pt x="36" y="213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20" y="213"/>
                    </a:lnTo>
                    <a:lnTo>
                      <a:pt x="14" y="210"/>
                    </a:lnTo>
                    <a:lnTo>
                      <a:pt x="9" y="207"/>
                    </a:lnTo>
                    <a:lnTo>
                      <a:pt x="5" y="202"/>
                    </a:lnTo>
                    <a:lnTo>
                      <a:pt x="2" y="196"/>
                    </a:lnTo>
                    <a:lnTo>
                      <a:pt x="0" y="187"/>
                    </a:lnTo>
                    <a:lnTo>
                      <a:pt x="2" y="177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 userDrawn="1"/>
            </p:nvSpPr>
            <p:spPr bwMode="auto">
              <a:xfrm>
                <a:off x="6330950" y="1898650"/>
                <a:ext cx="44450" cy="168275"/>
              </a:xfrm>
              <a:custGeom>
                <a:avLst/>
                <a:gdLst>
                  <a:gd name="T0" fmla="*/ 33 w 55"/>
                  <a:gd name="T1" fmla="*/ 8 h 213"/>
                  <a:gd name="T2" fmla="*/ 33 w 55"/>
                  <a:gd name="T3" fmla="*/ 8 h 213"/>
                  <a:gd name="T4" fmla="*/ 34 w 55"/>
                  <a:gd name="T5" fmla="*/ 5 h 213"/>
                  <a:gd name="T6" fmla="*/ 36 w 55"/>
                  <a:gd name="T7" fmla="*/ 2 h 213"/>
                  <a:gd name="T8" fmla="*/ 39 w 55"/>
                  <a:gd name="T9" fmla="*/ 0 h 213"/>
                  <a:gd name="T10" fmla="*/ 42 w 55"/>
                  <a:gd name="T11" fmla="*/ 0 h 213"/>
                  <a:gd name="T12" fmla="*/ 48 w 55"/>
                  <a:gd name="T13" fmla="*/ 0 h 213"/>
                  <a:gd name="T14" fmla="*/ 48 w 55"/>
                  <a:gd name="T15" fmla="*/ 0 h 213"/>
                  <a:gd name="T16" fmla="*/ 52 w 55"/>
                  <a:gd name="T17" fmla="*/ 0 h 213"/>
                  <a:gd name="T18" fmla="*/ 54 w 55"/>
                  <a:gd name="T19" fmla="*/ 2 h 213"/>
                  <a:gd name="T20" fmla="*/ 55 w 55"/>
                  <a:gd name="T21" fmla="*/ 5 h 213"/>
                  <a:gd name="T22" fmla="*/ 55 w 55"/>
                  <a:gd name="T23" fmla="*/ 8 h 213"/>
                  <a:gd name="T24" fmla="*/ 24 w 55"/>
                  <a:gd name="T25" fmla="*/ 172 h 213"/>
                  <a:gd name="T26" fmla="*/ 24 w 55"/>
                  <a:gd name="T27" fmla="*/ 172 h 213"/>
                  <a:gd name="T28" fmla="*/ 22 w 55"/>
                  <a:gd name="T29" fmla="*/ 178 h 213"/>
                  <a:gd name="T30" fmla="*/ 24 w 55"/>
                  <a:gd name="T31" fmla="*/ 184 h 213"/>
                  <a:gd name="T32" fmla="*/ 24 w 55"/>
                  <a:gd name="T33" fmla="*/ 187 h 213"/>
                  <a:gd name="T34" fmla="*/ 25 w 55"/>
                  <a:gd name="T35" fmla="*/ 190 h 213"/>
                  <a:gd name="T36" fmla="*/ 31 w 55"/>
                  <a:gd name="T37" fmla="*/ 193 h 213"/>
                  <a:gd name="T38" fmla="*/ 36 w 55"/>
                  <a:gd name="T39" fmla="*/ 195 h 213"/>
                  <a:gd name="T40" fmla="*/ 36 w 55"/>
                  <a:gd name="T41" fmla="*/ 195 h 213"/>
                  <a:gd name="T42" fmla="*/ 39 w 55"/>
                  <a:gd name="T43" fmla="*/ 195 h 213"/>
                  <a:gd name="T44" fmla="*/ 40 w 55"/>
                  <a:gd name="T45" fmla="*/ 196 h 213"/>
                  <a:gd name="T46" fmla="*/ 42 w 55"/>
                  <a:gd name="T47" fmla="*/ 198 h 213"/>
                  <a:gd name="T48" fmla="*/ 42 w 55"/>
                  <a:gd name="T49" fmla="*/ 201 h 213"/>
                  <a:gd name="T50" fmla="*/ 42 w 55"/>
                  <a:gd name="T51" fmla="*/ 205 h 213"/>
                  <a:gd name="T52" fmla="*/ 42 w 55"/>
                  <a:gd name="T53" fmla="*/ 205 h 213"/>
                  <a:gd name="T54" fmla="*/ 40 w 55"/>
                  <a:gd name="T55" fmla="*/ 208 h 213"/>
                  <a:gd name="T56" fmla="*/ 39 w 55"/>
                  <a:gd name="T57" fmla="*/ 211 h 213"/>
                  <a:gd name="T58" fmla="*/ 36 w 55"/>
                  <a:gd name="T59" fmla="*/ 213 h 213"/>
                  <a:gd name="T60" fmla="*/ 31 w 55"/>
                  <a:gd name="T61" fmla="*/ 213 h 213"/>
                  <a:gd name="T62" fmla="*/ 31 w 55"/>
                  <a:gd name="T63" fmla="*/ 213 h 213"/>
                  <a:gd name="T64" fmla="*/ 19 w 55"/>
                  <a:gd name="T65" fmla="*/ 213 h 213"/>
                  <a:gd name="T66" fmla="*/ 14 w 55"/>
                  <a:gd name="T67" fmla="*/ 210 h 213"/>
                  <a:gd name="T68" fmla="*/ 9 w 55"/>
                  <a:gd name="T69" fmla="*/ 207 h 213"/>
                  <a:gd name="T70" fmla="*/ 5 w 55"/>
                  <a:gd name="T71" fmla="*/ 202 h 213"/>
                  <a:gd name="T72" fmla="*/ 2 w 55"/>
                  <a:gd name="T73" fmla="*/ 196 h 213"/>
                  <a:gd name="T74" fmla="*/ 0 w 55"/>
                  <a:gd name="T75" fmla="*/ 187 h 213"/>
                  <a:gd name="T76" fmla="*/ 2 w 55"/>
                  <a:gd name="T77" fmla="*/ 177 h 213"/>
                  <a:gd name="T78" fmla="*/ 33 w 55"/>
                  <a:gd name="T79" fmla="*/ 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213">
                    <a:moveTo>
                      <a:pt x="33" y="8"/>
                    </a:moveTo>
                    <a:lnTo>
                      <a:pt x="33" y="8"/>
                    </a:lnTo>
                    <a:lnTo>
                      <a:pt x="34" y="5"/>
                    </a:lnTo>
                    <a:lnTo>
                      <a:pt x="36" y="2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4" y="2"/>
                    </a:lnTo>
                    <a:lnTo>
                      <a:pt x="55" y="5"/>
                    </a:lnTo>
                    <a:lnTo>
                      <a:pt x="55" y="8"/>
                    </a:lnTo>
                    <a:lnTo>
                      <a:pt x="24" y="172"/>
                    </a:lnTo>
                    <a:lnTo>
                      <a:pt x="24" y="172"/>
                    </a:lnTo>
                    <a:lnTo>
                      <a:pt x="22" y="178"/>
                    </a:lnTo>
                    <a:lnTo>
                      <a:pt x="24" y="184"/>
                    </a:lnTo>
                    <a:lnTo>
                      <a:pt x="24" y="187"/>
                    </a:lnTo>
                    <a:lnTo>
                      <a:pt x="25" y="190"/>
                    </a:lnTo>
                    <a:lnTo>
                      <a:pt x="31" y="193"/>
                    </a:lnTo>
                    <a:lnTo>
                      <a:pt x="36" y="195"/>
                    </a:lnTo>
                    <a:lnTo>
                      <a:pt x="36" y="195"/>
                    </a:lnTo>
                    <a:lnTo>
                      <a:pt x="39" y="195"/>
                    </a:lnTo>
                    <a:lnTo>
                      <a:pt x="40" y="196"/>
                    </a:lnTo>
                    <a:lnTo>
                      <a:pt x="42" y="198"/>
                    </a:lnTo>
                    <a:lnTo>
                      <a:pt x="42" y="201"/>
                    </a:lnTo>
                    <a:lnTo>
                      <a:pt x="42" y="205"/>
                    </a:lnTo>
                    <a:lnTo>
                      <a:pt x="42" y="205"/>
                    </a:lnTo>
                    <a:lnTo>
                      <a:pt x="40" y="208"/>
                    </a:lnTo>
                    <a:lnTo>
                      <a:pt x="39" y="211"/>
                    </a:lnTo>
                    <a:lnTo>
                      <a:pt x="36" y="213"/>
                    </a:lnTo>
                    <a:lnTo>
                      <a:pt x="31" y="213"/>
                    </a:lnTo>
                    <a:lnTo>
                      <a:pt x="31" y="213"/>
                    </a:lnTo>
                    <a:lnTo>
                      <a:pt x="19" y="213"/>
                    </a:lnTo>
                    <a:lnTo>
                      <a:pt x="14" y="210"/>
                    </a:lnTo>
                    <a:lnTo>
                      <a:pt x="9" y="207"/>
                    </a:lnTo>
                    <a:lnTo>
                      <a:pt x="5" y="202"/>
                    </a:lnTo>
                    <a:lnTo>
                      <a:pt x="2" y="196"/>
                    </a:lnTo>
                    <a:lnTo>
                      <a:pt x="0" y="187"/>
                    </a:lnTo>
                    <a:lnTo>
                      <a:pt x="2" y="177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13"/>
              <p:cNvSpPr>
                <a:spLocks noEditPoints="1"/>
              </p:cNvSpPr>
              <p:nvPr userDrawn="1"/>
            </p:nvSpPr>
            <p:spPr bwMode="auto">
              <a:xfrm>
                <a:off x="6384925" y="1944688"/>
                <a:ext cx="122238" cy="125412"/>
              </a:xfrm>
              <a:custGeom>
                <a:avLst/>
                <a:gdLst>
                  <a:gd name="T0" fmla="*/ 97 w 154"/>
                  <a:gd name="T1" fmla="*/ 0 h 159"/>
                  <a:gd name="T2" fmla="*/ 126 w 154"/>
                  <a:gd name="T3" fmla="*/ 5 h 159"/>
                  <a:gd name="T4" fmla="*/ 145 w 154"/>
                  <a:gd name="T5" fmla="*/ 20 h 159"/>
                  <a:gd name="T6" fmla="*/ 153 w 154"/>
                  <a:gd name="T7" fmla="*/ 43 h 159"/>
                  <a:gd name="T8" fmla="*/ 153 w 154"/>
                  <a:gd name="T9" fmla="*/ 72 h 159"/>
                  <a:gd name="T10" fmla="*/ 151 w 154"/>
                  <a:gd name="T11" fmla="*/ 75 h 159"/>
                  <a:gd name="T12" fmla="*/ 147 w 154"/>
                  <a:gd name="T13" fmla="*/ 79 h 159"/>
                  <a:gd name="T14" fmla="*/ 26 w 154"/>
                  <a:gd name="T15" fmla="*/ 79 h 159"/>
                  <a:gd name="T16" fmla="*/ 24 w 154"/>
                  <a:gd name="T17" fmla="*/ 93 h 159"/>
                  <a:gd name="T18" fmla="*/ 30 w 154"/>
                  <a:gd name="T19" fmla="*/ 115 h 159"/>
                  <a:gd name="T20" fmla="*/ 44 w 154"/>
                  <a:gd name="T21" fmla="*/ 132 h 159"/>
                  <a:gd name="T22" fmla="*/ 64 w 154"/>
                  <a:gd name="T23" fmla="*/ 139 h 159"/>
                  <a:gd name="T24" fmla="*/ 76 w 154"/>
                  <a:gd name="T25" fmla="*/ 141 h 159"/>
                  <a:gd name="T26" fmla="*/ 103 w 154"/>
                  <a:gd name="T27" fmla="*/ 135 h 159"/>
                  <a:gd name="T28" fmla="*/ 123 w 154"/>
                  <a:gd name="T29" fmla="*/ 126 h 159"/>
                  <a:gd name="T30" fmla="*/ 126 w 154"/>
                  <a:gd name="T31" fmla="*/ 126 h 159"/>
                  <a:gd name="T32" fmla="*/ 130 w 154"/>
                  <a:gd name="T33" fmla="*/ 126 h 159"/>
                  <a:gd name="T34" fmla="*/ 135 w 154"/>
                  <a:gd name="T35" fmla="*/ 132 h 159"/>
                  <a:gd name="T36" fmla="*/ 135 w 154"/>
                  <a:gd name="T37" fmla="*/ 135 h 159"/>
                  <a:gd name="T38" fmla="*/ 133 w 154"/>
                  <a:gd name="T39" fmla="*/ 139 h 159"/>
                  <a:gd name="T40" fmla="*/ 130 w 154"/>
                  <a:gd name="T41" fmla="*/ 142 h 159"/>
                  <a:gd name="T42" fmla="*/ 108 w 154"/>
                  <a:gd name="T43" fmla="*/ 153 h 159"/>
                  <a:gd name="T44" fmla="*/ 82 w 154"/>
                  <a:gd name="T45" fmla="*/ 159 h 159"/>
                  <a:gd name="T46" fmla="*/ 72 w 154"/>
                  <a:gd name="T47" fmla="*/ 159 h 159"/>
                  <a:gd name="T48" fmla="*/ 39 w 154"/>
                  <a:gd name="T49" fmla="*/ 153 h 159"/>
                  <a:gd name="T50" fmla="*/ 15 w 154"/>
                  <a:gd name="T51" fmla="*/ 136 h 159"/>
                  <a:gd name="T52" fmla="*/ 3 w 154"/>
                  <a:gd name="T53" fmla="*/ 111 h 159"/>
                  <a:gd name="T54" fmla="*/ 2 w 154"/>
                  <a:gd name="T55" fmla="*/ 79 h 159"/>
                  <a:gd name="T56" fmla="*/ 8 w 154"/>
                  <a:gd name="T57" fmla="*/ 61 h 159"/>
                  <a:gd name="T58" fmla="*/ 26 w 154"/>
                  <a:gd name="T59" fmla="*/ 33 h 159"/>
                  <a:gd name="T60" fmla="*/ 51 w 154"/>
                  <a:gd name="T61" fmla="*/ 12 h 159"/>
                  <a:gd name="T62" fmla="*/ 81 w 154"/>
                  <a:gd name="T63" fmla="*/ 2 h 159"/>
                  <a:gd name="T64" fmla="*/ 132 w 154"/>
                  <a:gd name="T65" fmla="*/ 64 h 159"/>
                  <a:gd name="T66" fmla="*/ 132 w 154"/>
                  <a:gd name="T67" fmla="*/ 52 h 159"/>
                  <a:gd name="T68" fmla="*/ 129 w 154"/>
                  <a:gd name="T69" fmla="*/ 36 h 159"/>
                  <a:gd name="T70" fmla="*/ 118 w 154"/>
                  <a:gd name="T71" fmla="*/ 24 h 159"/>
                  <a:gd name="T72" fmla="*/ 103 w 154"/>
                  <a:gd name="T73" fmla="*/ 18 h 159"/>
                  <a:gd name="T74" fmla="*/ 94 w 154"/>
                  <a:gd name="T75" fmla="*/ 17 h 159"/>
                  <a:gd name="T76" fmla="*/ 73 w 154"/>
                  <a:gd name="T77" fmla="*/ 20 h 159"/>
                  <a:gd name="T78" fmla="*/ 56 w 154"/>
                  <a:gd name="T79" fmla="*/ 29 h 159"/>
                  <a:gd name="T80" fmla="*/ 39 w 154"/>
                  <a:gd name="T81" fmla="*/ 43 h 159"/>
                  <a:gd name="T82" fmla="*/ 29 w 154"/>
                  <a:gd name="T83" fmla="*/ 6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9">
                    <a:moveTo>
                      <a:pt x="97" y="0"/>
                    </a:moveTo>
                    <a:lnTo>
                      <a:pt x="97" y="0"/>
                    </a:lnTo>
                    <a:lnTo>
                      <a:pt x="112" y="2"/>
                    </a:lnTo>
                    <a:lnTo>
                      <a:pt x="126" y="5"/>
                    </a:lnTo>
                    <a:lnTo>
                      <a:pt x="136" y="12"/>
                    </a:lnTo>
                    <a:lnTo>
                      <a:pt x="145" y="20"/>
                    </a:lnTo>
                    <a:lnTo>
                      <a:pt x="150" y="30"/>
                    </a:lnTo>
                    <a:lnTo>
                      <a:pt x="153" y="43"/>
                    </a:lnTo>
                    <a:lnTo>
                      <a:pt x="154" y="57"/>
                    </a:lnTo>
                    <a:lnTo>
                      <a:pt x="153" y="72"/>
                    </a:lnTo>
                    <a:lnTo>
                      <a:pt x="153" y="72"/>
                    </a:lnTo>
                    <a:lnTo>
                      <a:pt x="151" y="75"/>
                    </a:lnTo>
                    <a:lnTo>
                      <a:pt x="150" y="78"/>
                    </a:lnTo>
                    <a:lnTo>
                      <a:pt x="147" y="79"/>
                    </a:lnTo>
                    <a:lnTo>
                      <a:pt x="142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4" y="93"/>
                    </a:lnTo>
                    <a:lnTo>
                      <a:pt x="26" y="105"/>
                    </a:lnTo>
                    <a:lnTo>
                      <a:pt x="30" y="115"/>
                    </a:lnTo>
                    <a:lnTo>
                      <a:pt x="36" y="124"/>
                    </a:lnTo>
                    <a:lnTo>
                      <a:pt x="44" y="132"/>
                    </a:lnTo>
                    <a:lnTo>
                      <a:pt x="54" y="136"/>
                    </a:lnTo>
                    <a:lnTo>
                      <a:pt x="64" y="139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91" y="139"/>
                    </a:lnTo>
                    <a:lnTo>
                      <a:pt x="103" y="135"/>
                    </a:lnTo>
                    <a:lnTo>
                      <a:pt x="114" y="130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26" y="126"/>
                    </a:lnTo>
                    <a:lnTo>
                      <a:pt x="129" y="124"/>
                    </a:lnTo>
                    <a:lnTo>
                      <a:pt x="130" y="126"/>
                    </a:lnTo>
                    <a:lnTo>
                      <a:pt x="133" y="129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5" y="135"/>
                    </a:lnTo>
                    <a:lnTo>
                      <a:pt x="135" y="138"/>
                    </a:lnTo>
                    <a:lnTo>
                      <a:pt x="133" y="139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21" y="147"/>
                    </a:lnTo>
                    <a:lnTo>
                      <a:pt x="108" y="153"/>
                    </a:lnTo>
                    <a:lnTo>
                      <a:pt x="91" y="157"/>
                    </a:lnTo>
                    <a:lnTo>
                      <a:pt x="82" y="159"/>
                    </a:lnTo>
                    <a:lnTo>
                      <a:pt x="72" y="159"/>
                    </a:lnTo>
                    <a:lnTo>
                      <a:pt x="72" y="159"/>
                    </a:lnTo>
                    <a:lnTo>
                      <a:pt x="56" y="157"/>
                    </a:lnTo>
                    <a:lnTo>
                      <a:pt x="39" y="153"/>
                    </a:lnTo>
                    <a:lnTo>
                      <a:pt x="27" y="145"/>
                    </a:lnTo>
                    <a:lnTo>
                      <a:pt x="15" y="136"/>
                    </a:lnTo>
                    <a:lnTo>
                      <a:pt x="8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5" y="46"/>
                    </a:lnTo>
                    <a:lnTo>
                      <a:pt x="26" y="33"/>
                    </a:lnTo>
                    <a:lnTo>
                      <a:pt x="38" y="21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1" y="2"/>
                    </a:lnTo>
                    <a:lnTo>
                      <a:pt x="97" y="0"/>
                    </a:lnTo>
                    <a:close/>
                    <a:moveTo>
                      <a:pt x="132" y="64"/>
                    </a:moveTo>
                    <a:lnTo>
                      <a:pt x="132" y="64"/>
                    </a:lnTo>
                    <a:lnTo>
                      <a:pt x="132" y="52"/>
                    </a:lnTo>
                    <a:lnTo>
                      <a:pt x="132" y="43"/>
                    </a:lnTo>
                    <a:lnTo>
                      <a:pt x="129" y="36"/>
                    </a:lnTo>
                    <a:lnTo>
                      <a:pt x="124" y="29"/>
                    </a:lnTo>
                    <a:lnTo>
                      <a:pt x="118" y="24"/>
                    </a:lnTo>
                    <a:lnTo>
                      <a:pt x="111" y="20"/>
                    </a:lnTo>
                    <a:lnTo>
                      <a:pt x="103" y="18"/>
                    </a:lnTo>
                    <a:lnTo>
                      <a:pt x="94" y="17"/>
                    </a:lnTo>
                    <a:lnTo>
                      <a:pt x="94" y="17"/>
                    </a:lnTo>
                    <a:lnTo>
                      <a:pt x="84" y="18"/>
                    </a:lnTo>
                    <a:lnTo>
                      <a:pt x="73" y="20"/>
                    </a:lnTo>
                    <a:lnTo>
                      <a:pt x="64" y="24"/>
                    </a:lnTo>
                    <a:lnTo>
                      <a:pt x="56" y="29"/>
                    </a:lnTo>
                    <a:lnTo>
                      <a:pt x="47" y="36"/>
                    </a:lnTo>
                    <a:lnTo>
                      <a:pt x="39" y="43"/>
                    </a:lnTo>
                    <a:lnTo>
                      <a:pt x="33" y="54"/>
                    </a:lnTo>
                    <a:lnTo>
                      <a:pt x="29" y="64"/>
                    </a:lnTo>
                    <a:lnTo>
                      <a:pt x="132" y="64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14"/>
              <p:cNvSpPr>
                <a:spLocks/>
              </p:cNvSpPr>
              <p:nvPr userDrawn="1"/>
            </p:nvSpPr>
            <p:spPr bwMode="auto">
              <a:xfrm>
                <a:off x="6384925" y="1944688"/>
                <a:ext cx="122238" cy="125412"/>
              </a:xfrm>
              <a:custGeom>
                <a:avLst/>
                <a:gdLst>
                  <a:gd name="T0" fmla="*/ 97 w 154"/>
                  <a:gd name="T1" fmla="*/ 0 h 159"/>
                  <a:gd name="T2" fmla="*/ 126 w 154"/>
                  <a:gd name="T3" fmla="*/ 5 h 159"/>
                  <a:gd name="T4" fmla="*/ 145 w 154"/>
                  <a:gd name="T5" fmla="*/ 20 h 159"/>
                  <a:gd name="T6" fmla="*/ 153 w 154"/>
                  <a:gd name="T7" fmla="*/ 43 h 159"/>
                  <a:gd name="T8" fmla="*/ 153 w 154"/>
                  <a:gd name="T9" fmla="*/ 72 h 159"/>
                  <a:gd name="T10" fmla="*/ 151 w 154"/>
                  <a:gd name="T11" fmla="*/ 75 h 159"/>
                  <a:gd name="T12" fmla="*/ 147 w 154"/>
                  <a:gd name="T13" fmla="*/ 79 h 159"/>
                  <a:gd name="T14" fmla="*/ 26 w 154"/>
                  <a:gd name="T15" fmla="*/ 79 h 159"/>
                  <a:gd name="T16" fmla="*/ 24 w 154"/>
                  <a:gd name="T17" fmla="*/ 93 h 159"/>
                  <a:gd name="T18" fmla="*/ 30 w 154"/>
                  <a:gd name="T19" fmla="*/ 115 h 159"/>
                  <a:gd name="T20" fmla="*/ 44 w 154"/>
                  <a:gd name="T21" fmla="*/ 132 h 159"/>
                  <a:gd name="T22" fmla="*/ 64 w 154"/>
                  <a:gd name="T23" fmla="*/ 139 h 159"/>
                  <a:gd name="T24" fmla="*/ 76 w 154"/>
                  <a:gd name="T25" fmla="*/ 141 h 159"/>
                  <a:gd name="T26" fmla="*/ 103 w 154"/>
                  <a:gd name="T27" fmla="*/ 135 h 159"/>
                  <a:gd name="T28" fmla="*/ 123 w 154"/>
                  <a:gd name="T29" fmla="*/ 126 h 159"/>
                  <a:gd name="T30" fmla="*/ 126 w 154"/>
                  <a:gd name="T31" fmla="*/ 126 h 159"/>
                  <a:gd name="T32" fmla="*/ 130 w 154"/>
                  <a:gd name="T33" fmla="*/ 126 h 159"/>
                  <a:gd name="T34" fmla="*/ 135 w 154"/>
                  <a:gd name="T35" fmla="*/ 132 h 159"/>
                  <a:gd name="T36" fmla="*/ 135 w 154"/>
                  <a:gd name="T37" fmla="*/ 135 h 159"/>
                  <a:gd name="T38" fmla="*/ 133 w 154"/>
                  <a:gd name="T39" fmla="*/ 139 h 159"/>
                  <a:gd name="T40" fmla="*/ 130 w 154"/>
                  <a:gd name="T41" fmla="*/ 142 h 159"/>
                  <a:gd name="T42" fmla="*/ 108 w 154"/>
                  <a:gd name="T43" fmla="*/ 153 h 159"/>
                  <a:gd name="T44" fmla="*/ 82 w 154"/>
                  <a:gd name="T45" fmla="*/ 159 h 159"/>
                  <a:gd name="T46" fmla="*/ 72 w 154"/>
                  <a:gd name="T47" fmla="*/ 159 h 159"/>
                  <a:gd name="T48" fmla="*/ 39 w 154"/>
                  <a:gd name="T49" fmla="*/ 153 h 159"/>
                  <a:gd name="T50" fmla="*/ 15 w 154"/>
                  <a:gd name="T51" fmla="*/ 136 h 159"/>
                  <a:gd name="T52" fmla="*/ 3 w 154"/>
                  <a:gd name="T53" fmla="*/ 111 h 159"/>
                  <a:gd name="T54" fmla="*/ 2 w 154"/>
                  <a:gd name="T55" fmla="*/ 79 h 159"/>
                  <a:gd name="T56" fmla="*/ 8 w 154"/>
                  <a:gd name="T57" fmla="*/ 61 h 159"/>
                  <a:gd name="T58" fmla="*/ 26 w 154"/>
                  <a:gd name="T59" fmla="*/ 33 h 159"/>
                  <a:gd name="T60" fmla="*/ 51 w 154"/>
                  <a:gd name="T61" fmla="*/ 12 h 159"/>
                  <a:gd name="T62" fmla="*/ 81 w 154"/>
                  <a:gd name="T63" fmla="*/ 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159">
                    <a:moveTo>
                      <a:pt x="97" y="0"/>
                    </a:moveTo>
                    <a:lnTo>
                      <a:pt x="97" y="0"/>
                    </a:lnTo>
                    <a:lnTo>
                      <a:pt x="112" y="2"/>
                    </a:lnTo>
                    <a:lnTo>
                      <a:pt x="126" y="5"/>
                    </a:lnTo>
                    <a:lnTo>
                      <a:pt x="136" y="12"/>
                    </a:lnTo>
                    <a:lnTo>
                      <a:pt x="145" y="20"/>
                    </a:lnTo>
                    <a:lnTo>
                      <a:pt x="150" y="30"/>
                    </a:lnTo>
                    <a:lnTo>
                      <a:pt x="153" y="43"/>
                    </a:lnTo>
                    <a:lnTo>
                      <a:pt x="154" y="57"/>
                    </a:lnTo>
                    <a:lnTo>
                      <a:pt x="153" y="72"/>
                    </a:lnTo>
                    <a:lnTo>
                      <a:pt x="153" y="72"/>
                    </a:lnTo>
                    <a:lnTo>
                      <a:pt x="151" y="75"/>
                    </a:lnTo>
                    <a:lnTo>
                      <a:pt x="150" y="78"/>
                    </a:lnTo>
                    <a:lnTo>
                      <a:pt x="147" y="79"/>
                    </a:lnTo>
                    <a:lnTo>
                      <a:pt x="142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4" y="93"/>
                    </a:lnTo>
                    <a:lnTo>
                      <a:pt x="26" y="105"/>
                    </a:lnTo>
                    <a:lnTo>
                      <a:pt x="30" y="115"/>
                    </a:lnTo>
                    <a:lnTo>
                      <a:pt x="36" y="124"/>
                    </a:lnTo>
                    <a:lnTo>
                      <a:pt x="44" y="132"/>
                    </a:lnTo>
                    <a:lnTo>
                      <a:pt x="54" y="136"/>
                    </a:lnTo>
                    <a:lnTo>
                      <a:pt x="64" y="139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91" y="139"/>
                    </a:lnTo>
                    <a:lnTo>
                      <a:pt x="103" y="135"/>
                    </a:lnTo>
                    <a:lnTo>
                      <a:pt x="114" y="130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26" y="126"/>
                    </a:lnTo>
                    <a:lnTo>
                      <a:pt x="129" y="124"/>
                    </a:lnTo>
                    <a:lnTo>
                      <a:pt x="130" y="126"/>
                    </a:lnTo>
                    <a:lnTo>
                      <a:pt x="133" y="129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5" y="135"/>
                    </a:lnTo>
                    <a:lnTo>
                      <a:pt x="135" y="138"/>
                    </a:lnTo>
                    <a:lnTo>
                      <a:pt x="133" y="139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21" y="147"/>
                    </a:lnTo>
                    <a:lnTo>
                      <a:pt x="108" y="153"/>
                    </a:lnTo>
                    <a:lnTo>
                      <a:pt x="91" y="157"/>
                    </a:lnTo>
                    <a:lnTo>
                      <a:pt x="82" y="159"/>
                    </a:lnTo>
                    <a:lnTo>
                      <a:pt x="72" y="159"/>
                    </a:lnTo>
                    <a:lnTo>
                      <a:pt x="72" y="159"/>
                    </a:lnTo>
                    <a:lnTo>
                      <a:pt x="56" y="157"/>
                    </a:lnTo>
                    <a:lnTo>
                      <a:pt x="39" y="153"/>
                    </a:lnTo>
                    <a:lnTo>
                      <a:pt x="27" y="145"/>
                    </a:lnTo>
                    <a:lnTo>
                      <a:pt x="15" y="136"/>
                    </a:lnTo>
                    <a:lnTo>
                      <a:pt x="8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5" y="46"/>
                    </a:lnTo>
                    <a:lnTo>
                      <a:pt x="26" y="33"/>
                    </a:lnTo>
                    <a:lnTo>
                      <a:pt x="38" y="21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1" y="2"/>
                    </a:lnTo>
                    <a:lnTo>
                      <a:pt x="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15"/>
              <p:cNvSpPr>
                <a:spLocks/>
              </p:cNvSpPr>
              <p:nvPr userDrawn="1"/>
            </p:nvSpPr>
            <p:spPr bwMode="auto">
              <a:xfrm>
                <a:off x="6407150" y="1957388"/>
                <a:ext cx="80963" cy="38100"/>
              </a:xfrm>
              <a:custGeom>
                <a:avLst/>
                <a:gdLst>
                  <a:gd name="T0" fmla="*/ 103 w 103"/>
                  <a:gd name="T1" fmla="*/ 47 h 47"/>
                  <a:gd name="T2" fmla="*/ 103 w 103"/>
                  <a:gd name="T3" fmla="*/ 47 h 47"/>
                  <a:gd name="T4" fmla="*/ 103 w 103"/>
                  <a:gd name="T5" fmla="*/ 35 h 47"/>
                  <a:gd name="T6" fmla="*/ 103 w 103"/>
                  <a:gd name="T7" fmla="*/ 26 h 47"/>
                  <a:gd name="T8" fmla="*/ 100 w 103"/>
                  <a:gd name="T9" fmla="*/ 19 h 47"/>
                  <a:gd name="T10" fmla="*/ 95 w 103"/>
                  <a:gd name="T11" fmla="*/ 12 h 47"/>
                  <a:gd name="T12" fmla="*/ 89 w 103"/>
                  <a:gd name="T13" fmla="*/ 7 h 47"/>
                  <a:gd name="T14" fmla="*/ 82 w 103"/>
                  <a:gd name="T15" fmla="*/ 3 h 47"/>
                  <a:gd name="T16" fmla="*/ 74 w 103"/>
                  <a:gd name="T17" fmla="*/ 1 h 47"/>
                  <a:gd name="T18" fmla="*/ 65 w 103"/>
                  <a:gd name="T19" fmla="*/ 0 h 47"/>
                  <a:gd name="T20" fmla="*/ 65 w 103"/>
                  <a:gd name="T21" fmla="*/ 0 h 47"/>
                  <a:gd name="T22" fmla="*/ 55 w 103"/>
                  <a:gd name="T23" fmla="*/ 1 h 47"/>
                  <a:gd name="T24" fmla="*/ 44 w 103"/>
                  <a:gd name="T25" fmla="*/ 3 h 47"/>
                  <a:gd name="T26" fmla="*/ 35 w 103"/>
                  <a:gd name="T27" fmla="*/ 7 h 47"/>
                  <a:gd name="T28" fmla="*/ 27 w 103"/>
                  <a:gd name="T29" fmla="*/ 12 h 47"/>
                  <a:gd name="T30" fmla="*/ 18 w 103"/>
                  <a:gd name="T31" fmla="*/ 19 h 47"/>
                  <a:gd name="T32" fmla="*/ 10 w 103"/>
                  <a:gd name="T33" fmla="*/ 26 h 47"/>
                  <a:gd name="T34" fmla="*/ 4 w 103"/>
                  <a:gd name="T35" fmla="*/ 37 h 47"/>
                  <a:gd name="T36" fmla="*/ 0 w 103"/>
                  <a:gd name="T37" fmla="*/ 47 h 47"/>
                  <a:gd name="T38" fmla="*/ 103 w 103"/>
                  <a:gd name="T3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47">
                    <a:moveTo>
                      <a:pt x="103" y="47"/>
                    </a:moveTo>
                    <a:lnTo>
                      <a:pt x="103" y="47"/>
                    </a:lnTo>
                    <a:lnTo>
                      <a:pt x="103" y="35"/>
                    </a:lnTo>
                    <a:lnTo>
                      <a:pt x="103" y="26"/>
                    </a:lnTo>
                    <a:lnTo>
                      <a:pt x="100" y="19"/>
                    </a:lnTo>
                    <a:lnTo>
                      <a:pt x="95" y="12"/>
                    </a:lnTo>
                    <a:lnTo>
                      <a:pt x="89" y="7"/>
                    </a:lnTo>
                    <a:lnTo>
                      <a:pt x="82" y="3"/>
                    </a:lnTo>
                    <a:lnTo>
                      <a:pt x="74" y="1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55" y="1"/>
                    </a:lnTo>
                    <a:lnTo>
                      <a:pt x="44" y="3"/>
                    </a:lnTo>
                    <a:lnTo>
                      <a:pt x="35" y="7"/>
                    </a:lnTo>
                    <a:lnTo>
                      <a:pt x="27" y="12"/>
                    </a:lnTo>
                    <a:lnTo>
                      <a:pt x="18" y="19"/>
                    </a:lnTo>
                    <a:lnTo>
                      <a:pt x="10" y="26"/>
                    </a:lnTo>
                    <a:lnTo>
                      <a:pt x="4" y="37"/>
                    </a:lnTo>
                    <a:lnTo>
                      <a:pt x="0" y="47"/>
                    </a:lnTo>
                    <a:lnTo>
                      <a:pt x="103" y="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auto">
              <a:xfrm>
                <a:off x="6519863" y="1944688"/>
                <a:ext cx="128588" cy="122237"/>
              </a:xfrm>
              <a:custGeom>
                <a:avLst/>
                <a:gdLst>
                  <a:gd name="T0" fmla="*/ 25 w 161"/>
                  <a:gd name="T1" fmla="*/ 11 h 156"/>
                  <a:gd name="T2" fmla="*/ 30 w 161"/>
                  <a:gd name="T3" fmla="*/ 6 h 156"/>
                  <a:gd name="T4" fmla="*/ 36 w 161"/>
                  <a:gd name="T5" fmla="*/ 3 h 156"/>
                  <a:gd name="T6" fmla="*/ 42 w 161"/>
                  <a:gd name="T7" fmla="*/ 3 h 156"/>
                  <a:gd name="T8" fmla="*/ 46 w 161"/>
                  <a:gd name="T9" fmla="*/ 6 h 156"/>
                  <a:gd name="T10" fmla="*/ 48 w 161"/>
                  <a:gd name="T11" fmla="*/ 11 h 156"/>
                  <a:gd name="T12" fmla="*/ 45 w 161"/>
                  <a:gd name="T13" fmla="*/ 29 h 156"/>
                  <a:gd name="T14" fmla="*/ 40 w 161"/>
                  <a:gd name="T15" fmla="*/ 39 h 156"/>
                  <a:gd name="T16" fmla="*/ 42 w 161"/>
                  <a:gd name="T17" fmla="*/ 39 h 156"/>
                  <a:gd name="T18" fmla="*/ 58 w 161"/>
                  <a:gd name="T19" fmla="*/ 21 h 156"/>
                  <a:gd name="T20" fmla="*/ 78 w 161"/>
                  <a:gd name="T21" fmla="*/ 9 h 156"/>
                  <a:gd name="T22" fmla="*/ 102 w 161"/>
                  <a:gd name="T23" fmla="*/ 2 h 156"/>
                  <a:gd name="T24" fmla="*/ 115 w 161"/>
                  <a:gd name="T25" fmla="*/ 0 h 156"/>
                  <a:gd name="T26" fmla="*/ 140 w 161"/>
                  <a:gd name="T27" fmla="*/ 5 h 156"/>
                  <a:gd name="T28" fmla="*/ 155 w 161"/>
                  <a:gd name="T29" fmla="*/ 15 h 156"/>
                  <a:gd name="T30" fmla="*/ 161 w 161"/>
                  <a:gd name="T31" fmla="*/ 33 h 156"/>
                  <a:gd name="T32" fmla="*/ 158 w 161"/>
                  <a:gd name="T33" fmla="*/ 58 h 156"/>
                  <a:gd name="T34" fmla="*/ 142 w 161"/>
                  <a:gd name="T35" fmla="*/ 148 h 156"/>
                  <a:gd name="T36" fmla="*/ 139 w 161"/>
                  <a:gd name="T37" fmla="*/ 153 h 156"/>
                  <a:gd name="T38" fmla="*/ 133 w 161"/>
                  <a:gd name="T39" fmla="*/ 156 h 156"/>
                  <a:gd name="T40" fmla="*/ 125 w 161"/>
                  <a:gd name="T41" fmla="*/ 156 h 156"/>
                  <a:gd name="T42" fmla="*/ 121 w 161"/>
                  <a:gd name="T43" fmla="*/ 153 h 156"/>
                  <a:gd name="T44" fmla="*/ 119 w 161"/>
                  <a:gd name="T45" fmla="*/ 148 h 156"/>
                  <a:gd name="T46" fmla="*/ 136 w 161"/>
                  <a:gd name="T47" fmla="*/ 64 h 156"/>
                  <a:gd name="T48" fmla="*/ 137 w 161"/>
                  <a:gd name="T49" fmla="*/ 39 h 156"/>
                  <a:gd name="T50" fmla="*/ 131 w 161"/>
                  <a:gd name="T51" fmla="*/ 27 h 156"/>
                  <a:gd name="T52" fmla="*/ 119 w 161"/>
                  <a:gd name="T53" fmla="*/ 20 h 156"/>
                  <a:gd name="T54" fmla="*/ 109 w 161"/>
                  <a:gd name="T55" fmla="*/ 20 h 156"/>
                  <a:gd name="T56" fmla="*/ 84 w 161"/>
                  <a:gd name="T57" fmla="*/ 24 h 156"/>
                  <a:gd name="T58" fmla="*/ 61 w 161"/>
                  <a:gd name="T59" fmla="*/ 38 h 156"/>
                  <a:gd name="T60" fmla="*/ 45 w 161"/>
                  <a:gd name="T61" fmla="*/ 57 h 156"/>
                  <a:gd name="T62" fmla="*/ 34 w 161"/>
                  <a:gd name="T63" fmla="*/ 81 h 156"/>
                  <a:gd name="T64" fmla="*/ 22 w 161"/>
                  <a:gd name="T65" fmla="*/ 148 h 156"/>
                  <a:gd name="T66" fmla="*/ 19 w 161"/>
                  <a:gd name="T67" fmla="*/ 153 h 156"/>
                  <a:gd name="T68" fmla="*/ 13 w 161"/>
                  <a:gd name="T69" fmla="*/ 156 h 156"/>
                  <a:gd name="T70" fmla="*/ 7 w 161"/>
                  <a:gd name="T71" fmla="*/ 156 h 156"/>
                  <a:gd name="T72" fmla="*/ 1 w 161"/>
                  <a:gd name="T73" fmla="*/ 153 h 156"/>
                  <a:gd name="T74" fmla="*/ 0 w 161"/>
                  <a:gd name="T75" fmla="*/ 14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1" h="156">
                    <a:moveTo>
                      <a:pt x="25" y="11"/>
                    </a:moveTo>
                    <a:lnTo>
                      <a:pt x="25" y="11"/>
                    </a:lnTo>
                    <a:lnTo>
                      <a:pt x="27" y="8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5" y="5"/>
                    </a:lnTo>
                    <a:lnTo>
                      <a:pt x="46" y="6"/>
                    </a:lnTo>
                    <a:lnTo>
                      <a:pt x="48" y="8"/>
                    </a:lnTo>
                    <a:lnTo>
                      <a:pt x="48" y="11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2" y="36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8" y="21"/>
                    </a:lnTo>
                    <a:lnTo>
                      <a:pt x="67" y="15"/>
                    </a:lnTo>
                    <a:lnTo>
                      <a:pt x="78" y="9"/>
                    </a:lnTo>
                    <a:lnTo>
                      <a:pt x="88" y="5"/>
                    </a:lnTo>
                    <a:lnTo>
                      <a:pt x="102" y="2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28" y="2"/>
                    </a:lnTo>
                    <a:lnTo>
                      <a:pt x="140" y="5"/>
                    </a:lnTo>
                    <a:lnTo>
                      <a:pt x="148" y="9"/>
                    </a:lnTo>
                    <a:lnTo>
                      <a:pt x="155" y="15"/>
                    </a:lnTo>
                    <a:lnTo>
                      <a:pt x="158" y="24"/>
                    </a:lnTo>
                    <a:lnTo>
                      <a:pt x="161" y="33"/>
                    </a:lnTo>
                    <a:lnTo>
                      <a:pt x="161" y="45"/>
                    </a:lnTo>
                    <a:lnTo>
                      <a:pt x="158" y="58"/>
                    </a:lnTo>
                    <a:lnTo>
                      <a:pt x="142" y="148"/>
                    </a:lnTo>
                    <a:lnTo>
                      <a:pt x="142" y="148"/>
                    </a:lnTo>
                    <a:lnTo>
                      <a:pt x="140" y="151"/>
                    </a:lnTo>
                    <a:lnTo>
                      <a:pt x="139" y="153"/>
                    </a:lnTo>
                    <a:lnTo>
                      <a:pt x="136" y="154"/>
                    </a:lnTo>
                    <a:lnTo>
                      <a:pt x="133" y="156"/>
                    </a:lnTo>
                    <a:lnTo>
                      <a:pt x="125" y="156"/>
                    </a:lnTo>
                    <a:lnTo>
                      <a:pt x="125" y="156"/>
                    </a:lnTo>
                    <a:lnTo>
                      <a:pt x="122" y="154"/>
                    </a:lnTo>
                    <a:lnTo>
                      <a:pt x="121" y="153"/>
                    </a:lnTo>
                    <a:lnTo>
                      <a:pt x="119" y="151"/>
                    </a:lnTo>
                    <a:lnTo>
                      <a:pt x="119" y="148"/>
                    </a:lnTo>
                    <a:lnTo>
                      <a:pt x="136" y="64"/>
                    </a:lnTo>
                    <a:lnTo>
                      <a:pt x="136" y="64"/>
                    </a:lnTo>
                    <a:lnTo>
                      <a:pt x="137" y="46"/>
                    </a:lnTo>
                    <a:lnTo>
                      <a:pt x="137" y="39"/>
                    </a:lnTo>
                    <a:lnTo>
                      <a:pt x="136" y="33"/>
                    </a:lnTo>
                    <a:lnTo>
                      <a:pt x="131" y="27"/>
                    </a:lnTo>
                    <a:lnTo>
                      <a:pt x="127" y="23"/>
                    </a:lnTo>
                    <a:lnTo>
                      <a:pt x="119" y="20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96" y="21"/>
                    </a:lnTo>
                    <a:lnTo>
                      <a:pt x="84" y="24"/>
                    </a:lnTo>
                    <a:lnTo>
                      <a:pt x="72" y="30"/>
                    </a:lnTo>
                    <a:lnTo>
                      <a:pt x="61" y="38"/>
                    </a:lnTo>
                    <a:lnTo>
                      <a:pt x="52" y="46"/>
                    </a:lnTo>
                    <a:lnTo>
                      <a:pt x="45" y="57"/>
                    </a:lnTo>
                    <a:lnTo>
                      <a:pt x="39" y="69"/>
                    </a:lnTo>
                    <a:lnTo>
                      <a:pt x="34" y="81"/>
                    </a:lnTo>
                    <a:lnTo>
                      <a:pt x="22" y="148"/>
                    </a:lnTo>
                    <a:lnTo>
                      <a:pt x="22" y="148"/>
                    </a:lnTo>
                    <a:lnTo>
                      <a:pt x="21" y="151"/>
                    </a:lnTo>
                    <a:lnTo>
                      <a:pt x="19" y="153"/>
                    </a:lnTo>
                    <a:lnTo>
                      <a:pt x="16" y="154"/>
                    </a:lnTo>
                    <a:lnTo>
                      <a:pt x="13" y="156"/>
                    </a:lnTo>
                    <a:lnTo>
                      <a:pt x="7" y="156"/>
                    </a:lnTo>
                    <a:lnTo>
                      <a:pt x="7" y="156"/>
                    </a:lnTo>
                    <a:lnTo>
                      <a:pt x="3" y="154"/>
                    </a:lnTo>
                    <a:lnTo>
                      <a:pt x="1" y="153"/>
                    </a:lnTo>
                    <a:lnTo>
                      <a:pt x="0" y="151"/>
                    </a:lnTo>
                    <a:lnTo>
                      <a:pt x="0" y="148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Freeform 17"/>
              <p:cNvSpPr>
                <a:spLocks noEditPoints="1"/>
              </p:cNvSpPr>
              <p:nvPr userDrawn="1"/>
            </p:nvSpPr>
            <p:spPr bwMode="auto">
              <a:xfrm>
                <a:off x="6665913" y="1944688"/>
                <a:ext cx="130175" cy="173037"/>
              </a:xfrm>
              <a:custGeom>
                <a:avLst/>
                <a:gdLst>
                  <a:gd name="T0" fmla="*/ 30 w 166"/>
                  <a:gd name="T1" fmla="*/ 197 h 218"/>
                  <a:gd name="T2" fmla="*/ 52 w 166"/>
                  <a:gd name="T3" fmla="*/ 200 h 218"/>
                  <a:gd name="T4" fmla="*/ 84 w 166"/>
                  <a:gd name="T5" fmla="*/ 193 h 218"/>
                  <a:gd name="T6" fmla="*/ 109 w 166"/>
                  <a:gd name="T7" fmla="*/ 173 h 218"/>
                  <a:gd name="T8" fmla="*/ 120 w 166"/>
                  <a:gd name="T9" fmla="*/ 136 h 218"/>
                  <a:gd name="T10" fmla="*/ 123 w 166"/>
                  <a:gd name="T11" fmla="*/ 126 h 218"/>
                  <a:gd name="T12" fmla="*/ 106 w 166"/>
                  <a:gd name="T13" fmla="*/ 142 h 218"/>
                  <a:gd name="T14" fmla="*/ 84 w 166"/>
                  <a:gd name="T15" fmla="*/ 153 h 218"/>
                  <a:gd name="T16" fmla="*/ 66 w 166"/>
                  <a:gd name="T17" fmla="*/ 154 h 218"/>
                  <a:gd name="T18" fmla="*/ 26 w 166"/>
                  <a:gd name="T19" fmla="*/ 142 h 218"/>
                  <a:gd name="T20" fmla="*/ 6 w 166"/>
                  <a:gd name="T21" fmla="*/ 108 h 218"/>
                  <a:gd name="T22" fmla="*/ 8 w 166"/>
                  <a:gd name="T23" fmla="*/ 75 h 218"/>
                  <a:gd name="T24" fmla="*/ 27 w 166"/>
                  <a:gd name="T25" fmla="*/ 32 h 218"/>
                  <a:gd name="T26" fmla="*/ 63 w 166"/>
                  <a:gd name="T27" fmla="*/ 6 h 218"/>
                  <a:gd name="T28" fmla="*/ 94 w 166"/>
                  <a:gd name="T29" fmla="*/ 0 h 218"/>
                  <a:gd name="T30" fmla="*/ 127 w 166"/>
                  <a:gd name="T31" fmla="*/ 9 h 218"/>
                  <a:gd name="T32" fmla="*/ 140 w 166"/>
                  <a:gd name="T33" fmla="*/ 24 h 218"/>
                  <a:gd name="T34" fmla="*/ 142 w 166"/>
                  <a:gd name="T35" fmla="*/ 27 h 218"/>
                  <a:gd name="T36" fmla="*/ 145 w 166"/>
                  <a:gd name="T37" fmla="*/ 11 h 218"/>
                  <a:gd name="T38" fmla="*/ 151 w 166"/>
                  <a:gd name="T39" fmla="*/ 5 h 218"/>
                  <a:gd name="T40" fmla="*/ 160 w 166"/>
                  <a:gd name="T41" fmla="*/ 3 h 218"/>
                  <a:gd name="T42" fmla="*/ 166 w 166"/>
                  <a:gd name="T43" fmla="*/ 8 h 218"/>
                  <a:gd name="T44" fmla="*/ 139 w 166"/>
                  <a:gd name="T45" fmla="*/ 151 h 218"/>
                  <a:gd name="T46" fmla="*/ 127 w 166"/>
                  <a:gd name="T47" fmla="*/ 182 h 218"/>
                  <a:gd name="T48" fmla="*/ 93 w 166"/>
                  <a:gd name="T49" fmla="*/ 209 h 218"/>
                  <a:gd name="T50" fmla="*/ 49 w 166"/>
                  <a:gd name="T51" fmla="*/ 218 h 218"/>
                  <a:gd name="T52" fmla="*/ 26 w 166"/>
                  <a:gd name="T53" fmla="*/ 215 h 218"/>
                  <a:gd name="T54" fmla="*/ 5 w 166"/>
                  <a:gd name="T55" fmla="*/ 209 h 218"/>
                  <a:gd name="T56" fmla="*/ 0 w 166"/>
                  <a:gd name="T57" fmla="*/ 202 h 218"/>
                  <a:gd name="T58" fmla="*/ 5 w 166"/>
                  <a:gd name="T59" fmla="*/ 196 h 218"/>
                  <a:gd name="T60" fmla="*/ 12 w 166"/>
                  <a:gd name="T61" fmla="*/ 191 h 218"/>
                  <a:gd name="T62" fmla="*/ 132 w 166"/>
                  <a:gd name="T63" fmla="*/ 76 h 218"/>
                  <a:gd name="T64" fmla="*/ 130 w 166"/>
                  <a:gd name="T65" fmla="*/ 39 h 218"/>
                  <a:gd name="T66" fmla="*/ 111 w 166"/>
                  <a:gd name="T67" fmla="*/ 21 h 218"/>
                  <a:gd name="T68" fmla="*/ 93 w 166"/>
                  <a:gd name="T69" fmla="*/ 18 h 218"/>
                  <a:gd name="T70" fmla="*/ 60 w 166"/>
                  <a:gd name="T71" fmla="*/ 27 h 218"/>
                  <a:gd name="T72" fmla="*/ 37 w 166"/>
                  <a:gd name="T73" fmla="*/ 51 h 218"/>
                  <a:gd name="T74" fmla="*/ 30 w 166"/>
                  <a:gd name="T75" fmla="*/ 75 h 218"/>
                  <a:gd name="T76" fmla="*/ 31 w 166"/>
                  <a:gd name="T77" fmla="*/ 111 h 218"/>
                  <a:gd name="T78" fmla="*/ 51 w 166"/>
                  <a:gd name="T79" fmla="*/ 132 h 218"/>
                  <a:gd name="T80" fmla="*/ 72 w 166"/>
                  <a:gd name="T81" fmla="*/ 136 h 218"/>
                  <a:gd name="T82" fmla="*/ 100 w 166"/>
                  <a:gd name="T83" fmla="*/ 129 h 218"/>
                  <a:gd name="T84" fmla="*/ 123 w 166"/>
                  <a:gd name="T85" fmla="*/ 10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6" h="218">
                    <a:moveTo>
                      <a:pt x="15" y="191"/>
                    </a:moveTo>
                    <a:lnTo>
                      <a:pt x="15" y="191"/>
                    </a:lnTo>
                    <a:lnTo>
                      <a:pt x="30" y="197"/>
                    </a:lnTo>
                    <a:lnTo>
                      <a:pt x="39" y="199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63" y="199"/>
                    </a:lnTo>
                    <a:lnTo>
                      <a:pt x="75" y="197"/>
                    </a:lnTo>
                    <a:lnTo>
                      <a:pt x="84" y="193"/>
                    </a:lnTo>
                    <a:lnTo>
                      <a:pt x="94" y="188"/>
                    </a:lnTo>
                    <a:lnTo>
                      <a:pt x="102" y="182"/>
                    </a:lnTo>
                    <a:lnTo>
                      <a:pt x="109" y="173"/>
                    </a:lnTo>
                    <a:lnTo>
                      <a:pt x="114" y="165"/>
                    </a:lnTo>
                    <a:lnTo>
                      <a:pt x="117" y="153"/>
                    </a:lnTo>
                    <a:lnTo>
                      <a:pt x="120" y="136"/>
                    </a:lnTo>
                    <a:lnTo>
                      <a:pt x="120" y="136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12" y="138"/>
                    </a:lnTo>
                    <a:lnTo>
                      <a:pt x="106" y="142"/>
                    </a:lnTo>
                    <a:lnTo>
                      <a:pt x="99" y="147"/>
                    </a:lnTo>
                    <a:lnTo>
                      <a:pt x="91" y="150"/>
                    </a:lnTo>
                    <a:lnTo>
                      <a:pt x="84" y="153"/>
                    </a:lnTo>
                    <a:lnTo>
                      <a:pt x="75" y="154"/>
                    </a:lnTo>
                    <a:lnTo>
                      <a:pt x="66" y="154"/>
                    </a:lnTo>
                    <a:lnTo>
                      <a:pt x="66" y="154"/>
                    </a:lnTo>
                    <a:lnTo>
                      <a:pt x="49" y="153"/>
                    </a:lnTo>
                    <a:lnTo>
                      <a:pt x="36" y="148"/>
                    </a:lnTo>
                    <a:lnTo>
                      <a:pt x="26" y="142"/>
                    </a:lnTo>
                    <a:lnTo>
                      <a:pt x="17" y="132"/>
                    </a:lnTo>
                    <a:lnTo>
                      <a:pt x="11" y="121"/>
                    </a:lnTo>
                    <a:lnTo>
                      <a:pt x="6" y="108"/>
                    </a:lnTo>
                    <a:lnTo>
                      <a:pt x="6" y="93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60"/>
                    </a:lnTo>
                    <a:lnTo>
                      <a:pt x="18" y="45"/>
                    </a:lnTo>
                    <a:lnTo>
                      <a:pt x="27" y="32"/>
                    </a:lnTo>
                    <a:lnTo>
                      <a:pt x="37" y="21"/>
                    </a:lnTo>
                    <a:lnTo>
                      <a:pt x="49" y="12"/>
                    </a:lnTo>
                    <a:lnTo>
                      <a:pt x="63" y="6"/>
                    </a:lnTo>
                    <a:lnTo>
                      <a:pt x="78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08" y="2"/>
                    </a:lnTo>
                    <a:lnTo>
                      <a:pt x="120" y="5"/>
                    </a:lnTo>
                    <a:lnTo>
                      <a:pt x="127" y="9"/>
                    </a:lnTo>
                    <a:lnTo>
                      <a:pt x="133" y="14"/>
                    </a:lnTo>
                    <a:lnTo>
                      <a:pt x="138" y="20"/>
                    </a:lnTo>
                    <a:lnTo>
                      <a:pt x="140" y="24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3" y="23"/>
                    </a:lnTo>
                    <a:lnTo>
                      <a:pt x="145" y="11"/>
                    </a:lnTo>
                    <a:lnTo>
                      <a:pt x="145" y="11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51" y="5"/>
                    </a:lnTo>
                    <a:lnTo>
                      <a:pt x="154" y="3"/>
                    </a:lnTo>
                    <a:lnTo>
                      <a:pt x="160" y="3"/>
                    </a:lnTo>
                    <a:lnTo>
                      <a:pt x="160" y="3"/>
                    </a:lnTo>
                    <a:lnTo>
                      <a:pt x="163" y="5"/>
                    </a:lnTo>
                    <a:lnTo>
                      <a:pt x="164" y="6"/>
                    </a:lnTo>
                    <a:lnTo>
                      <a:pt x="166" y="8"/>
                    </a:lnTo>
                    <a:lnTo>
                      <a:pt x="166" y="11"/>
                    </a:lnTo>
                    <a:lnTo>
                      <a:pt x="139" y="151"/>
                    </a:lnTo>
                    <a:lnTo>
                      <a:pt x="139" y="151"/>
                    </a:lnTo>
                    <a:lnTo>
                      <a:pt x="138" y="160"/>
                    </a:lnTo>
                    <a:lnTo>
                      <a:pt x="135" y="168"/>
                    </a:lnTo>
                    <a:lnTo>
                      <a:pt x="127" y="182"/>
                    </a:lnTo>
                    <a:lnTo>
                      <a:pt x="117" y="193"/>
                    </a:lnTo>
                    <a:lnTo>
                      <a:pt x="106" y="203"/>
                    </a:lnTo>
                    <a:lnTo>
                      <a:pt x="93" y="209"/>
                    </a:lnTo>
                    <a:lnTo>
                      <a:pt x="78" y="214"/>
                    </a:lnTo>
                    <a:lnTo>
                      <a:pt x="64" y="217"/>
                    </a:lnTo>
                    <a:lnTo>
                      <a:pt x="49" y="218"/>
                    </a:lnTo>
                    <a:lnTo>
                      <a:pt x="49" y="218"/>
                    </a:lnTo>
                    <a:lnTo>
                      <a:pt x="37" y="217"/>
                    </a:lnTo>
                    <a:lnTo>
                      <a:pt x="26" y="215"/>
                    </a:lnTo>
                    <a:lnTo>
                      <a:pt x="14" y="212"/>
                    </a:lnTo>
                    <a:lnTo>
                      <a:pt x="5" y="209"/>
                    </a:lnTo>
                    <a:lnTo>
                      <a:pt x="5" y="209"/>
                    </a:lnTo>
                    <a:lnTo>
                      <a:pt x="2" y="208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2" y="199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8" y="193"/>
                    </a:lnTo>
                    <a:lnTo>
                      <a:pt x="9" y="191"/>
                    </a:lnTo>
                    <a:lnTo>
                      <a:pt x="12" y="191"/>
                    </a:lnTo>
                    <a:lnTo>
                      <a:pt x="15" y="191"/>
                    </a:lnTo>
                    <a:close/>
                    <a:moveTo>
                      <a:pt x="132" y="76"/>
                    </a:moveTo>
                    <a:lnTo>
                      <a:pt x="132" y="76"/>
                    </a:lnTo>
                    <a:lnTo>
                      <a:pt x="133" y="61"/>
                    </a:lnTo>
                    <a:lnTo>
                      <a:pt x="133" y="49"/>
                    </a:lnTo>
                    <a:lnTo>
                      <a:pt x="130" y="39"/>
                    </a:lnTo>
                    <a:lnTo>
                      <a:pt x="126" y="32"/>
                    </a:lnTo>
                    <a:lnTo>
                      <a:pt x="120" y="26"/>
                    </a:lnTo>
                    <a:lnTo>
                      <a:pt x="111" y="21"/>
                    </a:lnTo>
                    <a:lnTo>
                      <a:pt x="102" y="20"/>
                    </a:lnTo>
                    <a:lnTo>
                      <a:pt x="93" y="18"/>
                    </a:lnTo>
                    <a:lnTo>
                      <a:pt x="93" y="18"/>
                    </a:lnTo>
                    <a:lnTo>
                      <a:pt x="81" y="20"/>
                    </a:lnTo>
                    <a:lnTo>
                      <a:pt x="70" y="23"/>
                    </a:lnTo>
                    <a:lnTo>
                      <a:pt x="60" y="27"/>
                    </a:lnTo>
                    <a:lnTo>
                      <a:pt x="51" y="33"/>
                    </a:lnTo>
                    <a:lnTo>
                      <a:pt x="43" y="42"/>
                    </a:lnTo>
                    <a:lnTo>
                      <a:pt x="37" y="51"/>
                    </a:lnTo>
                    <a:lnTo>
                      <a:pt x="33" y="63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29" y="88"/>
                    </a:lnTo>
                    <a:lnTo>
                      <a:pt x="30" y="100"/>
                    </a:lnTo>
                    <a:lnTo>
                      <a:pt x="31" y="111"/>
                    </a:lnTo>
                    <a:lnTo>
                      <a:pt x="36" y="120"/>
                    </a:lnTo>
                    <a:lnTo>
                      <a:pt x="43" y="127"/>
                    </a:lnTo>
                    <a:lnTo>
                      <a:pt x="51" y="132"/>
                    </a:lnTo>
                    <a:lnTo>
                      <a:pt x="61" y="135"/>
                    </a:lnTo>
                    <a:lnTo>
                      <a:pt x="72" y="136"/>
                    </a:lnTo>
                    <a:lnTo>
                      <a:pt x="72" y="136"/>
                    </a:lnTo>
                    <a:lnTo>
                      <a:pt x="82" y="135"/>
                    </a:lnTo>
                    <a:lnTo>
                      <a:pt x="91" y="133"/>
                    </a:lnTo>
                    <a:lnTo>
                      <a:pt x="100" y="129"/>
                    </a:lnTo>
                    <a:lnTo>
                      <a:pt x="109" y="123"/>
                    </a:lnTo>
                    <a:lnTo>
                      <a:pt x="117" y="115"/>
                    </a:lnTo>
                    <a:lnTo>
                      <a:pt x="123" y="105"/>
                    </a:lnTo>
                    <a:lnTo>
                      <a:pt x="129" y="93"/>
                    </a:lnTo>
                    <a:lnTo>
                      <a:pt x="132" y="76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6665913" y="1944688"/>
                <a:ext cx="130175" cy="173037"/>
              </a:xfrm>
              <a:custGeom>
                <a:avLst/>
                <a:gdLst>
                  <a:gd name="T0" fmla="*/ 15 w 166"/>
                  <a:gd name="T1" fmla="*/ 191 h 218"/>
                  <a:gd name="T2" fmla="*/ 39 w 166"/>
                  <a:gd name="T3" fmla="*/ 199 h 218"/>
                  <a:gd name="T4" fmla="*/ 52 w 166"/>
                  <a:gd name="T5" fmla="*/ 200 h 218"/>
                  <a:gd name="T6" fmla="*/ 75 w 166"/>
                  <a:gd name="T7" fmla="*/ 197 h 218"/>
                  <a:gd name="T8" fmla="*/ 94 w 166"/>
                  <a:gd name="T9" fmla="*/ 188 h 218"/>
                  <a:gd name="T10" fmla="*/ 109 w 166"/>
                  <a:gd name="T11" fmla="*/ 173 h 218"/>
                  <a:gd name="T12" fmla="*/ 117 w 166"/>
                  <a:gd name="T13" fmla="*/ 153 h 218"/>
                  <a:gd name="T14" fmla="*/ 120 w 166"/>
                  <a:gd name="T15" fmla="*/ 136 h 218"/>
                  <a:gd name="T16" fmla="*/ 123 w 166"/>
                  <a:gd name="T17" fmla="*/ 126 h 218"/>
                  <a:gd name="T18" fmla="*/ 112 w 166"/>
                  <a:gd name="T19" fmla="*/ 138 h 218"/>
                  <a:gd name="T20" fmla="*/ 99 w 166"/>
                  <a:gd name="T21" fmla="*/ 147 h 218"/>
                  <a:gd name="T22" fmla="*/ 84 w 166"/>
                  <a:gd name="T23" fmla="*/ 153 h 218"/>
                  <a:gd name="T24" fmla="*/ 66 w 166"/>
                  <a:gd name="T25" fmla="*/ 154 h 218"/>
                  <a:gd name="T26" fmla="*/ 49 w 166"/>
                  <a:gd name="T27" fmla="*/ 153 h 218"/>
                  <a:gd name="T28" fmla="*/ 26 w 166"/>
                  <a:gd name="T29" fmla="*/ 142 h 218"/>
                  <a:gd name="T30" fmla="*/ 11 w 166"/>
                  <a:gd name="T31" fmla="*/ 121 h 218"/>
                  <a:gd name="T32" fmla="*/ 6 w 166"/>
                  <a:gd name="T33" fmla="*/ 93 h 218"/>
                  <a:gd name="T34" fmla="*/ 8 w 166"/>
                  <a:gd name="T35" fmla="*/ 75 h 218"/>
                  <a:gd name="T36" fmla="*/ 18 w 166"/>
                  <a:gd name="T37" fmla="*/ 45 h 218"/>
                  <a:gd name="T38" fmla="*/ 37 w 166"/>
                  <a:gd name="T39" fmla="*/ 21 h 218"/>
                  <a:gd name="T40" fmla="*/ 63 w 166"/>
                  <a:gd name="T41" fmla="*/ 6 h 218"/>
                  <a:gd name="T42" fmla="*/ 94 w 166"/>
                  <a:gd name="T43" fmla="*/ 0 h 218"/>
                  <a:gd name="T44" fmla="*/ 108 w 166"/>
                  <a:gd name="T45" fmla="*/ 2 h 218"/>
                  <a:gd name="T46" fmla="*/ 127 w 166"/>
                  <a:gd name="T47" fmla="*/ 9 h 218"/>
                  <a:gd name="T48" fmla="*/ 138 w 166"/>
                  <a:gd name="T49" fmla="*/ 20 h 218"/>
                  <a:gd name="T50" fmla="*/ 142 w 166"/>
                  <a:gd name="T51" fmla="*/ 27 h 218"/>
                  <a:gd name="T52" fmla="*/ 142 w 166"/>
                  <a:gd name="T53" fmla="*/ 27 h 218"/>
                  <a:gd name="T54" fmla="*/ 145 w 166"/>
                  <a:gd name="T55" fmla="*/ 11 h 218"/>
                  <a:gd name="T56" fmla="*/ 146 w 166"/>
                  <a:gd name="T57" fmla="*/ 8 h 218"/>
                  <a:gd name="T58" fmla="*/ 151 w 166"/>
                  <a:gd name="T59" fmla="*/ 5 h 218"/>
                  <a:gd name="T60" fmla="*/ 160 w 166"/>
                  <a:gd name="T61" fmla="*/ 3 h 218"/>
                  <a:gd name="T62" fmla="*/ 163 w 166"/>
                  <a:gd name="T63" fmla="*/ 5 h 218"/>
                  <a:gd name="T64" fmla="*/ 166 w 166"/>
                  <a:gd name="T65" fmla="*/ 8 h 218"/>
                  <a:gd name="T66" fmla="*/ 139 w 166"/>
                  <a:gd name="T67" fmla="*/ 151 h 218"/>
                  <a:gd name="T68" fmla="*/ 138 w 166"/>
                  <a:gd name="T69" fmla="*/ 160 h 218"/>
                  <a:gd name="T70" fmla="*/ 127 w 166"/>
                  <a:gd name="T71" fmla="*/ 182 h 218"/>
                  <a:gd name="T72" fmla="*/ 106 w 166"/>
                  <a:gd name="T73" fmla="*/ 203 h 218"/>
                  <a:gd name="T74" fmla="*/ 78 w 166"/>
                  <a:gd name="T75" fmla="*/ 214 h 218"/>
                  <a:gd name="T76" fmla="*/ 49 w 166"/>
                  <a:gd name="T77" fmla="*/ 218 h 218"/>
                  <a:gd name="T78" fmla="*/ 37 w 166"/>
                  <a:gd name="T79" fmla="*/ 217 h 218"/>
                  <a:gd name="T80" fmla="*/ 14 w 166"/>
                  <a:gd name="T81" fmla="*/ 212 h 218"/>
                  <a:gd name="T82" fmla="*/ 5 w 166"/>
                  <a:gd name="T83" fmla="*/ 209 h 218"/>
                  <a:gd name="T84" fmla="*/ 0 w 166"/>
                  <a:gd name="T85" fmla="*/ 205 h 218"/>
                  <a:gd name="T86" fmla="*/ 2 w 166"/>
                  <a:gd name="T87" fmla="*/ 199 h 218"/>
                  <a:gd name="T88" fmla="*/ 5 w 166"/>
                  <a:gd name="T89" fmla="*/ 196 h 218"/>
                  <a:gd name="T90" fmla="*/ 9 w 166"/>
                  <a:gd name="T91" fmla="*/ 191 h 218"/>
                  <a:gd name="T92" fmla="*/ 15 w 166"/>
                  <a:gd name="T93" fmla="*/ 19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6" h="218">
                    <a:moveTo>
                      <a:pt x="15" y="191"/>
                    </a:moveTo>
                    <a:lnTo>
                      <a:pt x="15" y="191"/>
                    </a:lnTo>
                    <a:lnTo>
                      <a:pt x="30" y="197"/>
                    </a:lnTo>
                    <a:lnTo>
                      <a:pt x="39" y="199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63" y="199"/>
                    </a:lnTo>
                    <a:lnTo>
                      <a:pt x="75" y="197"/>
                    </a:lnTo>
                    <a:lnTo>
                      <a:pt x="84" y="193"/>
                    </a:lnTo>
                    <a:lnTo>
                      <a:pt x="94" y="188"/>
                    </a:lnTo>
                    <a:lnTo>
                      <a:pt x="102" y="182"/>
                    </a:lnTo>
                    <a:lnTo>
                      <a:pt x="109" y="173"/>
                    </a:lnTo>
                    <a:lnTo>
                      <a:pt x="114" y="165"/>
                    </a:lnTo>
                    <a:lnTo>
                      <a:pt x="117" y="153"/>
                    </a:lnTo>
                    <a:lnTo>
                      <a:pt x="120" y="136"/>
                    </a:lnTo>
                    <a:lnTo>
                      <a:pt x="120" y="136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12" y="138"/>
                    </a:lnTo>
                    <a:lnTo>
                      <a:pt x="106" y="142"/>
                    </a:lnTo>
                    <a:lnTo>
                      <a:pt x="99" y="147"/>
                    </a:lnTo>
                    <a:lnTo>
                      <a:pt x="91" y="150"/>
                    </a:lnTo>
                    <a:lnTo>
                      <a:pt x="84" y="153"/>
                    </a:lnTo>
                    <a:lnTo>
                      <a:pt x="75" y="154"/>
                    </a:lnTo>
                    <a:lnTo>
                      <a:pt x="66" y="154"/>
                    </a:lnTo>
                    <a:lnTo>
                      <a:pt x="66" y="154"/>
                    </a:lnTo>
                    <a:lnTo>
                      <a:pt x="49" y="153"/>
                    </a:lnTo>
                    <a:lnTo>
                      <a:pt x="36" y="148"/>
                    </a:lnTo>
                    <a:lnTo>
                      <a:pt x="26" y="142"/>
                    </a:lnTo>
                    <a:lnTo>
                      <a:pt x="17" y="132"/>
                    </a:lnTo>
                    <a:lnTo>
                      <a:pt x="11" y="121"/>
                    </a:lnTo>
                    <a:lnTo>
                      <a:pt x="6" y="108"/>
                    </a:lnTo>
                    <a:lnTo>
                      <a:pt x="6" y="93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60"/>
                    </a:lnTo>
                    <a:lnTo>
                      <a:pt x="18" y="45"/>
                    </a:lnTo>
                    <a:lnTo>
                      <a:pt x="27" y="32"/>
                    </a:lnTo>
                    <a:lnTo>
                      <a:pt x="37" y="21"/>
                    </a:lnTo>
                    <a:lnTo>
                      <a:pt x="49" y="12"/>
                    </a:lnTo>
                    <a:lnTo>
                      <a:pt x="63" y="6"/>
                    </a:lnTo>
                    <a:lnTo>
                      <a:pt x="78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08" y="2"/>
                    </a:lnTo>
                    <a:lnTo>
                      <a:pt x="120" y="5"/>
                    </a:lnTo>
                    <a:lnTo>
                      <a:pt x="127" y="9"/>
                    </a:lnTo>
                    <a:lnTo>
                      <a:pt x="133" y="14"/>
                    </a:lnTo>
                    <a:lnTo>
                      <a:pt x="138" y="20"/>
                    </a:lnTo>
                    <a:lnTo>
                      <a:pt x="140" y="24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3" y="23"/>
                    </a:lnTo>
                    <a:lnTo>
                      <a:pt x="145" y="11"/>
                    </a:lnTo>
                    <a:lnTo>
                      <a:pt x="145" y="11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51" y="5"/>
                    </a:lnTo>
                    <a:lnTo>
                      <a:pt x="154" y="3"/>
                    </a:lnTo>
                    <a:lnTo>
                      <a:pt x="160" y="3"/>
                    </a:lnTo>
                    <a:lnTo>
                      <a:pt x="160" y="3"/>
                    </a:lnTo>
                    <a:lnTo>
                      <a:pt x="163" y="5"/>
                    </a:lnTo>
                    <a:lnTo>
                      <a:pt x="164" y="6"/>
                    </a:lnTo>
                    <a:lnTo>
                      <a:pt x="166" y="8"/>
                    </a:lnTo>
                    <a:lnTo>
                      <a:pt x="166" y="11"/>
                    </a:lnTo>
                    <a:lnTo>
                      <a:pt x="139" y="151"/>
                    </a:lnTo>
                    <a:lnTo>
                      <a:pt x="139" y="151"/>
                    </a:lnTo>
                    <a:lnTo>
                      <a:pt x="138" y="160"/>
                    </a:lnTo>
                    <a:lnTo>
                      <a:pt x="135" y="168"/>
                    </a:lnTo>
                    <a:lnTo>
                      <a:pt x="127" y="182"/>
                    </a:lnTo>
                    <a:lnTo>
                      <a:pt x="117" y="193"/>
                    </a:lnTo>
                    <a:lnTo>
                      <a:pt x="106" y="203"/>
                    </a:lnTo>
                    <a:lnTo>
                      <a:pt x="93" y="209"/>
                    </a:lnTo>
                    <a:lnTo>
                      <a:pt x="78" y="214"/>
                    </a:lnTo>
                    <a:lnTo>
                      <a:pt x="64" y="217"/>
                    </a:lnTo>
                    <a:lnTo>
                      <a:pt x="49" y="218"/>
                    </a:lnTo>
                    <a:lnTo>
                      <a:pt x="49" y="218"/>
                    </a:lnTo>
                    <a:lnTo>
                      <a:pt x="37" y="217"/>
                    </a:lnTo>
                    <a:lnTo>
                      <a:pt x="26" y="215"/>
                    </a:lnTo>
                    <a:lnTo>
                      <a:pt x="14" y="212"/>
                    </a:lnTo>
                    <a:lnTo>
                      <a:pt x="5" y="209"/>
                    </a:lnTo>
                    <a:lnTo>
                      <a:pt x="5" y="209"/>
                    </a:lnTo>
                    <a:lnTo>
                      <a:pt x="2" y="208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2" y="199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8" y="193"/>
                    </a:lnTo>
                    <a:lnTo>
                      <a:pt x="9" y="191"/>
                    </a:lnTo>
                    <a:lnTo>
                      <a:pt x="12" y="191"/>
                    </a:lnTo>
                    <a:lnTo>
                      <a:pt x="15" y="1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19"/>
              <p:cNvSpPr>
                <a:spLocks/>
              </p:cNvSpPr>
              <p:nvPr userDrawn="1"/>
            </p:nvSpPr>
            <p:spPr bwMode="auto">
              <a:xfrm>
                <a:off x="6688138" y="1958975"/>
                <a:ext cx="82550" cy="93662"/>
              </a:xfrm>
              <a:custGeom>
                <a:avLst/>
                <a:gdLst>
                  <a:gd name="T0" fmla="*/ 103 w 104"/>
                  <a:gd name="T1" fmla="*/ 58 h 118"/>
                  <a:gd name="T2" fmla="*/ 103 w 104"/>
                  <a:gd name="T3" fmla="*/ 58 h 118"/>
                  <a:gd name="T4" fmla="*/ 104 w 104"/>
                  <a:gd name="T5" fmla="*/ 43 h 118"/>
                  <a:gd name="T6" fmla="*/ 104 w 104"/>
                  <a:gd name="T7" fmla="*/ 31 h 118"/>
                  <a:gd name="T8" fmla="*/ 101 w 104"/>
                  <a:gd name="T9" fmla="*/ 21 h 118"/>
                  <a:gd name="T10" fmla="*/ 97 w 104"/>
                  <a:gd name="T11" fmla="*/ 14 h 118"/>
                  <a:gd name="T12" fmla="*/ 91 w 104"/>
                  <a:gd name="T13" fmla="*/ 8 h 118"/>
                  <a:gd name="T14" fmla="*/ 82 w 104"/>
                  <a:gd name="T15" fmla="*/ 3 h 118"/>
                  <a:gd name="T16" fmla="*/ 73 w 104"/>
                  <a:gd name="T17" fmla="*/ 2 h 118"/>
                  <a:gd name="T18" fmla="*/ 64 w 104"/>
                  <a:gd name="T19" fmla="*/ 0 h 118"/>
                  <a:gd name="T20" fmla="*/ 64 w 104"/>
                  <a:gd name="T21" fmla="*/ 0 h 118"/>
                  <a:gd name="T22" fmla="*/ 52 w 104"/>
                  <a:gd name="T23" fmla="*/ 2 h 118"/>
                  <a:gd name="T24" fmla="*/ 41 w 104"/>
                  <a:gd name="T25" fmla="*/ 5 h 118"/>
                  <a:gd name="T26" fmla="*/ 31 w 104"/>
                  <a:gd name="T27" fmla="*/ 9 h 118"/>
                  <a:gd name="T28" fmla="*/ 22 w 104"/>
                  <a:gd name="T29" fmla="*/ 15 h 118"/>
                  <a:gd name="T30" fmla="*/ 14 w 104"/>
                  <a:gd name="T31" fmla="*/ 24 h 118"/>
                  <a:gd name="T32" fmla="*/ 8 w 104"/>
                  <a:gd name="T33" fmla="*/ 33 h 118"/>
                  <a:gd name="T34" fmla="*/ 4 w 104"/>
                  <a:gd name="T35" fmla="*/ 45 h 118"/>
                  <a:gd name="T36" fmla="*/ 1 w 104"/>
                  <a:gd name="T37" fmla="*/ 57 h 118"/>
                  <a:gd name="T38" fmla="*/ 1 w 104"/>
                  <a:gd name="T39" fmla="*/ 57 h 118"/>
                  <a:gd name="T40" fmla="*/ 0 w 104"/>
                  <a:gd name="T41" fmla="*/ 70 h 118"/>
                  <a:gd name="T42" fmla="*/ 1 w 104"/>
                  <a:gd name="T43" fmla="*/ 82 h 118"/>
                  <a:gd name="T44" fmla="*/ 2 w 104"/>
                  <a:gd name="T45" fmla="*/ 93 h 118"/>
                  <a:gd name="T46" fmla="*/ 7 w 104"/>
                  <a:gd name="T47" fmla="*/ 102 h 118"/>
                  <a:gd name="T48" fmla="*/ 14 w 104"/>
                  <a:gd name="T49" fmla="*/ 109 h 118"/>
                  <a:gd name="T50" fmla="*/ 22 w 104"/>
                  <a:gd name="T51" fmla="*/ 114 h 118"/>
                  <a:gd name="T52" fmla="*/ 32 w 104"/>
                  <a:gd name="T53" fmla="*/ 117 h 118"/>
                  <a:gd name="T54" fmla="*/ 43 w 104"/>
                  <a:gd name="T55" fmla="*/ 118 h 118"/>
                  <a:gd name="T56" fmla="*/ 43 w 104"/>
                  <a:gd name="T57" fmla="*/ 118 h 118"/>
                  <a:gd name="T58" fmla="*/ 53 w 104"/>
                  <a:gd name="T59" fmla="*/ 117 h 118"/>
                  <a:gd name="T60" fmla="*/ 62 w 104"/>
                  <a:gd name="T61" fmla="*/ 115 h 118"/>
                  <a:gd name="T62" fmla="*/ 71 w 104"/>
                  <a:gd name="T63" fmla="*/ 111 h 118"/>
                  <a:gd name="T64" fmla="*/ 80 w 104"/>
                  <a:gd name="T65" fmla="*/ 105 h 118"/>
                  <a:gd name="T66" fmla="*/ 88 w 104"/>
                  <a:gd name="T67" fmla="*/ 97 h 118"/>
                  <a:gd name="T68" fmla="*/ 94 w 104"/>
                  <a:gd name="T69" fmla="*/ 87 h 118"/>
                  <a:gd name="T70" fmla="*/ 100 w 104"/>
                  <a:gd name="T71" fmla="*/ 75 h 118"/>
                  <a:gd name="T72" fmla="*/ 103 w 104"/>
                  <a:gd name="T73" fmla="*/ 5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" h="118">
                    <a:moveTo>
                      <a:pt x="103" y="58"/>
                    </a:moveTo>
                    <a:lnTo>
                      <a:pt x="103" y="58"/>
                    </a:lnTo>
                    <a:lnTo>
                      <a:pt x="104" y="43"/>
                    </a:lnTo>
                    <a:lnTo>
                      <a:pt x="104" y="31"/>
                    </a:lnTo>
                    <a:lnTo>
                      <a:pt x="101" y="21"/>
                    </a:lnTo>
                    <a:lnTo>
                      <a:pt x="97" y="14"/>
                    </a:lnTo>
                    <a:lnTo>
                      <a:pt x="91" y="8"/>
                    </a:lnTo>
                    <a:lnTo>
                      <a:pt x="82" y="3"/>
                    </a:lnTo>
                    <a:lnTo>
                      <a:pt x="73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2" y="2"/>
                    </a:lnTo>
                    <a:lnTo>
                      <a:pt x="41" y="5"/>
                    </a:lnTo>
                    <a:lnTo>
                      <a:pt x="31" y="9"/>
                    </a:lnTo>
                    <a:lnTo>
                      <a:pt x="22" y="15"/>
                    </a:lnTo>
                    <a:lnTo>
                      <a:pt x="14" y="24"/>
                    </a:lnTo>
                    <a:lnTo>
                      <a:pt x="8" y="33"/>
                    </a:lnTo>
                    <a:lnTo>
                      <a:pt x="4" y="45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70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7" y="102"/>
                    </a:lnTo>
                    <a:lnTo>
                      <a:pt x="14" y="109"/>
                    </a:lnTo>
                    <a:lnTo>
                      <a:pt x="22" y="114"/>
                    </a:lnTo>
                    <a:lnTo>
                      <a:pt x="32" y="117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53" y="117"/>
                    </a:lnTo>
                    <a:lnTo>
                      <a:pt x="62" y="115"/>
                    </a:lnTo>
                    <a:lnTo>
                      <a:pt x="71" y="111"/>
                    </a:lnTo>
                    <a:lnTo>
                      <a:pt x="80" y="105"/>
                    </a:lnTo>
                    <a:lnTo>
                      <a:pt x="88" y="97"/>
                    </a:lnTo>
                    <a:lnTo>
                      <a:pt x="94" y="87"/>
                    </a:lnTo>
                    <a:lnTo>
                      <a:pt x="100" y="75"/>
                    </a:lnTo>
                    <a:lnTo>
                      <a:pt x="103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20"/>
              <p:cNvSpPr>
                <a:spLocks noEditPoints="1"/>
              </p:cNvSpPr>
              <p:nvPr userDrawn="1"/>
            </p:nvSpPr>
            <p:spPr bwMode="auto">
              <a:xfrm>
                <a:off x="6813550" y="1944688"/>
                <a:ext cx="122238" cy="125412"/>
              </a:xfrm>
              <a:custGeom>
                <a:avLst/>
                <a:gdLst>
                  <a:gd name="T0" fmla="*/ 97 w 154"/>
                  <a:gd name="T1" fmla="*/ 0 h 159"/>
                  <a:gd name="T2" fmla="*/ 125 w 154"/>
                  <a:gd name="T3" fmla="*/ 5 h 159"/>
                  <a:gd name="T4" fmla="*/ 143 w 154"/>
                  <a:gd name="T5" fmla="*/ 20 h 159"/>
                  <a:gd name="T6" fmla="*/ 152 w 154"/>
                  <a:gd name="T7" fmla="*/ 43 h 159"/>
                  <a:gd name="T8" fmla="*/ 151 w 154"/>
                  <a:gd name="T9" fmla="*/ 72 h 159"/>
                  <a:gd name="T10" fmla="*/ 151 w 154"/>
                  <a:gd name="T11" fmla="*/ 75 h 159"/>
                  <a:gd name="T12" fmla="*/ 145 w 154"/>
                  <a:gd name="T13" fmla="*/ 79 h 159"/>
                  <a:gd name="T14" fmla="*/ 24 w 154"/>
                  <a:gd name="T15" fmla="*/ 79 h 159"/>
                  <a:gd name="T16" fmla="*/ 22 w 154"/>
                  <a:gd name="T17" fmla="*/ 93 h 159"/>
                  <a:gd name="T18" fmla="*/ 28 w 154"/>
                  <a:gd name="T19" fmla="*/ 115 h 159"/>
                  <a:gd name="T20" fmla="*/ 43 w 154"/>
                  <a:gd name="T21" fmla="*/ 132 h 159"/>
                  <a:gd name="T22" fmla="*/ 64 w 154"/>
                  <a:gd name="T23" fmla="*/ 139 h 159"/>
                  <a:gd name="T24" fmla="*/ 76 w 154"/>
                  <a:gd name="T25" fmla="*/ 141 h 159"/>
                  <a:gd name="T26" fmla="*/ 103 w 154"/>
                  <a:gd name="T27" fmla="*/ 135 h 159"/>
                  <a:gd name="T28" fmla="*/ 121 w 154"/>
                  <a:gd name="T29" fmla="*/ 126 h 159"/>
                  <a:gd name="T30" fmla="*/ 125 w 154"/>
                  <a:gd name="T31" fmla="*/ 126 h 159"/>
                  <a:gd name="T32" fmla="*/ 130 w 154"/>
                  <a:gd name="T33" fmla="*/ 126 h 159"/>
                  <a:gd name="T34" fmla="*/ 133 w 154"/>
                  <a:gd name="T35" fmla="*/ 132 h 159"/>
                  <a:gd name="T36" fmla="*/ 134 w 154"/>
                  <a:gd name="T37" fmla="*/ 135 h 159"/>
                  <a:gd name="T38" fmla="*/ 131 w 154"/>
                  <a:gd name="T39" fmla="*/ 139 h 159"/>
                  <a:gd name="T40" fmla="*/ 130 w 154"/>
                  <a:gd name="T41" fmla="*/ 142 h 159"/>
                  <a:gd name="T42" fmla="*/ 106 w 154"/>
                  <a:gd name="T43" fmla="*/ 153 h 159"/>
                  <a:gd name="T44" fmla="*/ 80 w 154"/>
                  <a:gd name="T45" fmla="*/ 159 h 159"/>
                  <a:gd name="T46" fmla="*/ 71 w 154"/>
                  <a:gd name="T47" fmla="*/ 159 h 159"/>
                  <a:gd name="T48" fmla="*/ 39 w 154"/>
                  <a:gd name="T49" fmla="*/ 153 h 159"/>
                  <a:gd name="T50" fmla="*/ 15 w 154"/>
                  <a:gd name="T51" fmla="*/ 136 h 159"/>
                  <a:gd name="T52" fmla="*/ 1 w 154"/>
                  <a:gd name="T53" fmla="*/ 111 h 159"/>
                  <a:gd name="T54" fmla="*/ 1 w 154"/>
                  <a:gd name="T55" fmla="*/ 79 h 159"/>
                  <a:gd name="T56" fmla="*/ 6 w 154"/>
                  <a:gd name="T57" fmla="*/ 61 h 159"/>
                  <a:gd name="T58" fmla="*/ 24 w 154"/>
                  <a:gd name="T59" fmla="*/ 33 h 159"/>
                  <a:gd name="T60" fmla="*/ 49 w 154"/>
                  <a:gd name="T61" fmla="*/ 12 h 159"/>
                  <a:gd name="T62" fmla="*/ 80 w 154"/>
                  <a:gd name="T63" fmla="*/ 2 h 159"/>
                  <a:gd name="T64" fmla="*/ 130 w 154"/>
                  <a:gd name="T65" fmla="*/ 64 h 159"/>
                  <a:gd name="T66" fmla="*/ 131 w 154"/>
                  <a:gd name="T67" fmla="*/ 52 h 159"/>
                  <a:gd name="T68" fmla="*/ 127 w 154"/>
                  <a:gd name="T69" fmla="*/ 36 h 159"/>
                  <a:gd name="T70" fmla="*/ 116 w 154"/>
                  <a:gd name="T71" fmla="*/ 24 h 159"/>
                  <a:gd name="T72" fmla="*/ 101 w 154"/>
                  <a:gd name="T73" fmla="*/ 18 h 159"/>
                  <a:gd name="T74" fmla="*/ 92 w 154"/>
                  <a:gd name="T75" fmla="*/ 17 h 159"/>
                  <a:gd name="T76" fmla="*/ 73 w 154"/>
                  <a:gd name="T77" fmla="*/ 20 h 159"/>
                  <a:gd name="T78" fmla="*/ 54 w 154"/>
                  <a:gd name="T79" fmla="*/ 29 h 159"/>
                  <a:gd name="T80" fmla="*/ 39 w 154"/>
                  <a:gd name="T81" fmla="*/ 43 h 159"/>
                  <a:gd name="T82" fmla="*/ 28 w 154"/>
                  <a:gd name="T83" fmla="*/ 6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9">
                    <a:moveTo>
                      <a:pt x="97" y="0"/>
                    </a:moveTo>
                    <a:lnTo>
                      <a:pt x="97" y="0"/>
                    </a:lnTo>
                    <a:lnTo>
                      <a:pt x="112" y="2"/>
                    </a:lnTo>
                    <a:lnTo>
                      <a:pt x="125" y="5"/>
                    </a:lnTo>
                    <a:lnTo>
                      <a:pt x="136" y="12"/>
                    </a:lnTo>
                    <a:lnTo>
                      <a:pt x="143" y="20"/>
                    </a:lnTo>
                    <a:lnTo>
                      <a:pt x="149" y="30"/>
                    </a:lnTo>
                    <a:lnTo>
                      <a:pt x="152" y="43"/>
                    </a:lnTo>
                    <a:lnTo>
                      <a:pt x="154" y="57"/>
                    </a:lnTo>
                    <a:lnTo>
                      <a:pt x="151" y="72"/>
                    </a:lnTo>
                    <a:lnTo>
                      <a:pt x="151" y="72"/>
                    </a:lnTo>
                    <a:lnTo>
                      <a:pt x="151" y="75"/>
                    </a:lnTo>
                    <a:lnTo>
                      <a:pt x="148" y="78"/>
                    </a:lnTo>
                    <a:lnTo>
                      <a:pt x="145" y="79"/>
                    </a:lnTo>
                    <a:lnTo>
                      <a:pt x="142" y="79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2" y="93"/>
                    </a:lnTo>
                    <a:lnTo>
                      <a:pt x="25" y="105"/>
                    </a:lnTo>
                    <a:lnTo>
                      <a:pt x="28" y="115"/>
                    </a:lnTo>
                    <a:lnTo>
                      <a:pt x="34" y="124"/>
                    </a:lnTo>
                    <a:lnTo>
                      <a:pt x="43" y="132"/>
                    </a:lnTo>
                    <a:lnTo>
                      <a:pt x="52" y="136"/>
                    </a:lnTo>
                    <a:lnTo>
                      <a:pt x="64" y="139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91" y="139"/>
                    </a:lnTo>
                    <a:lnTo>
                      <a:pt x="103" y="135"/>
                    </a:lnTo>
                    <a:lnTo>
                      <a:pt x="113" y="130"/>
                    </a:lnTo>
                    <a:lnTo>
                      <a:pt x="121" y="126"/>
                    </a:lnTo>
                    <a:lnTo>
                      <a:pt x="121" y="126"/>
                    </a:lnTo>
                    <a:lnTo>
                      <a:pt x="125" y="126"/>
                    </a:lnTo>
                    <a:lnTo>
                      <a:pt x="128" y="124"/>
                    </a:lnTo>
                    <a:lnTo>
                      <a:pt x="130" y="126"/>
                    </a:lnTo>
                    <a:lnTo>
                      <a:pt x="131" y="129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34" y="135"/>
                    </a:lnTo>
                    <a:lnTo>
                      <a:pt x="134" y="138"/>
                    </a:lnTo>
                    <a:lnTo>
                      <a:pt x="131" y="139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19" y="147"/>
                    </a:lnTo>
                    <a:lnTo>
                      <a:pt x="106" y="153"/>
                    </a:lnTo>
                    <a:lnTo>
                      <a:pt x="91" y="157"/>
                    </a:lnTo>
                    <a:lnTo>
                      <a:pt x="80" y="159"/>
                    </a:lnTo>
                    <a:lnTo>
                      <a:pt x="71" y="159"/>
                    </a:lnTo>
                    <a:lnTo>
                      <a:pt x="71" y="159"/>
                    </a:lnTo>
                    <a:lnTo>
                      <a:pt x="54" y="157"/>
                    </a:lnTo>
                    <a:lnTo>
                      <a:pt x="39" y="153"/>
                    </a:lnTo>
                    <a:lnTo>
                      <a:pt x="25" y="145"/>
                    </a:lnTo>
                    <a:lnTo>
                      <a:pt x="15" y="136"/>
                    </a:lnTo>
                    <a:lnTo>
                      <a:pt x="7" y="126"/>
                    </a:lnTo>
                    <a:lnTo>
                      <a:pt x="1" y="111"/>
                    </a:lnTo>
                    <a:lnTo>
                      <a:pt x="0" y="96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6" y="61"/>
                    </a:lnTo>
                    <a:lnTo>
                      <a:pt x="13" y="46"/>
                    </a:lnTo>
                    <a:lnTo>
                      <a:pt x="24" y="33"/>
                    </a:lnTo>
                    <a:lnTo>
                      <a:pt x="36" y="21"/>
                    </a:lnTo>
                    <a:lnTo>
                      <a:pt x="49" y="12"/>
                    </a:lnTo>
                    <a:lnTo>
                      <a:pt x="64" y="6"/>
                    </a:lnTo>
                    <a:lnTo>
                      <a:pt x="80" y="2"/>
                    </a:lnTo>
                    <a:lnTo>
                      <a:pt x="97" y="0"/>
                    </a:lnTo>
                    <a:close/>
                    <a:moveTo>
                      <a:pt x="130" y="64"/>
                    </a:moveTo>
                    <a:lnTo>
                      <a:pt x="130" y="64"/>
                    </a:lnTo>
                    <a:lnTo>
                      <a:pt x="131" y="52"/>
                    </a:lnTo>
                    <a:lnTo>
                      <a:pt x="130" y="43"/>
                    </a:lnTo>
                    <a:lnTo>
                      <a:pt x="127" y="36"/>
                    </a:lnTo>
                    <a:lnTo>
                      <a:pt x="122" y="29"/>
                    </a:lnTo>
                    <a:lnTo>
                      <a:pt x="116" y="24"/>
                    </a:lnTo>
                    <a:lnTo>
                      <a:pt x="110" y="20"/>
                    </a:lnTo>
                    <a:lnTo>
                      <a:pt x="101" y="18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3" y="18"/>
                    </a:lnTo>
                    <a:lnTo>
                      <a:pt x="73" y="20"/>
                    </a:lnTo>
                    <a:lnTo>
                      <a:pt x="62" y="24"/>
                    </a:lnTo>
                    <a:lnTo>
                      <a:pt x="54" y="29"/>
                    </a:lnTo>
                    <a:lnTo>
                      <a:pt x="46" y="36"/>
                    </a:lnTo>
                    <a:lnTo>
                      <a:pt x="39" y="43"/>
                    </a:lnTo>
                    <a:lnTo>
                      <a:pt x="33" y="54"/>
                    </a:lnTo>
                    <a:lnTo>
                      <a:pt x="28" y="64"/>
                    </a:lnTo>
                    <a:lnTo>
                      <a:pt x="130" y="64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auto">
              <a:xfrm>
                <a:off x="6813550" y="1944688"/>
                <a:ext cx="122238" cy="125412"/>
              </a:xfrm>
              <a:custGeom>
                <a:avLst/>
                <a:gdLst>
                  <a:gd name="T0" fmla="*/ 97 w 154"/>
                  <a:gd name="T1" fmla="*/ 0 h 159"/>
                  <a:gd name="T2" fmla="*/ 125 w 154"/>
                  <a:gd name="T3" fmla="*/ 5 h 159"/>
                  <a:gd name="T4" fmla="*/ 143 w 154"/>
                  <a:gd name="T5" fmla="*/ 20 h 159"/>
                  <a:gd name="T6" fmla="*/ 152 w 154"/>
                  <a:gd name="T7" fmla="*/ 43 h 159"/>
                  <a:gd name="T8" fmla="*/ 151 w 154"/>
                  <a:gd name="T9" fmla="*/ 72 h 159"/>
                  <a:gd name="T10" fmla="*/ 151 w 154"/>
                  <a:gd name="T11" fmla="*/ 75 h 159"/>
                  <a:gd name="T12" fmla="*/ 145 w 154"/>
                  <a:gd name="T13" fmla="*/ 79 h 159"/>
                  <a:gd name="T14" fmla="*/ 24 w 154"/>
                  <a:gd name="T15" fmla="*/ 79 h 159"/>
                  <a:gd name="T16" fmla="*/ 22 w 154"/>
                  <a:gd name="T17" fmla="*/ 93 h 159"/>
                  <a:gd name="T18" fmla="*/ 28 w 154"/>
                  <a:gd name="T19" fmla="*/ 115 h 159"/>
                  <a:gd name="T20" fmla="*/ 43 w 154"/>
                  <a:gd name="T21" fmla="*/ 132 h 159"/>
                  <a:gd name="T22" fmla="*/ 64 w 154"/>
                  <a:gd name="T23" fmla="*/ 139 h 159"/>
                  <a:gd name="T24" fmla="*/ 76 w 154"/>
                  <a:gd name="T25" fmla="*/ 141 h 159"/>
                  <a:gd name="T26" fmla="*/ 103 w 154"/>
                  <a:gd name="T27" fmla="*/ 135 h 159"/>
                  <a:gd name="T28" fmla="*/ 121 w 154"/>
                  <a:gd name="T29" fmla="*/ 126 h 159"/>
                  <a:gd name="T30" fmla="*/ 125 w 154"/>
                  <a:gd name="T31" fmla="*/ 126 h 159"/>
                  <a:gd name="T32" fmla="*/ 130 w 154"/>
                  <a:gd name="T33" fmla="*/ 126 h 159"/>
                  <a:gd name="T34" fmla="*/ 133 w 154"/>
                  <a:gd name="T35" fmla="*/ 132 h 159"/>
                  <a:gd name="T36" fmla="*/ 134 w 154"/>
                  <a:gd name="T37" fmla="*/ 135 h 159"/>
                  <a:gd name="T38" fmla="*/ 131 w 154"/>
                  <a:gd name="T39" fmla="*/ 139 h 159"/>
                  <a:gd name="T40" fmla="*/ 130 w 154"/>
                  <a:gd name="T41" fmla="*/ 142 h 159"/>
                  <a:gd name="T42" fmla="*/ 106 w 154"/>
                  <a:gd name="T43" fmla="*/ 153 h 159"/>
                  <a:gd name="T44" fmla="*/ 80 w 154"/>
                  <a:gd name="T45" fmla="*/ 159 h 159"/>
                  <a:gd name="T46" fmla="*/ 71 w 154"/>
                  <a:gd name="T47" fmla="*/ 159 h 159"/>
                  <a:gd name="T48" fmla="*/ 39 w 154"/>
                  <a:gd name="T49" fmla="*/ 153 h 159"/>
                  <a:gd name="T50" fmla="*/ 15 w 154"/>
                  <a:gd name="T51" fmla="*/ 136 h 159"/>
                  <a:gd name="T52" fmla="*/ 1 w 154"/>
                  <a:gd name="T53" fmla="*/ 111 h 159"/>
                  <a:gd name="T54" fmla="*/ 1 w 154"/>
                  <a:gd name="T55" fmla="*/ 79 h 159"/>
                  <a:gd name="T56" fmla="*/ 6 w 154"/>
                  <a:gd name="T57" fmla="*/ 61 h 159"/>
                  <a:gd name="T58" fmla="*/ 24 w 154"/>
                  <a:gd name="T59" fmla="*/ 33 h 159"/>
                  <a:gd name="T60" fmla="*/ 49 w 154"/>
                  <a:gd name="T61" fmla="*/ 12 h 159"/>
                  <a:gd name="T62" fmla="*/ 80 w 154"/>
                  <a:gd name="T63" fmla="*/ 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159">
                    <a:moveTo>
                      <a:pt x="97" y="0"/>
                    </a:moveTo>
                    <a:lnTo>
                      <a:pt x="97" y="0"/>
                    </a:lnTo>
                    <a:lnTo>
                      <a:pt x="112" y="2"/>
                    </a:lnTo>
                    <a:lnTo>
                      <a:pt x="125" y="5"/>
                    </a:lnTo>
                    <a:lnTo>
                      <a:pt x="136" y="12"/>
                    </a:lnTo>
                    <a:lnTo>
                      <a:pt x="143" y="20"/>
                    </a:lnTo>
                    <a:lnTo>
                      <a:pt x="149" y="30"/>
                    </a:lnTo>
                    <a:lnTo>
                      <a:pt x="152" y="43"/>
                    </a:lnTo>
                    <a:lnTo>
                      <a:pt x="154" y="57"/>
                    </a:lnTo>
                    <a:lnTo>
                      <a:pt x="151" y="72"/>
                    </a:lnTo>
                    <a:lnTo>
                      <a:pt x="151" y="72"/>
                    </a:lnTo>
                    <a:lnTo>
                      <a:pt x="151" y="75"/>
                    </a:lnTo>
                    <a:lnTo>
                      <a:pt x="148" y="78"/>
                    </a:lnTo>
                    <a:lnTo>
                      <a:pt x="145" y="79"/>
                    </a:lnTo>
                    <a:lnTo>
                      <a:pt x="142" y="79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2" y="93"/>
                    </a:lnTo>
                    <a:lnTo>
                      <a:pt x="25" y="105"/>
                    </a:lnTo>
                    <a:lnTo>
                      <a:pt x="28" y="115"/>
                    </a:lnTo>
                    <a:lnTo>
                      <a:pt x="34" y="124"/>
                    </a:lnTo>
                    <a:lnTo>
                      <a:pt x="43" y="132"/>
                    </a:lnTo>
                    <a:lnTo>
                      <a:pt x="52" y="136"/>
                    </a:lnTo>
                    <a:lnTo>
                      <a:pt x="64" y="139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91" y="139"/>
                    </a:lnTo>
                    <a:lnTo>
                      <a:pt x="103" y="135"/>
                    </a:lnTo>
                    <a:lnTo>
                      <a:pt x="113" y="130"/>
                    </a:lnTo>
                    <a:lnTo>
                      <a:pt x="121" y="126"/>
                    </a:lnTo>
                    <a:lnTo>
                      <a:pt x="121" y="126"/>
                    </a:lnTo>
                    <a:lnTo>
                      <a:pt x="125" y="126"/>
                    </a:lnTo>
                    <a:lnTo>
                      <a:pt x="128" y="124"/>
                    </a:lnTo>
                    <a:lnTo>
                      <a:pt x="130" y="126"/>
                    </a:lnTo>
                    <a:lnTo>
                      <a:pt x="131" y="129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34" y="135"/>
                    </a:lnTo>
                    <a:lnTo>
                      <a:pt x="134" y="138"/>
                    </a:lnTo>
                    <a:lnTo>
                      <a:pt x="131" y="139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19" y="147"/>
                    </a:lnTo>
                    <a:lnTo>
                      <a:pt x="106" y="153"/>
                    </a:lnTo>
                    <a:lnTo>
                      <a:pt x="91" y="157"/>
                    </a:lnTo>
                    <a:lnTo>
                      <a:pt x="80" y="159"/>
                    </a:lnTo>
                    <a:lnTo>
                      <a:pt x="71" y="159"/>
                    </a:lnTo>
                    <a:lnTo>
                      <a:pt x="71" y="159"/>
                    </a:lnTo>
                    <a:lnTo>
                      <a:pt x="54" y="157"/>
                    </a:lnTo>
                    <a:lnTo>
                      <a:pt x="39" y="153"/>
                    </a:lnTo>
                    <a:lnTo>
                      <a:pt x="25" y="145"/>
                    </a:lnTo>
                    <a:lnTo>
                      <a:pt x="15" y="136"/>
                    </a:lnTo>
                    <a:lnTo>
                      <a:pt x="7" y="126"/>
                    </a:lnTo>
                    <a:lnTo>
                      <a:pt x="1" y="111"/>
                    </a:lnTo>
                    <a:lnTo>
                      <a:pt x="0" y="96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6" y="61"/>
                    </a:lnTo>
                    <a:lnTo>
                      <a:pt x="13" y="46"/>
                    </a:lnTo>
                    <a:lnTo>
                      <a:pt x="24" y="33"/>
                    </a:lnTo>
                    <a:lnTo>
                      <a:pt x="36" y="21"/>
                    </a:lnTo>
                    <a:lnTo>
                      <a:pt x="49" y="12"/>
                    </a:lnTo>
                    <a:lnTo>
                      <a:pt x="64" y="6"/>
                    </a:lnTo>
                    <a:lnTo>
                      <a:pt x="80" y="2"/>
                    </a:lnTo>
                    <a:lnTo>
                      <a:pt x="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auto">
              <a:xfrm>
                <a:off x="6835775" y="1957388"/>
                <a:ext cx="82550" cy="38100"/>
              </a:xfrm>
              <a:custGeom>
                <a:avLst/>
                <a:gdLst>
                  <a:gd name="T0" fmla="*/ 102 w 103"/>
                  <a:gd name="T1" fmla="*/ 47 h 47"/>
                  <a:gd name="T2" fmla="*/ 102 w 103"/>
                  <a:gd name="T3" fmla="*/ 47 h 47"/>
                  <a:gd name="T4" fmla="*/ 103 w 103"/>
                  <a:gd name="T5" fmla="*/ 35 h 47"/>
                  <a:gd name="T6" fmla="*/ 102 w 103"/>
                  <a:gd name="T7" fmla="*/ 26 h 47"/>
                  <a:gd name="T8" fmla="*/ 99 w 103"/>
                  <a:gd name="T9" fmla="*/ 19 h 47"/>
                  <a:gd name="T10" fmla="*/ 94 w 103"/>
                  <a:gd name="T11" fmla="*/ 12 h 47"/>
                  <a:gd name="T12" fmla="*/ 88 w 103"/>
                  <a:gd name="T13" fmla="*/ 7 h 47"/>
                  <a:gd name="T14" fmla="*/ 82 w 103"/>
                  <a:gd name="T15" fmla="*/ 3 h 47"/>
                  <a:gd name="T16" fmla="*/ 73 w 103"/>
                  <a:gd name="T17" fmla="*/ 1 h 47"/>
                  <a:gd name="T18" fmla="*/ 64 w 103"/>
                  <a:gd name="T19" fmla="*/ 0 h 47"/>
                  <a:gd name="T20" fmla="*/ 64 w 103"/>
                  <a:gd name="T21" fmla="*/ 0 h 47"/>
                  <a:gd name="T22" fmla="*/ 55 w 103"/>
                  <a:gd name="T23" fmla="*/ 1 h 47"/>
                  <a:gd name="T24" fmla="*/ 45 w 103"/>
                  <a:gd name="T25" fmla="*/ 3 h 47"/>
                  <a:gd name="T26" fmla="*/ 34 w 103"/>
                  <a:gd name="T27" fmla="*/ 7 h 47"/>
                  <a:gd name="T28" fmla="*/ 26 w 103"/>
                  <a:gd name="T29" fmla="*/ 12 h 47"/>
                  <a:gd name="T30" fmla="*/ 18 w 103"/>
                  <a:gd name="T31" fmla="*/ 19 h 47"/>
                  <a:gd name="T32" fmla="*/ 11 w 103"/>
                  <a:gd name="T33" fmla="*/ 26 h 47"/>
                  <a:gd name="T34" fmla="*/ 5 w 103"/>
                  <a:gd name="T35" fmla="*/ 37 h 47"/>
                  <a:gd name="T36" fmla="*/ 0 w 103"/>
                  <a:gd name="T37" fmla="*/ 47 h 47"/>
                  <a:gd name="T38" fmla="*/ 102 w 103"/>
                  <a:gd name="T3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47">
                    <a:moveTo>
                      <a:pt x="102" y="47"/>
                    </a:moveTo>
                    <a:lnTo>
                      <a:pt x="102" y="47"/>
                    </a:lnTo>
                    <a:lnTo>
                      <a:pt x="103" y="35"/>
                    </a:lnTo>
                    <a:lnTo>
                      <a:pt x="102" y="26"/>
                    </a:lnTo>
                    <a:lnTo>
                      <a:pt x="99" y="19"/>
                    </a:lnTo>
                    <a:lnTo>
                      <a:pt x="94" y="12"/>
                    </a:lnTo>
                    <a:lnTo>
                      <a:pt x="88" y="7"/>
                    </a:lnTo>
                    <a:lnTo>
                      <a:pt x="82" y="3"/>
                    </a:lnTo>
                    <a:lnTo>
                      <a:pt x="73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5" y="1"/>
                    </a:lnTo>
                    <a:lnTo>
                      <a:pt x="45" y="3"/>
                    </a:lnTo>
                    <a:lnTo>
                      <a:pt x="34" y="7"/>
                    </a:lnTo>
                    <a:lnTo>
                      <a:pt x="26" y="12"/>
                    </a:lnTo>
                    <a:lnTo>
                      <a:pt x="18" y="19"/>
                    </a:lnTo>
                    <a:lnTo>
                      <a:pt x="11" y="26"/>
                    </a:lnTo>
                    <a:lnTo>
                      <a:pt x="5" y="37"/>
                    </a:lnTo>
                    <a:lnTo>
                      <a:pt x="0" y="47"/>
                    </a:lnTo>
                    <a:lnTo>
                      <a:pt x="102" y="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auto">
              <a:xfrm>
                <a:off x="7016750" y="1946275"/>
                <a:ext cx="125413" cy="123825"/>
              </a:xfrm>
              <a:custGeom>
                <a:avLst/>
                <a:gdLst>
                  <a:gd name="T0" fmla="*/ 20 w 160"/>
                  <a:gd name="T1" fmla="*/ 8 h 156"/>
                  <a:gd name="T2" fmla="*/ 23 w 160"/>
                  <a:gd name="T3" fmla="*/ 3 h 156"/>
                  <a:gd name="T4" fmla="*/ 28 w 160"/>
                  <a:gd name="T5" fmla="*/ 0 h 156"/>
                  <a:gd name="T6" fmla="*/ 34 w 160"/>
                  <a:gd name="T7" fmla="*/ 0 h 156"/>
                  <a:gd name="T8" fmla="*/ 40 w 160"/>
                  <a:gd name="T9" fmla="*/ 3 h 156"/>
                  <a:gd name="T10" fmla="*/ 42 w 160"/>
                  <a:gd name="T11" fmla="*/ 8 h 156"/>
                  <a:gd name="T12" fmla="*/ 25 w 160"/>
                  <a:gd name="T13" fmla="*/ 91 h 156"/>
                  <a:gd name="T14" fmla="*/ 24 w 160"/>
                  <a:gd name="T15" fmla="*/ 117 h 156"/>
                  <a:gd name="T16" fmla="*/ 28 w 160"/>
                  <a:gd name="T17" fmla="*/ 129 h 156"/>
                  <a:gd name="T18" fmla="*/ 42 w 160"/>
                  <a:gd name="T19" fmla="*/ 135 h 156"/>
                  <a:gd name="T20" fmla="*/ 52 w 160"/>
                  <a:gd name="T21" fmla="*/ 136 h 156"/>
                  <a:gd name="T22" fmla="*/ 79 w 160"/>
                  <a:gd name="T23" fmla="*/ 132 h 156"/>
                  <a:gd name="T24" fmla="*/ 100 w 160"/>
                  <a:gd name="T25" fmla="*/ 117 h 156"/>
                  <a:gd name="T26" fmla="*/ 117 w 160"/>
                  <a:gd name="T27" fmla="*/ 97 h 156"/>
                  <a:gd name="T28" fmla="*/ 126 w 160"/>
                  <a:gd name="T29" fmla="*/ 73 h 156"/>
                  <a:gd name="T30" fmla="*/ 137 w 160"/>
                  <a:gd name="T31" fmla="*/ 8 h 156"/>
                  <a:gd name="T32" fmla="*/ 140 w 160"/>
                  <a:gd name="T33" fmla="*/ 3 h 156"/>
                  <a:gd name="T34" fmla="*/ 146 w 160"/>
                  <a:gd name="T35" fmla="*/ 0 h 156"/>
                  <a:gd name="T36" fmla="*/ 152 w 160"/>
                  <a:gd name="T37" fmla="*/ 0 h 156"/>
                  <a:gd name="T38" fmla="*/ 158 w 160"/>
                  <a:gd name="T39" fmla="*/ 3 h 156"/>
                  <a:gd name="T40" fmla="*/ 160 w 160"/>
                  <a:gd name="T41" fmla="*/ 8 h 156"/>
                  <a:gd name="T42" fmla="*/ 133 w 160"/>
                  <a:gd name="T43" fmla="*/ 145 h 156"/>
                  <a:gd name="T44" fmla="*/ 130 w 160"/>
                  <a:gd name="T45" fmla="*/ 150 h 156"/>
                  <a:gd name="T46" fmla="*/ 124 w 160"/>
                  <a:gd name="T47" fmla="*/ 153 h 156"/>
                  <a:gd name="T48" fmla="*/ 118 w 160"/>
                  <a:gd name="T49" fmla="*/ 153 h 156"/>
                  <a:gd name="T50" fmla="*/ 112 w 160"/>
                  <a:gd name="T51" fmla="*/ 150 h 156"/>
                  <a:gd name="T52" fmla="*/ 112 w 160"/>
                  <a:gd name="T53" fmla="*/ 145 h 156"/>
                  <a:gd name="T54" fmla="*/ 115 w 160"/>
                  <a:gd name="T55" fmla="*/ 127 h 156"/>
                  <a:gd name="T56" fmla="*/ 118 w 160"/>
                  <a:gd name="T57" fmla="*/ 117 h 156"/>
                  <a:gd name="T58" fmla="*/ 114 w 160"/>
                  <a:gd name="T59" fmla="*/ 123 h 156"/>
                  <a:gd name="T60" fmla="*/ 100 w 160"/>
                  <a:gd name="T61" fmla="*/ 135 h 156"/>
                  <a:gd name="T62" fmla="*/ 82 w 160"/>
                  <a:gd name="T63" fmla="*/ 147 h 156"/>
                  <a:gd name="T64" fmla="*/ 58 w 160"/>
                  <a:gd name="T65" fmla="*/ 154 h 156"/>
                  <a:gd name="T66" fmla="*/ 46 w 160"/>
                  <a:gd name="T67" fmla="*/ 156 h 156"/>
                  <a:gd name="T68" fmla="*/ 23 w 160"/>
                  <a:gd name="T69" fmla="*/ 153 h 156"/>
                  <a:gd name="T70" fmla="*/ 8 w 160"/>
                  <a:gd name="T71" fmla="*/ 141 h 156"/>
                  <a:gd name="T72" fmla="*/ 0 w 160"/>
                  <a:gd name="T73" fmla="*/ 123 h 156"/>
                  <a:gd name="T74" fmla="*/ 3 w 160"/>
                  <a:gd name="T75" fmla="*/ 9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56">
                    <a:moveTo>
                      <a:pt x="20" y="8"/>
                    </a:moveTo>
                    <a:lnTo>
                      <a:pt x="20" y="8"/>
                    </a:lnTo>
                    <a:lnTo>
                      <a:pt x="21" y="5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2"/>
                    </a:lnTo>
                    <a:lnTo>
                      <a:pt x="40" y="3"/>
                    </a:lnTo>
                    <a:lnTo>
                      <a:pt x="42" y="5"/>
                    </a:lnTo>
                    <a:lnTo>
                      <a:pt x="42" y="8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4" y="108"/>
                    </a:lnTo>
                    <a:lnTo>
                      <a:pt x="24" y="117"/>
                    </a:lnTo>
                    <a:lnTo>
                      <a:pt x="25" y="123"/>
                    </a:lnTo>
                    <a:lnTo>
                      <a:pt x="28" y="129"/>
                    </a:lnTo>
                    <a:lnTo>
                      <a:pt x="34" y="133"/>
                    </a:lnTo>
                    <a:lnTo>
                      <a:pt x="42" y="135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66" y="135"/>
                    </a:lnTo>
                    <a:lnTo>
                      <a:pt x="79" y="132"/>
                    </a:lnTo>
                    <a:lnTo>
                      <a:pt x="90" y="126"/>
                    </a:lnTo>
                    <a:lnTo>
                      <a:pt x="100" y="117"/>
                    </a:lnTo>
                    <a:lnTo>
                      <a:pt x="109" y="108"/>
                    </a:lnTo>
                    <a:lnTo>
                      <a:pt x="117" y="97"/>
                    </a:lnTo>
                    <a:lnTo>
                      <a:pt x="121" y="85"/>
                    </a:lnTo>
                    <a:lnTo>
                      <a:pt x="126" y="73"/>
                    </a:lnTo>
                    <a:lnTo>
                      <a:pt x="137" y="8"/>
                    </a:lnTo>
                    <a:lnTo>
                      <a:pt x="137" y="8"/>
                    </a:lnTo>
                    <a:lnTo>
                      <a:pt x="139" y="5"/>
                    </a:lnTo>
                    <a:lnTo>
                      <a:pt x="140" y="3"/>
                    </a:lnTo>
                    <a:lnTo>
                      <a:pt x="143" y="2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7" y="2"/>
                    </a:lnTo>
                    <a:lnTo>
                      <a:pt x="158" y="3"/>
                    </a:lnTo>
                    <a:lnTo>
                      <a:pt x="160" y="5"/>
                    </a:lnTo>
                    <a:lnTo>
                      <a:pt x="160" y="8"/>
                    </a:lnTo>
                    <a:lnTo>
                      <a:pt x="133" y="145"/>
                    </a:lnTo>
                    <a:lnTo>
                      <a:pt x="133" y="145"/>
                    </a:lnTo>
                    <a:lnTo>
                      <a:pt x="132" y="148"/>
                    </a:lnTo>
                    <a:lnTo>
                      <a:pt x="130" y="150"/>
                    </a:lnTo>
                    <a:lnTo>
                      <a:pt x="127" y="151"/>
                    </a:lnTo>
                    <a:lnTo>
                      <a:pt x="124" y="153"/>
                    </a:lnTo>
                    <a:lnTo>
                      <a:pt x="118" y="153"/>
                    </a:lnTo>
                    <a:lnTo>
                      <a:pt x="118" y="153"/>
                    </a:lnTo>
                    <a:lnTo>
                      <a:pt x="115" y="151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45"/>
                    </a:lnTo>
                    <a:lnTo>
                      <a:pt x="115" y="127"/>
                    </a:lnTo>
                    <a:lnTo>
                      <a:pt x="115" y="127"/>
                    </a:lnTo>
                    <a:lnTo>
                      <a:pt x="118" y="117"/>
                    </a:lnTo>
                    <a:lnTo>
                      <a:pt x="118" y="117"/>
                    </a:lnTo>
                    <a:lnTo>
                      <a:pt x="118" y="117"/>
                    </a:lnTo>
                    <a:lnTo>
                      <a:pt x="114" y="123"/>
                    </a:lnTo>
                    <a:lnTo>
                      <a:pt x="108" y="129"/>
                    </a:lnTo>
                    <a:lnTo>
                      <a:pt x="100" y="135"/>
                    </a:lnTo>
                    <a:lnTo>
                      <a:pt x="91" y="141"/>
                    </a:lnTo>
                    <a:lnTo>
                      <a:pt x="82" y="147"/>
                    </a:lnTo>
                    <a:lnTo>
                      <a:pt x="70" y="151"/>
                    </a:lnTo>
                    <a:lnTo>
                      <a:pt x="58" y="154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33" y="154"/>
                    </a:lnTo>
                    <a:lnTo>
                      <a:pt x="23" y="153"/>
                    </a:lnTo>
                    <a:lnTo>
                      <a:pt x="14" y="148"/>
                    </a:lnTo>
                    <a:lnTo>
                      <a:pt x="8" y="141"/>
                    </a:lnTo>
                    <a:lnTo>
                      <a:pt x="3" y="133"/>
                    </a:lnTo>
                    <a:lnTo>
                      <a:pt x="0" y="123"/>
                    </a:lnTo>
                    <a:lnTo>
                      <a:pt x="0" y="111"/>
                    </a:lnTo>
                    <a:lnTo>
                      <a:pt x="3" y="97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24"/>
              <p:cNvSpPr>
                <a:spLocks/>
              </p:cNvSpPr>
              <p:nvPr userDrawn="1"/>
            </p:nvSpPr>
            <p:spPr bwMode="auto">
              <a:xfrm>
                <a:off x="7148513" y="1944688"/>
                <a:ext cx="104775" cy="125412"/>
              </a:xfrm>
              <a:custGeom>
                <a:avLst/>
                <a:gdLst>
                  <a:gd name="T0" fmla="*/ 6 w 132"/>
                  <a:gd name="T1" fmla="*/ 127 h 159"/>
                  <a:gd name="T2" fmla="*/ 9 w 132"/>
                  <a:gd name="T3" fmla="*/ 126 h 159"/>
                  <a:gd name="T4" fmla="*/ 15 w 132"/>
                  <a:gd name="T5" fmla="*/ 126 h 159"/>
                  <a:gd name="T6" fmla="*/ 18 w 132"/>
                  <a:gd name="T7" fmla="*/ 127 h 159"/>
                  <a:gd name="T8" fmla="*/ 33 w 132"/>
                  <a:gd name="T9" fmla="*/ 136 h 159"/>
                  <a:gd name="T10" fmla="*/ 59 w 132"/>
                  <a:gd name="T11" fmla="*/ 141 h 159"/>
                  <a:gd name="T12" fmla="*/ 72 w 132"/>
                  <a:gd name="T13" fmla="*/ 139 h 159"/>
                  <a:gd name="T14" fmla="*/ 82 w 132"/>
                  <a:gd name="T15" fmla="*/ 135 h 159"/>
                  <a:gd name="T16" fmla="*/ 91 w 132"/>
                  <a:gd name="T17" fmla="*/ 127 h 159"/>
                  <a:gd name="T18" fmla="*/ 96 w 132"/>
                  <a:gd name="T19" fmla="*/ 117 h 159"/>
                  <a:gd name="T20" fmla="*/ 96 w 132"/>
                  <a:gd name="T21" fmla="*/ 111 h 159"/>
                  <a:gd name="T22" fmla="*/ 91 w 132"/>
                  <a:gd name="T23" fmla="*/ 100 h 159"/>
                  <a:gd name="T24" fmla="*/ 73 w 132"/>
                  <a:gd name="T25" fmla="*/ 91 h 159"/>
                  <a:gd name="T26" fmla="*/ 44 w 132"/>
                  <a:gd name="T27" fmla="*/ 79 h 159"/>
                  <a:gd name="T28" fmla="*/ 32 w 132"/>
                  <a:gd name="T29" fmla="*/ 70 h 159"/>
                  <a:gd name="T30" fmla="*/ 24 w 132"/>
                  <a:gd name="T31" fmla="*/ 58 h 159"/>
                  <a:gd name="T32" fmla="*/ 23 w 132"/>
                  <a:gd name="T33" fmla="*/ 42 h 159"/>
                  <a:gd name="T34" fmla="*/ 26 w 132"/>
                  <a:gd name="T35" fmla="*/ 33 h 159"/>
                  <a:gd name="T36" fmla="*/ 38 w 132"/>
                  <a:gd name="T37" fmla="*/ 17 h 159"/>
                  <a:gd name="T38" fmla="*/ 54 w 132"/>
                  <a:gd name="T39" fmla="*/ 6 h 159"/>
                  <a:gd name="T40" fmla="*/ 75 w 132"/>
                  <a:gd name="T41" fmla="*/ 0 h 159"/>
                  <a:gd name="T42" fmla="*/ 87 w 132"/>
                  <a:gd name="T43" fmla="*/ 0 h 159"/>
                  <a:gd name="T44" fmla="*/ 114 w 132"/>
                  <a:gd name="T45" fmla="*/ 5 h 159"/>
                  <a:gd name="T46" fmla="*/ 129 w 132"/>
                  <a:gd name="T47" fmla="*/ 12 h 159"/>
                  <a:gd name="T48" fmla="*/ 132 w 132"/>
                  <a:gd name="T49" fmla="*/ 14 h 159"/>
                  <a:gd name="T50" fmla="*/ 132 w 132"/>
                  <a:gd name="T51" fmla="*/ 20 h 159"/>
                  <a:gd name="T52" fmla="*/ 126 w 132"/>
                  <a:gd name="T53" fmla="*/ 26 h 159"/>
                  <a:gd name="T54" fmla="*/ 124 w 132"/>
                  <a:gd name="T55" fmla="*/ 29 h 159"/>
                  <a:gd name="T56" fmla="*/ 118 w 132"/>
                  <a:gd name="T57" fmla="*/ 29 h 159"/>
                  <a:gd name="T58" fmla="*/ 115 w 132"/>
                  <a:gd name="T59" fmla="*/ 27 h 159"/>
                  <a:gd name="T60" fmla="*/ 103 w 132"/>
                  <a:gd name="T61" fmla="*/ 21 h 159"/>
                  <a:gd name="T62" fmla="*/ 82 w 132"/>
                  <a:gd name="T63" fmla="*/ 18 h 159"/>
                  <a:gd name="T64" fmla="*/ 69 w 132"/>
                  <a:gd name="T65" fmla="*/ 20 h 159"/>
                  <a:gd name="T66" fmla="*/ 59 w 132"/>
                  <a:gd name="T67" fmla="*/ 24 h 159"/>
                  <a:gd name="T68" fmla="*/ 50 w 132"/>
                  <a:gd name="T69" fmla="*/ 32 h 159"/>
                  <a:gd name="T70" fmla="*/ 45 w 132"/>
                  <a:gd name="T71" fmla="*/ 42 h 159"/>
                  <a:gd name="T72" fmla="*/ 45 w 132"/>
                  <a:gd name="T73" fmla="*/ 48 h 159"/>
                  <a:gd name="T74" fmla="*/ 50 w 132"/>
                  <a:gd name="T75" fmla="*/ 57 h 159"/>
                  <a:gd name="T76" fmla="*/ 68 w 132"/>
                  <a:gd name="T77" fmla="*/ 67 h 159"/>
                  <a:gd name="T78" fmla="*/ 97 w 132"/>
                  <a:gd name="T79" fmla="*/ 79 h 159"/>
                  <a:gd name="T80" fmla="*/ 109 w 132"/>
                  <a:gd name="T81" fmla="*/ 88 h 159"/>
                  <a:gd name="T82" fmla="*/ 117 w 132"/>
                  <a:gd name="T83" fmla="*/ 100 h 159"/>
                  <a:gd name="T84" fmla="*/ 118 w 132"/>
                  <a:gd name="T85" fmla="*/ 115 h 159"/>
                  <a:gd name="T86" fmla="*/ 115 w 132"/>
                  <a:gd name="T87" fmla="*/ 124 h 159"/>
                  <a:gd name="T88" fmla="*/ 105 w 132"/>
                  <a:gd name="T89" fmla="*/ 141 h 159"/>
                  <a:gd name="T90" fmla="*/ 88 w 132"/>
                  <a:gd name="T91" fmla="*/ 151 h 159"/>
                  <a:gd name="T92" fmla="*/ 66 w 132"/>
                  <a:gd name="T93" fmla="*/ 157 h 159"/>
                  <a:gd name="T94" fmla="*/ 54 w 132"/>
                  <a:gd name="T95" fmla="*/ 159 h 159"/>
                  <a:gd name="T96" fmla="*/ 36 w 132"/>
                  <a:gd name="T97" fmla="*/ 157 h 159"/>
                  <a:gd name="T98" fmla="*/ 9 w 132"/>
                  <a:gd name="T99" fmla="*/ 147 h 159"/>
                  <a:gd name="T100" fmla="*/ 3 w 132"/>
                  <a:gd name="T101" fmla="*/ 141 h 159"/>
                  <a:gd name="T102" fmla="*/ 0 w 132"/>
                  <a:gd name="T103" fmla="*/ 136 h 159"/>
                  <a:gd name="T104" fmla="*/ 3 w 132"/>
                  <a:gd name="T105" fmla="*/ 1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" h="159">
                    <a:moveTo>
                      <a:pt x="3" y="130"/>
                    </a:moveTo>
                    <a:lnTo>
                      <a:pt x="6" y="127"/>
                    </a:lnTo>
                    <a:lnTo>
                      <a:pt x="6" y="127"/>
                    </a:lnTo>
                    <a:lnTo>
                      <a:pt x="9" y="126"/>
                    </a:lnTo>
                    <a:lnTo>
                      <a:pt x="12" y="124"/>
                    </a:lnTo>
                    <a:lnTo>
                      <a:pt x="15" y="126"/>
                    </a:lnTo>
                    <a:lnTo>
                      <a:pt x="18" y="127"/>
                    </a:lnTo>
                    <a:lnTo>
                      <a:pt x="18" y="127"/>
                    </a:lnTo>
                    <a:lnTo>
                      <a:pt x="24" y="132"/>
                    </a:lnTo>
                    <a:lnTo>
                      <a:pt x="33" y="136"/>
                    </a:lnTo>
                    <a:lnTo>
                      <a:pt x="44" y="139"/>
                    </a:lnTo>
                    <a:lnTo>
                      <a:pt x="59" y="141"/>
                    </a:lnTo>
                    <a:lnTo>
                      <a:pt x="59" y="141"/>
                    </a:lnTo>
                    <a:lnTo>
                      <a:pt x="72" y="139"/>
                    </a:lnTo>
                    <a:lnTo>
                      <a:pt x="78" y="138"/>
                    </a:lnTo>
                    <a:lnTo>
                      <a:pt x="82" y="135"/>
                    </a:lnTo>
                    <a:lnTo>
                      <a:pt x="88" y="130"/>
                    </a:lnTo>
                    <a:lnTo>
                      <a:pt x="91" y="127"/>
                    </a:lnTo>
                    <a:lnTo>
                      <a:pt x="94" y="121"/>
                    </a:lnTo>
                    <a:lnTo>
                      <a:pt x="96" y="117"/>
                    </a:lnTo>
                    <a:lnTo>
                      <a:pt x="96" y="117"/>
                    </a:lnTo>
                    <a:lnTo>
                      <a:pt x="96" y="111"/>
                    </a:lnTo>
                    <a:lnTo>
                      <a:pt x="94" y="105"/>
                    </a:lnTo>
                    <a:lnTo>
                      <a:pt x="91" y="100"/>
                    </a:lnTo>
                    <a:lnTo>
                      <a:pt x="85" y="97"/>
                    </a:lnTo>
                    <a:lnTo>
                      <a:pt x="73" y="91"/>
                    </a:lnTo>
                    <a:lnTo>
                      <a:pt x="59" y="85"/>
                    </a:lnTo>
                    <a:lnTo>
                      <a:pt x="44" y="79"/>
                    </a:lnTo>
                    <a:lnTo>
                      <a:pt x="38" y="75"/>
                    </a:lnTo>
                    <a:lnTo>
                      <a:pt x="32" y="70"/>
                    </a:lnTo>
                    <a:lnTo>
                      <a:pt x="27" y="64"/>
                    </a:lnTo>
                    <a:lnTo>
                      <a:pt x="24" y="58"/>
                    </a:lnTo>
                    <a:lnTo>
                      <a:pt x="23" y="5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6" y="33"/>
                    </a:lnTo>
                    <a:lnTo>
                      <a:pt x="30" y="24"/>
                    </a:lnTo>
                    <a:lnTo>
                      <a:pt x="38" y="17"/>
                    </a:lnTo>
                    <a:lnTo>
                      <a:pt x="45" y="11"/>
                    </a:lnTo>
                    <a:lnTo>
                      <a:pt x="54" y="6"/>
                    </a:lnTo>
                    <a:lnTo>
                      <a:pt x="65" y="3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102" y="2"/>
                    </a:lnTo>
                    <a:lnTo>
                      <a:pt x="114" y="5"/>
                    </a:lnTo>
                    <a:lnTo>
                      <a:pt x="123" y="9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2" y="14"/>
                    </a:lnTo>
                    <a:lnTo>
                      <a:pt x="132" y="17"/>
                    </a:lnTo>
                    <a:lnTo>
                      <a:pt x="132" y="20"/>
                    </a:lnTo>
                    <a:lnTo>
                      <a:pt x="129" y="23"/>
                    </a:lnTo>
                    <a:lnTo>
                      <a:pt x="126" y="26"/>
                    </a:lnTo>
                    <a:lnTo>
                      <a:pt x="126" y="26"/>
                    </a:lnTo>
                    <a:lnTo>
                      <a:pt x="124" y="29"/>
                    </a:lnTo>
                    <a:lnTo>
                      <a:pt x="121" y="29"/>
                    </a:lnTo>
                    <a:lnTo>
                      <a:pt x="118" y="29"/>
                    </a:lnTo>
                    <a:lnTo>
                      <a:pt x="115" y="27"/>
                    </a:lnTo>
                    <a:lnTo>
                      <a:pt x="115" y="27"/>
                    </a:lnTo>
                    <a:lnTo>
                      <a:pt x="109" y="24"/>
                    </a:lnTo>
                    <a:lnTo>
                      <a:pt x="103" y="21"/>
                    </a:lnTo>
                    <a:lnTo>
                      <a:pt x="93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69" y="20"/>
                    </a:lnTo>
                    <a:lnTo>
                      <a:pt x="63" y="21"/>
                    </a:lnTo>
                    <a:lnTo>
                      <a:pt x="59" y="24"/>
                    </a:lnTo>
                    <a:lnTo>
                      <a:pt x="54" y="27"/>
                    </a:lnTo>
                    <a:lnTo>
                      <a:pt x="50" y="32"/>
                    </a:lnTo>
                    <a:lnTo>
                      <a:pt x="47" y="36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8"/>
                    </a:lnTo>
                    <a:lnTo>
                      <a:pt x="47" y="52"/>
                    </a:lnTo>
                    <a:lnTo>
                      <a:pt x="50" y="57"/>
                    </a:lnTo>
                    <a:lnTo>
                      <a:pt x="56" y="61"/>
                    </a:lnTo>
                    <a:lnTo>
                      <a:pt x="68" y="67"/>
                    </a:lnTo>
                    <a:lnTo>
                      <a:pt x="82" y="73"/>
                    </a:lnTo>
                    <a:lnTo>
                      <a:pt x="97" y="79"/>
                    </a:lnTo>
                    <a:lnTo>
                      <a:pt x="103" y="84"/>
                    </a:lnTo>
                    <a:lnTo>
                      <a:pt x="109" y="88"/>
                    </a:lnTo>
                    <a:lnTo>
                      <a:pt x="114" y="93"/>
                    </a:lnTo>
                    <a:lnTo>
                      <a:pt x="117" y="100"/>
                    </a:lnTo>
                    <a:lnTo>
                      <a:pt x="118" y="108"/>
                    </a:lnTo>
                    <a:lnTo>
                      <a:pt x="118" y="115"/>
                    </a:lnTo>
                    <a:lnTo>
                      <a:pt x="118" y="115"/>
                    </a:lnTo>
                    <a:lnTo>
                      <a:pt x="115" y="124"/>
                    </a:lnTo>
                    <a:lnTo>
                      <a:pt x="111" y="133"/>
                    </a:lnTo>
                    <a:lnTo>
                      <a:pt x="105" y="141"/>
                    </a:lnTo>
                    <a:lnTo>
                      <a:pt x="97" y="147"/>
                    </a:lnTo>
                    <a:lnTo>
                      <a:pt x="88" y="151"/>
                    </a:lnTo>
                    <a:lnTo>
                      <a:pt x="78" y="156"/>
                    </a:lnTo>
                    <a:lnTo>
                      <a:pt x="66" y="157"/>
                    </a:lnTo>
                    <a:lnTo>
                      <a:pt x="54" y="159"/>
                    </a:lnTo>
                    <a:lnTo>
                      <a:pt x="54" y="159"/>
                    </a:lnTo>
                    <a:lnTo>
                      <a:pt x="45" y="159"/>
                    </a:lnTo>
                    <a:lnTo>
                      <a:pt x="36" y="157"/>
                    </a:lnTo>
                    <a:lnTo>
                      <a:pt x="21" y="153"/>
                    </a:lnTo>
                    <a:lnTo>
                      <a:pt x="9" y="147"/>
                    </a:lnTo>
                    <a:lnTo>
                      <a:pt x="3" y="141"/>
                    </a:lnTo>
                    <a:lnTo>
                      <a:pt x="3" y="141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3" y="13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auto">
              <a:xfrm>
                <a:off x="7148513" y="1944688"/>
                <a:ext cx="104775" cy="125412"/>
              </a:xfrm>
              <a:custGeom>
                <a:avLst/>
                <a:gdLst>
                  <a:gd name="T0" fmla="*/ 6 w 132"/>
                  <a:gd name="T1" fmla="*/ 127 h 159"/>
                  <a:gd name="T2" fmla="*/ 9 w 132"/>
                  <a:gd name="T3" fmla="*/ 126 h 159"/>
                  <a:gd name="T4" fmla="*/ 15 w 132"/>
                  <a:gd name="T5" fmla="*/ 126 h 159"/>
                  <a:gd name="T6" fmla="*/ 18 w 132"/>
                  <a:gd name="T7" fmla="*/ 127 h 159"/>
                  <a:gd name="T8" fmla="*/ 33 w 132"/>
                  <a:gd name="T9" fmla="*/ 136 h 159"/>
                  <a:gd name="T10" fmla="*/ 59 w 132"/>
                  <a:gd name="T11" fmla="*/ 141 h 159"/>
                  <a:gd name="T12" fmla="*/ 72 w 132"/>
                  <a:gd name="T13" fmla="*/ 139 h 159"/>
                  <a:gd name="T14" fmla="*/ 82 w 132"/>
                  <a:gd name="T15" fmla="*/ 135 h 159"/>
                  <a:gd name="T16" fmla="*/ 91 w 132"/>
                  <a:gd name="T17" fmla="*/ 127 h 159"/>
                  <a:gd name="T18" fmla="*/ 96 w 132"/>
                  <a:gd name="T19" fmla="*/ 117 h 159"/>
                  <a:gd name="T20" fmla="*/ 96 w 132"/>
                  <a:gd name="T21" fmla="*/ 111 h 159"/>
                  <a:gd name="T22" fmla="*/ 91 w 132"/>
                  <a:gd name="T23" fmla="*/ 100 h 159"/>
                  <a:gd name="T24" fmla="*/ 73 w 132"/>
                  <a:gd name="T25" fmla="*/ 91 h 159"/>
                  <a:gd name="T26" fmla="*/ 44 w 132"/>
                  <a:gd name="T27" fmla="*/ 79 h 159"/>
                  <a:gd name="T28" fmla="*/ 32 w 132"/>
                  <a:gd name="T29" fmla="*/ 70 h 159"/>
                  <a:gd name="T30" fmla="*/ 24 w 132"/>
                  <a:gd name="T31" fmla="*/ 58 h 159"/>
                  <a:gd name="T32" fmla="*/ 23 w 132"/>
                  <a:gd name="T33" fmla="*/ 42 h 159"/>
                  <a:gd name="T34" fmla="*/ 26 w 132"/>
                  <a:gd name="T35" fmla="*/ 33 h 159"/>
                  <a:gd name="T36" fmla="*/ 38 w 132"/>
                  <a:gd name="T37" fmla="*/ 17 h 159"/>
                  <a:gd name="T38" fmla="*/ 54 w 132"/>
                  <a:gd name="T39" fmla="*/ 6 h 159"/>
                  <a:gd name="T40" fmla="*/ 75 w 132"/>
                  <a:gd name="T41" fmla="*/ 0 h 159"/>
                  <a:gd name="T42" fmla="*/ 87 w 132"/>
                  <a:gd name="T43" fmla="*/ 0 h 159"/>
                  <a:gd name="T44" fmla="*/ 114 w 132"/>
                  <a:gd name="T45" fmla="*/ 5 h 159"/>
                  <a:gd name="T46" fmla="*/ 129 w 132"/>
                  <a:gd name="T47" fmla="*/ 12 h 159"/>
                  <a:gd name="T48" fmla="*/ 132 w 132"/>
                  <a:gd name="T49" fmla="*/ 14 h 159"/>
                  <a:gd name="T50" fmla="*/ 132 w 132"/>
                  <a:gd name="T51" fmla="*/ 20 h 159"/>
                  <a:gd name="T52" fmla="*/ 126 w 132"/>
                  <a:gd name="T53" fmla="*/ 26 h 159"/>
                  <a:gd name="T54" fmla="*/ 124 w 132"/>
                  <a:gd name="T55" fmla="*/ 29 h 159"/>
                  <a:gd name="T56" fmla="*/ 118 w 132"/>
                  <a:gd name="T57" fmla="*/ 29 h 159"/>
                  <a:gd name="T58" fmla="*/ 115 w 132"/>
                  <a:gd name="T59" fmla="*/ 27 h 159"/>
                  <a:gd name="T60" fmla="*/ 103 w 132"/>
                  <a:gd name="T61" fmla="*/ 21 h 159"/>
                  <a:gd name="T62" fmla="*/ 82 w 132"/>
                  <a:gd name="T63" fmla="*/ 18 h 159"/>
                  <a:gd name="T64" fmla="*/ 69 w 132"/>
                  <a:gd name="T65" fmla="*/ 20 h 159"/>
                  <a:gd name="T66" fmla="*/ 59 w 132"/>
                  <a:gd name="T67" fmla="*/ 24 h 159"/>
                  <a:gd name="T68" fmla="*/ 50 w 132"/>
                  <a:gd name="T69" fmla="*/ 32 h 159"/>
                  <a:gd name="T70" fmla="*/ 45 w 132"/>
                  <a:gd name="T71" fmla="*/ 42 h 159"/>
                  <a:gd name="T72" fmla="*/ 45 w 132"/>
                  <a:gd name="T73" fmla="*/ 48 h 159"/>
                  <a:gd name="T74" fmla="*/ 50 w 132"/>
                  <a:gd name="T75" fmla="*/ 57 h 159"/>
                  <a:gd name="T76" fmla="*/ 68 w 132"/>
                  <a:gd name="T77" fmla="*/ 67 h 159"/>
                  <a:gd name="T78" fmla="*/ 97 w 132"/>
                  <a:gd name="T79" fmla="*/ 79 h 159"/>
                  <a:gd name="T80" fmla="*/ 109 w 132"/>
                  <a:gd name="T81" fmla="*/ 88 h 159"/>
                  <a:gd name="T82" fmla="*/ 117 w 132"/>
                  <a:gd name="T83" fmla="*/ 100 h 159"/>
                  <a:gd name="T84" fmla="*/ 118 w 132"/>
                  <a:gd name="T85" fmla="*/ 115 h 159"/>
                  <a:gd name="T86" fmla="*/ 115 w 132"/>
                  <a:gd name="T87" fmla="*/ 124 h 159"/>
                  <a:gd name="T88" fmla="*/ 105 w 132"/>
                  <a:gd name="T89" fmla="*/ 141 h 159"/>
                  <a:gd name="T90" fmla="*/ 88 w 132"/>
                  <a:gd name="T91" fmla="*/ 151 h 159"/>
                  <a:gd name="T92" fmla="*/ 66 w 132"/>
                  <a:gd name="T93" fmla="*/ 157 h 159"/>
                  <a:gd name="T94" fmla="*/ 54 w 132"/>
                  <a:gd name="T95" fmla="*/ 159 h 159"/>
                  <a:gd name="T96" fmla="*/ 36 w 132"/>
                  <a:gd name="T97" fmla="*/ 157 h 159"/>
                  <a:gd name="T98" fmla="*/ 9 w 132"/>
                  <a:gd name="T99" fmla="*/ 147 h 159"/>
                  <a:gd name="T100" fmla="*/ 3 w 132"/>
                  <a:gd name="T101" fmla="*/ 141 h 159"/>
                  <a:gd name="T102" fmla="*/ 0 w 132"/>
                  <a:gd name="T103" fmla="*/ 136 h 159"/>
                  <a:gd name="T104" fmla="*/ 3 w 132"/>
                  <a:gd name="T105" fmla="*/ 1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" h="159">
                    <a:moveTo>
                      <a:pt x="3" y="130"/>
                    </a:moveTo>
                    <a:lnTo>
                      <a:pt x="6" y="127"/>
                    </a:lnTo>
                    <a:lnTo>
                      <a:pt x="6" y="127"/>
                    </a:lnTo>
                    <a:lnTo>
                      <a:pt x="9" y="126"/>
                    </a:lnTo>
                    <a:lnTo>
                      <a:pt x="12" y="124"/>
                    </a:lnTo>
                    <a:lnTo>
                      <a:pt x="15" y="126"/>
                    </a:lnTo>
                    <a:lnTo>
                      <a:pt x="18" y="127"/>
                    </a:lnTo>
                    <a:lnTo>
                      <a:pt x="18" y="127"/>
                    </a:lnTo>
                    <a:lnTo>
                      <a:pt x="24" y="132"/>
                    </a:lnTo>
                    <a:lnTo>
                      <a:pt x="33" y="136"/>
                    </a:lnTo>
                    <a:lnTo>
                      <a:pt x="44" y="139"/>
                    </a:lnTo>
                    <a:lnTo>
                      <a:pt x="59" y="141"/>
                    </a:lnTo>
                    <a:lnTo>
                      <a:pt x="59" y="141"/>
                    </a:lnTo>
                    <a:lnTo>
                      <a:pt x="72" y="139"/>
                    </a:lnTo>
                    <a:lnTo>
                      <a:pt x="78" y="138"/>
                    </a:lnTo>
                    <a:lnTo>
                      <a:pt x="82" y="135"/>
                    </a:lnTo>
                    <a:lnTo>
                      <a:pt x="88" y="130"/>
                    </a:lnTo>
                    <a:lnTo>
                      <a:pt x="91" y="127"/>
                    </a:lnTo>
                    <a:lnTo>
                      <a:pt x="94" y="121"/>
                    </a:lnTo>
                    <a:lnTo>
                      <a:pt x="96" y="117"/>
                    </a:lnTo>
                    <a:lnTo>
                      <a:pt x="96" y="117"/>
                    </a:lnTo>
                    <a:lnTo>
                      <a:pt x="96" y="111"/>
                    </a:lnTo>
                    <a:lnTo>
                      <a:pt x="94" y="105"/>
                    </a:lnTo>
                    <a:lnTo>
                      <a:pt x="91" y="100"/>
                    </a:lnTo>
                    <a:lnTo>
                      <a:pt x="85" y="97"/>
                    </a:lnTo>
                    <a:lnTo>
                      <a:pt x="73" y="91"/>
                    </a:lnTo>
                    <a:lnTo>
                      <a:pt x="59" y="85"/>
                    </a:lnTo>
                    <a:lnTo>
                      <a:pt x="44" y="79"/>
                    </a:lnTo>
                    <a:lnTo>
                      <a:pt x="38" y="75"/>
                    </a:lnTo>
                    <a:lnTo>
                      <a:pt x="32" y="70"/>
                    </a:lnTo>
                    <a:lnTo>
                      <a:pt x="27" y="64"/>
                    </a:lnTo>
                    <a:lnTo>
                      <a:pt x="24" y="58"/>
                    </a:lnTo>
                    <a:lnTo>
                      <a:pt x="23" y="5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6" y="33"/>
                    </a:lnTo>
                    <a:lnTo>
                      <a:pt x="30" y="24"/>
                    </a:lnTo>
                    <a:lnTo>
                      <a:pt x="38" y="17"/>
                    </a:lnTo>
                    <a:lnTo>
                      <a:pt x="45" y="11"/>
                    </a:lnTo>
                    <a:lnTo>
                      <a:pt x="54" y="6"/>
                    </a:lnTo>
                    <a:lnTo>
                      <a:pt x="65" y="3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102" y="2"/>
                    </a:lnTo>
                    <a:lnTo>
                      <a:pt x="114" y="5"/>
                    </a:lnTo>
                    <a:lnTo>
                      <a:pt x="123" y="9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2" y="14"/>
                    </a:lnTo>
                    <a:lnTo>
                      <a:pt x="132" y="17"/>
                    </a:lnTo>
                    <a:lnTo>
                      <a:pt x="132" y="20"/>
                    </a:lnTo>
                    <a:lnTo>
                      <a:pt x="129" y="23"/>
                    </a:lnTo>
                    <a:lnTo>
                      <a:pt x="126" y="26"/>
                    </a:lnTo>
                    <a:lnTo>
                      <a:pt x="126" y="26"/>
                    </a:lnTo>
                    <a:lnTo>
                      <a:pt x="124" y="29"/>
                    </a:lnTo>
                    <a:lnTo>
                      <a:pt x="121" y="29"/>
                    </a:lnTo>
                    <a:lnTo>
                      <a:pt x="118" y="29"/>
                    </a:lnTo>
                    <a:lnTo>
                      <a:pt x="115" y="27"/>
                    </a:lnTo>
                    <a:lnTo>
                      <a:pt x="115" y="27"/>
                    </a:lnTo>
                    <a:lnTo>
                      <a:pt x="109" y="24"/>
                    </a:lnTo>
                    <a:lnTo>
                      <a:pt x="103" y="21"/>
                    </a:lnTo>
                    <a:lnTo>
                      <a:pt x="93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69" y="20"/>
                    </a:lnTo>
                    <a:lnTo>
                      <a:pt x="63" y="21"/>
                    </a:lnTo>
                    <a:lnTo>
                      <a:pt x="59" y="24"/>
                    </a:lnTo>
                    <a:lnTo>
                      <a:pt x="54" y="27"/>
                    </a:lnTo>
                    <a:lnTo>
                      <a:pt x="50" y="32"/>
                    </a:lnTo>
                    <a:lnTo>
                      <a:pt x="47" y="36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8"/>
                    </a:lnTo>
                    <a:lnTo>
                      <a:pt x="47" y="52"/>
                    </a:lnTo>
                    <a:lnTo>
                      <a:pt x="50" y="57"/>
                    </a:lnTo>
                    <a:lnTo>
                      <a:pt x="56" y="61"/>
                    </a:lnTo>
                    <a:lnTo>
                      <a:pt x="68" y="67"/>
                    </a:lnTo>
                    <a:lnTo>
                      <a:pt x="82" y="73"/>
                    </a:lnTo>
                    <a:lnTo>
                      <a:pt x="97" y="79"/>
                    </a:lnTo>
                    <a:lnTo>
                      <a:pt x="103" y="84"/>
                    </a:lnTo>
                    <a:lnTo>
                      <a:pt x="109" y="88"/>
                    </a:lnTo>
                    <a:lnTo>
                      <a:pt x="114" y="93"/>
                    </a:lnTo>
                    <a:lnTo>
                      <a:pt x="117" y="100"/>
                    </a:lnTo>
                    <a:lnTo>
                      <a:pt x="118" y="108"/>
                    </a:lnTo>
                    <a:lnTo>
                      <a:pt x="118" y="115"/>
                    </a:lnTo>
                    <a:lnTo>
                      <a:pt x="118" y="115"/>
                    </a:lnTo>
                    <a:lnTo>
                      <a:pt x="115" y="124"/>
                    </a:lnTo>
                    <a:lnTo>
                      <a:pt x="111" y="133"/>
                    </a:lnTo>
                    <a:lnTo>
                      <a:pt x="105" y="141"/>
                    </a:lnTo>
                    <a:lnTo>
                      <a:pt x="97" y="147"/>
                    </a:lnTo>
                    <a:lnTo>
                      <a:pt x="88" y="151"/>
                    </a:lnTo>
                    <a:lnTo>
                      <a:pt x="78" y="156"/>
                    </a:lnTo>
                    <a:lnTo>
                      <a:pt x="66" y="157"/>
                    </a:lnTo>
                    <a:lnTo>
                      <a:pt x="54" y="159"/>
                    </a:lnTo>
                    <a:lnTo>
                      <a:pt x="54" y="159"/>
                    </a:lnTo>
                    <a:lnTo>
                      <a:pt x="45" y="159"/>
                    </a:lnTo>
                    <a:lnTo>
                      <a:pt x="36" y="157"/>
                    </a:lnTo>
                    <a:lnTo>
                      <a:pt x="21" y="153"/>
                    </a:lnTo>
                    <a:lnTo>
                      <a:pt x="9" y="147"/>
                    </a:lnTo>
                    <a:lnTo>
                      <a:pt x="3" y="141"/>
                    </a:lnTo>
                    <a:lnTo>
                      <a:pt x="3" y="141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3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26"/>
              <p:cNvSpPr>
                <a:spLocks/>
              </p:cNvSpPr>
              <p:nvPr userDrawn="1"/>
            </p:nvSpPr>
            <p:spPr bwMode="auto">
              <a:xfrm>
                <a:off x="6305550" y="2173288"/>
                <a:ext cx="74613" cy="155575"/>
              </a:xfrm>
              <a:custGeom>
                <a:avLst/>
                <a:gdLst>
                  <a:gd name="T0" fmla="*/ 9 w 94"/>
                  <a:gd name="T1" fmla="*/ 67 h 195"/>
                  <a:gd name="T2" fmla="*/ 5 w 94"/>
                  <a:gd name="T3" fmla="*/ 67 h 195"/>
                  <a:gd name="T4" fmla="*/ 0 w 94"/>
                  <a:gd name="T5" fmla="*/ 62 h 195"/>
                  <a:gd name="T6" fmla="*/ 2 w 94"/>
                  <a:gd name="T7" fmla="*/ 53 h 195"/>
                  <a:gd name="T8" fmla="*/ 3 w 94"/>
                  <a:gd name="T9" fmla="*/ 49 h 195"/>
                  <a:gd name="T10" fmla="*/ 9 w 94"/>
                  <a:gd name="T11" fmla="*/ 44 h 195"/>
                  <a:gd name="T12" fmla="*/ 26 w 94"/>
                  <a:gd name="T13" fmla="*/ 43 h 195"/>
                  <a:gd name="T14" fmla="*/ 32 w 94"/>
                  <a:gd name="T15" fmla="*/ 10 h 195"/>
                  <a:gd name="T16" fmla="*/ 36 w 94"/>
                  <a:gd name="T17" fmla="*/ 3 h 195"/>
                  <a:gd name="T18" fmla="*/ 45 w 94"/>
                  <a:gd name="T19" fmla="*/ 0 h 195"/>
                  <a:gd name="T20" fmla="*/ 54 w 94"/>
                  <a:gd name="T21" fmla="*/ 0 h 195"/>
                  <a:gd name="T22" fmla="*/ 61 w 94"/>
                  <a:gd name="T23" fmla="*/ 3 h 195"/>
                  <a:gd name="T24" fmla="*/ 63 w 94"/>
                  <a:gd name="T25" fmla="*/ 10 h 195"/>
                  <a:gd name="T26" fmla="*/ 85 w 94"/>
                  <a:gd name="T27" fmla="*/ 43 h 195"/>
                  <a:gd name="T28" fmla="*/ 90 w 94"/>
                  <a:gd name="T29" fmla="*/ 44 h 195"/>
                  <a:gd name="T30" fmla="*/ 94 w 94"/>
                  <a:gd name="T31" fmla="*/ 49 h 195"/>
                  <a:gd name="T32" fmla="*/ 93 w 94"/>
                  <a:gd name="T33" fmla="*/ 58 h 195"/>
                  <a:gd name="T34" fmla="*/ 91 w 94"/>
                  <a:gd name="T35" fmla="*/ 62 h 195"/>
                  <a:gd name="T36" fmla="*/ 85 w 94"/>
                  <a:gd name="T37" fmla="*/ 67 h 195"/>
                  <a:gd name="T38" fmla="*/ 52 w 94"/>
                  <a:gd name="T39" fmla="*/ 67 h 195"/>
                  <a:gd name="T40" fmla="*/ 39 w 94"/>
                  <a:gd name="T41" fmla="*/ 135 h 195"/>
                  <a:gd name="T42" fmla="*/ 39 w 94"/>
                  <a:gd name="T43" fmla="*/ 152 h 195"/>
                  <a:gd name="T44" fmla="*/ 45 w 94"/>
                  <a:gd name="T45" fmla="*/ 162 h 195"/>
                  <a:gd name="T46" fmla="*/ 54 w 94"/>
                  <a:gd name="T47" fmla="*/ 167 h 195"/>
                  <a:gd name="T48" fmla="*/ 64 w 94"/>
                  <a:gd name="T49" fmla="*/ 170 h 195"/>
                  <a:gd name="T50" fmla="*/ 72 w 94"/>
                  <a:gd name="T51" fmla="*/ 171 h 195"/>
                  <a:gd name="T52" fmla="*/ 73 w 94"/>
                  <a:gd name="T53" fmla="*/ 179 h 195"/>
                  <a:gd name="T54" fmla="*/ 72 w 94"/>
                  <a:gd name="T55" fmla="*/ 185 h 195"/>
                  <a:gd name="T56" fmla="*/ 67 w 94"/>
                  <a:gd name="T57" fmla="*/ 194 h 195"/>
                  <a:gd name="T58" fmla="*/ 57 w 94"/>
                  <a:gd name="T59" fmla="*/ 195 h 195"/>
                  <a:gd name="T60" fmla="*/ 45 w 94"/>
                  <a:gd name="T61" fmla="*/ 195 h 195"/>
                  <a:gd name="T62" fmla="*/ 26 w 94"/>
                  <a:gd name="T63" fmla="*/ 188 h 195"/>
                  <a:gd name="T64" fmla="*/ 11 w 94"/>
                  <a:gd name="T65" fmla="*/ 174 h 195"/>
                  <a:gd name="T66" fmla="*/ 6 w 94"/>
                  <a:gd name="T67" fmla="*/ 153 h 195"/>
                  <a:gd name="T68" fmla="*/ 21 w 94"/>
                  <a:gd name="T69" fmla="*/ 6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95">
                    <a:moveTo>
                      <a:pt x="21" y="67"/>
                    </a:moveTo>
                    <a:lnTo>
                      <a:pt x="9" y="67"/>
                    </a:lnTo>
                    <a:lnTo>
                      <a:pt x="9" y="67"/>
                    </a:lnTo>
                    <a:lnTo>
                      <a:pt x="5" y="67"/>
                    </a:lnTo>
                    <a:lnTo>
                      <a:pt x="2" y="65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3" y="49"/>
                    </a:lnTo>
                    <a:lnTo>
                      <a:pt x="6" y="46"/>
                    </a:lnTo>
                    <a:lnTo>
                      <a:pt x="9" y="44"/>
                    </a:lnTo>
                    <a:lnTo>
                      <a:pt x="14" y="43"/>
                    </a:lnTo>
                    <a:lnTo>
                      <a:pt x="26" y="43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6"/>
                    </a:lnTo>
                    <a:lnTo>
                      <a:pt x="36" y="3"/>
                    </a:lnTo>
                    <a:lnTo>
                      <a:pt x="41" y="1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1"/>
                    </a:lnTo>
                    <a:lnTo>
                      <a:pt x="61" y="3"/>
                    </a:lnTo>
                    <a:lnTo>
                      <a:pt x="63" y="6"/>
                    </a:lnTo>
                    <a:lnTo>
                      <a:pt x="63" y="10"/>
                    </a:lnTo>
                    <a:lnTo>
                      <a:pt x="57" y="43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90" y="44"/>
                    </a:lnTo>
                    <a:lnTo>
                      <a:pt x="93" y="46"/>
                    </a:lnTo>
                    <a:lnTo>
                      <a:pt x="94" y="49"/>
                    </a:lnTo>
                    <a:lnTo>
                      <a:pt x="94" y="53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91" y="62"/>
                    </a:lnTo>
                    <a:lnTo>
                      <a:pt x="90" y="65"/>
                    </a:lnTo>
                    <a:lnTo>
                      <a:pt x="85" y="67"/>
                    </a:lnTo>
                    <a:lnTo>
                      <a:pt x="81" y="67"/>
                    </a:lnTo>
                    <a:lnTo>
                      <a:pt x="52" y="67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8" y="144"/>
                    </a:lnTo>
                    <a:lnTo>
                      <a:pt x="39" y="152"/>
                    </a:lnTo>
                    <a:lnTo>
                      <a:pt x="42" y="158"/>
                    </a:lnTo>
                    <a:lnTo>
                      <a:pt x="45" y="162"/>
                    </a:lnTo>
                    <a:lnTo>
                      <a:pt x="49" y="165"/>
                    </a:lnTo>
                    <a:lnTo>
                      <a:pt x="54" y="167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9" y="170"/>
                    </a:lnTo>
                    <a:lnTo>
                      <a:pt x="72" y="171"/>
                    </a:lnTo>
                    <a:lnTo>
                      <a:pt x="73" y="174"/>
                    </a:lnTo>
                    <a:lnTo>
                      <a:pt x="73" y="179"/>
                    </a:lnTo>
                    <a:lnTo>
                      <a:pt x="72" y="185"/>
                    </a:lnTo>
                    <a:lnTo>
                      <a:pt x="72" y="185"/>
                    </a:lnTo>
                    <a:lnTo>
                      <a:pt x="70" y="189"/>
                    </a:lnTo>
                    <a:lnTo>
                      <a:pt x="67" y="194"/>
                    </a:lnTo>
                    <a:lnTo>
                      <a:pt x="63" y="195"/>
                    </a:lnTo>
                    <a:lnTo>
                      <a:pt x="57" y="195"/>
                    </a:lnTo>
                    <a:lnTo>
                      <a:pt x="57" y="195"/>
                    </a:lnTo>
                    <a:lnTo>
                      <a:pt x="45" y="195"/>
                    </a:lnTo>
                    <a:lnTo>
                      <a:pt x="35" y="192"/>
                    </a:lnTo>
                    <a:lnTo>
                      <a:pt x="26" y="188"/>
                    </a:lnTo>
                    <a:lnTo>
                      <a:pt x="17" y="182"/>
                    </a:lnTo>
                    <a:lnTo>
                      <a:pt x="11" y="174"/>
                    </a:lnTo>
                    <a:lnTo>
                      <a:pt x="8" y="164"/>
                    </a:lnTo>
                    <a:lnTo>
                      <a:pt x="6" y="153"/>
                    </a:lnTo>
                    <a:lnTo>
                      <a:pt x="6" y="140"/>
                    </a:lnTo>
                    <a:lnTo>
                      <a:pt x="21" y="67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27"/>
              <p:cNvSpPr>
                <a:spLocks noEditPoints="1"/>
              </p:cNvSpPr>
              <p:nvPr userDrawn="1"/>
            </p:nvSpPr>
            <p:spPr bwMode="auto">
              <a:xfrm>
                <a:off x="6381750" y="2203450"/>
                <a:ext cx="142875" cy="127000"/>
              </a:xfrm>
              <a:custGeom>
                <a:avLst/>
                <a:gdLst>
                  <a:gd name="T0" fmla="*/ 105 w 181"/>
                  <a:gd name="T1" fmla="*/ 0 h 160"/>
                  <a:gd name="T2" fmla="*/ 139 w 181"/>
                  <a:gd name="T3" fmla="*/ 6 h 160"/>
                  <a:gd name="T4" fmla="*/ 165 w 181"/>
                  <a:gd name="T5" fmla="*/ 23 h 160"/>
                  <a:gd name="T6" fmla="*/ 175 w 181"/>
                  <a:gd name="T7" fmla="*/ 41 h 160"/>
                  <a:gd name="T8" fmla="*/ 179 w 181"/>
                  <a:gd name="T9" fmla="*/ 56 h 160"/>
                  <a:gd name="T10" fmla="*/ 179 w 181"/>
                  <a:gd name="T11" fmla="*/ 72 h 160"/>
                  <a:gd name="T12" fmla="*/ 179 w 181"/>
                  <a:gd name="T13" fmla="*/ 80 h 160"/>
                  <a:gd name="T14" fmla="*/ 166 w 181"/>
                  <a:gd name="T15" fmla="*/ 112 h 160"/>
                  <a:gd name="T16" fmla="*/ 142 w 181"/>
                  <a:gd name="T17" fmla="*/ 138 h 160"/>
                  <a:gd name="T18" fmla="*/ 111 w 181"/>
                  <a:gd name="T19" fmla="*/ 154 h 160"/>
                  <a:gd name="T20" fmla="*/ 75 w 181"/>
                  <a:gd name="T21" fmla="*/ 160 h 160"/>
                  <a:gd name="T22" fmla="*/ 57 w 181"/>
                  <a:gd name="T23" fmla="*/ 159 h 160"/>
                  <a:gd name="T24" fmla="*/ 29 w 181"/>
                  <a:gd name="T25" fmla="*/ 147 h 160"/>
                  <a:gd name="T26" fmla="*/ 8 w 181"/>
                  <a:gd name="T27" fmla="*/ 126 h 160"/>
                  <a:gd name="T28" fmla="*/ 3 w 181"/>
                  <a:gd name="T29" fmla="*/ 112 h 160"/>
                  <a:gd name="T30" fmla="*/ 0 w 181"/>
                  <a:gd name="T31" fmla="*/ 96 h 160"/>
                  <a:gd name="T32" fmla="*/ 2 w 181"/>
                  <a:gd name="T33" fmla="*/ 80 h 160"/>
                  <a:gd name="T34" fmla="*/ 8 w 181"/>
                  <a:gd name="T35" fmla="*/ 63 h 160"/>
                  <a:gd name="T36" fmla="*/ 26 w 181"/>
                  <a:gd name="T37" fmla="*/ 35 h 160"/>
                  <a:gd name="T38" fmla="*/ 54 w 181"/>
                  <a:gd name="T39" fmla="*/ 14 h 160"/>
                  <a:gd name="T40" fmla="*/ 87 w 181"/>
                  <a:gd name="T41" fmla="*/ 2 h 160"/>
                  <a:gd name="T42" fmla="*/ 79 w 181"/>
                  <a:gd name="T43" fmla="*/ 135 h 160"/>
                  <a:gd name="T44" fmla="*/ 91 w 181"/>
                  <a:gd name="T45" fmla="*/ 133 h 160"/>
                  <a:gd name="T46" fmla="*/ 114 w 181"/>
                  <a:gd name="T47" fmla="*/ 126 h 160"/>
                  <a:gd name="T48" fmla="*/ 132 w 181"/>
                  <a:gd name="T49" fmla="*/ 111 h 160"/>
                  <a:gd name="T50" fmla="*/ 144 w 181"/>
                  <a:gd name="T51" fmla="*/ 92 h 160"/>
                  <a:gd name="T52" fmla="*/ 147 w 181"/>
                  <a:gd name="T53" fmla="*/ 80 h 160"/>
                  <a:gd name="T54" fmla="*/ 147 w 181"/>
                  <a:gd name="T55" fmla="*/ 59 h 160"/>
                  <a:gd name="T56" fmla="*/ 138 w 181"/>
                  <a:gd name="T57" fmla="*/ 41 h 160"/>
                  <a:gd name="T58" fmla="*/ 121 w 181"/>
                  <a:gd name="T59" fmla="*/ 30 h 160"/>
                  <a:gd name="T60" fmla="*/ 100 w 181"/>
                  <a:gd name="T61" fmla="*/ 26 h 160"/>
                  <a:gd name="T62" fmla="*/ 90 w 181"/>
                  <a:gd name="T63" fmla="*/ 27 h 160"/>
                  <a:gd name="T64" fmla="*/ 67 w 181"/>
                  <a:gd name="T65" fmla="*/ 35 h 160"/>
                  <a:gd name="T66" fmla="*/ 50 w 181"/>
                  <a:gd name="T67" fmla="*/ 48 h 160"/>
                  <a:gd name="T68" fmla="*/ 38 w 181"/>
                  <a:gd name="T69" fmla="*/ 69 h 160"/>
                  <a:gd name="T70" fmla="*/ 35 w 181"/>
                  <a:gd name="T71" fmla="*/ 80 h 160"/>
                  <a:gd name="T72" fmla="*/ 35 w 181"/>
                  <a:gd name="T73" fmla="*/ 102 h 160"/>
                  <a:gd name="T74" fmla="*/ 44 w 181"/>
                  <a:gd name="T75" fmla="*/ 118 h 160"/>
                  <a:gd name="T76" fmla="*/ 59 w 181"/>
                  <a:gd name="T77" fmla="*/ 130 h 160"/>
                  <a:gd name="T78" fmla="*/ 79 w 181"/>
                  <a:gd name="T79" fmla="*/ 1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1" h="160">
                    <a:moveTo>
                      <a:pt x="105" y="0"/>
                    </a:moveTo>
                    <a:lnTo>
                      <a:pt x="105" y="0"/>
                    </a:lnTo>
                    <a:lnTo>
                      <a:pt x="123" y="2"/>
                    </a:lnTo>
                    <a:lnTo>
                      <a:pt x="139" y="6"/>
                    </a:lnTo>
                    <a:lnTo>
                      <a:pt x="153" y="14"/>
                    </a:lnTo>
                    <a:lnTo>
                      <a:pt x="165" y="23"/>
                    </a:lnTo>
                    <a:lnTo>
                      <a:pt x="172" y="35"/>
                    </a:lnTo>
                    <a:lnTo>
                      <a:pt x="175" y="41"/>
                    </a:lnTo>
                    <a:lnTo>
                      <a:pt x="178" y="48"/>
                    </a:lnTo>
                    <a:lnTo>
                      <a:pt x="179" y="56"/>
                    </a:lnTo>
                    <a:lnTo>
                      <a:pt x="181" y="63"/>
                    </a:lnTo>
                    <a:lnTo>
                      <a:pt x="179" y="72"/>
                    </a:lnTo>
                    <a:lnTo>
                      <a:pt x="179" y="80"/>
                    </a:lnTo>
                    <a:lnTo>
                      <a:pt x="179" y="80"/>
                    </a:lnTo>
                    <a:lnTo>
                      <a:pt x="173" y="96"/>
                    </a:lnTo>
                    <a:lnTo>
                      <a:pt x="166" y="112"/>
                    </a:lnTo>
                    <a:lnTo>
                      <a:pt x="156" y="126"/>
                    </a:lnTo>
                    <a:lnTo>
                      <a:pt x="142" y="138"/>
                    </a:lnTo>
                    <a:lnTo>
                      <a:pt x="127" y="147"/>
                    </a:lnTo>
                    <a:lnTo>
                      <a:pt x="111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7" y="159"/>
                    </a:lnTo>
                    <a:lnTo>
                      <a:pt x="42" y="154"/>
                    </a:lnTo>
                    <a:lnTo>
                      <a:pt x="29" y="147"/>
                    </a:lnTo>
                    <a:lnTo>
                      <a:pt x="17" y="138"/>
                    </a:lnTo>
                    <a:lnTo>
                      <a:pt x="8" y="126"/>
                    </a:lnTo>
                    <a:lnTo>
                      <a:pt x="5" y="118"/>
                    </a:lnTo>
                    <a:lnTo>
                      <a:pt x="3" y="112"/>
                    </a:lnTo>
                    <a:lnTo>
                      <a:pt x="2" y="105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8" y="63"/>
                    </a:lnTo>
                    <a:lnTo>
                      <a:pt x="15" y="48"/>
                    </a:lnTo>
                    <a:lnTo>
                      <a:pt x="26" y="35"/>
                    </a:lnTo>
                    <a:lnTo>
                      <a:pt x="39" y="23"/>
                    </a:lnTo>
                    <a:lnTo>
                      <a:pt x="54" y="14"/>
                    </a:lnTo>
                    <a:lnTo>
                      <a:pt x="70" y="6"/>
                    </a:lnTo>
                    <a:lnTo>
                      <a:pt x="87" y="2"/>
                    </a:lnTo>
                    <a:lnTo>
                      <a:pt x="105" y="0"/>
                    </a:lnTo>
                    <a:close/>
                    <a:moveTo>
                      <a:pt x="79" y="135"/>
                    </a:moveTo>
                    <a:lnTo>
                      <a:pt x="79" y="135"/>
                    </a:lnTo>
                    <a:lnTo>
                      <a:pt x="91" y="133"/>
                    </a:lnTo>
                    <a:lnTo>
                      <a:pt x="103" y="130"/>
                    </a:lnTo>
                    <a:lnTo>
                      <a:pt x="114" y="126"/>
                    </a:lnTo>
                    <a:lnTo>
                      <a:pt x="123" y="118"/>
                    </a:lnTo>
                    <a:lnTo>
                      <a:pt x="132" y="111"/>
                    </a:lnTo>
                    <a:lnTo>
                      <a:pt x="138" y="102"/>
                    </a:lnTo>
                    <a:lnTo>
                      <a:pt x="144" y="92"/>
                    </a:lnTo>
                    <a:lnTo>
                      <a:pt x="147" y="80"/>
                    </a:lnTo>
                    <a:lnTo>
                      <a:pt x="147" y="80"/>
                    </a:lnTo>
                    <a:lnTo>
                      <a:pt x="148" y="69"/>
                    </a:lnTo>
                    <a:lnTo>
                      <a:pt x="147" y="59"/>
                    </a:lnTo>
                    <a:lnTo>
                      <a:pt x="144" y="48"/>
                    </a:lnTo>
                    <a:lnTo>
                      <a:pt x="138" y="41"/>
                    </a:lnTo>
                    <a:lnTo>
                      <a:pt x="130" y="35"/>
                    </a:lnTo>
                    <a:lnTo>
                      <a:pt x="121" y="30"/>
                    </a:lnTo>
                    <a:lnTo>
                      <a:pt x="112" y="27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90" y="27"/>
                    </a:lnTo>
                    <a:lnTo>
                      <a:pt x="78" y="30"/>
                    </a:lnTo>
                    <a:lnTo>
                      <a:pt x="67" y="35"/>
                    </a:lnTo>
                    <a:lnTo>
                      <a:pt x="59" y="41"/>
                    </a:lnTo>
                    <a:lnTo>
                      <a:pt x="50" y="48"/>
                    </a:lnTo>
                    <a:lnTo>
                      <a:pt x="42" y="59"/>
                    </a:lnTo>
                    <a:lnTo>
                      <a:pt x="38" y="69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3" y="92"/>
                    </a:lnTo>
                    <a:lnTo>
                      <a:pt x="35" y="102"/>
                    </a:lnTo>
                    <a:lnTo>
                      <a:pt x="38" y="111"/>
                    </a:lnTo>
                    <a:lnTo>
                      <a:pt x="44" y="118"/>
                    </a:lnTo>
                    <a:lnTo>
                      <a:pt x="50" y="126"/>
                    </a:lnTo>
                    <a:lnTo>
                      <a:pt x="59" y="130"/>
                    </a:lnTo>
                    <a:lnTo>
                      <a:pt x="69" y="133"/>
                    </a:lnTo>
                    <a:lnTo>
                      <a:pt x="79" y="135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6381750" y="2203450"/>
                <a:ext cx="142875" cy="127000"/>
              </a:xfrm>
              <a:custGeom>
                <a:avLst/>
                <a:gdLst>
                  <a:gd name="T0" fmla="*/ 105 w 181"/>
                  <a:gd name="T1" fmla="*/ 0 h 160"/>
                  <a:gd name="T2" fmla="*/ 105 w 181"/>
                  <a:gd name="T3" fmla="*/ 0 h 160"/>
                  <a:gd name="T4" fmla="*/ 123 w 181"/>
                  <a:gd name="T5" fmla="*/ 2 h 160"/>
                  <a:gd name="T6" fmla="*/ 139 w 181"/>
                  <a:gd name="T7" fmla="*/ 6 h 160"/>
                  <a:gd name="T8" fmla="*/ 153 w 181"/>
                  <a:gd name="T9" fmla="*/ 14 h 160"/>
                  <a:gd name="T10" fmla="*/ 165 w 181"/>
                  <a:gd name="T11" fmla="*/ 23 h 160"/>
                  <a:gd name="T12" fmla="*/ 172 w 181"/>
                  <a:gd name="T13" fmla="*/ 35 h 160"/>
                  <a:gd name="T14" fmla="*/ 175 w 181"/>
                  <a:gd name="T15" fmla="*/ 41 h 160"/>
                  <a:gd name="T16" fmla="*/ 178 w 181"/>
                  <a:gd name="T17" fmla="*/ 48 h 160"/>
                  <a:gd name="T18" fmla="*/ 179 w 181"/>
                  <a:gd name="T19" fmla="*/ 56 h 160"/>
                  <a:gd name="T20" fmla="*/ 181 w 181"/>
                  <a:gd name="T21" fmla="*/ 63 h 160"/>
                  <a:gd name="T22" fmla="*/ 179 w 181"/>
                  <a:gd name="T23" fmla="*/ 72 h 160"/>
                  <a:gd name="T24" fmla="*/ 179 w 181"/>
                  <a:gd name="T25" fmla="*/ 80 h 160"/>
                  <a:gd name="T26" fmla="*/ 179 w 181"/>
                  <a:gd name="T27" fmla="*/ 80 h 160"/>
                  <a:gd name="T28" fmla="*/ 173 w 181"/>
                  <a:gd name="T29" fmla="*/ 96 h 160"/>
                  <a:gd name="T30" fmla="*/ 166 w 181"/>
                  <a:gd name="T31" fmla="*/ 112 h 160"/>
                  <a:gd name="T32" fmla="*/ 156 w 181"/>
                  <a:gd name="T33" fmla="*/ 126 h 160"/>
                  <a:gd name="T34" fmla="*/ 142 w 181"/>
                  <a:gd name="T35" fmla="*/ 138 h 160"/>
                  <a:gd name="T36" fmla="*/ 127 w 181"/>
                  <a:gd name="T37" fmla="*/ 147 h 160"/>
                  <a:gd name="T38" fmla="*/ 111 w 181"/>
                  <a:gd name="T39" fmla="*/ 154 h 160"/>
                  <a:gd name="T40" fmla="*/ 93 w 181"/>
                  <a:gd name="T41" fmla="*/ 159 h 160"/>
                  <a:gd name="T42" fmla="*/ 75 w 181"/>
                  <a:gd name="T43" fmla="*/ 160 h 160"/>
                  <a:gd name="T44" fmla="*/ 75 w 181"/>
                  <a:gd name="T45" fmla="*/ 160 h 160"/>
                  <a:gd name="T46" fmla="*/ 57 w 181"/>
                  <a:gd name="T47" fmla="*/ 159 h 160"/>
                  <a:gd name="T48" fmla="*/ 42 w 181"/>
                  <a:gd name="T49" fmla="*/ 154 h 160"/>
                  <a:gd name="T50" fmla="*/ 29 w 181"/>
                  <a:gd name="T51" fmla="*/ 147 h 160"/>
                  <a:gd name="T52" fmla="*/ 17 w 181"/>
                  <a:gd name="T53" fmla="*/ 138 h 160"/>
                  <a:gd name="T54" fmla="*/ 8 w 181"/>
                  <a:gd name="T55" fmla="*/ 126 h 160"/>
                  <a:gd name="T56" fmla="*/ 5 w 181"/>
                  <a:gd name="T57" fmla="*/ 118 h 160"/>
                  <a:gd name="T58" fmla="*/ 3 w 181"/>
                  <a:gd name="T59" fmla="*/ 112 h 160"/>
                  <a:gd name="T60" fmla="*/ 2 w 181"/>
                  <a:gd name="T61" fmla="*/ 105 h 160"/>
                  <a:gd name="T62" fmla="*/ 0 w 181"/>
                  <a:gd name="T63" fmla="*/ 96 h 160"/>
                  <a:gd name="T64" fmla="*/ 0 w 181"/>
                  <a:gd name="T65" fmla="*/ 89 h 160"/>
                  <a:gd name="T66" fmla="*/ 2 w 181"/>
                  <a:gd name="T67" fmla="*/ 80 h 160"/>
                  <a:gd name="T68" fmla="*/ 2 w 181"/>
                  <a:gd name="T69" fmla="*/ 80 h 160"/>
                  <a:gd name="T70" fmla="*/ 8 w 181"/>
                  <a:gd name="T71" fmla="*/ 63 h 160"/>
                  <a:gd name="T72" fmla="*/ 15 w 181"/>
                  <a:gd name="T73" fmla="*/ 48 h 160"/>
                  <a:gd name="T74" fmla="*/ 26 w 181"/>
                  <a:gd name="T75" fmla="*/ 35 h 160"/>
                  <a:gd name="T76" fmla="*/ 39 w 181"/>
                  <a:gd name="T77" fmla="*/ 23 h 160"/>
                  <a:gd name="T78" fmla="*/ 54 w 181"/>
                  <a:gd name="T79" fmla="*/ 14 h 160"/>
                  <a:gd name="T80" fmla="*/ 70 w 181"/>
                  <a:gd name="T81" fmla="*/ 6 h 160"/>
                  <a:gd name="T82" fmla="*/ 87 w 181"/>
                  <a:gd name="T83" fmla="*/ 2 h 160"/>
                  <a:gd name="T84" fmla="*/ 105 w 181"/>
                  <a:gd name="T8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1" h="160">
                    <a:moveTo>
                      <a:pt x="105" y="0"/>
                    </a:moveTo>
                    <a:lnTo>
                      <a:pt x="105" y="0"/>
                    </a:lnTo>
                    <a:lnTo>
                      <a:pt x="123" y="2"/>
                    </a:lnTo>
                    <a:lnTo>
                      <a:pt x="139" y="6"/>
                    </a:lnTo>
                    <a:lnTo>
                      <a:pt x="153" y="14"/>
                    </a:lnTo>
                    <a:lnTo>
                      <a:pt x="165" y="23"/>
                    </a:lnTo>
                    <a:lnTo>
                      <a:pt x="172" y="35"/>
                    </a:lnTo>
                    <a:lnTo>
                      <a:pt x="175" y="41"/>
                    </a:lnTo>
                    <a:lnTo>
                      <a:pt x="178" y="48"/>
                    </a:lnTo>
                    <a:lnTo>
                      <a:pt x="179" y="56"/>
                    </a:lnTo>
                    <a:lnTo>
                      <a:pt x="181" y="63"/>
                    </a:lnTo>
                    <a:lnTo>
                      <a:pt x="179" y="72"/>
                    </a:lnTo>
                    <a:lnTo>
                      <a:pt x="179" y="80"/>
                    </a:lnTo>
                    <a:lnTo>
                      <a:pt x="179" y="80"/>
                    </a:lnTo>
                    <a:lnTo>
                      <a:pt x="173" y="96"/>
                    </a:lnTo>
                    <a:lnTo>
                      <a:pt x="166" y="112"/>
                    </a:lnTo>
                    <a:lnTo>
                      <a:pt x="156" y="126"/>
                    </a:lnTo>
                    <a:lnTo>
                      <a:pt x="142" y="138"/>
                    </a:lnTo>
                    <a:lnTo>
                      <a:pt x="127" y="147"/>
                    </a:lnTo>
                    <a:lnTo>
                      <a:pt x="111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7" y="159"/>
                    </a:lnTo>
                    <a:lnTo>
                      <a:pt x="42" y="154"/>
                    </a:lnTo>
                    <a:lnTo>
                      <a:pt x="29" y="147"/>
                    </a:lnTo>
                    <a:lnTo>
                      <a:pt x="17" y="138"/>
                    </a:lnTo>
                    <a:lnTo>
                      <a:pt x="8" y="126"/>
                    </a:lnTo>
                    <a:lnTo>
                      <a:pt x="5" y="118"/>
                    </a:lnTo>
                    <a:lnTo>
                      <a:pt x="3" y="112"/>
                    </a:lnTo>
                    <a:lnTo>
                      <a:pt x="2" y="105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8" y="63"/>
                    </a:lnTo>
                    <a:lnTo>
                      <a:pt x="15" y="48"/>
                    </a:lnTo>
                    <a:lnTo>
                      <a:pt x="26" y="35"/>
                    </a:lnTo>
                    <a:lnTo>
                      <a:pt x="39" y="23"/>
                    </a:lnTo>
                    <a:lnTo>
                      <a:pt x="54" y="14"/>
                    </a:lnTo>
                    <a:lnTo>
                      <a:pt x="70" y="6"/>
                    </a:lnTo>
                    <a:lnTo>
                      <a:pt x="87" y="2"/>
                    </a:lnTo>
                    <a:lnTo>
                      <a:pt x="1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6408738" y="2224088"/>
                <a:ext cx="90488" cy="85725"/>
              </a:xfrm>
              <a:custGeom>
                <a:avLst/>
                <a:gdLst>
                  <a:gd name="T0" fmla="*/ 46 w 115"/>
                  <a:gd name="T1" fmla="*/ 109 h 109"/>
                  <a:gd name="T2" fmla="*/ 46 w 115"/>
                  <a:gd name="T3" fmla="*/ 109 h 109"/>
                  <a:gd name="T4" fmla="*/ 58 w 115"/>
                  <a:gd name="T5" fmla="*/ 107 h 109"/>
                  <a:gd name="T6" fmla="*/ 70 w 115"/>
                  <a:gd name="T7" fmla="*/ 104 h 109"/>
                  <a:gd name="T8" fmla="*/ 81 w 115"/>
                  <a:gd name="T9" fmla="*/ 100 h 109"/>
                  <a:gd name="T10" fmla="*/ 90 w 115"/>
                  <a:gd name="T11" fmla="*/ 92 h 109"/>
                  <a:gd name="T12" fmla="*/ 99 w 115"/>
                  <a:gd name="T13" fmla="*/ 85 h 109"/>
                  <a:gd name="T14" fmla="*/ 105 w 115"/>
                  <a:gd name="T15" fmla="*/ 76 h 109"/>
                  <a:gd name="T16" fmla="*/ 111 w 115"/>
                  <a:gd name="T17" fmla="*/ 66 h 109"/>
                  <a:gd name="T18" fmla="*/ 114 w 115"/>
                  <a:gd name="T19" fmla="*/ 54 h 109"/>
                  <a:gd name="T20" fmla="*/ 114 w 115"/>
                  <a:gd name="T21" fmla="*/ 54 h 109"/>
                  <a:gd name="T22" fmla="*/ 115 w 115"/>
                  <a:gd name="T23" fmla="*/ 43 h 109"/>
                  <a:gd name="T24" fmla="*/ 114 w 115"/>
                  <a:gd name="T25" fmla="*/ 33 h 109"/>
                  <a:gd name="T26" fmla="*/ 111 w 115"/>
                  <a:gd name="T27" fmla="*/ 22 h 109"/>
                  <a:gd name="T28" fmla="*/ 105 w 115"/>
                  <a:gd name="T29" fmla="*/ 15 h 109"/>
                  <a:gd name="T30" fmla="*/ 97 w 115"/>
                  <a:gd name="T31" fmla="*/ 9 h 109"/>
                  <a:gd name="T32" fmla="*/ 88 w 115"/>
                  <a:gd name="T33" fmla="*/ 4 h 109"/>
                  <a:gd name="T34" fmla="*/ 79 w 115"/>
                  <a:gd name="T35" fmla="*/ 1 h 109"/>
                  <a:gd name="T36" fmla="*/ 67 w 115"/>
                  <a:gd name="T37" fmla="*/ 0 h 109"/>
                  <a:gd name="T38" fmla="*/ 67 w 115"/>
                  <a:gd name="T39" fmla="*/ 0 h 109"/>
                  <a:gd name="T40" fmla="*/ 57 w 115"/>
                  <a:gd name="T41" fmla="*/ 1 h 109"/>
                  <a:gd name="T42" fmla="*/ 45 w 115"/>
                  <a:gd name="T43" fmla="*/ 4 h 109"/>
                  <a:gd name="T44" fmla="*/ 34 w 115"/>
                  <a:gd name="T45" fmla="*/ 9 h 109"/>
                  <a:gd name="T46" fmla="*/ 26 w 115"/>
                  <a:gd name="T47" fmla="*/ 15 h 109"/>
                  <a:gd name="T48" fmla="*/ 17 w 115"/>
                  <a:gd name="T49" fmla="*/ 22 h 109"/>
                  <a:gd name="T50" fmla="*/ 9 w 115"/>
                  <a:gd name="T51" fmla="*/ 33 h 109"/>
                  <a:gd name="T52" fmla="*/ 5 w 115"/>
                  <a:gd name="T53" fmla="*/ 43 h 109"/>
                  <a:gd name="T54" fmla="*/ 2 w 115"/>
                  <a:gd name="T55" fmla="*/ 54 h 109"/>
                  <a:gd name="T56" fmla="*/ 2 w 115"/>
                  <a:gd name="T57" fmla="*/ 54 h 109"/>
                  <a:gd name="T58" fmla="*/ 0 w 115"/>
                  <a:gd name="T59" fmla="*/ 66 h 109"/>
                  <a:gd name="T60" fmla="*/ 2 w 115"/>
                  <a:gd name="T61" fmla="*/ 76 h 109"/>
                  <a:gd name="T62" fmla="*/ 5 w 115"/>
                  <a:gd name="T63" fmla="*/ 85 h 109"/>
                  <a:gd name="T64" fmla="*/ 11 w 115"/>
                  <a:gd name="T65" fmla="*/ 92 h 109"/>
                  <a:gd name="T66" fmla="*/ 17 w 115"/>
                  <a:gd name="T67" fmla="*/ 100 h 109"/>
                  <a:gd name="T68" fmla="*/ 26 w 115"/>
                  <a:gd name="T69" fmla="*/ 104 h 109"/>
                  <a:gd name="T70" fmla="*/ 36 w 115"/>
                  <a:gd name="T71" fmla="*/ 107 h 109"/>
                  <a:gd name="T72" fmla="*/ 46 w 115"/>
                  <a:gd name="T7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" h="109">
                    <a:moveTo>
                      <a:pt x="46" y="109"/>
                    </a:moveTo>
                    <a:lnTo>
                      <a:pt x="46" y="109"/>
                    </a:lnTo>
                    <a:lnTo>
                      <a:pt x="58" y="107"/>
                    </a:lnTo>
                    <a:lnTo>
                      <a:pt x="70" y="104"/>
                    </a:lnTo>
                    <a:lnTo>
                      <a:pt x="81" y="100"/>
                    </a:lnTo>
                    <a:lnTo>
                      <a:pt x="90" y="92"/>
                    </a:lnTo>
                    <a:lnTo>
                      <a:pt x="99" y="85"/>
                    </a:lnTo>
                    <a:lnTo>
                      <a:pt x="105" y="76"/>
                    </a:lnTo>
                    <a:lnTo>
                      <a:pt x="111" y="66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5" y="43"/>
                    </a:lnTo>
                    <a:lnTo>
                      <a:pt x="114" y="33"/>
                    </a:lnTo>
                    <a:lnTo>
                      <a:pt x="111" y="22"/>
                    </a:lnTo>
                    <a:lnTo>
                      <a:pt x="105" y="15"/>
                    </a:lnTo>
                    <a:lnTo>
                      <a:pt x="97" y="9"/>
                    </a:lnTo>
                    <a:lnTo>
                      <a:pt x="88" y="4"/>
                    </a:lnTo>
                    <a:lnTo>
                      <a:pt x="79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7" y="1"/>
                    </a:lnTo>
                    <a:lnTo>
                      <a:pt x="45" y="4"/>
                    </a:lnTo>
                    <a:lnTo>
                      <a:pt x="34" y="9"/>
                    </a:lnTo>
                    <a:lnTo>
                      <a:pt x="26" y="15"/>
                    </a:lnTo>
                    <a:lnTo>
                      <a:pt x="17" y="22"/>
                    </a:lnTo>
                    <a:lnTo>
                      <a:pt x="9" y="33"/>
                    </a:lnTo>
                    <a:lnTo>
                      <a:pt x="5" y="43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2" y="76"/>
                    </a:lnTo>
                    <a:lnTo>
                      <a:pt x="5" y="85"/>
                    </a:lnTo>
                    <a:lnTo>
                      <a:pt x="11" y="92"/>
                    </a:lnTo>
                    <a:lnTo>
                      <a:pt x="17" y="100"/>
                    </a:lnTo>
                    <a:lnTo>
                      <a:pt x="26" y="104"/>
                    </a:lnTo>
                    <a:lnTo>
                      <a:pt x="36" y="107"/>
                    </a:lnTo>
                    <a:lnTo>
                      <a:pt x="46" y="1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" name="Freeform 30"/>
              <p:cNvSpPr>
                <a:spLocks/>
              </p:cNvSpPr>
              <p:nvPr userDrawn="1"/>
            </p:nvSpPr>
            <p:spPr bwMode="auto">
              <a:xfrm>
                <a:off x="6618288" y="2173288"/>
                <a:ext cx="74613" cy="155575"/>
              </a:xfrm>
              <a:custGeom>
                <a:avLst/>
                <a:gdLst>
                  <a:gd name="T0" fmla="*/ 9 w 92"/>
                  <a:gd name="T1" fmla="*/ 67 h 195"/>
                  <a:gd name="T2" fmla="*/ 4 w 92"/>
                  <a:gd name="T3" fmla="*/ 67 h 195"/>
                  <a:gd name="T4" fmla="*/ 0 w 92"/>
                  <a:gd name="T5" fmla="*/ 62 h 195"/>
                  <a:gd name="T6" fmla="*/ 0 w 92"/>
                  <a:gd name="T7" fmla="*/ 53 h 195"/>
                  <a:gd name="T8" fmla="*/ 1 w 92"/>
                  <a:gd name="T9" fmla="*/ 49 h 195"/>
                  <a:gd name="T10" fmla="*/ 9 w 92"/>
                  <a:gd name="T11" fmla="*/ 44 h 195"/>
                  <a:gd name="T12" fmla="*/ 25 w 92"/>
                  <a:gd name="T13" fmla="*/ 43 h 195"/>
                  <a:gd name="T14" fmla="*/ 31 w 92"/>
                  <a:gd name="T15" fmla="*/ 10 h 195"/>
                  <a:gd name="T16" fmla="*/ 36 w 92"/>
                  <a:gd name="T17" fmla="*/ 3 h 195"/>
                  <a:gd name="T18" fmla="*/ 43 w 92"/>
                  <a:gd name="T19" fmla="*/ 0 h 195"/>
                  <a:gd name="T20" fmla="*/ 54 w 92"/>
                  <a:gd name="T21" fmla="*/ 0 h 195"/>
                  <a:gd name="T22" fmla="*/ 61 w 92"/>
                  <a:gd name="T23" fmla="*/ 3 h 195"/>
                  <a:gd name="T24" fmla="*/ 63 w 92"/>
                  <a:gd name="T25" fmla="*/ 10 h 195"/>
                  <a:gd name="T26" fmla="*/ 84 w 92"/>
                  <a:gd name="T27" fmla="*/ 43 h 195"/>
                  <a:gd name="T28" fmla="*/ 89 w 92"/>
                  <a:gd name="T29" fmla="*/ 44 h 195"/>
                  <a:gd name="T30" fmla="*/ 92 w 92"/>
                  <a:gd name="T31" fmla="*/ 49 h 195"/>
                  <a:gd name="T32" fmla="*/ 92 w 92"/>
                  <a:gd name="T33" fmla="*/ 58 h 195"/>
                  <a:gd name="T34" fmla="*/ 91 w 92"/>
                  <a:gd name="T35" fmla="*/ 62 h 195"/>
                  <a:gd name="T36" fmla="*/ 85 w 92"/>
                  <a:gd name="T37" fmla="*/ 67 h 195"/>
                  <a:gd name="T38" fmla="*/ 51 w 92"/>
                  <a:gd name="T39" fmla="*/ 67 h 195"/>
                  <a:gd name="T40" fmla="*/ 39 w 92"/>
                  <a:gd name="T41" fmla="*/ 135 h 195"/>
                  <a:gd name="T42" fmla="*/ 39 w 92"/>
                  <a:gd name="T43" fmla="*/ 152 h 195"/>
                  <a:gd name="T44" fmla="*/ 45 w 92"/>
                  <a:gd name="T45" fmla="*/ 162 h 195"/>
                  <a:gd name="T46" fmla="*/ 54 w 92"/>
                  <a:gd name="T47" fmla="*/ 167 h 195"/>
                  <a:gd name="T48" fmla="*/ 63 w 92"/>
                  <a:gd name="T49" fmla="*/ 170 h 195"/>
                  <a:gd name="T50" fmla="*/ 72 w 92"/>
                  <a:gd name="T51" fmla="*/ 171 h 195"/>
                  <a:gd name="T52" fmla="*/ 73 w 92"/>
                  <a:gd name="T53" fmla="*/ 179 h 195"/>
                  <a:gd name="T54" fmla="*/ 72 w 92"/>
                  <a:gd name="T55" fmla="*/ 185 h 195"/>
                  <a:gd name="T56" fmla="*/ 67 w 92"/>
                  <a:gd name="T57" fmla="*/ 194 h 195"/>
                  <a:gd name="T58" fmla="*/ 57 w 92"/>
                  <a:gd name="T59" fmla="*/ 195 h 195"/>
                  <a:gd name="T60" fmla="*/ 45 w 92"/>
                  <a:gd name="T61" fmla="*/ 195 h 195"/>
                  <a:gd name="T62" fmla="*/ 24 w 92"/>
                  <a:gd name="T63" fmla="*/ 188 h 195"/>
                  <a:gd name="T64" fmla="*/ 10 w 92"/>
                  <a:gd name="T65" fmla="*/ 174 h 195"/>
                  <a:gd name="T66" fmla="*/ 4 w 92"/>
                  <a:gd name="T67" fmla="*/ 153 h 195"/>
                  <a:gd name="T68" fmla="*/ 19 w 92"/>
                  <a:gd name="T69" fmla="*/ 6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" h="195">
                    <a:moveTo>
                      <a:pt x="19" y="67"/>
                    </a:moveTo>
                    <a:lnTo>
                      <a:pt x="9" y="67"/>
                    </a:lnTo>
                    <a:lnTo>
                      <a:pt x="9" y="67"/>
                    </a:lnTo>
                    <a:lnTo>
                      <a:pt x="4" y="67"/>
                    </a:lnTo>
                    <a:lnTo>
                      <a:pt x="1" y="65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9"/>
                    </a:lnTo>
                    <a:lnTo>
                      <a:pt x="4" y="46"/>
                    </a:lnTo>
                    <a:lnTo>
                      <a:pt x="9" y="44"/>
                    </a:lnTo>
                    <a:lnTo>
                      <a:pt x="13" y="43"/>
                    </a:lnTo>
                    <a:lnTo>
                      <a:pt x="25" y="43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6"/>
                    </a:lnTo>
                    <a:lnTo>
                      <a:pt x="36" y="3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1"/>
                    </a:lnTo>
                    <a:lnTo>
                      <a:pt x="61" y="3"/>
                    </a:lnTo>
                    <a:lnTo>
                      <a:pt x="63" y="6"/>
                    </a:lnTo>
                    <a:lnTo>
                      <a:pt x="63" y="10"/>
                    </a:lnTo>
                    <a:lnTo>
                      <a:pt x="55" y="43"/>
                    </a:lnTo>
                    <a:lnTo>
                      <a:pt x="84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92" y="46"/>
                    </a:lnTo>
                    <a:lnTo>
                      <a:pt x="92" y="49"/>
                    </a:lnTo>
                    <a:lnTo>
                      <a:pt x="92" y="53"/>
                    </a:lnTo>
                    <a:lnTo>
                      <a:pt x="92" y="58"/>
                    </a:lnTo>
                    <a:lnTo>
                      <a:pt x="92" y="58"/>
                    </a:lnTo>
                    <a:lnTo>
                      <a:pt x="91" y="62"/>
                    </a:lnTo>
                    <a:lnTo>
                      <a:pt x="88" y="65"/>
                    </a:lnTo>
                    <a:lnTo>
                      <a:pt x="85" y="67"/>
                    </a:lnTo>
                    <a:lnTo>
                      <a:pt x="81" y="67"/>
                    </a:lnTo>
                    <a:lnTo>
                      <a:pt x="51" y="67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7" y="144"/>
                    </a:lnTo>
                    <a:lnTo>
                      <a:pt x="39" y="152"/>
                    </a:lnTo>
                    <a:lnTo>
                      <a:pt x="40" y="158"/>
                    </a:lnTo>
                    <a:lnTo>
                      <a:pt x="45" y="162"/>
                    </a:lnTo>
                    <a:lnTo>
                      <a:pt x="49" y="165"/>
                    </a:lnTo>
                    <a:lnTo>
                      <a:pt x="54" y="167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9" y="170"/>
                    </a:lnTo>
                    <a:lnTo>
                      <a:pt x="72" y="171"/>
                    </a:lnTo>
                    <a:lnTo>
                      <a:pt x="73" y="174"/>
                    </a:lnTo>
                    <a:lnTo>
                      <a:pt x="73" y="179"/>
                    </a:lnTo>
                    <a:lnTo>
                      <a:pt x="72" y="185"/>
                    </a:lnTo>
                    <a:lnTo>
                      <a:pt x="72" y="185"/>
                    </a:lnTo>
                    <a:lnTo>
                      <a:pt x="70" y="189"/>
                    </a:lnTo>
                    <a:lnTo>
                      <a:pt x="67" y="194"/>
                    </a:lnTo>
                    <a:lnTo>
                      <a:pt x="63" y="195"/>
                    </a:lnTo>
                    <a:lnTo>
                      <a:pt x="57" y="195"/>
                    </a:lnTo>
                    <a:lnTo>
                      <a:pt x="57" y="195"/>
                    </a:lnTo>
                    <a:lnTo>
                      <a:pt x="45" y="195"/>
                    </a:lnTo>
                    <a:lnTo>
                      <a:pt x="34" y="192"/>
                    </a:lnTo>
                    <a:lnTo>
                      <a:pt x="24" y="188"/>
                    </a:lnTo>
                    <a:lnTo>
                      <a:pt x="16" y="182"/>
                    </a:lnTo>
                    <a:lnTo>
                      <a:pt x="10" y="174"/>
                    </a:lnTo>
                    <a:lnTo>
                      <a:pt x="6" y="164"/>
                    </a:lnTo>
                    <a:lnTo>
                      <a:pt x="4" y="153"/>
                    </a:lnTo>
                    <a:lnTo>
                      <a:pt x="6" y="140"/>
                    </a:lnTo>
                    <a:lnTo>
                      <a:pt x="19" y="67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Freeform 31"/>
              <p:cNvSpPr>
                <a:spLocks noEditPoints="1"/>
              </p:cNvSpPr>
              <p:nvPr userDrawn="1"/>
            </p:nvSpPr>
            <p:spPr bwMode="auto">
              <a:xfrm>
                <a:off x="6696075" y="2203450"/>
                <a:ext cx="119063" cy="127000"/>
              </a:xfrm>
              <a:custGeom>
                <a:avLst/>
                <a:gdLst>
                  <a:gd name="T0" fmla="*/ 118 w 151"/>
                  <a:gd name="T1" fmla="*/ 63 h 160"/>
                  <a:gd name="T2" fmla="*/ 118 w 151"/>
                  <a:gd name="T3" fmla="*/ 59 h 160"/>
                  <a:gd name="T4" fmla="*/ 118 w 151"/>
                  <a:gd name="T5" fmla="*/ 42 h 160"/>
                  <a:gd name="T6" fmla="*/ 112 w 151"/>
                  <a:gd name="T7" fmla="*/ 32 h 160"/>
                  <a:gd name="T8" fmla="*/ 103 w 151"/>
                  <a:gd name="T9" fmla="*/ 27 h 160"/>
                  <a:gd name="T10" fmla="*/ 88 w 151"/>
                  <a:gd name="T11" fmla="*/ 26 h 160"/>
                  <a:gd name="T12" fmla="*/ 78 w 151"/>
                  <a:gd name="T13" fmla="*/ 26 h 160"/>
                  <a:gd name="T14" fmla="*/ 49 w 151"/>
                  <a:gd name="T15" fmla="*/ 35 h 160"/>
                  <a:gd name="T16" fmla="*/ 45 w 151"/>
                  <a:gd name="T17" fmla="*/ 36 h 160"/>
                  <a:gd name="T18" fmla="*/ 39 w 151"/>
                  <a:gd name="T19" fmla="*/ 35 h 160"/>
                  <a:gd name="T20" fmla="*/ 34 w 151"/>
                  <a:gd name="T21" fmla="*/ 27 h 160"/>
                  <a:gd name="T22" fmla="*/ 33 w 151"/>
                  <a:gd name="T23" fmla="*/ 23 h 160"/>
                  <a:gd name="T24" fmla="*/ 36 w 151"/>
                  <a:gd name="T25" fmla="*/ 15 h 160"/>
                  <a:gd name="T26" fmla="*/ 40 w 151"/>
                  <a:gd name="T27" fmla="*/ 14 h 160"/>
                  <a:gd name="T28" fmla="*/ 63 w 151"/>
                  <a:gd name="T29" fmla="*/ 5 h 160"/>
                  <a:gd name="T30" fmla="*/ 96 w 151"/>
                  <a:gd name="T31" fmla="*/ 0 h 160"/>
                  <a:gd name="T32" fmla="*/ 110 w 151"/>
                  <a:gd name="T33" fmla="*/ 2 h 160"/>
                  <a:gd name="T34" fmla="*/ 133 w 151"/>
                  <a:gd name="T35" fmla="*/ 9 h 160"/>
                  <a:gd name="T36" fmla="*/ 146 w 151"/>
                  <a:gd name="T37" fmla="*/ 24 h 160"/>
                  <a:gd name="T38" fmla="*/ 151 w 151"/>
                  <a:gd name="T39" fmla="*/ 47 h 160"/>
                  <a:gd name="T40" fmla="*/ 133 w 151"/>
                  <a:gd name="T41" fmla="*/ 147 h 160"/>
                  <a:gd name="T42" fmla="*/ 131 w 151"/>
                  <a:gd name="T43" fmla="*/ 151 h 160"/>
                  <a:gd name="T44" fmla="*/ 125 w 151"/>
                  <a:gd name="T45" fmla="*/ 156 h 160"/>
                  <a:gd name="T46" fmla="*/ 112 w 151"/>
                  <a:gd name="T47" fmla="*/ 156 h 160"/>
                  <a:gd name="T48" fmla="*/ 107 w 151"/>
                  <a:gd name="T49" fmla="*/ 156 h 160"/>
                  <a:gd name="T50" fmla="*/ 103 w 151"/>
                  <a:gd name="T51" fmla="*/ 151 h 160"/>
                  <a:gd name="T52" fmla="*/ 104 w 151"/>
                  <a:gd name="T53" fmla="*/ 138 h 160"/>
                  <a:gd name="T54" fmla="*/ 107 w 151"/>
                  <a:gd name="T55" fmla="*/ 127 h 160"/>
                  <a:gd name="T56" fmla="*/ 107 w 151"/>
                  <a:gd name="T57" fmla="*/ 127 h 160"/>
                  <a:gd name="T58" fmla="*/ 99 w 151"/>
                  <a:gd name="T59" fmla="*/ 138 h 160"/>
                  <a:gd name="T60" fmla="*/ 84 w 151"/>
                  <a:gd name="T61" fmla="*/ 150 h 160"/>
                  <a:gd name="T62" fmla="*/ 61 w 151"/>
                  <a:gd name="T63" fmla="*/ 159 h 160"/>
                  <a:gd name="T64" fmla="*/ 48 w 151"/>
                  <a:gd name="T65" fmla="*/ 160 h 160"/>
                  <a:gd name="T66" fmla="*/ 27 w 151"/>
                  <a:gd name="T67" fmla="*/ 157 h 160"/>
                  <a:gd name="T68" fmla="*/ 12 w 151"/>
                  <a:gd name="T69" fmla="*/ 148 h 160"/>
                  <a:gd name="T70" fmla="*/ 1 w 151"/>
                  <a:gd name="T71" fmla="*/ 133 h 160"/>
                  <a:gd name="T72" fmla="*/ 1 w 151"/>
                  <a:gd name="T73" fmla="*/ 115 h 160"/>
                  <a:gd name="T74" fmla="*/ 3 w 151"/>
                  <a:gd name="T75" fmla="*/ 106 h 160"/>
                  <a:gd name="T76" fmla="*/ 12 w 151"/>
                  <a:gd name="T77" fmla="*/ 93 h 160"/>
                  <a:gd name="T78" fmla="*/ 22 w 151"/>
                  <a:gd name="T79" fmla="*/ 81 h 160"/>
                  <a:gd name="T80" fmla="*/ 45 w 151"/>
                  <a:gd name="T81" fmla="*/ 71 h 160"/>
                  <a:gd name="T82" fmla="*/ 79 w 151"/>
                  <a:gd name="T83" fmla="*/ 65 h 160"/>
                  <a:gd name="T84" fmla="*/ 109 w 151"/>
                  <a:gd name="T85" fmla="*/ 63 h 160"/>
                  <a:gd name="T86" fmla="*/ 60 w 151"/>
                  <a:gd name="T87" fmla="*/ 136 h 160"/>
                  <a:gd name="T88" fmla="*/ 79 w 151"/>
                  <a:gd name="T89" fmla="*/ 132 h 160"/>
                  <a:gd name="T90" fmla="*/ 94 w 151"/>
                  <a:gd name="T91" fmla="*/ 121 h 160"/>
                  <a:gd name="T92" fmla="*/ 106 w 151"/>
                  <a:gd name="T93" fmla="*/ 105 h 160"/>
                  <a:gd name="T94" fmla="*/ 112 w 151"/>
                  <a:gd name="T95" fmla="*/ 89 h 160"/>
                  <a:gd name="T96" fmla="*/ 106 w 151"/>
                  <a:gd name="T97" fmla="*/ 81 h 160"/>
                  <a:gd name="T98" fmla="*/ 85 w 151"/>
                  <a:gd name="T99" fmla="*/ 83 h 160"/>
                  <a:gd name="T100" fmla="*/ 63 w 151"/>
                  <a:gd name="T101" fmla="*/ 86 h 160"/>
                  <a:gd name="T102" fmla="*/ 43 w 151"/>
                  <a:gd name="T103" fmla="*/ 96 h 160"/>
                  <a:gd name="T104" fmla="*/ 34 w 151"/>
                  <a:gd name="T105" fmla="*/ 108 h 160"/>
                  <a:gd name="T106" fmla="*/ 33 w 151"/>
                  <a:gd name="T107" fmla="*/ 112 h 160"/>
                  <a:gd name="T108" fmla="*/ 33 w 151"/>
                  <a:gd name="T109" fmla="*/ 121 h 160"/>
                  <a:gd name="T110" fmla="*/ 37 w 151"/>
                  <a:gd name="T111" fmla="*/ 129 h 160"/>
                  <a:gd name="T112" fmla="*/ 46 w 151"/>
                  <a:gd name="T113" fmla="*/ 135 h 160"/>
                  <a:gd name="T114" fmla="*/ 60 w 151"/>
                  <a:gd name="T115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1" h="160">
                    <a:moveTo>
                      <a:pt x="109" y="63"/>
                    </a:moveTo>
                    <a:lnTo>
                      <a:pt x="118" y="63"/>
                    </a:lnTo>
                    <a:lnTo>
                      <a:pt x="118" y="59"/>
                    </a:lnTo>
                    <a:lnTo>
                      <a:pt x="118" y="59"/>
                    </a:lnTo>
                    <a:lnTo>
                      <a:pt x="119" y="50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2" y="32"/>
                    </a:lnTo>
                    <a:lnTo>
                      <a:pt x="107" y="29"/>
                    </a:lnTo>
                    <a:lnTo>
                      <a:pt x="103" y="27"/>
                    </a:lnTo>
                    <a:lnTo>
                      <a:pt x="96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78" y="26"/>
                    </a:lnTo>
                    <a:lnTo>
                      <a:pt x="66" y="29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5" y="36"/>
                    </a:lnTo>
                    <a:lnTo>
                      <a:pt x="42" y="36"/>
                    </a:lnTo>
                    <a:lnTo>
                      <a:pt x="39" y="35"/>
                    </a:lnTo>
                    <a:lnTo>
                      <a:pt x="36" y="32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3" y="23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9" y="9"/>
                    </a:lnTo>
                    <a:lnTo>
                      <a:pt x="63" y="5"/>
                    </a:lnTo>
                    <a:lnTo>
                      <a:pt x="78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10" y="2"/>
                    </a:lnTo>
                    <a:lnTo>
                      <a:pt x="122" y="5"/>
                    </a:lnTo>
                    <a:lnTo>
                      <a:pt x="133" y="9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49" y="35"/>
                    </a:lnTo>
                    <a:lnTo>
                      <a:pt x="151" y="47"/>
                    </a:lnTo>
                    <a:lnTo>
                      <a:pt x="149" y="60"/>
                    </a:lnTo>
                    <a:lnTo>
                      <a:pt x="133" y="147"/>
                    </a:lnTo>
                    <a:lnTo>
                      <a:pt x="133" y="147"/>
                    </a:lnTo>
                    <a:lnTo>
                      <a:pt x="131" y="151"/>
                    </a:lnTo>
                    <a:lnTo>
                      <a:pt x="128" y="154"/>
                    </a:lnTo>
                    <a:lnTo>
                      <a:pt x="125" y="156"/>
                    </a:lnTo>
                    <a:lnTo>
                      <a:pt x="121" y="156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07" y="156"/>
                    </a:lnTo>
                    <a:lnTo>
                      <a:pt x="104" y="154"/>
                    </a:lnTo>
                    <a:lnTo>
                      <a:pt x="103" y="151"/>
                    </a:lnTo>
                    <a:lnTo>
                      <a:pt x="103" y="147"/>
                    </a:lnTo>
                    <a:lnTo>
                      <a:pt x="104" y="138"/>
                    </a:lnTo>
                    <a:lnTo>
                      <a:pt x="104" y="138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3" y="133"/>
                    </a:lnTo>
                    <a:lnTo>
                      <a:pt x="99" y="138"/>
                    </a:lnTo>
                    <a:lnTo>
                      <a:pt x="91" y="144"/>
                    </a:lnTo>
                    <a:lnTo>
                      <a:pt x="84" y="150"/>
                    </a:lnTo>
                    <a:lnTo>
                      <a:pt x="73" y="154"/>
                    </a:lnTo>
                    <a:lnTo>
                      <a:pt x="61" y="159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37" y="159"/>
                    </a:lnTo>
                    <a:lnTo>
                      <a:pt x="27" y="157"/>
                    </a:lnTo>
                    <a:lnTo>
                      <a:pt x="18" y="153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1" y="133"/>
                    </a:lnTo>
                    <a:lnTo>
                      <a:pt x="0" y="124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3" y="106"/>
                    </a:lnTo>
                    <a:lnTo>
                      <a:pt x="7" y="99"/>
                    </a:lnTo>
                    <a:lnTo>
                      <a:pt x="12" y="93"/>
                    </a:lnTo>
                    <a:lnTo>
                      <a:pt x="16" y="87"/>
                    </a:lnTo>
                    <a:lnTo>
                      <a:pt x="22" y="81"/>
                    </a:lnTo>
                    <a:lnTo>
                      <a:pt x="30" y="78"/>
                    </a:lnTo>
                    <a:lnTo>
                      <a:pt x="45" y="71"/>
                    </a:lnTo>
                    <a:lnTo>
                      <a:pt x="63" y="66"/>
                    </a:lnTo>
                    <a:lnTo>
                      <a:pt x="79" y="65"/>
                    </a:lnTo>
                    <a:lnTo>
                      <a:pt x="94" y="63"/>
                    </a:lnTo>
                    <a:lnTo>
                      <a:pt x="109" y="63"/>
                    </a:lnTo>
                    <a:close/>
                    <a:moveTo>
                      <a:pt x="60" y="136"/>
                    </a:moveTo>
                    <a:lnTo>
                      <a:pt x="60" y="136"/>
                    </a:lnTo>
                    <a:lnTo>
                      <a:pt x="69" y="135"/>
                    </a:lnTo>
                    <a:lnTo>
                      <a:pt x="79" y="132"/>
                    </a:lnTo>
                    <a:lnTo>
                      <a:pt x="87" y="127"/>
                    </a:lnTo>
                    <a:lnTo>
                      <a:pt x="94" y="121"/>
                    </a:lnTo>
                    <a:lnTo>
                      <a:pt x="101" y="114"/>
                    </a:lnTo>
                    <a:lnTo>
                      <a:pt x="106" y="105"/>
                    </a:lnTo>
                    <a:lnTo>
                      <a:pt x="110" y="97"/>
                    </a:lnTo>
                    <a:lnTo>
                      <a:pt x="112" y="89"/>
                    </a:lnTo>
                    <a:lnTo>
                      <a:pt x="113" y="81"/>
                    </a:lnTo>
                    <a:lnTo>
                      <a:pt x="106" y="81"/>
                    </a:lnTo>
                    <a:lnTo>
                      <a:pt x="106" y="81"/>
                    </a:lnTo>
                    <a:lnTo>
                      <a:pt x="85" y="83"/>
                    </a:lnTo>
                    <a:lnTo>
                      <a:pt x="75" y="84"/>
                    </a:lnTo>
                    <a:lnTo>
                      <a:pt x="63" y="86"/>
                    </a:lnTo>
                    <a:lnTo>
                      <a:pt x="52" y="90"/>
                    </a:lnTo>
                    <a:lnTo>
                      <a:pt x="43" y="96"/>
                    </a:lnTo>
                    <a:lnTo>
                      <a:pt x="37" y="102"/>
                    </a:lnTo>
                    <a:lnTo>
                      <a:pt x="34" y="108"/>
                    </a:lnTo>
                    <a:lnTo>
                      <a:pt x="33" y="112"/>
                    </a:lnTo>
                    <a:lnTo>
                      <a:pt x="33" y="112"/>
                    </a:lnTo>
                    <a:lnTo>
                      <a:pt x="33" y="117"/>
                    </a:lnTo>
                    <a:lnTo>
                      <a:pt x="33" y="121"/>
                    </a:lnTo>
                    <a:lnTo>
                      <a:pt x="34" y="126"/>
                    </a:lnTo>
                    <a:lnTo>
                      <a:pt x="37" y="129"/>
                    </a:lnTo>
                    <a:lnTo>
                      <a:pt x="42" y="132"/>
                    </a:lnTo>
                    <a:lnTo>
                      <a:pt x="46" y="135"/>
                    </a:lnTo>
                    <a:lnTo>
                      <a:pt x="52" y="136"/>
                    </a:lnTo>
                    <a:lnTo>
                      <a:pt x="60" y="136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" name="Freeform 32"/>
              <p:cNvSpPr>
                <a:spLocks/>
              </p:cNvSpPr>
              <p:nvPr userDrawn="1"/>
            </p:nvSpPr>
            <p:spPr bwMode="auto">
              <a:xfrm>
                <a:off x="6696075" y="2203450"/>
                <a:ext cx="119063" cy="127000"/>
              </a:xfrm>
              <a:custGeom>
                <a:avLst/>
                <a:gdLst>
                  <a:gd name="T0" fmla="*/ 118 w 151"/>
                  <a:gd name="T1" fmla="*/ 63 h 160"/>
                  <a:gd name="T2" fmla="*/ 118 w 151"/>
                  <a:gd name="T3" fmla="*/ 59 h 160"/>
                  <a:gd name="T4" fmla="*/ 118 w 151"/>
                  <a:gd name="T5" fmla="*/ 42 h 160"/>
                  <a:gd name="T6" fmla="*/ 112 w 151"/>
                  <a:gd name="T7" fmla="*/ 32 h 160"/>
                  <a:gd name="T8" fmla="*/ 103 w 151"/>
                  <a:gd name="T9" fmla="*/ 27 h 160"/>
                  <a:gd name="T10" fmla="*/ 88 w 151"/>
                  <a:gd name="T11" fmla="*/ 26 h 160"/>
                  <a:gd name="T12" fmla="*/ 78 w 151"/>
                  <a:gd name="T13" fmla="*/ 26 h 160"/>
                  <a:gd name="T14" fmla="*/ 49 w 151"/>
                  <a:gd name="T15" fmla="*/ 35 h 160"/>
                  <a:gd name="T16" fmla="*/ 45 w 151"/>
                  <a:gd name="T17" fmla="*/ 36 h 160"/>
                  <a:gd name="T18" fmla="*/ 39 w 151"/>
                  <a:gd name="T19" fmla="*/ 35 h 160"/>
                  <a:gd name="T20" fmla="*/ 34 w 151"/>
                  <a:gd name="T21" fmla="*/ 27 h 160"/>
                  <a:gd name="T22" fmla="*/ 33 w 151"/>
                  <a:gd name="T23" fmla="*/ 23 h 160"/>
                  <a:gd name="T24" fmla="*/ 36 w 151"/>
                  <a:gd name="T25" fmla="*/ 15 h 160"/>
                  <a:gd name="T26" fmla="*/ 40 w 151"/>
                  <a:gd name="T27" fmla="*/ 14 h 160"/>
                  <a:gd name="T28" fmla="*/ 63 w 151"/>
                  <a:gd name="T29" fmla="*/ 5 h 160"/>
                  <a:gd name="T30" fmla="*/ 96 w 151"/>
                  <a:gd name="T31" fmla="*/ 0 h 160"/>
                  <a:gd name="T32" fmla="*/ 110 w 151"/>
                  <a:gd name="T33" fmla="*/ 2 h 160"/>
                  <a:gd name="T34" fmla="*/ 133 w 151"/>
                  <a:gd name="T35" fmla="*/ 9 h 160"/>
                  <a:gd name="T36" fmla="*/ 146 w 151"/>
                  <a:gd name="T37" fmla="*/ 24 h 160"/>
                  <a:gd name="T38" fmla="*/ 151 w 151"/>
                  <a:gd name="T39" fmla="*/ 47 h 160"/>
                  <a:gd name="T40" fmla="*/ 133 w 151"/>
                  <a:gd name="T41" fmla="*/ 147 h 160"/>
                  <a:gd name="T42" fmla="*/ 131 w 151"/>
                  <a:gd name="T43" fmla="*/ 151 h 160"/>
                  <a:gd name="T44" fmla="*/ 125 w 151"/>
                  <a:gd name="T45" fmla="*/ 156 h 160"/>
                  <a:gd name="T46" fmla="*/ 112 w 151"/>
                  <a:gd name="T47" fmla="*/ 156 h 160"/>
                  <a:gd name="T48" fmla="*/ 107 w 151"/>
                  <a:gd name="T49" fmla="*/ 156 h 160"/>
                  <a:gd name="T50" fmla="*/ 103 w 151"/>
                  <a:gd name="T51" fmla="*/ 151 h 160"/>
                  <a:gd name="T52" fmla="*/ 104 w 151"/>
                  <a:gd name="T53" fmla="*/ 138 h 160"/>
                  <a:gd name="T54" fmla="*/ 107 w 151"/>
                  <a:gd name="T55" fmla="*/ 127 h 160"/>
                  <a:gd name="T56" fmla="*/ 107 w 151"/>
                  <a:gd name="T57" fmla="*/ 127 h 160"/>
                  <a:gd name="T58" fmla="*/ 99 w 151"/>
                  <a:gd name="T59" fmla="*/ 138 h 160"/>
                  <a:gd name="T60" fmla="*/ 84 w 151"/>
                  <a:gd name="T61" fmla="*/ 150 h 160"/>
                  <a:gd name="T62" fmla="*/ 61 w 151"/>
                  <a:gd name="T63" fmla="*/ 159 h 160"/>
                  <a:gd name="T64" fmla="*/ 48 w 151"/>
                  <a:gd name="T65" fmla="*/ 160 h 160"/>
                  <a:gd name="T66" fmla="*/ 27 w 151"/>
                  <a:gd name="T67" fmla="*/ 157 h 160"/>
                  <a:gd name="T68" fmla="*/ 12 w 151"/>
                  <a:gd name="T69" fmla="*/ 148 h 160"/>
                  <a:gd name="T70" fmla="*/ 1 w 151"/>
                  <a:gd name="T71" fmla="*/ 133 h 160"/>
                  <a:gd name="T72" fmla="*/ 1 w 151"/>
                  <a:gd name="T73" fmla="*/ 115 h 160"/>
                  <a:gd name="T74" fmla="*/ 3 w 151"/>
                  <a:gd name="T75" fmla="*/ 106 h 160"/>
                  <a:gd name="T76" fmla="*/ 12 w 151"/>
                  <a:gd name="T77" fmla="*/ 93 h 160"/>
                  <a:gd name="T78" fmla="*/ 22 w 151"/>
                  <a:gd name="T79" fmla="*/ 81 h 160"/>
                  <a:gd name="T80" fmla="*/ 45 w 151"/>
                  <a:gd name="T81" fmla="*/ 71 h 160"/>
                  <a:gd name="T82" fmla="*/ 79 w 151"/>
                  <a:gd name="T83" fmla="*/ 65 h 160"/>
                  <a:gd name="T84" fmla="*/ 109 w 151"/>
                  <a:gd name="T85" fmla="*/ 6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" h="160">
                    <a:moveTo>
                      <a:pt x="109" y="63"/>
                    </a:moveTo>
                    <a:lnTo>
                      <a:pt x="118" y="63"/>
                    </a:lnTo>
                    <a:lnTo>
                      <a:pt x="118" y="59"/>
                    </a:lnTo>
                    <a:lnTo>
                      <a:pt x="118" y="59"/>
                    </a:lnTo>
                    <a:lnTo>
                      <a:pt x="119" y="50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2" y="32"/>
                    </a:lnTo>
                    <a:lnTo>
                      <a:pt x="107" y="29"/>
                    </a:lnTo>
                    <a:lnTo>
                      <a:pt x="103" y="27"/>
                    </a:lnTo>
                    <a:lnTo>
                      <a:pt x="96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78" y="26"/>
                    </a:lnTo>
                    <a:lnTo>
                      <a:pt x="66" y="29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5" y="36"/>
                    </a:lnTo>
                    <a:lnTo>
                      <a:pt x="42" y="36"/>
                    </a:lnTo>
                    <a:lnTo>
                      <a:pt x="39" y="35"/>
                    </a:lnTo>
                    <a:lnTo>
                      <a:pt x="36" y="32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3" y="23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9" y="9"/>
                    </a:lnTo>
                    <a:lnTo>
                      <a:pt x="63" y="5"/>
                    </a:lnTo>
                    <a:lnTo>
                      <a:pt x="78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10" y="2"/>
                    </a:lnTo>
                    <a:lnTo>
                      <a:pt x="122" y="5"/>
                    </a:lnTo>
                    <a:lnTo>
                      <a:pt x="133" y="9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49" y="35"/>
                    </a:lnTo>
                    <a:lnTo>
                      <a:pt x="151" y="47"/>
                    </a:lnTo>
                    <a:lnTo>
                      <a:pt x="149" y="60"/>
                    </a:lnTo>
                    <a:lnTo>
                      <a:pt x="133" y="147"/>
                    </a:lnTo>
                    <a:lnTo>
                      <a:pt x="133" y="147"/>
                    </a:lnTo>
                    <a:lnTo>
                      <a:pt x="131" y="151"/>
                    </a:lnTo>
                    <a:lnTo>
                      <a:pt x="128" y="154"/>
                    </a:lnTo>
                    <a:lnTo>
                      <a:pt x="125" y="156"/>
                    </a:lnTo>
                    <a:lnTo>
                      <a:pt x="121" y="156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07" y="156"/>
                    </a:lnTo>
                    <a:lnTo>
                      <a:pt x="104" y="154"/>
                    </a:lnTo>
                    <a:lnTo>
                      <a:pt x="103" y="151"/>
                    </a:lnTo>
                    <a:lnTo>
                      <a:pt x="103" y="147"/>
                    </a:lnTo>
                    <a:lnTo>
                      <a:pt x="104" y="138"/>
                    </a:lnTo>
                    <a:lnTo>
                      <a:pt x="104" y="138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3" y="133"/>
                    </a:lnTo>
                    <a:lnTo>
                      <a:pt x="99" y="138"/>
                    </a:lnTo>
                    <a:lnTo>
                      <a:pt x="91" y="144"/>
                    </a:lnTo>
                    <a:lnTo>
                      <a:pt x="84" y="150"/>
                    </a:lnTo>
                    <a:lnTo>
                      <a:pt x="73" y="154"/>
                    </a:lnTo>
                    <a:lnTo>
                      <a:pt x="61" y="159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37" y="159"/>
                    </a:lnTo>
                    <a:lnTo>
                      <a:pt x="27" y="157"/>
                    </a:lnTo>
                    <a:lnTo>
                      <a:pt x="18" y="153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1" y="133"/>
                    </a:lnTo>
                    <a:lnTo>
                      <a:pt x="0" y="124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3" y="106"/>
                    </a:lnTo>
                    <a:lnTo>
                      <a:pt x="7" y="99"/>
                    </a:lnTo>
                    <a:lnTo>
                      <a:pt x="12" y="93"/>
                    </a:lnTo>
                    <a:lnTo>
                      <a:pt x="16" y="87"/>
                    </a:lnTo>
                    <a:lnTo>
                      <a:pt x="22" y="81"/>
                    </a:lnTo>
                    <a:lnTo>
                      <a:pt x="30" y="78"/>
                    </a:lnTo>
                    <a:lnTo>
                      <a:pt x="45" y="71"/>
                    </a:lnTo>
                    <a:lnTo>
                      <a:pt x="63" y="66"/>
                    </a:lnTo>
                    <a:lnTo>
                      <a:pt x="79" y="65"/>
                    </a:lnTo>
                    <a:lnTo>
                      <a:pt x="94" y="63"/>
                    </a:lnTo>
                    <a:lnTo>
                      <a:pt x="109" y="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Freeform 33"/>
              <p:cNvSpPr>
                <a:spLocks/>
              </p:cNvSpPr>
              <p:nvPr userDrawn="1"/>
            </p:nvSpPr>
            <p:spPr bwMode="auto">
              <a:xfrm>
                <a:off x="6721475" y="2268538"/>
                <a:ext cx="65088" cy="42862"/>
              </a:xfrm>
              <a:custGeom>
                <a:avLst/>
                <a:gdLst>
                  <a:gd name="T0" fmla="*/ 27 w 80"/>
                  <a:gd name="T1" fmla="*/ 55 h 55"/>
                  <a:gd name="T2" fmla="*/ 27 w 80"/>
                  <a:gd name="T3" fmla="*/ 55 h 55"/>
                  <a:gd name="T4" fmla="*/ 36 w 80"/>
                  <a:gd name="T5" fmla="*/ 54 h 55"/>
                  <a:gd name="T6" fmla="*/ 46 w 80"/>
                  <a:gd name="T7" fmla="*/ 51 h 55"/>
                  <a:gd name="T8" fmla="*/ 54 w 80"/>
                  <a:gd name="T9" fmla="*/ 46 h 55"/>
                  <a:gd name="T10" fmla="*/ 61 w 80"/>
                  <a:gd name="T11" fmla="*/ 40 h 55"/>
                  <a:gd name="T12" fmla="*/ 68 w 80"/>
                  <a:gd name="T13" fmla="*/ 33 h 55"/>
                  <a:gd name="T14" fmla="*/ 73 w 80"/>
                  <a:gd name="T15" fmla="*/ 24 h 55"/>
                  <a:gd name="T16" fmla="*/ 77 w 80"/>
                  <a:gd name="T17" fmla="*/ 16 h 55"/>
                  <a:gd name="T18" fmla="*/ 79 w 80"/>
                  <a:gd name="T19" fmla="*/ 8 h 55"/>
                  <a:gd name="T20" fmla="*/ 80 w 80"/>
                  <a:gd name="T21" fmla="*/ 0 h 55"/>
                  <a:gd name="T22" fmla="*/ 73 w 80"/>
                  <a:gd name="T23" fmla="*/ 0 h 55"/>
                  <a:gd name="T24" fmla="*/ 73 w 80"/>
                  <a:gd name="T25" fmla="*/ 0 h 55"/>
                  <a:gd name="T26" fmla="*/ 52 w 80"/>
                  <a:gd name="T27" fmla="*/ 2 h 55"/>
                  <a:gd name="T28" fmla="*/ 42 w 80"/>
                  <a:gd name="T29" fmla="*/ 3 h 55"/>
                  <a:gd name="T30" fmla="*/ 30 w 80"/>
                  <a:gd name="T31" fmla="*/ 5 h 55"/>
                  <a:gd name="T32" fmla="*/ 19 w 80"/>
                  <a:gd name="T33" fmla="*/ 9 h 55"/>
                  <a:gd name="T34" fmla="*/ 10 w 80"/>
                  <a:gd name="T35" fmla="*/ 15 h 55"/>
                  <a:gd name="T36" fmla="*/ 4 w 80"/>
                  <a:gd name="T37" fmla="*/ 21 h 55"/>
                  <a:gd name="T38" fmla="*/ 1 w 80"/>
                  <a:gd name="T39" fmla="*/ 27 h 55"/>
                  <a:gd name="T40" fmla="*/ 0 w 80"/>
                  <a:gd name="T41" fmla="*/ 31 h 55"/>
                  <a:gd name="T42" fmla="*/ 0 w 80"/>
                  <a:gd name="T43" fmla="*/ 31 h 55"/>
                  <a:gd name="T44" fmla="*/ 0 w 80"/>
                  <a:gd name="T45" fmla="*/ 36 h 55"/>
                  <a:gd name="T46" fmla="*/ 0 w 80"/>
                  <a:gd name="T47" fmla="*/ 40 h 55"/>
                  <a:gd name="T48" fmla="*/ 1 w 80"/>
                  <a:gd name="T49" fmla="*/ 45 h 55"/>
                  <a:gd name="T50" fmla="*/ 4 w 80"/>
                  <a:gd name="T51" fmla="*/ 48 h 55"/>
                  <a:gd name="T52" fmla="*/ 9 w 80"/>
                  <a:gd name="T53" fmla="*/ 51 h 55"/>
                  <a:gd name="T54" fmla="*/ 13 w 80"/>
                  <a:gd name="T55" fmla="*/ 54 h 55"/>
                  <a:gd name="T56" fmla="*/ 19 w 80"/>
                  <a:gd name="T57" fmla="*/ 55 h 55"/>
                  <a:gd name="T58" fmla="*/ 27 w 80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55">
                    <a:moveTo>
                      <a:pt x="27" y="55"/>
                    </a:moveTo>
                    <a:lnTo>
                      <a:pt x="27" y="55"/>
                    </a:lnTo>
                    <a:lnTo>
                      <a:pt x="36" y="54"/>
                    </a:lnTo>
                    <a:lnTo>
                      <a:pt x="46" y="51"/>
                    </a:lnTo>
                    <a:lnTo>
                      <a:pt x="54" y="46"/>
                    </a:lnTo>
                    <a:lnTo>
                      <a:pt x="61" y="40"/>
                    </a:lnTo>
                    <a:lnTo>
                      <a:pt x="68" y="33"/>
                    </a:lnTo>
                    <a:lnTo>
                      <a:pt x="73" y="24"/>
                    </a:lnTo>
                    <a:lnTo>
                      <a:pt x="77" y="16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2" y="2"/>
                    </a:lnTo>
                    <a:lnTo>
                      <a:pt x="42" y="3"/>
                    </a:lnTo>
                    <a:lnTo>
                      <a:pt x="30" y="5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4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27" y="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" name="Freeform 34"/>
              <p:cNvSpPr>
                <a:spLocks/>
              </p:cNvSpPr>
              <p:nvPr userDrawn="1"/>
            </p:nvSpPr>
            <p:spPr bwMode="auto">
              <a:xfrm>
                <a:off x="6838950" y="2159000"/>
                <a:ext cx="120650" cy="168275"/>
              </a:xfrm>
              <a:custGeom>
                <a:avLst/>
                <a:gdLst>
                  <a:gd name="T0" fmla="*/ 36 w 154"/>
                  <a:gd name="T1" fmla="*/ 10 h 212"/>
                  <a:gd name="T2" fmla="*/ 36 w 154"/>
                  <a:gd name="T3" fmla="*/ 10 h 212"/>
                  <a:gd name="T4" fmla="*/ 37 w 154"/>
                  <a:gd name="T5" fmla="*/ 6 h 212"/>
                  <a:gd name="T6" fmla="*/ 40 w 154"/>
                  <a:gd name="T7" fmla="*/ 3 h 212"/>
                  <a:gd name="T8" fmla="*/ 45 w 154"/>
                  <a:gd name="T9" fmla="*/ 1 h 212"/>
                  <a:gd name="T10" fmla="*/ 49 w 154"/>
                  <a:gd name="T11" fmla="*/ 0 h 212"/>
                  <a:gd name="T12" fmla="*/ 60 w 154"/>
                  <a:gd name="T13" fmla="*/ 0 h 212"/>
                  <a:gd name="T14" fmla="*/ 60 w 154"/>
                  <a:gd name="T15" fmla="*/ 0 h 212"/>
                  <a:gd name="T16" fmla="*/ 63 w 154"/>
                  <a:gd name="T17" fmla="*/ 1 h 212"/>
                  <a:gd name="T18" fmla="*/ 66 w 154"/>
                  <a:gd name="T19" fmla="*/ 3 h 212"/>
                  <a:gd name="T20" fmla="*/ 67 w 154"/>
                  <a:gd name="T21" fmla="*/ 6 h 212"/>
                  <a:gd name="T22" fmla="*/ 67 w 154"/>
                  <a:gd name="T23" fmla="*/ 10 h 212"/>
                  <a:gd name="T24" fmla="*/ 48 w 154"/>
                  <a:gd name="T25" fmla="*/ 116 h 212"/>
                  <a:gd name="T26" fmla="*/ 72 w 154"/>
                  <a:gd name="T27" fmla="*/ 116 h 212"/>
                  <a:gd name="T28" fmla="*/ 121 w 154"/>
                  <a:gd name="T29" fmla="*/ 67 h 212"/>
                  <a:gd name="T30" fmla="*/ 121 w 154"/>
                  <a:gd name="T31" fmla="*/ 67 h 212"/>
                  <a:gd name="T32" fmla="*/ 124 w 154"/>
                  <a:gd name="T33" fmla="*/ 64 h 212"/>
                  <a:gd name="T34" fmla="*/ 127 w 154"/>
                  <a:gd name="T35" fmla="*/ 61 h 212"/>
                  <a:gd name="T36" fmla="*/ 135 w 154"/>
                  <a:gd name="T37" fmla="*/ 59 h 212"/>
                  <a:gd name="T38" fmla="*/ 146 w 154"/>
                  <a:gd name="T39" fmla="*/ 59 h 212"/>
                  <a:gd name="T40" fmla="*/ 146 w 154"/>
                  <a:gd name="T41" fmla="*/ 59 h 212"/>
                  <a:gd name="T42" fmla="*/ 151 w 154"/>
                  <a:gd name="T43" fmla="*/ 61 h 212"/>
                  <a:gd name="T44" fmla="*/ 154 w 154"/>
                  <a:gd name="T45" fmla="*/ 64 h 212"/>
                  <a:gd name="T46" fmla="*/ 154 w 154"/>
                  <a:gd name="T47" fmla="*/ 67 h 212"/>
                  <a:gd name="T48" fmla="*/ 151 w 154"/>
                  <a:gd name="T49" fmla="*/ 73 h 212"/>
                  <a:gd name="T50" fmla="*/ 94 w 154"/>
                  <a:gd name="T51" fmla="*/ 127 h 212"/>
                  <a:gd name="T52" fmla="*/ 94 w 154"/>
                  <a:gd name="T53" fmla="*/ 128 h 212"/>
                  <a:gd name="T54" fmla="*/ 133 w 154"/>
                  <a:gd name="T55" fmla="*/ 200 h 212"/>
                  <a:gd name="T56" fmla="*/ 133 w 154"/>
                  <a:gd name="T57" fmla="*/ 200 h 212"/>
                  <a:gd name="T58" fmla="*/ 135 w 154"/>
                  <a:gd name="T59" fmla="*/ 204 h 212"/>
                  <a:gd name="T60" fmla="*/ 133 w 154"/>
                  <a:gd name="T61" fmla="*/ 209 h 212"/>
                  <a:gd name="T62" fmla="*/ 130 w 154"/>
                  <a:gd name="T63" fmla="*/ 212 h 212"/>
                  <a:gd name="T64" fmla="*/ 124 w 154"/>
                  <a:gd name="T65" fmla="*/ 212 h 212"/>
                  <a:gd name="T66" fmla="*/ 111 w 154"/>
                  <a:gd name="T67" fmla="*/ 212 h 212"/>
                  <a:gd name="T68" fmla="*/ 111 w 154"/>
                  <a:gd name="T69" fmla="*/ 212 h 212"/>
                  <a:gd name="T70" fmla="*/ 108 w 154"/>
                  <a:gd name="T71" fmla="*/ 212 h 212"/>
                  <a:gd name="T72" fmla="*/ 103 w 154"/>
                  <a:gd name="T73" fmla="*/ 210 h 212"/>
                  <a:gd name="T74" fmla="*/ 102 w 154"/>
                  <a:gd name="T75" fmla="*/ 209 h 212"/>
                  <a:gd name="T76" fmla="*/ 100 w 154"/>
                  <a:gd name="T77" fmla="*/ 206 h 212"/>
                  <a:gd name="T78" fmla="*/ 67 w 154"/>
                  <a:gd name="T79" fmla="*/ 142 h 212"/>
                  <a:gd name="T80" fmla="*/ 42 w 154"/>
                  <a:gd name="T81" fmla="*/ 142 h 212"/>
                  <a:gd name="T82" fmla="*/ 31 w 154"/>
                  <a:gd name="T83" fmla="*/ 203 h 212"/>
                  <a:gd name="T84" fmla="*/ 31 w 154"/>
                  <a:gd name="T85" fmla="*/ 203 h 212"/>
                  <a:gd name="T86" fmla="*/ 30 w 154"/>
                  <a:gd name="T87" fmla="*/ 207 h 212"/>
                  <a:gd name="T88" fmla="*/ 27 w 154"/>
                  <a:gd name="T89" fmla="*/ 210 h 212"/>
                  <a:gd name="T90" fmla="*/ 24 w 154"/>
                  <a:gd name="T91" fmla="*/ 212 h 212"/>
                  <a:gd name="T92" fmla="*/ 18 w 154"/>
                  <a:gd name="T93" fmla="*/ 212 h 212"/>
                  <a:gd name="T94" fmla="*/ 9 w 154"/>
                  <a:gd name="T95" fmla="*/ 212 h 212"/>
                  <a:gd name="T96" fmla="*/ 9 w 154"/>
                  <a:gd name="T97" fmla="*/ 212 h 212"/>
                  <a:gd name="T98" fmla="*/ 5 w 154"/>
                  <a:gd name="T99" fmla="*/ 212 h 212"/>
                  <a:gd name="T100" fmla="*/ 2 w 154"/>
                  <a:gd name="T101" fmla="*/ 210 h 212"/>
                  <a:gd name="T102" fmla="*/ 0 w 154"/>
                  <a:gd name="T103" fmla="*/ 207 h 212"/>
                  <a:gd name="T104" fmla="*/ 0 w 154"/>
                  <a:gd name="T105" fmla="*/ 203 h 212"/>
                  <a:gd name="T106" fmla="*/ 36 w 154"/>
                  <a:gd name="T107" fmla="*/ 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4" h="212">
                    <a:moveTo>
                      <a:pt x="36" y="10"/>
                    </a:moveTo>
                    <a:lnTo>
                      <a:pt x="36" y="10"/>
                    </a:lnTo>
                    <a:lnTo>
                      <a:pt x="37" y="6"/>
                    </a:lnTo>
                    <a:lnTo>
                      <a:pt x="40" y="3"/>
                    </a:lnTo>
                    <a:lnTo>
                      <a:pt x="45" y="1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3" y="1"/>
                    </a:lnTo>
                    <a:lnTo>
                      <a:pt x="66" y="3"/>
                    </a:lnTo>
                    <a:lnTo>
                      <a:pt x="67" y="6"/>
                    </a:lnTo>
                    <a:lnTo>
                      <a:pt x="67" y="10"/>
                    </a:lnTo>
                    <a:lnTo>
                      <a:pt x="48" y="116"/>
                    </a:lnTo>
                    <a:lnTo>
                      <a:pt x="72" y="116"/>
                    </a:lnTo>
                    <a:lnTo>
                      <a:pt x="121" y="67"/>
                    </a:lnTo>
                    <a:lnTo>
                      <a:pt x="121" y="67"/>
                    </a:lnTo>
                    <a:lnTo>
                      <a:pt x="124" y="64"/>
                    </a:lnTo>
                    <a:lnTo>
                      <a:pt x="127" y="61"/>
                    </a:lnTo>
                    <a:lnTo>
                      <a:pt x="135" y="59"/>
                    </a:lnTo>
                    <a:lnTo>
                      <a:pt x="146" y="59"/>
                    </a:lnTo>
                    <a:lnTo>
                      <a:pt x="146" y="59"/>
                    </a:lnTo>
                    <a:lnTo>
                      <a:pt x="151" y="61"/>
                    </a:lnTo>
                    <a:lnTo>
                      <a:pt x="154" y="64"/>
                    </a:lnTo>
                    <a:lnTo>
                      <a:pt x="154" y="67"/>
                    </a:lnTo>
                    <a:lnTo>
                      <a:pt x="151" y="73"/>
                    </a:lnTo>
                    <a:lnTo>
                      <a:pt x="94" y="127"/>
                    </a:lnTo>
                    <a:lnTo>
                      <a:pt x="94" y="128"/>
                    </a:lnTo>
                    <a:lnTo>
                      <a:pt x="133" y="200"/>
                    </a:lnTo>
                    <a:lnTo>
                      <a:pt x="133" y="200"/>
                    </a:lnTo>
                    <a:lnTo>
                      <a:pt x="135" y="204"/>
                    </a:lnTo>
                    <a:lnTo>
                      <a:pt x="133" y="209"/>
                    </a:lnTo>
                    <a:lnTo>
                      <a:pt x="130" y="212"/>
                    </a:lnTo>
                    <a:lnTo>
                      <a:pt x="124" y="212"/>
                    </a:lnTo>
                    <a:lnTo>
                      <a:pt x="111" y="212"/>
                    </a:lnTo>
                    <a:lnTo>
                      <a:pt x="111" y="212"/>
                    </a:lnTo>
                    <a:lnTo>
                      <a:pt x="108" y="212"/>
                    </a:lnTo>
                    <a:lnTo>
                      <a:pt x="103" y="210"/>
                    </a:lnTo>
                    <a:lnTo>
                      <a:pt x="102" y="209"/>
                    </a:lnTo>
                    <a:lnTo>
                      <a:pt x="100" y="206"/>
                    </a:lnTo>
                    <a:lnTo>
                      <a:pt x="67" y="142"/>
                    </a:lnTo>
                    <a:lnTo>
                      <a:pt x="42" y="142"/>
                    </a:lnTo>
                    <a:lnTo>
                      <a:pt x="31" y="203"/>
                    </a:lnTo>
                    <a:lnTo>
                      <a:pt x="31" y="203"/>
                    </a:lnTo>
                    <a:lnTo>
                      <a:pt x="30" y="207"/>
                    </a:lnTo>
                    <a:lnTo>
                      <a:pt x="27" y="210"/>
                    </a:lnTo>
                    <a:lnTo>
                      <a:pt x="24" y="212"/>
                    </a:lnTo>
                    <a:lnTo>
                      <a:pt x="18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5" y="212"/>
                    </a:lnTo>
                    <a:lnTo>
                      <a:pt x="2" y="210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Freeform 35"/>
              <p:cNvSpPr>
                <a:spLocks noEditPoints="1"/>
              </p:cNvSpPr>
              <p:nvPr userDrawn="1"/>
            </p:nvSpPr>
            <p:spPr bwMode="auto">
              <a:xfrm>
                <a:off x="6965950" y="2203450"/>
                <a:ext cx="125413" cy="127000"/>
              </a:xfrm>
              <a:custGeom>
                <a:avLst/>
                <a:gdLst>
                  <a:gd name="T0" fmla="*/ 100 w 159"/>
                  <a:gd name="T1" fmla="*/ 0 h 160"/>
                  <a:gd name="T2" fmla="*/ 129 w 159"/>
                  <a:gd name="T3" fmla="*/ 6 h 160"/>
                  <a:gd name="T4" fmla="*/ 148 w 159"/>
                  <a:gd name="T5" fmla="*/ 21 h 160"/>
                  <a:gd name="T6" fmla="*/ 157 w 159"/>
                  <a:gd name="T7" fmla="*/ 44 h 160"/>
                  <a:gd name="T8" fmla="*/ 157 w 159"/>
                  <a:gd name="T9" fmla="*/ 74 h 160"/>
                  <a:gd name="T10" fmla="*/ 156 w 159"/>
                  <a:gd name="T11" fmla="*/ 77 h 160"/>
                  <a:gd name="T12" fmla="*/ 148 w 159"/>
                  <a:gd name="T13" fmla="*/ 83 h 160"/>
                  <a:gd name="T14" fmla="*/ 35 w 159"/>
                  <a:gd name="T15" fmla="*/ 83 h 160"/>
                  <a:gd name="T16" fmla="*/ 33 w 159"/>
                  <a:gd name="T17" fmla="*/ 94 h 160"/>
                  <a:gd name="T18" fmla="*/ 39 w 159"/>
                  <a:gd name="T19" fmla="*/ 114 h 160"/>
                  <a:gd name="T20" fmla="*/ 53 w 159"/>
                  <a:gd name="T21" fmla="*/ 127 h 160"/>
                  <a:gd name="T22" fmla="*/ 71 w 159"/>
                  <a:gd name="T23" fmla="*/ 133 h 160"/>
                  <a:gd name="T24" fmla="*/ 81 w 159"/>
                  <a:gd name="T25" fmla="*/ 135 h 160"/>
                  <a:gd name="T26" fmla="*/ 105 w 159"/>
                  <a:gd name="T27" fmla="*/ 130 h 160"/>
                  <a:gd name="T28" fmla="*/ 123 w 159"/>
                  <a:gd name="T29" fmla="*/ 123 h 160"/>
                  <a:gd name="T30" fmla="*/ 127 w 159"/>
                  <a:gd name="T31" fmla="*/ 121 h 160"/>
                  <a:gd name="T32" fmla="*/ 135 w 159"/>
                  <a:gd name="T33" fmla="*/ 123 h 160"/>
                  <a:gd name="T34" fmla="*/ 139 w 159"/>
                  <a:gd name="T35" fmla="*/ 130 h 160"/>
                  <a:gd name="T36" fmla="*/ 139 w 159"/>
                  <a:gd name="T37" fmla="*/ 135 h 160"/>
                  <a:gd name="T38" fmla="*/ 136 w 159"/>
                  <a:gd name="T39" fmla="*/ 141 h 160"/>
                  <a:gd name="T40" fmla="*/ 133 w 159"/>
                  <a:gd name="T41" fmla="*/ 144 h 160"/>
                  <a:gd name="T42" fmla="*/ 109 w 159"/>
                  <a:gd name="T43" fmla="*/ 154 h 160"/>
                  <a:gd name="T44" fmla="*/ 75 w 159"/>
                  <a:gd name="T45" fmla="*/ 160 h 160"/>
                  <a:gd name="T46" fmla="*/ 56 w 159"/>
                  <a:gd name="T47" fmla="*/ 159 h 160"/>
                  <a:gd name="T48" fmla="*/ 27 w 159"/>
                  <a:gd name="T49" fmla="*/ 147 h 160"/>
                  <a:gd name="T50" fmla="*/ 8 w 159"/>
                  <a:gd name="T51" fmla="*/ 126 h 160"/>
                  <a:gd name="T52" fmla="*/ 0 w 159"/>
                  <a:gd name="T53" fmla="*/ 96 h 160"/>
                  <a:gd name="T54" fmla="*/ 3 w 159"/>
                  <a:gd name="T55" fmla="*/ 80 h 160"/>
                  <a:gd name="T56" fmla="*/ 15 w 159"/>
                  <a:gd name="T57" fmla="*/ 47 h 160"/>
                  <a:gd name="T58" fmla="*/ 38 w 159"/>
                  <a:gd name="T59" fmla="*/ 23 h 160"/>
                  <a:gd name="T60" fmla="*/ 66 w 159"/>
                  <a:gd name="T61" fmla="*/ 6 h 160"/>
                  <a:gd name="T62" fmla="*/ 100 w 159"/>
                  <a:gd name="T63" fmla="*/ 0 h 160"/>
                  <a:gd name="T64" fmla="*/ 127 w 159"/>
                  <a:gd name="T65" fmla="*/ 65 h 160"/>
                  <a:gd name="T66" fmla="*/ 127 w 159"/>
                  <a:gd name="T67" fmla="*/ 47 h 160"/>
                  <a:gd name="T68" fmla="*/ 121 w 159"/>
                  <a:gd name="T69" fmla="*/ 33 h 160"/>
                  <a:gd name="T70" fmla="*/ 109 w 159"/>
                  <a:gd name="T71" fmla="*/ 26 h 160"/>
                  <a:gd name="T72" fmla="*/ 94 w 159"/>
                  <a:gd name="T73" fmla="*/ 23 h 160"/>
                  <a:gd name="T74" fmla="*/ 86 w 159"/>
                  <a:gd name="T75" fmla="*/ 24 h 160"/>
                  <a:gd name="T76" fmla="*/ 69 w 159"/>
                  <a:gd name="T77" fmla="*/ 29 h 160"/>
                  <a:gd name="T78" fmla="*/ 54 w 159"/>
                  <a:gd name="T79" fmla="*/ 39 h 160"/>
                  <a:gd name="T80" fmla="*/ 44 w 159"/>
                  <a:gd name="T81" fmla="*/ 54 h 160"/>
                  <a:gd name="T82" fmla="*/ 127 w 159"/>
                  <a:gd name="T83" fmla="*/ 6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60">
                    <a:moveTo>
                      <a:pt x="100" y="0"/>
                    </a:moveTo>
                    <a:lnTo>
                      <a:pt x="100" y="0"/>
                    </a:lnTo>
                    <a:lnTo>
                      <a:pt x="115" y="2"/>
                    </a:lnTo>
                    <a:lnTo>
                      <a:pt x="129" y="6"/>
                    </a:lnTo>
                    <a:lnTo>
                      <a:pt x="139" y="12"/>
                    </a:lnTo>
                    <a:lnTo>
                      <a:pt x="148" y="21"/>
                    </a:lnTo>
                    <a:lnTo>
                      <a:pt x="154" y="32"/>
                    </a:lnTo>
                    <a:lnTo>
                      <a:pt x="157" y="44"/>
                    </a:lnTo>
                    <a:lnTo>
                      <a:pt x="159" y="57"/>
                    </a:lnTo>
                    <a:lnTo>
                      <a:pt x="157" y="74"/>
                    </a:lnTo>
                    <a:lnTo>
                      <a:pt x="157" y="74"/>
                    </a:lnTo>
                    <a:lnTo>
                      <a:pt x="156" y="77"/>
                    </a:lnTo>
                    <a:lnTo>
                      <a:pt x="153" y="80"/>
                    </a:lnTo>
                    <a:lnTo>
                      <a:pt x="148" y="83"/>
                    </a:lnTo>
                    <a:lnTo>
                      <a:pt x="144" y="83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3" y="94"/>
                    </a:lnTo>
                    <a:lnTo>
                      <a:pt x="36" y="105"/>
                    </a:lnTo>
                    <a:lnTo>
                      <a:pt x="39" y="114"/>
                    </a:lnTo>
                    <a:lnTo>
                      <a:pt x="45" y="121"/>
                    </a:lnTo>
                    <a:lnTo>
                      <a:pt x="53" y="127"/>
                    </a:lnTo>
                    <a:lnTo>
                      <a:pt x="62" y="132"/>
                    </a:lnTo>
                    <a:lnTo>
                      <a:pt x="71" y="133"/>
                    </a:lnTo>
                    <a:lnTo>
                      <a:pt x="81" y="135"/>
                    </a:lnTo>
                    <a:lnTo>
                      <a:pt x="81" y="135"/>
                    </a:lnTo>
                    <a:lnTo>
                      <a:pt x="94" y="133"/>
                    </a:lnTo>
                    <a:lnTo>
                      <a:pt x="105" y="130"/>
                    </a:lnTo>
                    <a:lnTo>
                      <a:pt x="115" y="126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7" y="121"/>
                    </a:lnTo>
                    <a:lnTo>
                      <a:pt x="132" y="121"/>
                    </a:lnTo>
                    <a:lnTo>
                      <a:pt x="135" y="123"/>
                    </a:lnTo>
                    <a:lnTo>
                      <a:pt x="136" y="126"/>
                    </a:lnTo>
                    <a:lnTo>
                      <a:pt x="139" y="130"/>
                    </a:lnTo>
                    <a:lnTo>
                      <a:pt x="139" y="130"/>
                    </a:lnTo>
                    <a:lnTo>
                      <a:pt x="139" y="135"/>
                    </a:lnTo>
                    <a:lnTo>
                      <a:pt x="139" y="138"/>
                    </a:lnTo>
                    <a:lnTo>
                      <a:pt x="136" y="141"/>
                    </a:lnTo>
                    <a:lnTo>
                      <a:pt x="133" y="144"/>
                    </a:lnTo>
                    <a:lnTo>
                      <a:pt x="133" y="144"/>
                    </a:lnTo>
                    <a:lnTo>
                      <a:pt x="123" y="148"/>
                    </a:lnTo>
                    <a:lnTo>
                      <a:pt x="109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6" y="159"/>
                    </a:lnTo>
                    <a:lnTo>
                      <a:pt x="41" y="154"/>
                    </a:lnTo>
                    <a:lnTo>
                      <a:pt x="27" y="147"/>
                    </a:lnTo>
                    <a:lnTo>
                      <a:pt x="15" y="136"/>
                    </a:lnTo>
                    <a:lnTo>
                      <a:pt x="8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8" y="63"/>
                    </a:lnTo>
                    <a:lnTo>
                      <a:pt x="15" y="47"/>
                    </a:lnTo>
                    <a:lnTo>
                      <a:pt x="26" y="33"/>
                    </a:lnTo>
                    <a:lnTo>
                      <a:pt x="38" y="23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3" y="2"/>
                    </a:lnTo>
                    <a:lnTo>
                      <a:pt x="100" y="0"/>
                    </a:lnTo>
                    <a:close/>
                    <a:moveTo>
                      <a:pt x="127" y="65"/>
                    </a:moveTo>
                    <a:lnTo>
                      <a:pt x="127" y="65"/>
                    </a:lnTo>
                    <a:lnTo>
                      <a:pt x="127" y="54"/>
                    </a:lnTo>
                    <a:lnTo>
                      <a:pt x="127" y="47"/>
                    </a:lnTo>
                    <a:lnTo>
                      <a:pt x="124" y="39"/>
                    </a:lnTo>
                    <a:lnTo>
                      <a:pt x="121" y="33"/>
                    </a:lnTo>
                    <a:lnTo>
                      <a:pt x="115" y="29"/>
                    </a:lnTo>
                    <a:lnTo>
                      <a:pt x="109" y="26"/>
                    </a:lnTo>
                    <a:lnTo>
                      <a:pt x="102" y="24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86" y="24"/>
                    </a:lnTo>
                    <a:lnTo>
                      <a:pt x="78" y="26"/>
                    </a:lnTo>
                    <a:lnTo>
                      <a:pt x="69" y="29"/>
                    </a:lnTo>
                    <a:lnTo>
                      <a:pt x="62" y="35"/>
                    </a:lnTo>
                    <a:lnTo>
                      <a:pt x="54" y="39"/>
                    </a:lnTo>
                    <a:lnTo>
                      <a:pt x="48" y="47"/>
                    </a:lnTo>
                    <a:lnTo>
                      <a:pt x="44" y="54"/>
                    </a:lnTo>
                    <a:lnTo>
                      <a:pt x="39" y="65"/>
                    </a:lnTo>
                    <a:lnTo>
                      <a:pt x="127" y="65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 userDrawn="1"/>
            </p:nvSpPr>
            <p:spPr bwMode="auto">
              <a:xfrm>
                <a:off x="6965950" y="2203450"/>
                <a:ext cx="125413" cy="127000"/>
              </a:xfrm>
              <a:custGeom>
                <a:avLst/>
                <a:gdLst>
                  <a:gd name="T0" fmla="*/ 100 w 159"/>
                  <a:gd name="T1" fmla="*/ 0 h 160"/>
                  <a:gd name="T2" fmla="*/ 129 w 159"/>
                  <a:gd name="T3" fmla="*/ 6 h 160"/>
                  <a:gd name="T4" fmla="*/ 148 w 159"/>
                  <a:gd name="T5" fmla="*/ 21 h 160"/>
                  <a:gd name="T6" fmla="*/ 157 w 159"/>
                  <a:gd name="T7" fmla="*/ 44 h 160"/>
                  <a:gd name="T8" fmla="*/ 157 w 159"/>
                  <a:gd name="T9" fmla="*/ 74 h 160"/>
                  <a:gd name="T10" fmla="*/ 156 w 159"/>
                  <a:gd name="T11" fmla="*/ 77 h 160"/>
                  <a:gd name="T12" fmla="*/ 148 w 159"/>
                  <a:gd name="T13" fmla="*/ 83 h 160"/>
                  <a:gd name="T14" fmla="*/ 35 w 159"/>
                  <a:gd name="T15" fmla="*/ 83 h 160"/>
                  <a:gd name="T16" fmla="*/ 33 w 159"/>
                  <a:gd name="T17" fmla="*/ 94 h 160"/>
                  <a:gd name="T18" fmla="*/ 39 w 159"/>
                  <a:gd name="T19" fmla="*/ 114 h 160"/>
                  <a:gd name="T20" fmla="*/ 53 w 159"/>
                  <a:gd name="T21" fmla="*/ 127 h 160"/>
                  <a:gd name="T22" fmla="*/ 71 w 159"/>
                  <a:gd name="T23" fmla="*/ 133 h 160"/>
                  <a:gd name="T24" fmla="*/ 81 w 159"/>
                  <a:gd name="T25" fmla="*/ 135 h 160"/>
                  <a:gd name="T26" fmla="*/ 105 w 159"/>
                  <a:gd name="T27" fmla="*/ 130 h 160"/>
                  <a:gd name="T28" fmla="*/ 123 w 159"/>
                  <a:gd name="T29" fmla="*/ 123 h 160"/>
                  <a:gd name="T30" fmla="*/ 127 w 159"/>
                  <a:gd name="T31" fmla="*/ 121 h 160"/>
                  <a:gd name="T32" fmla="*/ 135 w 159"/>
                  <a:gd name="T33" fmla="*/ 123 h 160"/>
                  <a:gd name="T34" fmla="*/ 139 w 159"/>
                  <a:gd name="T35" fmla="*/ 130 h 160"/>
                  <a:gd name="T36" fmla="*/ 139 w 159"/>
                  <a:gd name="T37" fmla="*/ 135 h 160"/>
                  <a:gd name="T38" fmla="*/ 136 w 159"/>
                  <a:gd name="T39" fmla="*/ 141 h 160"/>
                  <a:gd name="T40" fmla="*/ 133 w 159"/>
                  <a:gd name="T41" fmla="*/ 144 h 160"/>
                  <a:gd name="T42" fmla="*/ 109 w 159"/>
                  <a:gd name="T43" fmla="*/ 154 h 160"/>
                  <a:gd name="T44" fmla="*/ 75 w 159"/>
                  <a:gd name="T45" fmla="*/ 160 h 160"/>
                  <a:gd name="T46" fmla="*/ 56 w 159"/>
                  <a:gd name="T47" fmla="*/ 159 h 160"/>
                  <a:gd name="T48" fmla="*/ 27 w 159"/>
                  <a:gd name="T49" fmla="*/ 147 h 160"/>
                  <a:gd name="T50" fmla="*/ 8 w 159"/>
                  <a:gd name="T51" fmla="*/ 126 h 160"/>
                  <a:gd name="T52" fmla="*/ 0 w 159"/>
                  <a:gd name="T53" fmla="*/ 96 h 160"/>
                  <a:gd name="T54" fmla="*/ 3 w 159"/>
                  <a:gd name="T55" fmla="*/ 80 h 160"/>
                  <a:gd name="T56" fmla="*/ 15 w 159"/>
                  <a:gd name="T57" fmla="*/ 47 h 160"/>
                  <a:gd name="T58" fmla="*/ 38 w 159"/>
                  <a:gd name="T59" fmla="*/ 23 h 160"/>
                  <a:gd name="T60" fmla="*/ 66 w 159"/>
                  <a:gd name="T61" fmla="*/ 6 h 160"/>
                  <a:gd name="T62" fmla="*/ 100 w 159"/>
                  <a:gd name="T6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160">
                    <a:moveTo>
                      <a:pt x="100" y="0"/>
                    </a:moveTo>
                    <a:lnTo>
                      <a:pt x="100" y="0"/>
                    </a:lnTo>
                    <a:lnTo>
                      <a:pt x="115" y="2"/>
                    </a:lnTo>
                    <a:lnTo>
                      <a:pt x="129" y="6"/>
                    </a:lnTo>
                    <a:lnTo>
                      <a:pt x="139" y="12"/>
                    </a:lnTo>
                    <a:lnTo>
                      <a:pt x="148" y="21"/>
                    </a:lnTo>
                    <a:lnTo>
                      <a:pt x="154" y="32"/>
                    </a:lnTo>
                    <a:lnTo>
                      <a:pt x="157" y="44"/>
                    </a:lnTo>
                    <a:lnTo>
                      <a:pt x="159" y="57"/>
                    </a:lnTo>
                    <a:lnTo>
                      <a:pt x="157" y="74"/>
                    </a:lnTo>
                    <a:lnTo>
                      <a:pt x="157" y="74"/>
                    </a:lnTo>
                    <a:lnTo>
                      <a:pt x="156" y="77"/>
                    </a:lnTo>
                    <a:lnTo>
                      <a:pt x="153" y="80"/>
                    </a:lnTo>
                    <a:lnTo>
                      <a:pt x="148" y="83"/>
                    </a:lnTo>
                    <a:lnTo>
                      <a:pt x="144" y="83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3" y="94"/>
                    </a:lnTo>
                    <a:lnTo>
                      <a:pt x="36" y="105"/>
                    </a:lnTo>
                    <a:lnTo>
                      <a:pt x="39" y="114"/>
                    </a:lnTo>
                    <a:lnTo>
                      <a:pt x="45" y="121"/>
                    </a:lnTo>
                    <a:lnTo>
                      <a:pt x="53" y="127"/>
                    </a:lnTo>
                    <a:lnTo>
                      <a:pt x="62" y="132"/>
                    </a:lnTo>
                    <a:lnTo>
                      <a:pt x="71" y="133"/>
                    </a:lnTo>
                    <a:lnTo>
                      <a:pt x="81" y="135"/>
                    </a:lnTo>
                    <a:lnTo>
                      <a:pt x="81" y="135"/>
                    </a:lnTo>
                    <a:lnTo>
                      <a:pt x="94" y="133"/>
                    </a:lnTo>
                    <a:lnTo>
                      <a:pt x="105" y="130"/>
                    </a:lnTo>
                    <a:lnTo>
                      <a:pt x="115" y="126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7" y="121"/>
                    </a:lnTo>
                    <a:lnTo>
                      <a:pt x="132" y="121"/>
                    </a:lnTo>
                    <a:lnTo>
                      <a:pt x="135" y="123"/>
                    </a:lnTo>
                    <a:lnTo>
                      <a:pt x="136" y="126"/>
                    </a:lnTo>
                    <a:lnTo>
                      <a:pt x="139" y="130"/>
                    </a:lnTo>
                    <a:lnTo>
                      <a:pt x="139" y="130"/>
                    </a:lnTo>
                    <a:lnTo>
                      <a:pt x="139" y="135"/>
                    </a:lnTo>
                    <a:lnTo>
                      <a:pt x="139" y="138"/>
                    </a:lnTo>
                    <a:lnTo>
                      <a:pt x="136" y="141"/>
                    </a:lnTo>
                    <a:lnTo>
                      <a:pt x="133" y="144"/>
                    </a:lnTo>
                    <a:lnTo>
                      <a:pt x="133" y="144"/>
                    </a:lnTo>
                    <a:lnTo>
                      <a:pt x="123" y="148"/>
                    </a:lnTo>
                    <a:lnTo>
                      <a:pt x="109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6" y="159"/>
                    </a:lnTo>
                    <a:lnTo>
                      <a:pt x="41" y="154"/>
                    </a:lnTo>
                    <a:lnTo>
                      <a:pt x="27" y="147"/>
                    </a:lnTo>
                    <a:lnTo>
                      <a:pt x="15" y="136"/>
                    </a:lnTo>
                    <a:lnTo>
                      <a:pt x="8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8" y="63"/>
                    </a:lnTo>
                    <a:lnTo>
                      <a:pt x="15" y="47"/>
                    </a:lnTo>
                    <a:lnTo>
                      <a:pt x="26" y="33"/>
                    </a:lnTo>
                    <a:lnTo>
                      <a:pt x="38" y="23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3" y="2"/>
                    </a:lnTo>
                    <a:lnTo>
                      <a:pt x="1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Freeform 37"/>
              <p:cNvSpPr>
                <a:spLocks/>
              </p:cNvSpPr>
              <p:nvPr userDrawn="1"/>
            </p:nvSpPr>
            <p:spPr bwMode="auto">
              <a:xfrm>
                <a:off x="6997700" y="2220913"/>
                <a:ext cx="69850" cy="33337"/>
              </a:xfrm>
              <a:custGeom>
                <a:avLst/>
                <a:gdLst>
                  <a:gd name="T0" fmla="*/ 88 w 88"/>
                  <a:gd name="T1" fmla="*/ 42 h 42"/>
                  <a:gd name="T2" fmla="*/ 88 w 88"/>
                  <a:gd name="T3" fmla="*/ 42 h 42"/>
                  <a:gd name="T4" fmla="*/ 88 w 88"/>
                  <a:gd name="T5" fmla="*/ 31 h 42"/>
                  <a:gd name="T6" fmla="*/ 88 w 88"/>
                  <a:gd name="T7" fmla="*/ 24 h 42"/>
                  <a:gd name="T8" fmla="*/ 85 w 88"/>
                  <a:gd name="T9" fmla="*/ 16 h 42"/>
                  <a:gd name="T10" fmla="*/ 82 w 88"/>
                  <a:gd name="T11" fmla="*/ 10 h 42"/>
                  <a:gd name="T12" fmla="*/ 76 w 88"/>
                  <a:gd name="T13" fmla="*/ 6 h 42"/>
                  <a:gd name="T14" fmla="*/ 70 w 88"/>
                  <a:gd name="T15" fmla="*/ 3 h 42"/>
                  <a:gd name="T16" fmla="*/ 63 w 88"/>
                  <a:gd name="T17" fmla="*/ 1 h 42"/>
                  <a:gd name="T18" fmla="*/ 55 w 88"/>
                  <a:gd name="T19" fmla="*/ 0 h 42"/>
                  <a:gd name="T20" fmla="*/ 55 w 88"/>
                  <a:gd name="T21" fmla="*/ 0 h 42"/>
                  <a:gd name="T22" fmla="*/ 47 w 88"/>
                  <a:gd name="T23" fmla="*/ 1 h 42"/>
                  <a:gd name="T24" fmla="*/ 39 w 88"/>
                  <a:gd name="T25" fmla="*/ 3 h 42"/>
                  <a:gd name="T26" fmla="*/ 30 w 88"/>
                  <a:gd name="T27" fmla="*/ 6 h 42"/>
                  <a:gd name="T28" fmla="*/ 23 w 88"/>
                  <a:gd name="T29" fmla="*/ 12 h 42"/>
                  <a:gd name="T30" fmla="*/ 15 w 88"/>
                  <a:gd name="T31" fmla="*/ 16 h 42"/>
                  <a:gd name="T32" fmla="*/ 9 w 88"/>
                  <a:gd name="T33" fmla="*/ 24 h 42"/>
                  <a:gd name="T34" fmla="*/ 5 w 88"/>
                  <a:gd name="T35" fmla="*/ 31 h 42"/>
                  <a:gd name="T36" fmla="*/ 0 w 88"/>
                  <a:gd name="T37" fmla="*/ 42 h 42"/>
                  <a:gd name="T38" fmla="*/ 88 w 88"/>
                  <a:gd name="T3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8" h="42">
                    <a:moveTo>
                      <a:pt x="88" y="42"/>
                    </a:moveTo>
                    <a:lnTo>
                      <a:pt x="88" y="42"/>
                    </a:lnTo>
                    <a:lnTo>
                      <a:pt x="88" y="31"/>
                    </a:lnTo>
                    <a:lnTo>
                      <a:pt x="88" y="24"/>
                    </a:lnTo>
                    <a:lnTo>
                      <a:pt x="85" y="16"/>
                    </a:lnTo>
                    <a:lnTo>
                      <a:pt x="82" y="10"/>
                    </a:lnTo>
                    <a:lnTo>
                      <a:pt x="76" y="6"/>
                    </a:lnTo>
                    <a:lnTo>
                      <a:pt x="70" y="3"/>
                    </a:lnTo>
                    <a:lnTo>
                      <a:pt x="63" y="1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47" y="1"/>
                    </a:lnTo>
                    <a:lnTo>
                      <a:pt x="39" y="3"/>
                    </a:lnTo>
                    <a:lnTo>
                      <a:pt x="30" y="6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5" y="31"/>
                    </a:lnTo>
                    <a:lnTo>
                      <a:pt x="0" y="42"/>
                    </a:lnTo>
                    <a:lnTo>
                      <a:pt x="88" y="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 userDrawn="1"/>
            </p:nvSpPr>
            <p:spPr bwMode="auto">
              <a:xfrm>
                <a:off x="7151688" y="2206625"/>
                <a:ext cx="152400" cy="171450"/>
              </a:xfrm>
              <a:custGeom>
                <a:avLst/>
                <a:gdLst>
                  <a:gd name="T0" fmla="*/ 20 w 193"/>
                  <a:gd name="T1" fmla="*/ 189 h 217"/>
                  <a:gd name="T2" fmla="*/ 32 w 193"/>
                  <a:gd name="T3" fmla="*/ 192 h 217"/>
                  <a:gd name="T4" fmla="*/ 36 w 193"/>
                  <a:gd name="T5" fmla="*/ 192 h 217"/>
                  <a:gd name="T6" fmla="*/ 50 w 193"/>
                  <a:gd name="T7" fmla="*/ 184 h 217"/>
                  <a:gd name="T8" fmla="*/ 65 w 193"/>
                  <a:gd name="T9" fmla="*/ 169 h 217"/>
                  <a:gd name="T10" fmla="*/ 38 w 193"/>
                  <a:gd name="T11" fmla="*/ 12 h 217"/>
                  <a:gd name="T12" fmla="*/ 38 w 193"/>
                  <a:gd name="T13" fmla="*/ 8 h 217"/>
                  <a:gd name="T14" fmla="*/ 44 w 193"/>
                  <a:gd name="T15" fmla="*/ 2 h 217"/>
                  <a:gd name="T16" fmla="*/ 62 w 193"/>
                  <a:gd name="T17" fmla="*/ 0 h 217"/>
                  <a:gd name="T18" fmla="*/ 66 w 193"/>
                  <a:gd name="T19" fmla="*/ 2 h 217"/>
                  <a:gd name="T20" fmla="*/ 70 w 193"/>
                  <a:gd name="T21" fmla="*/ 5 h 217"/>
                  <a:gd name="T22" fmla="*/ 93 w 193"/>
                  <a:gd name="T23" fmla="*/ 100 h 217"/>
                  <a:gd name="T24" fmla="*/ 96 w 193"/>
                  <a:gd name="T25" fmla="*/ 118 h 217"/>
                  <a:gd name="T26" fmla="*/ 96 w 193"/>
                  <a:gd name="T27" fmla="*/ 118 h 217"/>
                  <a:gd name="T28" fmla="*/ 160 w 193"/>
                  <a:gd name="T29" fmla="*/ 9 h 217"/>
                  <a:gd name="T30" fmla="*/ 162 w 193"/>
                  <a:gd name="T31" fmla="*/ 5 h 217"/>
                  <a:gd name="T32" fmla="*/ 169 w 193"/>
                  <a:gd name="T33" fmla="*/ 2 h 217"/>
                  <a:gd name="T34" fmla="*/ 185 w 193"/>
                  <a:gd name="T35" fmla="*/ 0 h 217"/>
                  <a:gd name="T36" fmla="*/ 190 w 193"/>
                  <a:gd name="T37" fmla="*/ 2 h 217"/>
                  <a:gd name="T38" fmla="*/ 193 w 193"/>
                  <a:gd name="T39" fmla="*/ 8 h 217"/>
                  <a:gd name="T40" fmla="*/ 87 w 193"/>
                  <a:gd name="T41" fmla="*/ 180 h 217"/>
                  <a:gd name="T42" fmla="*/ 81 w 193"/>
                  <a:gd name="T43" fmla="*/ 189 h 217"/>
                  <a:gd name="T44" fmla="*/ 68 w 193"/>
                  <a:gd name="T45" fmla="*/ 202 h 217"/>
                  <a:gd name="T46" fmla="*/ 53 w 193"/>
                  <a:gd name="T47" fmla="*/ 211 h 217"/>
                  <a:gd name="T48" fmla="*/ 35 w 193"/>
                  <a:gd name="T49" fmla="*/ 216 h 217"/>
                  <a:gd name="T50" fmla="*/ 27 w 193"/>
                  <a:gd name="T51" fmla="*/ 217 h 217"/>
                  <a:gd name="T52" fmla="*/ 14 w 193"/>
                  <a:gd name="T53" fmla="*/ 216 h 217"/>
                  <a:gd name="T54" fmla="*/ 5 w 193"/>
                  <a:gd name="T55" fmla="*/ 211 h 217"/>
                  <a:gd name="T56" fmla="*/ 0 w 193"/>
                  <a:gd name="T57" fmla="*/ 207 h 217"/>
                  <a:gd name="T58" fmla="*/ 2 w 193"/>
                  <a:gd name="T59" fmla="*/ 199 h 217"/>
                  <a:gd name="T60" fmla="*/ 6 w 193"/>
                  <a:gd name="T61" fmla="*/ 193 h 217"/>
                  <a:gd name="T62" fmla="*/ 12 w 193"/>
                  <a:gd name="T63" fmla="*/ 189 h 217"/>
                  <a:gd name="T64" fmla="*/ 20 w 193"/>
                  <a:gd name="T65" fmla="*/ 18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217">
                    <a:moveTo>
                      <a:pt x="20" y="189"/>
                    </a:moveTo>
                    <a:lnTo>
                      <a:pt x="20" y="189"/>
                    </a:lnTo>
                    <a:lnTo>
                      <a:pt x="24" y="190"/>
                    </a:lnTo>
                    <a:lnTo>
                      <a:pt x="32" y="192"/>
                    </a:lnTo>
                    <a:lnTo>
                      <a:pt x="32" y="192"/>
                    </a:lnTo>
                    <a:lnTo>
                      <a:pt x="36" y="192"/>
                    </a:lnTo>
                    <a:lnTo>
                      <a:pt x="41" y="190"/>
                    </a:lnTo>
                    <a:lnTo>
                      <a:pt x="50" y="184"/>
                    </a:lnTo>
                    <a:lnTo>
                      <a:pt x="57" y="178"/>
                    </a:lnTo>
                    <a:lnTo>
                      <a:pt x="65" y="169"/>
                    </a:lnTo>
                    <a:lnTo>
                      <a:pt x="75" y="151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9" y="5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6" y="2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72" y="9"/>
                    </a:lnTo>
                    <a:lnTo>
                      <a:pt x="93" y="100"/>
                    </a:lnTo>
                    <a:lnTo>
                      <a:pt x="93" y="100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105" y="100"/>
                    </a:lnTo>
                    <a:lnTo>
                      <a:pt x="160" y="9"/>
                    </a:lnTo>
                    <a:lnTo>
                      <a:pt x="160" y="9"/>
                    </a:lnTo>
                    <a:lnTo>
                      <a:pt x="162" y="5"/>
                    </a:lnTo>
                    <a:lnTo>
                      <a:pt x="165" y="3"/>
                    </a:lnTo>
                    <a:lnTo>
                      <a:pt x="169" y="2"/>
                    </a:lnTo>
                    <a:lnTo>
                      <a:pt x="174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90" y="2"/>
                    </a:lnTo>
                    <a:lnTo>
                      <a:pt x="193" y="5"/>
                    </a:lnTo>
                    <a:lnTo>
                      <a:pt x="193" y="8"/>
                    </a:lnTo>
                    <a:lnTo>
                      <a:pt x="191" y="12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1" y="189"/>
                    </a:lnTo>
                    <a:lnTo>
                      <a:pt x="75" y="196"/>
                    </a:lnTo>
                    <a:lnTo>
                      <a:pt x="68" y="202"/>
                    </a:lnTo>
                    <a:lnTo>
                      <a:pt x="60" y="207"/>
                    </a:lnTo>
                    <a:lnTo>
                      <a:pt x="53" y="211"/>
                    </a:lnTo>
                    <a:lnTo>
                      <a:pt x="44" y="214"/>
                    </a:lnTo>
                    <a:lnTo>
                      <a:pt x="35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0" y="216"/>
                    </a:lnTo>
                    <a:lnTo>
                      <a:pt x="14" y="216"/>
                    </a:lnTo>
                    <a:lnTo>
                      <a:pt x="5" y="211"/>
                    </a:lnTo>
                    <a:lnTo>
                      <a:pt x="5" y="211"/>
                    </a:lnTo>
                    <a:lnTo>
                      <a:pt x="2" y="210"/>
                    </a:lnTo>
                    <a:lnTo>
                      <a:pt x="0" y="207"/>
                    </a:lnTo>
                    <a:lnTo>
                      <a:pt x="0" y="202"/>
                    </a:lnTo>
                    <a:lnTo>
                      <a:pt x="2" y="199"/>
                    </a:lnTo>
                    <a:lnTo>
                      <a:pt x="6" y="193"/>
                    </a:lnTo>
                    <a:lnTo>
                      <a:pt x="6" y="193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5" y="189"/>
                    </a:lnTo>
                    <a:lnTo>
                      <a:pt x="20" y="189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Freeform 39"/>
              <p:cNvSpPr>
                <a:spLocks/>
              </p:cNvSpPr>
              <p:nvPr userDrawn="1"/>
            </p:nvSpPr>
            <p:spPr bwMode="auto">
              <a:xfrm>
                <a:off x="7151688" y="2206625"/>
                <a:ext cx="152400" cy="171450"/>
              </a:xfrm>
              <a:custGeom>
                <a:avLst/>
                <a:gdLst>
                  <a:gd name="T0" fmla="*/ 20 w 193"/>
                  <a:gd name="T1" fmla="*/ 189 h 217"/>
                  <a:gd name="T2" fmla="*/ 32 w 193"/>
                  <a:gd name="T3" fmla="*/ 192 h 217"/>
                  <a:gd name="T4" fmla="*/ 36 w 193"/>
                  <a:gd name="T5" fmla="*/ 192 h 217"/>
                  <a:gd name="T6" fmla="*/ 50 w 193"/>
                  <a:gd name="T7" fmla="*/ 184 h 217"/>
                  <a:gd name="T8" fmla="*/ 65 w 193"/>
                  <a:gd name="T9" fmla="*/ 169 h 217"/>
                  <a:gd name="T10" fmla="*/ 38 w 193"/>
                  <a:gd name="T11" fmla="*/ 12 h 217"/>
                  <a:gd name="T12" fmla="*/ 38 w 193"/>
                  <a:gd name="T13" fmla="*/ 8 h 217"/>
                  <a:gd name="T14" fmla="*/ 44 w 193"/>
                  <a:gd name="T15" fmla="*/ 2 h 217"/>
                  <a:gd name="T16" fmla="*/ 62 w 193"/>
                  <a:gd name="T17" fmla="*/ 0 h 217"/>
                  <a:gd name="T18" fmla="*/ 66 w 193"/>
                  <a:gd name="T19" fmla="*/ 2 h 217"/>
                  <a:gd name="T20" fmla="*/ 70 w 193"/>
                  <a:gd name="T21" fmla="*/ 5 h 217"/>
                  <a:gd name="T22" fmla="*/ 93 w 193"/>
                  <a:gd name="T23" fmla="*/ 100 h 217"/>
                  <a:gd name="T24" fmla="*/ 96 w 193"/>
                  <a:gd name="T25" fmla="*/ 118 h 217"/>
                  <a:gd name="T26" fmla="*/ 96 w 193"/>
                  <a:gd name="T27" fmla="*/ 118 h 217"/>
                  <a:gd name="T28" fmla="*/ 160 w 193"/>
                  <a:gd name="T29" fmla="*/ 9 h 217"/>
                  <a:gd name="T30" fmla="*/ 162 w 193"/>
                  <a:gd name="T31" fmla="*/ 5 h 217"/>
                  <a:gd name="T32" fmla="*/ 169 w 193"/>
                  <a:gd name="T33" fmla="*/ 2 h 217"/>
                  <a:gd name="T34" fmla="*/ 185 w 193"/>
                  <a:gd name="T35" fmla="*/ 0 h 217"/>
                  <a:gd name="T36" fmla="*/ 190 w 193"/>
                  <a:gd name="T37" fmla="*/ 2 h 217"/>
                  <a:gd name="T38" fmla="*/ 193 w 193"/>
                  <a:gd name="T39" fmla="*/ 8 h 217"/>
                  <a:gd name="T40" fmla="*/ 87 w 193"/>
                  <a:gd name="T41" fmla="*/ 180 h 217"/>
                  <a:gd name="T42" fmla="*/ 81 w 193"/>
                  <a:gd name="T43" fmla="*/ 189 h 217"/>
                  <a:gd name="T44" fmla="*/ 68 w 193"/>
                  <a:gd name="T45" fmla="*/ 202 h 217"/>
                  <a:gd name="T46" fmla="*/ 53 w 193"/>
                  <a:gd name="T47" fmla="*/ 211 h 217"/>
                  <a:gd name="T48" fmla="*/ 35 w 193"/>
                  <a:gd name="T49" fmla="*/ 216 h 217"/>
                  <a:gd name="T50" fmla="*/ 27 w 193"/>
                  <a:gd name="T51" fmla="*/ 217 h 217"/>
                  <a:gd name="T52" fmla="*/ 14 w 193"/>
                  <a:gd name="T53" fmla="*/ 216 h 217"/>
                  <a:gd name="T54" fmla="*/ 5 w 193"/>
                  <a:gd name="T55" fmla="*/ 211 h 217"/>
                  <a:gd name="T56" fmla="*/ 0 w 193"/>
                  <a:gd name="T57" fmla="*/ 207 h 217"/>
                  <a:gd name="T58" fmla="*/ 2 w 193"/>
                  <a:gd name="T59" fmla="*/ 199 h 217"/>
                  <a:gd name="T60" fmla="*/ 6 w 193"/>
                  <a:gd name="T61" fmla="*/ 193 h 217"/>
                  <a:gd name="T62" fmla="*/ 12 w 193"/>
                  <a:gd name="T63" fmla="*/ 189 h 217"/>
                  <a:gd name="T64" fmla="*/ 20 w 193"/>
                  <a:gd name="T65" fmla="*/ 18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217">
                    <a:moveTo>
                      <a:pt x="20" y="189"/>
                    </a:moveTo>
                    <a:lnTo>
                      <a:pt x="20" y="189"/>
                    </a:lnTo>
                    <a:lnTo>
                      <a:pt x="24" y="190"/>
                    </a:lnTo>
                    <a:lnTo>
                      <a:pt x="32" y="192"/>
                    </a:lnTo>
                    <a:lnTo>
                      <a:pt x="32" y="192"/>
                    </a:lnTo>
                    <a:lnTo>
                      <a:pt x="36" y="192"/>
                    </a:lnTo>
                    <a:lnTo>
                      <a:pt x="41" y="190"/>
                    </a:lnTo>
                    <a:lnTo>
                      <a:pt x="50" y="184"/>
                    </a:lnTo>
                    <a:lnTo>
                      <a:pt x="57" y="178"/>
                    </a:lnTo>
                    <a:lnTo>
                      <a:pt x="65" y="169"/>
                    </a:lnTo>
                    <a:lnTo>
                      <a:pt x="75" y="151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9" y="5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6" y="2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72" y="9"/>
                    </a:lnTo>
                    <a:lnTo>
                      <a:pt x="93" y="100"/>
                    </a:lnTo>
                    <a:lnTo>
                      <a:pt x="93" y="100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105" y="100"/>
                    </a:lnTo>
                    <a:lnTo>
                      <a:pt x="160" y="9"/>
                    </a:lnTo>
                    <a:lnTo>
                      <a:pt x="160" y="9"/>
                    </a:lnTo>
                    <a:lnTo>
                      <a:pt x="162" y="5"/>
                    </a:lnTo>
                    <a:lnTo>
                      <a:pt x="165" y="3"/>
                    </a:lnTo>
                    <a:lnTo>
                      <a:pt x="169" y="2"/>
                    </a:lnTo>
                    <a:lnTo>
                      <a:pt x="174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90" y="2"/>
                    </a:lnTo>
                    <a:lnTo>
                      <a:pt x="193" y="5"/>
                    </a:lnTo>
                    <a:lnTo>
                      <a:pt x="193" y="8"/>
                    </a:lnTo>
                    <a:lnTo>
                      <a:pt x="191" y="12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1" y="189"/>
                    </a:lnTo>
                    <a:lnTo>
                      <a:pt x="75" y="196"/>
                    </a:lnTo>
                    <a:lnTo>
                      <a:pt x="68" y="202"/>
                    </a:lnTo>
                    <a:lnTo>
                      <a:pt x="60" y="207"/>
                    </a:lnTo>
                    <a:lnTo>
                      <a:pt x="53" y="211"/>
                    </a:lnTo>
                    <a:lnTo>
                      <a:pt x="44" y="214"/>
                    </a:lnTo>
                    <a:lnTo>
                      <a:pt x="35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0" y="216"/>
                    </a:lnTo>
                    <a:lnTo>
                      <a:pt x="14" y="216"/>
                    </a:lnTo>
                    <a:lnTo>
                      <a:pt x="5" y="211"/>
                    </a:lnTo>
                    <a:lnTo>
                      <a:pt x="5" y="211"/>
                    </a:lnTo>
                    <a:lnTo>
                      <a:pt x="2" y="210"/>
                    </a:lnTo>
                    <a:lnTo>
                      <a:pt x="0" y="207"/>
                    </a:lnTo>
                    <a:lnTo>
                      <a:pt x="0" y="202"/>
                    </a:lnTo>
                    <a:lnTo>
                      <a:pt x="2" y="199"/>
                    </a:lnTo>
                    <a:lnTo>
                      <a:pt x="6" y="193"/>
                    </a:lnTo>
                    <a:lnTo>
                      <a:pt x="6" y="193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5" y="189"/>
                    </a:lnTo>
                    <a:lnTo>
                      <a:pt x="20" y="1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Freeform 40"/>
              <p:cNvSpPr>
                <a:spLocks noEditPoints="1"/>
              </p:cNvSpPr>
              <p:nvPr userDrawn="1"/>
            </p:nvSpPr>
            <p:spPr bwMode="auto">
              <a:xfrm>
                <a:off x="7302500" y="2203450"/>
                <a:ext cx="144463" cy="127000"/>
              </a:xfrm>
              <a:custGeom>
                <a:avLst/>
                <a:gdLst>
                  <a:gd name="T0" fmla="*/ 106 w 181"/>
                  <a:gd name="T1" fmla="*/ 0 h 160"/>
                  <a:gd name="T2" fmla="*/ 139 w 181"/>
                  <a:gd name="T3" fmla="*/ 6 h 160"/>
                  <a:gd name="T4" fmla="*/ 165 w 181"/>
                  <a:gd name="T5" fmla="*/ 23 h 160"/>
                  <a:gd name="T6" fmla="*/ 177 w 181"/>
                  <a:gd name="T7" fmla="*/ 41 h 160"/>
                  <a:gd name="T8" fmla="*/ 180 w 181"/>
                  <a:gd name="T9" fmla="*/ 56 h 160"/>
                  <a:gd name="T10" fmla="*/ 181 w 181"/>
                  <a:gd name="T11" fmla="*/ 72 h 160"/>
                  <a:gd name="T12" fmla="*/ 180 w 181"/>
                  <a:gd name="T13" fmla="*/ 80 h 160"/>
                  <a:gd name="T14" fmla="*/ 166 w 181"/>
                  <a:gd name="T15" fmla="*/ 112 h 160"/>
                  <a:gd name="T16" fmla="*/ 142 w 181"/>
                  <a:gd name="T17" fmla="*/ 138 h 160"/>
                  <a:gd name="T18" fmla="*/ 111 w 181"/>
                  <a:gd name="T19" fmla="*/ 154 h 160"/>
                  <a:gd name="T20" fmla="*/ 75 w 181"/>
                  <a:gd name="T21" fmla="*/ 160 h 160"/>
                  <a:gd name="T22" fmla="*/ 57 w 181"/>
                  <a:gd name="T23" fmla="*/ 159 h 160"/>
                  <a:gd name="T24" fmla="*/ 29 w 181"/>
                  <a:gd name="T25" fmla="*/ 147 h 160"/>
                  <a:gd name="T26" fmla="*/ 9 w 181"/>
                  <a:gd name="T27" fmla="*/ 126 h 160"/>
                  <a:gd name="T28" fmla="*/ 3 w 181"/>
                  <a:gd name="T29" fmla="*/ 112 h 160"/>
                  <a:gd name="T30" fmla="*/ 0 w 181"/>
                  <a:gd name="T31" fmla="*/ 96 h 160"/>
                  <a:gd name="T32" fmla="*/ 2 w 181"/>
                  <a:gd name="T33" fmla="*/ 80 h 160"/>
                  <a:gd name="T34" fmla="*/ 8 w 181"/>
                  <a:gd name="T35" fmla="*/ 63 h 160"/>
                  <a:gd name="T36" fmla="*/ 26 w 181"/>
                  <a:gd name="T37" fmla="*/ 35 h 160"/>
                  <a:gd name="T38" fmla="*/ 54 w 181"/>
                  <a:gd name="T39" fmla="*/ 14 h 160"/>
                  <a:gd name="T40" fmla="*/ 87 w 181"/>
                  <a:gd name="T41" fmla="*/ 2 h 160"/>
                  <a:gd name="T42" fmla="*/ 80 w 181"/>
                  <a:gd name="T43" fmla="*/ 135 h 160"/>
                  <a:gd name="T44" fmla="*/ 92 w 181"/>
                  <a:gd name="T45" fmla="*/ 133 h 160"/>
                  <a:gd name="T46" fmla="*/ 114 w 181"/>
                  <a:gd name="T47" fmla="*/ 126 h 160"/>
                  <a:gd name="T48" fmla="*/ 132 w 181"/>
                  <a:gd name="T49" fmla="*/ 111 h 160"/>
                  <a:gd name="T50" fmla="*/ 144 w 181"/>
                  <a:gd name="T51" fmla="*/ 92 h 160"/>
                  <a:gd name="T52" fmla="*/ 147 w 181"/>
                  <a:gd name="T53" fmla="*/ 80 h 160"/>
                  <a:gd name="T54" fmla="*/ 147 w 181"/>
                  <a:gd name="T55" fmla="*/ 59 h 160"/>
                  <a:gd name="T56" fmla="*/ 138 w 181"/>
                  <a:gd name="T57" fmla="*/ 41 h 160"/>
                  <a:gd name="T58" fmla="*/ 123 w 181"/>
                  <a:gd name="T59" fmla="*/ 30 h 160"/>
                  <a:gd name="T60" fmla="*/ 100 w 181"/>
                  <a:gd name="T61" fmla="*/ 26 h 160"/>
                  <a:gd name="T62" fmla="*/ 90 w 181"/>
                  <a:gd name="T63" fmla="*/ 27 h 160"/>
                  <a:gd name="T64" fmla="*/ 68 w 181"/>
                  <a:gd name="T65" fmla="*/ 35 h 160"/>
                  <a:gd name="T66" fmla="*/ 50 w 181"/>
                  <a:gd name="T67" fmla="*/ 48 h 160"/>
                  <a:gd name="T68" fmla="*/ 38 w 181"/>
                  <a:gd name="T69" fmla="*/ 69 h 160"/>
                  <a:gd name="T70" fmla="*/ 35 w 181"/>
                  <a:gd name="T71" fmla="*/ 80 h 160"/>
                  <a:gd name="T72" fmla="*/ 35 w 181"/>
                  <a:gd name="T73" fmla="*/ 102 h 160"/>
                  <a:gd name="T74" fmla="*/ 44 w 181"/>
                  <a:gd name="T75" fmla="*/ 118 h 160"/>
                  <a:gd name="T76" fmla="*/ 59 w 181"/>
                  <a:gd name="T77" fmla="*/ 130 h 160"/>
                  <a:gd name="T78" fmla="*/ 80 w 181"/>
                  <a:gd name="T79" fmla="*/ 1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1" h="160">
                    <a:moveTo>
                      <a:pt x="106" y="0"/>
                    </a:moveTo>
                    <a:lnTo>
                      <a:pt x="106" y="0"/>
                    </a:lnTo>
                    <a:lnTo>
                      <a:pt x="123" y="2"/>
                    </a:lnTo>
                    <a:lnTo>
                      <a:pt x="139" y="6"/>
                    </a:lnTo>
                    <a:lnTo>
                      <a:pt x="153" y="14"/>
                    </a:lnTo>
                    <a:lnTo>
                      <a:pt x="165" y="23"/>
                    </a:lnTo>
                    <a:lnTo>
                      <a:pt x="172" y="35"/>
                    </a:lnTo>
                    <a:lnTo>
                      <a:pt x="177" y="41"/>
                    </a:lnTo>
                    <a:lnTo>
                      <a:pt x="178" y="48"/>
                    </a:lnTo>
                    <a:lnTo>
                      <a:pt x="180" y="56"/>
                    </a:lnTo>
                    <a:lnTo>
                      <a:pt x="181" y="63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74" y="96"/>
                    </a:lnTo>
                    <a:lnTo>
                      <a:pt x="166" y="112"/>
                    </a:lnTo>
                    <a:lnTo>
                      <a:pt x="156" y="126"/>
                    </a:lnTo>
                    <a:lnTo>
                      <a:pt x="142" y="138"/>
                    </a:lnTo>
                    <a:lnTo>
                      <a:pt x="127" y="147"/>
                    </a:lnTo>
                    <a:lnTo>
                      <a:pt x="111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7" y="159"/>
                    </a:lnTo>
                    <a:lnTo>
                      <a:pt x="42" y="154"/>
                    </a:lnTo>
                    <a:lnTo>
                      <a:pt x="29" y="147"/>
                    </a:lnTo>
                    <a:lnTo>
                      <a:pt x="17" y="138"/>
                    </a:lnTo>
                    <a:lnTo>
                      <a:pt x="9" y="126"/>
                    </a:lnTo>
                    <a:lnTo>
                      <a:pt x="5" y="118"/>
                    </a:lnTo>
                    <a:lnTo>
                      <a:pt x="3" y="112"/>
                    </a:lnTo>
                    <a:lnTo>
                      <a:pt x="2" y="105"/>
                    </a:lnTo>
                    <a:lnTo>
                      <a:pt x="0" y="96"/>
                    </a:lnTo>
                    <a:lnTo>
                      <a:pt x="2" y="89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8" y="63"/>
                    </a:lnTo>
                    <a:lnTo>
                      <a:pt x="15" y="48"/>
                    </a:lnTo>
                    <a:lnTo>
                      <a:pt x="26" y="35"/>
                    </a:lnTo>
                    <a:lnTo>
                      <a:pt x="39" y="23"/>
                    </a:lnTo>
                    <a:lnTo>
                      <a:pt x="54" y="14"/>
                    </a:lnTo>
                    <a:lnTo>
                      <a:pt x="71" y="6"/>
                    </a:lnTo>
                    <a:lnTo>
                      <a:pt x="87" y="2"/>
                    </a:lnTo>
                    <a:lnTo>
                      <a:pt x="106" y="0"/>
                    </a:lnTo>
                    <a:close/>
                    <a:moveTo>
                      <a:pt x="80" y="135"/>
                    </a:moveTo>
                    <a:lnTo>
                      <a:pt x="80" y="135"/>
                    </a:lnTo>
                    <a:lnTo>
                      <a:pt x="92" y="133"/>
                    </a:lnTo>
                    <a:lnTo>
                      <a:pt x="103" y="130"/>
                    </a:lnTo>
                    <a:lnTo>
                      <a:pt x="114" y="126"/>
                    </a:lnTo>
                    <a:lnTo>
                      <a:pt x="123" y="118"/>
                    </a:lnTo>
                    <a:lnTo>
                      <a:pt x="132" y="111"/>
                    </a:lnTo>
                    <a:lnTo>
                      <a:pt x="138" y="102"/>
                    </a:lnTo>
                    <a:lnTo>
                      <a:pt x="144" y="92"/>
                    </a:lnTo>
                    <a:lnTo>
                      <a:pt x="147" y="80"/>
                    </a:lnTo>
                    <a:lnTo>
                      <a:pt x="147" y="80"/>
                    </a:lnTo>
                    <a:lnTo>
                      <a:pt x="148" y="69"/>
                    </a:lnTo>
                    <a:lnTo>
                      <a:pt x="147" y="59"/>
                    </a:lnTo>
                    <a:lnTo>
                      <a:pt x="144" y="48"/>
                    </a:lnTo>
                    <a:lnTo>
                      <a:pt x="138" y="41"/>
                    </a:lnTo>
                    <a:lnTo>
                      <a:pt x="130" y="35"/>
                    </a:lnTo>
                    <a:lnTo>
                      <a:pt x="123" y="30"/>
                    </a:lnTo>
                    <a:lnTo>
                      <a:pt x="112" y="27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90" y="27"/>
                    </a:lnTo>
                    <a:lnTo>
                      <a:pt x="78" y="30"/>
                    </a:lnTo>
                    <a:lnTo>
                      <a:pt x="68" y="35"/>
                    </a:lnTo>
                    <a:lnTo>
                      <a:pt x="59" y="41"/>
                    </a:lnTo>
                    <a:lnTo>
                      <a:pt x="50" y="48"/>
                    </a:lnTo>
                    <a:lnTo>
                      <a:pt x="42" y="59"/>
                    </a:lnTo>
                    <a:lnTo>
                      <a:pt x="38" y="69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3" y="92"/>
                    </a:lnTo>
                    <a:lnTo>
                      <a:pt x="35" y="102"/>
                    </a:lnTo>
                    <a:lnTo>
                      <a:pt x="38" y="111"/>
                    </a:lnTo>
                    <a:lnTo>
                      <a:pt x="44" y="118"/>
                    </a:lnTo>
                    <a:lnTo>
                      <a:pt x="51" y="126"/>
                    </a:lnTo>
                    <a:lnTo>
                      <a:pt x="59" y="130"/>
                    </a:lnTo>
                    <a:lnTo>
                      <a:pt x="69" y="133"/>
                    </a:lnTo>
                    <a:lnTo>
                      <a:pt x="80" y="135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" name="Freeform 41"/>
              <p:cNvSpPr>
                <a:spLocks/>
              </p:cNvSpPr>
              <p:nvPr userDrawn="1"/>
            </p:nvSpPr>
            <p:spPr bwMode="auto">
              <a:xfrm>
                <a:off x="7302500" y="2203450"/>
                <a:ext cx="144463" cy="127000"/>
              </a:xfrm>
              <a:custGeom>
                <a:avLst/>
                <a:gdLst>
                  <a:gd name="T0" fmla="*/ 106 w 181"/>
                  <a:gd name="T1" fmla="*/ 0 h 160"/>
                  <a:gd name="T2" fmla="*/ 106 w 181"/>
                  <a:gd name="T3" fmla="*/ 0 h 160"/>
                  <a:gd name="T4" fmla="*/ 123 w 181"/>
                  <a:gd name="T5" fmla="*/ 2 h 160"/>
                  <a:gd name="T6" fmla="*/ 139 w 181"/>
                  <a:gd name="T7" fmla="*/ 6 h 160"/>
                  <a:gd name="T8" fmla="*/ 153 w 181"/>
                  <a:gd name="T9" fmla="*/ 14 h 160"/>
                  <a:gd name="T10" fmla="*/ 165 w 181"/>
                  <a:gd name="T11" fmla="*/ 23 h 160"/>
                  <a:gd name="T12" fmla="*/ 172 w 181"/>
                  <a:gd name="T13" fmla="*/ 35 h 160"/>
                  <a:gd name="T14" fmla="*/ 177 w 181"/>
                  <a:gd name="T15" fmla="*/ 41 h 160"/>
                  <a:gd name="T16" fmla="*/ 178 w 181"/>
                  <a:gd name="T17" fmla="*/ 48 h 160"/>
                  <a:gd name="T18" fmla="*/ 180 w 181"/>
                  <a:gd name="T19" fmla="*/ 56 h 160"/>
                  <a:gd name="T20" fmla="*/ 181 w 181"/>
                  <a:gd name="T21" fmla="*/ 63 h 160"/>
                  <a:gd name="T22" fmla="*/ 181 w 181"/>
                  <a:gd name="T23" fmla="*/ 72 h 160"/>
                  <a:gd name="T24" fmla="*/ 180 w 181"/>
                  <a:gd name="T25" fmla="*/ 80 h 160"/>
                  <a:gd name="T26" fmla="*/ 180 w 181"/>
                  <a:gd name="T27" fmla="*/ 80 h 160"/>
                  <a:gd name="T28" fmla="*/ 174 w 181"/>
                  <a:gd name="T29" fmla="*/ 96 h 160"/>
                  <a:gd name="T30" fmla="*/ 166 w 181"/>
                  <a:gd name="T31" fmla="*/ 112 h 160"/>
                  <a:gd name="T32" fmla="*/ 156 w 181"/>
                  <a:gd name="T33" fmla="*/ 126 h 160"/>
                  <a:gd name="T34" fmla="*/ 142 w 181"/>
                  <a:gd name="T35" fmla="*/ 138 h 160"/>
                  <a:gd name="T36" fmla="*/ 127 w 181"/>
                  <a:gd name="T37" fmla="*/ 147 h 160"/>
                  <a:gd name="T38" fmla="*/ 111 w 181"/>
                  <a:gd name="T39" fmla="*/ 154 h 160"/>
                  <a:gd name="T40" fmla="*/ 93 w 181"/>
                  <a:gd name="T41" fmla="*/ 159 h 160"/>
                  <a:gd name="T42" fmla="*/ 75 w 181"/>
                  <a:gd name="T43" fmla="*/ 160 h 160"/>
                  <a:gd name="T44" fmla="*/ 75 w 181"/>
                  <a:gd name="T45" fmla="*/ 160 h 160"/>
                  <a:gd name="T46" fmla="*/ 57 w 181"/>
                  <a:gd name="T47" fmla="*/ 159 h 160"/>
                  <a:gd name="T48" fmla="*/ 42 w 181"/>
                  <a:gd name="T49" fmla="*/ 154 h 160"/>
                  <a:gd name="T50" fmla="*/ 29 w 181"/>
                  <a:gd name="T51" fmla="*/ 147 h 160"/>
                  <a:gd name="T52" fmla="*/ 17 w 181"/>
                  <a:gd name="T53" fmla="*/ 138 h 160"/>
                  <a:gd name="T54" fmla="*/ 9 w 181"/>
                  <a:gd name="T55" fmla="*/ 126 h 160"/>
                  <a:gd name="T56" fmla="*/ 5 w 181"/>
                  <a:gd name="T57" fmla="*/ 118 h 160"/>
                  <a:gd name="T58" fmla="*/ 3 w 181"/>
                  <a:gd name="T59" fmla="*/ 112 h 160"/>
                  <a:gd name="T60" fmla="*/ 2 w 181"/>
                  <a:gd name="T61" fmla="*/ 105 h 160"/>
                  <a:gd name="T62" fmla="*/ 0 w 181"/>
                  <a:gd name="T63" fmla="*/ 96 h 160"/>
                  <a:gd name="T64" fmla="*/ 2 w 181"/>
                  <a:gd name="T65" fmla="*/ 89 h 160"/>
                  <a:gd name="T66" fmla="*/ 2 w 181"/>
                  <a:gd name="T67" fmla="*/ 80 h 160"/>
                  <a:gd name="T68" fmla="*/ 2 w 181"/>
                  <a:gd name="T69" fmla="*/ 80 h 160"/>
                  <a:gd name="T70" fmla="*/ 8 w 181"/>
                  <a:gd name="T71" fmla="*/ 63 h 160"/>
                  <a:gd name="T72" fmla="*/ 15 w 181"/>
                  <a:gd name="T73" fmla="*/ 48 h 160"/>
                  <a:gd name="T74" fmla="*/ 26 w 181"/>
                  <a:gd name="T75" fmla="*/ 35 h 160"/>
                  <a:gd name="T76" fmla="*/ 39 w 181"/>
                  <a:gd name="T77" fmla="*/ 23 h 160"/>
                  <a:gd name="T78" fmla="*/ 54 w 181"/>
                  <a:gd name="T79" fmla="*/ 14 h 160"/>
                  <a:gd name="T80" fmla="*/ 71 w 181"/>
                  <a:gd name="T81" fmla="*/ 6 h 160"/>
                  <a:gd name="T82" fmla="*/ 87 w 181"/>
                  <a:gd name="T83" fmla="*/ 2 h 160"/>
                  <a:gd name="T84" fmla="*/ 106 w 181"/>
                  <a:gd name="T8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1" h="160">
                    <a:moveTo>
                      <a:pt x="106" y="0"/>
                    </a:moveTo>
                    <a:lnTo>
                      <a:pt x="106" y="0"/>
                    </a:lnTo>
                    <a:lnTo>
                      <a:pt x="123" y="2"/>
                    </a:lnTo>
                    <a:lnTo>
                      <a:pt x="139" y="6"/>
                    </a:lnTo>
                    <a:lnTo>
                      <a:pt x="153" y="14"/>
                    </a:lnTo>
                    <a:lnTo>
                      <a:pt x="165" y="23"/>
                    </a:lnTo>
                    <a:lnTo>
                      <a:pt x="172" y="35"/>
                    </a:lnTo>
                    <a:lnTo>
                      <a:pt x="177" y="41"/>
                    </a:lnTo>
                    <a:lnTo>
                      <a:pt x="178" y="48"/>
                    </a:lnTo>
                    <a:lnTo>
                      <a:pt x="180" y="56"/>
                    </a:lnTo>
                    <a:lnTo>
                      <a:pt x="181" y="63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74" y="96"/>
                    </a:lnTo>
                    <a:lnTo>
                      <a:pt x="166" y="112"/>
                    </a:lnTo>
                    <a:lnTo>
                      <a:pt x="156" y="126"/>
                    </a:lnTo>
                    <a:lnTo>
                      <a:pt x="142" y="138"/>
                    </a:lnTo>
                    <a:lnTo>
                      <a:pt x="127" y="147"/>
                    </a:lnTo>
                    <a:lnTo>
                      <a:pt x="111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7" y="159"/>
                    </a:lnTo>
                    <a:lnTo>
                      <a:pt x="42" y="154"/>
                    </a:lnTo>
                    <a:lnTo>
                      <a:pt x="29" y="147"/>
                    </a:lnTo>
                    <a:lnTo>
                      <a:pt x="17" y="138"/>
                    </a:lnTo>
                    <a:lnTo>
                      <a:pt x="9" y="126"/>
                    </a:lnTo>
                    <a:lnTo>
                      <a:pt x="5" y="118"/>
                    </a:lnTo>
                    <a:lnTo>
                      <a:pt x="3" y="112"/>
                    </a:lnTo>
                    <a:lnTo>
                      <a:pt x="2" y="105"/>
                    </a:lnTo>
                    <a:lnTo>
                      <a:pt x="0" y="96"/>
                    </a:lnTo>
                    <a:lnTo>
                      <a:pt x="2" y="89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8" y="63"/>
                    </a:lnTo>
                    <a:lnTo>
                      <a:pt x="15" y="48"/>
                    </a:lnTo>
                    <a:lnTo>
                      <a:pt x="26" y="35"/>
                    </a:lnTo>
                    <a:lnTo>
                      <a:pt x="39" y="23"/>
                    </a:lnTo>
                    <a:lnTo>
                      <a:pt x="54" y="14"/>
                    </a:lnTo>
                    <a:lnTo>
                      <a:pt x="71" y="6"/>
                    </a:lnTo>
                    <a:lnTo>
                      <a:pt x="87" y="2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Freeform 42"/>
              <p:cNvSpPr>
                <a:spLocks/>
              </p:cNvSpPr>
              <p:nvPr userDrawn="1"/>
            </p:nvSpPr>
            <p:spPr bwMode="auto">
              <a:xfrm>
                <a:off x="7329488" y="2224088"/>
                <a:ext cx="90488" cy="85725"/>
              </a:xfrm>
              <a:custGeom>
                <a:avLst/>
                <a:gdLst>
                  <a:gd name="T0" fmla="*/ 47 w 115"/>
                  <a:gd name="T1" fmla="*/ 109 h 109"/>
                  <a:gd name="T2" fmla="*/ 47 w 115"/>
                  <a:gd name="T3" fmla="*/ 109 h 109"/>
                  <a:gd name="T4" fmla="*/ 59 w 115"/>
                  <a:gd name="T5" fmla="*/ 107 h 109"/>
                  <a:gd name="T6" fmla="*/ 70 w 115"/>
                  <a:gd name="T7" fmla="*/ 104 h 109"/>
                  <a:gd name="T8" fmla="*/ 81 w 115"/>
                  <a:gd name="T9" fmla="*/ 100 h 109"/>
                  <a:gd name="T10" fmla="*/ 90 w 115"/>
                  <a:gd name="T11" fmla="*/ 92 h 109"/>
                  <a:gd name="T12" fmla="*/ 99 w 115"/>
                  <a:gd name="T13" fmla="*/ 85 h 109"/>
                  <a:gd name="T14" fmla="*/ 105 w 115"/>
                  <a:gd name="T15" fmla="*/ 76 h 109"/>
                  <a:gd name="T16" fmla="*/ 111 w 115"/>
                  <a:gd name="T17" fmla="*/ 66 h 109"/>
                  <a:gd name="T18" fmla="*/ 114 w 115"/>
                  <a:gd name="T19" fmla="*/ 54 h 109"/>
                  <a:gd name="T20" fmla="*/ 114 w 115"/>
                  <a:gd name="T21" fmla="*/ 54 h 109"/>
                  <a:gd name="T22" fmla="*/ 115 w 115"/>
                  <a:gd name="T23" fmla="*/ 43 h 109"/>
                  <a:gd name="T24" fmla="*/ 114 w 115"/>
                  <a:gd name="T25" fmla="*/ 33 h 109"/>
                  <a:gd name="T26" fmla="*/ 111 w 115"/>
                  <a:gd name="T27" fmla="*/ 22 h 109"/>
                  <a:gd name="T28" fmla="*/ 105 w 115"/>
                  <a:gd name="T29" fmla="*/ 15 h 109"/>
                  <a:gd name="T30" fmla="*/ 97 w 115"/>
                  <a:gd name="T31" fmla="*/ 9 h 109"/>
                  <a:gd name="T32" fmla="*/ 90 w 115"/>
                  <a:gd name="T33" fmla="*/ 4 h 109"/>
                  <a:gd name="T34" fmla="*/ 79 w 115"/>
                  <a:gd name="T35" fmla="*/ 1 h 109"/>
                  <a:gd name="T36" fmla="*/ 67 w 115"/>
                  <a:gd name="T37" fmla="*/ 0 h 109"/>
                  <a:gd name="T38" fmla="*/ 67 w 115"/>
                  <a:gd name="T39" fmla="*/ 0 h 109"/>
                  <a:gd name="T40" fmla="*/ 57 w 115"/>
                  <a:gd name="T41" fmla="*/ 1 h 109"/>
                  <a:gd name="T42" fmla="*/ 45 w 115"/>
                  <a:gd name="T43" fmla="*/ 4 h 109"/>
                  <a:gd name="T44" fmla="*/ 35 w 115"/>
                  <a:gd name="T45" fmla="*/ 9 h 109"/>
                  <a:gd name="T46" fmla="*/ 26 w 115"/>
                  <a:gd name="T47" fmla="*/ 15 h 109"/>
                  <a:gd name="T48" fmla="*/ 17 w 115"/>
                  <a:gd name="T49" fmla="*/ 22 h 109"/>
                  <a:gd name="T50" fmla="*/ 9 w 115"/>
                  <a:gd name="T51" fmla="*/ 33 h 109"/>
                  <a:gd name="T52" fmla="*/ 5 w 115"/>
                  <a:gd name="T53" fmla="*/ 43 h 109"/>
                  <a:gd name="T54" fmla="*/ 2 w 115"/>
                  <a:gd name="T55" fmla="*/ 54 h 109"/>
                  <a:gd name="T56" fmla="*/ 2 w 115"/>
                  <a:gd name="T57" fmla="*/ 54 h 109"/>
                  <a:gd name="T58" fmla="*/ 0 w 115"/>
                  <a:gd name="T59" fmla="*/ 66 h 109"/>
                  <a:gd name="T60" fmla="*/ 2 w 115"/>
                  <a:gd name="T61" fmla="*/ 76 h 109"/>
                  <a:gd name="T62" fmla="*/ 5 w 115"/>
                  <a:gd name="T63" fmla="*/ 85 h 109"/>
                  <a:gd name="T64" fmla="*/ 11 w 115"/>
                  <a:gd name="T65" fmla="*/ 92 h 109"/>
                  <a:gd name="T66" fmla="*/ 18 w 115"/>
                  <a:gd name="T67" fmla="*/ 100 h 109"/>
                  <a:gd name="T68" fmla="*/ 26 w 115"/>
                  <a:gd name="T69" fmla="*/ 104 h 109"/>
                  <a:gd name="T70" fmla="*/ 36 w 115"/>
                  <a:gd name="T71" fmla="*/ 107 h 109"/>
                  <a:gd name="T72" fmla="*/ 47 w 115"/>
                  <a:gd name="T7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" h="109">
                    <a:moveTo>
                      <a:pt x="47" y="109"/>
                    </a:moveTo>
                    <a:lnTo>
                      <a:pt x="47" y="109"/>
                    </a:lnTo>
                    <a:lnTo>
                      <a:pt x="59" y="107"/>
                    </a:lnTo>
                    <a:lnTo>
                      <a:pt x="70" y="104"/>
                    </a:lnTo>
                    <a:lnTo>
                      <a:pt x="81" y="100"/>
                    </a:lnTo>
                    <a:lnTo>
                      <a:pt x="90" y="92"/>
                    </a:lnTo>
                    <a:lnTo>
                      <a:pt x="99" y="85"/>
                    </a:lnTo>
                    <a:lnTo>
                      <a:pt x="105" y="76"/>
                    </a:lnTo>
                    <a:lnTo>
                      <a:pt x="111" y="66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5" y="43"/>
                    </a:lnTo>
                    <a:lnTo>
                      <a:pt x="114" y="33"/>
                    </a:lnTo>
                    <a:lnTo>
                      <a:pt x="111" y="22"/>
                    </a:lnTo>
                    <a:lnTo>
                      <a:pt x="105" y="15"/>
                    </a:lnTo>
                    <a:lnTo>
                      <a:pt x="97" y="9"/>
                    </a:lnTo>
                    <a:lnTo>
                      <a:pt x="90" y="4"/>
                    </a:lnTo>
                    <a:lnTo>
                      <a:pt x="79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7" y="1"/>
                    </a:lnTo>
                    <a:lnTo>
                      <a:pt x="45" y="4"/>
                    </a:lnTo>
                    <a:lnTo>
                      <a:pt x="35" y="9"/>
                    </a:lnTo>
                    <a:lnTo>
                      <a:pt x="26" y="15"/>
                    </a:lnTo>
                    <a:lnTo>
                      <a:pt x="17" y="22"/>
                    </a:lnTo>
                    <a:lnTo>
                      <a:pt x="9" y="33"/>
                    </a:lnTo>
                    <a:lnTo>
                      <a:pt x="5" y="43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2" y="76"/>
                    </a:lnTo>
                    <a:lnTo>
                      <a:pt x="5" y="85"/>
                    </a:lnTo>
                    <a:lnTo>
                      <a:pt x="11" y="92"/>
                    </a:lnTo>
                    <a:lnTo>
                      <a:pt x="18" y="100"/>
                    </a:lnTo>
                    <a:lnTo>
                      <a:pt x="26" y="104"/>
                    </a:lnTo>
                    <a:lnTo>
                      <a:pt x="36" y="107"/>
                    </a:lnTo>
                    <a:lnTo>
                      <a:pt x="47" y="1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Freeform 43"/>
              <p:cNvSpPr>
                <a:spLocks/>
              </p:cNvSpPr>
              <p:nvPr userDrawn="1"/>
            </p:nvSpPr>
            <p:spPr bwMode="auto">
              <a:xfrm>
                <a:off x="7469188" y="2206625"/>
                <a:ext cx="131763" cy="123825"/>
              </a:xfrm>
              <a:custGeom>
                <a:avLst/>
                <a:gdLst>
                  <a:gd name="T0" fmla="*/ 18 w 166"/>
                  <a:gd name="T1" fmla="*/ 11 h 157"/>
                  <a:gd name="T2" fmla="*/ 23 w 166"/>
                  <a:gd name="T3" fmla="*/ 3 h 157"/>
                  <a:gd name="T4" fmla="*/ 32 w 166"/>
                  <a:gd name="T5" fmla="*/ 0 h 157"/>
                  <a:gd name="T6" fmla="*/ 41 w 166"/>
                  <a:gd name="T7" fmla="*/ 0 h 157"/>
                  <a:gd name="T8" fmla="*/ 48 w 166"/>
                  <a:gd name="T9" fmla="*/ 3 h 157"/>
                  <a:gd name="T10" fmla="*/ 50 w 166"/>
                  <a:gd name="T11" fmla="*/ 11 h 157"/>
                  <a:gd name="T12" fmla="*/ 35 w 166"/>
                  <a:gd name="T13" fmla="*/ 91 h 157"/>
                  <a:gd name="T14" fmla="*/ 33 w 166"/>
                  <a:gd name="T15" fmla="*/ 112 h 157"/>
                  <a:gd name="T16" fmla="*/ 38 w 166"/>
                  <a:gd name="T17" fmla="*/ 123 h 157"/>
                  <a:gd name="T18" fmla="*/ 50 w 166"/>
                  <a:gd name="T19" fmla="*/ 129 h 157"/>
                  <a:gd name="T20" fmla="*/ 57 w 166"/>
                  <a:gd name="T21" fmla="*/ 130 h 157"/>
                  <a:gd name="T22" fmla="*/ 81 w 166"/>
                  <a:gd name="T23" fmla="*/ 124 h 157"/>
                  <a:gd name="T24" fmla="*/ 101 w 166"/>
                  <a:gd name="T25" fmla="*/ 112 h 157"/>
                  <a:gd name="T26" fmla="*/ 114 w 166"/>
                  <a:gd name="T27" fmla="*/ 94 h 157"/>
                  <a:gd name="T28" fmla="*/ 123 w 166"/>
                  <a:gd name="T29" fmla="*/ 72 h 157"/>
                  <a:gd name="T30" fmla="*/ 133 w 166"/>
                  <a:gd name="T31" fmla="*/ 11 h 157"/>
                  <a:gd name="T32" fmla="*/ 138 w 166"/>
                  <a:gd name="T33" fmla="*/ 3 h 157"/>
                  <a:gd name="T34" fmla="*/ 147 w 166"/>
                  <a:gd name="T35" fmla="*/ 0 h 157"/>
                  <a:gd name="T36" fmla="*/ 157 w 166"/>
                  <a:gd name="T37" fmla="*/ 0 h 157"/>
                  <a:gd name="T38" fmla="*/ 165 w 166"/>
                  <a:gd name="T39" fmla="*/ 3 h 157"/>
                  <a:gd name="T40" fmla="*/ 165 w 166"/>
                  <a:gd name="T41" fmla="*/ 11 h 157"/>
                  <a:gd name="T42" fmla="*/ 141 w 166"/>
                  <a:gd name="T43" fmla="*/ 144 h 157"/>
                  <a:gd name="T44" fmla="*/ 136 w 166"/>
                  <a:gd name="T45" fmla="*/ 151 h 157"/>
                  <a:gd name="T46" fmla="*/ 127 w 166"/>
                  <a:gd name="T47" fmla="*/ 153 h 157"/>
                  <a:gd name="T48" fmla="*/ 118 w 166"/>
                  <a:gd name="T49" fmla="*/ 153 h 157"/>
                  <a:gd name="T50" fmla="*/ 111 w 166"/>
                  <a:gd name="T51" fmla="*/ 151 h 157"/>
                  <a:gd name="T52" fmla="*/ 109 w 166"/>
                  <a:gd name="T53" fmla="*/ 144 h 157"/>
                  <a:gd name="T54" fmla="*/ 112 w 166"/>
                  <a:gd name="T55" fmla="*/ 130 h 157"/>
                  <a:gd name="T56" fmla="*/ 114 w 166"/>
                  <a:gd name="T57" fmla="*/ 121 h 157"/>
                  <a:gd name="T58" fmla="*/ 109 w 166"/>
                  <a:gd name="T59" fmla="*/ 127 h 157"/>
                  <a:gd name="T60" fmla="*/ 98 w 166"/>
                  <a:gd name="T61" fmla="*/ 139 h 157"/>
                  <a:gd name="T62" fmla="*/ 80 w 166"/>
                  <a:gd name="T63" fmla="*/ 150 h 157"/>
                  <a:gd name="T64" fmla="*/ 59 w 166"/>
                  <a:gd name="T65" fmla="*/ 156 h 157"/>
                  <a:gd name="T66" fmla="*/ 47 w 166"/>
                  <a:gd name="T67" fmla="*/ 157 h 157"/>
                  <a:gd name="T68" fmla="*/ 23 w 166"/>
                  <a:gd name="T69" fmla="*/ 153 h 157"/>
                  <a:gd name="T70" fmla="*/ 8 w 166"/>
                  <a:gd name="T71" fmla="*/ 142 h 157"/>
                  <a:gd name="T72" fmla="*/ 0 w 166"/>
                  <a:gd name="T73" fmla="*/ 124 h 157"/>
                  <a:gd name="T74" fmla="*/ 2 w 166"/>
                  <a:gd name="T75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" h="157">
                    <a:moveTo>
                      <a:pt x="18" y="11"/>
                    </a:moveTo>
                    <a:lnTo>
                      <a:pt x="18" y="11"/>
                    </a:lnTo>
                    <a:lnTo>
                      <a:pt x="20" y="6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5" y="2"/>
                    </a:lnTo>
                    <a:lnTo>
                      <a:pt x="48" y="3"/>
                    </a:lnTo>
                    <a:lnTo>
                      <a:pt x="50" y="6"/>
                    </a:lnTo>
                    <a:lnTo>
                      <a:pt x="50" y="11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3" y="106"/>
                    </a:lnTo>
                    <a:lnTo>
                      <a:pt x="33" y="112"/>
                    </a:lnTo>
                    <a:lnTo>
                      <a:pt x="35" y="118"/>
                    </a:lnTo>
                    <a:lnTo>
                      <a:pt x="38" y="123"/>
                    </a:lnTo>
                    <a:lnTo>
                      <a:pt x="42" y="127"/>
                    </a:lnTo>
                    <a:lnTo>
                      <a:pt x="50" y="129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71" y="129"/>
                    </a:lnTo>
                    <a:lnTo>
                      <a:pt x="81" y="124"/>
                    </a:lnTo>
                    <a:lnTo>
                      <a:pt x="92" y="120"/>
                    </a:lnTo>
                    <a:lnTo>
                      <a:pt x="101" y="112"/>
                    </a:lnTo>
                    <a:lnTo>
                      <a:pt x="108" y="103"/>
                    </a:lnTo>
                    <a:lnTo>
                      <a:pt x="114" y="94"/>
                    </a:lnTo>
                    <a:lnTo>
                      <a:pt x="120" y="84"/>
                    </a:lnTo>
                    <a:lnTo>
                      <a:pt x="123" y="72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5" y="6"/>
                    </a:lnTo>
                    <a:lnTo>
                      <a:pt x="138" y="3"/>
                    </a:lnTo>
                    <a:lnTo>
                      <a:pt x="142" y="2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62" y="2"/>
                    </a:lnTo>
                    <a:lnTo>
                      <a:pt x="165" y="3"/>
                    </a:lnTo>
                    <a:lnTo>
                      <a:pt x="166" y="6"/>
                    </a:lnTo>
                    <a:lnTo>
                      <a:pt x="165" y="11"/>
                    </a:lnTo>
                    <a:lnTo>
                      <a:pt x="141" y="144"/>
                    </a:lnTo>
                    <a:lnTo>
                      <a:pt x="141" y="144"/>
                    </a:lnTo>
                    <a:lnTo>
                      <a:pt x="139" y="148"/>
                    </a:lnTo>
                    <a:lnTo>
                      <a:pt x="136" y="151"/>
                    </a:lnTo>
                    <a:lnTo>
                      <a:pt x="132" y="153"/>
                    </a:lnTo>
                    <a:lnTo>
                      <a:pt x="127" y="153"/>
                    </a:lnTo>
                    <a:lnTo>
                      <a:pt x="118" y="153"/>
                    </a:lnTo>
                    <a:lnTo>
                      <a:pt x="118" y="153"/>
                    </a:lnTo>
                    <a:lnTo>
                      <a:pt x="114" y="153"/>
                    </a:lnTo>
                    <a:lnTo>
                      <a:pt x="111" y="151"/>
                    </a:lnTo>
                    <a:lnTo>
                      <a:pt x="109" y="148"/>
                    </a:lnTo>
                    <a:lnTo>
                      <a:pt x="109" y="144"/>
                    </a:lnTo>
                    <a:lnTo>
                      <a:pt x="112" y="130"/>
                    </a:lnTo>
                    <a:lnTo>
                      <a:pt x="112" y="130"/>
                    </a:lnTo>
                    <a:lnTo>
                      <a:pt x="115" y="121"/>
                    </a:lnTo>
                    <a:lnTo>
                      <a:pt x="114" y="121"/>
                    </a:lnTo>
                    <a:lnTo>
                      <a:pt x="114" y="121"/>
                    </a:lnTo>
                    <a:lnTo>
                      <a:pt x="109" y="127"/>
                    </a:lnTo>
                    <a:lnTo>
                      <a:pt x="104" y="133"/>
                    </a:lnTo>
                    <a:lnTo>
                      <a:pt x="98" y="139"/>
                    </a:lnTo>
                    <a:lnTo>
                      <a:pt x="89" y="145"/>
                    </a:lnTo>
                    <a:lnTo>
                      <a:pt x="80" y="150"/>
                    </a:lnTo>
                    <a:lnTo>
                      <a:pt x="69" y="153"/>
                    </a:lnTo>
                    <a:lnTo>
                      <a:pt x="59" y="156"/>
                    </a:lnTo>
                    <a:lnTo>
                      <a:pt x="47" y="157"/>
                    </a:lnTo>
                    <a:lnTo>
                      <a:pt x="47" y="157"/>
                    </a:lnTo>
                    <a:lnTo>
                      <a:pt x="33" y="156"/>
                    </a:lnTo>
                    <a:lnTo>
                      <a:pt x="23" y="153"/>
                    </a:lnTo>
                    <a:lnTo>
                      <a:pt x="14" y="148"/>
                    </a:lnTo>
                    <a:lnTo>
                      <a:pt x="8" y="142"/>
                    </a:lnTo>
                    <a:lnTo>
                      <a:pt x="3" y="135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2" y="99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Freeform 44"/>
              <p:cNvSpPr>
                <a:spLocks/>
              </p:cNvSpPr>
              <p:nvPr userDrawn="1"/>
            </p:nvSpPr>
            <p:spPr bwMode="auto">
              <a:xfrm>
                <a:off x="7689850" y="2157413"/>
                <a:ext cx="88900" cy="169862"/>
              </a:xfrm>
              <a:custGeom>
                <a:avLst/>
                <a:gdLst>
                  <a:gd name="T0" fmla="*/ 12 w 112"/>
                  <a:gd name="T1" fmla="*/ 87 h 214"/>
                  <a:gd name="T2" fmla="*/ 9 w 112"/>
                  <a:gd name="T3" fmla="*/ 87 h 214"/>
                  <a:gd name="T4" fmla="*/ 4 w 112"/>
                  <a:gd name="T5" fmla="*/ 82 h 214"/>
                  <a:gd name="T6" fmla="*/ 4 w 112"/>
                  <a:gd name="T7" fmla="*/ 73 h 214"/>
                  <a:gd name="T8" fmla="*/ 6 w 112"/>
                  <a:gd name="T9" fmla="*/ 69 h 214"/>
                  <a:gd name="T10" fmla="*/ 12 w 112"/>
                  <a:gd name="T11" fmla="*/ 64 h 214"/>
                  <a:gd name="T12" fmla="*/ 27 w 112"/>
                  <a:gd name="T13" fmla="*/ 63 h 214"/>
                  <a:gd name="T14" fmla="*/ 28 w 112"/>
                  <a:gd name="T15" fmla="*/ 57 h 214"/>
                  <a:gd name="T16" fmla="*/ 34 w 112"/>
                  <a:gd name="T17" fmla="*/ 40 h 214"/>
                  <a:gd name="T18" fmla="*/ 42 w 112"/>
                  <a:gd name="T19" fmla="*/ 27 h 214"/>
                  <a:gd name="T20" fmla="*/ 61 w 112"/>
                  <a:gd name="T21" fmla="*/ 11 h 214"/>
                  <a:gd name="T22" fmla="*/ 82 w 112"/>
                  <a:gd name="T23" fmla="*/ 3 h 214"/>
                  <a:gd name="T24" fmla="*/ 98 w 112"/>
                  <a:gd name="T25" fmla="*/ 0 h 214"/>
                  <a:gd name="T26" fmla="*/ 103 w 112"/>
                  <a:gd name="T27" fmla="*/ 0 h 214"/>
                  <a:gd name="T28" fmla="*/ 110 w 112"/>
                  <a:gd name="T29" fmla="*/ 3 h 214"/>
                  <a:gd name="T30" fmla="*/ 112 w 112"/>
                  <a:gd name="T31" fmla="*/ 11 h 214"/>
                  <a:gd name="T32" fmla="*/ 110 w 112"/>
                  <a:gd name="T33" fmla="*/ 17 h 214"/>
                  <a:gd name="T34" fmla="*/ 106 w 112"/>
                  <a:gd name="T35" fmla="*/ 23 h 214"/>
                  <a:gd name="T36" fmla="*/ 97 w 112"/>
                  <a:gd name="T37" fmla="*/ 26 h 214"/>
                  <a:gd name="T38" fmla="*/ 86 w 112"/>
                  <a:gd name="T39" fmla="*/ 27 h 214"/>
                  <a:gd name="T40" fmla="*/ 76 w 112"/>
                  <a:gd name="T41" fmla="*/ 31 h 214"/>
                  <a:gd name="T42" fmla="*/ 67 w 112"/>
                  <a:gd name="T43" fmla="*/ 40 h 214"/>
                  <a:gd name="T44" fmla="*/ 59 w 112"/>
                  <a:gd name="T45" fmla="*/ 57 h 214"/>
                  <a:gd name="T46" fmla="*/ 86 w 112"/>
                  <a:gd name="T47" fmla="*/ 63 h 214"/>
                  <a:gd name="T48" fmla="*/ 91 w 112"/>
                  <a:gd name="T49" fmla="*/ 64 h 214"/>
                  <a:gd name="T50" fmla="*/ 95 w 112"/>
                  <a:gd name="T51" fmla="*/ 69 h 214"/>
                  <a:gd name="T52" fmla="*/ 95 w 112"/>
                  <a:gd name="T53" fmla="*/ 78 h 214"/>
                  <a:gd name="T54" fmla="*/ 94 w 112"/>
                  <a:gd name="T55" fmla="*/ 82 h 214"/>
                  <a:gd name="T56" fmla="*/ 88 w 112"/>
                  <a:gd name="T57" fmla="*/ 87 h 214"/>
                  <a:gd name="T58" fmla="*/ 55 w 112"/>
                  <a:gd name="T59" fmla="*/ 87 h 214"/>
                  <a:gd name="T60" fmla="*/ 33 w 112"/>
                  <a:gd name="T61" fmla="*/ 205 h 214"/>
                  <a:gd name="T62" fmla="*/ 28 w 112"/>
                  <a:gd name="T63" fmla="*/ 212 h 214"/>
                  <a:gd name="T64" fmla="*/ 19 w 112"/>
                  <a:gd name="T65" fmla="*/ 214 h 214"/>
                  <a:gd name="T66" fmla="*/ 9 w 112"/>
                  <a:gd name="T67" fmla="*/ 214 h 214"/>
                  <a:gd name="T68" fmla="*/ 1 w 112"/>
                  <a:gd name="T69" fmla="*/ 212 h 214"/>
                  <a:gd name="T70" fmla="*/ 1 w 112"/>
                  <a:gd name="T71" fmla="*/ 20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2" h="214">
                    <a:moveTo>
                      <a:pt x="22" y="87"/>
                    </a:moveTo>
                    <a:lnTo>
                      <a:pt x="12" y="87"/>
                    </a:lnTo>
                    <a:lnTo>
                      <a:pt x="12" y="87"/>
                    </a:lnTo>
                    <a:lnTo>
                      <a:pt x="9" y="87"/>
                    </a:lnTo>
                    <a:lnTo>
                      <a:pt x="6" y="85"/>
                    </a:lnTo>
                    <a:lnTo>
                      <a:pt x="4" y="82"/>
                    </a:lnTo>
                    <a:lnTo>
                      <a:pt x="4" y="78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6" y="69"/>
                    </a:lnTo>
                    <a:lnTo>
                      <a:pt x="9" y="66"/>
                    </a:lnTo>
                    <a:lnTo>
                      <a:pt x="12" y="64"/>
                    </a:lnTo>
                    <a:lnTo>
                      <a:pt x="18" y="63"/>
                    </a:lnTo>
                    <a:lnTo>
                      <a:pt x="27" y="63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31" y="48"/>
                    </a:lnTo>
                    <a:lnTo>
                      <a:pt x="34" y="40"/>
                    </a:lnTo>
                    <a:lnTo>
                      <a:pt x="37" y="33"/>
                    </a:lnTo>
                    <a:lnTo>
                      <a:pt x="42" y="27"/>
                    </a:lnTo>
                    <a:lnTo>
                      <a:pt x="50" y="18"/>
                    </a:lnTo>
                    <a:lnTo>
                      <a:pt x="61" y="11"/>
                    </a:lnTo>
                    <a:lnTo>
                      <a:pt x="71" y="6"/>
                    </a:lnTo>
                    <a:lnTo>
                      <a:pt x="82" y="3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7" y="2"/>
                    </a:lnTo>
                    <a:lnTo>
                      <a:pt x="110" y="3"/>
                    </a:lnTo>
                    <a:lnTo>
                      <a:pt x="112" y="6"/>
                    </a:lnTo>
                    <a:lnTo>
                      <a:pt x="112" y="11"/>
                    </a:lnTo>
                    <a:lnTo>
                      <a:pt x="110" y="17"/>
                    </a:lnTo>
                    <a:lnTo>
                      <a:pt x="110" y="17"/>
                    </a:lnTo>
                    <a:lnTo>
                      <a:pt x="109" y="21"/>
                    </a:lnTo>
                    <a:lnTo>
                      <a:pt x="106" y="23"/>
                    </a:lnTo>
                    <a:lnTo>
                      <a:pt x="103" y="26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86" y="27"/>
                    </a:lnTo>
                    <a:lnTo>
                      <a:pt x="82" y="28"/>
                    </a:lnTo>
                    <a:lnTo>
                      <a:pt x="76" y="31"/>
                    </a:lnTo>
                    <a:lnTo>
                      <a:pt x="71" y="36"/>
                    </a:lnTo>
                    <a:lnTo>
                      <a:pt x="67" y="40"/>
                    </a:lnTo>
                    <a:lnTo>
                      <a:pt x="62" y="48"/>
                    </a:lnTo>
                    <a:lnTo>
                      <a:pt x="59" y="57"/>
                    </a:lnTo>
                    <a:lnTo>
                      <a:pt x="59" y="63"/>
                    </a:lnTo>
                    <a:lnTo>
                      <a:pt x="86" y="63"/>
                    </a:lnTo>
                    <a:lnTo>
                      <a:pt x="86" y="63"/>
                    </a:lnTo>
                    <a:lnTo>
                      <a:pt x="91" y="64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5" y="73"/>
                    </a:lnTo>
                    <a:lnTo>
                      <a:pt x="95" y="78"/>
                    </a:lnTo>
                    <a:lnTo>
                      <a:pt x="95" y="78"/>
                    </a:lnTo>
                    <a:lnTo>
                      <a:pt x="94" y="82"/>
                    </a:lnTo>
                    <a:lnTo>
                      <a:pt x="91" y="85"/>
                    </a:lnTo>
                    <a:lnTo>
                      <a:pt x="88" y="87"/>
                    </a:lnTo>
                    <a:lnTo>
                      <a:pt x="82" y="87"/>
                    </a:lnTo>
                    <a:lnTo>
                      <a:pt x="55" y="87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31" y="209"/>
                    </a:lnTo>
                    <a:lnTo>
                      <a:pt x="28" y="212"/>
                    </a:lnTo>
                    <a:lnTo>
                      <a:pt x="24" y="214"/>
                    </a:lnTo>
                    <a:lnTo>
                      <a:pt x="19" y="214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4" y="214"/>
                    </a:lnTo>
                    <a:lnTo>
                      <a:pt x="1" y="212"/>
                    </a:lnTo>
                    <a:lnTo>
                      <a:pt x="0" y="209"/>
                    </a:lnTo>
                    <a:lnTo>
                      <a:pt x="1" y="205"/>
                    </a:lnTo>
                    <a:lnTo>
                      <a:pt x="22" y="87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Freeform 45"/>
              <p:cNvSpPr>
                <a:spLocks/>
              </p:cNvSpPr>
              <p:nvPr userDrawn="1"/>
            </p:nvSpPr>
            <p:spPr bwMode="auto">
              <a:xfrm>
                <a:off x="7773988" y="2206625"/>
                <a:ext cx="130175" cy="123825"/>
              </a:xfrm>
              <a:custGeom>
                <a:avLst/>
                <a:gdLst>
                  <a:gd name="T0" fmla="*/ 20 w 166"/>
                  <a:gd name="T1" fmla="*/ 11 h 157"/>
                  <a:gd name="T2" fmla="*/ 23 w 166"/>
                  <a:gd name="T3" fmla="*/ 3 h 157"/>
                  <a:gd name="T4" fmla="*/ 32 w 166"/>
                  <a:gd name="T5" fmla="*/ 0 h 157"/>
                  <a:gd name="T6" fmla="*/ 42 w 166"/>
                  <a:gd name="T7" fmla="*/ 0 h 157"/>
                  <a:gd name="T8" fmla="*/ 49 w 166"/>
                  <a:gd name="T9" fmla="*/ 3 h 157"/>
                  <a:gd name="T10" fmla="*/ 49 w 166"/>
                  <a:gd name="T11" fmla="*/ 11 h 157"/>
                  <a:gd name="T12" fmla="*/ 35 w 166"/>
                  <a:gd name="T13" fmla="*/ 91 h 157"/>
                  <a:gd name="T14" fmla="*/ 33 w 166"/>
                  <a:gd name="T15" fmla="*/ 112 h 157"/>
                  <a:gd name="T16" fmla="*/ 39 w 166"/>
                  <a:gd name="T17" fmla="*/ 123 h 157"/>
                  <a:gd name="T18" fmla="*/ 49 w 166"/>
                  <a:gd name="T19" fmla="*/ 129 h 157"/>
                  <a:gd name="T20" fmla="*/ 58 w 166"/>
                  <a:gd name="T21" fmla="*/ 130 h 157"/>
                  <a:gd name="T22" fmla="*/ 82 w 166"/>
                  <a:gd name="T23" fmla="*/ 124 h 157"/>
                  <a:gd name="T24" fmla="*/ 102 w 166"/>
                  <a:gd name="T25" fmla="*/ 112 h 157"/>
                  <a:gd name="T26" fmla="*/ 115 w 166"/>
                  <a:gd name="T27" fmla="*/ 94 h 157"/>
                  <a:gd name="T28" fmla="*/ 123 w 166"/>
                  <a:gd name="T29" fmla="*/ 72 h 157"/>
                  <a:gd name="T30" fmla="*/ 135 w 166"/>
                  <a:gd name="T31" fmla="*/ 11 h 157"/>
                  <a:gd name="T32" fmla="*/ 139 w 166"/>
                  <a:gd name="T33" fmla="*/ 3 h 157"/>
                  <a:gd name="T34" fmla="*/ 147 w 166"/>
                  <a:gd name="T35" fmla="*/ 0 h 157"/>
                  <a:gd name="T36" fmla="*/ 157 w 166"/>
                  <a:gd name="T37" fmla="*/ 0 h 157"/>
                  <a:gd name="T38" fmla="*/ 164 w 166"/>
                  <a:gd name="T39" fmla="*/ 3 h 157"/>
                  <a:gd name="T40" fmla="*/ 166 w 166"/>
                  <a:gd name="T41" fmla="*/ 11 h 157"/>
                  <a:gd name="T42" fmla="*/ 141 w 166"/>
                  <a:gd name="T43" fmla="*/ 144 h 157"/>
                  <a:gd name="T44" fmla="*/ 136 w 166"/>
                  <a:gd name="T45" fmla="*/ 151 h 157"/>
                  <a:gd name="T46" fmla="*/ 129 w 166"/>
                  <a:gd name="T47" fmla="*/ 153 h 157"/>
                  <a:gd name="T48" fmla="*/ 120 w 166"/>
                  <a:gd name="T49" fmla="*/ 153 h 157"/>
                  <a:gd name="T50" fmla="*/ 112 w 166"/>
                  <a:gd name="T51" fmla="*/ 151 h 157"/>
                  <a:gd name="T52" fmla="*/ 111 w 166"/>
                  <a:gd name="T53" fmla="*/ 144 h 157"/>
                  <a:gd name="T54" fmla="*/ 112 w 166"/>
                  <a:gd name="T55" fmla="*/ 130 h 157"/>
                  <a:gd name="T56" fmla="*/ 115 w 166"/>
                  <a:gd name="T57" fmla="*/ 121 h 157"/>
                  <a:gd name="T58" fmla="*/ 111 w 166"/>
                  <a:gd name="T59" fmla="*/ 127 h 157"/>
                  <a:gd name="T60" fmla="*/ 97 w 166"/>
                  <a:gd name="T61" fmla="*/ 139 h 157"/>
                  <a:gd name="T62" fmla="*/ 79 w 166"/>
                  <a:gd name="T63" fmla="*/ 150 h 157"/>
                  <a:gd name="T64" fmla="*/ 58 w 166"/>
                  <a:gd name="T65" fmla="*/ 156 h 157"/>
                  <a:gd name="T66" fmla="*/ 47 w 166"/>
                  <a:gd name="T67" fmla="*/ 157 h 157"/>
                  <a:gd name="T68" fmla="*/ 24 w 166"/>
                  <a:gd name="T69" fmla="*/ 153 h 157"/>
                  <a:gd name="T70" fmla="*/ 8 w 166"/>
                  <a:gd name="T71" fmla="*/ 142 h 157"/>
                  <a:gd name="T72" fmla="*/ 0 w 166"/>
                  <a:gd name="T73" fmla="*/ 124 h 157"/>
                  <a:gd name="T74" fmla="*/ 2 w 166"/>
                  <a:gd name="T75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" h="157">
                    <a:moveTo>
                      <a:pt x="20" y="11"/>
                    </a:moveTo>
                    <a:lnTo>
                      <a:pt x="20" y="11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7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1" y="6"/>
                    </a:lnTo>
                    <a:lnTo>
                      <a:pt x="49" y="11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3" y="106"/>
                    </a:lnTo>
                    <a:lnTo>
                      <a:pt x="33" y="112"/>
                    </a:lnTo>
                    <a:lnTo>
                      <a:pt x="36" y="118"/>
                    </a:lnTo>
                    <a:lnTo>
                      <a:pt x="39" y="123"/>
                    </a:lnTo>
                    <a:lnTo>
                      <a:pt x="44" y="127"/>
                    </a:lnTo>
                    <a:lnTo>
                      <a:pt x="49" y="129"/>
                    </a:lnTo>
                    <a:lnTo>
                      <a:pt x="58" y="130"/>
                    </a:lnTo>
                    <a:lnTo>
                      <a:pt x="58" y="130"/>
                    </a:lnTo>
                    <a:lnTo>
                      <a:pt x="70" y="129"/>
                    </a:lnTo>
                    <a:lnTo>
                      <a:pt x="82" y="124"/>
                    </a:lnTo>
                    <a:lnTo>
                      <a:pt x="93" y="120"/>
                    </a:lnTo>
                    <a:lnTo>
                      <a:pt x="102" y="112"/>
                    </a:lnTo>
                    <a:lnTo>
                      <a:pt x="109" y="103"/>
                    </a:lnTo>
                    <a:lnTo>
                      <a:pt x="115" y="94"/>
                    </a:lnTo>
                    <a:lnTo>
                      <a:pt x="120" y="84"/>
                    </a:lnTo>
                    <a:lnTo>
                      <a:pt x="123" y="72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6" y="6"/>
                    </a:lnTo>
                    <a:lnTo>
                      <a:pt x="139" y="3"/>
                    </a:lnTo>
                    <a:lnTo>
                      <a:pt x="142" y="2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61" y="2"/>
                    </a:lnTo>
                    <a:lnTo>
                      <a:pt x="164" y="3"/>
                    </a:lnTo>
                    <a:lnTo>
                      <a:pt x="166" y="6"/>
                    </a:lnTo>
                    <a:lnTo>
                      <a:pt x="166" y="11"/>
                    </a:lnTo>
                    <a:lnTo>
                      <a:pt x="141" y="144"/>
                    </a:lnTo>
                    <a:lnTo>
                      <a:pt x="141" y="144"/>
                    </a:lnTo>
                    <a:lnTo>
                      <a:pt x="139" y="148"/>
                    </a:lnTo>
                    <a:lnTo>
                      <a:pt x="136" y="151"/>
                    </a:lnTo>
                    <a:lnTo>
                      <a:pt x="133" y="153"/>
                    </a:lnTo>
                    <a:lnTo>
                      <a:pt x="129" y="153"/>
                    </a:lnTo>
                    <a:lnTo>
                      <a:pt x="120" y="153"/>
                    </a:lnTo>
                    <a:lnTo>
                      <a:pt x="120" y="153"/>
                    </a:lnTo>
                    <a:lnTo>
                      <a:pt x="115" y="153"/>
                    </a:lnTo>
                    <a:lnTo>
                      <a:pt x="112" y="151"/>
                    </a:lnTo>
                    <a:lnTo>
                      <a:pt x="111" y="148"/>
                    </a:lnTo>
                    <a:lnTo>
                      <a:pt x="111" y="144"/>
                    </a:lnTo>
                    <a:lnTo>
                      <a:pt x="112" y="130"/>
                    </a:lnTo>
                    <a:lnTo>
                      <a:pt x="112" y="130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111" y="127"/>
                    </a:lnTo>
                    <a:lnTo>
                      <a:pt x="105" y="133"/>
                    </a:lnTo>
                    <a:lnTo>
                      <a:pt x="97" y="139"/>
                    </a:lnTo>
                    <a:lnTo>
                      <a:pt x="90" y="145"/>
                    </a:lnTo>
                    <a:lnTo>
                      <a:pt x="79" y="150"/>
                    </a:lnTo>
                    <a:lnTo>
                      <a:pt x="70" y="153"/>
                    </a:lnTo>
                    <a:lnTo>
                      <a:pt x="58" y="156"/>
                    </a:lnTo>
                    <a:lnTo>
                      <a:pt x="47" y="157"/>
                    </a:lnTo>
                    <a:lnTo>
                      <a:pt x="47" y="157"/>
                    </a:lnTo>
                    <a:lnTo>
                      <a:pt x="35" y="156"/>
                    </a:lnTo>
                    <a:lnTo>
                      <a:pt x="24" y="153"/>
                    </a:lnTo>
                    <a:lnTo>
                      <a:pt x="15" y="148"/>
                    </a:lnTo>
                    <a:lnTo>
                      <a:pt x="8" y="142"/>
                    </a:lnTo>
                    <a:lnTo>
                      <a:pt x="3" y="135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2" y="99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Freeform 46"/>
              <p:cNvSpPr>
                <a:spLocks/>
              </p:cNvSpPr>
              <p:nvPr userDrawn="1"/>
            </p:nvSpPr>
            <p:spPr bwMode="auto">
              <a:xfrm>
                <a:off x="7923213" y="2206625"/>
                <a:ext cx="92075" cy="120650"/>
              </a:xfrm>
              <a:custGeom>
                <a:avLst/>
                <a:gdLst>
                  <a:gd name="T0" fmla="*/ 26 w 117"/>
                  <a:gd name="T1" fmla="*/ 11 h 153"/>
                  <a:gd name="T2" fmla="*/ 26 w 117"/>
                  <a:gd name="T3" fmla="*/ 11 h 153"/>
                  <a:gd name="T4" fmla="*/ 27 w 117"/>
                  <a:gd name="T5" fmla="*/ 6 h 153"/>
                  <a:gd name="T6" fmla="*/ 30 w 117"/>
                  <a:gd name="T7" fmla="*/ 3 h 153"/>
                  <a:gd name="T8" fmla="*/ 33 w 117"/>
                  <a:gd name="T9" fmla="*/ 2 h 153"/>
                  <a:gd name="T10" fmla="*/ 38 w 117"/>
                  <a:gd name="T11" fmla="*/ 0 h 153"/>
                  <a:gd name="T12" fmla="*/ 47 w 117"/>
                  <a:gd name="T13" fmla="*/ 0 h 153"/>
                  <a:gd name="T14" fmla="*/ 47 w 117"/>
                  <a:gd name="T15" fmla="*/ 0 h 153"/>
                  <a:gd name="T16" fmla="*/ 53 w 117"/>
                  <a:gd name="T17" fmla="*/ 2 h 153"/>
                  <a:gd name="T18" fmla="*/ 56 w 117"/>
                  <a:gd name="T19" fmla="*/ 3 h 153"/>
                  <a:gd name="T20" fmla="*/ 56 w 117"/>
                  <a:gd name="T21" fmla="*/ 6 h 153"/>
                  <a:gd name="T22" fmla="*/ 56 w 117"/>
                  <a:gd name="T23" fmla="*/ 11 h 153"/>
                  <a:gd name="T24" fmla="*/ 53 w 117"/>
                  <a:gd name="T25" fmla="*/ 29 h 153"/>
                  <a:gd name="T26" fmla="*/ 53 w 117"/>
                  <a:gd name="T27" fmla="*/ 29 h 153"/>
                  <a:gd name="T28" fmla="*/ 50 w 117"/>
                  <a:gd name="T29" fmla="*/ 39 h 153"/>
                  <a:gd name="T30" fmla="*/ 50 w 117"/>
                  <a:gd name="T31" fmla="*/ 39 h 153"/>
                  <a:gd name="T32" fmla="*/ 50 w 117"/>
                  <a:gd name="T33" fmla="*/ 39 h 153"/>
                  <a:gd name="T34" fmla="*/ 56 w 117"/>
                  <a:gd name="T35" fmla="*/ 32 h 153"/>
                  <a:gd name="T36" fmla="*/ 60 w 117"/>
                  <a:gd name="T37" fmla="*/ 26 h 153"/>
                  <a:gd name="T38" fmla="*/ 68 w 117"/>
                  <a:gd name="T39" fmla="*/ 18 h 153"/>
                  <a:gd name="T40" fmla="*/ 74 w 117"/>
                  <a:gd name="T41" fmla="*/ 12 h 153"/>
                  <a:gd name="T42" fmla="*/ 82 w 117"/>
                  <a:gd name="T43" fmla="*/ 8 h 153"/>
                  <a:gd name="T44" fmla="*/ 90 w 117"/>
                  <a:gd name="T45" fmla="*/ 3 h 153"/>
                  <a:gd name="T46" fmla="*/ 99 w 117"/>
                  <a:gd name="T47" fmla="*/ 0 h 153"/>
                  <a:gd name="T48" fmla="*/ 108 w 117"/>
                  <a:gd name="T49" fmla="*/ 0 h 153"/>
                  <a:gd name="T50" fmla="*/ 108 w 117"/>
                  <a:gd name="T51" fmla="*/ 0 h 153"/>
                  <a:gd name="T52" fmla="*/ 112 w 117"/>
                  <a:gd name="T53" fmla="*/ 0 h 153"/>
                  <a:gd name="T54" fmla="*/ 115 w 117"/>
                  <a:gd name="T55" fmla="*/ 2 h 153"/>
                  <a:gd name="T56" fmla="*/ 117 w 117"/>
                  <a:gd name="T57" fmla="*/ 5 h 153"/>
                  <a:gd name="T58" fmla="*/ 117 w 117"/>
                  <a:gd name="T59" fmla="*/ 9 h 153"/>
                  <a:gd name="T60" fmla="*/ 115 w 117"/>
                  <a:gd name="T61" fmla="*/ 18 h 153"/>
                  <a:gd name="T62" fmla="*/ 115 w 117"/>
                  <a:gd name="T63" fmla="*/ 18 h 153"/>
                  <a:gd name="T64" fmla="*/ 114 w 117"/>
                  <a:gd name="T65" fmla="*/ 23 h 153"/>
                  <a:gd name="T66" fmla="*/ 111 w 117"/>
                  <a:gd name="T67" fmla="*/ 26 h 153"/>
                  <a:gd name="T68" fmla="*/ 106 w 117"/>
                  <a:gd name="T69" fmla="*/ 27 h 153"/>
                  <a:gd name="T70" fmla="*/ 102 w 117"/>
                  <a:gd name="T71" fmla="*/ 29 h 153"/>
                  <a:gd name="T72" fmla="*/ 102 w 117"/>
                  <a:gd name="T73" fmla="*/ 29 h 153"/>
                  <a:gd name="T74" fmla="*/ 90 w 117"/>
                  <a:gd name="T75" fmla="*/ 30 h 153"/>
                  <a:gd name="T76" fmla="*/ 79 w 117"/>
                  <a:gd name="T77" fmla="*/ 33 h 153"/>
                  <a:gd name="T78" fmla="*/ 71 w 117"/>
                  <a:gd name="T79" fmla="*/ 39 h 153"/>
                  <a:gd name="T80" fmla="*/ 62 w 117"/>
                  <a:gd name="T81" fmla="*/ 48 h 153"/>
                  <a:gd name="T82" fmla="*/ 56 w 117"/>
                  <a:gd name="T83" fmla="*/ 57 h 153"/>
                  <a:gd name="T84" fmla="*/ 50 w 117"/>
                  <a:gd name="T85" fmla="*/ 68 h 153"/>
                  <a:gd name="T86" fmla="*/ 45 w 117"/>
                  <a:gd name="T87" fmla="*/ 80 h 153"/>
                  <a:gd name="T88" fmla="*/ 42 w 117"/>
                  <a:gd name="T89" fmla="*/ 90 h 153"/>
                  <a:gd name="T90" fmla="*/ 32 w 117"/>
                  <a:gd name="T91" fmla="*/ 144 h 153"/>
                  <a:gd name="T92" fmla="*/ 32 w 117"/>
                  <a:gd name="T93" fmla="*/ 144 h 153"/>
                  <a:gd name="T94" fmla="*/ 30 w 117"/>
                  <a:gd name="T95" fmla="*/ 148 h 153"/>
                  <a:gd name="T96" fmla="*/ 27 w 117"/>
                  <a:gd name="T97" fmla="*/ 151 h 153"/>
                  <a:gd name="T98" fmla="*/ 24 w 117"/>
                  <a:gd name="T99" fmla="*/ 153 h 153"/>
                  <a:gd name="T100" fmla="*/ 20 w 117"/>
                  <a:gd name="T101" fmla="*/ 153 h 153"/>
                  <a:gd name="T102" fmla="*/ 9 w 117"/>
                  <a:gd name="T103" fmla="*/ 153 h 153"/>
                  <a:gd name="T104" fmla="*/ 9 w 117"/>
                  <a:gd name="T105" fmla="*/ 153 h 153"/>
                  <a:gd name="T106" fmla="*/ 5 w 117"/>
                  <a:gd name="T107" fmla="*/ 153 h 153"/>
                  <a:gd name="T108" fmla="*/ 2 w 117"/>
                  <a:gd name="T109" fmla="*/ 151 h 153"/>
                  <a:gd name="T110" fmla="*/ 0 w 117"/>
                  <a:gd name="T111" fmla="*/ 148 h 153"/>
                  <a:gd name="T112" fmla="*/ 0 w 117"/>
                  <a:gd name="T113" fmla="*/ 144 h 153"/>
                  <a:gd name="T114" fmla="*/ 26 w 117"/>
                  <a:gd name="T115" fmla="*/ 1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" h="153">
                    <a:moveTo>
                      <a:pt x="26" y="11"/>
                    </a:moveTo>
                    <a:lnTo>
                      <a:pt x="26" y="11"/>
                    </a:lnTo>
                    <a:lnTo>
                      <a:pt x="27" y="6"/>
                    </a:lnTo>
                    <a:lnTo>
                      <a:pt x="30" y="3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3" y="2"/>
                    </a:lnTo>
                    <a:lnTo>
                      <a:pt x="56" y="3"/>
                    </a:lnTo>
                    <a:lnTo>
                      <a:pt x="56" y="6"/>
                    </a:lnTo>
                    <a:lnTo>
                      <a:pt x="56" y="11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56" y="32"/>
                    </a:lnTo>
                    <a:lnTo>
                      <a:pt x="60" y="26"/>
                    </a:lnTo>
                    <a:lnTo>
                      <a:pt x="68" y="18"/>
                    </a:lnTo>
                    <a:lnTo>
                      <a:pt x="74" y="12"/>
                    </a:lnTo>
                    <a:lnTo>
                      <a:pt x="82" y="8"/>
                    </a:lnTo>
                    <a:lnTo>
                      <a:pt x="90" y="3"/>
                    </a:lnTo>
                    <a:lnTo>
                      <a:pt x="99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7" y="5"/>
                    </a:lnTo>
                    <a:lnTo>
                      <a:pt x="117" y="9"/>
                    </a:lnTo>
                    <a:lnTo>
                      <a:pt x="115" y="18"/>
                    </a:lnTo>
                    <a:lnTo>
                      <a:pt x="115" y="18"/>
                    </a:lnTo>
                    <a:lnTo>
                      <a:pt x="114" y="23"/>
                    </a:lnTo>
                    <a:lnTo>
                      <a:pt x="111" y="26"/>
                    </a:lnTo>
                    <a:lnTo>
                      <a:pt x="106" y="27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90" y="30"/>
                    </a:lnTo>
                    <a:lnTo>
                      <a:pt x="79" y="33"/>
                    </a:lnTo>
                    <a:lnTo>
                      <a:pt x="71" y="39"/>
                    </a:lnTo>
                    <a:lnTo>
                      <a:pt x="62" y="48"/>
                    </a:lnTo>
                    <a:lnTo>
                      <a:pt x="56" y="57"/>
                    </a:lnTo>
                    <a:lnTo>
                      <a:pt x="50" y="68"/>
                    </a:lnTo>
                    <a:lnTo>
                      <a:pt x="45" y="80"/>
                    </a:lnTo>
                    <a:lnTo>
                      <a:pt x="42" y="90"/>
                    </a:lnTo>
                    <a:lnTo>
                      <a:pt x="32" y="144"/>
                    </a:lnTo>
                    <a:lnTo>
                      <a:pt x="32" y="144"/>
                    </a:lnTo>
                    <a:lnTo>
                      <a:pt x="30" y="148"/>
                    </a:lnTo>
                    <a:lnTo>
                      <a:pt x="27" y="151"/>
                    </a:lnTo>
                    <a:lnTo>
                      <a:pt x="24" y="153"/>
                    </a:lnTo>
                    <a:lnTo>
                      <a:pt x="20" y="153"/>
                    </a:lnTo>
                    <a:lnTo>
                      <a:pt x="9" y="153"/>
                    </a:lnTo>
                    <a:lnTo>
                      <a:pt x="9" y="153"/>
                    </a:lnTo>
                    <a:lnTo>
                      <a:pt x="5" y="153"/>
                    </a:lnTo>
                    <a:lnTo>
                      <a:pt x="2" y="151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Freeform 47"/>
              <p:cNvSpPr>
                <a:spLocks/>
              </p:cNvSpPr>
              <p:nvPr userDrawn="1"/>
            </p:nvSpPr>
            <p:spPr bwMode="auto">
              <a:xfrm>
                <a:off x="8029575" y="2173288"/>
                <a:ext cx="74613" cy="155575"/>
              </a:xfrm>
              <a:custGeom>
                <a:avLst/>
                <a:gdLst>
                  <a:gd name="T0" fmla="*/ 9 w 94"/>
                  <a:gd name="T1" fmla="*/ 67 h 195"/>
                  <a:gd name="T2" fmla="*/ 4 w 94"/>
                  <a:gd name="T3" fmla="*/ 67 h 195"/>
                  <a:gd name="T4" fmla="*/ 0 w 94"/>
                  <a:gd name="T5" fmla="*/ 62 h 195"/>
                  <a:gd name="T6" fmla="*/ 1 w 94"/>
                  <a:gd name="T7" fmla="*/ 53 h 195"/>
                  <a:gd name="T8" fmla="*/ 3 w 94"/>
                  <a:gd name="T9" fmla="*/ 49 h 195"/>
                  <a:gd name="T10" fmla="*/ 9 w 94"/>
                  <a:gd name="T11" fmla="*/ 44 h 195"/>
                  <a:gd name="T12" fmla="*/ 25 w 94"/>
                  <a:gd name="T13" fmla="*/ 43 h 195"/>
                  <a:gd name="T14" fmla="*/ 31 w 94"/>
                  <a:gd name="T15" fmla="*/ 10 h 195"/>
                  <a:gd name="T16" fmla="*/ 36 w 94"/>
                  <a:gd name="T17" fmla="*/ 3 h 195"/>
                  <a:gd name="T18" fmla="*/ 45 w 94"/>
                  <a:gd name="T19" fmla="*/ 0 h 195"/>
                  <a:gd name="T20" fmla="*/ 53 w 94"/>
                  <a:gd name="T21" fmla="*/ 0 h 195"/>
                  <a:gd name="T22" fmla="*/ 61 w 94"/>
                  <a:gd name="T23" fmla="*/ 3 h 195"/>
                  <a:gd name="T24" fmla="*/ 62 w 94"/>
                  <a:gd name="T25" fmla="*/ 10 h 195"/>
                  <a:gd name="T26" fmla="*/ 85 w 94"/>
                  <a:gd name="T27" fmla="*/ 43 h 195"/>
                  <a:gd name="T28" fmla="*/ 89 w 94"/>
                  <a:gd name="T29" fmla="*/ 44 h 195"/>
                  <a:gd name="T30" fmla="*/ 94 w 94"/>
                  <a:gd name="T31" fmla="*/ 49 h 195"/>
                  <a:gd name="T32" fmla="*/ 92 w 94"/>
                  <a:gd name="T33" fmla="*/ 58 h 195"/>
                  <a:gd name="T34" fmla="*/ 91 w 94"/>
                  <a:gd name="T35" fmla="*/ 62 h 195"/>
                  <a:gd name="T36" fmla="*/ 85 w 94"/>
                  <a:gd name="T37" fmla="*/ 67 h 195"/>
                  <a:gd name="T38" fmla="*/ 52 w 94"/>
                  <a:gd name="T39" fmla="*/ 67 h 195"/>
                  <a:gd name="T40" fmla="*/ 39 w 94"/>
                  <a:gd name="T41" fmla="*/ 135 h 195"/>
                  <a:gd name="T42" fmla="*/ 39 w 94"/>
                  <a:gd name="T43" fmla="*/ 152 h 195"/>
                  <a:gd name="T44" fmla="*/ 45 w 94"/>
                  <a:gd name="T45" fmla="*/ 162 h 195"/>
                  <a:gd name="T46" fmla="*/ 53 w 94"/>
                  <a:gd name="T47" fmla="*/ 167 h 195"/>
                  <a:gd name="T48" fmla="*/ 64 w 94"/>
                  <a:gd name="T49" fmla="*/ 170 h 195"/>
                  <a:gd name="T50" fmla="*/ 71 w 94"/>
                  <a:gd name="T51" fmla="*/ 171 h 195"/>
                  <a:gd name="T52" fmla="*/ 73 w 94"/>
                  <a:gd name="T53" fmla="*/ 179 h 195"/>
                  <a:gd name="T54" fmla="*/ 71 w 94"/>
                  <a:gd name="T55" fmla="*/ 185 h 195"/>
                  <a:gd name="T56" fmla="*/ 67 w 94"/>
                  <a:gd name="T57" fmla="*/ 194 h 195"/>
                  <a:gd name="T58" fmla="*/ 56 w 94"/>
                  <a:gd name="T59" fmla="*/ 195 h 195"/>
                  <a:gd name="T60" fmla="*/ 45 w 94"/>
                  <a:gd name="T61" fmla="*/ 195 h 195"/>
                  <a:gd name="T62" fmla="*/ 25 w 94"/>
                  <a:gd name="T63" fmla="*/ 188 h 195"/>
                  <a:gd name="T64" fmla="*/ 10 w 94"/>
                  <a:gd name="T65" fmla="*/ 174 h 195"/>
                  <a:gd name="T66" fmla="*/ 6 w 94"/>
                  <a:gd name="T67" fmla="*/ 153 h 195"/>
                  <a:gd name="T68" fmla="*/ 21 w 94"/>
                  <a:gd name="T69" fmla="*/ 6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95">
                    <a:moveTo>
                      <a:pt x="21" y="67"/>
                    </a:moveTo>
                    <a:lnTo>
                      <a:pt x="9" y="67"/>
                    </a:lnTo>
                    <a:lnTo>
                      <a:pt x="9" y="67"/>
                    </a:lnTo>
                    <a:lnTo>
                      <a:pt x="4" y="67"/>
                    </a:lnTo>
                    <a:lnTo>
                      <a:pt x="1" y="65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3" y="49"/>
                    </a:lnTo>
                    <a:lnTo>
                      <a:pt x="6" y="46"/>
                    </a:lnTo>
                    <a:lnTo>
                      <a:pt x="9" y="44"/>
                    </a:lnTo>
                    <a:lnTo>
                      <a:pt x="13" y="43"/>
                    </a:lnTo>
                    <a:lnTo>
                      <a:pt x="25" y="43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6"/>
                    </a:lnTo>
                    <a:lnTo>
                      <a:pt x="36" y="3"/>
                    </a:lnTo>
                    <a:lnTo>
                      <a:pt x="40" y="1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8" y="1"/>
                    </a:lnTo>
                    <a:lnTo>
                      <a:pt x="61" y="3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56" y="43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9" y="44"/>
                    </a:lnTo>
                    <a:lnTo>
                      <a:pt x="92" y="46"/>
                    </a:lnTo>
                    <a:lnTo>
                      <a:pt x="94" y="49"/>
                    </a:lnTo>
                    <a:lnTo>
                      <a:pt x="94" y="53"/>
                    </a:lnTo>
                    <a:lnTo>
                      <a:pt x="92" y="58"/>
                    </a:lnTo>
                    <a:lnTo>
                      <a:pt x="92" y="58"/>
                    </a:lnTo>
                    <a:lnTo>
                      <a:pt x="91" y="62"/>
                    </a:lnTo>
                    <a:lnTo>
                      <a:pt x="89" y="65"/>
                    </a:lnTo>
                    <a:lnTo>
                      <a:pt x="85" y="67"/>
                    </a:lnTo>
                    <a:lnTo>
                      <a:pt x="80" y="67"/>
                    </a:lnTo>
                    <a:lnTo>
                      <a:pt x="52" y="67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7" y="144"/>
                    </a:lnTo>
                    <a:lnTo>
                      <a:pt x="39" y="152"/>
                    </a:lnTo>
                    <a:lnTo>
                      <a:pt x="42" y="158"/>
                    </a:lnTo>
                    <a:lnTo>
                      <a:pt x="45" y="162"/>
                    </a:lnTo>
                    <a:lnTo>
                      <a:pt x="49" y="165"/>
                    </a:lnTo>
                    <a:lnTo>
                      <a:pt x="53" y="167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8" y="170"/>
                    </a:lnTo>
                    <a:lnTo>
                      <a:pt x="71" y="171"/>
                    </a:lnTo>
                    <a:lnTo>
                      <a:pt x="73" y="174"/>
                    </a:lnTo>
                    <a:lnTo>
                      <a:pt x="73" y="179"/>
                    </a:lnTo>
                    <a:lnTo>
                      <a:pt x="71" y="185"/>
                    </a:lnTo>
                    <a:lnTo>
                      <a:pt x="71" y="185"/>
                    </a:lnTo>
                    <a:lnTo>
                      <a:pt x="70" y="189"/>
                    </a:lnTo>
                    <a:lnTo>
                      <a:pt x="67" y="194"/>
                    </a:lnTo>
                    <a:lnTo>
                      <a:pt x="62" y="195"/>
                    </a:lnTo>
                    <a:lnTo>
                      <a:pt x="56" y="195"/>
                    </a:lnTo>
                    <a:lnTo>
                      <a:pt x="56" y="195"/>
                    </a:lnTo>
                    <a:lnTo>
                      <a:pt x="45" y="195"/>
                    </a:lnTo>
                    <a:lnTo>
                      <a:pt x="34" y="192"/>
                    </a:lnTo>
                    <a:lnTo>
                      <a:pt x="25" y="188"/>
                    </a:lnTo>
                    <a:lnTo>
                      <a:pt x="16" y="182"/>
                    </a:lnTo>
                    <a:lnTo>
                      <a:pt x="10" y="174"/>
                    </a:lnTo>
                    <a:lnTo>
                      <a:pt x="7" y="164"/>
                    </a:lnTo>
                    <a:lnTo>
                      <a:pt x="6" y="153"/>
                    </a:lnTo>
                    <a:lnTo>
                      <a:pt x="6" y="140"/>
                    </a:lnTo>
                    <a:lnTo>
                      <a:pt x="21" y="67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Freeform 48"/>
              <p:cNvSpPr>
                <a:spLocks/>
              </p:cNvSpPr>
              <p:nvPr userDrawn="1"/>
            </p:nvSpPr>
            <p:spPr bwMode="auto">
              <a:xfrm>
                <a:off x="8110538" y="2159000"/>
                <a:ext cx="131763" cy="168275"/>
              </a:xfrm>
              <a:custGeom>
                <a:avLst/>
                <a:gdLst>
                  <a:gd name="T0" fmla="*/ 38 w 167"/>
                  <a:gd name="T1" fmla="*/ 10 h 212"/>
                  <a:gd name="T2" fmla="*/ 41 w 167"/>
                  <a:gd name="T3" fmla="*/ 3 h 212"/>
                  <a:gd name="T4" fmla="*/ 50 w 167"/>
                  <a:gd name="T5" fmla="*/ 0 h 212"/>
                  <a:gd name="T6" fmla="*/ 60 w 167"/>
                  <a:gd name="T7" fmla="*/ 0 h 212"/>
                  <a:gd name="T8" fmla="*/ 67 w 167"/>
                  <a:gd name="T9" fmla="*/ 3 h 212"/>
                  <a:gd name="T10" fmla="*/ 67 w 167"/>
                  <a:gd name="T11" fmla="*/ 10 h 212"/>
                  <a:gd name="T12" fmla="*/ 56 w 167"/>
                  <a:gd name="T13" fmla="*/ 79 h 212"/>
                  <a:gd name="T14" fmla="*/ 53 w 167"/>
                  <a:gd name="T15" fmla="*/ 91 h 212"/>
                  <a:gd name="T16" fmla="*/ 57 w 167"/>
                  <a:gd name="T17" fmla="*/ 86 h 212"/>
                  <a:gd name="T18" fmla="*/ 69 w 167"/>
                  <a:gd name="T19" fmla="*/ 74 h 212"/>
                  <a:gd name="T20" fmla="*/ 87 w 167"/>
                  <a:gd name="T21" fmla="*/ 64 h 212"/>
                  <a:gd name="T22" fmla="*/ 108 w 167"/>
                  <a:gd name="T23" fmla="*/ 58 h 212"/>
                  <a:gd name="T24" fmla="*/ 120 w 167"/>
                  <a:gd name="T25" fmla="*/ 56 h 212"/>
                  <a:gd name="T26" fmla="*/ 145 w 167"/>
                  <a:gd name="T27" fmla="*/ 59 h 212"/>
                  <a:gd name="T28" fmla="*/ 160 w 167"/>
                  <a:gd name="T29" fmla="*/ 71 h 212"/>
                  <a:gd name="T30" fmla="*/ 167 w 167"/>
                  <a:gd name="T31" fmla="*/ 89 h 212"/>
                  <a:gd name="T32" fmla="*/ 166 w 167"/>
                  <a:gd name="T33" fmla="*/ 115 h 212"/>
                  <a:gd name="T34" fmla="*/ 150 w 167"/>
                  <a:gd name="T35" fmla="*/ 203 h 212"/>
                  <a:gd name="T36" fmla="*/ 145 w 167"/>
                  <a:gd name="T37" fmla="*/ 210 h 212"/>
                  <a:gd name="T38" fmla="*/ 136 w 167"/>
                  <a:gd name="T39" fmla="*/ 212 h 212"/>
                  <a:gd name="T40" fmla="*/ 126 w 167"/>
                  <a:gd name="T41" fmla="*/ 212 h 212"/>
                  <a:gd name="T42" fmla="*/ 118 w 167"/>
                  <a:gd name="T43" fmla="*/ 210 h 212"/>
                  <a:gd name="T44" fmla="*/ 118 w 167"/>
                  <a:gd name="T45" fmla="*/ 203 h 212"/>
                  <a:gd name="T46" fmla="*/ 133 w 167"/>
                  <a:gd name="T47" fmla="*/ 122 h 212"/>
                  <a:gd name="T48" fmla="*/ 135 w 167"/>
                  <a:gd name="T49" fmla="*/ 100 h 212"/>
                  <a:gd name="T50" fmla="*/ 129 w 167"/>
                  <a:gd name="T51" fmla="*/ 89 h 212"/>
                  <a:gd name="T52" fmla="*/ 118 w 167"/>
                  <a:gd name="T53" fmla="*/ 83 h 212"/>
                  <a:gd name="T54" fmla="*/ 109 w 167"/>
                  <a:gd name="T55" fmla="*/ 83 h 212"/>
                  <a:gd name="T56" fmla="*/ 87 w 167"/>
                  <a:gd name="T57" fmla="*/ 88 h 212"/>
                  <a:gd name="T58" fmla="*/ 67 w 167"/>
                  <a:gd name="T59" fmla="*/ 100 h 212"/>
                  <a:gd name="T60" fmla="*/ 53 w 167"/>
                  <a:gd name="T61" fmla="*/ 118 h 212"/>
                  <a:gd name="T62" fmla="*/ 44 w 167"/>
                  <a:gd name="T63" fmla="*/ 140 h 212"/>
                  <a:gd name="T64" fmla="*/ 32 w 167"/>
                  <a:gd name="T65" fmla="*/ 203 h 212"/>
                  <a:gd name="T66" fmla="*/ 27 w 167"/>
                  <a:gd name="T67" fmla="*/ 210 h 212"/>
                  <a:gd name="T68" fmla="*/ 20 w 167"/>
                  <a:gd name="T69" fmla="*/ 212 h 212"/>
                  <a:gd name="T70" fmla="*/ 9 w 167"/>
                  <a:gd name="T71" fmla="*/ 212 h 212"/>
                  <a:gd name="T72" fmla="*/ 2 w 167"/>
                  <a:gd name="T73" fmla="*/ 210 h 212"/>
                  <a:gd name="T74" fmla="*/ 0 w 167"/>
                  <a:gd name="T75" fmla="*/ 20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" h="212">
                    <a:moveTo>
                      <a:pt x="38" y="10"/>
                    </a:moveTo>
                    <a:lnTo>
                      <a:pt x="38" y="10"/>
                    </a:lnTo>
                    <a:lnTo>
                      <a:pt x="39" y="6"/>
                    </a:lnTo>
                    <a:lnTo>
                      <a:pt x="41" y="3"/>
                    </a:lnTo>
                    <a:lnTo>
                      <a:pt x="45" y="1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4" y="1"/>
                    </a:lnTo>
                    <a:lnTo>
                      <a:pt x="67" y="3"/>
                    </a:lnTo>
                    <a:lnTo>
                      <a:pt x="69" y="6"/>
                    </a:lnTo>
                    <a:lnTo>
                      <a:pt x="67" y="10"/>
                    </a:lnTo>
                    <a:lnTo>
                      <a:pt x="56" y="79"/>
                    </a:lnTo>
                    <a:lnTo>
                      <a:pt x="56" y="79"/>
                    </a:lnTo>
                    <a:lnTo>
                      <a:pt x="51" y="91"/>
                    </a:lnTo>
                    <a:lnTo>
                      <a:pt x="53" y="91"/>
                    </a:lnTo>
                    <a:lnTo>
                      <a:pt x="53" y="91"/>
                    </a:lnTo>
                    <a:lnTo>
                      <a:pt x="57" y="86"/>
                    </a:lnTo>
                    <a:lnTo>
                      <a:pt x="63" y="80"/>
                    </a:lnTo>
                    <a:lnTo>
                      <a:pt x="69" y="74"/>
                    </a:lnTo>
                    <a:lnTo>
                      <a:pt x="78" y="68"/>
                    </a:lnTo>
                    <a:lnTo>
                      <a:pt x="87" y="64"/>
                    </a:lnTo>
                    <a:lnTo>
                      <a:pt x="97" y="59"/>
                    </a:lnTo>
                    <a:lnTo>
                      <a:pt x="108" y="58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33" y="58"/>
                    </a:lnTo>
                    <a:lnTo>
                      <a:pt x="145" y="59"/>
                    </a:lnTo>
                    <a:lnTo>
                      <a:pt x="154" y="65"/>
                    </a:lnTo>
                    <a:lnTo>
                      <a:pt x="160" y="71"/>
                    </a:lnTo>
                    <a:lnTo>
                      <a:pt x="165" y="79"/>
                    </a:lnTo>
                    <a:lnTo>
                      <a:pt x="167" y="89"/>
                    </a:lnTo>
                    <a:lnTo>
                      <a:pt x="167" y="101"/>
                    </a:lnTo>
                    <a:lnTo>
                      <a:pt x="166" y="115"/>
                    </a:lnTo>
                    <a:lnTo>
                      <a:pt x="150" y="203"/>
                    </a:lnTo>
                    <a:lnTo>
                      <a:pt x="150" y="203"/>
                    </a:lnTo>
                    <a:lnTo>
                      <a:pt x="148" y="207"/>
                    </a:lnTo>
                    <a:lnTo>
                      <a:pt x="145" y="210"/>
                    </a:lnTo>
                    <a:lnTo>
                      <a:pt x="141" y="212"/>
                    </a:lnTo>
                    <a:lnTo>
                      <a:pt x="136" y="212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21" y="212"/>
                    </a:lnTo>
                    <a:lnTo>
                      <a:pt x="118" y="210"/>
                    </a:lnTo>
                    <a:lnTo>
                      <a:pt x="117" y="207"/>
                    </a:lnTo>
                    <a:lnTo>
                      <a:pt x="118" y="203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35" y="106"/>
                    </a:lnTo>
                    <a:lnTo>
                      <a:pt x="135" y="100"/>
                    </a:lnTo>
                    <a:lnTo>
                      <a:pt x="132" y="94"/>
                    </a:lnTo>
                    <a:lnTo>
                      <a:pt x="129" y="89"/>
                    </a:lnTo>
                    <a:lnTo>
                      <a:pt x="124" y="86"/>
                    </a:lnTo>
                    <a:lnTo>
                      <a:pt x="118" y="83"/>
                    </a:lnTo>
                    <a:lnTo>
                      <a:pt x="109" y="83"/>
                    </a:lnTo>
                    <a:lnTo>
                      <a:pt x="109" y="83"/>
                    </a:lnTo>
                    <a:lnTo>
                      <a:pt x="97" y="85"/>
                    </a:lnTo>
                    <a:lnTo>
                      <a:pt x="87" y="88"/>
                    </a:lnTo>
                    <a:lnTo>
                      <a:pt x="76" y="92"/>
                    </a:lnTo>
                    <a:lnTo>
                      <a:pt x="67" y="100"/>
                    </a:lnTo>
                    <a:lnTo>
                      <a:pt x="58" y="107"/>
                    </a:lnTo>
                    <a:lnTo>
                      <a:pt x="53" y="118"/>
                    </a:lnTo>
                    <a:lnTo>
                      <a:pt x="47" y="128"/>
                    </a:lnTo>
                    <a:lnTo>
                      <a:pt x="44" y="140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0" y="207"/>
                    </a:lnTo>
                    <a:lnTo>
                      <a:pt x="27" y="210"/>
                    </a:lnTo>
                    <a:lnTo>
                      <a:pt x="24" y="212"/>
                    </a:lnTo>
                    <a:lnTo>
                      <a:pt x="20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5" y="212"/>
                    </a:lnTo>
                    <a:lnTo>
                      <a:pt x="2" y="210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Freeform 49"/>
              <p:cNvSpPr>
                <a:spLocks noEditPoints="1"/>
              </p:cNvSpPr>
              <p:nvPr userDrawn="1"/>
            </p:nvSpPr>
            <p:spPr bwMode="auto">
              <a:xfrm>
                <a:off x="8264525" y="2203450"/>
                <a:ext cx="127000" cy="127000"/>
              </a:xfrm>
              <a:custGeom>
                <a:avLst/>
                <a:gdLst>
                  <a:gd name="T0" fmla="*/ 98 w 158"/>
                  <a:gd name="T1" fmla="*/ 0 h 160"/>
                  <a:gd name="T2" fmla="*/ 128 w 158"/>
                  <a:gd name="T3" fmla="*/ 6 h 160"/>
                  <a:gd name="T4" fmla="*/ 148 w 158"/>
                  <a:gd name="T5" fmla="*/ 21 h 160"/>
                  <a:gd name="T6" fmla="*/ 157 w 158"/>
                  <a:gd name="T7" fmla="*/ 44 h 160"/>
                  <a:gd name="T8" fmla="*/ 155 w 158"/>
                  <a:gd name="T9" fmla="*/ 74 h 160"/>
                  <a:gd name="T10" fmla="*/ 154 w 158"/>
                  <a:gd name="T11" fmla="*/ 77 h 160"/>
                  <a:gd name="T12" fmla="*/ 148 w 158"/>
                  <a:gd name="T13" fmla="*/ 83 h 160"/>
                  <a:gd name="T14" fmla="*/ 33 w 158"/>
                  <a:gd name="T15" fmla="*/ 83 h 160"/>
                  <a:gd name="T16" fmla="*/ 33 w 158"/>
                  <a:gd name="T17" fmla="*/ 94 h 160"/>
                  <a:gd name="T18" fmla="*/ 39 w 158"/>
                  <a:gd name="T19" fmla="*/ 114 h 160"/>
                  <a:gd name="T20" fmla="*/ 51 w 158"/>
                  <a:gd name="T21" fmla="*/ 127 h 160"/>
                  <a:gd name="T22" fmla="*/ 70 w 158"/>
                  <a:gd name="T23" fmla="*/ 133 h 160"/>
                  <a:gd name="T24" fmla="*/ 80 w 158"/>
                  <a:gd name="T25" fmla="*/ 135 h 160"/>
                  <a:gd name="T26" fmla="*/ 104 w 158"/>
                  <a:gd name="T27" fmla="*/ 130 h 160"/>
                  <a:gd name="T28" fmla="*/ 122 w 158"/>
                  <a:gd name="T29" fmla="*/ 123 h 160"/>
                  <a:gd name="T30" fmla="*/ 127 w 158"/>
                  <a:gd name="T31" fmla="*/ 121 h 160"/>
                  <a:gd name="T32" fmla="*/ 133 w 158"/>
                  <a:gd name="T33" fmla="*/ 123 h 160"/>
                  <a:gd name="T34" fmla="*/ 137 w 158"/>
                  <a:gd name="T35" fmla="*/ 130 h 160"/>
                  <a:gd name="T36" fmla="*/ 139 w 158"/>
                  <a:gd name="T37" fmla="*/ 135 h 160"/>
                  <a:gd name="T38" fmla="*/ 136 w 158"/>
                  <a:gd name="T39" fmla="*/ 141 h 160"/>
                  <a:gd name="T40" fmla="*/ 131 w 158"/>
                  <a:gd name="T41" fmla="*/ 144 h 160"/>
                  <a:gd name="T42" fmla="*/ 109 w 158"/>
                  <a:gd name="T43" fmla="*/ 154 h 160"/>
                  <a:gd name="T44" fmla="*/ 73 w 158"/>
                  <a:gd name="T45" fmla="*/ 160 h 160"/>
                  <a:gd name="T46" fmla="*/ 55 w 158"/>
                  <a:gd name="T47" fmla="*/ 159 h 160"/>
                  <a:gd name="T48" fmla="*/ 25 w 158"/>
                  <a:gd name="T49" fmla="*/ 147 h 160"/>
                  <a:gd name="T50" fmla="*/ 7 w 158"/>
                  <a:gd name="T51" fmla="*/ 126 h 160"/>
                  <a:gd name="T52" fmla="*/ 0 w 158"/>
                  <a:gd name="T53" fmla="*/ 96 h 160"/>
                  <a:gd name="T54" fmla="*/ 1 w 158"/>
                  <a:gd name="T55" fmla="*/ 80 h 160"/>
                  <a:gd name="T56" fmla="*/ 15 w 158"/>
                  <a:gd name="T57" fmla="*/ 47 h 160"/>
                  <a:gd name="T58" fmla="*/ 36 w 158"/>
                  <a:gd name="T59" fmla="*/ 23 h 160"/>
                  <a:gd name="T60" fmla="*/ 66 w 158"/>
                  <a:gd name="T61" fmla="*/ 6 h 160"/>
                  <a:gd name="T62" fmla="*/ 98 w 158"/>
                  <a:gd name="T63" fmla="*/ 0 h 160"/>
                  <a:gd name="T64" fmla="*/ 125 w 158"/>
                  <a:gd name="T65" fmla="*/ 65 h 160"/>
                  <a:gd name="T66" fmla="*/ 125 w 158"/>
                  <a:gd name="T67" fmla="*/ 47 h 160"/>
                  <a:gd name="T68" fmla="*/ 119 w 158"/>
                  <a:gd name="T69" fmla="*/ 33 h 160"/>
                  <a:gd name="T70" fmla="*/ 109 w 158"/>
                  <a:gd name="T71" fmla="*/ 26 h 160"/>
                  <a:gd name="T72" fmla="*/ 94 w 158"/>
                  <a:gd name="T73" fmla="*/ 23 h 160"/>
                  <a:gd name="T74" fmla="*/ 85 w 158"/>
                  <a:gd name="T75" fmla="*/ 24 h 160"/>
                  <a:gd name="T76" fmla="*/ 69 w 158"/>
                  <a:gd name="T77" fmla="*/ 29 h 160"/>
                  <a:gd name="T78" fmla="*/ 54 w 158"/>
                  <a:gd name="T79" fmla="*/ 39 h 160"/>
                  <a:gd name="T80" fmla="*/ 42 w 158"/>
                  <a:gd name="T81" fmla="*/ 54 h 160"/>
                  <a:gd name="T82" fmla="*/ 125 w 158"/>
                  <a:gd name="T83" fmla="*/ 6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160">
                    <a:moveTo>
                      <a:pt x="98" y="0"/>
                    </a:moveTo>
                    <a:lnTo>
                      <a:pt x="98" y="0"/>
                    </a:lnTo>
                    <a:lnTo>
                      <a:pt x="115" y="2"/>
                    </a:lnTo>
                    <a:lnTo>
                      <a:pt x="128" y="6"/>
                    </a:lnTo>
                    <a:lnTo>
                      <a:pt x="139" y="12"/>
                    </a:lnTo>
                    <a:lnTo>
                      <a:pt x="148" y="21"/>
                    </a:lnTo>
                    <a:lnTo>
                      <a:pt x="154" y="32"/>
                    </a:lnTo>
                    <a:lnTo>
                      <a:pt x="157" y="44"/>
                    </a:lnTo>
                    <a:lnTo>
                      <a:pt x="158" y="57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4" y="77"/>
                    </a:lnTo>
                    <a:lnTo>
                      <a:pt x="151" y="80"/>
                    </a:lnTo>
                    <a:lnTo>
                      <a:pt x="148" y="83"/>
                    </a:lnTo>
                    <a:lnTo>
                      <a:pt x="143" y="83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94"/>
                    </a:lnTo>
                    <a:lnTo>
                      <a:pt x="34" y="105"/>
                    </a:lnTo>
                    <a:lnTo>
                      <a:pt x="39" y="114"/>
                    </a:lnTo>
                    <a:lnTo>
                      <a:pt x="45" y="121"/>
                    </a:lnTo>
                    <a:lnTo>
                      <a:pt x="51" y="127"/>
                    </a:lnTo>
                    <a:lnTo>
                      <a:pt x="60" y="132"/>
                    </a:lnTo>
                    <a:lnTo>
                      <a:pt x="70" y="133"/>
                    </a:lnTo>
                    <a:lnTo>
                      <a:pt x="80" y="135"/>
                    </a:lnTo>
                    <a:lnTo>
                      <a:pt x="80" y="135"/>
                    </a:lnTo>
                    <a:lnTo>
                      <a:pt x="92" y="133"/>
                    </a:lnTo>
                    <a:lnTo>
                      <a:pt x="104" y="130"/>
                    </a:lnTo>
                    <a:lnTo>
                      <a:pt x="115" y="126"/>
                    </a:lnTo>
                    <a:lnTo>
                      <a:pt x="122" y="123"/>
                    </a:lnTo>
                    <a:lnTo>
                      <a:pt x="122" y="123"/>
                    </a:lnTo>
                    <a:lnTo>
                      <a:pt x="127" y="121"/>
                    </a:lnTo>
                    <a:lnTo>
                      <a:pt x="130" y="121"/>
                    </a:lnTo>
                    <a:lnTo>
                      <a:pt x="133" y="123"/>
                    </a:lnTo>
                    <a:lnTo>
                      <a:pt x="136" y="126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9" y="135"/>
                    </a:lnTo>
                    <a:lnTo>
                      <a:pt x="137" y="138"/>
                    </a:lnTo>
                    <a:lnTo>
                      <a:pt x="136" y="141"/>
                    </a:lnTo>
                    <a:lnTo>
                      <a:pt x="131" y="144"/>
                    </a:lnTo>
                    <a:lnTo>
                      <a:pt x="131" y="144"/>
                    </a:lnTo>
                    <a:lnTo>
                      <a:pt x="122" y="148"/>
                    </a:lnTo>
                    <a:lnTo>
                      <a:pt x="109" y="154"/>
                    </a:lnTo>
                    <a:lnTo>
                      <a:pt x="92" y="159"/>
                    </a:lnTo>
                    <a:lnTo>
                      <a:pt x="73" y="160"/>
                    </a:lnTo>
                    <a:lnTo>
                      <a:pt x="73" y="160"/>
                    </a:lnTo>
                    <a:lnTo>
                      <a:pt x="55" y="159"/>
                    </a:lnTo>
                    <a:lnTo>
                      <a:pt x="39" y="154"/>
                    </a:lnTo>
                    <a:lnTo>
                      <a:pt x="25" y="147"/>
                    </a:lnTo>
                    <a:lnTo>
                      <a:pt x="15" y="136"/>
                    </a:lnTo>
                    <a:lnTo>
                      <a:pt x="7" y="126"/>
                    </a:lnTo>
                    <a:lnTo>
                      <a:pt x="1" y="111"/>
                    </a:lnTo>
                    <a:lnTo>
                      <a:pt x="0" y="96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6" y="63"/>
                    </a:lnTo>
                    <a:lnTo>
                      <a:pt x="15" y="47"/>
                    </a:lnTo>
                    <a:lnTo>
                      <a:pt x="24" y="33"/>
                    </a:lnTo>
                    <a:lnTo>
                      <a:pt x="36" y="23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2" y="2"/>
                    </a:lnTo>
                    <a:lnTo>
                      <a:pt x="98" y="0"/>
                    </a:lnTo>
                    <a:close/>
                    <a:moveTo>
                      <a:pt x="125" y="65"/>
                    </a:moveTo>
                    <a:lnTo>
                      <a:pt x="125" y="65"/>
                    </a:lnTo>
                    <a:lnTo>
                      <a:pt x="127" y="54"/>
                    </a:lnTo>
                    <a:lnTo>
                      <a:pt x="125" y="47"/>
                    </a:lnTo>
                    <a:lnTo>
                      <a:pt x="124" y="39"/>
                    </a:lnTo>
                    <a:lnTo>
                      <a:pt x="119" y="33"/>
                    </a:lnTo>
                    <a:lnTo>
                      <a:pt x="115" y="29"/>
                    </a:lnTo>
                    <a:lnTo>
                      <a:pt x="109" y="26"/>
                    </a:lnTo>
                    <a:lnTo>
                      <a:pt x="101" y="24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85" y="24"/>
                    </a:lnTo>
                    <a:lnTo>
                      <a:pt x="76" y="26"/>
                    </a:lnTo>
                    <a:lnTo>
                      <a:pt x="69" y="29"/>
                    </a:lnTo>
                    <a:lnTo>
                      <a:pt x="61" y="35"/>
                    </a:lnTo>
                    <a:lnTo>
                      <a:pt x="54" y="39"/>
                    </a:lnTo>
                    <a:lnTo>
                      <a:pt x="48" y="47"/>
                    </a:lnTo>
                    <a:lnTo>
                      <a:pt x="42" y="54"/>
                    </a:lnTo>
                    <a:lnTo>
                      <a:pt x="39" y="65"/>
                    </a:lnTo>
                    <a:lnTo>
                      <a:pt x="125" y="65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Freeform 50"/>
              <p:cNvSpPr>
                <a:spLocks/>
              </p:cNvSpPr>
              <p:nvPr userDrawn="1"/>
            </p:nvSpPr>
            <p:spPr bwMode="auto">
              <a:xfrm>
                <a:off x="8264525" y="2203450"/>
                <a:ext cx="127000" cy="127000"/>
              </a:xfrm>
              <a:custGeom>
                <a:avLst/>
                <a:gdLst>
                  <a:gd name="T0" fmla="*/ 98 w 158"/>
                  <a:gd name="T1" fmla="*/ 0 h 160"/>
                  <a:gd name="T2" fmla="*/ 128 w 158"/>
                  <a:gd name="T3" fmla="*/ 6 h 160"/>
                  <a:gd name="T4" fmla="*/ 148 w 158"/>
                  <a:gd name="T5" fmla="*/ 21 h 160"/>
                  <a:gd name="T6" fmla="*/ 157 w 158"/>
                  <a:gd name="T7" fmla="*/ 44 h 160"/>
                  <a:gd name="T8" fmla="*/ 155 w 158"/>
                  <a:gd name="T9" fmla="*/ 74 h 160"/>
                  <a:gd name="T10" fmla="*/ 154 w 158"/>
                  <a:gd name="T11" fmla="*/ 77 h 160"/>
                  <a:gd name="T12" fmla="*/ 148 w 158"/>
                  <a:gd name="T13" fmla="*/ 83 h 160"/>
                  <a:gd name="T14" fmla="*/ 33 w 158"/>
                  <a:gd name="T15" fmla="*/ 83 h 160"/>
                  <a:gd name="T16" fmla="*/ 33 w 158"/>
                  <a:gd name="T17" fmla="*/ 94 h 160"/>
                  <a:gd name="T18" fmla="*/ 39 w 158"/>
                  <a:gd name="T19" fmla="*/ 114 h 160"/>
                  <a:gd name="T20" fmla="*/ 51 w 158"/>
                  <a:gd name="T21" fmla="*/ 127 h 160"/>
                  <a:gd name="T22" fmla="*/ 70 w 158"/>
                  <a:gd name="T23" fmla="*/ 133 h 160"/>
                  <a:gd name="T24" fmla="*/ 80 w 158"/>
                  <a:gd name="T25" fmla="*/ 135 h 160"/>
                  <a:gd name="T26" fmla="*/ 104 w 158"/>
                  <a:gd name="T27" fmla="*/ 130 h 160"/>
                  <a:gd name="T28" fmla="*/ 122 w 158"/>
                  <a:gd name="T29" fmla="*/ 123 h 160"/>
                  <a:gd name="T30" fmla="*/ 127 w 158"/>
                  <a:gd name="T31" fmla="*/ 121 h 160"/>
                  <a:gd name="T32" fmla="*/ 133 w 158"/>
                  <a:gd name="T33" fmla="*/ 123 h 160"/>
                  <a:gd name="T34" fmla="*/ 137 w 158"/>
                  <a:gd name="T35" fmla="*/ 130 h 160"/>
                  <a:gd name="T36" fmla="*/ 139 w 158"/>
                  <a:gd name="T37" fmla="*/ 135 h 160"/>
                  <a:gd name="T38" fmla="*/ 136 w 158"/>
                  <a:gd name="T39" fmla="*/ 141 h 160"/>
                  <a:gd name="T40" fmla="*/ 131 w 158"/>
                  <a:gd name="T41" fmla="*/ 144 h 160"/>
                  <a:gd name="T42" fmla="*/ 109 w 158"/>
                  <a:gd name="T43" fmla="*/ 154 h 160"/>
                  <a:gd name="T44" fmla="*/ 73 w 158"/>
                  <a:gd name="T45" fmla="*/ 160 h 160"/>
                  <a:gd name="T46" fmla="*/ 55 w 158"/>
                  <a:gd name="T47" fmla="*/ 159 h 160"/>
                  <a:gd name="T48" fmla="*/ 25 w 158"/>
                  <a:gd name="T49" fmla="*/ 147 h 160"/>
                  <a:gd name="T50" fmla="*/ 7 w 158"/>
                  <a:gd name="T51" fmla="*/ 126 h 160"/>
                  <a:gd name="T52" fmla="*/ 0 w 158"/>
                  <a:gd name="T53" fmla="*/ 96 h 160"/>
                  <a:gd name="T54" fmla="*/ 1 w 158"/>
                  <a:gd name="T55" fmla="*/ 80 h 160"/>
                  <a:gd name="T56" fmla="*/ 15 w 158"/>
                  <a:gd name="T57" fmla="*/ 47 h 160"/>
                  <a:gd name="T58" fmla="*/ 36 w 158"/>
                  <a:gd name="T59" fmla="*/ 23 h 160"/>
                  <a:gd name="T60" fmla="*/ 66 w 158"/>
                  <a:gd name="T61" fmla="*/ 6 h 160"/>
                  <a:gd name="T62" fmla="*/ 98 w 158"/>
                  <a:gd name="T6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160">
                    <a:moveTo>
                      <a:pt x="98" y="0"/>
                    </a:moveTo>
                    <a:lnTo>
                      <a:pt x="98" y="0"/>
                    </a:lnTo>
                    <a:lnTo>
                      <a:pt x="115" y="2"/>
                    </a:lnTo>
                    <a:lnTo>
                      <a:pt x="128" y="6"/>
                    </a:lnTo>
                    <a:lnTo>
                      <a:pt x="139" y="12"/>
                    </a:lnTo>
                    <a:lnTo>
                      <a:pt x="148" y="21"/>
                    </a:lnTo>
                    <a:lnTo>
                      <a:pt x="154" y="32"/>
                    </a:lnTo>
                    <a:lnTo>
                      <a:pt x="157" y="44"/>
                    </a:lnTo>
                    <a:lnTo>
                      <a:pt x="158" y="57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4" y="77"/>
                    </a:lnTo>
                    <a:lnTo>
                      <a:pt x="151" y="80"/>
                    </a:lnTo>
                    <a:lnTo>
                      <a:pt x="148" y="83"/>
                    </a:lnTo>
                    <a:lnTo>
                      <a:pt x="143" y="83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94"/>
                    </a:lnTo>
                    <a:lnTo>
                      <a:pt x="34" y="105"/>
                    </a:lnTo>
                    <a:lnTo>
                      <a:pt x="39" y="114"/>
                    </a:lnTo>
                    <a:lnTo>
                      <a:pt x="45" y="121"/>
                    </a:lnTo>
                    <a:lnTo>
                      <a:pt x="51" y="127"/>
                    </a:lnTo>
                    <a:lnTo>
                      <a:pt x="60" y="132"/>
                    </a:lnTo>
                    <a:lnTo>
                      <a:pt x="70" y="133"/>
                    </a:lnTo>
                    <a:lnTo>
                      <a:pt x="80" y="135"/>
                    </a:lnTo>
                    <a:lnTo>
                      <a:pt x="80" y="135"/>
                    </a:lnTo>
                    <a:lnTo>
                      <a:pt x="92" y="133"/>
                    </a:lnTo>
                    <a:lnTo>
                      <a:pt x="104" y="130"/>
                    </a:lnTo>
                    <a:lnTo>
                      <a:pt x="115" y="126"/>
                    </a:lnTo>
                    <a:lnTo>
                      <a:pt x="122" y="123"/>
                    </a:lnTo>
                    <a:lnTo>
                      <a:pt x="122" y="123"/>
                    </a:lnTo>
                    <a:lnTo>
                      <a:pt x="127" y="121"/>
                    </a:lnTo>
                    <a:lnTo>
                      <a:pt x="130" y="121"/>
                    </a:lnTo>
                    <a:lnTo>
                      <a:pt x="133" y="123"/>
                    </a:lnTo>
                    <a:lnTo>
                      <a:pt x="136" y="126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9" y="135"/>
                    </a:lnTo>
                    <a:lnTo>
                      <a:pt x="137" y="138"/>
                    </a:lnTo>
                    <a:lnTo>
                      <a:pt x="136" y="141"/>
                    </a:lnTo>
                    <a:lnTo>
                      <a:pt x="131" y="144"/>
                    </a:lnTo>
                    <a:lnTo>
                      <a:pt x="131" y="144"/>
                    </a:lnTo>
                    <a:lnTo>
                      <a:pt x="122" y="148"/>
                    </a:lnTo>
                    <a:lnTo>
                      <a:pt x="109" y="154"/>
                    </a:lnTo>
                    <a:lnTo>
                      <a:pt x="92" y="159"/>
                    </a:lnTo>
                    <a:lnTo>
                      <a:pt x="73" y="160"/>
                    </a:lnTo>
                    <a:lnTo>
                      <a:pt x="73" y="160"/>
                    </a:lnTo>
                    <a:lnTo>
                      <a:pt x="55" y="159"/>
                    </a:lnTo>
                    <a:lnTo>
                      <a:pt x="39" y="154"/>
                    </a:lnTo>
                    <a:lnTo>
                      <a:pt x="25" y="147"/>
                    </a:lnTo>
                    <a:lnTo>
                      <a:pt x="15" y="136"/>
                    </a:lnTo>
                    <a:lnTo>
                      <a:pt x="7" y="126"/>
                    </a:lnTo>
                    <a:lnTo>
                      <a:pt x="1" y="111"/>
                    </a:lnTo>
                    <a:lnTo>
                      <a:pt x="0" y="96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6" y="63"/>
                    </a:lnTo>
                    <a:lnTo>
                      <a:pt x="15" y="47"/>
                    </a:lnTo>
                    <a:lnTo>
                      <a:pt x="24" y="33"/>
                    </a:lnTo>
                    <a:lnTo>
                      <a:pt x="36" y="23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2" y="2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" name="Freeform 51"/>
              <p:cNvSpPr>
                <a:spLocks/>
              </p:cNvSpPr>
              <p:nvPr userDrawn="1"/>
            </p:nvSpPr>
            <p:spPr bwMode="auto">
              <a:xfrm>
                <a:off x="8296275" y="2220913"/>
                <a:ext cx="69850" cy="33337"/>
              </a:xfrm>
              <a:custGeom>
                <a:avLst/>
                <a:gdLst>
                  <a:gd name="T0" fmla="*/ 86 w 88"/>
                  <a:gd name="T1" fmla="*/ 42 h 42"/>
                  <a:gd name="T2" fmla="*/ 86 w 88"/>
                  <a:gd name="T3" fmla="*/ 42 h 42"/>
                  <a:gd name="T4" fmla="*/ 88 w 88"/>
                  <a:gd name="T5" fmla="*/ 31 h 42"/>
                  <a:gd name="T6" fmla="*/ 86 w 88"/>
                  <a:gd name="T7" fmla="*/ 24 h 42"/>
                  <a:gd name="T8" fmla="*/ 85 w 88"/>
                  <a:gd name="T9" fmla="*/ 16 h 42"/>
                  <a:gd name="T10" fmla="*/ 80 w 88"/>
                  <a:gd name="T11" fmla="*/ 10 h 42"/>
                  <a:gd name="T12" fmla="*/ 76 w 88"/>
                  <a:gd name="T13" fmla="*/ 6 h 42"/>
                  <a:gd name="T14" fmla="*/ 70 w 88"/>
                  <a:gd name="T15" fmla="*/ 3 h 42"/>
                  <a:gd name="T16" fmla="*/ 62 w 88"/>
                  <a:gd name="T17" fmla="*/ 1 h 42"/>
                  <a:gd name="T18" fmla="*/ 55 w 88"/>
                  <a:gd name="T19" fmla="*/ 0 h 42"/>
                  <a:gd name="T20" fmla="*/ 55 w 88"/>
                  <a:gd name="T21" fmla="*/ 0 h 42"/>
                  <a:gd name="T22" fmla="*/ 46 w 88"/>
                  <a:gd name="T23" fmla="*/ 1 h 42"/>
                  <a:gd name="T24" fmla="*/ 37 w 88"/>
                  <a:gd name="T25" fmla="*/ 3 h 42"/>
                  <a:gd name="T26" fmla="*/ 30 w 88"/>
                  <a:gd name="T27" fmla="*/ 6 h 42"/>
                  <a:gd name="T28" fmla="*/ 22 w 88"/>
                  <a:gd name="T29" fmla="*/ 12 h 42"/>
                  <a:gd name="T30" fmla="*/ 15 w 88"/>
                  <a:gd name="T31" fmla="*/ 16 h 42"/>
                  <a:gd name="T32" fmla="*/ 9 w 88"/>
                  <a:gd name="T33" fmla="*/ 24 h 42"/>
                  <a:gd name="T34" fmla="*/ 3 w 88"/>
                  <a:gd name="T35" fmla="*/ 31 h 42"/>
                  <a:gd name="T36" fmla="*/ 0 w 88"/>
                  <a:gd name="T37" fmla="*/ 42 h 42"/>
                  <a:gd name="T38" fmla="*/ 86 w 88"/>
                  <a:gd name="T3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8" h="42">
                    <a:moveTo>
                      <a:pt x="86" y="42"/>
                    </a:moveTo>
                    <a:lnTo>
                      <a:pt x="86" y="42"/>
                    </a:lnTo>
                    <a:lnTo>
                      <a:pt x="88" y="31"/>
                    </a:lnTo>
                    <a:lnTo>
                      <a:pt x="86" y="24"/>
                    </a:lnTo>
                    <a:lnTo>
                      <a:pt x="85" y="16"/>
                    </a:lnTo>
                    <a:lnTo>
                      <a:pt x="80" y="10"/>
                    </a:lnTo>
                    <a:lnTo>
                      <a:pt x="76" y="6"/>
                    </a:lnTo>
                    <a:lnTo>
                      <a:pt x="70" y="3"/>
                    </a:lnTo>
                    <a:lnTo>
                      <a:pt x="62" y="1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46" y="1"/>
                    </a:lnTo>
                    <a:lnTo>
                      <a:pt x="37" y="3"/>
                    </a:lnTo>
                    <a:lnTo>
                      <a:pt x="30" y="6"/>
                    </a:lnTo>
                    <a:lnTo>
                      <a:pt x="22" y="12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0" y="42"/>
                    </a:lnTo>
                    <a:lnTo>
                      <a:pt x="86" y="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Freeform 52"/>
              <p:cNvSpPr>
                <a:spLocks/>
              </p:cNvSpPr>
              <p:nvPr userDrawn="1"/>
            </p:nvSpPr>
            <p:spPr bwMode="auto">
              <a:xfrm>
                <a:off x="8407400" y="2206625"/>
                <a:ext cx="93663" cy="120650"/>
              </a:xfrm>
              <a:custGeom>
                <a:avLst/>
                <a:gdLst>
                  <a:gd name="T0" fmla="*/ 25 w 118"/>
                  <a:gd name="T1" fmla="*/ 11 h 153"/>
                  <a:gd name="T2" fmla="*/ 25 w 118"/>
                  <a:gd name="T3" fmla="*/ 11 h 153"/>
                  <a:gd name="T4" fmla="*/ 27 w 118"/>
                  <a:gd name="T5" fmla="*/ 6 h 153"/>
                  <a:gd name="T6" fmla="*/ 30 w 118"/>
                  <a:gd name="T7" fmla="*/ 3 h 153"/>
                  <a:gd name="T8" fmla="*/ 34 w 118"/>
                  <a:gd name="T9" fmla="*/ 2 h 153"/>
                  <a:gd name="T10" fmla="*/ 39 w 118"/>
                  <a:gd name="T11" fmla="*/ 0 h 153"/>
                  <a:gd name="T12" fmla="*/ 48 w 118"/>
                  <a:gd name="T13" fmla="*/ 0 h 153"/>
                  <a:gd name="T14" fmla="*/ 48 w 118"/>
                  <a:gd name="T15" fmla="*/ 0 h 153"/>
                  <a:gd name="T16" fmla="*/ 52 w 118"/>
                  <a:gd name="T17" fmla="*/ 2 h 153"/>
                  <a:gd name="T18" fmla="*/ 55 w 118"/>
                  <a:gd name="T19" fmla="*/ 3 h 153"/>
                  <a:gd name="T20" fmla="*/ 57 w 118"/>
                  <a:gd name="T21" fmla="*/ 6 h 153"/>
                  <a:gd name="T22" fmla="*/ 57 w 118"/>
                  <a:gd name="T23" fmla="*/ 11 h 153"/>
                  <a:gd name="T24" fmla="*/ 54 w 118"/>
                  <a:gd name="T25" fmla="*/ 29 h 153"/>
                  <a:gd name="T26" fmla="*/ 54 w 118"/>
                  <a:gd name="T27" fmla="*/ 29 h 153"/>
                  <a:gd name="T28" fmla="*/ 49 w 118"/>
                  <a:gd name="T29" fmla="*/ 39 h 153"/>
                  <a:gd name="T30" fmla="*/ 51 w 118"/>
                  <a:gd name="T31" fmla="*/ 39 h 153"/>
                  <a:gd name="T32" fmla="*/ 51 w 118"/>
                  <a:gd name="T33" fmla="*/ 39 h 153"/>
                  <a:gd name="T34" fmla="*/ 55 w 118"/>
                  <a:gd name="T35" fmla="*/ 32 h 153"/>
                  <a:gd name="T36" fmla="*/ 61 w 118"/>
                  <a:gd name="T37" fmla="*/ 26 h 153"/>
                  <a:gd name="T38" fmla="*/ 67 w 118"/>
                  <a:gd name="T39" fmla="*/ 18 h 153"/>
                  <a:gd name="T40" fmla="*/ 75 w 118"/>
                  <a:gd name="T41" fmla="*/ 12 h 153"/>
                  <a:gd name="T42" fmla="*/ 82 w 118"/>
                  <a:gd name="T43" fmla="*/ 8 h 153"/>
                  <a:gd name="T44" fmla="*/ 91 w 118"/>
                  <a:gd name="T45" fmla="*/ 3 h 153"/>
                  <a:gd name="T46" fmla="*/ 100 w 118"/>
                  <a:gd name="T47" fmla="*/ 0 h 153"/>
                  <a:gd name="T48" fmla="*/ 109 w 118"/>
                  <a:gd name="T49" fmla="*/ 0 h 153"/>
                  <a:gd name="T50" fmla="*/ 109 w 118"/>
                  <a:gd name="T51" fmla="*/ 0 h 153"/>
                  <a:gd name="T52" fmla="*/ 114 w 118"/>
                  <a:gd name="T53" fmla="*/ 0 h 153"/>
                  <a:gd name="T54" fmla="*/ 117 w 118"/>
                  <a:gd name="T55" fmla="*/ 2 h 153"/>
                  <a:gd name="T56" fmla="*/ 118 w 118"/>
                  <a:gd name="T57" fmla="*/ 5 h 153"/>
                  <a:gd name="T58" fmla="*/ 117 w 118"/>
                  <a:gd name="T59" fmla="*/ 9 h 153"/>
                  <a:gd name="T60" fmla="*/ 115 w 118"/>
                  <a:gd name="T61" fmla="*/ 18 h 153"/>
                  <a:gd name="T62" fmla="*/ 115 w 118"/>
                  <a:gd name="T63" fmla="*/ 18 h 153"/>
                  <a:gd name="T64" fmla="*/ 114 w 118"/>
                  <a:gd name="T65" fmla="*/ 23 h 153"/>
                  <a:gd name="T66" fmla="*/ 111 w 118"/>
                  <a:gd name="T67" fmla="*/ 26 h 153"/>
                  <a:gd name="T68" fmla="*/ 108 w 118"/>
                  <a:gd name="T69" fmla="*/ 27 h 153"/>
                  <a:gd name="T70" fmla="*/ 102 w 118"/>
                  <a:gd name="T71" fmla="*/ 29 h 153"/>
                  <a:gd name="T72" fmla="*/ 102 w 118"/>
                  <a:gd name="T73" fmla="*/ 29 h 153"/>
                  <a:gd name="T74" fmla="*/ 90 w 118"/>
                  <a:gd name="T75" fmla="*/ 30 h 153"/>
                  <a:gd name="T76" fmla="*/ 79 w 118"/>
                  <a:gd name="T77" fmla="*/ 33 h 153"/>
                  <a:gd name="T78" fmla="*/ 70 w 118"/>
                  <a:gd name="T79" fmla="*/ 39 h 153"/>
                  <a:gd name="T80" fmla="*/ 63 w 118"/>
                  <a:gd name="T81" fmla="*/ 48 h 153"/>
                  <a:gd name="T82" fmla="*/ 55 w 118"/>
                  <a:gd name="T83" fmla="*/ 57 h 153"/>
                  <a:gd name="T84" fmla="*/ 49 w 118"/>
                  <a:gd name="T85" fmla="*/ 68 h 153"/>
                  <a:gd name="T86" fmla="*/ 45 w 118"/>
                  <a:gd name="T87" fmla="*/ 80 h 153"/>
                  <a:gd name="T88" fmla="*/ 42 w 118"/>
                  <a:gd name="T89" fmla="*/ 90 h 153"/>
                  <a:gd name="T90" fmla="*/ 33 w 118"/>
                  <a:gd name="T91" fmla="*/ 144 h 153"/>
                  <a:gd name="T92" fmla="*/ 33 w 118"/>
                  <a:gd name="T93" fmla="*/ 144 h 153"/>
                  <a:gd name="T94" fmla="*/ 31 w 118"/>
                  <a:gd name="T95" fmla="*/ 148 h 153"/>
                  <a:gd name="T96" fmla="*/ 28 w 118"/>
                  <a:gd name="T97" fmla="*/ 151 h 153"/>
                  <a:gd name="T98" fmla="*/ 24 w 118"/>
                  <a:gd name="T99" fmla="*/ 153 h 153"/>
                  <a:gd name="T100" fmla="*/ 19 w 118"/>
                  <a:gd name="T101" fmla="*/ 153 h 153"/>
                  <a:gd name="T102" fmla="*/ 9 w 118"/>
                  <a:gd name="T103" fmla="*/ 153 h 153"/>
                  <a:gd name="T104" fmla="*/ 9 w 118"/>
                  <a:gd name="T105" fmla="*/ 153 h 153"/>
                  <a:gd name="T106" fmla="*/ 5 w 118"/>
                  <a:gd name="T107" fmla="*/ 153 h 153"/>
                  <a:gd name="T108" fmla="*/ 2 w 118"/>
                  <a:gd name="T109" fmla="*/ 151 h 153"/>
                  <a:gd name="T110" fmla="*/ 0 w 118"/>
                  <a:gd name="T111" fmla="*/ 148 h 153"/>
                  <a:gd name="T112" fmla="*/ 2 w 118"/>
                  <a:gd name="T113" fmla="*/ 144 h 153"/>
                  <a:gd name="T114" fmla="*/ 25 w 118"/>
                  <a:gd name="T115" fmla="*/ 1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" h="153">
                    <a:moveTo>
                      <a:pt x="25" y="11"/>
                    </a:moveTo>
                    <a:lnTo>
                      <a:pt x="25" y="11"/>
                    </a:lnTo>
                    <a:lnTo>
                      <a:pt x="27" y="6"/>
                    </a:lnTo>
                    <a:lnTo>
                      <a:pt x="30" y="3"/>
                    </a:lnTo>
                    <a:lnTo>
                      <a:pt x="34" y="2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5" y="3"/>
                    </a:lnTo>
                    <a:lnTo>
                      <a:pt x="57" y="6"/>
                    </a:lnTo>
                    <a:lnTo>
                      <a:pt x="57" y="11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49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5" y="32"/>
                    </a:lnTo>
                    <a:lnTo>
                      <a:pt x="61" y="26"/>
                    </a:lnTo>
                    <a:lnTo>
                      <a:pt x="67" y="18"/>
                    </a:lnTo>
                    <a:lnTo>
                      <a:pt x="75" y="12"/>
                    </a:lnTo>
                    <a:lnTo>
                      <a:pt x="82" y="8"/>
                    </a:lnTo>
                    <a:lnTo>
                      <a:pt x="91" y="3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17" y="2"/>
                    </a:lnTo>
                    <a:lnTo>
                      <a:pt x="118" y="5"/>
                    </a:lnTo>
                    <a:lnTo>
                      <a:pt x="117" y="9"/>
                    </a:lnTo>
                    <a:lnTo>
                      <a:pt x="115" y="18"/>
                    </a:lnTo>
                    <a:lnTo>
                      <a:pt x="115" y="18"/>
                    </a:lnTo>
                    <a:lnTo>
                      <a:pt x="114" y="23"/>
                    </a:lnTo>
                    <a:lnTo>
                      <a:pt x="111" y="26"/>
                    </a:lnTo>
                    <a:lnTo>
                      <a:pt x="108" y="27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90" y="30"/>
                    </a:lnTo>
                    <a:lnTo>
                      <a:pt x="79" y="33"/>
                    </a:lnTo>
                    <a:lnTo>
                      <a:pt x="70" y="39"/>
                    </a:lnTo>
                    <a:lnTo>
                      <a:pt x="63" y="48"/>
                    </a:lnTo>
                    <a:lnTo>
                      <a:pt x="55" y="57"/>
                    </a:lnTo>
                    <a:lnTo>
                      <a:pt x="49" y="68"/>
                    </a:lnTo>
                    <a:lnTo>
                      <a:pt x="45" y="80"/>
                    </a:lnTo>
                    <a:lnTo>
                      <a:pt x="42" y="90"/>
                    </a:lnTo>
                    <a:lnTo>
                      <a:pt x="33" y="144"/>
                    </a:lnTo>
                    <a:lnTo>
                      <a:pt x="33" y="144"/>
                    </a:lnTo>
                    <a:lnTo>
                      <a:pt x="31" y="148"/>
                    </a:lnTo>
                    <a:lnTo>
                      <a:pt x="28" y="151"/>
                    </a:lnTo>
                    <a:lnTo>
                      <a:pt x="24" y="153"/>
                    </a:lnTo>
                    <a:lnTo>
                      <a:pt x="19" y="153"/>
                    </a:lnTo>
                    <a:lnTo>
                      <a:pt x="9" y="153"/>
                    </a:lnTo>
                    <a:lnTo>
                      <a:pt x="9" y="153"/>
                    </a:lnTo>
                    <a:lnTo>
                      <a:pt x="5" y="153"/>
                    </a:lnTo>
                    <a:lnTo>
                      <a:pt x="2" y="151"/>
                    </a:lnTo>
                    <a:lnTo>
                      <a:pt x="0" y="148"/>
                    </a:lnTo>
                    <a:lnTo>
                      <a:pt x="2" y="144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" name="Freeform 54"/>
            <p:cNvSpPr>
              <a:spLocks/>
            </p:cNvSpPr>
            <p:nvPr userDrawn="1"/>
          </p:nvSpPr>
          <p:spPr bwMode="auto">
            <a:xfrm>
              <a:off x="6075363" y="474663"/>
              <a:ext cx="1604963" cy="1223962"/>
            </a:xfrm>
            <a:custGeom>
              <a:avLst/>
              <a:gdLst>
                <a:gd name="T0" fmla="*/ 1369 w 2023"/>
                <a:gd name="T1" fmla="*/ 78 h 1542"/>
                <a:gd name="T2" fmla="*/ 1242 w 2023"/>
                <a:gd name="T3" fmla="*/ 45 h 1542"/>
                <a:gd name="T4" fmla="*/ 1112 w 2023"/>
                <a:gd name="T5" fmla="*/ 21 h 1542"/>
                <a:gd name="T6" fmla="*/ 979 w 2023"/>
                <a:gd name="T7" fmla="*/ 6 h 1542"/>
                <a:gd name="T8" fmla="*/ 843 w 2023"/>
                <a:gd name="T9" fmla="*/ 0 h 1542"/>
                <a:gd name="T10" fmla="*/ 706 w 2023"/>
                <a:gd name="T11" fmla="*/ 1 h 1542"/>
                <a:gd name="T12" fmla="*/ 524 w 2023"/>
                <a:gd name="T13" fmla="*/ 18 h 1542"/>
                <a:gd name="T14" fmla="*/ 255 w 2023"/>
                <a:gd name="T15" fmla="*/ 67 h 1542"/>
                <a:gd name="T16" fmla="*/ 125 w 2023"/>
                <a:gd name="T17" fmla="*/ 103 h 1542"/>
                <a:gd name="T18" fmla="*/ 0 w 2023"/>
                <a:gd name="T19" fmla="*/ 145 h 1542"/>
                <a:gd name="T20" fmla="*/ 146 w 2023"/>
                <a:gd name="T21" fmla="*/ 115 h 1542"/>
                <a:gd name="T22" fmla="*/ 374 w 2023"/>
                <a:gd name="T23" fmla="*/ 87 h 1542"/>
                <a:gd name="T24" fmla="*/ 604 w 2023"/>
                <a:gd name="T25" fmla="*/ 79 h 1542"/>
                <a:gd name="T26" fmla="*/ 833 w 2023"/>
                <a:gd name="T27" fmla="*/ 94 h 1542"/>
                <a:gd name="T28" fmla="*/ 1054 w 2023"/>
                <a:gd name="T29" fmla="*/ 134 h 1542"/>
                <a:gd name="T30" fmla="*/ 1193 w 2023"/>
                <a:gd name="T31" fmla="*/ 175 h 1542"/>
                <a:gd name="T32" fmla="*/ 1331 w 2023"/>
                <a:gd name="T33" fmla="*/ 227 h 1542"/>
                <a:gd name="T34" fmla="*/ 1449 w 2023"/>
                <a:gd name="T35" fmla="*/ 282 h 1542"/>
                <a:gd name="T36" fmla="*/ 1549 w 2023"/>
                <a:gd name="T37" fmla="*/ 341 h 1542"/>
                <a:gd name="T38" fmla="*/ 1632 w 2023"/>
                <a:gd name="T39" fmla="*/ 403 h 1542"/>
                <a:gd name="T40" fmla="*/ 1697 w 2023"/>
                <a:gd name="T41" fmla="*/ 466 h 1542"/>
                <a:gd name="T42" fmla="*/ 1748 w 2023"/>
                <a:gd name="T43" fmla="*/ 532 h 1542"/>
                <a:gd name="T44" fmla="*/ 1785 w 2023"/>
                <a:gd name="T45" fmla="*/ 598 h 1542"/>
                <a:gd name="T46" fmla="*/ 1809 w 2023"/>
                <a:gd name="T47" fmla="*/ 663 h 1542"/>
                <a:gd name="T48" fmla="*/ 1821 w 2023"/>
                <a:gd name="T49" fmla="*/ 731 h 1542"/>
                <a:gd name="T50" fmla="*/ 1824 w 2023"/>
                <a:gd name="T51" fmla="*/ 796 h 1542"/>
                <a:gd name="T52" fmla="*/ 1815 w 2023"/>
                <a:gd name="T53" fmla="*/ 882 h 1542"/>
                <a:gd name="T54" fmla="*/ 1778 w 2023"/>
                <a:gd name="T55" fmla="*/ 1004 h 1542"/>
                <a:gd name="T56" fmla="*/ 1723 w 2023"/>
                <a:gd name="T57" fmla="*/ 1116 h 1542"/>
                <a:gd name="T58" fmla="*/ 1660 w 2023"/>
                <a:gd name="T59" fmla="*/ 1210 h 1542"/>
                <a:gd name="T60" fmla="*/ 1581 w 2023"/>
                <a:gd name="T61" fmla="*/ 1306 h 1542"/>
                <a:gd name="T62" fmla="*/ 1520 w 2023"/>
                <a:gd name="T63" fmla="*/ 1367 h 1542"/>
                <a:gd name="T64" fmla="*/ 1420 w 2023"/>
                <a:gd name="T65" fmla="*/ 1446 h 1542"/>
                <a:gd name="T66" fmla="*/ 1309 w 2023"/>
                <a:gd name="T67" fmla="*/ 1519 h 1542"/>
                <a:gd name="T68" fmla="*/ 1345 w 2023"/>
                <a:gd name="T69" fmla="*/ 1512 h 1542"/>
                <a:gd name="T70" fmla="*/ 1549 w 2023"/>
                <a:gd name="T71" fmla="*/ 1404 h 1542"/>
                <a:gd name="T72" fmla="*/ 1642 w 2023"/>
                <a:gd name="T73" fmla="*/ 1343 h 1542"/>
                <a:gd name="T74" fmla="*/ 1727 w 2023"/>
                <a:gd name="T75" fmla="*/ 1276 h 1542"/>
                <a:gd name="T76" fmla="*/ 1779 w 2023"/>
                <a:gd name="T77" fmla="*/ 1230 h 1542"/>
                <a:gd name="T78" fmla="*/ 1887 w 2023"/>
                <a:gd name="T79" fmla="*/ 1109 h 1542"/>
                <a:gd name="T80" fmla="*/ 1962 w 2023"/>
                <a:gd name="T81" fmla="*/ 986 h 1542"/>
                <a:gd name="T82" fmla="*/ 2006 w 2023"/>
                <a:gd name="T83" fmla="*/ 862 h 1542"/>
                <a:gd name="T84" fmla="*/ 2023 w 2023"/>
                <a:gd name="T85" fmla="*/ 740 h 1542"/>
                <a:gd name="T86" fmla="*/ 2008 w 2023"/>
                <a:gd name="T87" fmla="*/ 620 h 1542"/>
                <a:gd name="T88" fmla="*/ 1966 w 2023"/>
                <a:gd name="T89" fmla="*/ 505 h 1542"/>
                <a:gd name="T90" fmla="*/ 1896 w 2023"/>
                <a:gd name="T91" fmla="*/ 397 h 1542"/>
                <a:gd name="T92" fmla="*/ 1797 w 2023"/>
                <a:gd name="T93" fmla="*/ 297 h 1542"/>
                <a:gd name="T94" fmla="*/ 1673 w 2023"/>
                <a:gd name="T95" fmla="*/ 209 h 1542"/>
                <a:gd name="T96" fmla="*/ 1524 w 2023"/>
                <a:gd name="T97" fmla="*/ 133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23" h="1542">
                  <a:moveTo>
                    <a:pt x="1409" y="90"/>
                  </a:moveTo>
                  <a:lnTo>
                    <a:pt x="1409" y="90"/>
                  </a:lnTo>
                  <a:lnTo>
                    <a:pt x="1369" y="78"/>
                  </a:lnTo>
                  <a:lnTo>
                    <a:pt x="1327" y="66"/>
                  </a:lnTo>
                  <a:lnTo>
                    <a:pt x="1285" y="55"/>
                  </a:lnTo>
                  <a:lnTo>
                    <a:pt x="1242" y="45"/>
                  </a:lnTo>
                  <a:lnTo>
                    <a:pt x="1200" y="36"/>
                  </a:lnTo>
                  <a:lnTo>
                    <a:pt x="1157" y="28"/>
                  </a:lnTo>
                  <a:lnTo>
                    <a:pt x="1112" y="21"/>
                  </a:lnTo>
                  <a:lnTo>
                    <a:pt x="1069" y="15"/>
                  </a:lnTo>
                  <a:lnTo>
                    <a:pt x="1024" y="10"/>
                  </a:lnTo>
                  <a:lnTo>
                    <a:pt x="979" y="6"/>
                  </a:lnTo>
                  <a:lnTo>
                    <a:pt x="934" y="3"/>
                  </a:lnTo>
                  <a:lnTo>
                    <a:pt x="888" y="1"/>
                  </a:lnTo>
                  <a:lnTo>
                    <a:pt x="843" y="0"/>
                  </a:lnTo>
                  <a:lnTo>
                    <a:pt x="797" y="0"/>
                  </a:lnTo>
                  <a:lnTo>
                    <a:pt x="752" y="0"/>
                  </a:lnTo>
                  <a:lnTo>
                    <a:pt x="706" y="1"/>
                  </a:lnTo>
                  <a:lnTo>
                    <a:pt x="661" y="4"/>
                  </a:lnTo>
                  <a:lnTo>
                    <a:pt x="615" y="7"/>
                  </a:lnTo>
                  <a:lnTo>
                    <a:pt x="524" y="18"/>
                  </a:lnTo>
                  <a:lnTo>
                    <a:pt x="433" y="30"/>
                  </a:lnTo>
                  <a:lnTo>
                    <a:pt x="343" y="46"/>
                  </a:lnTo>
                  <a:lnTo>
                    <a:pt x="255" y="67"/>
                  </a:lnTo>
                  <a:lnTo>
                    <a:pt x="212" y="78"/>
                  </a:lnTo>
                  <a:lnTo>
                    <a:pt x="168" y="90"/>
                  </a:lnTo>
                  <a:lnTo>
                    <a:pt x="125" y="103"/>
                  </a:lnTo>
                  <a:lnTo>
                    <a:pt x="82" y="117"/>
                  </a:lnTo>
                  <a:lnTo>
                    <a:pt x="40" y="13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3" y="130"/>
                  </a:lnTo>
                  <a:lnTo>
                    <a:pt x="146" y="115"/>
                  </a:lnTo>
                  <a:lnTo>
                    <a:pt x="222" y="105"/>
                  </a:lnTo>
                  <a:lnTo>
                    <a:pt x="298" y="94"/>
                  </a:lnTo>
                  <a:lnTo>
                    <a:pt x="374" y="87"/>
                  </a:lnTo>
                  <a:lnTo>
                    <a:pt x="450" y="82"/>
                  </a:lnTo>
                  <a:lnTo>
                    <a:pt x="528" y="79"/>
                  </a:lnTo>
                  <a:lnTo>
                    <a:pt x="604" y="79"/>
                  </a:lnTo>
                  <a:lnTo>
                    <a:pt x="682" y="82"/>
                  </a:lnTo>
                  <a:lnTo>
                    <a:pt x="757" y="87"/>
                  </a:lnTo>
                  <a:lnTo>
                    <a:pt x="833" y="94"/>
                  </a:lnTo>
                  <a:lnTo>
                    <a:pt x="907" y="105"/>
                  </a:lnTo>
                  <a:lnTo>
                    <a:pt x="981" y="118"/>
                  </a:lnTo>
                  <a:lnTo>
                    <a:pt x="1054" y="134"/>
                  </a:lnTo>
                  <a:lnTo>
                    <a:pt x="1124" y="152"/>
                  </a:lnTo>
                  <a:lnTo>
                    <a:pt x="1193" y="175"/>
                  </a:lnTo>
                  <a:lnTo>
                    <a:pt x="1193" y="175"/>
                  </a:lnTo>
                  <a:lnTo>
                    <a:pt x="1242" y="191"/>
                  </a:lnTo>
                  <a:lnTo>
                    <a:pt x="1288" y="209"/>
                  </a:lnTo>
                  <a:lnTo>
                    <a:pt x="1331" y="227"/>
                  </a:lnTo>
                  <a:lnTo>
                    <a:pt x="1373" y="245"/>
                  </a:lnTo>
                  <a:lnTo>
                    <a:pt x="1412" y="263"/>
                  </a:lnTo>
                  <a:lnTo>
                    <a:pt x="1449" y="282"/>
                  </a:lnTo>
                  <a:lnTo>
                    <a:pt x="1485" y="302"/>
                  </a:lnTo>
                  <a:lnTo>
                    <a:pt x="1518" y="321"/>
                  </a:lnTo>
                  <a:lnTo>
                    <a:pt x="1549" y="341"/>
                  </a:lnTo>
                  <a:lnTo>
                    <a:pt x="1579" y="362"/>
                  </a:lnTo>
                  <a:lnTo>
                    <a:pt x="1606" y="382"/>
                  </a:lnTo>
                  <a:lnTo>
                    <a:pt x="1632" y="403"/>
                  </a:lnTo>
                  <a:lnTo>
                    <a:pt x="1655" y="424"/>
                  </a:lnTo>
                  <a:lnTo>
                    <a:pt x="1678" y="445"/>
                  </a:lnTo>
                  <a:lnTo>
                    <a:pt x="1697" y="466"/>
                  </a:lnTo>
                  <a:lnTo>
                    <a:pt x="1715" y="489"/>
                  </a:lnTo>
                  <a:lnTo>
                    <a:pt x="1733" y="509"/>
                  </a:lnTo>
                  <a:lnTo>
                    <a:pt x="1748" y="532"/>
                  </a:lnTo>
                  <a:lnTo>
                    <a:pt x="1761" y="553"/>
                  </a:lnTo>
                  <a:lnTo>
                    <a:pt x="1773" y="575"/>
                  </a:lnTo>
                  <a:lnTo>
                    <a:pt x="1785" y="598"/>
                  </a:lnTo>
                  <a:lnTo>
                    <a:pt x="1794" y="620"/>
                  </a:lnTo>
                  <a:lnTo>
                    <a:pt x="1802" y="642"/>
                  </a:lnTo>
                  <a:lnTo>
                    <a:pt x="1809" y="663"/>
                  </a:lnTo>
                  <a:lnTo>
                    <a:pt x="1814" y="686"/>
                  </a:lnTo>
                  <a:lnTo>
                    <a:pt x="1818" y="708"/>
                  </a:lnTo>
                  <a:lnTo>
                    <a:pt x="1821" y="731"/>
                  </a:lnTo>
                  <a:lnTo>
                    <a:pt x="1824" y="753"/>
                  </a:lnTo>
                  <a:lnTo>
                    <a:pt x="1824" y="774"/>
                  </a:lnTo>
                  <a:lnTo>
                    <a:pt x="1824" y="796"/>
                  </a:lnTo>
                  <a:lnTo>
                    <a:pt x="1824" y="817"/>
                  </a:lnTo>
                  <a:lnTo>
                    <a:pt x="1821" y="840"/>
                  </a:lnTo>
                  <a:lnTo>
                    <a:pt x="1815" y="882"/>
                  </a:lnTo>
                  <a:lnTo>
                    <a:pt x="1806" y="923"/>
                  </a:lnTo>
                  <a:lnTo>
                    <a:pt x="1793" y="965"/>
                  </a:lnTo>
                  <a:lnTo>
                    <a:pt x="1778" y="1004"/>
                  </a:lnTo>
                  <a:lnTo>
                    <a:pt x="1761" y="1043"/>
                  </a:lnTo>
                  <a:lnTo>
                    <a:pt x="1744" y="1080"/>
                  </a:lnTo>
                  <a:lnTo>
                    <a:pt x="1723" y="1116"/>
                  </a:lnTo>
                  <a:lnTo>
                    <a:pt x="1703" y="1149"/>
                  </a:lnTo>
                  <a:lnTo>
                    <a:pt x="1681" y="1180"/>
                  </a:lnTo>
                  <a:lnTo>
                    <a:pt x="1660" y="1210"/>
                  </a:lnTo>
                  <a:lnTo>
                    <a:pt x="1639" y="1239"/>
                  </a:lnTo>
                  <a:lnTo>
                    <a:pt x="1618" y="1264"/>
                  </a:lnTo>
                  <a:lnTo>
                    <a:pt x="1581" y="1306"/>
                  </a:lnTo>
                  <a:lnTo>
                    <a:pt x="1549" y="1339"/>
                  </a:lnTo>
                  <a:lnTo>
                    <a:pt x="1549" y="1339"/>
                  </a:lnTo>
                  <a:lnTo>
                    <a:pt x="1520" y="1367"/>
                  </a:lnTo>
                  <a:lnTo>
                    <a:pt x="1487" y="1394"/>
                  </a:lnTo>
                  <a:lnTo>
                    <a:pt x="1454" y="1421"/>
                  </a:lnTo>
                  <a:lnTo>
                    <a:pt x="1420" y="1446"/>
                  </a:lnTo>
                  <a:lnTo>
                    <a:pt x="1384" y="1472"/>
                  </a:lnTo>
                  <a:lnTo>
                    <a:pt x="1348" y="1496"/>
                  </a:lnTo>
                  <a:lnTo>
                    <a:pt x="1309" y="1519"/>
                  </a:lnTo>
                  <a:lnTo>
                    <a:pt x="1270" y="1542"/>
                  </a:lnTo>
                  <a:lnTo>
                    <a:pt x="1270" y="1542"/>
                  </a:lnTo>
                  <a:lnTo>
                    <a:pt x="1345" y="1512"/>
                  </a:lnTo>
                  <a:lnTo>
                    <a:pt x="1415" y="1479"/>
                  </a:lnTo>
                  <a:lnTo>
                    <a:pt x="1484" y="1443"/>
                  </a:lnTo>
                  <a:lnTo>
                    <a:pt x="1549" y="1404"/>
                  </a:lnTo>
                  <a:lnTo>
                    <a:pt x="1581" y="1385"/>
                  </a:lnTo>
                  <a:lnTo>
                    <a:pt x="1612" y="1364"/>
                  </a:lnTo>
                  <a:lnTo>
                    <a:pt x="1642" y="1343"/>
                  </a:lnTo>
                  <a:lnTo>
                    <a:pt x="1672" y="1322"/>
                  </a:lnTo>
                  <a:lnTo>
                    <a:pt x="1700" y="1300"/>
                  </a:lnTo>
                  <a:lnTo>
                    <a:pt x="1727" y="1276"/>
                  </a:lnTo>
                  <a:lnTo>
                    <a:pt x="1754" y="1254"/>
                  </a:lnTo>
                  <a:lnTo>
                    <a:pt x="1779" y="1230"/>
                  </a:lnTo>
                  <a:lnTo>
                    <a:pt x="1779" y="1230"/>
                  </a:lnTo>
                  <a:lnTo>
                    <a:pt x="1818" y="1189"/>
                  </a:lnTo>
                  <a:lnTo>
                    <a:pt x="1854" y="1149"/>
                  </a:lnTo>
                  <a:lnTo>
                    <a:pt x="1887" y="1109"/>
                  </a:lnTo>
                  <a:lnTo>
                    <a:pt x="1915" y="1068"/>
                  </a:lnTo>
                  <a:lnTo>
                    <a:pt x="1941" y="1028"/>
                  </a:lnTo>
                  <a:lnTo>
                    <a:pt x="1962" y="986"/>
                  </a:lnTo>
                  <a:lnTo>
                    <a:pt x="1979" y="946"/>
                  </a:lnTo>
                  <a:lnTo>
                    <a:pt x="1994" y="904"/>
                  </a:lnTo>
                  <a:lnTo>
                    <a:pt x="2006" y="862"/>
                  </a:lnTo>
                  <a:lnTo>
                    <a:pt x="2015" y="822"/>
                  </a:lnTo>
                  <a:lnTo>
                    <a:pt x="2020" y="781"/>
                  </a:lnTo>
                  <a:lnTo>
                    <a:pt x="2023" y="740"/>
                  </a:lnTo>
                  <a:lnTo>
                    <a:pt x="2021" y="699"/>
                  </a:lnTo>
                  <a:lnTo>
                    <a:pt x="2015" y="660"/>
                  </a:lnTo>
                  <a:lnTo>
                    <a:pt x="2008" y="620"/>
                  </a:lnTo>
                  <a:lnTo>
                    <a:pt x="1997" y="581"/>
                  </a:lnTo>
                  <a:lnTo>
                    <a:pt x="1982" y="542"/>
                  </a:lnTo>
                  <a:lnTo>
                    <a:pt x="1966" y="505"/>
                  </a:lnTo>
                  <a:lnTo>
                    <a:pt x="1945" y="469"/>
                  </a:lnTo>
                  <a:lnTo>
                    <a:pt x="1923" y="432"/>
                  </a:lnTo>
                  <a:lnTo>
                    <a:pt x="1896" y="397"/>
                  </a:lnTo>
                  <a:lnTo>
                    <a:pt x="1866" y="363"/>
                  </a:lnTo>
                  <a:lnTo>
                    <a:pt x="1833" y="330"/>
                  </a:lnTo>
                  <a:lnTo>
                    <a:pt x="1797" y="297"/>
                  </a:lnTo>
                  <a:lnTo>
                    <a:pt x="1760" y="267"/>
                  </a:lnTo>
                  <a:lnTo>
                    <a:pt x="1718" y="238"/>
                  </a:lnTo>
                  <a:lnTo>
                    <a:pt x="1673" y="209"/>
                  </a:lnTo>
                  <a:lnTo>
                    <a:pt x="1627" y="182"/>
                  </a:lnTo>
                  <a:lnTo>
                    <a:pt x="1576" y="157"/>
                  </a:lnTo>
                  <a:lnTo>
                    <a:pt x="1524" y="133"/>
                  </a:lnTo>
                  <a:lnTo>
                    <a:pt x="1467" y="111"/>
                  </a:lnTo>
                  <a:lnTo>
                    <a:pt x="1409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6075363" y="474663"/>
              <a:ext cx="2159000" cy="1525587"/>
              <a:chOff x="6075363" y="474663"/>
              <a:chExt cx="2159000" cy="1525587"/>
            </a:xfrm>
          </p:grpSpPr>
          <p:sp>
            <p:nvSpPr>
              <p:cNvPr id="16" name="Freeform 53"/>
              <p:cNvSpPr>
                <a:spLocks/>
              </p:cNvSpPr>
              <p:nvPr userDrawn="1"/>
            </p:nvSpPr>
            <p:spPr bwMode="auto">
              <a:xfrm>
                <a:off x="6075363" y="474663"/>
                <a:ext cx="1604963" cy="1223962"/>
              </a:xfrm>
              <a:custGeom>
                <a:avLst/>
                <a:gdLst>
                  <a:gd name="T0" fmla="*/ 1369 w 2023"/>
                  <a:gd name="T1" fmla="*/ 78 h 1542"/>
                  <a:gd name="T2" fmla="*/ 1242 w 2023"/>
                  <a:gd name="T3" fmla="*/ 45 h 1542"/>
                  <a:gd name="T4" fmla="*/ 1112 w 2023"/>
                  <a:gd name="T5" fmla="*/ 21 h 1542"/>
                  <a:gd name="T6" fmla="*/ 979 w 2023"/>
                  <a:gd name="T7" fmla="*/ 6 h 1542"/>
                  <a:gd name="T8" fmla="*/ 843 w 2023"/>
                  <a:gd name="T9" fmla="*/ 0 h 1542"/>
                  <a:gd name="T10" fmla="*/ 706 w 2023"/>
                  <a:gd name="T11" fmla="*/ 1 h 1542"/>
                  <a:gd name="T12" fmla="*/ 524 w 2023"/>
                  <a:gd name="T13" fmla="*/ 18 h 1542"/>
                  <a:gd name="T14" fmla="*/ 255 w 2023"/>
                  <a:gd name="T15" fmla="*/ 67 h 1542"/>
                  <a:gd name="T16" fmla="*/ 125 w 2023"/>
                  <a:gd name="T17" fmla="*/ 103 h 1542"/>
                  <a:gd name="T18" fmla="*/ 0 w 2023"/>
                  <a:gd name="T19" fmla="*/ 145 h 1542"/>
                  <a:gd name="T20" fmla="*/ 146 w 2023"/>
                  <a:gd name="T21" fmla="*/ 115 h 1542"/>
                  <a:gd name="T22" fmla="*/ 374 w 2023"/>
                  <a:gd name="T23" fmla="*/ 87 h 1542"/>
                  <a:gd name="T24" fmla="*/ 604 w 2023"/>
                  <a:gd name="T25" fmla="*/ 79 h 1542"/>
                  <a:gd name="T26" fmla="*/ 833 w 2023"/>
                  <a:gd name="T27" fmla="*/ 94 h 1542"/>
                  <a:gd name="T28" fmla="*/ 1054 w 2023"/>
                  <a:gd name="T29" fmla="*/ 134 h 1542"/>
                  <a:gd name="T30" fmla="*/ 1193 w 2023"/>
                  <a:gd name="T31" fmla="*/ 175 h 1542"/>
                  <a:gd name="T32" fmla="*/ 1331 w 2023"/>
                  <a:gd name="T33" fmla="*/ 227 h 1542"/>
                  <a:gd name="T34" fmla="*/ 1449 w 2023"/>
                  <a:gd name="T35" fmla="*/ 282 h 1542"/>
                  <a:gd name="T36" fmla="*/ 1549 w 2023"/>
                  <a:gd name="T37" fmla="*/ 341 h 1542"/>
                  <a:gd name="T38" fmla="*/ 1632 w 2023"/>
                  <a:gd name="T39" fmla="*/ 403 h 1542"/>
                  <a:gd name="T40" fmla="*/ 1697 w 2023"/>
                  <a:gd name="T41" fmla="*/ 466 h 1542"/>
                  <a:gd name="T42" fmla="*/ 1748 w 2023"/>
                  <a:gd name="T43" fmla="*/ 532 h 1542"/>
                  <a:gd name="T44" fmla="*/ 1785 w 2023"/>
                  <a:gd name="T45" fmla="*/ 598 h 1542"/>
                  <a:gd name="T46" fmla="*/ 1809 w 2023"/>
                  <a:gd name="T47" fmla="*/ 663 h 1542"/>
                  <a:gd name="T48" fmla="*/ 1821 w 2023"/>
                  <a:gd name="T49" fmla="*/ 731 h 1542"/>
                  <a:gd name="T50" fmla="*/ 1824 w 2023"/>
                  <a:gd name="T51" fmla="*/ 796 h 1542"/>
                  <a:gd name="T52" fmla="*/ 1815 w 2023"/>
                  <a:gd name="T53" fmla="*/ 882 h 1542"/>
                  <a:gd name="T54" fmla="*/ 1778 w 2023"/>
                  <a:gd name="T55" fmla="*/ 1004 h 1542"/>
                  <a:gd name="T56" fmla="*/ 1723 w 2023"/>
                  <a:gd name="T57" fmla="*/ 1116 h 1542"/>
                  <a:gd name="T58" fmla="*/ 1660 w 2023"/>
                  <a:gd name="T59" fmla="*/ 1210 h 1542"/>
                  <a:gd name="T60" fmla="*/ 1581 w 2023"/>
                  <a:gd name="T61" fmla="*/ 1306 h 1542"/>
                  <a:gd name="T62" fmla="*/ 1520 w 2023"/>
                  <a:gd name="T63" fmla="*/ 1367 h 1542"/>
                  <a:gd name="T64" fmla="*/ 1420 w 2023"/>
                  <a:gd name="T65" fmla="*/ 1446 h 1542"/>
                  <a:gd name="T66" fmla="*/ 1309 w 2023"/>
                  <a:gd name="T67" fmla="*/ 1519 h 1542"/>
                  <a:gd name="T68" fmla="*/ 1345 w 2023"/>
                  <a:gd name="T69" fmla="*/ 1512 h 1542"/>
                  <a:gd name="T70" fmla="*/ 1549 w 2023"/>
                  <a:gd name="T71" fmla="*/ 1404 h 1542"/>
                  <a:gd name="T72" fmla="*/ 1642 w 2023"/>
                  <a:gd name="T73" fmla="*/ 1343 h 1542"/>
                  <a:gd name="T74" fmla="*/ 1727 w 2023"/>
                  <a:gd name="T75" fmla="*/ 1276 h 1542"/>
                  <a:gd name="T76" fmla="*/ 1779 w 2023"/>
                  <a:gd name="T77" fmla="*/ 1230 h 1542"/>
                  <a:gd name="T78" fmla="*/ 1887 w 2023"/>
                  <a:gd name="T79" fmla="*/ 1109 h 1542"/>
                  <a:gd name="T80" fmla="*/ 1962 w 2023"/>
                  <a:gd name="T81" fmla="*/ 986 h 1542"/>
                  <a:gd name="T82" fmla="*/ 2006 w 2023"/>
                  <a:gd name="T83" fmla="*/ 862 h 1542"/>
                  <a:gd name="T84" fmla="*/ 2023 w 2023"/>
                  <a:gd name="T85" fmla="*/ 740 h 1542"/>
                  <a:gd name="T86" fmla="*/ 2008 w 2023"/>
                  <a:gd name="T87" fmla="*/ 620 h 1542"/>
                  <a:gd name="T88" fmla="*/ 1966 w 2023"/>
                  <a:gd name="T89" fmla="*/ 505 h 1542"/>
                  <a:gd name="T90" fmla="*/ 1896 w 2023"/>
                  <a:gd name="T91" fmla="*/ 397 h 1542"/>
                  <a:gd name="T92" fmla="*/ 1797 w 2023"/>
                  <a:gd name="T93" fmla="*/ 297 h 1542"/>
                  <a:gd name="T94" fmla="*/ 1673 w 2023"/>
                  <a:gd name="T95" fmla="*/ 209 h 1542"/>
                  <a:gd name="T96" fmla="*/ 1524 w 2023"/>
                  <a:gd name="T97" fmla="*/ 133 h 1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23" h="1542">
                    <a:moveTo>
                      <a:pt x="1409" y="90"/>
                    </a:moveTo>
                    <a:lnTo>
                      <a:pt x="1409" y="90"/>
                    </a:lnTo>
                    <a:lnTo>
                      <a:pt x="1369" y="78"/>
                    </a:lnTo>
                    <a:lnTo>
                      <a:pt x="1327" y="66"/>
                    </a:lnTo>
                    <a:lnTo>
                      <a:pt x="1285" y="55"/>
                    </a:lnTo>
                    <a:lnTo>
                      <a:pt x="1242" y="45"/>
                    </a:lnTo>
                    <a:lnTo>
                      <a:pt x="1200" y="36"/>
                    </a:lnTo>
                    <a:lnTo>
                      <a:pt x="1157" y="28"/>
                    </a:lnTo>
                    <a:lnTo>
                      <a:pt x="1112" y="21"/>
                    </a:lnTo>
                    <a:lnTo>
                      <a:pt x="1069" y="15"/>
                    </a:lnTo>
                    <a:lnTo>
                      <a:pt x="1024" y="10"/>
                    </a:lnTo>
                    <a:lnTo>
                      <a:pt x="979" y="6"/>
                    </a:lnTo>
                    <a:lnTo>
                      <a:pt x="934" y="3"/>
                    </a:lnTo>
                    <a:lnTo>
                      <a:pt x="888" y="1"/>
                    </a:lnTo>
                    <a:lnTo>
                      <a:pt x="843" y="0"/>
                    </a:lnTo>
                    <a:lnTo>
                      <a:pt x="797" y="0"/>
                    </a:lnTo>
                    <a:lnTo>
                      <a:pt x="752" y="0"/>
                    </a:lnTo>
                    <a:lnTo>
                      <a:pt x="706" y="1"/>
                    </a:lnTo>
                    <a:lnTo>
                      <a:pt x="661" y="4"/>
                    </a:lnTo>
                    <a:lnTo>
                      <a:pt x="615" y="7"/>
                    </a:lnTo>
                    <a:lnTo>
                      <a:pt x="524" y="18"/>
                    </a:lnTo>
                    <a:lnTo>
                      <a:pt x="433" y="30"/>
                    </a:lnTo>
                    <a:lnTo>
                      <a:pt x="343" y="46"/>
                    </a:lnTo>
                    <a:lnTo>
                      <a:pt x="255" y="67"/>
                    </a:lnTo>
                    <a:lnTo>
                      <a:pt x="212" y="78"/>
                    </a:lnTo>
                    <a:lnTo>
                      <a:pt x="168" y="90"/>
                    </a:lnTo>
                    <a:lnTo>
                      <a:pt x="125" y="103"/>
                    </a:lnTo>
                    <a:lnTo>
                      <a:pt x="82" y="117"/>
                    </a:lnTo>
                    <a:lnTo>
                      <a:pt x="40" y="13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3" y="130"/>
                    </a:lnTo>
                    <a:lnTo>
                      <a:pt x="146" y="115"/>
                    </a:lnTo>
                    <a:lnTo>
                      <a:pt x="222" y="105"/>
                    </a:lnTo>
                    <a:lnTo>
                      <a:pt x="298" y="94"/>
                    </a:lnTo>
                    <a:lnTo>
                      <a:pt x="374" y="87"/>
                    </a:lnTo>
                    <a:lnTo>
                      <a:pt x="450" y="82"/>
                    </a:lnTo>
                    <a:lnTo>
                      <a:pt x="528" y="79"/>
                    </a:lnTo>
                    <a:lnTo>
                      <a:pt x="604" y="79"/>
                    </a:lnTo>
                    <a:lnTo>
                      <a:pt x="682" y="82"/>
                    </a:lnTo>
                    <a:lnTo>
                      <a:pt x="757" y="87"/>
                    </a:lnTo>
                    <a:lnTo>
                      <a:pt x="833" y="94"/>
                    </a:lnTo>
                    <a:lnTo>
                      <a:pt x="907" y="105"/>
                    </a:lnTo>
                    <a:lnTo>
                      <a:pt x="981" y="118"/>
                    </a:lnTo>
                    <a:lnTo>
                      <a:pt x="1054" y="134"/>
                    </a:lnTo>
                    <a:lnTo>
                      <a:pt x="1124" y="152"/>
                    </a:lnTo>
                    <a:lnTo>
                      <a:pt x="1193" y="175"/>
                    </a:lnTo>
                    <a:lnTo>
                      <a:pt x="1193" y="175"/>
                    </a:lnTo>
                    <a:lnTo>
                      <a:pt x="1242" y="191"/>
                    </a:lnTo>
                    <a:lnTo>
                      <a:pt x="1288" y="209"/>
                    </a:lnTo>
                    <a:lnTo>
                      <a:pt x="1331" y="227"/>
                    </a:lnTo>
                    <a:lnTo>
                      <a:pt x="1373" y="245"/>
                    </a:lnTo>
                    <a:lnTo>
                      <a:pt x="1412" y="263"/>
                    </a:lnTo>
                    <a:lnTo>
                      <a:pt x="1449" y="282"/>
                    </a:lnTo>
                    <a:lnTo>
                      <a:pt x="1485" y="302"/>
                    </a:lnTo>
                    <a:lnTo>
                      <a:pt x="1518" y="321"/>
                    </a:lnTo>
                    <a:lnTo>
                      <a:pt x="1549" y="341"/>
                    </a:lnTo>
                    <a:lnTo>
                      <a:pt x="1579" y="362"/>
                    </a:lnTo>
                    <a:lnTo>
                      <a:pt x="1606" y="382"/>
                    </a:lnTo>
                    <a:lnTo>
                      <a:pt x="1632" y="403"/>
                    </a:lnTo>
                    <a:lnTo>
                      <a:pt x="1655" y="424"/>
                    </a:lnTo>
                    <a:lnTo>
                      <a:pt x="1678" y="445"/>
                    </a:lnTo>
                    <a:lnTo>
                      <a:pt x="1697" y="466"/>
                    </a:lnTo>
                    <a:lnTo>
                      <a:pt x="1715" y="489"/>
                    </a:lnTo>
                    <a:lnTo>
                      <a:pt x="1733" y="509"/>
                    </a:lnTo>
                    <a:lnTo>
                      <a:pt x="1748" y="532"/>
                    </a:lnTo>
                    <a:lnTo>
                      <a:pt x="1761" y="553"/>
                    </a:lnTo>
                    <a:lnTo>
                      <a:pt x="1773" y="575"/>
                    </a:lnTo>
                    <a:lnTo>
                      <a:pt x="1785" y="598"/>
                    </a:lnTo>
                    <a:lnTo>
                      <a:pt x="1794" y="620"/>
                    </a:lnTo>
                    <a:lnTo>
                      <a:pt x="1802" y="642"/>
                    </a:lnTo>
                    <a:lnTo>
                      <a:pt x="1809" y="663"/>
                    </a:lnTo>
                    <a:lnTo>
                      <a:pt x="1814" y="686"/>
                    </a:lnTo>
                    <a:lnTo>
                      <a:pt x="1818" y="708"/>
                    </a:lnTo>
                    <a:lnTo>
                      <a:pt x="1821" y="731"/>
                    </a:lnTo>
                    <a:lnTo>
                      <a:pt x="1824" y="753"/>
                    </a:lnTo>
                    <a:lnTo>
                      <a:pt x="1824" y="774"/>
                    </a:lnTo>
                    <a:lnTo>
                      <a:pt x="1824" y="796"/>
                    </a:lnTo>
                    <a:lnTo>
                      <a:pt x="1824" y="817"/>
                    </a:lnTo>
                    <a:lnTo>
                      <a:pt x="1821" y="840"/>
                    </a:lnTo>
                    <a:lnTo>
                      <a:pt x="1815" y="882"/>
                    </a:lnTo>
                    <a:lnTo>
                      <a:pt x="1806" y="923"/>
                    </a:lnTo>
                    <a:lnTo>
                      <a:pt x="1793" y="965"/>
                    </a:lnTo>
                    <a:lnTo>
                      <a:pt x="1778" y="1004"/>
                    </a:lnTo>
                    <a:lnTo>
                      <a:pt x="1761" y="1043"/>
                    </a:lnTo>
                    <a:lnTo>
                      <a:pt x="1744" y="1080"/>
                    </a:lnTo>
                    <a:lnTo>
                      <a:pt x="1723" y="1116"/>
                    </a:lnTo>
                    <a:lnTo>
                      <a:pt x="1703" y="1149"/>
                    </a:lnTo>
                    <a:lnTo>
                      <a:pt x="1681" y="1180"/>
                    </a:lnTo>
                    <a:lnTo>
                      <a:pt x="1660" y="1210"/>
                    </a:lnTo>
                    <a:lnTo>
                      <a:pt x="1639" y="1239"/>
                    </a:lnTo>
                    <a:lnTo>
                      <a:pt x="1618" y="1264"/>
                    </a:lnTo>
                    <a:lnTo>
                      <a:pt x="1581" y="1306"/>
                    </a:lnTo>
                    <a:lnTo>
                      <a:pt x="1549" y="1339"/>
                    </a:lnTo>
                    <a:lnTo>
                      <a:pt x="1549" y="1339"/>
                    </a:lnTo>
                    <a:lnTo>
                      <a:pt x="1520" y="1367"/>
                    </a:lnTo>
                    <a:lnTo>
                      <a:pt x="1487" y="1394"/>
                    </a:lnTo>
                    <a:lnTo>
                      <a:pt x="1454" y="1421"/>
                    </a:lnTo>
                    <a:lnTo>
                      <a:pt x="1420" y="1446"/>
                    </a:lnTo>
                    <a:lnTo>
                      <a:pt x="1384" y="1472"/>
                    </a:lnTo>
                    <a:lnTo>
                      <a:pt x="1348" y="1496"/>
                    </a:lnTo>
                    <a:lnTo>
                      <a:pt x="1309" y="1519"/>
                    </a:lnTo>
                    <a:lnTo>
                      <a:pt x="1270" y="1542"/>
                    </a:lnTo>
                    <a:lnTo>
                      <a:pt x="1270" y="1542"/>
                    </a:lnTo>
                    <a:lnTo>
                      <a:pt x="1345" y="1512"/>
                    </a:lnTo>
                    <a:lnTo>
                      <a:pt x="1415" y="1479"/>
                    </a:lnTo>
                    <a:lnTo>
                      <a:pt x="1484" y="1443"/>
                    </a:lnTo>
                    <a:lnTo>
                      <a:pt x="1549" y="1404"/>
                    </a:lnTo>
                    <a:lnTo>
                      <a:pt x="1581" y="1385"/>
                    </a:lnTo>
                    <a:lnTo>
                      <a:pt x="1612" y="1364"/>
                    </a:lnTo>
                    <a:lnTo>
                      <a:pt x="1642" y="1343"/>
                    </a:lnTo>
                    <a:lnTo>
                      <a:pt x="1672" y="1322"/>
                    </a:lnTo>
                    <a:lnTo>
                      <a:pt x="1700" y="1300"/>
                    </a:lnTo>
                    <a:lnTo>
                      <a:pt x="1727" y="1276"/>
                    </a:lnTo>
                    <a:lnTo>
                      <a:pt x="1754" y="1254"/>
                    </a:lnTo>
                    <a:lnTo>
                      <a:pt x="1779" y="1230"/>
                    </a:lnTo>
                    <a:lnTo>
                      <a:pt x="1779" y="1230"/>
                    </a:lnTo>
                    <a:lnTo>
                      <a:pt x="1818" y="1189"/>
                    </a:lnTo>
                    <a:lnTo>
                      <a:pt x="1854" y="1149"/>
                    </a:lnTo>
                    <a:lnTo>
                      <a:pt x="1887" y="1109"/>
                    </a:lnTo>
                    <a:lnTo>
                      <a:pt x="1915" y="1068"/>
                    </a:lnTo>
                    <a:lnTo>
                      <a:pt x="1941" y="1028"/>
                    </a:lnTo>
                    <a:lnTo>
                      <a:pt x="1962" y="986"/>
                    </a:lnTo>
                    <a:lnTo>
                      <a:pt x="1979" y="946"/>
                    </a:lnTo>
                    <a:lnTo>
                      <a:pt x="1994" y="904"/>
                    </a:lnTo>
                    <a:lnTo>
                      <a:pt x="2006" y="862"/>
                    </a:lnTo>
                    <a:lnTo>
                      <a:pt x="2015" y="822"/>
                    </a:lnTo>
                    <a:lnTo>
                      <a:pt x="2020" y="781"/>
                    </a:lnTo>
                    <a:lnTo>
                      <a:pt x="2023" y="740"/>
                    </a:lnTo>
                    <a:lnTo>
                      <a:pt x="2021" y="699"/>
                    </a:lnTo>
                    <a:lnTo>
                      <a:pt x="2015" y="660"/>
                    </a:lnTo>
                    <a:lnTo>
                      <a:pt x="2008" y="620"/>
                    </a:lnTo>
                    <a:lnTo>
                      <a:pt x="1997" y="581"/>
                    </a:lnTo>
                    <a:lnTo>
                      <a:pt x="1982" y="542"/>
                    </a:lnTo>
                    <a:lnTo>
                      <a:pt x="1966" y="505"/>
                    </a:lnTo>
                    <a:lnTo>
                      <a:pt x="1945" y="469"/>
                    </a:lnTo>
                    <a:lnTo>
                      <a:pt x="1923" y="432"/>
                    </a:lnTo>
                    <a:lnTo>
                      <a:pt x="1896" y="397"/>
                    </a:lnTo>
                    <a:lnTo>
                      <a:pt x="1866" y="363"/>
                    </a:lnTo>
                    <a:lnTo>
                      <a:pt x="1833" y="330"/>
                    </a:lnTo>
                    <a:lnTo>
                      <a:pt x="1797" y="297"/>
                    </a:lnTo>
                    <a:lnTo>
                      <a:pt x="1760" y="267"/>
                    </a:lnTo>
                    <a:lnTo>
                      <a:pt x="1718" y="238"/>
                    </a:lnTo>
                    <a:lnTo>
                      <a:pt x="1673" y="209"/>
                    </a:lnTo>
                    <a:lnTo>
                      <a:pt x="1627" y="182"/>
                    </a:lnTo>
                    <a:lnTo>
                      <a:pt x="1576" y="157"/>
                    </a:lnTo>
                    <a:lnTo>
                      <a:pt x="1524" y="133"/>
                    </a:lnTo>
                    <a:lnTo>
                      <a:pt x="1467" y="111"/>
                    </a:lnTo>
                    <a:lnTo>
                      <a:pt x="1409" y="9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55"/>
              <p:cNvSpPr>
                <a:spLocks/>
              </p:cNvSpPr>
              <p:nvPr userDrawn="1"/>
            </p:nvSpPr>
            <p:spPr bwMode="auto">
              <a:xfrm>
                <a:off x="7723188" y="1001713"/>
                <a:ext cx="511175" cy="998537"/>
              </a:xfrm>
              <a:custGeom>
                <a:avLst/>
                <a:gdLst>
                  <a:gd name="T0" fmla="*/ 6 w 645"/>
                  <a:gd name="T1" fmla="*/ 0 h 1260"/>
                  <a:gd name="T2" fmla="*/ 10 w 645"/>
                  <a:gd name="T3" fmla="*/ 45 h 1260"/>
                  <a:gd name="T4" fmla="*/ 12 w 645"/>
                  <a:gd name="T5" fmla="*/ 90 h 1260"/>
                  <a:gd name="T6" fmla="*/ 7 w 645"/>
                  <a:gd name="T7" fmla="*/ 136 h 1260"/>
                  <a:gd name="T8" fmla="*/ 0 w 645"/>
                  <a:gd name="T9" fmla="*/ 183 h 1260"/>
                  <a:gd name="T10" fmla="*/ 48 w 645"/>
                  <a:gd name="T11" fmla="*/ 189 h 1260"/>
                  <a:gd name="T12" fmla="*/ 136 w 645"/>
                  <a:gd name="T13" fmla="*/ 210 h 1260"/>
                  <a:gd name="T14" fmla="*/ 212 w 645"/>
                  <a:gd name="T15" fmla="*/ 239 h 1260"/>
                  <a:gd name="T16" fmla="*/ 279 w 645"/>
                  <a:gd name="T17" fmla="*/ 278 h 1260"/>
                  <a:gd name="T18" fmla="*/ 336 w 645"/>
                  <a:gd name="T19" fmla="*/ 325 h 1260"/>
                  <a:gd name="T20" fmla="*/ 385 w 645"/>
                  <a:gd name="T21" fmla="*/ 375 h 1260"/>
                  <a:gd name="T22" fmla="*/ 426 w 645"/>
                  <a:gd name="T23" fmla="*/ 432 h 1260"/>
                  <a:gd name="T24" fmla="*/ 460 w 645"/>
                  <a:gd name="T25" fmla="*/ 492 h 1260"/>
                  <a:gd name="T26" fmla="*/ 487 w 645"/>
                  <a:gd name="T27" fmla="*/ 553 h 1260"/>
                  <a:gd name="T28" fmla="*/ 508 w 645"/>
                  <a:gd name="T29" fmla="*/ 614 h 1260"/>
                  <a:gd name="T30" fmla="*/ 524 w 645"/>
                  <a:gd name="T31" fmla="*/ 676 h 1260"/>
                  <a:gd name="T32" fmla="*/ 539 w 645"/>
                  <a:gd name="T33" fmla="*/ 762 h 1260"/>
                  <a:gd name="T34" fmla="*/ 546 w 645"/>
                  <a:gd name="T35" fmla="*/ 864 h 1260"/>
                  <a:gd name="T36" fmla="*/ 546 w 645"/>
                  <a:gd name="T37" fmla="*/ 937 h 1260"/>
                  <a:gd name="T38" fmla="*/ 544 w 645"/>
                  <a:gd name="T39" fmla="*/ 976 h 1260"/>
                  <a:gd name="T40" fmla="*/ 533 w 645"/>
                  <a:gd name="T41" fmla="*/ 1057 h 1260"/>
                  <a:gd name="T42" fmla="*/ 517 w 645"/>
                  <a:gd name="T43" fmla="*/ 1137 h 1260"/>
                  <a:gd name="T44" fmla="*/ 494 w 645"/>
                  <a:gd name="T45" fmla="*/ 1220 h 1260"/>
                  <a:gd name="T46" fmla="*/ 481 w 645"/>
                  <a:gd name="T47" fmla="*/ 1260 h 1260"/>
                  <a:gd name="T48" fmla="*/ 545 w 645"/>
                  <a:gd name="T49" fmla="*/ 1124 h 1260"/>
                  <a:gd name="T50" fmla="*/ 570 w 645"/>
                  <a:gd name="T51" fmla="*/ 1057 h 1260"/>
                  <a:gd name="T52" fmla="*/ 594 w 645"/>
                  <a:gd name="T53" fmla="*/ 988 h 1260"/>
                  <a:gd name="T54" fmla="*/ 612 w 645"/>
                  <a:gd name="T55" fmla="*/ 919 h 1260"/>
                  <a:gd name="T56" fmla="*/ 627 w 645"/>
                  <a:gd name="T57" fmla="*/ 851 h 1260"/>
                  <a:gd name="T58" fmla="*/ 638 w 645"/>
                  <a:gd name="T59" fmla="*/ 782 h 1260"/>
                  <a:gd name="T60" fmla="*/ 644 w 645"/>
                  <a:gd name="T61" fmla="*/ 715 h 1260"/>
                  <a:gd name="T62" fmla="*/ 645 w 645"/>
                  <a:gd name="T63" fmla="*/ 674 h 1260"/>
                  <a:gd name="T64" fmla="*/ 644 w 645"/>
                  <a:gd name="T65" fmla="*/ 597 h 1260"/>
                  <a:gd name="T66" fmla="*/ 635 w 645"/>
                  <a:gd name="T67" fmla="*/ 523 h 1260"/>
                  <a:gd name="T68" fmla="*/ 620 w 645"/>
                  <a:gd name="T69" fmla="*/ 455 h 1260"/>
                  <a:gd name="T70" fmla="*/ 599 w 645"/>
                  <a:gd name="T71" fmla="*/ 390 h 1260"/>
                  <a:gd name="T72" fmla="*/ 573 w 645"/>
                  <a:gd name="T73" fmla="*/ 331 h 1260"/>
                  <a:gd name="T74" fmla="*/ 541 w 645"/>
                  <a:gd name="T75" fmla="*/ 274 h 1260"/>
                  <a:gd name="T76" fmla="*/ 503 w 645"/>
                  <a:gd name="T77" fmla="*/ 223 h 1260"/>
                  <a:gd name="T78" fmla="*/ 461 w 645"/>
                  <a:gd name="T79" fmla="*/ 178 h 1260"/>
                  <a:gd name="T80" fmla="*/ 415 w 645"/>
                  <a:gd name="T81" fmla="*/ 136 h 1260"/>
                  <a:gd name="T82" fmla="*/ 363 w 645"/>
                  <a:gd name="T83" fmla="*/ 100 h 1260"/>
                  <a:gd name="T84" fmla="*/ 306 w 645"/>
                  <a:gd name="T85" fmla="*/ 69 h 1260"/>
                  <a:gd name="T86" fmla="*/ 246 w 645"/>
                  <a:gd name="T87" fmla="*/ 44 h 1260"/>
                  <a:gd name="T88" fmla="*/ 182 w 645"/>
                  <a:gd name="T89" fmla="*/ 24 h 1260"/>
                  <a:gd name="T90" fmla="*/ 115 w 645"/>
                  <a:gd name="T91" fmla="*/ 11 h 1260"/>
                  <a:gd name="T92" fmla="*/ 43 w 645"/>
                  <a:gd name="T93" fmla="*/ 2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1260">
                    <a:moveTo>
                      <a:pt x="6" y="0"/>
                    </a:moveTo>
                    <a:lnTo>
                      <a:pt x="6" y="0"/>
                    </a:lnTo>
                    <a:lnTo>
                      <a:pt x="9" y="23"/>
                    </a:lnTo>
                    <a:lnTo>
                      <a:pt x="10" y="45"/>
                    </a:lnTo>
                    <a:lnTo>
                      <a:pt x="12" y="68"/>
                    </a:lnTo>
                    <a:lnTo>
                      <a:pt x="12" y="90"/>
                    </a:lnTo>
                    <a:lnTo>
                      <a:pt x="10" y="114"/>
                    </a:lnTo>
                    <a:lnTo>
                      <a:pt x="7" y="136"/>
                    </a:lnTo>
                    <a:lnTo>
                      <a:pt x="4" y="160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48" y="189"/>
                    </a:lnTo>
                    <a:lnTo>
                      <a:pt x="93" y="198"/>
                    </a:lnTo>
                    <a:lnTo>
                      <a:pt x="136" y="210"/>
                    </a:lnTo>
                    <a:lnTo>
                      <a:pt x="175" y="223"/>
                    </a:lnTo>
                    <a:lnTo>
                      <a:pt x="212" y="239"/>
                    </a:lnTo>
                    <a:lnTo>
                      <a:pt x="246" y="257"/>
                    </a:lnTo>
                    <a:lnTo>
                      <a:pt x="279" y="278"/>
                    </a:lnTo>
                    <a:lnTo>
                      <a:pt x="309" y="301"/>
                    </a:lnTo>
                    <a:lnTo>
                      <a:pt x="336" y="325"/>
                    </a:lnTo>
                    <a:lnTo>
                      <a:pt x="361" y="350"/>
                    </a:lnTo>
                    <a:lnTo>
                      <a:pt x="385" y="375"/>
                    </a:lnTo>
                    <a:lnTo>
                      <a:pt x="406" y="404"/>
                    </a:lnTo>
                    <a:lnTo>
                      <a:pt x="426" y="432"/>
                    </a:lnTo>
                    <a:lnTo>
                      <a:pt x="443" y="462"/>
                    </a:lnTo>
                    <a:lnTo>
                      <a:pt x="460" y="492"/>
                    </a:lnTo>
                    <a:lnTo>
                      <a:pt x="473" y="522"/>
                    </a:lnTo>
                    <a:lnTo>
                      <a:pt x="487" y="553"/>
                    </a:lnTo>
                    <a:lnTo>
                      <a:pt x="497" y="585"/>
                    </a:lnTo>
                    <a:lnTo>
                      <a:pt x="508" y="614"/>
                    </a:lnTo>
                    <a:lnTo>
                      <a:pt x="517" y="646"/>
                    </a:lnTo>
                    <a:lnTo>
                      <a:pt x="524" y="676"/>
                    </a:lnTo>
                    <a:lnTo>
                      <a:pt x="530" y="706"/>
                    </a:lnTo>
                    <a:lnTo>
                      <a:pt x="539" y="762"/>
                    </a:lnTo>
                    <a:lnTo>
                      <a:pt x="545" y="816"/>
                    </a:lnTo>
                    <a:lnTo>
                      <a:pt x="546" y="864"/>
                    </a:lnTo>
                    <a:lnTo>
                      <a:pt x="548" y="904"/>
                    </a:lnTo>
                    <a:lnTo>
                      <a:pt x="546" y="937"/>
                    </a:lnTo>
                    <a:lnTo>
                      <a:pt x="546" y="937"/>
                    </a:lnTo>
                    <a:lnTo>
                      <a:pt x="544" y="976"/>
                    </a:lnTo>
                    <a:lnTo>
                      <a:pt x="539" y="1016"/>
                    </a:lnTo>
                    <a:lnTo>
                      <a:pt x="533" y="1057"/>
                    </a:lnTo>
                    <a:lnTo>
                      <a:pt x="526" y="1097"/>
                    </a:lnTo>
                    <a:lnTo>
                      <a:pt x="517" y="1137"/>
                    </a:lnTo>
                    <a:lnTo>
                      <a:pt x="506" y="1179"/>
                    </a:lnTo>
                    <a:lnTo>
                      <a:pt x="494" y="1220"/>
                    </a:lnTo>
                    <a:lnTo>
                      <a:pt x="481" y="1260"/>
                    </a:lnTo>
                    <a:lnTo>
                      <a:pt x="481" y="1260"/>
                    </a:lnTo>
                    <a:lnTo>
                      <a:pt x="514" y="1193"/>
                    </a:lnTo>
                    <a:lnTo>
                      <a:pt x="545" y="1124"/>
                    </a:lnTo>
                    <a:lnTo>
                      <a:pt x="558" y="1090"/>
                    </a:lnTo>
                    <a:lnTo>
                      <a:pt x="570" y="1057"/>
                    </a:lnTo>
                    <a:lnTo>
                      <a:pt x="582" y="1022"/>
                    </a:lnTo>
                    <a:lnTo>
                      <a:pt x="594" y="988"/>
                    </a:lnTo>
                    <a:lnTo>
                      <a:pt x="603" y="954"/>
                    </a:lnTo>
                    <a:lnTo>
                      <a:pt x="612" y="919"/>
                    </a:lnTo>
                    <a:lnTo>
                      <a:pt x="620" y="885"/>
                    </a:lnTo>
                    <a:lnTo>
                      <a:pt x="627" y="851"/>
                    </a:lnTo>
                    <a:lnTo>
                      <a:pt x="633" y="816"/>
                    </a:lnTo>
                    <a:lnTo>
                      <a:pt x="638" y="782"/>
                    </a:lnTo>
                    <a:lnTo>
                      <a:pt x="641" y="747"/>
                    </a:lnTo>
                    <a:lnTo>
                      <a:pt x="644" y="715"/>
                    </a:lnTo>
                    <a:lnTo>
                      <a:pt x="644" y="715"/>
                    </a:lnTo>
                    <a:lnTo>
                      <a:pt x="645" y="674"/>
                    </a:lnTo>
                    <a:lnTo>
                      <a:pt x="645" y="635"/>
                    </a:lnTo>
                    <a:lnTo>
                      <a:pt x="644" y="597"/>
                    </a:lnTo>
                    <a:lnTo>
                      <a:pt x="639" y="561"/>
                    </a:lnTo>
                    <a:lnTo>
                      <a:pt x="635" y="523"/>
                    </a:lnTo>
                    <a:lnTo>
                      <a:pt x="629" y="489"/>
                    </a:lnTo>
                    <a:lnTo>
                      <a:pt x="620" y="455"/>
                    </a:lnTo>
                    <a:lnTo>
                      <a:pt x="611" y="422"/>
                    </a:lnTo>
                    <a:lnTo>
                      <a:pt x="599" y="390"/>
                    </a:lnTo>
                    <a:lnTo>
                      <a:pt x="587" y="359"/>
                    </a:lnTo>
                    <a:lnTo>
                      <a:pt x="573" y="331"/>
                    </a:lnTo>
                    <a:lnTo>
                      <a:pt x="557" y="302"/>
                    </a:lnTo>
                    <a:lnTo>
                      <a:pt x="541" y="274"/>
                    </a:lnTo>
                    <a:lnTo>
                      <a:pt x="523" y="248"/>
                    </a:lnTo>
                    <a:lnTo>
                      <a:pt x="503" y="223"/>
                    </a:lnTo>
                    <a:lnTo>
                      <a:pt x="484" y="201"/>
                    </a:lnTo>
                    <a:lnTo>
                      <a:pt x="461" y="178"/>
                    </a:lnTo>
                    <a:lnTo>
                      <a:pt x="439" y="156"/>
                    </a:lnTo>
                    <a:lnTo>
                      <a:pt x="415" y="136"/>
                    </a:lnTo>
                    <a:lnTo>
                      <a:pt x="390" y="118"/>
                    </a:lnTo>
                    <a:lnTo>
                      <a:pt x="363" y="100"/>
                    </a:lnTo>
                    <a:lnTo>
                      <a:pt x="336" y="84"/>
                    </a:lnTo>
                    <a:lnTo>
                      <a:pt x="306" y="69"/>
                    </a:lnTo>
                    <a:lnTo>
                      <a:pt x="278" y="56"/>
                    </a:lnTo>
                    <a:lnTo>
                      <a:pt x="246" y="44"/>
                    </a:lnTo>
                    <a:lnTo>
                      <a:pt x="215" y="33"/>
                    </a:lnTo>
                    <a:lnTo>
                      <a:pt x="182" y="24"/>
                    </a:lnTo>
                    <a:lnTo>
                      <a:pt x="149" y="17"/>
                    </a:lnTo>
                    <a:lnTo>
                      <a:pt x="115" y="11"/>
                    </a:lnTo>
                    <a:lnTo>
                      <a:pt x="79" y="5"/>
                    </a:lnTo>
                    <a:lnTo>
                      <a:pt x="4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" name="Freeform 56"/>
            <p:cNvSpPr>
              <a:spLocks/>
            </p:cNvSpPr>
            <p:nvPr userDrawn="1"/>
          </p:nvSpPr>
          <p:spPr bwMode="auto">
            <a:xfrm>
              <a:off x="7723188" y="1001713"/>
              <a:ext cx="511175" cy="998537"/>
            </a:xfrm>
            <a:custGeom>
              <a:avLst/>
              <a:gdLst>
                <a:gd name="T0" fmla="*/ 6 w 645"/>
                <a:gd name="T1" fmla="*/ 0 h 1260"/>
                <a:gd name="T2" fmla="*/ 10 w 645"/>
                <a:gd name="T3" fmla="*/ 45 h 1260"/>
                <a:gd name="T4" fmla="*/ 12 w 645"/>
                <a:gd name="T5" fmla="*/ 90 h 1260"/>
                <a:gd name="T6" fmla="*/ 7 w 645"/>
                <a:gd name="T7" fmla="*/ 136 h 1260"/>
                <a:gd name="T8" fmla="*/ 0 w 645"/>
                <a:gd name="T9" fmla="*/ 183 h 1260"/>
                <a:gd name="T10" fmla="*/ 48 w 645"/>
                <a:gd name="T11" fmla="*/ 189 h 1260"/>
                <a:gd name="T12" fmla="*/ 136 w 645"/>
                <a:gd name="T13" fmla="*/ 210 h 1260"/>
                <a:gd name="T14" fmla="*/ 212 w 645"/>
                <a:gd name="T15" fmla="*/ 239 h 1260"/>
                <a:gd name="T16" fmla="*/ 279 w 645"/>
                <a:gd name="T17" fmla="*/ 278 h 1260"/>
                <a:gd name="T18" fmla="*/ 336 w 645"/>
                <a:gd name="T19" fmla="*/ 325 h 1260"/>
                <a:gd name="T20" fmla="*/ 385 w 645"/>
                <a:gd name="T21" fmla="*/ 375 h 1260"/>
                <a:gd name="T22" fmla="*/ 426 w 645"/>
                <a:gd name="T23" fmla="*/ 432 h 1260"/>
                <a:gd name="T24" fmla="*/ 460 w 645"/>
                <a:gd name="T25" fmla="*/ 492 h 1260"/>
                <a:gd name="T26" fmla="*/ 487 w 645"/>
                <a:gd name="T27" fmla="*/ 553 h 1260"/>
                <a:gd name="T28" fmla="*/ 508 w 645"/>
                <a:gd name="T29" fmla="*/ 614 h 1260"/>
                <a:gd name="T30" fmla="*/ 524 w 645"/>
                <a:gd name="T31" fmla="*/ 676 h 1260"/>
                <a:gd name="T32" fmla="*/ 539 w 645"/>
                <a:gd name="T33" fmla="*/ 762 h 1260"/>
                <a:gd name="T34" fmla="*/ 546 w 645"/>
                <a:gd name="T35" fmla="*/ 864 h 1260"/>
                <a:gd name="T36" fmla="*/ 546 w 645"/>
                <a:gd name="T37" fmla="*/ 937 h 1260"/>
                <a:gd name="T38" fmla="*/ 544 w 645"/>
                <a:gd name="T39" fmla="*/ 976 h 1260"/>
                <a:gd name="T40" fmla="*/ 533 w 645"/>
                <a:gd name="T41" fmla="*/ 1057 h 1260"/>
                <a:gd name="T42" fmla="*/ 517 w 645"/>
                <a:gd name="T43" fmla="*/ 1137 h 1260"/>
                <a:gd name="T44" fmla="*/ 494 w 645"/>
                <a:gd name="T45" fmla="*/ 1220 h 1260"/>
                <a:gd name="T46" fmla="*/ 481 w 645"/>
                <a:gd name="T47" fmla="*/ 1260 h 1260"/>
                <a:gd name="T48" fmla="*/ 545 w 645"/>
                <a:gd name="T49" fmla="*/ 1124 h 1260"/>
                <a:gd name="T50" fmla="*/ 570 w 645"/>
                <a:gd name="T51" fmla="*/ 1057 h 1260"/>
                <a:gd name="T52" fmla="*/ 594 w 645"/>
                <a:gd name="T53" fmla="*/ 988 h 1260"/>
                <a:gd name="T54" fmla="*/ 612 w 645"/>
                <a:gd name="T55" fmla="*/ 919 h 1260"/>
                <a:gd name="T56" fmla="*/ 627 w 645"/>
                <a:gd name="T57" fmla="*/ 851 h 1260"/>
                <a:gd name="T58" fmla="*/ 638 w 645"/>
                <a:gd name="T59" fmla="*/ 782 h 1260"/>
                <a:gd name="T60" fmla="*/ 644 w 645"/>
                <a:gd name="T61" fmla="*/ 715 h 1260"/>
                <a:gd name="T62" fmla="*/ 645 w 645"/>
                <a:gd name="T63" fmla="*/ 674 h 1260"/>
                <a:gd name="T64" fmla="*/ 644 w 645"/>
                <a:gd name="T65" fmla="*/ 597 h 1260"/>
                <a:gd name="T66" fmla="*/ 635 w 645"/>
                <a:gd name="T67" fmla="*/ 523 h 1260"/>
                <a:gd name="T68" fmla="*/ 620 w 645"/>
                <a:gd name="T69" fmla="*/ 455 h 1260"/>
                <a:gd name="T70" fmla="*/ 599 w 645"/>
                <a:gd name="T71" fmla="*/ 390 h 1260"/>
                <a:gd name="T72" fmla="*/ 573 w 645"/>
                <a:gd name="T73" fmla="*/ 331 h 1260"/>
                <a:gd name="T74" fmla="*/ 541 w 645"/>
                <a:gd name="T75" fmla="*/ 274 h 1260"/>
                <a:gd name="T76" fmla="*/ 503 w 645"/>
                <a:gd name="T77" fmla="*/ 223 h 1260"/>
                <a:gd name="T78" fmla="*/ 461 w 645"/>
                <a:gd name="T79" fmla="*/ 178 h 1260"/>
                <a:gd name="T80" fmla="*/ 415 w 645"/>
                <a:gd name="T81" fmla="*/ 136 h 1260"/>
                <a:gd name="T82" fmla="*/ 363 w 645"/>
                <a:gd name="T83" fmla="*/ 100 h 1260"/>
                <a:gd name="T84" fmla="*/ 306 w 645"/>
                <a:gd name="T85" fmla="*/ 69 h 1260"/>
                <a:gd name="T86" fmla="*/ 246 w 645"/>
                <a:gd name="T87" fmla="*/ 44 h 1260"/>
                <a:gd name="T88" fmla="*/ 182 w 645"/>
                <a:gd name="T89" fmla="*/ 24 h 1260"/>
                <a:gd name="T90" fmla="*/ 115 w 645"/>
                <a:gd name="T91" fmla="*/ 11 h 1260"/>
                <a:gd name="T92" fmla="*/ 43 w 645"/>
                <a:gd name="T93" fmla="*/ 2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1260">
                  <a:moveTo>
                    <a:pt x="6" y="0"/>
                  </a:moveTo>
                  <a:lnTo>
                    <a:pt x="6" y="0"/>
                  </a:lnTo>
                  <a:lnTo>
                    <a:pt x="9" y="23"/>
                  </a:lnTo>
                  <a:lnTo>
                    <a:pt x="10" y="45"/>
                  </a:lnTo>
                  <a:lnTo>
                    <a:pt x="12" y="68"/>
                  </a:lnTo>
                  <a:lnTo>
                    <a:pt x="12" y="90"/>
                  </a:lnTo>
                  <a:lnTo>
                    <a:pt x="10" y="114"/>
                  </a:lnTo>
                  <a:lnTo>
                    <a:pt x="7" y="136"/>
                  </a:lnTo>
                  <a:lnTo>
                    <a:pt x="4" y="160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48" y="189"/>
                  </a:lnTo>
                  <a:lnTo>
                    <a:pt x="93" y="198"/>
                  </a:lnTo>
                  <a:lnTo>
                    <a:pt x="136" y="210"/>
                  </a:lnTo>
                  <a:lnTo>
                    <a:pt x="175" y="223"/>
                  </a:lnTo>
                  <a:lnTo>
                    <a:pt x="212" y="239"/>
                  </a:lnTo>
                  <a:lnTo>
                    <a:pt x="246" y="257"/>
                  </a:lnTo>
                  <a:lnTo>
                    <a:pt x="279" y="278"/>
                  </a:lnTo>
                  <a:lnTo>
                    <a:pt x="309" y="301"/>
                  </a:lnTo>
                  <a:lnTo>
                    <a:pt x="336" y="325"/>
                  </a:lnTo>
                  <a:lnTo>
                    <a:pt x="361" y="350"/>
                  </a:lnTo>
                  <a:lnTo>
                    <a:pt x="385" y="375"/>
                  </a:lnTo>
                  <a:lnTo>
                    <a:pt x="406" y="404"/>
                  </a:lnTo>
                  <a:lnTo>
                    <a:pt x="426" y="432"/>
                  </a:lnTo>
                  <a:lnTo>
                    <a:pt x="443" y="462"/>
                  </a:lnTo>
                  <a:lnTo>
                    <a:pt x="460" y="492"/>
                  </a:lnTo>
                  <a:lnTo>
                    <a:pt x="473" y="522"/>
                  </a:lnTo>
                  <a:lnTo>
                    <a:pt x="487" y="553"/>
                  </a:lnTo>
                  <a:lnTo>
                    <a:pt x="497" y="585"/>
                  </a:lnTo>
                  <a:lnTo>
                    <a:pt x="508" y="614"/>
                  </a:lnTo>
                  <a:lnTo>
                    <a:pt x="517" y="646"/>
                  </a:lnTo>
                  <a:lnTo>
                    <a:pt x="524" y="676"/>
                  </a:lnTo>
                  <a:lnTo>
                    <a:pt x="530" y="706"/>
                  </a:lnTo>
                  <a:lnTo>
                    <a:pt x="539" y="762"/>
                  </a:lnTo>
                  <a:lnTo>
                    <a:pt x="545" y="816"/>
                  </a:lnTo>
                  <a:lnTo>
                    <a:pt x="546" y="864"/>
                  </a:lnTo>
                  <a:lnTo>
                    <a:pt x="548" y="904"/>
                  </a:lnTo>
                  <a:lnTo>
                    <a:pt x="546" y="937"/>
                  </a:lnTo>
                  <a:lnTo>
                    <a:pt x="546" y="937"/>
                  </a:lnTo>
                  <a:lnTo>
                    <a:pt x="544" y="976"/>
                  </a:lnTo>
                  <a:lnTo>
                    <a:pt x="539" y="1016"/>
                  </a:lnTo>
                  <a:lnTo>
                    <a:pt x="533" y="1057"/>
                  </a:lnTo>
                  <a:lnTo>
                    <a:pt x="526" y="1097"/>
                  </a:lnTo>
                  <a:lnTo>
                    <a:pt x="517" y="1137"/>
                  </a:lnTo>
                  <a:lnTo>
                    <a:pt x="506" y="1179"/>
                  </a:lnTo>
                  <a:lnTo>
                    <a:pt x="494" y="1220"/>
                  </a:lnTo>
                  <a:lnTo>
                    <a:pt x="481" y="1260"/>
                  </a:lnTo>
                  <a:lnTo>
                    <a:pt x="481" y="1260"/>
                  </a:lnTo>
                  <a:lnTo>
                    <a:pt x="514" y="1193"/>
                  </a:lnTo>
                  <a:lnTo>
                    <a:pt x="545" y="1124"/>
                  </a:lnTo>
                  <a:lnTo>
                    <a:pt x="558" y="1090"/>
                  </a:lnTo>
                  <a:lnTo>
                    <a:pt x="570" y="1057"/>
                  </a:lnTo>
                  <a:lnTo>
                    <a:pt x="582" y="1022"/>
                  </a:lnTo>
                  <a:lnTo>
                    <a:pt x="594" y="988"/>
                  </a:lnTo>
                  <a:lnTo>
                    <a:pt x="603" y="954"/>
                  </a:lnTo>
                  <a:lnTo>
                    <a:pt x="612" y="919"/>
                  </a:lnTo>
                  <a:lnTo>
                    <a:pt x="620" y="885"/>
                  </a:lnTo>
                  <a:lnTo>
                    <a:pt x="627" y="851"/>
                  </a:lnTo>
                  <a:lnTo>
                    <a:pt x="633" y="816"/>
                  </a:lnTo>
                  <a:lnTo>
                    <a:pt x="638" y="782"/>
                  </a:lnTo>
                  <a:lnTo>
                    <a:pt x="641" y="747"/>
                  </a:lnTo>
                  <a:lnTo>
                    <a:pt x="644" y="715"/>
                  </a:lnTo>
                  <a:lnTo>
                    <a:pt x="644" y="715"/>
                  </a:lnTo>
                  <a:lnTo>
                    <a:pt x="645" y="674"/>
                  </a:lnTo>
                  <a:lnTo>
                    <a:pt x="645" y="635"/>
                  </a:lnTo>
                  <a:lnTo>
                    <a:pt x="644" y="597"/>
                  </a:lnTo>
                  <a:lnTo>
                    <a:pt x="639" y="561"/>
                  </a:lnTo>
                  <a:lnTo>
                    <a:pt x="635" y="523"/>
                  </a:lnTo>
                  <a:lnTo>
                    <a:pt x="629" y="489"/>
                  </a:lnTo>
                  <a:lnTo>
                    <a:pt x="620" y="455"/>
                  </a:lnTo>
                  <a:lnTo>
                    <a:pt x="611" y="422"/>
                  </a:lnTo>
                  <a:lnTo>
                    <a:pt x="599" y="390"/>
                  </a:lnTo>
                  <a:lnTo>
                    <a:pt x="587" y="359"/>
                  </a:lnTo>
                  <a:lnTo>
                    <a:pt x="573" y="331"/>
                  </a:lnTo>
                  <a:lnTo>
                    <a:pt x="557" y="302"/>
                  </a:lnTo>
                  <a:lnTo>
                    <a:pt x="541" y="274"/>
                  </a:lnTo>
                  <a:lnTo>
                    <a:pt x="523" y="248"/>
                  </a:lnTo>
                  <a:lnTo>
                    <a:pt x="503" y="223"/>
                  </a:lnTo>
                  <a:lnTo>
                    <a:pt x="484" y="201"/>
                  </a:lnTo>
                  <a:lnTo>
                    <a:pt x="461" y="178"/>
                  </a:lnTo>
                  <a:lnTo>
                    <a:pt x="439" y="156"/>
                  </a:lnTo>
                  <a:lnTo>
                    <a:pt x="415" y="136"/>
                  </a:lnTo>
                  <a:lnTo>
                    <a:pt x="390" y="118"/>
                  </a:lnTo>
                  <a:lnTo>
                    <a:pt x="363" y="100"/>
                  </a:lnTo>
                  <a:lnTo>
                    <a:pt x="336" y="84"/>
                  </a:lnTo>
                  <a:lnTo>
                    <a:pt x="306" y="69"/>
                  </a:lnTo>
                  <a:lnTo>
                    <a:pt x="278" y="56"/>
                  </a:lnTo>
                  <a:lnTo>
                    <a:pt x="246" y="44"/>
                  </a:lnTo>
                  <a:lnTo>
                    <a:pt x="215" y="33"/>
                  </a:lnTo>
                  <a:lnTo>
                    <a:pt x="182" y="24"/>
                  </a:lnTo>
                  <a:lnTo>
                    <a:pt x="149" y="17"/>
                  </a:lnTo>
                  <a:lnTo>
                    <a:pt x="115" y="11"/>
                  </a:lnTo>
                  <a:lnTo>
                    <a:pt x="79" y="5"/>
                  </a:lnTo>
                  <a:lnTo>
                    <a:pt x="43" y="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</p:grpSp>
      <p:sp>
        <p:nvSpPr>
          <p:cNvPr id="69" name="Rectangle 68"/>
          <p:cNvSpPr/>
          <p:nvPr userDrawn="1"/>
        </p:nvSpPr>
        <p:spPr>
          <a:xfrm>
            <a:off x="324916" y="6570741"/>
            <a:ext cx="156324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33" kern="0" dirty="0">
                <a:solidFill>
                  <a:srgbClr val="FFFFFF">
                    <a:lumMod val="65000"/>
                  </a:srgb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828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184" y="5169554"/>
            <a:ext cx="6036809" cy="165383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28686" y="3299683"/>
            <a:ext cx="10990644" cy="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97" y="3299683"/>
            <a:ext cx="96000" cy="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sp>
        <p:nvSpPr>
          <p:cNvPr id="17" name="Title 25"/>
          <p:cNvSpPr>
            <a:spLocks noGrp="1"/>
          </p:cNvSpPr>
          <p:nvPr>
            <p:ph type="title" hasCustomPrompt="1"/>
          </p:nvPr>
        </p:nvSpPr>
        <p:spPr>
          <a:xfrm>
            <a:off x="420287" y="3220291"/>
            <a:ext cx="10789920" cy="863999"/>
          </a:xfrm>
          <a:prstGeom prst="rect">
            <a:avLst/>
          </a:prstGeom>
        </p:spPr>
        <p:txBody>
          <a:bodyPr wrap="square" lIns="0" tIns="0" rIns="0" bIns="0" anchor="b"/>
          <a:lstStyle>
            <a:lvl1pPr algn="l">
              <a:lnSpc>
                <a:spcPct val="100000"/>
              </a:lnSpc>
              <a:defRPr sz="3733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18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184" y="5169554"/>
            <a:ext cx="6036809" cy="1653833"/>
          </a:xfrm>
          <a:prstGeom prst="rect">
            <a:avLst/>
          </a:prstGeom>
        </p:spPr>
      </p:pic>
      <p:sp>
        <p:nvSpPr>
          <p:cNvPr id="10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28686" y="3299683"/>
            <a:ext cx="10990644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97" y="3299683"/>
            <a:ext cx="96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sp>
        <p:nvSpPr>
          <p:cNvPr id="17" name="Title 25"/>
          <p:cNvSpPr>
            <a:spLocks noGrp="1"/>
          </p:cNvSpPr>
          <p:nvPr>
            <p:ph type="title" hasCustomPrompt="1"/>
          </p:nvPr>
        </p:nvSpPr>
        <p:spPr>
          <a:xfrm>
            <a:off x="420287" y="3220291"/>
            <a:ext cx="10789920" cy="863999"/>
          </a:xfrm>
          <a:prstGeom prst="rect">
            <a:avLst/>
          </a:prstGeom>
        </p:spPr>
        <p:txBody>
          <a:bodyPr wrap="square" lIns="0" tIns="0" rIns="0" bIns="0" anchor="b"/>
          <a:lstStyle>
            <a:lvl1pPr algn="l">
              <a:lnSpc>
                <a:spcPct val="100000"/>
              </a:lnSpc>
              <a:defRPr sz="3733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8036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184" y="5169554"/>
            <a:ext cx="6036809" cy="165383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28686" y="3299683"/>
            <a:ext cx="10990644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97" y="3299683"/>
            <a:ext cx="96000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sp>
        <p:nvSpPr>
          <p:cNvPr id="17" name="Title 25"/>
          <p:cNvSpPr>
            <a:spLocks noGrp="1"/>
          </p:cNvSpPr>
          <p:nvPr>
            <p:ph type="title" hasCustomPrompt="1"/>
          </p:nvPr>
        </p:nvSpPr>
        <p:spPr>
          <a:xfrm>
            <a:off x="420287" y="3220291"/>
            <a:ext cx="10789920" cy="863999"/>
          </a:xfrm>
          <a:prstGeom prst="rect">
            <a:avLst/>
          </a:prstGeom>
        </p:spPr>
        <p:txBody>
          <a:bodyPr wrap="square" lIns="0" tIns="0" rIns="0" bIns="0" anchor="b"/>
          <a:lstStyle>
            <a:lvl1pPr algn="l">
              <a:lnSpc>
                <a:spcPct val="100000"/>
              </a:lnSpc>
              <a:defRPr sz="3733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18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9"/>
          <a:stretch/>
        </p:blipFill>
        <p:spPr>
          <a:xfrm>
            <a:off x="18933" y="-62293"/>
            <a:ext cx="12252960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2341407" y="1858391"/>
            <a:ext cx="7509188" cy="2587279"/>
            <a:chOff x="855700" y="1028403"/>
            <a:chExt cx="6692384" cy="2305850"/>
          </a:xfrm>
        </p:grpSpPr>
        <p:grpSp>
          <p:nvGrpSpPr>
            <p:cNvPr id="6" name="Group 5"/>
            <p:cNvGrpSpPr/>
            <p:nvPr/>
          </p:nvGrpSpPr>
          <p:grpSpPr>
            <a:xfrm>
              <a:off x="855700" y="2474444"/>
              <a:ext cx="2813003" cy="721556"/>
              <a:chOff x="2074721" y="1993381"/>
              <a:chExt cx="3982712" cy="102159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screen">
                <a:lum bright="-20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5520"/>
              <a:stretch/>
            </p:blipFill>
            <p:spPr>
              <a:xfrm>
                <a:off x="2074721" y="2107746"/>
                <a:ext cx="1185636" cy="9072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screen">
                <a:lum bright="-20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7102"/>
              <a:stretch/>
            </p:blipFill>
            <p:spPr>
              <a:xfrm>
                <a:off x="3758336" y="2078705"/>
                <a:ext cx="806985" cy="87736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 cstate="screen">
                <a:lum bright="-20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32157"/>
              <a:stretch/>
            </p:blipFill>
            <p:spPr>
              <a:xfrm>
                <a:off x="5063299" y="1993381"/>
                <a:ext cx="994134" cy="962691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7699" y="1028403"/>
              <a:ext cx="2890385" cy="205541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4223657" y="2416967"/>
              <a:ext cx="0" cy="9172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 userDrawn="1"/>
        </p:nvSpPr>
        <p:spPr>
          <a:xfrm>
            <a:off x="94516" y="6119541"/>
            <a:ext cx="156324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33" kern="0" dirty="0">
                <a:solidFill>
                  <a:srgbClr val="FFFFFF">
                    <a:lumMod val="65000"/>
                  </a:srgb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071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9"/>
          <a:stretch/>
        </p:blipFill>
        <p:spPr>
          <a:xfrm>
            <a:off x="18933" y="-92773"/>
            <a:ext cx="12252960" cy="6858000"/>
          </a:xfrm>
          <a:prstGeom prst="rect">
            <a:avLst/>
          </a:prstGeom>
        </p:spPr>
      </p:pic>
      <p:sp>
        <p:nvSpPr>
          <p:cNvPr id="7" name="מלבן 16"/>
          <p:cNvSpPr/>
          <p:nvPr userDrawn="1"/>
        </p:nvSpPr>
        <p:spPr>
          <a:xfrm>
            <a:off x="0" y="676522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080915" y="3299681"/>
            <a:ext cx="70308" cy="8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sp>
        <p:nvSpPr>
          <p:cNvPr id="11" name="Title 25"/>
          <p:cNvSpPr txBox="1">
            <a:spLocks/>
          </p:cNvSpPr>
          <p:nvPr userDrawn="1"/>
        </p:nvSpPr>
        <p:spPr bwMode="auto">
          <a:xfrm>
            <a:off x="1825413" y="3051540"/>
            <a:ext cx="8640000" cy="12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lang="en-US" sz="2800" b="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sz="3733" b="1" dirty="0">
                <a:solidFill>
                  <a:srgbClr val="CD1719"/>
                </a:solidFill>
              </a:rPr>
              <a:t>Thank You</a:t>
            </a:r>
          </a:p>
        </p:txBody>
      </p:sp>
      <p:grpSp>
        <p:nvGrpSpPr>
          <p:cNvPr id="71" name="Group 70"/>
          <p:cNvGrpSpPr/>
          <p:nvPr userDrawn="1"/>
        </p:nvGrpSpPr>
        <p:grpSpPr>
          <a:xfrm>
            <a:off x="9798679" y="1650302"/>
            <a:ext cx="1587500" cy="1123951"/>
            <a:chOff x="6303981" y="944191"/>
            <a:chExt cx="1190625" cy="842963"/>
          </a:xfrm>
          <a:solidFill>
            <a:schemeClr val="accent4"/>
          </a:solidFill>
        </p:grpSpPr>
        <p:sp>
          <p:nvSpPr>
            <p:cNvPr id="67" name="Freeform 53"/>
            <p:cNvSpPr>
              <a:spLocks/>
            </p:cNvSpPr>
            <p:nvPr userDrawn="1"/>
          </p:nvSpPr>
          <p:spPr bwMode="auto">
            <a:xfrm>
              <a:off x="6303981" y="944191"/>
              <a:ext cx="885825" cy="676275"/>
            </a:xfrm>
            <a:custGeom>
              <a:avLst/>
              <a:gdLst>
                <a:gd name="T0" fmla="*/ 1133 w 1674"/>
                <a:gd name="T1" fmla="*/ 64 h 1277"/>
                <a:gd name="T2" fmla="*/ 1028 w 1674"/>
                <a:gd name="T3" fmla="*/ 37 h 1277"/>
                <a:gd name="T4" fmla="*/ 920 w 1674"/>
                <a:gd name="T5" fmla="*/ 17 h 1277"/>
                <a:gd name="T6" fmla="*/ 810 w 1674"/>
                <a:gd name="T7" fmla="*/ 5 h 1277"/>
                <a:gd name="T8" fmla="*/ 698 w 1674"/>
                <a:gd name="T9" fmla="*/ 0 h 1277"/>
                <a:gd name="T10" fmla="*/ 584 w 1674"/>
                <a:gd name="T11" fmla="*/ 1 h 1277"/>
                <a:gd name="T12" fmla="*/ 434 w 1674"/>
                <a:gd name="T13" fmla="*/ 15 h 1277"/>
                <a:gd name="T14" fmla="*/ 211 w 1674"/>
                <a:gd name="T15" fmla="*/ 56 h 1277"/>
                <a:gd name="T16" fmla="*/ 104 w 1674"/>
                <a:gd name="T17" fmla="*/ 85 h 1277"/>
                <a:gd name="T18" fmla="*/ 0 w 1674"/>
                <a:gd name="T19" fmla="*/ 120 h 1277"/>
                <a:gd name="T20" fmla="*/ 121 w 1674"/>
                <a:gd name="T21" fmla="*/ 95 h 1277"/>
                <a:gd name="T22" fmla="*/ 310 w 1674"/>
                <a:gd name="T23" fmla="*/ 72 h 1277"/>
                <a:gd name="T24" fmla="*/ 500 w 1674"/>
                <a:gd name="T25" fmla="*/ 66 h 1277"/>
                <a:gd name="T26" fmla="*/ 689 w 1674"/>
                <a:gd name="T27" fmla="*/ 78 h 1277"/>
                <a:gd name="T28" fmla="*/ 872 w 1674"/>
                <a:gd name="T29" fmla="*/ 111 h 1277"/>
                <a:gd name="T30" fmla="*/ 987 w 1674"/>
                <a:gd name="T31" fmla="*/ 145 h 1277"/>
                <a:gd name="T32" fmla="*/ 1102 w 1674"/>
                <a:gd name="T33" fmla="*/ 188 h 1277"/>
                <a:gd name="T34" fmla="*/ 1199 w 1674"/>
                <a:gd name="T35" fmla="*/ 234 h 1277"/>
                <a:gd name="T36" fmla="*/ 1282 w 1674"/>
                <a:gd name="T37" fmla="*/ 282 h 1277"/>
                <a:gd name="T38" fmla="*/ 1350 w 1674"/>
                <a:gd name="T39" fmla="*/ 334 h 1277"/>
                <a:gd name="T40" fmla="*/ 1404 w 1674"/>
                <a:gd name="T41" fmla="*/ 386 h 1277"/>
                <a:gd name="T42" fmla="*/ 1446 w 1674"/>
                <a:gd name="T43" fmla="*/ 441 h 1277"/>
                <a:gd name="T44" fmla="*/ 1477 w 1674"/>
                <a:gd name="T45" fmla="*/ 495 h 1277"/>
                <a:gd name="T46" fmla="*/ 1497 w 1674"/>
                <a:gd name="T47" fmla="*/ 549 h 1277"/>
                <a:gd name="T48" fmla="*/ 1507 w 1674"/>
                <a:gd name="T49" fmla="*/ 605 h 1277"/>
                <a:gd name="T50" fmla="*/ 1509 w 1674"/>
                <a:gd name="T51" fmla="*/ 660 h 1277"/>
                <a:gd name="T52" fmla="*/ 1502 w 1674"/>
                <a:gd name="T53" fmla="*/ 730 h 1277"/>
                <a:gd name="T54" fmla="*/ 1471 w 1674"/>
                <a:gd name="T55" fmla="*/ 832 h 1277"/>
                <a:gd name="T56" fmla="*/ 1425 w 1674"/>
                <a:gd name="T57" fmla="*/ 924 h 1277"/>
                <a:gd name="T58" fmla="*/ 1373 w 1674"/>
                <a:gd name="T59" fmla="*/ 1002 h 1277"/>
                <a:gd name="T60" fmla="*/ 1308 w 1674"/>
                <a:gd name="T61" fmla="*/ 1081 h 1277"/>
                <a:gd name="T62" fmla="*/ 1257 w 1674"/>
                <a:gd name="T63" fmla="*/ 1132 h 1277"/>
                <a:gd name="T64" fmla="*/ 1175 w 1674"/>
                <a:gd name="T65" fmla="*/ 1198 h 1277"/>
                <a:gd name="T66" fmla="*/ 1083 w 1674"/>
                <a:gd name="T67" fmla="*/ 1258 h 1277"/>
                <a:gd name="T68" fmla="*/ 1113 w 1674"/>
                <a:gd name="T69" fmla="*/ 1252 h 1277"/>
                <a:gd name="T70" fmla="*/ 1282 w 1674"/>
                <a:gd name="T71" fmla="*/ 1163 h 1277"/>
                <a:gd name="T72" fmla="*/ 1359 w 1674"/>
                <a:gd name="T73" fmla="*/ 1112 h 1277"/>
                <a:gd name="T74" fmla="*/ 1429 w 1674"/>
                <a:gd name="T75" fmla="*/ 1057 h 1277"/>
                <a:gd name="T76" fmla="*/ 1472 w 1674"/>
                <a:gd name="T77" fmla="*/ 1018 h 1277"/>
                <a:gd name="T78" fmla="*/ 1561 w 1674"/>
                <a:gd name="T79" fmla="*/ 918 h 1277"/>
                <a:gd name="T80" fmla="*/ 1623 w 1674"/>
                <a:gd name="T81" fmla="*/ 817 h 1277"/>
                <a:gd name="T82" fmla="*/ 1660 w 1674"/>
                <a:gd name="T83" fmla="*/ 714 h 1277"/>
                <a:gd name="T84" fmla="*/ 1674 w 1674"/>
                <a:gd name="T85" fmla="*/ 613 h 1277"/>
                <a:gd name="T86" fmla="*/ 1661 w 1674"/>
                <a:gd name="T87" fmla="*/ 514 h 1277"/>
                <a:gd name="T88" fmla="*/ 1627 w 1674"/>
                <a:gd name="T89" fmla="*/ 418 h 1277"/>
                <a:gd name="T90" fmla="*/ 1569 w 1674"/>
                <a:gd name="T91" fmla="*/ 329 h 1277"/>
                <a:gd name="T92" fmla="*/ 1487 w 1674"/>
                <a:gd name="T93" fmla="*/ 246 h 1277"/>
                <a:gd name="T94" fmla="*/ 1385 w 1674"/>
                <a:gd name="T95" fmla="*/ 173 h 1277"/>
                <a:gd name="T96" fmla="*/ 1261 w 1674"/>
                <a:gd name="T97" fmla="*/ 11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4" h="1277">
                  <a:moveTo>
                    <a:pt x="1166" y="74"/>
                  </a:moveTo>
                  <a:lnTo>
                    <a:pt x="1166" y="74"/>
                  </a:lnTo>
                  <a:lnTo>
                    <a:pt x="1133" y="64"/>
                  </a:lnTo>
                  <a:lnTo>
                    <a:pt x="1098" y="54"/>
                  </a:lnTo>
                  <a:lnTo>
                    <a:pt x="1063" y="46"/>
                  </a:lnTo>
                  <a:lnTo>
                    <a:pt x="1028" y="37"/>
                  </a:lnTo>
                  <a:lnTo>
                    <a:pt x="993" y="30"/>
                  </a:lnTo>
                  <a:lnTo>
                    <a:pt x="957" y="24"/>
                  </a:lnTo>
                  <a:lnTo>
                    <a:pt x="920" y="17"/>
                  </a:lnTo>
                  <a:lnTo>
                    <a:pt x="884" y="12"/>
                  </a:lnTo>
                  <a:lnTo>
                    <a:pt x="847" y="9"/>
                  </a:lnTo>
                  <a:lnTo>
                    <a:pt x="810" y="5"/>
                  </a:lnTo>
                  <a:lnTo>
                    <a:pt x="773" y="2"/>
                  </a:lnTo>
                  <a:lnTo>
                    <a:pt x="735" y="1"/>
                  </a:lnTo>
                  <a:lnTo>
                    <a:pt x="698" y="0"/>
                  </a:lnTo>
                  <a:lnTo>
                    <a:pt x="660" y="0"/>
                  </a:lnTo>
                  <a:lnTo>
                    <a:pt x="623" y="0"/>
                  </a:lnTo>
                  <a:lnTo>
                    <a:pt x="584" y="1"/>
                  </a:lnTo>
                  <a:lnTo>
                    <a:pt x="547" y="4"/>
                  </a:lnTo>
                  <a:lnTo>
                    <a:pt x="509" y="6"/>
                  </a:lnTo>
                  <a:lnTo>
                    <a:pt x="434" y="15"/>
                  </a:lnTo>
                  <a:lnTo>
                    <a:pt x="358" y="25"/>
                  </a:lnTo>
                  <a:lnTo>
                    <a:pt x="284" y="38"/>
                  </a:lnTo>
                  <a:lnTo>
                    <a:pt x="211" y="56"/>
                  </a:lnTo>
                  <a:lnTo>
                    <a:pt x="176" y="64"/>
                  </a:lnTo>
                  <a:lnTo>
                    <a:pt x="140" y="74"/>
                  </a:lnTo>
                  <a:lnTo>
                    <a:pt x="104" y="85"/>
                  </a:lnTo>
                  <a:lnTo>
                    <a:pt x="68" y="97"/>
                  </a:lnTo>
                  <a:lnTo>
                    <a:pt x="34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61" y="108"/>
                  </a:lnTo>
                  <a:lnTo>
                    <a:pt x="121" y="95"/>
                  </a:lnTo>
                  <a:lnTo>
                    <a:pt x="184" y="87"/>
                  </a:lnTo>
                  <a:lnTo>
                    <a:pt x="247" y="78"/>
                  </a:lnTo>
                  <a:lnTo>
                    <a:pt x="310" y="72"/>
                  </a:lnTo>
                  <a:lnTo>
                    <a:pt x="373" y="68"/>
                  </a:lnTo>
                  <a:lnTo>
                    <a:pt x="437" y="66"/>
                  </a:lnTo>
                  <a:lnTo>
                    <a:pt x="500" y="66"/>
                  </a:lnTo>
                  <a:lnTo>
                    <a:pt x="565" y="68"/>
                  </a:lnTo>
                  <a:lnTo>
                    <a:pt x="626" y="72"/>
                  </a:lnTo>
                  <a:lnTo>
                    <a:pt x="689" y="78"/>
                  </a:lnTo>
                  <a:lnTo>
                    <a:pt x="751" y="87"/>
                  </a:lnTo>
                  <a:lnTo>
                    <a:pt x="812" y="98"/>
                  </a:lnTo>
                  <a:lnTo>
                    <a:pt x="872" y="111"/>
                  </a:lnTo>
                  <a:lnTo>
                    <a:pt x="930" y="126"/>
                  </a:lnTo>
                  <a:lnTo>
                    <a:pt x="987" y="145"/>
                  </a:lnTo>
                  <a:lnTo>
                    <a:pt x="987" y="145"/>
                  </a:lnTo>
                  <a:lnTo>
                    <a:pt x="1028" y="158"/>
                  </a:lnTo>
                  <a:lnTo>
                    <a:pt x="1066" y="173"/>
                  </a:lnTo>
                  <a:lnTo>
                    <a:pt x="1102" y="188"/>
                  </a:lnTo>
                  <a:lnTo>
                    <a:pt x="1136" y="203"/>
                  </a:lnTo>
                  <a:lnTo>
                    <a:pt x="1168" y="218"/>
                  </a:lnTo>
                  <a:lnTo>
                    <a:pt x="1199" y="234"/>
                  </a:lnTo>
                  <a:lnTo>
                    <a:pt x="1229" y="250"/>
                  </a:lnTo>
                  <a:lnTo>
                    <a:pt x="1256" y="266"/>
                  </a:lnTo>
                  <a:lnTo>
                    <a:pt x="1282" y="282"/>
                  </a:lnTo>
                  <a:lnTo>
                    <a:pt x="1307" y="299"/>
                  </a:lnTo>
                  <a:lnTo>
                    <a:pt x="1329" y="317"/>
                  </a:lnTo>
                  <a:lnTo>
                    <a:pt x="1350" y="334"/>
                  </a:lnTo>
                  <a:lnTo>
                    <a:pt x="1370" y="351"/>
                  </a:lnTo>
                  <a:lnTo>
                    <a:pt x="1388" y="369"/>
                  </a:lnTo>
                  <a:lnTo>
                    <a:pt x="1404" y="386"/>
                  </a:lnTo>
                  <a:lnTo>
                    <a:pt x="1419" y="405"/>
                  </a:lnTo>
                  <a:lnTo>
                    <a:pt x="1434" y="422"/>
                  </a:lnTo>
                  <a:lnTo>
                    <a:pt x="1446" y="441"/>
                  </a:lnTo>
                  <a:lnTo>
                    <a:pt x="1457" y="458"/>
                  </a:lnTo>
                  <a:lnTo>
                    <a:pt x="1467" y="476"/>
                  </a:lnTo>
                  <a:lnTo>
                    <a:pt x="1477" y="495"/>
                  </a:lnTo>
                  <a:lnTo>
                    <a:pt x="1485" y="514"/>
                  </a:lnTo>
                  <a:lnTo>
                    <a:pt x="1491" y="532"/>
                  </a:lnTo>
                  <a:lnTo>
                    <a:pt x="1497" y="549"/>
                  </a:lnTo>
                  <a:lnTo>
                    <a:pt x="1501" y="568"/>
                  </a:lnTo>
                  <a:lnTo>
                    <a:pt x="1504" y="587"/>
                  </a:lnTo>
                  <a:lnTo>
                    <a:pt x="1507" y="605"/>
                  </a:lnTo>
                  <a:lnTo>
                    <a:pt x="1509" y="624"/>
                  </a:lnTo>
                  <a:lnTo>
                    <a:pt x="1509" y="641"/>
                  </a:lnTo>
                  <a:lnTo>
                    <a:pt x="1509" y="660"/>
                  </a:lnTo>
                  <a:lnTo>
                    <a:pt x="1509" y="677"/>
                  </a:lnTo>
                  <a:lnTo>
                    <a:pt x="1507" y="695"/>
                  </a:lnTo>
                  <a:lnTo>
                    <a:pt x="1502" y="730"/>
                  </a:lnTo>
                  <a:lnTo>
                    <a:pt x="1494" y="765"/>
                  </a:lnTo>
                  <a:lnTo>
                    <a:pt x="1483" y="799"/>
                  </a:lnTo>
                  <a:lnTo>
                    <a:pt x="1471" y="832"/>
                  </a:lnTo>
                  <a:lnTo>
                    <a:pt x="1457" y="864"/>
                  </a:lnTo>
                  <a:lnTo>
                    <a:pt x="1443" y="895"/>
                  </a:lnTo>
                  <a:lnTo>
                    <a:pt x="1425" y="924"/>
                  </a:lnTo>
                  <a:lnTo>
                    <a:pt x="1409" y="952"/>
                  </a:lnTo>
                  <a:lnTo>
                    <a:pt x="1391" y="978"/>
                  </a:lnTo>
                  <a:lnTo>
                    <a:pt x="1373" y="1002"/>
                  </a:lnTo>
                  <a:lnTo>
                    <a:pt x="1356" y="1026"/>
                  </a:lnTo>
                  <a:lnTo>
                    <a:pt x="1339" y="1047"/>
                  </a:lnTo>
                  <a:lnTo>
                    <a:pt x="1308" y="1081"/>
                  </a:lnTo>
                  <a:lnTo>
                    <a:pt x="1282" y="1109"/>
                  </a:lnTo>
                  <a:lnTo>
                    <a:pt x="1282" y="1109"/>
                  </a:lnTo>
                  <a:lnTo>
                    <a:pt x="1257" y="1132"/>
                  </a:lnTo>
                  <a:lnTo>
                    <a:pt x="1230" y="1154"/>
                  </a:lnTo>
                  <a:lnTo>
                    <a:pt x="1203" y="1177"/>
                  </a:lnTo>
                  <a:lnTo>
                    <a:pt x="1175" y="1198"/>
                  </a:lnTo>
                  <a:lnTo>
                    <a:pt x="1145" y="1219"/>
                  </a:lnTo>
                  <a:lnTo>
                    <a:pt x="1115" y="1239"/>
                  </a:lnTo>
                  <a:lnTo>
                    <a:pt x="1083" y="1258"/>
                  </a:lnTo>
                  <a:lnTo>
                    <a:pt x="1051" y="1277"/>
                  </a:lnTo>
                  <a:lnTo>
                    <a:pt x="1051" y="1277"/>
                  </a:lnTo>
                  <a:lnTo>
                    <a:pt x="1113" y="1252"/>
                  </a:lnTo>
                  <a:lnTo>
                    <a:pt x="1171" y="1225"/>
                  </a:lnTo>
                  <a:lnTo>
                    <a:pt x="1228" y="1195"/>
                  </a:lnTo>
                  <a:lnTo>
                    <a:pt x="1282" y="1163"/>
                  </a:lnTo>
                  <a:lnTo>
                    <a:pt x="1308" y="1147"/>
                  </a:lnTo>
                  <a:lnTo>
                    <a:pt x="1334" y="1130"/>
                  </a:lnTo>
                  <a:lnTo>
                    <a:pt x="1359" y="1112"/>
                  </a:lnTo>
                  <a:lnTo>
                    <a:pt x="1383" y="1095"/>
                  </a:lnTo>
                  <a:lnTo>
                    <a:pt x="1407" y="1077"/>
                  </a:lnTo>
                  <a:lnTo>
                    <a:pt x="1429" y="1057"/>
                  </a:lnTo>
                  <a:lnTo>
                    <a:pt x="1451" y="1038"/>
                  </a:lnTo>
                  <a:lnTo>
                    <a:pt x="1472" y="1018"/>
                  </a:lnTo>
                  <a:lnTo>
                    <a:pt x="1472" y="1018"/>
                  </a:lnTo>
                  <a:lnTo>
                    <a:pt x="1504" y="985"/>
                  </a:lnTo>
                  <a:lnTo>
                    <a:pt x="1534" y="952"/>
                  </a:lnTo>
                  <a:lnTo>
                    <a:pt x="1561" y="918"/>
                  </a:lnTo>
                  <a:lnTo>
                    <a:pt x="1585" y="885"/>
                  </a:lnTo>
                  <a:lnTo>
                    <a:pt x="1606" y="851"/>
                  </a:lnTo>
                  <a:lnTo>
                    <a:pt x="1623" y="817"/>
                  </a:lnTo>
                  <a:lnTo>
                    <a:pt x="1638" y="783"/>
                  </a:lnTo>
                  <a:lnTo>
                    <a:pt x="1650" y="749"/>
                  </a:lnTo>
                  <a:lnTo>
                    <a:pt x="1660" y="714"/>
                  </a:lnTo>
                  <a:lnTo>
                    <a:pt x="1667" y="681"/>
                  </a:lnTo>
                  <a:lnTo>
                    <a:pt x="1671" y="647"/>
                  </a:lnTo>
                  <a:lnTo>
                    <a:pt x="1674" y="613"/>
                  </a:lnTo>
                  <a:lnTo>
                    <a:pt x="1672" y="579"/>
                  </a:lnTo>
                  <a:lnTo>
                    <a:pt x="1667" y="547"/>
                  </a:lnTo>
                  <a:lnTo>
                    <a:pt x="1661" y="514"/>
                  </a:lnTo>
                  <a:lnTo>
                    <a:pt x="1653" y="481"/>
                  </a:lnTo>
                  <a:lnTo>
                    <a:pt x="1640" y="449"/>
                  </a:lnTo>
                  <a:lnTo>
                    <a:pt x="1627" y="418"/>
                  </a:lnTo>
                  <a:lnTo>
                    <a:pt x="1609" y="389"/>
                  </a:lnTo>
                  <a:lnTo>
                    <a:pt x="1591" y="358"/>
                  </a:lnTo>
                  <a:lnTo>
                    <a:pt x="1569" y="329"/>
                  </a:lnTo>
                  <a:lnTo>
                    <a:pt x="1544" y="301"/>
                  </a:lnTo>
                  <a:lnTo>
                    <a:pt x="1517" y="273"/>
                  </a:lnTo>
                  <a:lnTo>
                    <a:pt x="1487" y="246"/>
                  </a:lnTo>
                  <a:lnTo>
                    <a:pt x="1456" y="221"/>
                  </a:lnTo>
                  <a:lnTo>
                    <a:pt x="1422" y="197"/>
                  </a:lnTo>
                  <a:lnTo>
                    <a:pt x="1385" y="173"/>
                  </a:lnTo>
                  <a:lnTo>
                    <a:pt x="1346" y="151"/>
                  </a:lnTo>
                  <a:lnTo>
                    <a:pt x="1304" y="130"/>
                  </a:lnTo>
                  <a:lnTo>
                    <a:pt x="1261" y="110"/>
                  </a:lnTo>
                  <a:lnTo>
                    <a:pt x="1214" y="92"/>
                  </a:lnTo>
                  <a:lnTo>
                    <a:pt x="116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6303981" y="944191"/>
              <a:ext cx="885825" cy="676275"/>
            </a:xfrm>
            <a:custGeom>
              <a:avLst/>
              <a:gdLst>
                <a:gd name="T0" fmla="*/ 1133 w 1674"/>
                <a:gd name="T1" fmla="*/ 64 h 1277"/>
                <a:gd name="T2" fmla="*/ 1028 w 1674"/>
                <a:gd name="T3" fmla="*/ 37 h 1277"/>
                <a:gd name="T4" fmla="*/ 920 w 1674"/>
                <a:gd name="T5" fmla="*/ 17 h 1277"/>
                <a:gd name="T6" fmla="*/ 810 w 1674"/>
                <a:gd name="T7" fmla="*/ 5 h 1277"/>
                <a:gd name="T8" fmla="*/ 698 w 1674"/>
                <a:gd name="T9" fmla="*/ 0 h 1277"/>
                <a:gd name="T10" fmla="*/ 584 w 1674"/>
                <a:gd name="T11" fmla="*/ 1 h 1277"/>
                <a:gd name="T12" fmla="*/ 434 w 1674"/>
                <a:gd name="T13" fmla="*/ 15 h 1277"/>
                <a:gd name="T14" fmla="*/ 211 w 1674"/>
                <a:gd name="T15" fmla="*/ 56 h 1277"/>
                <a:gd name="T16" fmla="*/ 104 w 1674"/>
                <a:gd name="T17" fmla="*/ 85 h 1277"/>
                <a:gd name="T18" fmla="*/ 0 w 1674"/>
                <a:gd name="T19" fmla="*/ 120 h 1277"/>
                <a:gd name="T20" fmla="*/ 121 w 1674"/>
                <a:gd name="T21" fmla="*/ 95 h 1277"/>
                <a:gd name="T22" fmla="*/ 310 w 1674"/>
                <a:gd name="T23" fmla="*/ 72 h 1277"/>
                <a:gd name="T24" fmla="*/ 500 w 1674"/>
                <a:gd name="T25" fmla="*/ 66 h 1277"/>
                <a:gd name="T26" fmla="*/ 689 w 1674"/>
                <a:gd name="T27" fmla="*/ 78 h 1277"/>
                <a:gd name="T28" fmla="*/ 872 w 1674"/>
                <a:gd name="T29" fmla="*/ 111 h 1277"/>
                <a:gd name="T30" fmla="*/ 987 w 1674"/>
                <a:gd name="T31" fmla="*/ 145 h 1277"/>
                <a:gd name="T32" fmla="*/ 1102 w 1674"/>
                <a:gd name="T33" fmla="*/ 188 h 1277"/>
                <a:gd name="T34" fmla="*/ 1199 w 1674"/>
                <a:gd name="T35" fmla="*/ 234 h 1277"/>
                <a:gd name="T36" fmla="*/ 1282 w 1674"/>
                <a:gd name="T37" fmla="*/ 282 h 1277"/>
                <a:gd name="T38" fmla="*/ 1350 w 1674"/>
                <a:gd name="T39" fmla="*/ 334 h 1277"/>
                <a:gd name="T40" fmla="*/ 1404 w 1674"/>
                <a:gd name="T41" fmla="*/ 386 h 1277"/>
                <a:gd name="T42" fmla="*/ 1446 w 1674"/>
                <a:gd name="T43" fmla="*/ 441 h 1277"/>
                <a:gd name="T44" fmla="*/ 1477 w 1674"/>
                <a:gd name="T45" fmla="*/ 495 h 1277"/>
                <a:gd name="T46" fmla="*/ 1497 w 1674"/>
                <a:gd name="T47" fmla="*/ 549 h 1277"/>
                <a:gd name="T48" fmla="*/ 1507 w 1674"/>
                <a:gd name="T49" fmla="*/ 605 h 1277"/>
                <a:gd name="T50" fmla="*/ 1509 w 1674"/>
                <a:gd name="T51" fmla="*/ 660 h 1277"/>
                <a:gd name="T52" fmla="*/ 1502 w 1674"/>
                <a:gd name="T53" fmla="*/ 730 h 1277"/>
                <a:gd name="T54" fmla="*/ 1471 w 1674"/>
                <a:gd name="T55" fmla="*/ 832 h 1277"/>
                <a:gd name="T56" fmla="*/ 1425 w 1674"/>
                <a:gd name="T57" fmla="*/ 924 h 1277"/>
                <a:gd name="T58" fmla="*/ 1373 w 1674"/>
                <a:gd name="T59" fmla="*/ 1002 h 1277"/>
                <a:gd name="T60" fmla="*/ 1308 w 1674"/>
                <a:gd name="T61" fmla="*/ 1081 h 1277"/>
                <a:gd name="T62" fmla="*/ 1257 w 1674"/>
                <a:gd name="T63" fmla="*/ 1132 h 1277"/>
                <a:gd name="T64" fmla="*/ 1175 w 1674"/>
                <a:gd name="T65" fmla="*/ 1198 h 1277"/>
                <a:gd name="T66" fmla="*/ 1083 w 1674"/>
                <a:gd name="T67" fmla="*/ 1258 h 1277"/>
                <a:gd name="T68" fmla="*/ 1113 w 1674"/>
                <a:gd name="T69" fmla="*/ 1252 h 1277"/>
                <a:gd name="T70" fmla="*/ 1282 w 1674"/>
                <a:gd name="T71" fmla="*/ 1163 h 1277"/>
                <a:gd name="T72" fmla="*/ 1359 w 1674"/>
                <a:gd name="T73" fmla="*/ 1112 h 1277"/>
                <a:gd name="T74" fmla="*/ 1429 w 1674"/>
                <a:gd name="T75" fmla="*/ 1057 h 1277"/>
                <a:gd name="T76" fmla="*/ 1472 w 1674"/>
                <a:gd name="T77" fmla="*/ 1018 h 1277"/>
                <a:gd name="T78" fmla="*/ 1561 w 1674"/>
                <a:gd name="T79" fmla="*/ 918 h 1277"/>
                <a:gd name="T80" fmla="*/ 1623 w 1674"/>
                <a:gd name="T81" fmla="*/ 817 h 1277"/>
                <a:gd name="T82" fmla="*/ 1660 w 1674"/>
                <a:gd name="T83" fmla="*/ 714 h 1277"/>
                <a:gd name="T84" fmla="*/ 1674 w 1674"/>
                <a:gd name="T85" fmla="*/ 613 h 1277"/>
                <a:gd name="T86" fmla="*/ 1661 w 1674"/>
                <a:gd name="T87" fmla="*/ 514 h 1277"/>
                <a:gd name="T88" fmla="*/ 1627 w 1674"/>
                <a:gd name="T89" fmla="*/ 418 h 1277"/>
                <a:gd name="T90" fmla="*/ 1569 w 1674"/>
                <a:gd name="T91" fmla="*/ 329 h 1277"/>
                <a:gd name="T92" fmla="*/ 1487 w 1674"/>
                <a:gd name="T93" fmla="*/ 246 h 1277"/>
                <a:gd name="T94" fmla="*/ 1385 w 1674"/>
                <a:gd name="T95" fmla="*/ 173 h 1277"/>
                <a:gd name="T96" fmla="*/ 1261 w 1674"/>
                <a:gd name="T97" fmla="*/ 11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4" h="1277">
                  <a:moveTo>
                    <a:pt x="1166" y="74"/>
                  </a:moveTo>
                  <a:lnTo>
                    <a:pt x="1166" y="74"/>
                  </a:lnTo>
                  <a:lnTo>
                    <a:pt x="1133" y="64"/>
                  </a:lnTo>
                  <a:lnTo>
                    <a:pt x="1098" y="54"/>
                  </a:lnTo>
                  <a:lnTo>
                    <a:pt x="1063" y="46"/>
                  </a:lnTo>
                  <a:lnTo>
                    <a:pt x="1028" y="37"/>
                  </a:lnTo>
                  <a:lnTo>
                    <a:pt x="993" y="30"/>
                  </a:lnTo>
                  <a:lnTo>
                    <a:pt x="957" y="24"/>
                  </a:lnTo>
                  <a:lnTo>
                    <a:pt x="920" y="17"/>
                  </a:lnTo>
                  <a:lnTo>
                    <a:pt x="884" y="12"/>
                  </a:lnTo>
                  <a:lnTo>
                    <a:pt x="847" y="9"/>
                  </a:lnTo>
                  <a:lnTo>
                    <a:pt x="810" y="5"/>
                  </a:lnTo>
                  <a:lnTo>
                    <a:pt x="773" y="2"/>
                  </a:lnTo>
                  <a:lnTo>
                    <a:pt x="735" y="1"/>
                  </a:lnTo>
                  <a:lnTo>
                    <a:pt x="698" y="0"/>
                  </a:lnTo>
                  <a:lnTo>
                    <a:pt x="660" y="0"/>
                  </a:lnTo>
                  <a:lnTo>
                    <a:pt x="623" y="0"/>
                  </a:lnTo>
                  <a:lnTo>
                    <a:pt x="584" y="1"/>
                  </a:lnTo>
                  <a:lnTo>
                    <a:pt x="547" y="4"/>
                  </a:lnTo>
                  <a:lnTo>
                    <a:pt x="509" y="6"/>
                  </a:lnTo>
                  <a:lnTo>
                    <a:pt x="434" y="15"/>
                  </a:lnTo>
                  <a:lnTo>
                    <a:pt x="358" y="25"/>
                  </a:lnTo>
                  <a:lnTo>
                    <a:pt x="284" y="38"/>
                  </a:lnTo>
                  <a:lnTo>
                    <a:pt x="211" y="56"/>
                  </a:lnTo>
                  <a:lnTo>
                    <a:pt x="176" y="64"/>
                  </a:lnTo>
                  <a:lnTo>
                    <a:pt x="140" y="74"/>
                  </a:lnTo>
                  <a:lnTo>
                    <a:pt x="104" y="85"/>
                  </a:lnTo>
                  <a:lnTo>
                    <a:pt x="68" y="97"/>
                  </a:lnTo>
                  <a:lnTo>
                    <a:pt x="34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61" y="108"/>
                  </a:lnTo>
                  <a:lnTo>
                    <a:pt x="121" y="95"/>
                  </a:lnTo>
                  <a:lnTo>
                    <a:pt x="184" y="87"/>
                  </a:lnTo>
                  <a:lnTo>
                    <a:pt x="247" y="78"/>
                  </a:lnTo>
                  <a:lnTo>
                    <a:pt x="310" y="72"/>
                  </a:lnTo>
                  <a:lnTo>
                    <a:pt x="373" y="68"/>
                  </a:lnTo>
                  <a:lnTo>
                    <a:pt x="437" y="66"/>
                  </a:lnTo>
                  <a:lnTo>
                    <a:pt x="500" y="66"/>
                  </a:lnTo>
                  <a:lnTo>
                    <a:pt x="565" y="68"/>
                  </a:lnTo>
                  <a:lnTo>
                    <a:pt x="626" y="72"/>
                  </a:lnTo>
                  <a:lnTo>
                    <a:pt x="689" y="78"/>
                  </a:lnTo>
                  <a:lnTo>
                    <a:pt x="751" y="87"/>
                  </a:lnTo>
                  <a:lnTo>
                    <a:pt x="812" y="98"/>
                  </a:lnTo>
                  <a:lnTo>
                    <a:pt x="872" y="111"/>
                  </a:lnTo>
                  <a:lnTo>
                    <a:pt x="930" y="126"/>
                  </a:lnTo>
                  <a:lnTo>
                    <a:pt x="987" y="145"/>
                  </a:lnTo>
                  <a:lnTo>
                    <a:pt x="987" y="145"/>
                  </a:lnTo>
                  <a:lnTo>
                    <a:pt x="1028" y="158"/>
                  </a:lnTo>
                  <a:lnTo>
                    <a:pt x="1066" y="173"/>
                  </a:lnTo>
                  <a:lnTo>
                    <a:pt x="1102" y="188"/>
                  </a:lnTo>
                  <a:lnTo>
                    <a:pt x="1136" y="203"/>
                  </a:lnTo>
                  <a:lnTo>
                    <a:pt x="1168" y="218"/>
                  </a:lnTo>
                  <a:lnTo>
                    <a:pt x="1199" y="234"/>
                  </a:lnTo>
                  <a:lnTo>
                    <a:pt x="1229" y="250"/>
                  </a:lnTo>
                  <a:lnTo>
                    <a:pt x="1256" y="266"/>
                  </a:lnTo>
                  <a:lnTo>
                    <a:pt x="1282" y="282"/>
                  </a:lnTo>
                  <a:lnTo>
                    <a:pt x="1307" y="299"/>
                  </a:lnTo>
                  <a:lnTo>
                    <a:pt x="1329" y="317"/>
                  </a:lnTo>
                  <a:lnTo>
                    <a:pt x="1350" y="334"/>
                  </a:lnTo>
                  <a:lnTo>
                    <a:pt x="1370" y="351"/>
                  </a:lnTo>
                  <a:lnTo>
                    <a:pt x="1388" y="369"/>
                  </a:lnTo>
                  <a:lnTo>
                    <a:pt x="1404" y="386"/>
                  </a:lnTo>
                  <a:lnTo>
                    <a:pt x="1419" y="405"/>
                  </a:lnTo>
                  <a:lnTo>
                    <a:pt x="1434" y="422"/>
                  </a:lnTo>
                  <a:lnTo>
                    <a:pt x="1446" y="441"/>
                  </a:lnTo>
                  <a:lnTo>
                    <a:pt x="1457" y="458"/>
                  </a:lnTo>
                  <a:lnTo>
                    <a:pt x="1467" y="476"/>
                  </a:lnTo>
                  <a:lnTo>
                    <a:pt x="1477" y="495"/>
                  </a:lnTo>
                  <a:lnTo>
                    <a:pt x="1485" y="514"/>
                  </a:lnTo>
                  <a:lnTo>
                    <a:pt x="1491" y="532"/>
                  </a:lnTo>
                  <a:lnTo>
                    <a:pt x="1497" y="549"/>
                  </a:lnTo>
                  <a:lnTo>
                    <a:pt x="1501" y="568"/>
                  </a:lnTo>
                  <a:lnTo>
                    <a:pt x="1504" y="587"/>
                  </a:lnTo>
                  <a:lnTo>
                    <a:pt x="1507" y="605"/>
                  </a:lnTo>
                  <a:lnTo>
                    <a:pt x="1509" y="624"/>
                  </a:lnTo>
                  <a:lnTo>
                    <a:pt x="1509" y="641"/>
                  </a:lnTo>
                  <a:lnTo>
                    <a:pt x="1509" y="660"/>
                  </a:lnTo>
                  <a:lnTo>
                    <a:pt x="1509" y="677"/>
                  </a:lnTo>
                  <a:lnTo>
                    <a:pt x="1507" y="695"/>
                  </a:lnTo>
                  <a:lnTo>
                    <a:pt x="1502" y="730"/>
                  </a:lnTo>
                  <a:lnTo>
                    <a:pt x="1494" y="765"/>
                  </a:lnTo>
                  <a:lnTo>
                    <a:pt x="1483" y="799"/>
                  </a:lnTo>
                  <a:lnTo>
                    <a:pt x="1471" y="832"/>
                  </a:lnTo>
                  <a:lnTo>
                    <a:pt x="1457" y="864"/>
                  </a:lnTo>
                  <a:lnTo>
                    <a:pt x="1443" y="895"/>
                  </a:lnTo>
                  <a:lnTo>
                    <a:pt x="1425" y="924"/>
                  </a:lnTo>
                  <a:lnTo>
                    <a:pt x="1409" y="952"/>
                  </a:lnTo>
                  <a:lnTo>
                    <a:pt x="1391" y="978"/>
                  </a:lnTo>
                  <a:lnTo>
                    <a:pt x="1373" y="1002"/>
                  </a:lnTo>
                  <a:lnTo>
                    <a:pt x="1356" y="1026"/>
                  </a:lnTo>
                  <a:lnTo>
                    <a:pt x="1339" y="1047"/>
                  </a:lnTo>
                  <a:lnTo>
                    <a:pt x="1308" y="1081"/>
                  </a:lnTo>
                  <a:lnTo>
                    <a:pt x="1282" y="1109"/>
                  </a:lnTo>
                  <a:lnTo>
                    <a:pt x="1282" y="1109"/>
                  </a:lnTo>
                  <a:lnTo>
                    <a:pt x="1257" y="1132"/>
                  </a:lnTo>
                  <a:lnTo>
                    <a:pt x="1230" y="1154"/>
                  </a:lnTo>
                  <a:lnTo>
                    <a:pt x="1203" y="1177"/>
                  </a:lnTo>
                  <a:lnTo>
                    <a:pt x="1175" y="1198"/>
                  </a:lnTo>
                  <a:lnTo>
                    <a:pt x="1145" y="1219"/>
                  </a:lnTo>
                  <a:lnTo>
                    <a:pt x="1115" y="1239"/>
                  </a:lnTo>
                  <a:lnTo>
                    <a:pt x="1083" y="1258"/>
                  </a:lnTo>
                  <a:lnTo>
                    <a:pt x="1051" y="1277"/>
                  </a:lnTo>
                  <a:lnTo>
                    <a:pt x="1051" y="1277"/>
                  </a:lnTo>
                  <a:lnTo>
                    <a:pt x="1113" y="1252"/>
                  </a:lnTo>
                  <a:lnTo>
                    <a:pt x="1171" y="1225"/>
                  </a:lnTo>
                  <a:lnTo>
                    <a:pt x="1228" y="1195"/>
                  </a:lnTo>
                  <a:lnTo>
                    <a:pt x="1282" y="1163"/>
                  </a:lnTo>
                  <a:lnTo>
                    <a:pt x="1308" y="1147"/>
                  </a:lnTo>
                  <a:lnTo>
                    <a:pt x="1334" y="1130"/>
                  </a:lnTo>
                  <a:lnTo>
                    <a:pt x="1359" y="1112"/>
                  </a:lnTo>
                  <a:lnTo>
                    <a:pt x="1383" y="1095"/>
                  </a:lnTo>
                  <a:lnTo>
                    <a:pt x="1407" y="1077"/>
                  </a:lnTo>
                  <a:lnTo>
                    <a:pt x="1429" y="1057"/>
                  </a:lnTo>
                  <a:lnTo>
                    <a:pt x="1451" y="1038"/>
                  </a:lnTo>
                  <a:lnTo>
                    <a:pt x="1472" y="1018"/>
                  </a:lnTo>
                  <a:lnTo>
                    <a:pt x="1472" y="1018"/>
                  </a:lnTo>
                  <a:lnTo>
                    <a:pt x="1504" y="985"/>
                  </a:lnTo>
                  <a:lnTo>
                    <a:pt x="1534" y="952"/>
                  </a:lnTo>
                  <a:lnTo>
                    <a:pt x="1561" y="918"/>
                  </a:lnTo>
                  <a:lnTo>
                    <a:pt x="1585" y="885"/>
                  </a:lnTo>
                  <a:lnTo>
                    <a:pt x="1606" y="851"/>
                  </a:lnTo>
                  <a:lnTo>
                    <a:pt x="1623" y="817"/>
                  </a:lnTo>
                  <a:lnTo>
                    <a:pt x="1638" y="783"/>
                  </a:lnTo>
                  <a:lnTo>
                    <a:pt x="1650" y="749"/>
                  </a:lnTo>
                  <a:lnTo>
                    <a:pt x="1660" y="714"/>
                  </a:lnTo>
                  <a:lnTo>
                    <a:pt x="1667" y="681"/>
                  </a:lnTo>
                  <a:lnTo>
                    <a:pt x="1671" y="647"/>
                  </a:lnTo>
                  <a:lnTo>
                    <a:pt x="1674" y="613"/>
                  </a:lnTo>
                  <a:lnTo>
                    <a:pt x="1672" y="579"/>
                  </a:lnTo>
                  <a:lnTo>
                    <a:pt x="1667" y="547"/>
                  </a:lnTo>
                  <a:lnTo>
                    <a:pt x="1661" y="514"/>
                  </a:lnTo>
                  <a:lnTo>
                    <a:pt x="1653" y="481"/>
                  </a:lnTo>
                  <a:lnTo>
                    <a:pt x="1640" y="449"/>
                  </a:lnTo>
                  <a:lnTo>
                    <a:pt x="1627" y="418"/>
                  </a:lnTo>
                  <a:lnTo>
                    <a:pt x="1609" y="389"/>
                  </a:lnTo>
                  <a:lnTo>
                    <a:pt x="1591" y="358"/>
                  </a:lnTo>
                  <a:lnTo>
                    <a:pt x="1569" y="329"/>
                  </a:lnTo>
                  <a:lnTo>
                    <a:pt x="1544" y="301"/>
                  </a:lnTo>
                  <a:lnTo>
                    <a:pt x="1517" y="273"/>
                  </a:lnTo>
                  <a:lnTo>
                    <a:pt x="1487" y="246"/>
                  </a:lnTo>
                  <a:lnTo>
                    <a:pt x="1456" y="221"/>
                  </a:lnTo>
                  <a:lnTo>
                    <a:pt x="1422" y="197"/>
                  </a:lnTo>
                  <a:lnTo>
                    <a:pt x="1385" y="173"/>
                  </a:lnTo>
                  <a:lnTo>
                    <a:pt x="1346" y="151"/>
                  </a:lnTo>
                  <a:lnTo>
                    <a:pt x="1304" y="130"/>
                  </a:lnTo>
                  <a:lnTo>
                    <a:pt x="1261" y="110"/>
                  </a:lnTo>
                  <a:lnTo>
                    <a:pt x="1214" y="92"/>
                  </a:lnTo>
                  <a:lnTo>
                    <a:pt x="1166" y="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7213618" y="1234704"/>
              <a:ext cx="280988" cy="552450"/>
            </a:xfrm>
            <a:custGeom>
              <a:avLst/>
              <a:gdLst>
                <a:gd name="T0" fmla="*/ 5 w 533"/>
                <a:gd name="T1" fmla="*/ 0 h 1044"/>
                <a:gd name="T2" fmla="*/ 8 w 533"/>
                <a:gd name="T3" fmla="*/ 38 h 1044"/>
                <a:gd name="T4" fmla="*/ 10 w 533"/>
                <a:gd name="T5" fmla="*/ 75 h 1044"/>
                <a:gd name="T6" fmla="*/ 6 w 533"/>
                <a:gd name="T7" fmla="*/ 113 h 1044"/>
                <a:gd name="T8" fmla="*/ 0 w 533"/>
                <a:gd name="T9" fmla="*/ 151 h 1044"/>
                <a:gd name="T10" fmla="*/ 39 w 533"/>
                <a:gd name="T11" fmla="*/ 156 h 1044"/>
                <a:gd name="T12" fmla="*/ 112 w 533"/>
                <a:gd name="T13" fmla="*/ 174 h 1044"/>
                <a:gd name="T14" fmla="*/ 175 w 533"/>
                <a:gd name="T15" fmla="*/ 198 h 1044"/>
                <a:gd name="T16" fmla="*/ 231 w 533"/>
                <a:gd name="T17" fmla="*/ 231 h 1044"/>
                <a:gd name="T18" fmla="*/ 278 w 533"/>
                <a:gd name="T19" fmla="*/ 269 h 1044"/>
                <a:gd name="T20" fmla="*/ 318 w 533"/>
                <a:gd name="T21" fmla="*/ 311 h 1044"/>
                <a:gd name="T22" fmla="*/ 352 w 533"/>
                <a:gd name="T23" fmla="*/ 358 h 1044"/>
                <a:gd name="T24" fmla="*/ 380 w 533"/>
                <a:gd name="T25" fmla="*/ 407 h 1044"/>
                <a:gd name="T26" fmla="*/ 402 w 533"/>
                <a:gd name="T27" fmla="*/ 458 h 1044"/>
                <a:gd name="T28" fmla="*/ 420 w 533"/>
                <a:gd name="T29" fmla="*/ 509 h 1044"/>
                <a:gd name="T30" fmla="*/ 433 w 533"/>
                <a:gd name="T31" fmla="*/ 560 h 1044"/>
                <a:gd name="T32" fmla="*/ 445 w 533"/>
                <a:gd name="T33" fmla="*/ 631 h 1044"/>
                <a:gd name="T34" fmla="*/ 452 w 533"/>
                <a:gd name="T35" fmla="*/ 716 h 1044"/>
                <a:gd name="T36" fmla="*/ 452 w 533"/>
                <a:gd name="T37" fmla="*/ 776 h 1044"/>
                <a:gd name="T38" fmla="*/ 449 w 533"/>
                <a:gd name="T39" fmla="*/ 808 h 1044"/>
                <a:gd name="T40" fmla="*/ 441 w 533"/>
                <a:gd name="T41" fmla="*/ 875 h 1044"/>
                <a:gd name="T42" fmla="*/ 427 w 533"/>
                <a:gd name="T43" fmla="*/ 942 h 1044"/>
                <a:gd name="T44" fmla="*/ 408 w 533"/>
                <a:gd name="T45" fmla="*/ 1010 h 1044"/>
                <a:gd name="T46" fmla="*/ 397 w 533"/>
                <a:gd name="T47" fmla="*/ 1044 h 1044"/>
                <a:gd name="T48" fmla="*/ 450 w 533"/>
                <a:gd name="T49" fmla="*/ 931 h 1044"/>
                <a:gd name="T50" fmla="*/ 471 w 533"/>
                <a:gd name="T51" fmla="*/ 875 h 1044"/>
                <a:gd name="T52" fmla="*/ 491 w 533"/>
                <a:gd name="T53" fmla="*/ 818 h 1044"/>
                <a:gd name="T54" fmla="*/ 506 w 533"/>
                <a:gd name="T55" fmla="*/ 761 h 1044"/>
                <a:gd name="T56" fmla="*/ 518 w 533"/>
                <a:gd name="T57" fmla="*/ 704 h 1044"/>
                <a:gd name="T58" fmla="*/ 527 w 533"/>
                <a:gd name="T59" fmla="*/ 648 h 1044"/>
                <a:gd name="T60" fmla="*/ 532 w 533"/>
                <a:gd name="T61" fmla="*/ 592 h 1044"/>
                <a:gd name="T62" fmla="*/ 533 w 533"/>
                <a:gd name="T63" fmla="*/ 558 h 1044"/>
                <a:gd name="T64" fmla="*/ 532 w 533"/>
                <a:gd name="T65" fmla="*/ 494 h 1044"/>
                <a:gd name="T66" fmla="*/ 525 w 533"/>
                <a:gd name="T67" fmla="*/ 433 h 1044"/>
                <a:gd name="T68" fmla="*/ 512 w 533"/>
                <a:gd name="T69" fmla="*/ 377 h 1044"/>
                <a:gd name="T70" fmla="*/ 495 w 533"/>
                <a:gd name="T71" fmla="*/ 323 h 1044"/>
                <a:gd name="T72" fmla="*/ 474 w 533"/>
                <a:gd name="T73" fmla="*/ 274 h 1044"/>
                <a:gd name="T74" fmla="*/ 447 w 533"/>
                <a:gd name="T75" fmla="*/ 227 h 1044"/>
                <a:gd name="T76" fmla="*/ 416 w 533"/>
                <a:gd name="T77" fmla="*/ 185 h 1044"/>
                <a:gd name="T78" fmla="*/ 381 w 533"/>
                <a:gd name="T79" fmla="*/ 148 h 1044"/>
                <a:gd name="T80" fmla="*/ 343 w 533"/>
                <a:gd name="T81" fmla="*/ 113 h 1044"/>
                <a:gd name="T82" fmla="*/ 300 w 533"/>
                <a:gd name="T83" fmla="*/ 83 h 1044"/>
                <a:gd name="T84" fmla="*/ 253 w 533"/>
                <a:gd name="T85" fmla="*/ 57 h 1044"/>
                <a:gd name="T86" fmla="*/ 203 w 533"/>
                <a:gd name="T87" fmla="*/ 36 h 1044"/>
                <a:gd name="T88" fmla="*/ 150 w 533"/>
                <a:gd name="T89" fmla="*/ 20 h 1044"/>
                <a:gd name="T90" fmla="*/ 95 w 533"/>
                <a:gd name="T91" fmla="*/ 9 h 1044"/>
                <a:gd name="T92" fmla="*/ 36 w 533"/>
                <a:gd name="T93" fmla="*/ 2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3" h="1044">
                  <a:moveTo>
                    <a:pt x="5" y="0"/>
                  </a:moveTo>
                  <a:lnTo>
                    <a:pt x="5" y="0"/>
                  </a:lnTo>
                  <a:lnTo>
                    <a:pt x="7" y="19"/>
                  </a:lnTo>
                  <a:lnTo>
                    <a:pt x="8" y="38"/>
                  </a:lnTo>
                  <a:lnTo>
                    <a:pt x="10" y="56"/>
                  </a:lnTo>
                  <a:lnTo>
                    <a:pt x="10" y="75"/>
                  </a:lnTo>
                  <a:lnTo>
                    <a:pt x="8" y="94"/>
                  </a:lnTo>
                  <a:lnTo>
                    <a:pt x="6" y="113"/>
                  </a:lnTo>
                  <a:lnTo>
                    <a:pt x="3" y="133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39" y="156"/>
                  </a:lnTo>
                  <a:lnTo>
                    <a:pt x="76" y="164"/>
                  </a:lnTo>
                  <a:lnTo>
                    <a:pt x="112" y="174"/>
                  </a:lnTo>
                  <a:lnTo>
                    <a:pt x="144" y="185"/>
                  </a:lnTo>
                  <a:lnTo>
                    <a:pt x="175" y="198"/>
                  </a:lnTo>
                  <a:lnTo>
                    <a:pt x="203" y="213"/>
                  </a:lnTo>
                  <a:lnTo>
                    <a:pt x="231" y="231"/>
                  </a:lnTo>
                  <a:lnTo>
                    <a:pt x="255" y="249"/>
                  </a:lnTo>
                  <a:lnTo>
                    <a:pt x="278" y="269"/>
                  </a:lnTo>
                  <a:lnTo>
                    <a:pt x="299" y="290"/>
                  </a:lnTo>
                  <a:lnTo>
                    <a:pt x="318" y="311"/>
                  </a:lnTo>
                  <a:lnTo>
                    <a:pt x="336" y="334"/>
                  </a:lnTo>
                  <a:lnTo>
                    <a:pt x="352" y="358"/>
                  </a:lnTo>
                  <a:lnTo>
                    <a:pt x="366" y="383"/>
                  </a:lnTo>
                  <a:lnTo>
                    <a:pt x="380" y="407"/>
                  </a:lnTo>
                  <a:lnTo>
                    <a:pt x="391" y="432"/>
                  </a:lnTo>
                  <a:lnTo>
                    <a:pt x="402" y="458"/>
                  </a:lnTo>
                  <a:lnTo>
                    <a:pt x="411" y="484"/>
                  </a:lnTo>
                  <a:lnTo>
                    <a:pt x="420" y="509"/>
                  </a:lnTo>
                  <a:lnTo>
                    <a:pt x="427" y="535"/>
                  </a:lnTo>
                  <a:lnTo>
                    <a:pt x="433" y="560"/>
                  </a:lnTo>
                  <a:lnTo>
                    <a:pt x="438" y="584"/>
                  </a:lnTo>
                  <a:lnTo>
                    <a:pt x="445" y="631"/>
                  </a:lnTo>
                  <a:lnTo>
                    <a:pt x="450" y="676"/>
                  </a:lnTo>
                  <a:lnTo>
                    <a:pt x="452" y="716"/>
                  </a:lnTo>
                  <a:lnTo>
                    <a:pt x="453" y="749"/>
                  </a:lnTo>
                  <a:lnTo>
                    <a:pt x="452" y="776"/>
                  </a:lnTo>
                  <a:lnTo>
                    <a:pt x="452" y="776"/>
                  </a:lnTo>
                  <a:lnTo>
                    <a:pt x="449" y="808"/>
                  </a:lnTo>
                  <a:lnTo>
                    <a:pt x="445" y="842"/>
                  </a:lnTo>
                  <a:lnTo>
                    <a:pt x="441" y="875"/>
                  </a:lnTo>
                  <a:lnTo>
                    <a:pt x="434" y="909"/>
                  </a:lnTo>
                  <a:lnTo>
                    <a:pt x="427" y="942"/>
                  </a:lnTo>
                  <a:lnTo>
                    <a:pt x="418" y="977"/>
                  </a:lnTo>
                  <a:lnTo>
                    <a:pt x="408" y="1010"/>
                  </a:lnTo>
                  <a:lnTo>
                    <a:pt x="397" y="1044"/>
                  </a:lnTo>
                  <a:lnTo>
                    <a:pt x="397" y="1044"/>
                  </a:lnTo>
                  <a:lnTo>
                    <a:pt x="424" y="988"/>
                  </a:lnTo>
                  <a:lnTo>
                    <a:pt x="450" y="931"/>
                  </a:lnTo>
                  <a:lnTo>
                    <a:pt x="462" y="902"/>
                  </a:lnTo>
                  <a:lnTo>
                    <a:pt x="471" y="875"/>
                  </a:lnTo>
                  <a:lnTo>
                    <a:pt x="481" y="847"/>
                  </a:lnTo>
                  <a:lnTo>
                    <a:pt x="491" y="818"/>
                  </a:lnTo>
                  <a:lnTo>
                    <a:pt x="499" y="790"/>
                  </a:lnTo>
                  <a:lnTo>
                    <a:pt x="506" y="761"/>
                  </a:lnTo>
                  <a:lnTo>
                    <a:pt x="512" y="733"/>
                  </a:lnTo>
                  <a:lnTo>
                    <a:pt x="518" y="704"/>
                  </a:lnTo>
                  <a:lnTo>
                    <a:pt x="523" y="676"/>
                  </a:lnTo>
                  <a:lnTo>
                    <a:pt x="527" y="648"/>
                  </a:lnTo>
                  <a:lnTo>
                    <a:pt x="529" y="619"/>
                  </a:lnTo>
                  <a:lnTo>
                    <a:pt x="532" y="592"/>
                  </a:lnTo>
                  <a:lnTo>
                    <a:pt x="532" y="592"/>
                  </a:lnTo>
                  <a:lnTo>
                    <a:pt x="533" y="558"/>
                  </a:lnTo>
                  <a:lnTo>
                    <a:pt x="533" y="526"/>
                  </a:lnTo>
                  <a:lnTo>
                    <a:pt x="532" y="494"/>
                  </a:lnTo>
                  <a:lnTo>
                    <a:pt x="528" y="464"/>
                  </a:lnTo>
                  <a:lnTo>
                    <a:pt x="525" y="433"/>
                  </a:lnTo>
                  <a:lnTo>
                    <a:pt x="520" y="405"/>
                  </a:lnTo>
                  <a:lnTo>
                    <a:pt x="512" y="377"/>
                  </a:lnTo>
                  <a:lnTo>
                    <a:pt x="505" y="349"/>
                  </a:lnTo>
                  <a:lnTo>
                    <a:pt x="495" y="323"/>
                  </a:lnTo>
                  <a:lnTo>
                    <a:pt x="485" y="297"/>
                  </a:lnTo>
                  <a:lnTo>
                    <a:pt x="474" y="274"/>
                  </a:lnTo>
                  <a:lnTo>
                    <a:pt x="460" y="250"/>
                  </a:lnTo>
                  <a:lnTo>
                    <a:pt x="447" y="227"/>
                  </a:lnTo>
                  <a:lnTo>
                    <a:pt x="432" y="206"/>
                  </a:lnTo>
                  <a:lnTo>
                    <a:pt x="416" y="185"/>
                  </a:lnTo>
                  <a:lnTo>
                    <a:pt x="400" y="166"/>
                  </a:lnTo>
                  <a:lnTo>
                    <a:pt x="381" y="148"/>
                  </a:lnTo>
                  <a:lnTo>
                    <a:pt x="363" y="129"/>
                  </a:lnTo>
                  <a:lnTo>
                    <a:pt x="343" y="113"/>
                  </a:lnTo>
                  <a:lnTo>
                    <a:pt x="322" y="98"/>
                  </a:lnTo>
                  <a:lnTo>
                    <a:pt x="300" y="83"/>
                  </a:lnTo>
                  <a:lnTo>
                    <a:pt x="278" y="70"/>
                  </a:lnTo>
                  <a:lnTo>
                    <a:pt x="253" y="57"/>
                  </a:lnTo>
                  <a:lnTo>
                    <a:pt x="229" y="46"/>
                  </a:lnTo>
                  <a:lnTo>
                    <a:pt x="203" y="36"/>
                  </a:lnTo>
                  <a:lnTo>
                    <a:pt x="178" y="28"/>
                  </a:lnTo>
                  <a:lnTo>
                    <a:pt x="150" y="20"/>
                  </a:lnTo>
                  <a:lnTo>
                    <a:pt x="123" y="14"/>
                  </a:lnTo>
                  <a:lnTo>
                    <a:pt x="95" y="9"/>
                  </a:lnTo>
                  <a:lnTo>
                    <a:pt x="65" y="4"/>
                  </a:lnTo>
                  <a:lnTo>
                    <a:pt x="36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sp>
          <p:nvSpPr>
            <p:cNvPr id="70" name="Freeform 56"/>
            <p:cNvSpPr>
              <a:spLocks/>
            </p:cNvSpPr>
            <p:nvPr userDrawn="1"/>
          </p:nvSpPr>
          <p:spPr bwMode="auto">
            <a:xfrm>
              <a:off x="7213618" y="1234704"/>
              <a:ext cx="280988" cy="552450"/>
            </a:xfrm>
            <a:custGeom>
              <a:avLst/>
              <a:gdLst>
                <a:gd name="T0" fmla="*/ 5 w 533"/>
                <a:gd name="T1" fmla="*/ 0 h 1044"/>
                <a:gd name="T2" fmla="*/ 8 w 533"/>
                <a:gd name="T3" fmla="*/ 38 h 1044"/>
                <a:gd name="T4" fmla="*/ 10 w 533"/>
                <a:gd name="T5" fmla="*/ 75 h 1044"/>
                <a:gd name="T6" fmla="*/ 6 w 533"/>
                <a:gd name="T7" fmla="*/ 113 h 1044"/>
                <a:gd name="T8" fmla="*/ 0 w 533"/>
                <a:gd name="T9" fmla="*/ 151 h 1044"/>
                <a:gd name="T10" fmla="*/ 39 w 533"/>
                <a:gd name="T11" fmla="*/ 156 h 1044"/>
                <a:gd name="T12" fmla="*/ 112 w 533"/>
                <a:gd name="T13" fmla="*/ 174 h 1044"/>
                <a:gd name="T14" fmla="*/ 175 w 533"/>
                <a:gd name="T15" fmla="*/ 198 h 1044"/>
                <a:gd name="T16" fmla="*/ 231 w 533"/>
                <a:gd name="T17" fmla="*/ 231 h 1044"/>
                <a:gd name="T18" fmla="*/ 278 w 533"/>
                <a:gd name="T19" fmla="*/ 269 h 1044"/>
                <a:gd name="T20" fmla="*/ 318 w 533"/>
                <a:gd name="T21" fmla="*/ 311 h 1044"/>
                <a:gd name="T22" fmla="*/ 352 w 533"/>
                <a:gd name="T23" fmla="*/ 358 h 1044"/>
                <a:gd name="T24" fmla="*/ 380 w 533"/>
                <a:gd name="T25" fmla="*/ 407 h 1044"/>
                <a:gd name="T26" fmla="*/ 402 w 533"/>
                <a:gd name="T27" fmla="*/ 458 h 1044"/>
                <a:gd name="T28" fmla="*/ 420 w 533"/>
                <a:gd name="T29" fmla="*/ 509 h 1044"/>
                <a:gd name="T30" fmla="*/ 433 w 533"/>
                <a:gd name="T31" fmla="*/ 560 h 1044"/>
                <a:gd name="T32" fmla="*/ 445 w 533"/>
                <a:gd name="T33" fmla="*/ 631 h 1044"/>
                <a:gd name="T34" fmla="*/ 452 w 533"/>
                <a:gd name="T35" fmla="*/ 716 h 1044"/>
                <a:gd name="T36" fmla="*/ 452 w 533"/>
                <a:gd name="T37" fmla="*/ 776 h 1044"/>
                <a:gd name="T38" fmla="*/ 449 w 533"/>
                <a:gd name="T39" fmla="*/ 808 h 1044"/>
                <a:gd name="T40" fmla="*/ 441 w 533"/>
                <a:gd name="T41" fmla="*/ 875 h 1044"/>
                <a:gd name="T42" fmla="*/ 427 w 533"/>
                <a:gd name="T43" fmla="*/ 942 h 1044"/>
                <a:gd name="T44" fmla="*/ 408 w 533"/>
                <a:gd name="T45" fmla="*/ 1010 h 1044"/>
                <a:gd name="T46" fmla="*/ 397 w 533"/>
                <a:gd name="T47" fmla="*/ 1044 h 1044"/>
                <a:gd name="T48" fmla="*/ 450 w 533"/>
                <a:gd name="T49" fmla="*/ 931 h 1044"/>
                <a:gd name="T50" fmla="*/ 471 w 533"/>
                <a:gd name="T51" fmla="*/ 875 h 1044"/>
                <a:gd name="T52" fmla="*/ 491 w 533"/>
                <a:gd name="T53" fmla="*/ 818 h 1044"/>
                <a:gd name="T54" fmla="*/ 506 w 533"/>
                <a:gd name="T55" fmla="*/ 761 h 1044"/>
                <a:gd name="T56" fmla="*/ 518 w 533"/>
                <a:gd name="T57" fmla="*/ 704 h 1044"/>
                <a:gd name="T58" fmla="*/ 527 w 533"/>
                <a:gd name="T59" fmla="*/ 648 h 1044"/>
                <a:gd name="T60" fmla="*/ 532 w 533"/>
                <a:gd name="T61" fmla="*/ 592 h 1044"/>
                <a:gd name="T62" fmla="*/ 533 w 533"/>
                <a:gd name="T63" fmla="*/ 558 h 1044"/>
                <a:gd name="T64" fmla="*/ 532 w 533"/>
                <a:gd name="T65" fmla="*/ 494 h 1044"/>
                <a:gd name="T66" fmla="*/ 525 w 533"/>
                <a:gd name="T67" fmla="*/ 433 h 1044"/>
                <a:gd name="T68" fmla="*/ 512 w 533"/>
                <a:gd name="T69" fmla="*/ 377 h 1044"/>
                <a:gd name="T70" fmla="*/ 495 w 533"/>
                <a:gd name="T71" fmla="*/ 323 h 1044"/>
                <a:gd name="T72" fmla="*/ 474 w 533"/>
                <a:gd name="T73" fmla="*/ 274 h 1044"/>
                <a:gd name="T74" fmla="*/ 447 w 533"/>
                <a:gd name="T75" fmla="*/ 227 h 1044"/>
                <a:gd name="T76" fmla="*/ 416 w 533"/>
                <a:gd name="T77" fmla="*/ 185 h 1044"/>
                <a:gd name="T78" fmla="*/ 381 w 533"/>
                <a:gd name="T79" fmla="*/ 148 h 1044"/>
                <a:gd name="T80" fmla="*/ 343 w 533"/>
                <a:gd name="T81" fmla="*/ 113 h 1044"/>
                <a:gd name="T82" fmla="*/ 300 w 533"/>
                <a:gd name="T83" fmla="*/ 83 h 1044"/>
                <a:gd name="T84" fmla="*/ 253 w 533"/>
                <a:gd name="T85" fmla="*/ 57 h 1044"/>
                <a:gd name="T86" fmla="*/ 203 w 533"/>
                <a:gd name="T87" fmla="*/ 36 h 1044"/>
                <a:gd name="T88" fmla="*/ 150 w 533"/>
                <a:gd name="T89" fmla="*/ 20 h 1044"/>
                <a:gd name="T90" fmla="*/ 95 w 533"/>
                <a:gd name="T91" fmla="*/ 9 h 1044"/>
                <a:gd name="T92" fmla="*/ 36 w 533"/>
                <a:gd name="T93" fmla="*/ 2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3" h="1044">
                  <a:moveTo>
                    <a:pt x="5" y="0"/>
                  </a:moveTo>
                  <a:lnTo>
                    <a:pt x="5" y="0"/>
                  </a:lnTo>
                  <a:lnTo>
                    <a:pt x="7" y="19"/>
                  </a:lnTo>
                  <a:lnTo>
                    <a:pt x="8" y="38"/>
                  </a:lnTo>
                  <a:lnTo>
                    <a:pt x="10" y="56"/>
                  </a:lnTo>
                  <a:lnTo>
                    <a:pt x="10" y="75"/>
                  </a:lnTo>
                  <a:lnTo>
                    <a:pt x="8" y="94"/>
                  </a:lnTo>
                  <a:lnTo>
                    <a:pt x="6" y="113"/>
                  </a:lnTo>
                  <a:lnTo>
                    <a:pt x="3" y="133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39" y="156"/>
                  </a:lnTo>
                  <a:lnTo>
                    <a:pt x="76" y="164"/>
                  </a:lnTo>
                  <a:lnTo>
                    <a:pt x="112" y="174"/>
                  </a:lnTo>
                  <a:lnTo>
                    <a:pt x="144" y="185"/>
                  </a:lnTo>
                  <a:lnTo>
                    <a:pt x="175" y="198"/>
                  </a:lnTo>
                  <a:lnTo>
                    <a:pt x="203" y="213"/>
                  </a:lnTo>
                  <a:lnTo>
                    <a:pt x="231" y="231"/>
                  </a:lnTo>
                  <a:lnTo>
                    <a:pt x="255" y="249"/>
                  </a:lnTo>
                  <a:lnTo>
                    <a:pt x="278" y="269"/>
                  </a:lnTo>
                  <a:lnTo>
                    <a:pt x="299" y="290"/>
                  </a:lnTo>
                  <a:lnTo>
                    <a:pt x="318" y="311"/>
                  </a:lnTo>
                  <a:lnTo>
                    <a:pt x="336" y="334"/>
                  </a:lnTo>
                  <a:lnTo>
                    <a:pt x="352" y="358"/>
                  </a:lnTo>
                  <a:lnTo>
                    <a:pt x="366" y="383"/>
                  </a:lnTo>
                  <a:lnTo>
                    <a:pt x="380" y="407"/>
                  </a:lnTo>
                  <a:lnTo>
                    <a:pt x="391" y="432"/>
                  </a:lnTo>
                  <a:lnTo>
                    <a:pt x="402" y="458"/>
                  </a:lnTo>
                  <a:lnTo>
                    <a:pt x="411" y="484"/>
                  </a:lnTo>
                  <a:lnTo>
                    <a:pt x="420" y="509"/>
                  </a:lnTo>
                  <a:lnTo>
                    <a:pt x="427" y="535"/>
                  </a:lnTo>
                  <a:lnTo>
                    <a:pt x="433" y="560"/>
                  </a:lnTo>
                  <a:lnTo>
                    <a:pt x="438" y="584"/>
                  </a:lnTo>
                  <a:lnTo>
                    <a:pt x="445" y="631"/>
                  </a:lnTo>
                  <a:lnTo>
                    <a:pt x="450" y="676"/>
                  </a:lnTo>
                  <a:lnTo>
                    <a:pt x="452" y="716"/>
                  </a:lnTo>
                  <a:lnTo>
                    <a:pt x="453" y="749"/>
                  </a:lnTo>
                  <a:lnTo>
                    <a:pt x="452" y="776"/>
                  </a:lnTo>
                  <a:lnTo>
                    <a:pt x="452" y="776"/>
                  </a:lnTo>
                  <a:lnTo>
                    <a:pt x="449" y="808"/>
                  </a:lnTo>
                  <a:lnTo>
                    <a:pt x="445" y="842"/>
                  </a:lnTo>
                  <a:lnTo>
                    <a:pt x="441" y="875"/>
                  </a:lnTo>
                  <a:lnTo>
                    <a:pt x="434" y="909"/>
                  </a:lnTo>
                  <a:lnTo>
                    <a:pt x="427" y="942"/>
                  </a:lnTo>
                  <a:lnTo>
                    <a:pt x="418" y="977"/>
                  </a:lnTo>
                  <a:lnTo>
                    <a:pt x="408" y="1010"/>
                  </a:lnTo>
                  <a:lnTo>
                    <a:pt x="397" y="1044"/>
                  </a:lnTo>
                  <a:lnTo>
                    <a:pt x="397" y="1044"/>
                  </a:lnTo>
                  <a:lnTo>
                    <a:pt x="424" y="988"/>
                  </a:lnTo>
                  <a:lnTo>
                    <a:pt x="450" y="931"/>
                  </a:lnTo>
                  <a:lnTo>
                    <a:pt x="462" y="902"/>
                  </a:lnTo>
                  <a:lnTo>
                    <a:pt x="471" y="875"/>
                  </a:lnTo>
                  <a:lnTo>
                    <a:pt x="481" y="847"/>
                  </a:lnTo>
                  <a:lnTo>
                    <a:pt x="491" y="818"/>
                  </a:lnTo>
                  <a:lnTo>
                    <a:pt x="499" y="790"/>
                  </a:lnTo>
                  <a:lnTo>
                    <a:pt x="506" y="761"/>
                  </a:lnTo>
                  <a:lnTo>
                    <a:pt x="512" y="733"/>
                  </a:lnTo>
                  <a:lnTo>
                    <a:pt x="518" y="704"/>
                  </a:lnTo>
                  <a:lnTo>
                    <a:pt x="523" y="676"/>
                  </a:lnTo>
                  <a:lnTo>
                    <a:pt x="527" y="648"/>
                  </a:lnTo>
                  <a:lnTo>
                    <a:pt x="529" y="619"/>
                  </a:lnTo>
                  <a:lnTo>
                    <a:pt x="532" y="592"/>
                  </a:lnTo>
                  <a:lnTo>
                    <a:pt x="532" y="592"/>
                  </a:lnTo>
                  <a:lnTo>
                    <a:pt x="533" y="558"/>
                  </a:lnTo>
                  <a:lnTo>
                    <a:pt x="533" y="526"/>
                  </a:lnTo>
                  <a:lnTo>
                    <a:pt x="532" y="494"/>
                  </a:lnTo>
                  <a:lnTo>
                    <a:pt x="528" y="464"/>
                  </a:lnTo>
                  <a:lnTo>
                    <a:pt x="525" y="433"/>
                  </a:lnTo>
                  <a:lnTo>
                    <a:pt x="520" y="405"/>
                  </a:lnTo>
                  <a:lnTo>
                    <a:pt x="512" y="377"/>
                  </a:lnTo>
                  <a:lnTo>
                    <a:pt x="505" y="349"/>
                  </a:lnTo>
                  <a:lnTo>
                    <a:pt x="495" y="323"/>
                  </a:lnTo>
                  <a:lnTo>
                    <a:pt x="485" y="297"/>
                  </a:lnTo>
                  <a:lnTo>
                    <a:pt x="474" y="274"/>
                  </a:lnTo>
                  <a:lnTo>
                    <a:pt x="460" y="250"/>
                  </a:lnTo>
                  <a:lnTo>
                    <a:pt x="447" y="227"/>
                  </a:lnTo>
                  <a:lnTo>
                    <a:pt x="432" y="206"/>
                  </a:lnTo>
                  <a:lnTo>
                    <a:pt x="416" y="185"/>
                  </a:lnTo>
                  <a:lnTo>
                    <a:pt x="400" y="166"/>
                  </a:lnTo>
                  <a:lnTo>
                    <a:pt x="381" y="148"/>
                  </a:lnTo>
                  <a:lnTo>
                    <a:pt x="363" y="129"/>
                  </a:lnTo>
                  <a:lnTo>
                    <a:pt x="343" y="113"/>
                  </a:lnTo>
                  <a:lnTo>
                    <a:pt x="322" y="98"/>
                  </a:lnTo>
                  <a:lnTo>
                    <a:pt x="300" y="83"/>
                  </a:lnTo>
                  <a:lnTo>
                    <a:pt x="278" y="70"/>
                  </a:lnTo>
                  <a:lnTo>
                    <a:pt x="253" y="57"/>
                  </a:lnTo>
                  <a:lnTo>
                    <a:pt x="229" y="46"/>
                  </a:lnTo>
                  <a:lnTo>
                    <a:pt x="203" y="36"/>
                  </a:lnTo>
                  <a:lnTo>
                    <a:pt x="178" y="28"/>
                  </a:lnTo>
                  <a:lnTo>
                    <a:pt x="150" y="20"/>
                  </a:lnTo>
                  <a:lnTo>
                    <a:pt x="123" y="14"/>
                  </a:lnTo>
                  <a:lnTo>
                    <a:pt x="95" y="9"/>
                  </a:lnTo>
                  <a:lnTo>
                    <a:pt x="65" y="4"/>
                  </a:lnTo>
                  <a:lnTo>
                    <a:pt x="36" y="2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0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3720385" y="-1574549"/>
            <a:ext cx="2131763" cy="9572531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52105" y="2318992"/>
            <a:ext cx="7840073" cy="1785453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600" b="1" kern="0" baseline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9" name="Rectangle 5"/>
          <p:cNvSpPr/>
          <p:nvPr userDrawn="1"/>
        </p:nvSpPr>
        <p:spPr>
          <a:xfrm>
            <a:off x="0" y="395163"/>
            <a:ext cx="128000" cy="85344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2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4766637" y="-4307850"/>
            <a:ext cx="862012" cy="978568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93" y="262623"/>
            <a:ext cx="9175463" cy="64474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0" baseline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9" name="Text Box 40"/>
          <p:cNvSpPr txBox="1">
            <a:spLocks noChangeArrowheads="1"/>
          </p:cNvSpPr>
          <p:nvPr userDrawn="1"/>
        </p:nvSpPr>
        <p:spPr bwMode="auto">
          <a:xfrm>
            <a:off x="10814929" y="6650039"/>
            <a:ext cx="104385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1000" dirty="0" smtClean="0"/>
              <a:t>5G overview  </a:t>
            </a:r>
            <a:fld id="{1FEB4FD2-243B-450F-B334-AD0C10AF24B3}" type="slidenum">
              <a:rPr lang="en-US" sz="1000" smtClean="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0" y="395163"/>
            <a:ext cx="128000" cy="85344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0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ame Side Corner Rectangle 40"/>
          <p:cNvSpPr/>
          <p:nvPr/>
        </p:nvSpPr>
        <p:spPr bwMode="auto">
          <a:xfrm rot="5400000">
            <a:off x="4922622" y="-4151862"/>
            <a:ext cx="862012" cy="9473712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852102" y="262623"/>
            <a:ext cx="8917540" cy="64474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0" baseline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52102" y="1280161"/>
            <a:ext cx="10933497" cy="5100002"/>
          </a:xfrm>
          <a:prstGeom prst="rect">
            <a:avLst/>
          </a:prstGeom>
        </p:spPr>
        <p:txBody>
          <a:bodyPr/>
          <a:lstStyle>
            <a:lvl1pPr marL="225425" indent="-225425" defTabSz="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Box 40"/>
          <p:cNvSpPr txBox="1">
            <a:spLocks noChangeArrowheads="1"/>
          </p:cNvSpPr>
          <p:nvPr userDrawn="1"/>
        </p:nvSpPr>
        <p:spPr bwMode="auto">
          <a:xfrm>
            <a:off x="11138779" y="6587894"/>
            <a:ext cx="104385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1000" dirty="0" smtClean="0"/>
              <a:t>5G overview  </a:t>
            </a:r>
            <a:fld id="{1FEB4FD2-243B-450F-B334-AD0C10AF24B3}" type="slidenum">
              <a:rPr lang="en-US" sz="1000" smtClean="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5"/>
          <p:cNvSpPr/>
          <p:nvPr userDrawn="1"/>
        </p:nvSpPr>
        <p:spPr>
          <a:xfrm>
            <a:off x="0" y="395163"/>
            <a:ext cx="128000" cy="85344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0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ingle 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23333" y="1447449"/>
            <a:ext cx="11277600" cy="4998720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1219170">
              <a:defRPr/>
            </a:pPr>
            <a:fld id="{9DB92468-5C75-4BE5-8AD4-FC5D3D6DC0D8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/>
          </a:p>
        </p:txBody>
      </p:sp>
      <p:sp>
        <p:nvSpPr>
          <p:cNvPr id="64" name="Freeform 54"/>
          <p:cNvSpPr>
            <a:spLocks/>
          </p:cNvSpPr>
          <p:nvPr userDrawn="1"/>
        </p:nvSpPr>
        <p:spPr bwMode="auto">
          <a:xfrm>
            <a:off x="7833785" y="632885"/>
            <a:ext cx="2317751" cy="1767417"/>
          </a:xfrm>
          <a:custGeom>
            <a:avLst/>
            <a:gdLst>
              <a:gd name="T0" fmla="*/ 1483 w 2191"/>
              <a:gd name="T1" fmla="*/ 84 h 1669"/>
              <a:gd name="T2" fmla="*/ 1345 w 2191"/>
              <a:gd name="T3" fmla="*/ 49 h 1669"/>
              <a:gd name="T4" fmla="*/ 1205 w 2191"/>
              <a:gd name="T5" fmla="*/ 23 h 1669"/>
              <a:gd name="T6" fmla="*/ 1061 w 2191"/>
              <a:gd name="T7" fmla="*/ 6 h 1669"/>
              <a:gd name="T8" fmla="*/ 914 w 2191"/>
              <a:gd name="T9" fmla="*/ 0 h 1669"/>
              <a:gd name="T10" fmla="*/ 765 w 2191"/>
              <a:gd name="T11" fmla="*/ 2 h 1669"/>
              <a:gd name="T12" fmla="*/ 568 w 2191"/>
              <a:gd name="T13" fmla="*/ 19 h 1669"/>
              <a:gd name="T14" fmla="*/ 277 w 2191"/>
              <a:gd name="T15" fmla="*/ 73 h 1669"/>
              <a:gd name="T16" fmla="*/ 136 w 2191"/>
              <a:gd name="T17" fmla="*/ 112 h 1669"/>
              <a:gd name="T18" fmla="*/ 0 w 2191"/>
              <a:gd name="T19" fmla="*/ 157 h 1669"/>
              <a:gd name="T20" fmla="*/ 159 w 2191"/>
              <a:gd name="T21" fmla="*/ 125 h 1669"/>
              <a:gd name="T22" fmla="*/ 406 w 2191"/>
              <a:gd name="T23" fmla="*/ 94 h 1669"/>
              <a:gd name="T24" fmla="*/ 655 w 2191"/>
              <a:gd name="T25" fmla="*/ 86 h 1669"/>
              <a:gd name="T26" fmla="*/ 902 w 2191"/>
              <a:gd name="T27" fmla="*/ 102 h 1669"/>
              <a:gd name="T28" fmla="*/ 1142 w 2191"/>
              <a:gd name="T29" fmla="*/ 146 h 1669"/>
              <a:gd name="T30" fmla="*/ 1292 w 2191"/>
              <a:gd name="T31" fmla="*/ 189 h 1669"/>
              <a:gd name="T32" fmla="*/ 1442 w 2191"/>
              <a:gd name="T33" fmla="*/ 246 h 1669"/>
              <a:gd name="T34" fmla="*/ 1570 w 2191"/>
              <a:gd name="T35" fmla="*/ 306 h 1669"/>
              <a:gd name="T36" fmla="*/ 1678 w 2191"/>
              <a:gd name="T37" fmla="*/ 369 h 1669"/>
              <a:gd name="T38" fmla="*/ 1767 w 2191"/>
              <a:gd name="T39" fmla="*/ 437 h 1669"/>
              <a:gd name="T40" fmla="*/ 1838 w 2191"/>
              <a:gd name="T41" fmla="*/ 505 h 1669"/>
              <a:gd name="T42" fmla="*/ 1893 w 2191"/>
              <a:gd name="T43" fmla="*/ 576 h 1669"/>
              <a:gd name="T44" fmla="*/ 1934 w 2191"/>
              <a:gd name="T45" fmla="*/ 647 h 1669"/>
              <a:gd name="T46" fmla="*/ 1959 w 2191"/>
              <a:gd name="T47" fmla="*/ 718 h 1669"/>
              <a:gd name="T48" fmla="*/ 1972 w 2191"/>
              <a:gd name="T49" fmla="*/ 791 h 1669"/>
              <a:gd name="T50" fmla="*/ 1976 w 2191"/>
              <a:gd name="T51" fmla="*/ 862 h 1669"/>
              <a:gd name="T52" fmla="*/ 1966 w 2191"/>
              <a:gd name="T53" fmla="*/ 954 h 1669"/>
              <a:gd name="T54" fmla="*/ 1925 w 2191"/>
              <a:gd name="T55" fmla="*/ 1087 h 1669"/>
              <a:gd name="T56" fmla="*/ 1866 w 2191"/>
              <a:gd name="T57" fmla="*/ 1208 h 1669"/>
              <a:gd name="T58" fmla="*/ 1798 w 2191"/>
              <a:gd name="T59" fmla="*/ 1310 h 1669"/>
              <a:gd name="T60" fmla="*/ 1712 w 2191"/>
              <a:gd name="T61" fmla="*/ 1414 h 1669"/>
              <a:gd name="T62" fmla="*/ 1646 w 2191"/>
              <a:gd name="T63" fmla="*/ 1480 h 1669"/>
              <a:gd name="T64" fmla="*/ 1538 w 2191"/>
              <a:gd name="T65" fmla="*/ 1566 h 1669"/>
              <a:gd name="T66" fmla="*/ 1418 w 2191"/>
              <a:gd name="T67" fmla="*/ 1645 h 1669"/>
              <a:gd name="T68" fmla="*/ 1457 w 2191"/>
              <a:gd name="T69" fmla="*/ 1637 h 1669"/>
              <a:gd name="T70" fmla="*/ 1678 w 2191"/>
              <a:gd name="T71" fmla="*/ 1520 h 1669"/>
              <a:gd name="T72" fmla="*/ 1778 w 2191"/>
              <a:gd name="T73" fmla="*/ 1454 h 1669"/>
              <a:gd name="T74" fmla="*/ 1870 w 2191"/>
              <a:gd name="T75" fmla="*/ 1381 h 1669"/>
              <a:gd name="T76" fmla="*/ 1927 w 2191"/>
              <a:gd name="T77" fmla="*/ 1331 h 1669"/>
              <a:gd name="T78" fmla="*/ 2043 w 2191"/>
              <a:gd name="T79" fmla="*/ 1200 h 1669"/>
              <a:gd name="T80" fmla="*/ 2124 w 2191"/>
              <a:gd name="T81" fmla="*/ 1068 h 1669"/>
              <a:gd name="T82" fmla="*/ 2173 w 2191"/>
              <a:gd name="T83" fmla="*/ 933 h 1669"/>
              <a:gd name="T84" fmla="*/ 2191 w 2191"/>
              <a:gd name="T85" fmla="*/ 801 h 1669"/>
              <a:gd name="T86" fmla="*/ 2174 w 2191"/>
              <a:gd name="T87" fmla="*/ 671 h 1669"/>
              <a:gd name="T88" fmla="*/ 2129 w 2191"/>
              <a:gd name="T89" fmla="*/ 547 h 1669"/>
              <a:gd name="T90" fmla="*/ 2053 w 2191"/>
              <a:gd name="T91" fmla="*/ 430 h 1669"/>
              <a:gd name="T92" fmla="*/ 1946 w 2191"/>
              <a:gd name="T93" fmla="*/ 322 h 1669"/>
              <a:gd name="T94" fmla="*/ 1812 w 2191"/>
              <a:gd name="T95" fmla="*/ 226 h 1669"/>
              <a:gd name="T96" fmla="*/ 1651 w 2191"/>
              <a:gd name="T97" fmla="*/ 144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91" h="1669">
                <a:moveTo>
                  <a:pt x="1526" y="97"/>
                </a:moveTo>
                <a:lnTo>
                  <a:pt x="1526" y="97"/>
                </a:lnTo>
                <a:lnTo>
                  <a:pt x="1483" y="84"/>
                </a:lnTo>
                <a:lnTo>
                  <a:pt x="1437" y="71"/>
                </a:lnTo>
                <a:lnTo>
                  <a:pt x="1392" y="60"/>
                </a:lnTo>
                <a:lnTo>
                  <a:pt x="1345" y="49"/>
                </a:lnTo>
                <a:lnTo>
                  <a:pt x="1300" y="39"/>
                </a:lnTo>
                <a:lnTo>
                  <a:pt x="1253" y="31"/>
                </a:lnTo>
                <a:lnTo>
                  <a:pt x="1205" y="23"/>
                </a:lnTo>
                <a:lnTo>
                  <a:pt x="1158" y="16"/>
                </a:lnTo>
                <a:lnTo>
                  <a:pt x="1109" y="11"/>
                </a:lnTo>
                <a:lnTo>
                  <a:pt x="1061" y="6"/>
                </a:lnTo>
                <a:lnTo>
                  <a:pt x="1012" y="3"/>
                </a:lnTo>
                <a:lnTo>
                  <a:pt x="962" y="2"/>
                </a:lnTo>
                <a:lnTo>
                  <a:pt x="914" y="0"/>
                </a:lnTo>
                <a:lnTo>
                  <a:pt x="864" y="0"/>
                </a:lnTo>
                <a:lnTo>
                  <a:pt x="815" y="0"/>
                </a:lnTo>
                <a:lnTo>
                  <a:pt x="765" y="2"/>
                </a:lnTo>
                <a:lnTo>
                  <a:pt x="716" y="5"/>
                </a:lnTo>
                <a:lnTo>
                  <a:pt x="666" y="8"/>
                </a:lnTo>
                <a:lnTo>
                  <a:pt x="568" y="19"/>
                </a:lnTo>
                <a:lnTo>
                  <a:pt x="469" y="32"/>
                </a:lnTo>
                <a:lnTo>
                  <a:pt x="372" y="50"/>
                </a:lnTo>
                <a:lnTo>
                  <a:pt x="277" y="73"/>
                </a:lnTo>
                <a:lnTo>
                  <a:pt x="230" y="84"/>
                </a:lnTo>
                <a:lnTo>
                  <a:pt x="183" y="97"/>
                </a:lnTo>
                <a:lnTo>
                  <a:pt x="136" y="112"/>
                </a:lnTo>
                <a:lnTo>
                  <a:pt x="89" y="126"/>
                </a:lnTo>
                <a:lnTo>
                  <a:pt x="44" y="141"/>
                </a:lnTo>
                <a:lnTo>
                  <a:pt x="0" y="157"/>
                </a:lnTo>
                <a:lnTo>
                  <a:pt x="0" y="157"/>
                </a:lnTo>
                <a:lnTo>
                  <a:pt x="80" y="141"/>
                </a:lnTo>
                <a:lnTo>
                  <a:pt x="159" y="125"/>
                </a:lnTo>
                <a:lnTo>
                  <a:pt x="241" y="113"/>
                </a:lnTo>
                <a:lnTo>
                  <a:pt x="324" y="102"/>
                </a:lnTo>
                <a:lnTo>
                  <a:pt x="406" y="94"/>
                </a:lnTo>
                <a:lnTo>
                  <a:pt x="489" y="89"/>
                </a:lnTo>
                <a:lnTo>
                  <a:pt x="573" y="86"/>
                </a:lnTo>
                <a:lnTo>
                  <a:pt x="655" y="86"/>
                </a:lnTo>
                <a:lnTo>
                  <a:pt x="739" y="89"/>
                </a:lnTo>
                <a:lnTo>
                  <a:pt x="820" y="94"/>
                </a:lnTo>
                <a:lnTo>
                  <a:pt x="902" y="102"/>
                </a:lnTo>
                <a:lnTo>
                  <a:pt x="983" y="113"/>
                </a:lnTo>
                <a:lnTo>
                  <a:pt x="1062" y="128"/>
                </a:lnTo>
                <a:lnTo>
                  <a:pt x="1142" y="146"/>
                </a:lnTo>
                <a:lnTo>
                  <a:pt x="1218" y="165"/>
                </a:lnTo>
                <a:lnTo>
                  <a:pt x="1292" y="189"/>
                </a:lnTo>
                <a:lnTo>
                  <a:pt x="1292" y="189"/>
                </a:lnTo>
                <a:lnTo>
                  <a:pt x="1345" y="207"/>
                </a:lnTo>
                <a:lnTo>
                  <a:pt x="1395" y="226"/>
                </a:lnTo>
                <a:lnTo>
                  <a:pt x="1442" y="246"/>
                </a:lnTo>
                <a:lnTo>
                  <a:pt x="1487" y="265"/>
                </a:lnTo>
                <a:lnTo>
                  <a:pt x="1529" y="285"/>
                </a:lnTo>
                <a:lnTo>
                  <a:pt x="1570" y="306"/>
                </a:lnTo>
                <a:lnTo>
                  <a:pt x="1609" y="327"/>
                </a:lnTo>
                <a:lnTo>
                  <a:pt x="1644" y="348"/>
                </a:lnTo>
                <a:lnTo>
                  <a:pt x="1678" y="369"/>
                </a:lnTo>
                <a:lnTo>
                  <a:pt x="1710" y="391"/>
                </a:lnTo>
                <a:lnTo>
                  <a:pt x="1740" y="414"/>
                </a:lnTo>
                <a:lnTo>
                  <a:pt x="1767" y="437"/>
                </a:lnTo>
                <a:lnTo>
                  <a:pt x="1793" y="459"/>
                </a:lnTo>
                <a:lnTo>
                  <a:pt x="1817" y="482"/>
                </a:lnTo>
                <a:lnTo>
                  <a:pt x="1838" y="505"/>
                </a:lnTo>
                <a:lnTo>
                  <a:pt x="1858" y="529"/>
                </a:lnTo>
                <a:lnTo>
                  <a:pt x="1877" y="552"/>
                </a:lnTo>
                <a:lnTo>
                  <a:pt x="1893" y="576"/>
                </a:lnTo>
                <a:lnTo>
                  <a:pt x="1908" y="598"/>
                </a:lnTo>
                <a:lnTo>
                  <a:pt x="1921" y="623"/>
                </a:lnTo>
                <a:lnTo>
                  <a:pt x="1934" y="647"/>
                </a:lnTo>
                <a:lnTo>
                  <a:pt x="1943" y="671"/>
                </a:lnTo>
                <a:lnTo>
                  <a:pt x="1951" y="696"/>
                </a:lnTo>
                <a:lnTo>
                  <a:pt x="1959" y="718"/>
                </a:lnTo>
                <a:lnTo>
                  <a:pt x="1964" y="742"/>
                </a:lnTo>
                <a:lnTo>
                  <a:pt x="1969" y="767"/>
                </a:lnTo>
                <a:lnTo>
                  <a:pt x="1972" y="791"/>
                </a:lnTo>
                <a:lnTo>
                  <a:pt x="1976" y="815"/>
                </a:lnTo>
                <a:lnTo>
                  <a:pt x="1976" y="838"/>
                </a:lnTo>
                <a:lnTo>
                  <a:pt x="1976" y="862"/>
                </a:lnTo>
                <a:lnTo>
                  <a:pt x="1976" y="885"/>
                </a:lnTo>
                <a:lnTo>
                  <a:pt x="1972" y="909"/>
                </a:lnTo>
                <a:lnTo>
                  <a:pt x="1966" y="954"/>
                </a:lnTo>
                <a:lnTo>
                  <a:pt x="1956" y="1000"/>
                </a:lnTo>
                <a:lnTo>
                  <a:pt x="1942" y="1045"/>
                </a:lnTo>
                <a:lnTo>
                  <a:pt x="1925" y="1087"/>
                </a:lnTo>
                <a:lnTo>
                  <a:pt x="1908" y="1129"/>
                </a:lnTo>
                <a:lnTo>
                  <a:pt x="1888" y="1169"/>
                </a:lnTo>
                <a:lnTo>
                  <a:pt x="1866" y="1208"/>
                </a:lnTo>
                <a:lnTo>
                  <a:pt x="1845" y="1244"/>
                </a:lnTo>
                <a:lnTo>
                  <a:pt x="1820" y="1278"/>
                </a:lnTo>
                <a:lnTo>
                  <a:pt x="1798" y="1310"/>
                </a:lnTo>
                <a:lnTo>
                  <a:pt x="1775" y="1341"/>
                </a:lnTo>
                <a:lnTo>
                  <a:pt x="1752" y="1368"/>
                </a:lnTo>
                <a:lnTo>
                  <a:pt x="1712" y="1414"/>
                </a:lnTo>
                <a:lnTo>
                  <a:pt x="1678" y="1449"/>
                </a:lnTo>
                <a:lnTo>
                  <a:pt x="1678" y="1449"/>
                </a:lnTo>
                <a:lnTo>
                  <a:pt x="1646" y="1480"/>
                </a:lnTo>
                <a:lnTo>
                  <a:pt x="1610" y="1509"/>
                </a:lnTo>
                <a:lnTo>
                  <a:pt x="1575" y="1538"/>
                </a:lnTo>
                <a:lnTo>
                  <a:pt x="1538" y="1566"/>
                </a:lnTo>
                <a:lnTo>
                  <a:pt x="1499" y="1593"/>
                </a:lnTo>
                <a:lnTo>
                  <a:pt x="1460" y="1619"/>
                </a:lnTo>
                <a:lnTo>
                  <a:pt x="1418" y="1645"/>
                </a:lnTo>
                <a:lnTo>
                  <a:pt x="1376" y="1669"/>
                </a:lnTo>
                <a:lnTo>
                  <a:pt x="1376" y="1669"/>
                </a:lnTo>
                <a:lnTo>
                  <a:pt x="1457" y="1637"/>
                </a:lnTo>
                <a:lnTo>
                  <a:pt x="1533" y="1601"/>
                </a:lnTo>
                <a:lnTo>
                  <a:pt x="1607" y="1562"/>
                </a:lnTo>
                <a:lnTo>
                  <a:pt x="1678" y="1520"/>
                </a:lnTo>
                <a:lnTo>
                  <a:pt x="1712" y="1499"/>
                </a:lnTo>
                <a:lnTo>
                  <a:pt x="1746" y="1477"/>
                </a:lnTo>
                <a:lnTo>
                  <a:pt x="1778" y="1454"/>
                </a:lnTo>
                <a:lnTo>
                  <a:pt x="1811" y="1431"/>
                </a:lnTo>
                <a:lnTo>
                  <a:pt x="1841" y="1407"/>
                </a:lnTo>
                <a:lnTo>
                  <a:pt x="1870" y="1381"/>
                </a:lnTo>
                <a:lnTo>
                  <a:pt x="1900" y="1357"/>
                </a:lnTo>
                <a:lnTo>
                  <a:pt x="1927" y="1331"/>
                </a:lnTo>
                <a:lnTo>
                  <a:pt x="1927" y="1331"/>
                </a:lnTo>
                <a:lnTo>
                  <a:pt x="1969" y="1287"/>
                </a:lnTo>
                <a:lnTo>
                  <a:pt x="2008" y="1244"/>
                </a:lnTo>
                <a:lnTo>
                  <a:pt x="2043" y="1200"/>
                </a:lnTo>
                <a:lnTo>
                  <a:pt x="2074" y="1156"/>
                </a:lnTo>
                <a:lnTo>
                  <a:pt x="2102" y="1113"/>
                </a:lnTo>
                <a:lnTo>
                  <a:pt x="2124" y="1068"/>
                </a:lnTo>
                <a:lnTo>
                  <a:pt x="2144" y="1024"/>
                </a:lnTo>
                <a:lnTo>
                  <a:pt x="2160" y="979"/>
                </a:lnTo>
                <a:lnTo>
                  <a:pt x="2173" y="933"/>
                </a:lnTo>
                <a:lnTo>
                  <a:pt x="2182" y="890"/>
                </a:lnTo>
                <a:lnTo>
                  <a:pt x="2187" y="846"/>
                </a:lnTo>
                <a:lnTo>
                  <a:pt x="2191" y="801"/>
                </a:lnTo>
                <a:lnTo>
                  <a:pt x="2189" y="757"/>
                </a:lnTo>
                <a:lnTo>
                  <a:pt x="2182" y="715"/>
                </a:lnTo>
                <a:lnTo>
                  <a:pt x="2174" y="671"/>
                </a:lnTo>
                <a:lnTo>
                  <a:pt x="2163" y="629"/>
                </a:lnTo>
                <a:lnTo>
                  <a:pt x="2147" y="587"/>
                </a:lnTo>
                <a:lnTo>
                  <a:pt x="2129" y="547"/>
                </a:lnTo>
                <a:lnTo>
                  <a:pt x="2106" y="508"/>
                </a:lnTo>
                <a:lnTo>
                  <a:pt x="2082" y="467"/>
                </a:lnTo>
                <a:lnTo>
                  <a:pt x="2053" y="430"/>
                </a:lnTo>
                <a:lnTo>
                  <a:pt x="2021" y="393"/>
                </a:lnTo>
                <a:lnTo>
                  <a:pt x="1985" y="357"/>
                </a:lnTo>
                <a:lnTo>
                  <a:pt x="1946" y="322"/>
                </a:lnTo>
                <a:lnTo>
                  <a:pt x="1906" y="290"/>
                </a:lnTo>
                <a:lnTo>
                  <a:pt x="1861" y="257"/>
                </a:lnTo>
                <a:lnTo>
                  <a:pt x="1812" y="226"/>
                </a:lnTo>
                <a:lnTo>
                  <a:pt x="1762" y="197"/>
                </a:lnTo>
                <a:lnTo>
                  <a:pt x="1707" y="170"/>
                </a:lnTo>
                <a:lnTo>
                  <a:pt x="1651" y="144"/>
                </a:lnTo>
                <a:lnTo>
                  <a:pt x="1589" y="120"/>
                </a:lnTo>
                <a:lnTo>
                  <a:pt x="1526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Freeform 56"/>
          <p:cNvSpPr>
            <a:spLocks/>
          </p:cNvSpPr>
          <p:nvPr userDrawn="1"/>
        </p:nvSpPr>
        <p:spPr bwMode="auto">
          <a:xfrm>
            <a:off x="10210802" y="1392769"/>
            <a:ext cx="738717" cy="1443567"/>
          </a:xfrm>
          <a:custGeom>
            <a:avLst/>
            <a:gdLst>
              <a:gd name="T0" fmla="*/ 7 w 698"/>
              <a:gd name="T1" fmla="*/ 0 h 1364"/>
              <a:gd name="T2" fmla="*/ 11 w 698"/>
              <a:gd name="T3" fmla="*/ 49 h 1364"/>
              <a:gd name="T4" fmla="*/ 13 w 698"/>
              <a:gd name="T5" fmla="*/ 97 h 1364"/>
              <a:gd name="T6" fmla="*/ 8 w 698"/>
              <a:gd name="T7" fmla="*/ 147 h 1364"/>
              <a:gd name="T8" fmla="*/ 0 w 698"/>
              <a:gd name="T9" fmla="*/ 197 h 1364"/>
              <a:gd name="T10" fmla="*/ 52 w 698"/>
              <a:gd name="T11" fmla="*/ 204 h 1364"/>
              <a:gd name="T12" fmla="*/ 147 w 698"/>
              <a:gd name="T13" fmla="*/ 227 h 1364"/>
              <a:gd name="T14" fmla="*/ 230 w 698"/>
              <a:gd name="T15" fmla="*/ 259 h 1364"/>
              <a:gd name="T16" fmla="*/ 302 w 698"/>
              <a:gd name="T17" fmla="*/ 301 h 1364"/>
              <a:gd name="T18" fmla="*/ 364 w 698"/>
              <a:gd name="T19" fmla="*/ 351 h 1364"/>
              <a:gd name="T20" fmla="*/ 417 w 698"/>
              <a:gd name="T21" fmla="*/ 406 h 1364"/>
              <a:gd name="T22" fmla="*/ 461 w 698"/>
              <a:gd name="T23" fmla="*/ 468 h 1364"/>
              <a:gd name="T24" fmla="*/ 498 w 698"/>
              <a:gd name="T25" fmla="*/ 532 h 1364"/>
              <a:gd name="T26" fmla="*/ 527 w 698"/>
              <a:gd name="T27" fmla="*/ 599 h 1364"/>
              <a:gd name="T28" fmla="*/ 550 w 698"/>
              <a:gd name="T29" fmla="*/ 665 h 1364"/>
              <a:gd name="T30" fmla="*/ 567 w 698"/>
              <a:gd name="T31" fmla="*/ 731 h 1364"/>
              <a:gd name="T32" fmla="*/ 584 w 698"/>
              <a:gd name="T33" fmla="*/ 825 h 1364"/>
              <a:gd name="T34" fmla="*/ 592 w 698"/>
              <a:gd name="T35" fmla="*/ 935 h 1364"/>
              <a:gd name="T36" fmla="*/ 592 w 698"/>
              <a:gd name="T37" fmla="*/ 1014 h 1364"/>
              <a:gd name="T38" fmla="*/ 588 w 698"/>
              <a:gd name="T39" fmla="*/ 1056 h 1364"/>
              <a:gd name="T40" fmla="*/ 577 w 698"/>
              <a:gd name="T41" fmla="*/ 1144 h 1364"/>
              <a:gd name="T42" fmla="*/ 559 w 698"/>
              <a:gd name="T43" fmla="*/ 1231 h 1364"/>
              <a:gd name="T44" fmla="*/ 535 w 698"/>
              <a:gd name="T45" fmla="*/ 1320 h 1364"/>
              <a:gd name="T46" fmla="*/ 521 w 698"/>
              <a:gd name="T47" fmla="*/ 1364 h 1364"/>
              <a:gd name="T48" fmla="*/ 590 w 698"/>
              <a:gd name="T49" fmla="*/ 1216 h 1364"/>
              <a:gd name="T50" fmla="*/ 618 w 698"/>
              <a:gd name="T51" fmla="*/ 1144 h 1364"/>
              <a:gd name="T52" fmla="*/ 643 w 698"/>
              <a:gd name="T53" fmla="*/ 1069 h 1364"/>
              <a:gd name="T54" fmla="*/ 663 w 698"/>
              <a:gd name="T55" fmla="*/ 995 h 1364"/>
              <a:gd name="T56" fmla="*/ 679 w 698"/>
              <a:gd name="T57" fmla="*/ 920 h 1364"/>
              <a:gd name="T58" fmla="*/ 690 w 698"/>
              <a:gd name="T59" fmla="*/ 846 h 1364"/>
              <a:gd name="T60" fmla="*/ 697 w 698"/>
              <a:gd name="T61" fmla="*/ 773 h 1364"/>
              <a:gd name="T62" fmla="*/ 698 w 698"/>
              <a:gd name="T63" fmla="*/ 730 h 1364"/>
              <a:gd name="T64" fmla="*/ 697 w 698"/>
              <a:gd name="T65" fmla="*/ 646 h 1364"/>
              <a:gd name="T66" fmla="*/ 687 w 698"/>
              <a:gd name="T67" fmla="*/ 566 h 1364"/>
              <a:gd name="T68" fmla="*/ 671 w 698"/>
              <a:gd name="T69" fmla="*/ 492 h 1364"/>
              <a:gd name="T70" fmla="*/ 648 w 698"/>
              <a:gd name="T71" fmla="*/ 422 h 1364"/>
              <a:gd name="T72" fmla="*/ 621 w 698"/>
              <a:gd name="T73" fmla="*/ 358 h 1364"/>
              <a:gd name="T74" fmla="*/ 585 w 698"/>
              <a:gd name="T75" fmla="*/ 296 h 1364"/>
              <a:gd name="T76" fmla="*/ 545 w 698"/>
              <a:gd name="T77" fmla="*/ 241 h 1364"/>
              <a:gd name="T78" fmla="*/ 500 w 698"/>
              <a:gd name="T79" fmla="*/ 193 h 1364"/>
              <a:gd name="T80" fmla="*/ 449 w 698"/>
              <a:gd name="T81" fmla="*/ 147 h 1364"/>
              <a:gd name="T82" fmla="*/ 393 w 698"/>
              <a:gd name="T83" fmla="*/ 109 h 1364"/>
              <a:gd name="T84" fmla="*/ 331 w 698"/>
              <a:gd name="T85" fmla="*/ 75 h 1364"/>
              <a:gd name="T86" fmla="*/ 267 w 698"/>
              <a:gd name="T87" fmla="*/ 47 h 1364"/>
              <a:gd name="T88" fmla="*/ 197 w 698"/>
              <a:gd name="T89" fmla="*/ 26 h 1364"/>
              <a:gd name="T90" fmla="*/ 125 w 698"/>
              <a:gd name="T91" fmla="*/ 11 h 1364"/>
              <a:gd name="T92" fmla="*/ 47 w 698"/>
              <a:gd name="T93" fmla="*/ 2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8" h="1364">
                <a:moveTo>
                  <a:pt x="7" y="0"/>
                </a:moveTo>
                <a:lnTo>
                  <a:pt x="7" y="0"/>
                </a:lnTo>
                <a:lnTo>
                  <a:pt x="10" y="24"/>
                </a:lnTo>
                <a:lnTo>
                  <a:pt x="11" y="49"/>
                </a:lnTo>
                <a:lnTo>
                  <a:pt x="13" y="73"/>
                </a:lnTo>
                <a:lnTo>
                  <a:pt x="13" y="97"/>
                </a:lnTo>
                <a:lnTo>
                  <a:pt x="11" y="123"/>
                </a:lnTo>
                <a:lnTo>
                  <a:pt x="8" y="147"/>
                </a:lnTo>
                <a:lnTo>
                  <a:pt x="5" y="173"/>
                </a:lnTo>
                <a:lnTo>
                  <a:pt x="0" y="197"/>
                </a:lnTo>
                <a:lnTo>
                  <a:pt x="0" y="197"/>
                </a:lnTo>
                <a:lnTo>
                  <a:pt x="52" y="204"/>
                </a:lnTo>
                <a:lnTo>
                  <a:pt x="100" y="214"/>
                </a:lnTo>
                <a:lnTo>
                  <a:pt x="147" y="227"/>
                </a:lnTo>
                <a:lnTo>
                  <a:pt x="189" y="241"/>
                </a:lnTo>
                <a:lnTo>
                  <a:pt x="230" y="259"/>
                </a:lnTo>
                <a:lnTo>
                  <a:pt x="267" y="278"/>
                </a:lnTo>
                <a:lnTo>
                  <a:pt x="302" y="301"/>
                </a:lnTo>
                <a:lnTo>
                  <a:pt x="335" y="325"/>
                </a:lnTo>
                <a:lnTo>
                  <a:pt x="364" y="351"/>
                </a:lnTo>
                <a:lnTo>
                  <a:pt x="391" y="379"/>
                </a:lnTo>
                <a:lnTo>
                  <a:pt x="417" y="406"/>
                </a:lnTo>
                <a:lnTo>
                  <a:pt x="440" y="437"/>
                </a:lnTo>
                <a:lnTo>
                  <a:pt x="461" y="468"/>
                </a:lnTo>
                <a:lnTo>
                  <a:pt x="480" y="500"/>
                </a:lnTo>
                <a:lnTo>
                  <a:pt x="498" y="532"/>
                </a:lnTo>
                <a:lnTo>
                  <a:pt x="512" y="565"/>
                </a:lnTo>
                <a:lnTo>
                  <a:pt x="527" y="599"/>
                </a:lnTo>
                <a:lnTo>
                  <a:pt x="538" y="633"/>
                </a:lnTo>
                <a:lnTo>
                  <a:pt x="550" y="665"/>
                </a:lnTo>
                <a:lnTo>
                  <a:pt x="559" y="699"/>
                </a:lnTo>
                <a:lnTo>
                  <a:pt x="567" y="731"/>
                </a:lnTo>
                <a:lnTo>
                  <a:pt x="574" y="764"/>
                </a:lnTo>
                <a:lnTo>
                  <a:pt x="584" y="825"/>
                </a:lnTo>
                <a:lnTo>
                  <a:pt x="590" y="883"/>
                </a:lnTo>
                <a:lnTo>
                  <a:pt x="592" y="935"/>
                </a:lnTo>
                <a:lnTo>
                  <a:pt x="593" y="979"/>
                </a:lnTo>
                <a:lnTo>
                  <a:pt x="592" y="1014"/>
                </a:lnTo>
                <a:lnTo>
                  <a:pt x="592" y="1014"/>
                </a:lnTo>
                <a:lnTo>
                  <a:pt x="588" y="1056"/>
                </a:lnTo>
                <a:lnTo>
                  <a:pt x="584" y="1100"/>
                </a:lnTo>
                <a:lnTo>
                  <a:pt x="577" y="1144"/>
                </a:lnTo>
                <a:lnTo>
                  <a:pt x="569" y="1187"/>
                </a:lnTo>
                <a:lnTo>
                  <a:pt x="559" y="1231"/>
                </a:lnTo>
                <a:lnTo>
                  <a:pt x="548" y="1276"/>
                </a:lnTo>
                <a:lnTo>
                  <a:pt x="535" y="1320"/>
                </a:lnTo>
                <a:lnTo>
                  <a:pt x="521" y="1364"/>
                </a:lnTo>
                <a:lnTo>
                  <a:pt x="521" y="1364"/>
                </a:lnTo>
                <a:lnTo>
                  <a:pt x="556" y="1291"/>
                </a:lnTo>
                <a:lnTo>
                  <a:pt x="590" y="1216"/>
                </a:lnTo>
                <a:lnTo>
                  <a:pt x="605" y="1179"/>
                </a:lnTo>
                <a:lnTo>
                  <a:pt x="618" y="1144"/>
                </a:lnTo>
                <a:lnTo>
                  <a:pt x="630" y="1106"/>
                </a:lnTo>
                <a:lnTo>
                  <a:pt x="643" y="1069"/>
                </a:lnTo>
                <a:lnTo>
                  <a:pt x="653" y="1032"/>
                </a:lnTo>
                <a:lnTo>
                  <a:pt x="663" y="995"/>
                </a:lnTo>
                <a:lnTo>
                  <a:pt x="671" y="958"/>
                </a:lnTo>
                <a:lnTo>
                  <a:pt x="679" y="920"/>
                </a:lnTo>
                <a:lnTo>
                  <a:pt x="685" y="883"/>
                </a:lnTo>
                <a:lnTo>
                  <a:pt x="690" y="846"/>
                </a:lnTo>
                <a:lnTo>
                  <a:pt x="693" y="809"/>
                </a:lnTo>
                <a:lnTo>
                  <a:pt x="697" y="773"/>
                </a:lnTo>
                <a:lnTo>
                  <a:pt x="697" y="773"/>
                </a:lnTo>
                <a:lnTo>
                  <a:pt x="698" y="730"/>
                </a:lnTo>
                <a:lnTo>
                  <a:pt x="698" y="688"/>
                </a:lnTo>
                <a:lnTo>
                  <a:pt x="697" y="646"/>
                </a:lnTo>
                <a:lnTo>
                  <a:pt x="692" y="607"/>
                </a:lnTo>
                <a:lnTo>
                  <a:pt x="687" y="566"/>
                </a:lnTo>
                <a:lnTo>
                  <a:pt x="681" y="529"/>
                </a:lnTo>
                <a:lnTo>
                  <a:pt x="671" y="492"/>
                </a:lnTo>
                <a:lnTo>
                  <a:pt x="661" y="456"/>
                </a:lnTo>
                <a:lnTo>
                  <a:pt x="648" y="422"/>
                </a:lnTo>
                <a:lnTo>
                  <a:pt x="635" y="388"/>
                </a:lnTo>
                <a:lnTo>
                  <a:pt x="621" y="358"/>
                </a:lnTo>
                <a:lnTo>
                  <a:pt x="603" y="327"/>
                </a:lnTo>
                <a:lnTo>
                  <a:pt x="585" y="296"/>
                </a:lnTo>
                <a:lnTo>
                  <a:pt x="566" y="269"/>
                </a:lnTo>
                <a:lnTo>
                  <a:pt x="545" y="241"/>
                </a:lnTo>
                <a:lnTo>
                  <a:pt x="524" y="217"/>
                </a:lnTo>
                <a:lnTo>
                  <a:pt x="500" y="193"/>
                </a:lnTo>
                <a:lnTo>
                  <a:pt x="475" y="168"/>
                </a:lnTo>
                <a:lnTo>
                  <a:pt x="449" y="147"/>
                </a:lnTo>
                <a:lnTo>
                  <a:pt x="422" y="128"/>
                </a:lnTo>
                <a:lnTo>
                  <a:pt x="393" y="109"/>
                </a:lnTo>
                <a:lnTo>
                  <a:pt x="364" y="91"/>
                </a:lnTo>
                <a:lnTo>
                  <a:pt x="331" y="75"/>
                </a:lnTo>
                <a:lnTo>
                  <a:pt x="301" y="60"/>
                </a:lnTo>
                <a:lnTo>
                  <a:pt x="267" y="47"/>
                </a:lnTo>
                <a:lnTo>
                  <a:pt x="233" y="36"/>
                </a:lnTo>
                <a:lnTo>
                  <a:pt x="197" y="26"/>
                </a:lnTo>
                <a:lnTo>
                  <a:pt x="162" y="18"/>
                </a:lnTo>
                <a:lnTo>
                  <a:pt x="125" y="11"/>
                </a:lnTo>
                <a:lnTo>
                  <a:pt x="86" y="5"/>
                </a:lnTo>
                <a:lnTo>
                  <a:pt x="47" y="2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5"/>
          <p:cNvSpPr/>
          <p:nvPr userDrawn="1"/>
        </p:nvSpPr>
        <p:spPr>
          <a:xfrm>
            <a:off x="0" y="395163"/>
            <a:ext cx="96000" cy="853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>
              <a:ln>
                <a:noFill/>
              </a:ln>
              <a:solidFill>
                <a:srgbClr val="7E8083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067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430835" y="5984943"/>
            <a:ext cx="544992" cy="385419"/>
            <a:chOff x="5875338" y="474663"/>
            <a:chExt cx="2336801" cy="1652588"/>
          </a:xfrm>
          <a:solidFill>
            <a:schemeClr val="bg1">
              <a:lumMod val="50000"/>
            </a:schemeClr>
          </a:solidFill>
        </p:grpSpPr>
        <p:sp>
          <p:nvSpPr>
            <p:cNvPr id="15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0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23333" y="1447451"/>
            <a:ext cx="10899648" cy="4937760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1219170">
              <a:defRPr/>
            </a:pPr>
            <a:fld id="{9DB92468-5C75-4BE5-8AD4-FC5D3D6DC0D8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/>
          </a:p>
        </p:txBody>
      </p:sp>
      <p:sp>
        <p:nvSpPr>
          <p:cNvPr id="64" name="Freeform 54"/>
          <p:cNvSpPr>
            <a:spLocks/>
          </p:cNvSpPr>
          <p:nvPr userDrawn="1"/>
        </p:nvSpPr>
        <p:spPr bwMode="auto">
          <a:xfrm>
            <a:off x="7833785" y="632885"/>
            <a:ext cx="2317751" cy="1767417"/>
          </a:xfrm>
          <a:custGeom>
            <a:avLst/>
            <a:gdLst>
              <a:gd name="T0" fmla="*/ 1483 w 2191"/>
              <a:gd name="T1" fmla="*/ 84 h 1669"/>
              <a:gd name="T2" fmla="*/ 1345 w 2191"/>
              <a:gd name="T3" fmla="*/ 49 h 1669"/>
              <a:gd name="T4" fmla="*/ 1205 w 2191"/>
              <a:gd name="T5" fmla="*/ 23 h 1669"/>
              <a:gd name="T6" fmla="*/ 1061 w 2191"/>
              <a:gd name="T7" fmla="*/ 6 h 1669"/>
              <a:gd name="T8" fmla="*/ 914 w 2191"/>
              <a:gd name="T9" fmla="*/ 0 h 1669"/>
              <a:gd name="T10" fmla="*/ 765 w 2191"/>
              <a:gd name="T11" fmla="*/ 2 h 1669"/>
              <a:gd name="T12" fmla="*/ 568 w 2191"/>
              <a:gd name="T13" fmla="*/ 19 h 1669"/>
              <a:gd name="T14" fmla="*/ 277 w 2191"/>
              <a:gd name="T15" fmla="*/ 73 h 1669"/>
              <a:gd name="T16" fmla="*/ 136 w 2191"/>
              <a:gd name="T17" fmla="*/ 112 h 1669"/>
              <a:gd name="T18" fmla="*/ 0 w 2191"/>
              <a:gd name="T19" fmla="*/ 157 h 1669"/>
              <a:gd name="T20" fmla="*/ 159 w 2191"/>
              <a:gd name="T21" fmla="*/ 125 h 1669"/>
              <a:gd name="T22" fmla="*/ 406 w 2191"/>
              <a:gd name="T23" fmla="*/ 94 h 1669"/>
              <a:gd name="T24" fmla="*/ 655 w 2191"/>
              <a:gd name="T25" fmla="*/ 86 h 1669"/>
              <a:gd name="T26" fmla="*/ 902 w 2191"/>
              <a:gd name="T27" fmla="*/ 102 h 1669"/>
              <a:gd name="T28" fmla="*/ 1142 w 2191"/>
              <a:gd name="T29" fmla="*/ 146 h 1669"/>
              <a:gd name="T30" fmla="*/ 1292 w 2191"/>
              <a:gd name="T31" fmla="*/ 189 h 1669"/>
              <a:gd name="T32" fmla="*/ 1442 w 2191"/>
              <a:gd name="T33" fmla="*/ 246 h 1669"/>
              <a:gd name="T34" fmla="*/ 1570 w 2191"/>
              <a:gd name="T35" fmla="*/ 306 h 1669"/>
              <a:gd name="T36" fmla="*/ 1678 w 2191"/>
              <a:gd name="T37" fmla="*/ 369 h 1669"/>
              <a:gd name="T38" fmla="*/ 1767 w 2191"/>
              <a:gd name="T39" fmla="*/ 437 h 1669"/>
              <a:gd name="T40" fmla="*/ 1838 w 2191"/>
              <a:gd name="T41" fmla="*/ 505 h 1669"/>
              <a:gd name="T42" fmla="*/ 1893 w 2191"/>
              <a:gd name="T43" fmla="*/ 576 h 1669"/>
              <a:gd name="T44" fmla="*/ 1934 w 2191"/>
              <a:gd name="T45" fmla="*/ 647 h 1669"/>
              <a:gd name="T46" fmla="*/ 1959 w 2191"/>
              <a:gd name="T47" fmla="*/ 718 h 1669"/>
              <a:gd name="T48" fmla="*/ 1972 w 2191"/>
              <a:gd name="T49" fmla="*/ 791 h 1669"/>
              <a:gd name="T50" fmla="*/ 1976 w 2191"/>
              <a:gd name="T51" fmla="*/ 862 h 1669"/>
              <a:gd name="T52" fmla="*/ 1966 w 2191"/>
              <a:gd name="T53" fmla="*/ 954 h 1669"/>
              <a:gd name="T54" fmla="*/ 1925 w 2191"/>
              <a:gd name="T55" fmla="*/ 1087 h 1669"/>
              <a:gd name="T56" fmla="*/ 1866 w 2191"/>
              <a:gd name="T57" fmla="*/ 1208 h 1669"/>
              <a:gd name="T58" fmla="*/ 1798 w 2191"/>
              <a:gd name="T59" fmla="*/ 1310 h 1669"/>
              <a:gd name="T60" fmla="*/ 1712 w 2191"/>
              <a:gd name="T61" fmla="*/ 1414 h 1669"/>
              <a:gd name="T62" fmla="*/ 1646 w 2191"/>
              <a:gd name="T63" fmla="*/ 1480 h 1669"/>
              <a:gd name="T64" fmla="*/ 1538 w 2191"/>
              <a:gd name="T65" fmla="*/ 1566 h 1669"/>
              <a:gd name="T66" fmla="*/ 1418 w 2191"/>
              <a:gd name="T67" fmla="*/ 1645 h 1669"/>
              <a:gd name="T68" fmla="*/ 1457 w 2191"/>
              <a:gd name="T69" fmla="*/ 1637 h 1669"/>
              <a:gd name="T70" fmla="*/ 1678 w 2191"/>
              <a:gd name="T71" fmla="*/ 1520 h 1669"/>
              <a:gd name="T72" fmla="*/ 1778 w 2191"/>
              <a:gd name="T73" fmla="*/ 1454 h 1669"/>
              <a:gd name="T74" fmla="*/ 1870 w 2191"/>
              <a:gd name="T75" fmla="*/ 1381 h 1669"/>
              <a:gd name="T76" fmla="*/ 1927 w 2191"/>
              <a:gd name="T77" fmla="*/ 1331 h 1669"/>
              <a:gd name="T78" fmla="*/ 2043 w 2191"/>
              <a:gd name="T79" fmla="*/ 1200 h 1669"/>
              <a:gd name="T80" fmla="*/ 2124 w 2191"/>
              <a:gd name="T81" fmla="*/ 1068 h 1669"/>
              <a:gd name="T82" fmla="*/ 2173 w 2191"/>
              <a:gd name="T83" fmla="*/ 933 h 1669"/>
              <a:gd name="T84" fmla="*/ 2191 w 2191"/>
              <a:gd name="T85" fmla="*/ 801 h 1669"/>
              <a:gd name="T86" fmla="*/ 2174 w 2191"/>
              <a:gd name="T87" fmla="*/ 671 h 1669"/>
              <a:gd name="T88" fmla="*/ 2129 w 2191"/>
              <a:gd name="T89" fmla="*/ 547 h 1669"/>
              <a:gd name="T90" fmla="*/ 2053 w 2191"/>
              <a:gd name="T91" fmla="*/ 430 h 1669"/>
              <a:gd name="T92" fmla="*/ 1946 w 2191"/>
              <a:gd name="T93" fmla="*/ 322 h 1669"/>
              <a:gd name="T94" fmla="*/ 1812 w 2191"/>
              <a:gd name="T95" fmla="*/ 226 h 1669"/>
              <a:gd name="T96" fmla="*/ 1651 w 2191"/>
              <a:gd name="T97" fmla="*/ 144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91" h="1669">
                <a:moveTo>
                  <a:pt x="1526" y="97"/>
                </a:moveTo>
                <a:lnTo>
                  <a:pt x="1526" y="97"/>
                </a:lnTo>
                <a:lnTo>
                  <a:pt x="1483" y="84"/>
                </a:lnTo>
                <a:lnTo>
                  <a:pt x="1437" y="71"/>
                </a:lnTo>
                <a:lnTo>
                  <a:pt x="1392" y="60"/>
                </a:lnTo>
                <a:lnTo>
                  <a:pt x="1345" y="49"/>
                </a:lnTo>
                <a:lnTo>
                  <a:pt x="1300" y="39"/>
                </a:lnTo>
                <a:lnTo>
                  <a:pt x="1253" y="31"/>
                </a:lnTo>
                <a:lnTo>
                  <a:pt x="1205" y="23"/>
                </a:lnTo>
                <a:lnTo>
                  <a:pt x="1158" y="16"/>
                </a:lnTo>
                <a:lnTo>
                  <a:pt x="1109" y="11"/>
                </a:lnTo>
                <a:lnTo>
                  <a:pt x="1061" y="6"/>
                </a:lnTo>
                <a:lnTo>
                  <a:pt x="1012" y="3"/>
                </a:lnTo>
                <a:lnTo>
                  <a:pt x="962" y="2"/>
                </a:lnTo>
                <a:lnTo>
                  <a:pt x="914" y="0"/>
                </a:lnTo>
                <a:lnTo>
                  <a:pt x="864" y="0"/>
                </a:lnTo>
                <a:lnTo>
                  <a:pt x="815" y="0"/>
                </a:lnTo>
                <a:lnTo>
                  <a:pt x="765" y="2"/>
                </a:lnTo>
                <a:lnTo>
                  <a:pt x="716" y="5"/>
                </a:lnTo>
                <a:lnTo>
                  <a:pt x="666" y="8"/>
                </a:lnTo>
                <a:lnTo>
                  <a:pt x="568" y="19"/>
                </a:lnTo>
                <a:lnTo>
                  <a:pt x="469" y="32"/>
                </a:lnTo>
                <a:lnTo>
                  <a:pt x="372" y="50"/>
                </a:lnTo>
                <a:lnTo>
                  <a:pt x="277" y="73"/>
                </a:lnTo>
                <a:lnTo>
                  <a:pt x="230" y="84"/>
                </a:lnTo>
                <a:lnTo>
                  <a:pt x="183" y="97"/>
                </a:lnTo>
                <a:lnTo>
                  <a:pt x="136" y="112"/>
                </a:lnTo>
                <a:lnTo>
                  <a:pt x="89" y="126"/>
                </a:lnTo>
                <a:lnTo>
                  <a:pt x="44" y="141"/>
                </a:lnTo>
                <a:lnTo>
                  <a:pt x="0" y="157"/>
                </a:lnTo>
                <a:lnTo>
                  <a:pt x="0" y="157"/>
                </a:lnTo>
                <a:lnTo>
                  <a:pt x="80" y="141"/>
                </a:lnTo>
                <a:lnTo>
                  <a:pt x="159" y="125"/>
                </a:lnTo>
                <a:lnTo>
                  <a:pt x="241" y="113"/>
                </a:lnTo>
                <a:lnTo>
                  <a:pt x="324" y="102"/>
                </a:lnTo>
                <a:lnTo>
                  <a:pt x="406" y="94"/>
                </a:lnTo>
                <a:lnTo>
                  <a:pt x="489" y="89"/>
                </a:lnTo>
                <a:lnTo>
                  <a:pt x="573" y="86"/>
                </a:lnTo>
                <a:lnTo>
                  <a:pt x="655" y="86"/>
                </a:lnTo>
                <a:lnTo>
                  <a:pt x="739" y="89"/>
                </a:lnTo>
                <a:lnTo>
                  <a:pt x="820" y="94"/>
                </a:lnTo>
                <a:lnTo>
                  <a:pt x="902" y="102"/>
                </a:lnTo>
                <a:lnTo>
                  <a:pt x="983" y="113"/>
                </a:lnTo>
                <a:lnTo>
                  <a:pt x="1062" y="128"/>
                </a:lnTo>
                <a:lnTo>
                  <a:pt x="1142" y="146"/>
                </a:lnTo>
                <a:lnTo>
                  <a:pt x="1218" y="165"/>
                </a:lnTo>
                <a:lnTo>
                  <a:pt x="1292" y="189"/>
                </a:lnTo>
                <a:lnTo>
                  <a:pt x="1292" y="189"/>
                </a:lnTo>
                <a:lnTo>
                  <a:pt x="1345" y="207"/>
                </a:lnTo>
                <a:lnTo>
                  <a:pt x="1395" y="226"/>
                </a:lnTo>
                <a:lnTo>
                  <a:pt x="1442" y="246"/>
                </a:lnTo>
                <a:lnTo>
                  <a:pt x="1487" y="265"/>
                </a:lnTo>
                <a:lnTo>
                  <a:pt x="1529" y="285"/>
                </a:lnTo>
                <a:lnTo>
                  <a:pt x="1570" y="306"/>
                </a:lnTo>
                <a:lnTo>
                  <a:pt x="1609" y="327"/>
                </a:lnTo>
                <a:lnTo>
                  <a:pt x="1644" y="348"/>
                </a:lnTo>
                <a:lnTo>
                  <a:pt x="1678" y="369"/>
                </a:lnTo>
                <a:lnTo>
                  <a:pt x="1710" y="391"/>
                </a:lnTo>
                <a:lnTo>
                  <a:pt x="1740" y="414"/>
                </a:lnTo>
                <a:lnTo>
                  <a:pt x="1767" y="437"/>
                </a:lnTo>
                <a:lnTo>
                  <a:pt x="1793" y="459"/>
                </a:lnTo>
                <a:lnTo>
                  <a:pt x="1817" y="482"/>
                </a:lnTo>
                <a:lnTo>
                  <a:pt x="1838" y="505"/>
                </a:lnTo>
                <a:lnTo>
                  <a:pt x="1858" y="529"/>
                </a:lnTo>
                <a:lnTo>
                  <a:pt x="1877" y="552"/>
                </a:lnTo>
                <a:lnTo>
                  <a:pt x="1893" y="576"/>
                </a:lnTo>
                <a:lnTo>
                  <a:pt x="1908" y="598"/>
                </a:lnTo>
                <a:lnTo>
                  <a:pt x="1921" y="623"/>
                </a:lnTo>
                <a:lnTo>
                  <a:pt x="1934" y="647"/>
                </a:lnTo>
                <a:lnTo>
                  <a:pt x="1943" y="671"/>
                </a:lnTo>
                <a:lnTo>
                  <a:pt x="1951" y="696"/>
                </a:lnTo>
                <a:lnTo>
                  <a:pt x="1959" y="718"/>
                </a:lnTo>
                <a:lnTo>
                  <a:pt x="1964" y="742"/>
                </a:lnTo>
                <a:lnTo>
                  <a:pt x="1969" y="767"/>
                </a:lnTo>
                <a:lnTo>
                  <a:pt x="1972" y="791"/>
                </a:lnTo>
                <a:lnTo>
                  <a:pt x="1976" y="815"/>
                </a:lnTo>
                <a:lnTo>
                  <a:pt x="1976" y="838"/>
                </a:lnTo>
                <a:lnTo>
                  <a:pt x="1976" y="862"/>
                </a:lnTo>
                <a:lnTo>
                  <a:pt x="1976" y="885"/>
                </a:lnTo>
                <a:lnTo>
                  <a:pt x="1972" y="909"/>
                </a:lnTo>
                <a:lnTo>
                  <a:pt x="1966" y="954"/>
                </a:lnTo>
                <a:lnTo>
                  <a:pt x="1956" y="1000"/>
                </a:lnTo>
                <a:lnTo>
                  <a:pt x="1942" y="1045"/>
                </a:lnTo>
                <a:lnTo>
                  <a:pt x="1925" y="1087"/>
                </a:lnTo>
                <a:lnTo>
                  <a:pt x="1908" y="1129"/>
                </a:lnTo>
                <a:lnTo>
                  <a:pt x="1888" y="1169"/>
                </a:lnTo>
                <a:lnTo>
                  <a:pt x="1866" y="1208"/>
                </a:lnTo>
                <a:lnTo>
                  <a:pt x="1845" y="1244"/>
                </a:lnTo>
                <a:lnTo>
                  <a:pt x="1820" y="1278"/>
                </a:lnTo>
                <a:lnTo>
                  <a:pt x="1798" y="1310"/>
                </a:lnTo>
                <a:lnTo>
                  <a:pt x="1775" y="1341"/>
                </a:lnTo>
                <a:lnTo>
                  <a:pt x="1752" y="1368"/>
                </a:lnTo>
                <a:lnTo>
                  <a:pt x="1712" y="1414"/>
                </a:lnTo>
                <a:lnTo>
                  <a:pt x="1678" y="1449"/>
                </a:lnTo>
                <a:lnTo>
                  <a:pt x="1678" y="1449"/>
                </a:lnTo>
                <a:lnTo>
                  <a:pt x="1646" y="1480"/>
                </a:lnTo>
                <a:lnTo>
                  <a:pt x="1610" y="1509"/>
                </a:lnTo>
                <a:lnTo>
                  <a:pt x="1575" y="1538"/>
                </a:lnTo>
                <a:lnTo>
                  <a:pt x="1538" y="1566"/>
                </a:lnTo>
                <a:lnTo>
                  <a:pt x="1499" y="1593"/>
                </a:lnTo>
                <a:lnTo>
                  <a:pt x="1460" y="1619"/>
                </a:lnTo>
                <a:lnTo>
                  <a:pt x="1418" y="1645"/>
                </a:lnTo>
                <a:lnTo>
                  <a:pt x="1376" y="1669"/>
                </a:lnTo>
                <a:lnTo>
                  <a:pt x="1376" y="1669"/>
                </a:lnTo>
                <a:lnTo>
                  <a:pt x="1457" y="1637"/>
                </a:lnTo>
                <a:lnTo>
                  <a:pt x="1533" y="1601"/>
                </a:lnTo>
                <a:lnTo>
                  <a:pt x="1607" y="1562"/>
                </a:lnTo>
                <a:lnTo>
                  <a:pt x="1678" y="1520"/>
                </a:lnTo>
                <a:lnTo>
                  <a:pt x="1712" y="1499"/>
                </a:lnTo>
                <a:lnTo>
                  <a:pt x="1746" y="1477"/>
                </a:lnTo>
                <a:lnTo>
                  <a:pt x="1778" y="1454"/>
                </a:lnTo>
                <a:lnTo>
                  <a:pt x="1811" y="1431"/>
                </a:lnTo>
                <a:lnTo>
                  <a:pt x="1841" y="1407"/>
                </a:lnTo>
                <a:lnTo>
                  <a:pt x="1870" y="1381"/>
                </a:lnTo>
                <a:lnTo>
                  <a:pt x="1900" y="1357"/>
                </a:lnTo>
                <a:lnTo>
                  <a:pt x="1927" y="1331"/>
                </a:lnTo>
                <a:lnTo>
                  <a:pt x="1927" y="1331"/>
                </a:lnTo>
                <a:lnTo>
                  <a:pt x="1969" y="1287"/>
                </a:lnTo>
                <a:lnTo>
                  <a:pt x="2008" y="1244"/>
                </a:lnTo>
                <a:lnTo>
                  <a:pt x="2043" y="1200"/>
                </a:lnTo>
                <a:lnTo>
                  <a:pt x="2074" y="1156"/>
                </a:lnTo>
                <a:lnTo>
                  <a:pt x="2102" y="1113"/>
                </a:lnTo>
                <a:lnTo>
                  <a:pt x="2124" y="1068"/>
                </a:lnTo>
                <a:lnTo>
                  <a:pt x="2144" y="1024"/>
                </a:lnTo>
                <a:lnTo>
                  <a:pt x="2160" y="979"/>
                </a:lnTo>
                <a:lnTo>
                  <a:pt x="2173" y="933"/>
                </a:lnTo>
                <a:lnTo>
                  <a:pt x="2182" y="890"/>
                </a:lnTo>
                <a:lnTo>
                  <a:pt x="2187" y="846"/>
                </a:lnTo>
                <a:lnTo>
                  <a:pt x="2191" y="801"/>
                </a:lnTo>
                <a:lnTo>
                  <a:pt x="2189" y="757"/>
                </a:lnTo>
                <a:lnTo>
                  <a:pt x="2182" y="715"/>
                </a:lnTo>
                <a:lnTo>
                  <a:pt x="2174" y="671"/>
                </a:lnTo>
                <a:lnTo>
                  <a:pt x="2163" y="629"/>
                </a:lnTo>
                <a:lnTo>
                  <a:pt x="2147" y="587"/>
                </a:lnTo>
                <a:lnTo>
                  <a:pt x="2129" y="547"/>
                </a:lnTo>
                <a:lnTo>
                  <a:pt x="2106" y="508"/>
                </a:lnTo>
                <a:lnTo>
                  <a:pt x="2082" y="467"/>
                </a:lnTo>
                <a:lnTo>
                  <a:pt x="2053" y="430"/>
                </a:lnTo>
                <a:lnTo>
                  <a:pt x="2021" y="393"/>
                </a:lnTo>
                <a:lnTo>
                  <a:pt x="1985" y="357"/>
                </a:lnTo>
                <a:lnTo>
                  <a:pt x="1946" y="322"/>
                </a:lnTo>
                <a:lnTo>
                  <a:pt x="1906" y="290"/>
                </a:lnTo>
                <a:lnTo>
                  <a:pt x="1861" y="257"/>
                </a:lnTo>
                <a:lnTo>
                  <a:pt x="1812" y="226"/>
                </a:lnTo>
                <a:lnTo>
                  <a:pt x="1762" y="197"/>
                </a:lnTo>
                <a:lnTo>
                  <a:pt x="1707" y="170"/>
                </a:lnTo>
                <a:lnTo>
                  <a:pt x="1651" y="144"/>
                </a:lnTo>
                <a:lnTo>
                  <a:pt x="1589" y="120"/>
                </a:lnTo>
                <a:lnTo>
                  <a:pt x="1526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Freeform 56"/>
          <p:cNvSpPr>
            <a:spLocks/>
          </p:cNvSpPr>
          <p:nvPr userDrawn="1"/>
        </p:nvSpPr>
        <p:spPr bwMode="auto">
          <a:xfrm>
            <a:off x="10210802" y="1392769"/>
            <a:ext cx="738717" cy="1443567"/>
          </a:xfrm>
          <a:custGeom>
            <a:avLst/>
            <a:gdLst>
              <a:gd name="T0" fmla="*/ 7 w 698"/>
              <a:gd name="T1" fmla="*/ 0 h 1364"/>
              <a:gd name="T2" fmla="*/ 11 w 698"/>
              <a:gd name="T3" fmla="*/ 49 h 1364"/>
              <a:gd name="T4" fmla="*/ 13 w 698"/>
              <a:gd name="T5" fmla="*/ 97 h 1364"/>
              <a:gd name="T6" fmla="*/ 8 w 698"/>
              <a:gd name="T7" fmla="*/ 147 h 1364"/>
              <a:gd name="T8" fmla="*/ 0 w 698"/>
              <a:gd name="T9" fmla="*/ 197 h 1364"/>
              <a:gd name="T10" fmla="*/ 52 w 698"/>
              <a:gd name="T11" fmla="*/ 204 h 1364"/>
              <a:gd name="T12" fmla="*/ 147 w 698"/>
              <a:gd name="T13" fmla="*/ 227 h 1364"/>
              <a:gd name="T14" fmla="*/ 230 w 698"/>
              <a:gd name="T15" fmla="*/ 259 h 1364"/>
              <a:gd name="T16" fmla="*/ 302 w 698"/>
              <a:gd name="T17" fmla="*/ 301 h 1364"/>
              <a:gd name="T18" fmla="*/ 364 w 698"/>
              <a:gd name="T19" fmla="*/ 351 h 1364"/>
              <a:gd name="T20" fmla="*/ 417 w 698"/>
              <a:gd name="T21" fmla="*/ 406 h 1364"/>
              <a:gd name="T22" fmla="*/ 461 w 698"/>
              <a:gd name="T23" fmla="*/ 468 h 1364"/>
              <a:gd name="T24" fmla="*/ 498 w 698"/>
              <a:gd name="T25" fmla="*/ 532 h 1364"/>
              <a:gd name="T26" fmla="*/ 527 w 698"/>
              <a:gd name="T27" fmla="*/ 599 h 1364"/>
              <a:gd name="T28" fmla="*/ 550 w 698"/>
              <a:gd name="T29" fmla="*/ 665 h 1364"/>
              <a:gd name="T30" fmla="*/ 567 w 698"/>
              <a:gd name="T31" fmla="*/ 731 h 1364"/>
              <a:gd name="T32" fmla="*/ 584 w 698"/>
              <a:gd name="T33" fmla="*/ 825 h 1364"/>
              <a:gd name="T34" fmla="*/ 592 w 698"/>
              <a:gd name="T35" fmla="*/ 935 h 1364"/>
              <a:gd name="T36" fmla="*/ 592 w 698"/>
              <a:gd name="T37" fmla="*/ 1014 h 1364"/>
              <a:gd name="T38" fmla="*/ 588 w 698"/>
              <a:gd name="T39" fmla="*/ 1056 h 1364"/>
              <a:gd name="T40" fmla="*/ 577 w 698"/>
              <a:gd name="T41" fmla="*/ 1144 h 1364"/>
              <a:gd name="T42" fmla="*/ 559 w 698"/>
              <a:gd name="T43" fmla="*/ 1231 h 1364"/>
              <a:gd name="T44" fmla="*/ 535 w 698"/>
              <a:gd name="T45" fmla="*/ 1320 h 1364"/>
              <a:gd name="T46" fmla="*/ 521 w 698"/>
              <a:gd name="T47" fmla="*/ 1364 h 1364"/>
              <a:gd name="T48" fmla="*/ 590 w 698"/>
              <a:gd name="T49" fmla="*/ 1216 h 1364"/>
              <a:gd name="T50" fmla="*/ 618 w 698"/>
              <a:gd name="T51" fmla="*/ 1144 h 1364"/>
              <a:gd name="T52" fmla="*/ 643 w 698"/>
              <a:gd name="T53" fmla="*/ 1069 h 1364"/>
              <a:gd name="T54" fmla="*/ 663 w 698"/>
              <a:gd name="T55" fmla="*/ 995 h 1364"/>
              <a:gd name="T56" fmla="*/ 679 w 698"/>
              <a:gd name="T57" fmla="*/ 920 h 1364"/>
              <a:gd name="T58" fmla="*/ 690 w 698"/>
              <a:gd name="T59" fmla="*/ 846 h 1364"/>
              <a:gd name="T60" fmla="*/ 697 w 698"/>
              <a:gd name="T61" fmla="*/ 773 h 1364"/>
              <a:gd name="T62" fmla="*/ 698 w 698"/>
              <a:gd name="T63" fmla="*/ 730 h 1364"/>
              <a:gd name="T64" fmla="*/ 697 w 698"/>
              <a:gd name="T65" fmla="*/ 646 h 1364"/>
              <a:gd name="T66" fmla="*/ 687 w 698"/>
              <a:gd name="T67" fmla="*/ 566 h 1364"/>
              <a:gd name="T68" fmla="*/ 671 w 698"/>
              <a:gd name="T69" fmla="*/ 492 h 1364"/>
              <a:gd name="T70" fmla="*/ 648 w 698"/>
              <a:gd name="T71" fmla="*/ 422 h 1364"/>
              <a:gd name="T72" fmla="*/ 621 w 698"/>
              <a:gd name="T73" fmla="*/ 358 h 1364"/>
              <a:gd name="T74" fmla="*/ 585 w 698"/>
              <a:gd name="T75" fmla="*/ 296 h 1364"/>
              <a:gd name="T76" fmla="*/ 545 w 698"/>
              <a:gd name="T77" fmla="*/ 241 h 1364"/>
              <a:gd name="T78" fmla="*/ 500 w 698"/>
              <a:gd name="T79" fmla="*/ 193 h 1364"/>
              <a:gd name="T80" fmla="*/ 449 w 698"/>
              <a:gd name="T81" fmla="*/ 147 h 1364"/>
              <a:gd name="T82" fmla="*/ 393 w 698"/>
              <a:gd name="T83" fmla="*/ 109 h 1364"/>
              <a:gd name="T84" fmla="*/ 331 w 698"/>
              <a:gd name="T85" fmla="*/ 75 h 1364"/>
              <a:gd name="T86" fmla="*/ 267 w 698"/>
              <a:gd name="T87" fmla="*/ 47 h 1364"/>
              <a:gd name="T88" fmla="*/ 197 w 698"/>
              <a:gd name="T89" fmla="*/ 26 h 1364"/>
              <a:gd name="T90" fmla="*/ 125 w 698"/>
              <a:gd name="T91" fmla="*/ 11 h 1364"/>
              <a:gd name="T92" fmla="*/ 47 w 698"/>
              <a:gd name="T93" fmla="*/ 2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8" h="1364">
                <a:moveTo>
                  <a:pt x="7" y="0"/>
                </a:moveTo>
                <a:lnTo>
                  <a:pt x="7" y="0"/>
                </a:lnTo>
                <a:lnTo>
                  <a:pt x="10" y="24"/>
                </a:lnTo>
                <a:lnTo>
                  <a:pt x="11" y="49"/>
                </a:lnTo>
                <a:lnTo>
                  <a:pt x="13" y="73"/>
                </a:lnTo>
                <a:lnTo>
                  <a:pt x="13" y="97"/>
                </a:lnTo>
                <a:lnTo>
                  <a:pt x="11" y="123"/>
                </a:lnTo>
                <a:lnTo>
                  <a:pt x="8" y="147"/>
                </a:lnTo>
                <a:lnTo>
                  <a:pt x="5" y="173"/>
                </a:lnTo>
                <a:lnTo>
                  <a:pt x="0" y="197"/>
                </a:lnTo>
                <a:lnTo>
                  <a:pt x="0" y="197"/>
                </a:lnTo>
                <a:lnTo>
                  <a:pt x="52" y="204"/>
                </a:lnTo>
                <a:lnTo>
                  <a:pt x="100" y="214"/>
                </a:lnTo>
                <a:lnTo>
                  <a:pt x="147" y="227"/>
                </a:lnTo>
                <a:lnTo>
                  <a:pt x="189" y="241"/>
                </a:lnTo>
                <a:lnTo>
                  <a:pt x="230" y="259"/>
                </a:lnTo>
                <a:lnTo>
                  <a:pt x="267" y="278"/>
                </a:lnTo>
                <a:lnTo>
                  <a:pt x="302" y="301"/>
                </a:lnTo>
                <a:lnTo>
                  <a:pt x="335" y="325"/>
                </a:lnTo>
                <a:lnTo>
                  <a:pt x="364" y="351"/>
                </a:lnTo>
                <a:lnTo>
                  <a:pt x="391" y="379"/>
                </a:lnTo>
                <a:lnTo>
                  <a:pt x="417" y="406"/>
                </a:lnTo>
                <a:lnTo>
                  <a:pt x="440" y="437"/>
                </a:lnTo>
                <a:lnTo>
                  <a:pt x="461" y="468"/>
                </a:lnTo>
                <a:lnTo>
                  <a:pt x="480" y="500"/>
                </a:lnTo>
                <a:lnTo>
                  <a:pt x="498" y="532"/>
                </a:lnTo>
                <a:lnTo>
                  <a:pt x="512" y="565"/>
                </a:lnTo>
                <a:lnTo>
                  <a:pt x="527" y="599"/>
                </a:lnTo>
                <a:lnTo>
                  <a:pt x="538" y="633"/>
                </a:lnTo>
                <a:lnTo>
                  <a:pt x="550" y="665"/>
                </a:lnTo>
                <a:lnTo>
                  <a:pt x="559" y="699"/>
                </a:lnTo>
                <a:lnTo>
                  <a:pt x="567" y="731"/>
                </a:lnTo>
                <a:lnTo>
                  <a:pt x="574" y="764"/>
                </a:lnTo>
                <a:lnTo>
                  <a:pt x="584" y="825"/>
                </a:lnTo>
                <a:lnTo>
                  <a:pt x="590" y="883"/>
                </a:lnTo>
                <a:lnTo>
                  <a:pt x="592" y="935"/>
                </a:lnTo>
                <a:lnTo>
                  <a:pt x="593" y="979"/>
                </a:lnTo>
                <a:lnTo>
                  <a:pt x="592" y="1014"/>
                </a:lnTo>
                <a:lnTo>
                  <a:pt x="592" y="1014"/>
                </a:lnTo>
                <a:lnTo>
                  <a:pt x="588" y="1056"/>
                </a:lnTo>
                <a:lnTo>
                  <a:pt x="584" y="1100"/>
                </a:lnTo>
                <a:lnTo>
                  <a:pt x="577" y="1144"/>
                </a:lnTo>
                <a:lnTo>
                  <a:pt x="569" y="1187"/>
                </a:lnTo>
                <a:lnTo>
                  <a:pt x="559" y="1231"/>
                </a:lnTo>
                <a:lnTo>
                  <a:pt x="548" y="1276"/>
                </a:lnTo>
                <a:lnTo>
                  <a:pt x="535" y="1320"/>
                </a:lnTo>
                <a:lnTo>
                  <a:pt x="521" y="1364"/>
                </a:lnTo>
                <a:lnTo>
                  <a:pt x="521" y="1364"/>
                </a:lnTo>
                <a:lnTo>
                  <a:pt x="556" y="1291"/>
                </a:lnTo>
                <a:lnTo>
                  <a:pt x="590" y="1216"/>
                </a:lnTo>
                <a:lnTo>
                  <a:pt x="605" y="1179"/>
                </a:lnTo>
                <a:lnTo>
                  <a:pt x="618" y="1144"/>
                </a:lnTo>
                <a:lnTo>
                  <a:pt x="630" y="1106"/>
                </a:lnTo>
                <a:lnTo>
                  <a:pt x="643" y="1069"/>
                </a:lnTo>
                <a:lnTo>
                  <a:pt x="653" y="1032"/>
                </a:lnTo>
                <a:lnTo>
                  <a:pt x="663" y="995"/>
                </a:lnTo>
                <a:lnTo>
                  <a:pt x="671" y="958"/>
                </a:lnTo>
                <a:lnTo>
                  <a:pt x="679" y="920"/>
                </a:lnTo>
                <a:lnTo>
                  <a:pt x="685" y="883"/>
                </a:lnTo>
                <a:lnTo>
                  <a:pt x="690" y="846"/>
                </a:lnTo>
                <a:lnTo>
                  <a:pt x="693" y="809"/>
                </a:lnTo>
                <a:lnTo>
                  <a:pt x="697" y="773"/>
                </a:lnTo>
                <a:lnTo>
                  <a:pt x="697" y="773"/>
                </a:lnTo>
                <a:lnTo>
                  <a:pt x="698" y="730"/>
                </a:lnTo>
                <a:lnTo>
                  <a:pt x="698" y="688"/>
                </a:lnTo>
                <a:lnTo>
                  <a:pt x="697" y="646"/>
                </a:lnTo>
                <a:lnTo>
                  <a:pt x="692" y="607"/>
                </a:lnTo>
                <a:lnTo>
                  <a:pt x="687" y="566"/>
                </a:lnTo>
                <a:lnTo>
                  <a:pt x="681" y="529"/>
                </a:lnTo>
                <a:lnTo>
                  <a:pt x="671" y="492"/>
                </a:lnTo>
                <a:lnTo>
                  <a:pt x="661" y="456"/>
                </a:lnTo>
                <a:lnTo>
                  <a:pt x="648" y="422"/>
                </a:lnTo>
                <a:lnTo>
                  <a:pt x="635" y="388"/>
                </a:lnTo>
                <a:lnTo>
                  <a:pt x="621" y="358"/>
                </a:lnTo>
                <a:lnTo>
                  <a:pt x="603" y="327"/>
                </a:lnTo>
                <a:lnTo>
                  <a:pt x="585" y="296"/>
                </a:lnTo>
                <a:lnTo>
                  <a:pt x="566" y="269"/>
                </a:lnTo>
                <a:lnTo>
                  <a:pt x="545" y="241"/>
                </a:lnTo>
                <a:lnTo>
                  <a:pt x="524" y="217"/>
                </a:lnTo>
                <a:lnTo>
                  <a:pt x="500" y="193"/>
                </a:lnTo>
                <a:lnTo>
                  <a:pt x="475" y="168"/>
                </a:lnTo>
                <a:lnTo>
                  <a:pt x="449" y="147"/>
                </a:lnTo>
                <a:lnTo>
                  <a:pt x="422" y="128"/>
                </a:lnTo>
                <a:lnTo>
                  <a:pt x="393" y="109"/>
                </a:lnTo>
                <a:lnTo>
                  <a:pt x="364" y="91"/>
                </a:lnTo>
                <a:lnTo>
                  <a:pt x="331" y="75"/>
                </a:lnTo>
                <a:lnTo>
                  <a:pt x="301" y="60"/>
                </a:lnTo>
                <a:lnTo>
                  <a:pt x="267" y="47"/>
                </a:lnTo>
                <a:lnTo>
                  <a:pt x="233" y="36"/>
                </a:lnTo>
                <a:lnTo>
                  <a:pt x="197" y="26"/>
                </a:lnTo>
                <a:lnTo>
                  <a:pt x="162" y="18"/>
                </a:lnTo>
                <a:lnTo>
                  <a:pt x="125" y="11"/>
                </a:lnTo>
                <a:lnTo>
                  <a:pt x="86" y="5"/>
                </a:lnTo>
                <a:lnTo>
                  <a:pt x="47" y="2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5"/>
          <p:cNvSpPr/>
          <p:nvPr userDrawn="1"/>
        </p:nvSpPr>
        <p:spPr>
          <a:xfrm>
            <a:off x="0" y="395163"/>
            <a:ext cx="96000" cy="853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>
              <a:ln>
                <a:noFill/>
              </a:ln>
              <a:solidFill>
                <a:srgbClr val="7E8083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7627" y="885644"/>
            <a:ext cx="9756987" cy="47548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lang="en-US" sz="2667" kern="1200" dirty="0" smtClean="0">
                <a:solidFill>
                  <a:schemeClr val="accent4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287993" indent="0" algn="l">
              <a:buNone/>
              <a:defRPr/>
            </a:lvl2pPr>
            <a:lvl3pPr marL="575986" indent="0" algn="l">
              <a:buNone/>
              <a:defRPr/>
            </a:lvl3pPr>
            <a:lvl4pPr marL="863978" indent="0" algn="l">
              <a:buNone/>
              <a:defRPr/>
            </a:lvl4pPr>
            <a:lvl5pPr marL="1151971" indent="0" algn="l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95000"/>
              <a:buFont typeface="Arial" panose="020B0604020202020204" pitchFamily="34" charset="0"/>
              <a:buNone/>
              <a:tabLst>
                <a:tab pos="922844" algn="l"/>
                <a:tab pos="1532428" algn="l"/>
                <a:tab pos="2825680" algn="l"/>
              </a:tabLst>
            </a:pPr>
            <a:r>
              <a:rPr lang="en-US" dirty="0"/>
              <a:t>Click to edit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627" y="395163"/>
            <a:ext cx="9753600" cy="63423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1430835" y="5984943"/>
            <a:ext cx="544992" cy="385419"/>
            <a:chOff x="5875338" y="474663"/>
            <a:chExt cx="2336801" cy="1652588"/>
          </a:xfrm>
          <a:solidFill>
            <a:schemeClr val="bg1">
              <a:lumMod val="50000"/>
            </a:schemeClr>
          </a:solidFill>
        </p:grpSpPr>
        <p:sp>
          <p:nvSpPr>
            <p:cNvPr id="16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9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643" y="-1"/>
            <a:ext cx="12206644" cy="6795321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6" name="Rectangle 5"/>
          <p:cNvSpPr/>
          <p:nvPr userDrawn="1"/>
        </p:nvSpPr>
        <p:spPr>
          <a:xfrm>
            <a:off x="-14644" y="3590763"/>
            <a:ext cx="96000" cy="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CD1719"/>
              </a:solidFill>
            </a:endParaRPr>
          </a:p>
        </p:txBody>
      </p:sp>
      <p:sp>
        <p:nvSpPr>
          <p:cNvPr id="17" name="Title 25"/>
          <p:cNvSpPr>
            <a:spLocks noGrp="1"/>
          </p:cNvSpPr>
          <p:nvPr>
            <p:ph type="title" hasCustomPrompt="1"/>
          </p:nvPr>
        </p:nvSpPr>
        <p:spPr>
          <a:xfrm>
            <a:off x="308186" y="3964832"/>
            <a:ext cx="11147439" cy="599911"/>
          </a:xfrm>
          <a:prstGeom prst="rect">
            <a:avLst/>
          </a:prstGeom>
        </p:spPr>
        <p:txBody>
          <a:bodyPr wrap="square" lIns="0" tIns="0" rIns="0" bIns="0" anchor="b"/>
          <a:lstStyle>
            <a:lvl1pPr algn="l">
              <a:lnSpc>
                <a:spcPts val="3733"/>
              </a:lnSpc>
              <a:defRPr sz="3733" b="1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cover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87" y="422365"/>
            <a:ext cx="1923287" cy="42240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8185" y="5351316"/>
            <a:ext cx="8737600" cy="50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" name="Round Single Corner Rectangle 1"/>
          <p:cNvSpPr/>
          <p:nvPr userDrawn="1"/>
        </p:nvSpPr>
        <p:spPr>
          <a:xfrm>
            <a:off x="9790827" y="6379379"/>
            <a:ext cx="1904455" cy="478621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9" name="Text Placeholder 76"/>
          <p:cNvSpPr>
            <a:spLocks noGrp="1"/>
          </p:cNvSpPr>
          <p:nvPr>
            <p:ph type="body" sz="quarter" idx="10" hasCustomPrompt="1"/>
          </p:nvPr>
        </p:nvSpPr>
        <p:spPr>
          <a:xfrm>
            <a:off x="9790827" y="6401603"/>
            <a:ext cx="1978773" cy="380431"/>
          </a:xfrm>
          <a:prstGeom prst="rect">
            <a:avLst/>
          </a:prstGeom>
        </p:spPr>
        <p:txBody>
          <a:bodyPr anchor="ctr"/>
          <a:lstStyle>
            <a:lvl1pPr algn="ctr" rtl="1" fontAlgn="base">
              <a:lnSpc>
                <a:spcPts val="3840"/>
              </a:lnSpc>
              <a:spcBef>
                <a:spcPts val="1600"/>
              </a:spcBef>
              <a:spcAft>
                <a:spcPct val="0"/>
              </a:spcAft>
              <a:buNone/>
              <a:defRPr lang="en-US" sz="1467" kern="1200" dirty="0" smtClean="0">
                <a:solidFill>
                  <a:schemeClr val="bg1"/>
                </a:solidFill>
                <a:latin typeface="Calibri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en-US" dirty="0"/>
              <a:t>Date: </a:t>
            </a:r>
            <a:r>
              <a:rPr lang="en-US" dirty="0" err="1"/>
              <a:t>dd</a:t>
            </a:r>
            <a:r>
              <a:rPr lang="en-US" dirty="0"/>
              <a:t>-MMM-</a:t>
            </a:r>
            <a:r>
              <a:rPr lang="en-US" dirty="0" err="1"/>
              <a:t>yyyy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110015" y="633569"/>
            <a:ext cx="3345611" cy="2267764"/>
            <a:chOff x="5725155" y="474663"/>
            <a:chExt cx="2509208" cy="1700823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725155" y="1779199"/>
              <a:ext cx="2176792" cy="396287"/>
              <a:chOff x="5826125" y="1897063"/>
              <a:chExt cx="2674938" cy="481012"/>
            </a:xfrm>
          </p:grpSpPr>
          <p:sp>
            <p:nvSpPr>
              <p:cNvPr id="20" name="Freeform 5"/>
              <p:cNvSpPr>
                <a:spLocks/>
              </p:cNvSpPr>
              <p:nvPr userDrawn="1"/>
            </p:nvSpPr>
            <p:spPr bwMode="auto">
              <a:xfrm>
                <a:off x="5826125" y="1897063"/>
                <a:ext cx="168275" cy="173037"/>
              </a:xfrm>
              <a:custGeom>
                <a:avLst/>
                <a:gdLst>
                  <a:gd name="T0" fmla="*/ 137 w 212"/>
                  <a:gd name="T1" fmla="*/ 0 h 219"/>
                  <a:gd name="T2" fmla="*/ 164 w 212"/>
                  <a:gd name="T3" fmla="*/ 2 h 219"/>
                  <a:gd name="T4" fmla="*/ 185 w 212"/>
                  <a:gd name="T5" fmla="*/ 8 h 219"/>
                  <a:gd name="T6" fmla="*/ 211 w 212"/>
                  <a:gd name="T7" fmla="*/ 23 h 219"/>
                  <a:gd name="T8" fmla="*/ 212 w 212"/>
                  <a:gd name="T9" fmla="*/ 24 h 219"/>
                  <a:gd name="T10" fmla="*/ 211 w 212"/>
                  <a:gd name="T11" fmla="*/ 30 h 219"/>
                  <a:gd name="T12" fmla="*/ 206 w 212"/>
                  <a:gd name="T13" fmla="*/ 36 h 219"/>
                  <a:gd name="T14" fmla="*/ 203 w 212"/>
                  <a:gd name="T15" fmla="*/ 39 h 219"/>
                  <a:gd name="T16" fmla="*/ 197 w 212"/>
                  <a:gd name="T17" fmla="*/ 39 h 219"/>
                  <a:gd name="T18" fmla="*/ 194 w 212"/>
                  <a:gd name="T19" fmla="*/ 38 h 219"/>
                  <a:gd name="T20" fmla="*/ 173 w 212"/>
                  <a:gd name="T21" fmla="*/ 26 h 219"/>
                  <a:gd name="T22" fmla="*/ 146 w 212"/>
                  <a:gd name="T23" fmla="*/ 20 h 219"/>
                  <a:gd name="T24" fmla="*/ 134 w 212"/>
                  <a:gd name="T25" fmla="*/ 20 h 219"/>
                  <a:gd name="T26" fmla="*/ 115 w 212"/>
                  <a:gd name="T27" fmla="*/ 21 h 219"/>
                  <a:gd name="T28" fmla="*/ 79 w 212"/>
                  <a:gd name="T29" fmla="*/ 35 h 219"/>
                  <a:gd name="T30" fmla="*/ 49 w 212"/>
                  <a:gd name="T31" fmla="*/ 57 h 219"/>
                  <a:gd name="T32" fmla="*/ 31 w 212"/>
                  <a:gd name="T33" fmla="*/ 90 h 219"/>
                  <a:gd name="T34" fmla="*/ 25 w 212"/>
                  <a:gd name="T35" fmla="*/ 108 h 219"/>
                  <a:gd name="T36" fmla="*/ 25 w 212"/>
                  <a:gd name="T37" fmla="*/ 142 h 219"/>
                  <a:gd name="T38" fmla="*/ 31 w 212"/>
                  <a:gd name="T39" fmla="*/ 159 h 219"/>
                  <a:gd name="T40" fmla="*/ 39 w 212"/>
                  <a:gd name="T41" fmla="*/ 172 h 219"/>
                  <a:gd name="T42" fmla="*/ 51 w 212"/>
                  <a:gd name="T43" fmla="*/ 183 h 219"/>
                  <a:gd name="T44" fmla="*/ 64 w 212"/>
                  <a:gd name="T45" fmla="*/ 192 h 219"/>
                  <a:gd name="T46" fmla="*/ 82 w 212"/>
                  <a:gd name="T47" fmla="*/ 198 h 219"/>
                  <a:gd name="T48" fmla="*/ 102 w 212"/>
                  <a:gd name="T49" fmla="*/ 199 h 219"/>
                  <a:gd name="T50" fmla="*/ 113 w 212"/>
                  <a:gd name="T51" fmla="*/ 198 h 219"/>
                  <a:gd name="T52" fmla="*/ 136 w 212"/>
                  <a:gd name="T53" fmla="*/ 193 h 219"/>
                  <a:gd name="T54" fmla="*/ 163 w 212"/>
                  <a:gd name="T55" fmla="*/ 183 h 219"/>
                  <a:gd name="T56" fmla="*/ 173 w 212"/>
                  <a:gd name="T57" fmla="*/ 177 h 219"/>
                  <a:gd name="T58" fmla="*/ 179 w 212"/>
                  <a:gd name="T59" fmla="*/ 174 h 219"/>
                  <a:gd name="T60" fmla="*/ 185 w 212"/>
                  <a:gd name="T61" fmla="*/ 177 h 219"/>
                  <a:gd name="T62" fmla="*/ 187 w 212"/>
                  <a:gd name="T63" fmla="*/ 180 h 219"/>
                  <a:gd name="T64" fmla="*/ 188 w 212"/>
                  <a:gd name="T65" fmla="*/ 186 h 219"/>
                  <a:gd name="T66" fmla="*/ 184 w 212"/>
                  <a:gd name="T67" fmla="*/ 190 h 219"/>
                  <a:gd name="T68" fmla="*/ 172 w 212"/>
                  <a:gd name="T69" fmla="*/ 199 h 219"/>
                  <a:gd name="T70" fmla="*/ 140 w 212"/>
                  <a:gd name="T71" fmla="*/ 213 h 219"/>
                  <a:gd name="T72" fmla="*/ 112 w 212"/>
                  <a:gd name="T73" fmla="*/ 217 h 219"/>
                  <a:gd name="T74" fmla="*/ 97 w 212"/>
                  <a:gd name="T75" fmla="*/ 219 h 219"/>
                  <a:gd name="T76" fmla="*/ 73 w 212"/>
                  <a:gd name="T77" fmla="*/ 217 h 219"/>
                  <a:gd name="T78" fmla="*/ 51 w 212"/>
                  <a:gd name="T79" fmla="*/ 210 h 219"/>
                  <a:gd name="T80" fmla="*/ 34 w 212"/>
                  <a:gd name="T81" fmla="*/ 199 h 219"/>
                  <a:gd name="T82" fmla="*/ 19 w 212"/>
                  <a:gd name="T83" fmla="*/ 186 h 219"/>
                  <a:gd name="T84" fmla="*/ 9 w 212"/>
                  <a:gd name="T85" fmla="*/ 169 h 219"/>
                  <a:gd name="T86" fmla="*/ 3 w 212"/>
                  <a:gd name="T87" fmla="*/ 151 h 219"/>
                  <a:gd name="T88" fmla="*/ 0 w 212"/>
                  <a:gd name="T89" fmla="*/ 130 h 219"/>
                  <a:gd name="T90" fmla="*/ 3 w 212"/>
                  <a:gd name="T91" fmla="*/ 108 h 219"/>
                  <a:gd name="T92" fmla="*/ 6 w 212"/>
                  <a:gd name="T93" fmla="*/ 96 h 219"/>
                  <a:gd name="T94" fmla="*/ 13 w 212"/>
                  <a:gd name="T95" fmla="*/ 75 h 219"/>
                  <a:gd name="T96" fmla="*/ 25 w 212"/>
                  <a:gd name="T97" fmla="*/ 56 h 219"/>
                  <a:gd name="T98" fmla="*/ 40 w 212"/>
                  <a:gd name="T99" fmla="*/ 38 h 219"/>
                  <a:gd name="T100" fmla="*/ 58 w 212"/>
                  <a:gd name="T101" fmla="*/ 24 h 219"/>
                  <a:gd name="T102" fmla="*/ 79 w 212"/>
                  <a:gd name="T103" fmla="*/ 12 h 219"/>
                  <a:gd name="T104" fmla="*/ 102 w 212"/>
                  <a:gd name="T105" fmla="*/ 5 h 219"/>
                  <a:gd name="T106" fmla="*/ 125 w 212"/>
                  <a:gd name="T10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2" h="219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0"/>
                    </a:lnTo>
                    <a:lnTo>
                      <a:pt x="164" y="2"/>
                    </a:lnTo>
                    <a:lnTo>
                      <a:pt x="176" y="5"/>
                    </a:lnTo>
                    <a:lnTo>
                      <a:pt x="185" y="8"/>
                    </a:lnTo>
                    <a:lnTo>
                      <a:pt x="200" y="15"/>
                    </a:lnTo>
                    <a:lnTo>
                      <a:pt x="211" y="23"/>
                    </a:lnTo>
                    <a:lnTo>
                      <a:pt x="211" y="23"/>
                    </a:lnTo>
                    <a:lnTo>
                      <a:pt x="212" y="24"/>
                    </a:lnTo>
                    <a:lnTo>
                      <a:pt x="212" y="27"/>
                    </a:lnTo>
                    <a:lnTo>
                      <a:pt x="211" y="30"/>
                    </a:lnTo>
                    <a:lnTo>
                      <a:pt x="209" y="33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3" y="39"/>
                    </a:lnTo>
                    <a:lnTo>
                      <a:pt x="200" y="39"/>
                    </a:lnTo>
                    <a:lnTo>
                      <a:pt x="197" y="39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85" y="32"/>
                    </a:lnTo>
                    <a:lnTo>
                      <a:pt x="173" y="26"/>
                    </a:lnTo>
                    <a:lnTo>
                      <a:pt x="157" y="21"/>
                    </a:lnTo>
                    <a:lnTo>
                      <a:pt x="146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24" y="20"/>
                    </a:lnTo>
                    <a:lnTo>
                      <a:pt x="115" y="21"/>
                    </a:lnTo>
                    <a:lnTo>
                      <a:pt x="96" y="26"/>
                    </a:lnTo>
                    <a:lnTo>
                      <a:pt x="79" y="35"/>
                    </a:lnTo>
                    <a:lnTo>
                      <a:pt x="63" y="45"/>
                    </a:lnTo>
                    <a:lnTo>
                      <a:pt x="49" y="57"/>
                    </a:lnTo>
                    <a:lnTo>
                      <a:pt x="39" y="72"/>
                    </a:lnTo>
                    <a:lnTo>
                      <a:pt x="31" y="90"/>
                    </a:lnTo>
                    <a:lnTo>
                      <a:pt x="25" y="108"/>
                    </a:lnTo>
                    <a:lnTo>
                      <a:pt x="25" y="108"/>
                    </a:lnTo>
                    <a:lnTo>
                      <a:pt x="24" y="126"/>
                    </a:lnTo>
                    <a:lnTo>
                      <a:pt x="25" y="142"/>
                    </a:lnTo>
                    <a:lnTo>
                      <a:pt x="28" y="151"/>
                    </a:lnTo>
                    <a:lnTo>
                      <a:pt x="31" y="159"/>
                    </a:lnTo>
                    <a:lnTo>
                      <a:pt x="34" y="166"/>
                    </a:lnTo>
                    <a:lnTo>
                      <a:pt x="39" y="172"/>
                    </a:lnTo>
                    <a:lnTo>
                      <a:pt x="45" y="178"/>
                    </a:lnTo>
                    <a:lnTo>
                      <a:pt x="51" y="183"/>
                    </a:lnTo>
                    <a:lnTo>
                      <a:pt x="57" y="187"/>
                    </a:lnTo>
                    <a:lnTo>
                      <a:pt x="64" y="192"/>
                    </a:lnTo>
                    <a:lnTo>
                      <a:pt x="73" y="195"/>
                    </a:lnTo>
                    <a:lnTo>
                      <a:pt x="82" y="198"/>
                    </a:lnTo>
                    <a:lnTo>
                      <a:pt x="91" y="199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13" y="198"/>
                    </a:lnTo>
                    <a:lnTo>
                      <a:pt x="125" y="196"/>
                    </a:lnTo>
                    <a:lnTo>
                      <a:pt x="136" y="193"/>
                    </a:lnTo>
                    <a:lnTo>
                      <a:pt x="146" y="190"/>
                    </a:lnTo>
                    <a:lnTo>
                      <a:pt x="163" y="183"/>
                    </a:lnTo>
                    <a:lnTo>
                      <a:pt x="173" y="177"/>
                    </a:lnTo>
                    <a:lnTo>
                      <a:pt x="173" y="177"/>
                    </a:lnTo>
                    <a:lnTo>
                      <a:pt x="176" y="174"/>
                    </a:lnTo>
                    <a:lnTo>
                      <a:pt x="179" y="174"/>
                    </a:lnTo>
                    <a:lnTo>
                      <a:pt x="182" y="175"/>
                    </a:lnTo>
                    <a:lnTo>
                      <a:pt x="185" y="177"/>
                    </a:lnTo>
                    <a:lnTo>
                      <a:pt x="187" y="180"/>
                    </a:lnTo>
                    <a:lnTo>
                      <a:pt x="187" y="180"/>
                    </a:lnTo>
                    <a:lnTo>
                      <a:pt x="188" y="183"/>
                    </a:lnTo>
                    <a:lnTo>
                      <a:pt x="188" y="186"/>
                    </a:lnTo>
                    <a:lnTo>
                      <a:pt x="187" y="189"/>
                    </a:lnTo>
                    <a:lnTo>
                      <a:pt x="184" y="190"/>
                    </a:lnTo>
                    <a:lnTo>
                      <a:pt x="184" y="190"/>
                    </a:lnTo>
                    <a:lnTo>
                      <a:pt x="172" y="199"/>
                    </a:lnTo>
                    <a:lnTo>
                      <a:pt x="152" y="208"/>
                    </a:lnTo>
                    <a:lnTo>
                      <a:pt x="140" y="213"/>
                    </a:lnTo>
                    <a:lnTo>
                      <a:pt x="127" y="216"/>
                    </a:lnTo>
                    <a:lnTo>
                      <a:pt x="112" y="217"/>
                    </a:lnTo>
                    <a:lnTo>
                      <a:pt x="97" y="219"/>
                    </a:lnTo>
                    <a:lnTo>
                      <a:pt x="97" y="219"/>
                    </a:lnTo>
                    <a:lnTo>
                      <a:pt x="85" y="219"/>
                    </a:lnTo>
                    <a:lnTo>
                      <a:pt x="73" y="217"/>
                    </a:lnTo>
                    <a:lnTo>
                      <a:pt x="61" y="214"/>
                    </a:lnTo>
                    <a:lnTo>
                      <a:pt x="51" y="210"/>
                    </a:lnTo>
                    <a:lnTo>
                      <a:pt x="42" y="205"/>
                    </a:lnTo>
                    <a:lnTo>
                      <a:pt x="34" y="199"/>
                    </a:lnTo>
                    <a:lnTo>
                      <a:pt x="25" y="193"/>
                    </a:lnTo>
                    <a:lnTo>
                      <a:pt x="19" y="186"/>
                    </a:lnTo>
                    <a:lnTo>
                      <a:pt x="13" y="178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1"/>
                    </a:lnTo>
                    <a:lnTo>
                      <a:pt x="1" y="141"/>
                    </a:lnTo>
                    <a:lnTo>
                      <a:pt x="0" y="130"/>
                    </a:lnTo>
                    <a:lnTo>
                      <a:pt x="1" y="120"/>
                    </a:lnTo>
                    <a:lnTo>
                      <a:pt x="3" y="108"/>
                    </a:lnTo>
                    <a:lnTo>
                      <a:pt x="3" y="108"/>
                    </a:lnTo>
                    <a:lnTo>
                      <a:pt x="6" y="96"/>
                    </a:lnTo>
                    <a:lnTo>
                      <a:pt x="9" y="86"/>
                    </a:lnTo>
                    <a:lnTo>
                      <a:pt x="13" y="75"/>
                    </a:lnTo>
                    <a:lnTo>
                      <a:pt x="19" y="65"/>
                    </a:lnTo>
                    <a:lnTo>
                      <a:pt x="25" y="56"/>
                    </a:lnTo>
                    <a:lnTo>
                      <a:pt x="33" y="47"/>
                    </a:lnTo>
                    <a:lnTo>
                      <a:pt x="40" y="38"/>
                    </a:lnTo>
                    <a:lnTo>
                      <a:pt x="49" y="30"/>
                    </a:lnTo>
                    <a:lnTo>
                      <a:pt x="58" y="24"/>
                    </a:lnTo>
                    <a:lnTo>
                      <a:pt x="69" y="18"/>
                    </a:lnTo>
                    <a:lnTo>
                      <a:pt x="79" y="12"/>
                    </a:lnTo>
                    <a:lnTo>
                      <a:pt x="90" y="8"/>
                    </a:lnTo>
                    <a:lnTo>
                      <a:pt x="102" y="5"/>
                    </a:lnTo>
                    <a:lnTo>
                      <a:pt x="113" y="2"/>
                    </a:lnTo>
                    <a:lnTo>
                      <a:pt x="125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6"/>
              <p:cNvSpPr>
                <a:spLocks/>
              </p:cNvSpPr>
              <p:nvPr userDrawn="1"/>
            </p:nvSpPr>
            <p:spPr bwMode="auto">
              <a:xfrm>
                <a:off x="5826125" y="1897063"/>
                <a:ext cx="168275" cy="173037"/>
              </a:xfrm>
              <a:custGeom>
                <a:avLst/>
                <a:gdLst>
                  <a:gd name="T0" fmla="*/ 137 w 212"/>
                  <a:gd name="T1" fmla="*/ 0 h 219"/>
                  <a:gd name="T2" fmla="*/ 164 w 212"/>
                  <a:gd name="T3" fmla="*/ 2 h 219"/>
                  <a:gd name="T4" fmla="*/ 185 w 212"/>
                  <a:gd name="T5" fmla="*/ 8 h 219"/>
                  <a:gd name="T6" fmla="*/ 211 w 212"/>
                  <a:gd name="T7" fmla="*/ 23 h 219"/>
                  <a:gd name="T8" fmla="*/ 212 w 212"/>
                  <a:gd name="T9" fmla="*/ 24 h 219"/>
                  <a:gd name="T10" fmla="*/ 211 w 212"/>
                  <a:gd name="T11" fmla="*/ 30 h 219"/>
                  <a:gd name="T12" fmla="*/ 206 w 212"/>
                  <a:gd name="T13" fmla="*/ 36 h 219"/>
                  <a:gd name="T14" fmla="*/ 203 w 212"/>
                  <a:gd name="T15" fmla="*/ 39 h 219"/>
                  <a:gd name="T16" fmla="*/ 197 w 212"/>
                  <a:gd name="T17" fmla="*/ 39 h 219"/>
                  <a:gd name="T18" fmla="*/ 194 w 212"/>
                  <a:gd name="T19" fmla="*/ 38 h 219"/>
                  <a:gd name="T20" fmla="*/ 173 w 212"/>
                  <a:gd name="T21" fmla="*/ 26 h 219"/>
                  <a:gd name="T22" fmla="*/ 146 w 212"/>
                  <a:gd name="T23" fmla="*/ 20 h 219"/>
                  <a:gd name="T24" fmla="*/ 134 w 212"/>
                  <a:gd name="T25" fmla="*/ 20 h 219"/>
                  <a:gd name="T26" fmla="*/ 115 w 212"/>
                  <a:gd name="T27" fmla="*/ 21 h 219"/>
                  <a:gd name="T28" fmla="*/ 79 w 212"/>
                  <a:gd name="T29" fmla="*/ 35 h 219"/>
                  <a:gd name="T30" fmla="*/ 49 w 212"/>
                  <a:gd name="T31" fmla="*/ 57 h 219"/>
                  <a:gd name="T32" fmla="*/ 31 w 212"/>
                  <a:gd name="T33" fmla="*/ 90 h 219"/>
                  <a:gd name="T34" fmla="*/ 25 w 212"/>
                  <a:gd name="T35" fmla="*/ 108 h 219"/>
                  <a:gd name="T36" fmla="*/ 25 w 212"/>
                  <a:gd name="T37" fmla="*/ 142 h 219"/>
                  <a:gd name="T38" fmla="*/ 31 w 212"/>
                  <a:gd name="T39" fmla="*/ 159 h 219"/>
                  <a:gd name="T40" fmla="*/ 39 w 212"/>
                  <a:gd name="T41" fmla="*/ 172 h 219"/>
                  <a:gd name="T42" fmla="*/ 51 w 212"/>
                  <a:gd name="T43" fmla="*/ 183 h 219"/>
                  <a:gd name="T44" fmla="*/ 64 w 212"/>
                  <a:gd name="T45" fmla="*/ 192 h 219"/>
                  <a:gd name="T46" fmla="*/ 82 w 212"/>
                  <a:gd name="T47" fmla="*/ 198 h 219"/>
                  <a:gd name="T48" fmla="*/ 102 w 212"/>
                  <a:gd name="T49" fmla="*/ 199 h 219"/>
                  <a:gd name="T50" fmla="*/ 113 w 212"/>
                  <a:gd name="T51" fmla="*/ 198 h 219"/>
                  <a:gd name="T52" fmla="*/ 136 w 212"/>
                  <a:gd name="T53" fmla="*/ 193 h 219"/>
                  <a:gd name="T54" fmla="*/ 163 w 212"/>
                  <a:gd name="T55" fmla="*/ 183 h 219"/>
                  <a:gd name="T56" fmla="*/ 173 w 212"/>
                  <a:gd name="T57" fmla="*/ 177 h 219"/>
                  <a:gd name="T58" fmla="*/ 179 w 212"/>
                  <a:gd name="T59" fmla="*/ 174 h 219"/>
                  <a:gd name="T60" fmla="*/ 185 w 212"/>
                  <a:gd name="T61" fmla="*/ 177 h 219"/>
                  <a:gd name="T62" fmla="*/ 187 w 212"/>
                  <a:gd name="T63" fmla="*/ 180 h 219"/>
                  <a:gd name="T64" fmla="*/ 188 w 212"/>
                  <a:gd name="T65" fmla="*/ 186 h 219"/>
                  <a:gd name="T66" fmla="*/ 184 w 212"/>
                  <a:gd name="T67" fmla="*/ 190 h 219"/>
                  <a:gd name="T68" fmla="*/ 172 w 212"/>
                  <a:gd name="T69" fmla="*/ 199 h 219"/>
                  <a:gd name="T70" fmla="*/ 140 w 212"/>
                  <a:gd name="T71" fmla="*/ 213 h 219"/>
                  <a:gd name="T72" fmla="*/ 112 w 212"/>
                  <a:gd name="T73" fmla="*/ 217 h 219"/>
                  <a:gd name="T74" fmla="*/ 97 w 212"/>
                  <a:gd name="T75" fmla="*/ 219 h 219"/>
                  <a:gd name="T76" fmla="*/ 73 w 212"/>
                  <a:gd name="T77" fmla="*/ 217 h 219"/>
                  <a:gd name="T78" fmla="*/ 51 w 212"/>
                  <a:gd name="T79" fmla="*/ 210 h 219"/>
                  <a:gd name="T80" fmla="*/ 34 w 212"/>
                  <a:gd name="T81" fmla="*/ 199 h 219"/>
                  <a:gd name="T82" fmla="*/ 19 w 212"/>
                  <a:gd name="T83" fmla="*/ 186 h 219"/>
                  <a:gd name="T84" fmla="*/ 9 w 212"/>
                  <a:gd name="T85" fmla="*/ 169 h 219"/>
                  <a:gd name="T86" fmla="*/ 3 w 212"/>
                  <a:gd name="T87" fmla="*/ 151 h 219"/>
                  <a:gd name="T88" fmla="*/ 0 w 212"/>
                  <a:gd name="T89" fmla="*/ 130 h 219"/>
                  <a:gd name="T90" fmla="*/ 3 w 212"/>
                  <a:gd name="T91" fmla="*/ 108 h 219"/>
                  <a:gd name="T92" fmla="*/ 6 w 212"/>
                  <a:gd name="T93" fmla="*/ 96 h 219"/>
                  <a:gd name="T94" fmla="*/ 13 w 212"/>
                  <a:gd name="T95" fmla="*/ 75 h 219"/>
                  <a:gd name="T96" fmla="*/ 25 w 212"/>
                  <a:gd name="T97" fmla="*/ 56 h 219"/>
                  <a:gd name="T98" fmla="*/ 40 w 212"/>
                  <a:gd name="T99" fmla="*/ 38 h 219"/>
                  <a:gd name="T100" fmla="*/ 58 w 212"/>
                  <a:gd name="T101" fmla="*/ 24 h 219"/>
                  <a:gd name="T102" fmla="*/ 79 w 212"/>
                  <a:gd name="T103" fmla="*/ 12 h 219"/>
                  <a:gd name="T104" fmla="*/ 102 w 212"/>
                  <a:gd name="T105" fmla="*/ 5 h 219"/>
                  <a:gd name="T106" fmla="*/ 125 w 212"/>
                  <a:gd name="T10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2" h="219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0"/>
                    </a:lnTo>
                    <a:lnTo>
                      <a:pt x="164" y="2"/>
                    </a:lnTo>
                    <a:lnTo>
                      <a:pt x="176" y="5"/>
                    </a:lnTo>
                    <a:lnTo>
                      <a:pt x="185" y="8"/>
                    </a:lnTo>
                    <a:lnTo>
                      <a:pt x="200" y="15"/>
                    </a:lnTo>
                    <a:lnTo>
                      <a:pt x="211" y="23"/>
                    </a:lnTo>
                    <a:lnTo>
                      <a:pt x="211" y="23"/>
                    </a:lnTo>
                    <a:lnTo>
                      <a:pt x="212" y="24"/>
                    </a:lnTo>
                    <a:lnTo>
                      <a:pt x="212" y="27"/>
                    </a:lnTo>
                    <a:lnTo>
                      <a:pt x="211" y="30"/>
                    </a:lnTo>
                    <a:lnTo>
                      <a:pt x="209" y="33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3" y="39"/>
                    </a:lnTo>
                    <a:lnTo>
                      <a:pt x="200" y="39"/>
                    </a:lnTo>
                    <a:lnTo>
                      <a:pt x="197" y="39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85" y="32"/>
                    </a:lnTo>
                    <a:lnTo>
                      <a:pt x="173" y="26"/>
                    </a:lnTo>
                    <a:lnTo>
                      <a:pt x="157" y="21"/>
                    </a:lnTo>
                    <a:lnTo>
                      <a:pt x="146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24" y="20"/>
                    </a:lnTo>
                    <a:lnTo>
                      <a:pt x="115" y="21"/>
                    </a:lnTo>
                    <a:lnTo>
                      <a:pt x="96" y="26"/>
                    </a:lnTo>
                    <a:lnTo>
                      <a:pt x="79" y="35"/>
                    </a:lnTo>
                    <a:lnTo>
                      <a:pt x="63" y="45"/>
                    </a:lnTo>
                    <a:lnTo>
                      <a:pt x="49" y="57"/>
                    </a:lnTo>
                    <a:lnTo>
                      <a:pt x="39" y="72"/>
                    </a:lnTo>
                    <a:lnTo>
                      <a:pt x="31" y="90"/>
                    </a:lnTo>
                    <a:lnTo>
                      <a:pt x="25" y="108"/>
                    </a:lnTo>
                    <a:lnTo>
                      <a:pt x="25" y="108"/>
                    </a:lnTo>
                    <a:lnTo>
                      <a:pt x="24" y="126"/>
                    </a:lnTo>
                    <a:lnTo>
                      <a:pt x="25" y="142"/>
                    </a:lnTo>
                    <a:lnTo>
                      <a:pt x="28" y="151"/>
                    </a:lnTo>
                    <a:lnTo>
                      <a:pt x="31" y="159"/>
                    </a:lnTo>
                    <a:lnTo>
                      <a:pt x="34" y="166"/>
                    </a:lnTo>
                    <a:lnTo>
                      <a:pt x="39" y="172"/>
                    </a:lnTo>
                    <a:lnTo>
                      <a:pt x="45" y="178"/>
                    </a:lnTo>
                    <a:lnTo>
                      <a:pt x="51" y="183"/>
                    </a:lnTo>
                    <a:lnTo>
                      <a:pt x="57" y="187"/>
                    </a:lnTo>
                    <a:lnTo>
                      <a:pt x="64" y="192"/>
                    </a:lnTo>
                    <a:lnTo>
                      <a:pt x="73" y="195"/>
                    </a:lnTo>
                    <a:lnTo>
                      <a:pt x="82" y="198"/>
                    </a:lnTo>
                    <a:lnTo>
                      <a:pt x="91" y="199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13" y="198"/>
                    </a:lnTo>
                    <a:lnTo>
                      <a:pt x="125" y="196"/>
                    </a:lnTo>
                    <a:lnTo>
                      <a:pt x="136" y="193"/>
                    </a:lnTo>
                    <a:lnTo>
                      <a:pt x="146" y="190"/>
                    </a:lnTo>
                    <a:lnTo>
                      <a:pt x="163" y="183"/>
                    </a:lnTo>
                    <a:lnTo>
                      <a:pt x="173" y="177"/>
                    </a:lnTo>
                    <a:lnTo>
                      <a:pt x="173" y="177"/>
                    </a:lnTo>
                    <a:lnTo>
                      <a:pt x="176" y="174"/>
                    </a:lnTo>
                    <a:lnTo>
                      <a:pt x="179" y="174"/>
                    </a:lnTo>
                    <a:lnTo>
                      <a:pt x="182" y="175"/>
                    </a:lnTo>
                    <a:lnTo>
                      <a:pt x="185" y="177"/>
                    </a:lnTo>
                    <a:lnTo>
                      <a:pt x="187" y="180"/>
                    </a:lnTo>
                    <a:lnTo>
                      <a:pt x="187" y="180"/>
                    </a:lnTo>
                    <a:lnTo>
                      <a:pt x="188" y="183"/>
                    </a:lnTo>
                    <a:lnTo>
                      <a:pt x="188" y="186"/>
                    </a:lnTo>
                    <a:lnTo>
                      <a:pt x="187" y="189"/>
                    </a:lnTo>
                    <a:lnTo>
                      <a:pt x="184" y="190"/>
                    </a:lnTo>
                    <a:lnTo>
                      <a:pt x="184" y="190"/>
                    </a:lnTo>
                    <a:lnTo>
                      <a:pt x="172" y="199"/>
                    </a:lnTo>
                    <a:lnTo>
                      <a:pt x="152" y="208"/>
                    </a:lnTo>
                    <a:lnTo>
                      <a:pt x="140" y="213"/>
                    </a:lnTo>
                    <a:lnTo>
                      <a:pt x="127" y="216"/>
                    </a:lnTo>
                    <a:lnTo>
                      <a:pt x="112" y="217"/>
                    </a:lnTo>
                    <a:lnTo>
                      <a:pt x="97" y="219"/>
                    </a:lnTo>
                    <a:lnTo>
                      <a:pt x="97" y="219"/>
                    </a:lnTo>
                    <a:lnTo>
                      <a:pt x="85" y="219"/>
                    </a:lnTo>
                    <a:lnTo>
                      <a:pt x="73" y="217"/>
                    </a:lnTo>
                    <a:lnTo>
                      <a:pt x="61" y="214"/>
                    </a:lnTo>
                    <a:lnTo>
                      <a:pt x="51" y="210"/>
                    </a:lnTo>
                    <a:lnTo>
                      <a:pt x="42" y="205"/>
                    </a:lnTo>
                    <a:lnTo>
                      <a:pt x="34" y="199"/>
                    </a:lnTo>
                    <a:lnTo>
                      <a:pt x="25" y="193"/>
                    </a:lnTo>
                    <a:lnTo>
                      <a:pt x="19" y="186"/>
                    </a:lnTo>
                    <a:lnTo>
                      <a:pt x="13" y="178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1"/>
                    </a:lnTo>
                    <a:lnTo>
                      <a:pt x="1" y="141"/>
                    </a:lnTo>
                    <a:lnTo>
                      <a:pt x="0" y="130"/>
                    </a:lnTo>
                    <a:lnTo>
                      <a:pt x="1" y="120"/>
                    </a:lnTo>
                    <a:lnTo>
                      <a:pt x="3" y="108"/>
                    </a:lnTo>
                    <a:lnTo>
                      <a:pt x="3" y="108"/>
                    </a:lnTo>
                    <a:lnTo>
                      <a:pt x="6" y="96"/>
                    </a:lnTo>
                    <a:lnTo>
                      <a:pt x="9" y="86"/>
                    </a:lnTo>
                    <a:lnTo>
                      <a:pt x="13" y="75"/>
                    </a:lnTo>
                    <a:lnTo>
                      <a:pt x="19" y="65"/>
                    </a:lnTo>
                    <a:lnTo>
                      <a:pt x="25" y="56"/>
                    </a:lnTo>
                    <a:lnTo>
                      <a:pt x="33" y="47"/>
                    </a:lnTo>
                    <a:lnTo>
                      <a:pt x="40" y="38"/>
                    </a:lnTo>
                    <a:lnTo>
                      <a:pt x="49" y="30"/>
                    </a:lnTo>
                    <a:lnTo>
                      <a:pt x="58" y="24"/>
                    </a:lnTo>
                    <a:lnTo>
                      <a:pt x="69" y="18"/>
                    </a:lnTo>
                    <a:lnTo>
                      <a:pt x="79" y="12"/>
                    </a:lnTo>
                    <a:lnTo>
                      <a:pt x="90" y="8"/>
                    </a:lnTo>
                    <a:lnTo>
                      <a:pt x="102" y="5"/>
                    </a:lnTo>
                    <a:lnTo>
                      <a:pt x="113" y="2"/>
                    </a:lnTo>
                    <a:lnTo>
                      <a:pt x="125" y="0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7"/>
              <p:cNvSpPr>
                <a:spLocks/>
              </p:cNvSpPr>
              <p:nvPr userDrawn="1"/>
            </p:nvSpPr>
            <p:spPr bwMode="auto">
              <a:xfrm>
                <a:off x="5997575" y="1898650"/>
                <a:ext cx="125413" cy="168275"/>
              </a:xfrm>
              <a:custGeom>
                <a:avLst/>
                <a:gdLst>
                  <a:gd name="T0" fmla="*/ 37 w 160"/>
                  <a:gd name="T1" fmla="*/ 8 h 213"/>
                  <a:gd name="T2" fmla="*/ 40 w 160"/>
                  <a:gd name="T3" fmla="*/ 2 h 213"/>
                  <a:gd name="T4" fmla="*/ 46 w 160"/>
                  <a:gd name="T5" fmla="*/ 0 h 213"/>
                  <a:gd name="T6" fmla="*/ 52 w 160"/>
                  <a:gd name="T7" fmla="*/ 0 h 213"/>
                  <a:gd name="T8" fmla="*/ 58 w 160"/>
                  <a:gd name="T9" fmla="*/ 2 h 213"/>
                  <a:gd name="T10" fmla="*/ 60 w 160"/>
                  <a:gd name="T11" fmla="*/ 8 h 213"/>
                  <a:gd name="T12" fmla="*/ 45 w 160"/>
                  <a:gd name="T13" fmla="*/ 84 h 213"/>
                  <a:gd name="T14" fmla="*/ 42 w 160"/>
                  <a:gd name="T15" fmla="*/ 96 h 213"/>
                  <a:gd name="T16" fmla="*/ 42 w 160"/>
                  <a:gd name="T17" fmla="*/ 96 h 213"/>
                  <a:gd name="T18" fmla="*/ 52 w 160"/>
                  <a:gd name="T19" fmla="*/ 84 h 213"/>
                  <a:gd name="T20" fmla="*/ 67 w 160"/>
                  <a:gd name="T21" fmla="*/ 71 h 213"/>
                  <a:gd name="T22" fmla="*/ 90 w 160"/>
                  <a:gd name="T23" fmla="*/ 62 h 213"/>
                  <a:gd name="T24" fmla="*/ 115 w 160"/>
                  <a:gd name="T25" fmla="*/ 57 h 213"/>
                  <a:gd name="T26" fmla="*/ 128 w 160"/>
                  <a:gd name="T27" fmla="*/ 59 h 213"/>
                  <a:gd name="T28" fmla="*/ 148 w 160"/>
                  <a:gd name="T29" fmla="*/ 66 h 213"/>
                  <a:gd name="T30" fmla="*/ 158 w 160"/>
                  <a:gd name="T31" fmla="*/ 81 h 213"/>
                  <a:gd name="T32" fmla="*/ 160 w 160"/>
                  <a:gd name="T33" fmla="*/ 102 h 213"/>
                  <a:gd name="T34" fmla="*/ 142 w 160"/>
                  <a:gd name="T35" fmla="*/ 205 h 213"/>
                  <a:gd name="T36" fmla="*/ 140 w 160"/>
                  <a:gd name="T37" fmla="*/ 208 h 213"/>
                  <a:gd name="T38" fmla="*/ 136 w 160"/>
                  <a:gd name="T39" fmla="*/ 211 h 213"/>
                  <a:gd name="T40" fmla="*/ 125 w 160"/>
                  <a:gd name="T41" fmla="*/ 213 h 213"/>
                  <a:gd name="T42" fmla="*/ 122 w 160"/>
                  <a:gd name="T43" fmla="*/ 211 h 213"/>
                  <a:gd name="T44" fmla="*/ 119 w 160"/>
                  <a:gd name="T45" fmla="*/ 208 h 213"/>
                  <a:gd name="T46" fmla="*/ 136 w 160"/>
                  <a:gd name="T47" fmla="*/ 121 h 213"/>
                  <a:gd name="T48" fmla="*/ 137 w 160"/>
                  <a:gd name="T49" fmla="*/ 103 h 213"/>
                  <a:gd name="T50" fmla="*/ 136 w 160"/>
                  <a:gd name="T51" fmla="*/ 90 h 213"/>
                  <a:gd name="T52" fmla="*/ 127 w 160"/>
                  <a:gd name="T53" fmla="*/ 80 h 213"/>
                  <a:gd name="T54" fmla="*/ 108 w 160"/>
                  <a:gd name="T55" fmla="*/ 77 h 213"/>
                  <a:gd name="T56" fmla="*/ 96 w 160"/>
                  <a:gd name="T57" fmla="*/ 78 h 213"/>
                  <a:gd name="T58" fmla="*/ 72 w 160"/>
                  <a:gd name="T59" fmla="*/ 87 h 213"/>
                  <a:gd name="T60" fmla="*/ 52 w 160"/>
                  <a:gd name="T61" fmla="*/ 103 h 213"/>
                  <a:gd name="T62" fmla="*/ 39 w 160"/>
                  <a:gd name="T63" fmla="*/ 126 h 213"/>
                  <a:gd name="T64" fmla="*/ 22 w 160"/>
                  <a:gd name="T65" fmla="*/ 205 h 213"/>
                  <a:gd name="T66" fmla="*/ 21 w 160"/>
                  <a:gd name="T67" fmla="*/ 208 h 213"/>
                  <a:gd name="T68" fmla="*/ 16 w 160"/>
                  <a:gd name="T69" fmla="*/ 211 h 213"/>
                  <a:gd name="T70" fmla="*/ 6 w 160"/>
                  <a:gd name="T71" fmla="*/ 213 h 213"/>
                  <a:gd name="T72" fmla="*/ 3 w 160"/>
                  <a:gd name="T73" fmla="*/ 211 h 213"/>
                  <a:gd name="T74" fmla="*/ 0 w 160"/>
                  <a:gd name="T75" fmla="*/ 208 h 213"/>
                  <a:gd name="T76" fmla="*/ 37 w 160"/>
                  <a:gd name="T77" fmla="*/ 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213">
                    <a:moveTo>
                      <a:pt x="37" y="8"/>
                    </a:moveTo>
                    <a:lnTo>
                      <a:pt x="37" y="8"/>
                    </a:lnTo>
                    <a:lnTo>
                      <a:pt x="39" y="5"/>
                    </a:lnTo>
                    <a:lnTo>
                      <a:pt x="40" y="2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58" y="2"/>
                    </a:lnTo>
                    <a:lnTo>
                      <a:pt x="60" y="5"/>
                    </a:lnTo>
                    <a:lnTo>
                      <a:pt x="60" y="8"/>
                    </a:lnTo>
                    <a:lnTo>
                      <a:pt x="45" y="84"/>
                    </a:lnTo>
                    <a:lnTo>
                      <a:pt x="45" y="84"/>
                    </a:lnTo>
                    <a:lnTo>
                      <a:pt x="43" y="92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6" y="90"/>
                    </a:lnTo>
                    <a:lnTo>
                      <a:pt x="52" y="84"/>
                    </a:lnTo>
                    <a:lnTo>
                      <a:pt x="60" y="77"/>
                    </a:lnTo>
                    <a:lnTo>
                      <a:pt x="67" y="71"/>
                    </a:lnTo>
                    <a:lnTo>
                      <a:pt x="78" y="66"/>
                    </a:lnTo>
                    <a:lnTo>
                      <a:pt x="90" y="62"/>
                    </a:lnTo>
                    <a:lnTo>
                      <a:pt x="102" y="59"/>
                    </a:lnTo>
                    <a:lnTo>
                      <a:pt x="115" y="57"/>
                    </a:lnTo>
                    <a:lnTo>
                      <a:pt x="115" y="57"/>
                    </a:lnTo>
                    <a:lnTo>
                      <a:pt x="128" y="59"/>
                    </a:lnTo>
                    <a:lnTo>
                      <a:pt x="140" y="62"/>
                    </a:lnTo>
                    <a:lnTo>
                      <a:pt x="148" y="66"/>
                    </a:lnTo>
                    <a:lnTo>
                      <a:pt x="154" y="72"/>
                    </a:lnTo>
                    <a:lnTo>
                      <a:pt x="158" y="81"/>
                    </a:lnTo>
                    <a:lnTo>
                      <a:pt x="160" y="90"/>
                    </a:lnTo>
                    <a:lnTo>
                      <a:pt x="160" y="102"/>
                    </a:lnTo>
                    <a:lnTo>
                      <a:pt x="158" y="115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40" y="208"/>
                    </a:lnTo>
                    <a:lnTo>
                      <a:pt x="139" y="210"/>
                    </a:lnTo>
                    <a:lnTo>
                      <a:pt x="136" y="211"/>
                    </a:lnTo>
                    <a:lnTo>
                      <a:pt x="133" y="213"/>
                    </a:lnTo>
                    <a:lnTo>
                      <a:pt x="125" y="213"/>
                    </a:lnTo>
                    <a:lnTo>
                      <a:pt x="125" y="213"/>
                    </a:lnTo>
                    <a:lnTo>
                      <a:pt x="122" y="211"/>
                    </a:lnTo>
                    <a:lnTo>
                      <a:pt x="121" y="210"/>
                    </a:lnTo>
                    <a:lnTo>
                      <a:pt x="119" y="208"/>
                    </a:lnTo>
                    <a:lnTo>
                      <a:pt x="119" y="205"/>
                    </a:lnTo>
                    <a:lnTo>
                      <a:pt x="136" y="121"/>
                    </a:lnTo>
                    <a:lnTo>
                      <a:pt x="136" y="121"/>
                    </a:lnTo>
                    <a:lnTo>
                      <a:pt x="137" y="103"/>
                    </a:lnTo>
                    <a:lnTo>
                      <a:pt x="137" y="96"/>
                    </a:lnTo>
                    <a:lnTo>
                      <a:pt x="136" y="90"/>
                    </a:lnTo>
                    <a:lnTo>
                      <a:pt x="131" y="84"/>
                    </a:lnTo>
                    <a:lnTo>
                      <a:pt x="127" y="80"/>
                    </a:lnTo>
                    <a:lnTo>
                      <a:pt x="118" y="77"/>
                    </a:lnTo>
                    <a:lnTo>
                      <a:pt x="108" y="77"/>
                    </a:lnTo>
                    <a:lnTo>
                      <a:pt x="108" y="77"/>
                    </a:lnTo>
                    <a:lnTo>
                      <a:pt x="96" y="78"/>
                    </a:lnTo>
                    <a:lnTo>
                      <a:pt x="84" y="81"/>
                    </a:lnTo>
                    <a:lnTo>
                      <a:pt x="72" y="87"/>
                    </a:lnTo>
                    <a:lnTo>
                      <a:pt x="61" y="95"/>
                    </a:lnTo>
                    <a:lnTo>
                      <a:pt x="52" y="103"/>
                    </a:lnTo>
                    <a:lnTo>
                      <a:pt x="45" y="114"/>
                    </a:lnTo>
                    <a:lnTo>
                      <a:pt x="39" y="126"/>
                    </a:lnTo>
                    <a:lnTo>
                      <a:pt x="34" y="139"/>
                    </a:lnTo>
                    <a:lnTo>
                      <a:pt x="22" y="205"/>
                    </a:lnTo>
                    <a:lnTo>
                      <a:pt x="22" y="205"/>
                    </a:lnTo>
                    <a:lnTo>
                      <a:pt x="21" y="208"/>
                    </a:lnTo>
                    <a:lnTo>
                      <a:pt x="19" y="210"/>
                    </a:lnTo>
                    <a:lnTo>
                      <a:pt x="16" y="211"/>
                    </a:lnTo>
                    <a:lnTo>
                      <a:pt x="12" y="213"/>
                    </a:lnTo>
                    <a:lnTo>
                      <a:pt x="6" y="213"/>
                    </a:lnTo>
                    <a:lnTo>
                      <a:pt x="6" y="213"/>
                    </a:lnTo>
                    <a:lnTo>
                      <a:pt x="3" y="211"/>
                    </a:lnTo>
                    <a:lnTo>
                      <a:pt x="2" y="210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37" y="8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8"/>
              <p:cNvSpPr>
                <a:spLocks noEditPoints="1"/>
              </p:cNvSpPr>
              <p:nvPr userDrawn="1"/>
            </p:nvSpPr>
            <p:spPr bwMode="auto">
              <a:xfrm>
                <a:off x="6137275" y="1944688"/>
                <a:ext cx="114300" cy="125412"/>
              </a:xfrm>
              <a:custGeom>
                <a:avLst/>
                <a:gdLst>
                  <a:gd name="T0" fmla="*/ 120 w 145"/>
                  <a:gd name="T1" fmla="*/ 63 h 159"/>
                  <a:gd name="T2" fmla="*/ 121 w 145"/>
                  <a:gd name="T3" fmla="*/ 57 h 159"/>
                  <a:gd name="T4" fmla="*/ 121 w 145"/>
                  <a:gd name="T5" fmla="*/ 39 h 159"/>
                  <a:gd name="T6" fmla="*/ 115 w 145"/>
                  <a:gd name="T7" fmla="*/ 27 h 159"/>
                  <a:gd name="T8" fmla="*/ 105 w 145"/>
                  <a:gd name="T9" fmla="*/ 21 h 159"/>
                  <a:gd name="T10" fmla="*/ 88 w 145"/>
                  <a:gd name="T11" fmla="*/ 18 h 159"/>
                  <a:gd name="T12" fmla="*/ 75 w 145"/>
                  <a:gd name="T13" fmla="*/ 20 h 159"/>
                  <a:gd name="T14" fmla="*/ 54 w 145"/>
                  <a:gd name="T15" fmla="*/ 26 h 159"/>
                  <a:gd name="T16" fmla="*/ 46 w 145"/>
                  <a:gd name="T17" fmla="*/ 29 h 159"/>
                  <a:gd name="T18" fmla="*/ 41 w 145"/>
                  <a:gd name="T19" fmla="*/ 30 h 159"/>
                  <a:gd name="T20" fmla="*/ 36 w 145"/>
                  <a:gd name="T21" fmla="*/ 27 h 159"/>
                  <a:gd name="T22" fmla="*/ 35 w 145"/>
                  <a:gd name="T23" fmla="*/ 24 h 159"/>
                  <a:gd name="T24" fmla="*/ 35 w 145"/>
                  <a:gd name="T25" fmla="*/ 18 h 159"/>
                  <a:gd name="T26" fmla="*/ 39 w 145"/>
                  <a:gd name="T27" fmla="*/ 14 h 159"/>
                  <a:gd name="T28" fmla="*/ 48 w 145"/>
                  <a:gd name="T29" fmla="*/ 9 h 159"/>
                  <a:gd name="T30" fmla="*/ 76 w 145"/>
                  <a:gd name="T31" fmla="*/ 2 h 159"/>
                  <a:gd name="T32" fmla="*/ 93 w 145"/>
                  <a:gd name="T33" fmla="*/ 0 h 159"/>
                  <a:gd name="T34" fmla="*/ 118 w 145"/>
                  <a:gd name="T35" fmla="*/ 3 h 159"/>
                  <a:gd name="T36" fmla="*/ 136 w 145"/>
                  <a:gd name="T37" fmla="*/ 15 h 159"/>
                  <a:gd name="T38" fmla="*/ 144 w 145"/>
                  <a:gd name="T39" fmla="*/ 33 h 159"/>
                  <a:gd name="T40" fmla="*/ 144 w 145"/>
                  <a:gd name="T41" fmla="*/ 58 h 159"/>
                  <a:gd name="T42" fmla="*/ 126 w 145"/>
                  <a:gd name="T43" fmla="*/ 148 h 159"/>
                  <a:gd name="T44" fmla="*/ 123 w 145"/>
                  <a:gd name="T45" fmla="*/ 153 h 159"/>
                  <a:gd name="T46" fmla="*/ 117 w 145"/>
                  <a:gd name="T47" fmla="*/ 156 h 159"/>
                  <a:gd name="T48" fmla="*/ 112 w 145"/>
                  <a:gd name="T49" fmla="*/ 156 h 159"/>
                  <a:gd name="T50" fmla="*/ 106 w 145"/>
                  <a:gd name="T51" fmla="*/ 153 h 159"/>
                  <a:gd name="T52" fmla="*/ 105 w 145"/>
                  <a:gd name="T53" fmla="*/ 148 h 159"/>
                  <a:gd name="T54" fmla="*/ 108 w 145"/>
                  <a:gd name="T55" fmla="*/ 135 h 159"/>
                  <a:gd name="T56" fmla="*/ 109 w 145"/>
                  <a:gd name="T57" fmla="*/ 124 h 159"/>
                  <a:gd name="T58" fmla="*/ 106 w 145"/>
                  <a:gd name="T59" fmla="*/ 129 h 159"/>
                  <a:gd name="T60" fmla="*/ 94 w 145"/>
                  <a:gd name="T61" fmla="*/ 141 h 159"/>
                  <a:gd name="T62" fmla="*/ 75 w 145"/>
                  <a:gd name="T63" fmla="*/ 153 h 159"/>
                  <a:gd name="T64" fmla="*/ 48 w 145"/>
                  <a:gd name="T65" fmla="*/ 159 h 159"/>
                  <a:gd name="T66" fmla="*/ 38 w 145"/>
                  <a:gd name="T67" fmla="*/ 159 h 159"/>
                  <a:gd name="T68" fmla="*/ 20 w 145"/>
                  <a:gd name="T69" fmla="*/ 153 h 159"/>
                  <a:gd name="T70" fmla="*/ 6 w 145"/>
                  <a:gd name="T71" fmla="*/ 141 h 159"/>
                  <a:gd name="T72" fmla="*/ 0 w 145"/>
                  <a:gd name="T73" fmla="*/ 124 h 159"/>
                  <a:gd name="T74" fmla="*/ 2 w 145"/>
                  <a:gd name="T75" fmla="*/ 114 h 159"/>
                  <a:gd name="T76" fmla="*/ 8 w 145"/>
                  <a:gd name="T77" fmla="*/ 97 h 159"/>
                  <a:gd name="T78" fmla="*/ 18 w 145"/>
                  <a:gd name="T79" fmla="*/ 85 h 159"/>
                  <a:gd name="T80" fmla="*/ 32 w 145"/>
                  <a:gd name="T81" fmla="*/ 76 h 159"/>
                  <a:gd name="T82" fmla="*/ 64 w 145"/>
                  <a:gd name="T83" fmla="*/ 66 h 159"/>
                  <a:gd name="T84" fmla="*/ 111 w 145"/>
                  <a:gd name="T85" fmla="*/ 63 h 159"/>
                  <a:gd name="T86" fmla="*/ 55 w 145"/>
                  <a:gd name="T87" fmla="*/ 141 h 159"/>
                  <a:gd name="T88" fmla="*/ 78 w 145"/>
                  <a:gd name="T89" fmla="*/ 136 h 159"/>
                  <a:gd name="T90" fmla="*/ 96 w 145"/>
                  <a:gd name="T91" fmla="*/ 123 h 159"/>
                  <a:gd name="T92" fmla="*/ 109 w 145"/>
                  <a:gd name="T93" fmla="*/ 105 h 159"/>
                  <a:gd name="T94" fmla="*/ 117 w 145"/>
                  <a:gd name="T95" fmla="*/ 85 h 159"/>
                  <a:gd name="T96" fmla="*/ 108 w 145"/>
                  <a:gd name="T97" fmla="*/ 78 h 159"/>
                  <a:gd name="T98" fmla="*/ 85 w 145"/>
                  <a:gd name="T99" fmla="*/ 78 h 159"/>
                  <a:gd name="T100" fmla="*/ 58 w 145"/>
                  <a:gd name="T101" fmla="*/ 82 h 159"/>
                  <a:gd name="T102" fmla="*/ 36 w 145"/>
                  <a:gd name="T103" fmla="*/ 93 h 159"/>
                  <a:gd name="T104" fmla="*/ 29 w 145"/>
                  <a:gd name="T105" fmla="*/ 102 h 159"/>
                  <a:gd name="T106" fmla="*/ 24 w 145"/>
                  <a:gd name="T107" fmla="*/ 112 h 159"/>
                  <a:gd name="T108" fmla="*/ 24 w 145"/>
                  <a:gd name="T109" fmla="*/ 118 h 159"/>
                  <a:gd name="T110" fmla="*/ 27 w 145"/>
                  <a:gd name="T111" fmla="*/ 127 h 159"/>
                  <a:gd name="T112" fmla="*/ 35 w 145"/>
                  <a:gd name="T113" fmla="*/ 136 h 159"/>
                  <a:gd name="T114" fmla="*/ 46 w 145"/>
                  <a:gd name="T115" fmla="*/ 1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5" h="159">
                    <a:moveTo>
                      <a:pt x="111" y="63"/>
                    </a:moveTo>
                    <a:lnTo>
                      <a:pt x="120" y="63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3" y="48"/>
                    </a:lnTo>
                    <a:lnTo>
                      <a:pt x="121" y="39"/>
                    </a:lnTo>
                    <a:lnTo>
                      <a:pt x="120" y="32"/>
                    </a:lnTo>
                    <a:lnTo>
                      <a:pt x="115" y="27"/>
                    </a:lnTo>
                    <a:lnTo>
                      <a:pt x="111" y="23"/>
                    </a:lnTo>
                    <a:lnTo>
                      <a:pt x="105" y="21"/>
                    </a:lnTo>
                    <a:lnTo>
                      <a:pt x="97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75" y="20"/>
                    </a:lnTo>
                    <a:lnTo>
                      <a:pt x="64" y="23"/>
                    </a:lnTo>
                    <a:lnTo>
                      <a:pt x="54" y="26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1"/>
                    </a:lnTo>
                    <a:lnTo>
                      <a:pt x="35" y="18"/>
                    </a:lnTo>
                    <a:lnTo>
                      <a:pt x="36" y="15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8" y="9"/>
                    </a:lnTo>
                    <a:lnTo>
                      <a:pt x="60" y="5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8" y="2"/>
                    </a:lnTo>
                    <a:lnTo>
                      <a:pt x="118" y="3"/>
                    </a:lnTo>
                    <a:lnTo>
                      <a:pt x="129" y="9"/>
                    </a:lnTo>
                    <a:lnTo>
                      <a:pt x="136" y="15"/>
                    </a:lnTo>
                    <a:lnTo>
                      <a:pt x="141" y="23"/>
                    </a:lnTo>
                    <a:lnTo>
                      <a:pt x="144" y="33"/>
                    </a:lnTo>
                    <a:lnTo>
                      <a:pt x="145" y="45"/>
                    </a:lnTo>
                    <a:lnTo>
                      <a:pt x="144" y="58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26" y="151"/>
                    </a:lnTo>
                    <a:lnTo>
                      <a:pt x="123" y="153"/>
                    </a:lnTo>
                    <a:lnTo>
                      <a:pt x="121" y="154"/>
                    </a:lnTo>
                    <a:lnTo>
                      <a:pt x="117" y="156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08" y="154"/>
                    </a:lnTo>
                    <a:lnTo>
                      <a:pt x="106" y="153"/>
                    </a:lnTo>
                    <a:lnTo>
                      <a:pt x="105" y="151"/>
                    </a:lnTo>
                    <a:lnTo>
                      <a:pt x="105" y="148"/>
                    </a:lnTo>
                    <a:lnTo>
                      <a:pt x="108" y="135"/>
                    </a:lnTo>
                    <a:lnTo>
                      <a:pt x="108" y="135"/>
                    </a:lnTo>
                    <a:lnTo>
                      <a:pt x="111" y="124"/>
                    </a:lnTo>
                    <a:lnTo>
                      <a:pt x="109" y="124"/>
                    </a:lnTo>
                    <a:lnTo>
                      <a:pt x="109" y="124"/>
                    </a:lnTo>
                    <a:lnTo>
                      <a:pt x="106" y="129"/>
                    </a:lnTo>
                    <a:lnTo>
                      <a:pt x="102" y="135"/>
                    </a:lnTo>
                    <a:lnTo>
                      <a:pt x="94" y="141"/>
                    </a:lnTo>
                    <a:lnTo>
                      <a:pt x="85" y="148"/>
                    </a:lnTo>
                    <a:lnTo>
                      <a:pt x="75" y="153"/>
                    </a:lnTo>
                    <a:lnTo>
                      <a:pt x="63" y="157"/>
                    </a:lnTo>
                    <a:lnTo>
                      <a:pt x="48" y="159"/>
                    </a:lnTo>
                    <a:lnTo>
                      <a:pt x="48" y="159"/>
                    </a:lnTo>
                    <a:lnTo>
                      <a:pt x="38" y="159"/>
                    </a:lnTo>
                    <a:lnTo>
                      <a:pt x="29" y="156"/>
                    </a:lnTo>
                    <a:lnTo>
                      <a:pt x="20" y="153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3" y="133"/>
                    </a:lnTo>
                    <a:lnTo>
                      <a:pt x="0" y="12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3" y="106"/>
                    </a:lnTo>
                    <a:lnTo>
                      <a:pt x="8" y="97"/>
                    </a:lnTo>
                    <a:lnTo>
                      <a:pt x="12" y="91"/>
                    </a:lnTo>
                    <a:lnTo>
                      <a:pt x="18" y="85"/>
                    </a:lnTo>
                    <a:lnTo>
                      <a:pt x="24" y="81"/>
                    </a:lnTo>
                    <a:lnTo>
                      <a:pt x="32" y="76"/>
                    </a:lnTo>
                    <a:lnTo>
                      <a:pt x="48" y="70"/>
                    </a:lnTo>
                    <a:lnTo>
                      <a:pt x="64" y="66"/>
                    </a:lnTo>
                    <a:lnTo>
                      <a:pt x="82" y="63"/>
                    </a:lnTo>
                    <a:lnTo>
                      <a:pt x="111" y="63"/>
                    </a:lnTo>
                    <a:close/>
                    <a:moveTo>
                      <a:pt x="55" y="141"/>
                    </a:moveTo>
                    <a:lnTo>
                      <a:pt x="55" y="141"/>
                    </a:lnTo>
                    <a:lnTo>
                      <a:pt x="67" y="141"/>
                    </a:lnTo>
                    <a:lnTo>
                      <a:pt x="78" y="136"/>
                    </a:lnTo>
                    <a:lnTo>
                      <a:pt x="87" y="130"/>
                    </a:lnTo>
                    <a:lnTo>
                      <a:pt x="96" y="123"/>
                    </a:lnTo>
                    <a:lnTo>
                      <a:pt x="103" y="114"/>
                    </a:lnTo>
                    <a:lnTo>
                      <a:pt x="109" y="105"/>
                    </a:lnTo>
                    <a:lnTo>
                      <a:pt x="114" y="94"/>
                    </a:lnTo>
                    <a:lnTo>
                      <a:pt x="117" y="85"/>
                    </a:lnTo>
                    <a:lnTo>
                      <a:pt x="117" y="78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85" y="78"/>
                    </a:lnTo>
                    <a:lnTo>
                      <a:pt x="72" y="79"/>
                    </a:lnTo>
                    <a:lnTo>
                      <a:pt x="58" y="82"/>
                    </a:lnTo>
                    <a:lnTo>
                      <a:pt x="46" y="87"/>
                    </a:lnTo>
                    <a:lnTo>
                      <a:pt x="36" y="93"/>
                    </a:lnTo>
                    <a:lnTo>
                      <a:pt x="33" y="97"/>
                    </a:lnTo>
                    <a:lnTo>
                      <a:pt x="29" y="102"/>
                    </a:lnTo>
                    <a:lnTo>
                      <a:pt x="26" y="106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24" y="118"/>
                    </a:lnTo>
                    <a:lnTo>
                      <a:pt x="24" y="123"/>
                    </a:lnTo>
                    <a:lnTo>
                      <a:pt x="27" y="127"/>
                    </a:lnTo>
                    <a:lnTo>
                      <a:pt x="30" y="132"/>
                    </a:lnTo>
                    <a:lnTo>
                      <a:pt x="35" y="136"/>
                    </a:lnTo>
                    <a:lnTo>
                      <a:pt x="41" y="139"/>
                    </a:lnTo>
                    <a:lnTo>
                      <a:pt x="46" y="141"/>
                    </a:lnTo>
                    <a:lnTo>
                      <a:pt x="55" y="14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 userDrawn="1"/>
            </p:nvSpPr>
            <p:spPr bwMode="auto">
              <a:xfrm>
                <a:off x="6137275" y="1944688"/>
                <a:ext cx="114300" cy="125412"/>
              </a:xfrm>
              <a:custGeom>
                <a:avLst/>
                <a:gdLst>
                  <a:gd name="T0" fmla="*/ 120 w 145"/>
                  <a:gd name="T1" fmla="*/ 63 h 159"/>
                  <a:gd name="T2" fmla="*/ 121 w 145"/>
                  <a:gd name="T3" fmla="*/ 57 h 159"/>
                  <a:gd name="T4" fmla="*/ 121 w 145"/>
                  <a:gd name="T5" fmla="*/ 39 h 159"/>
                  <a:gd name="T6" fmla="*/ 115 w 145"/>
                  <a:gd name="T7" fmla="*/ 27 h 159"/>
                  <a:gd name="T8" fmla="*/ 105 w 145"/>
                  <a:gd name="T9" fmla="*/ 21 h 159"/>
                  <a:gd name="T10" fmla="*/ 88 w 145"/>
                  <a:gd name="T11" fmla="*/ 18 h 159"/>
                  <a:gd name="T12" fmla="*/ 75 w 145"/>
                  <a:gd name="T13" fmla="*/ 20 h 159"/>
                  <a:gd name="T14" fmla="*/ 54 w 145"/>
                  <a:gd name="T15" fmla="*/ 26 h 159"/>
                  <a:gd name="T16" fmla="*/ 46 w 145"/>
                  <a:gd name="T17" fmla="*/ 29 h 159"/>
                  <a:gd name="T18" fmla="*/ 41 w 145"/>
                  <a:gd name="T19" fmla="*/ 30 h 159"/>
                  <a:gd name="T20" fmla="*/ 36 w 145"/>
                  <a:gd name="T21" fmla="*/ 27 h 159"/>
                  <a:gd name="T22" fmla="*/ 35 w 145"/>
                  <a:gd name="T23" fmla="*/ 24 h 159"/>
                  <a:gd name="T24" fmla="*/ 35 w 145"/>
                  <a:gd name="T25" fmla="*/ 18 h 159"/>
                  <a:gd name="T26" fmla="*/ 39 w 145"/>
                  <a:gd name="T27" fmla="*/ 14 h 159"/>
                  <a:gd name="T28" fmla="*/ 48 w 145"/>
                  <a:gd name="T29" fmla="*/ 9 h 159"/>
                  <a:gd name="T30" fmla="*/ 76 w 145"/>
                  <a:gd name="T31" fmla="*/ 2 h 159"/>
                  <a:gd name="T32" fmla="*/ 93 w 145"/>
                  <a:gd name="T33" fmla="*/ 0 h 159"/>
                  <a:gd name="T34" fmla="*/ 118 w 145"/>
                  <a:gd name="T35" fmla="*/ 3 h 159"/>
                  <a:gd name="T36" fmla="*/ 136 w 145"/>
                  <a:gd name="T37" fmla="*/ 15 h 159"/>
                  <a:gd name="T38" fmla="*/ 144 w 145"/>
                  <a:gd name="T39" fmla="*/ 33 h 159"/>
                  <a:gd name="T40" fmla="*/ 144 w 145"/>
                  <a:gd name="T41" fmla="*/ 58 h 159"/>
                  <a:gd name="T42" fmla="*/ 126 w 145"/>
                  <a:gd name="T43" fmla="*/ 148 h 159"/>
                  <a:gd name="T44" fmla="*/ 123 w 145"/>
                  <a:gd name="T45" fmla="*/ 153 h 159"/>
                  <a:gd name="T46" fmla="*/ 117 w 145"/>
                  <a:gd name="T47" fmla="*/ 156 h 159"/>
                  <a:gd name="T48" fmla="*/ 112 w 145"/>
                  <a:gd name="T49" fmla="*/ 156 h 159"/>
                  <a:gd name="T50" fmla="*/ 106 w 145"/>
                  <a:gd name="T51" fmla="*/ 153 h 159"/>
                  <a:gd name="T52" fmla="*/ 105 w 145"/>
                  <a:gd name="T53" fmla="*/ 148 h 159"/>
                  <a:gd name="T54" fmla="*/ 108 w 145"/>
                  <a:gd name="T55" fmla="*/ 135 h 159"/>
                  <a:gd name="T56" fmla="*/ 109 w 145"/>
                  <a:gd name="T57" fmla="*/ 124 h 159"/>
                  <a:gd name="T58" fmla="*/ 106 w 145"/>
                  <a:gd name="T59" fmla="*/ 129 h 159"/>
                  <a:gd name="T60" fmla="*/ 94 w 145"/>
                  <a:gd name="T61" fmla="*/ 141 h 159"/>
                  <a:gd name="T62" fmla="*/ 75 w 145"/>
                  <a:gd name="T63" fmla="*/ 153 h 159"/>
                  <a:gd name="T64" fmla="*/ 48 w 145"/>
                  <a:gd name="T65" fmla="*/ 159 h 159"/>
                  <a:gd name="T66" fmla="*/ 38 w 145"/>
                  <a:gd name="T67" fmla="*/ 159 h 159"/>
                  <a:gd name="T68" fmla="*/ 20 w 145"/>
                  <a:gd name="T69" fmla="*/ 153 h 159"/>
                  <a:gd name="T70" fmla="*/ 6 w 145"/>
                  <a:gd name="T71" fmla="*/ 141 h 159"/>
                  <a:gd name="T72" fmla="*/ 0 w 145"/>
                  <a:gd name="T73" fmla="*/ 124 h 159"/>
                  <a:gd name="T74" fmla="*/ 2 w 145"/>
                  <a:gd name="T75" fmla="*/ 114 h 159"/>
                  <a:gd name="T76" fmla="*/ 8 w 145"/>
                  <a:gd name="T77" fmla="*/ 97 h 159"/>
                  <a:gd name="T78" fmla="*/ 18 w 145"/>
                  <a:gd name="T79" fmla="*/ 85 h 159"/>
                  <a:gd name="T80" fmla="*/ 32 w 145"/>
                  <a:gd name="T81" fmla="*/ 76 h 159"/>
                  <a:gd name="T82" fmla="*/ 64 w 145"/>
                  <a:gd name="T83" fmla="*/ 66 h 159"/>
                  <a:gd name="T84" fmla="*/ 111 w 145"/>
                  <a:gd name="T85" fmla="*/ 6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5" h="159">
                    <a:moveTo>
                      <a:pt x="111" y="63"/>
                    </a:moveTo>
                    <a:lnTo>
                      <a:pt x="120" y="63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3" y="48"/>
                    </a:lnTo>
                    <a:lnTo>
                      <a:pt x="121" y="39"/>
                    </a:lnTo>
                    <a:lnTo>
                      <a:pt x="120" y="32"/>
                    </a:lnTo>
                    <a:lnTo>
                      <a:pt x="115" y="27"/>
                    </a:lnTo>
                    <a:lnTo>
                      <a:pt x="111" y="23"/>
                    </a:lnTo>
                    <a:lnTo>
                      <a:pt x="105" y="21"/>
                    </a:lnTo>
                    <a:lnTo>
                      <a:pt x="97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75" y="20"/>
                    </a:lnTo>
                    <a:lnTo>
                      <a:pt x="64" y="23"/>
                    </a:lnTo>
                    <a:lnTo>
                      <a:pt x="54" y="26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1"/>
                    </a:lnTo>
                    <a:lnTo>
                      <a:pt x="35" y="18"/>
                    </a:lnTo>
                    <a:lnTo>
                      <a:pt x="36" y="15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8" y="9"/>
                    </a:lnTo>
                    <a:lnTo>
                      <a:pt x="60" y="5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8" y="2"/>
                    </a:lnTo>
                    <a:lnTo>
                      <a:pt x="118" y="3"/>
                    </a:lnTo>
                    <a:lnTo>
                      <a:pt x="129" y="9"/>
                    </a:lnTo>
                    <a:lnTo>
                      <a:pt x="136" y="15"/>
                    </a:lnTo>
                    <a:lnTo>
                      <a:pt x="141" y="23"/>
                    </a:lnTo>
                    <a:lnTo>
                      <a:pt x="144" y="33"/>
                    </a:lnTo>
                    <a:lnTo>
                      <a:pt x="145" y="45"/>
                    </a:lnTo>
                    <a:lnTo>
                      <a:pt x="144" y="58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26" y="151"/>
                    </a:lnTo>
                    <a:lnTo>
                      <a:pt x="123" y="153"/>
                    </a:lnTo>
                    <a:lnTo>
                      <a:pt x="121" y="154"/>
                    </a:lnTo>
                    <a:lnTo>
                      <a:pt x="117" y="156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08" y="154"/>
                    </a:lnTo>
                    <a:lnTo>
                      <a:pt x="106" y="153"/>
                    </a:lnTo>
                    <a:lnTo>
                      <a:pt x="105" y="151"/>
                    </a:lnTo>
                    <a:lnTo>
                      <a:pt x="105" y="148"/>
                    </a:lnTo>
                    <a:lnTo>
                      <a:pt x="108" y="135"/>
                    </a:lnTo>
                    <a:lnTo>
                      <a:pt x="108" y="135"/>
                    </a:lnTo>
                    <a:lnTo>
                      <a:pt x="111" y="124"/>
                    </a:lnTo>
                    <a:lnTo>
                      <a:pt x="109" y="124"/>
                    </a:lnTo>
                    <a:lnTo>
                      <a:pt x="109" y="124"/>
                    </a:lnTo>
                    <a:lnTo>
                      <a:pt x="106" y="129"/>
                    </a:lnTo>
                    <a:lnTo>
                      <a:pt x="102" y="135"/>
                    </a:lnTo>
                    <a:lnTo>
                      <a:pt x="94" y="141"/>
                    </a:lnTo>
                    <a:lnTo>
                      <a:pt x="85" y="148"/>
                    </a:lnTo>
                    <a:lnTo>
                      <a:pt x="75" y="153"/>
                    </a:lnTo>
                    <a:lnTo>
                      <a:pt x="63" y="157"/>
                    </a:lnTo>
                    <a:lnTo>
                      <a:pt x="48" y="159"/>
                    </a:lnTo>
                    <a:lnTo>
                      <a:pt x="48" y="159"/>
                    </a:lnTo>
                    <a:lnTo>
                      <a:pt x="38" y="159"/>
                    </a:lnTo>
                    <a:lnTo>
                      <a:pt x="29" y="156"/>
                    </a:lnTo>
                    <a:lnTo>
                      <a:pt x="20" y="153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3" y="133"/>
                    </a:lnTo>
                    <a:lnTo>
                      <a:pt x="0" y="12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3" y="106"/>
                    </a:lnTo>
                    <a:lnTo>
                      <a:pt x="8" y="97"/>
                    </a:lnTo>
                    <a:lnTo>
                      <a:pt x="12" y="91"/>
                    </a:lnTo>
                    <a:lnTo>
                      <a:pt x="18" y="85"/>
                    </a:lnTo>
                    <a:lnTo>
                      <a:pt x="24" y="81"/>
                    </a:lnTo>
                    <a:lnTo>
                      <a:pt x="32" y="76"/>
                    </a:lnTo>
                    <a:lnTo>
                      <a:pt x="48" y="70"/>
                    </a:lnTo>
                    <a:lnTo>
                      <a:pt x="64" y="66"/>
                    </a:lnTo>
                    <a:lnTo>
                      <a:pt x="82" y="63"/>
                    </a:lnTo>
                    <a:lnTo>
                      <a:pt x="111" y="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10"/>
              <p:cNvSpPr>
                <a:spLocks/>
              </p:cNvSpPr>
              <p:nvPr userDrawn="1"/>
            </p:nvSpPr>
            <p:spPr bwMode="auto">
              <a:xfrm>
                <a:off x="6156325" y="2005013"/>
                <a:ext cx="73025" cy="50800"/>
              </a:xfrm>
              <a:custGeom>
                <a:avLst/>
                <a:gdLst>
                  <a:gd name="T0" fmla="*/ 31 w 93"/>
                  <a:gd name="T1" fmla="*/ 63 h 63"/>
                  <a:gd name="T2" fmla="*/ 31 w 93"/>
                  <a:gd name="T3" fmla="*/ 63 h 63"/>
                  <a:gd name="T4" fmla="*/ 43 w 93"/>
                  <a:gd name="T5" fmla="*/ 63 h 63"/>
                  <a:gd name="T6" fmla="*/ 54 w 93"/>
                  <a:gd name="T7" fmla="*/ 58 h 63"/>
                  <a:gd name="T8" fmla="*/ 63 w 93"/>
                  <a:gd name="T9" fmla="*/ 52 h 63"/>
                  <a:gd name="T10" fmla="*/ 72 w 93"/>
                  <a:gd name="T11" fmla="*/ 45 h 63"/>
                  <a:gd name="T12" fmla="*/ 79 w 93"/>
                  <a:gd name="T13" fmla="*/ 36 h 63"/>
                  <a:gd name="T14" fmla="*/ 85 w 93"/>
                  <a:gd name="T15" fmla="*/ 27 h 63"/>
                  <a:gd name="T16" fmla="*/ 90 w 93"/>
                  <a:gd name="T17" fmla="*/ 16 h 63"/>
                  <a:gd name="T18" fmla="*/ 93 w 93"/>
                  <a:gd name="T19" fmla="*/ 7 h 63"/>
                  <a:gd name="T20" fmla="*/ 93 w 93"/>
                  <a:gd name="T21" fmla="*/ 0 h 63"/>
                  <a:gd name="T22" fmla="*/ 84 w 93"/>
                  <a:gd name="T23" fmla="*/ 0 h 63"/>
                  <a:gd name="T24" fmla="*/ 84 w 93"/>
                  <a:gd name="T25" fmla="*/ 0 h 63"/>
                  <a:gd name="T26" fmla="*/ 61 w 93"/>
                  <a:gd name="T27" fmla="*/ 0 h 63"/>
                  <a:gd name="T28" fmla="*/ 48 w 93"/>
                  <a:gd name="T29" fmla="*/ 1 h 63"/>
                  <a:gd name="T30" fmla="*/ 34 w 93"/>
                  <a:gd name="T31" fmla="*/ 4 h 63"/>
                  <a:gd name="T32" fmla="*/ 22 w 93"/>
                  <a:gd name="T33" fmla="*/ 9 h 63"/>
                  <a:gd name="T34" fmla="*/ 12 w 93"/>
                  <a:gd name="T35" fmla="*/ 15 h 63"/>
                  <a:gd name="T36" fmla="*/ 9 w 93"/>
                  <a:gd name="T37" fmla="*/ 19 h 63"/>
                  <a:gd name="T38" fmla="*/ 5 w 93"/>
                  <a:gd name="T39" fmla="*/ 24 h 63"/>
                  <a:gd name="T40" fmla="*/ 2 w 93"/>
                  <a:gd name="T41" fmla="*/ 28 h 63"/>
                  <a:gd name="T42" fmla="*/ 0 w 93"/>
                  <a:gd name="T43" fmla="*/ 34 h 63"/>
                  <a:gd name="T44" fmla="*/ 0 w 93"/>
                  <a:gd name="T45" fmla="*/ 34 h 63"/>
                  <a:gd name="T46" fmla="*/ 0 w 93"/>
                  <a:gd name="T47" fmla="*/ 40 h 63"/>
                  <a:gd name="T48" fmla="*/ 0 w 93"/>
                  <a:gd name="T49" fmla="*/ 45 h 63"/>
                  <a:gd name="T50" fmla="*/ 3 w 93"/>
                  <a:gd name="T51" fmla="*/ 49 h 63"/>
                  <a:gd name="T52" fmla="*/ 6 w 93"/>
                  <a:gd name="T53" fmla="*/ 54 h 63"/>
                  <a:gd name="T54" fmla="*/ 11 w 93"/>
                  <a:gd name="T55" fmla="*/ 58 h 63"/>
                  <a:gd name="T56" fmla="*/ 17 w 93"/>
                  <a:gd name="T57" fmla="*/ 61 h 63"/>
                  <a:gd name="T58" fmla="*/ 22 w 93"/>
                  <a:gd name="T59" fmla="*/ 63 h 63"/>
                  <a:gd name="T60" fmla="*/ 31 w 93"/>
                  <a:gd name="T6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63">
                    <a:moveTo>
                      <a:pt x="31" y="63"/>
                    </a:moveTo>
                    <a:lnTo>
                      <a:pt x="31" y="63"/>
                    </a:lnTo>
                    <a:lnTo>
                      <a:pt x="43" y="63"/>
                    </a:lnTo>
                    <a:lnTo>
                      <a:pt x="54" y="58"/>
                    </a:lnTo>
                    <a:lnTo>
                      <a:pt x="63" y="52"/>
                    </a:lnTo>
                    <a:lnTo>
                      <a:pt x="72" y="45"/>
                    </a:lnTo>
                    <a:lnTo>
                      <a:pt x="79" y="36"/>
                    </a:lnTo>
                    <a:lnTo>
                      <a:pt x="85" y="27"/>
                    </a:lnTo>
                    <a:lnTo>
                      <a:pt x="90" y="16"/>
                    </a:lnTo>
                    <a:lnTo>
                      <a:pt x="93" y="7"/>
                    </a:lnTo>
                    <a:lnTo>
                      <a:pt x="93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61" y="0"/>
                    </a:lnTo>
                    <a:lnTo>
                      <a:pt x="48" y="1"/>
                    </a:lnTo>
                    <a:lnTo>
                      <a:pt x="34" y="4"/>
                    </a:lnTo>
                    <a:lnTo>
                      <a:pt x="22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5" y="24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49"/>
                    </a:lnTo>
                    <a:lnTo>
                      <a:pt x="6" y="54"/>
                    </a:lnTo>
                    <a:lnTo>
                      <a:pt x="11" y="58"/>
                    </a:lnTo>
                    <a:lnTo>
                      <a:pt x="17" y="61"/>
                    </a:lnTo>
                    <a:lnTo>
                      <a:pt x="22" y="63"/>
                    </a:lnTo>
                    <a:lnTo>
                      <a:pt x="31" y="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11"/>
              <p:cNvSpPr>
                <a:spLocks/>
              </p:cNvSpPr>
              <p:nvPr userDrawn="1"/>
            </p:nvSpPr>
            <p:spPr bwMode="auto">
              <a:xfrm>
                <a:off x="6273800" y="1898650"/>
                <a:ext cx="44450" cy="168275"/>
              </a:xfrm>
              <a:custGeom>
                <a:avLst/>
                <a:gdLst>
                  <a:gd name="T0" fmla="*/ 33 w 56"/>
                  <a:gd name="T1" fmla="*/ 8 h 213"/>
                  <a:gd name="T2" fmla="*/ 33 w 56"/>
                  <a:gd name="T3" fmla="*/ 8 h 213"/>
                  <a:gd name="T4" fmla="*/ 35 w 56"/>
                  <a:gd name="T5" fmla="*/ 5 h 213"/>
                  <a:gd name="T6" fmla="*/ 36 w 56"/>
                  <a:gd name="T7" fmla="*/ 2 h 213"/>
                  <a:gd name="T8" fmla="*/ 39 w 56"/>
                  <a:gd name="T9" fmla="*/ 0 h 213"/>
                  <a:gd name="T10" fmla="*/ 42 w 56"/>
                  <a:gd name="T11" fmla="*/ 0 h 213"/>
                  <a:gd name="T12" fmla="*/ 48 w 56"/>
                  <a:gd name="T13" fmla="*/ 0 h 213"/>
                  <a:gd name="T14" fmla="*/ 48 w 56"/>
                  <a:gd name="T15" fmla="*/ 0 h 213"/>
                  <a:gd name="T16" fmla="*/ 53 w 56"/>
                  <a:gd name="T17" fmla="*/ 0 h 213"/>
                  <a:gd name="T18" fmla="*/ 54 w 56"/>
                  <a:gd name="T19" fmla="*/ 2 h 213"/>
                  <a:gd name="T20" fmla="*/ 56 w 56"/>
                  <a:gd name="T21" fmla="*/ 5 h 213"/>
                  <a:gd name="T22" fmla="*/ 56 w 56"/>
                  <a:gd name="T23" fmla="*/ 8 h 213"/>
                  <a:gd name="T24" fmla="*/ 24 w 56"/>
                  <a:gd name="T25" fmla="*/ 172 h 213"/>
                  <a:gd name="T26" fmla="*/ 24 w 56"/>
                  <a:gd name="T27" fmla="*/ 172 h 213"/>
                  <a:gd name="T28" fmla="*/ 23 w 56"/>
                  <a:gd name="T29" fmla="*/ 178 h 213"/>
                  <a:gd name="T30" fmla="*/ 24 w 56"/>
                  <a:gd name="T31" fmla="*/ 184 h 213"/>
                  <a:gd name="T32" fmla="*/ 24 w 56"/>
                  <a:gd name="T33" fmla="*/ 187 h 213"/>
                  <a:gd name="T34" fmla="*/ 26 w 56"/>
                  <a:gd name="T35" fmla="*/ 190 h 213"/>
                  <a:gd name="T36" fmla="*/ 32 w 56"/>
                  <a:gd name="T37" fmla="*/ 193 h 213"/>
                  <a:gd name="T38" fmla="*/ 36 w 56"/>
                  <a:gd name="T39" fmla="*/ 195 h 213"/>
                  <a:gd name="T40" fmla="*/ 36 w 56"/>
                  <a:gd name="T41" fmla="*/ 195 h 213"/>
                  <a:gd name="T42" fmla="*/ 39 w 56"/>
                  <a:gd name="T43" fmla="*/ 195 h 213"/>
                  <a:gd name="T44" fmla="*/ 41 w 56"/>
                  <a:gd name="T45" fmla="*/ 196 h 213"/>
                  <a:gd name="T46" fmla="*/ 42 w 56"/>
                  <a:gd name="T47" fmla="*/ 198 h 213"/>
                  <a:gd name="T48" fmla="*/ 42 w 56"/>
                  <a:gd name="T49" fmla="*/ 201 h 213"/>
                  <a:gd name="T50" fmla="*/ 42 w 56"/>
                  <a:gd name="T51" fmla="*/ 205 h 213"/>
                  <a:gd name="T52" fmla="*/ 42 w 56"/>
                  <a:gd name="T53" fmla="*/ 205 h 213"/>
                  <a:gd name="T54" fmla="*/ 41 w 56"/>
                  <a:gd name="T55" fmla="*/ 208 h 213"/>
                  <a:gd name="T56" fmla="*/ 39 w 56"/>
                  <a:gd name="T57" fmla="*/ 211 h 213"/>
                  <a:gd name="T58" fmla="*/ 36 w 56"/>
                  <a:gd name="T59" fmla="*/ 213 h 213"/>
                  <a:gd name="T60" fmla="*/ 32 w 56"/>
                  <a:gd name="T61" fmla="*/ 213 h 213"/>
                  <a:gd name="T62" fmla="*/ 32 w 56"/>
                  <a:gd name="T63" fmla="*/ 213 h 213"/>
                  <a:gd name="T64" fmla="*/ 20 w 56"/>
                  <a:gd name="T65" fmla="*/ 213 h 213"/>
                  <a:gd name="T66" fmla="*/ 14 w 56"/>
                  <a:gd name="T67" fmla="*/ 210 h 213"/>
                  <a:gd name="T68" fmla="*/ 9 w 56"/>
                  <a:gd name="T69" fmla="*/ 207 h 213"/>
                  <a:gd name="T70" fmla="*/ 5 w 56"/>
                  <a:gd name="T71" fmla="*/ 202 h 213"/>
                  <a:gd name="T72" fmla="*/ 2 w 56"/>
                  <a:gd name="T73" fmla="*/ 196 h 213"/>
                  <a:gd name="T74" fmla="*/ 0 w 56"/>
                  <a:gd name="T75" fmla="*/ 187 h 213"/>
                  <a:gd name="T76" fmla="*/ 2 w 56"/>
                  <a:gd name="T77" fmla="*/ 177 h 213"/>
                  <a:gd name="T78" fmla="*/ 33 w 56"/>
                  <a:gd name="T79" fmla="*/ 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213">
                    <a:moveTo>
                      <a:pt x="33" y="8"/>
                    </a:moveTo>
                    <a:lnTo>
                      <a:pt x="33" y="8"/>
                    </a:lnTo>
                    <a:lnTo>
                      <a:pt x="35" y="5"/>
                    </a:lnTo>
                    <a:lnTo>
                      <a:pt x="36" y="2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4" y="2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24" y="172"/>
                    </a:lnTo>
                    <a:lnTo>
                      <a:pt x="24" y="172"/>
                    </a:lnTo>
                    <a:lnTo>
                      <a:pt x="23" y="178"/>
                    </a:lnTo>
                    <a:lnTo>
                      <a:pt x="24" y="184"/>
                    </a:lnTo>
                    <a:lnTo>
                      <a:pt x="24" y="187"/>
                    </a:lnTo>
                    <a:lnTo>
                      <a:pt x="26" y="190"/>
                    </a:lnTo>
                    <a:lnTo>
                      <a:pt x="32" y="193"/>
                    </a:lnTo>
                    <a:lnTo>
                      <a:pt x="36" y="195"/>
                    </a:lnTo>
                    <a:lnTo>
                      <a:pt x="36" y="195"/>
                    </a:lnTo>
                    <a:lnTo>
                      <a:pt x="39" y="195"/>
                    </a:lnTo>
                    <a:lnTo>
                      <a:pt x="41" y="196"/>
                    </a:lnTo>
                    <a:lnTo>
                      <a:pt x="42" y="198"/>
                    </a:lnTo>
                    <a:lnTo>
                      <a:pt x="42" y="201"/>
                    </a:lnTo>
                    <a:lnTo>
                      <a:pt x="42" y="205"/>
                    </a:lnTo>
                    <a:lnTo>
                      <a:pt x="42" y="205"/>
                    </a:lnTo>
                    <a:lnTo>
                      <a:pt x="41" y="208"/>
                    </a:lnTo>
                    <a:lnTo>
                      <a:pt x="39" y="211"/>
                    </a:lnTo>
                    <a:lnTo>
                      <a:pt x="36" y="213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20" y="213"/>
                    </a:lnTo>
                    <a:lnTo>
                      <a:pt x="14" y="210"/>
                    </a:lnTo>
                    <a:lnTo>
                      <a:pt x="9" y="207"/>
                    </a:lnTo>
                    <a:lnTo>
                      <a:pt x="5" y="202"/>
                    </a:lnTo>
                    <a:lnTo>
                      <a:pt x="2" y="196"/>
                    </a:lnTo>
                    <a:lnTo>
                      <a:pt x="0" y="187"/>
                    </a:lnTo>
                    <a:lnTo>
                      <a:pt x="2" y="177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 userDrawn="1"/>
            </p:nvSpPr>
            <p:spPr bwMode="auto">
              <a:xfrm>
                <a:off x="6330950" y="1898650"/>
                <a:ext cx="44450" cy="168275"/>
              </a:xfrm>
              <a:custGeom>
                <a:avLst/>
                <a:gdLst>
                  <a:gd name="T0" fmla="*/ 33 w 55"/>
                  <a:gd name="T1" fmla="*/ 8 h 213"/>
                  <a:gd name="T2" fmla="*/ 33 w 55"/>
                  <a:gd name="T3" fmla="*/ 8 h 213"/>
                  <a:gd name="T4" fmla="*/ 34 w 55"/>
                  <a:gd name="T5" fmla="*/ 5 h 213"/>
                  <a:gd name="T6" fmla="*/ 36 w 55"/>
                  <a:gd name="T7" fmla="*/ 2 h 213"/>
                  <a:gd name="T8" fmla="*/ 39 w 55"/>
                  <a:gd name="T9" fmla="*/ 0 h 213"/>
                  <a:gd name="T10" fmla="*/ 42 w 55"/>
                  <a:gd name="T11" fmla="*/ 0 h 213"/>
                  <a:gd name="T12" fmla="*/ 48 w 55"/>
                  <a:gd name="T13" fmla="*/ 0 h 213"/>
                  <a:gd name="T14" fmla="*/ 48 w 55"/>
                  <a:gd name="T15" fmla="*/ 0 h 213"/>
                  <a:gd name="T16" fmla="*/ 52 w 55"/>
                  <a:gd name="T17" fmla="*/ 0 h 213"/>
                  <a:gd name="T18" fmla="*/ 54 w 55"/>
                  <a:gd name="T19" fmla="*/ 2 h 213"/>
                  <a:gd name="T20" fmla="*/ 55 w 55"/>
                  <a:gd name="T21" fmla="*/ 5 h 213"/>
                  <a:gd name="T22" fmla="*/ 55 w 55"/>
                  <a:gd name="T23" fmla="*/ 8 h 213"/>
                  <a:gd name="T24" fmla="*/ 24 w 55"/>
                  <a:gd name="T25" fmla="*/ 172 h 213"/>
                  <a:gd name="T26" fmla="*/ 24 w 55"/>
                  <a:gd name="T27" fmla="*/ 172 h 213"/>
                  <a:gd name="T28" fmla="*/ 22 w 55"/>
                  <a:gd name="T29" fmla="*/ 178 h 213"/>
                  <a:gd name="T30" fmla="*/ 24 w 55"/>
                  <a:gd name="T31" fmla="*/ 184 h 213"/>
                  <a:gd name="T32" fmla="*/ 24 w 55"/>
                  <a:gd name="T33" fmla="*/ 187 h 213"/>
                  <a:gd name="T34" fmla="*/ 25 w 55"/>
                  <a:gd name="T35" fmla="*/ 190 h 213"/>
                  <a:gd name="T36" fmla="*/ 31 w 55"/>
                  <a:gd name="T37" fmla="*/ 193 h 213"/>
                  <a:gd name="T38" fmla="*/ 36 w 55"/>
                  <a:gd name="T39" fmla="*/ 195 h 213"/>
                  <a:gd name="T40" fmla="*/ 36 w 55"/>
                  <a:gd name="T41" fmla="*/ 195 h 213"/>
                  <a:gd name="T42" fmla="*/ 39 w 55"/>
                  <a:gd name="T43" fmla="*/ 195 h 213"/>
                  <a:gd name="T44" fmla="*/ 40 w 55"/>
                  <a:gd name="T45" fmla="*/ 196 h 213"/>
                  <a:gd name="T46" fmla="*/ 42 w 55"/>
                  <a:gd name="T47" fmla="*/ 198 h 213"/>
                  <a:gd name="T48" fmla="*/ 42 w 55"/>
                  <a:gd name="T49" fmla="*/ 201 h 213"/>
                  <a:gd name="T50" fmla="*/ 42 w 55"/>
                  <a:gd name="T51" fmla="*/ 205 h 213"/>
                  <a:gd name="T52" fmla="*/ 42 w 55"/>
                  <a:gd name="T53" fmla="*/ 205 h 213"/>
                  <a:gd name="T54" fmla="*/ 40 w 55"/>
                  <a:gd name="T55" fmla="*/ 208 h 213"/>
                  <a:gd name="T56" fmla="*/ 39 w 55"/>
                  <a:gd name="T57" fmla="*/ 211 h 213"/>
                  <a:gd name="T58" fmla="*/ 36 w 55"/>
                  <a:gd name="T59" fmla="*/ 213 h 213"/>
                  <a:gd name="T60" fmla="*/ 31 w 55"/>
                  <a:gd name="T61" fmla="*/ 213 h 213"/>
                  <a:gd name="T62" fmla="*/ 31 w 55"/>
                  <a:gd name="T63" fmla="*/ 213 h 213"/>
                  <a:gd name="T64" fmla="*/ 19 w 55"/>
                  <a:gd name="T65" fmla="*/ 213 h 213"/>
                  <a:gd name="T66" fmla="*/ 14 w 55"/>
                  <a:gd name="T67" fmla="*/ 210 h 213"/>
                  <a:gd name="T68" fmla="*/ 9 w 55"/>
                  <a:gd name="T69" fmla="*/ 207 h 213"/>
                  <a:gd name="T70" fmla="*/ 5 w 55"/>
                  <a:gd name="T71" fmla="*/ 202 h 213"/>
                  <a:gd name="T72" fmla="*/ 2 w 55"/>
                  <a:gd name="T73" fmla="*/ 196 h 213"/>
                  <a:gd name="T74" fmla="*/ 0 w 55"/>
                  <a:gd name="T75" fmla="*/ 187 h 213"/>
                  <a:gd name="T76" fmla="*/ 2 w 55"/>
                  <a:gd name="T77" fmla="*/ 177 h 213"/>
                  <a:gd name="T78" fmla="*/ 33 w 55"/>
                  <a:gd name="T79" fmla="*/ 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213">
                    <a:moveTo>
                      <a:pt x="33" y="8"/>
                    </a:moveTo>
                    <a:lnTo>
                      <a:pt x="33" y="8"/>
                    </a:lnTo>
                    <a:lnTo>
                      <a:pt x="34" y="5"/>
                    </a:lnTo>
                    <a:lnTo>
                      <a:pt x="36" y="2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4" y="2"/>
                    </a:lnTo>
                    <a:lnTo>
                      <a:pt x="55" y="5"/>
                    </a:lnTo>
                    <a:lnTo>
                      <a:pt x="55" y="8"/>
                    </a:lnTo>
                    <a:lnTo>
                      <a:pt x="24" y="172"/>
                    </a:lnTo>
                    <a:lnTo>
                      <a:pt x="24" y="172"/>
                    </a:lnTo>
                    <a:lnTo>
                      <a:pt x="22" y="178"/>
                    </a:lnTo>
                    <a:lnTo>
                      <a:pt x="24" y="184"/>
                    </a:lnTo>
                    <a:lnTo>
                      <a:pt x="24" y="187"/>
                    </a:lnTo>
                    <a:lnTo>
                      <a:pt x="25" y="190"/>
                    </a:lnTo>
                    <a:lnTo>
                      <a:pt x="31" y="193"/>
                    </a:lnTo>
                    <a:lnTo>
                      <a:pt x="36" y="195"/>
                    </a:lnTo>
                    <a:lnTo>
                      <a:pt x="36" y="195"/>
                    </a:lnTo>
                    <a:lnTo>
                      <a:pt x="39" y="195"/>
                    </a:lnTo>
                    <a:lnTo>
                      <a:pt x="40" y="196"/>
                    </a:lnTo>
                    <a:lnTo>
                      <a:pt x="42" y="198"/>
                    </a:lnTo>
                    <a:lnTo>
                      <a:pt x="42" y="201"/>
                    </a:lnTo>
                    <a:lnTo>
                      <a:pt x="42" y="205"/>
                    </a:lnTo>
                    <a:lnTo>
                      <a:pt x="42" y="205"/>
                    </a:lnTo>
                    <a:lnTo>
                      <a:pt x="40" y="208"/>
                    </a:lnTo>
                    <a:lnTo>
                      <a:pt x="39" y="211"/>
                    </a:lnTo>
                    <a:lnTo>
                      <a:pt x="36" y="213"/>
                    </a:lnTo>
                    <a:lnTo>
                      <a:pt x="31" y="213"/>
                    </a:lnTo>
                    <a:lnTo>
                      <a:pt x="31" y="213"/>
                    </a:lnTo>
                    <a:lnTo>
                      <a:pt x="19" y="213"/>
                    </a:lnTo>
                    <a:lnTo>
                      <a:pt x="14" y="210"/>
                    </a:lnTo>
                    <a:lnTo>
                      <a:pt x="9" y="207"/>
                    </a:lnTo>
                    <a:lnTo>
                      <a:pt x="5" y="202"/>
                    </a:lnTo>
                    <a:lnTo>
                      <a:pt x="2" y="196"/>
                    </a:lnTo>
                    <a:lnTo>
                      <a:pt x="0" y="187"/>
                    </a:lnTo>
                    <a:lnTo>
                      <a:pt x="2" y="177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13"/>
              <p:cNvSpPr>
                <a:spLocks noEditPoints="1"/>
              </p:cNvSpPr>
              <p:nvPr userDrawn="1"/>
            </p:nvSpPr>
            <p:spPr bwMode="auto">
              <a:xfrm>
                <a:off x="6384925" y="1944688"/>
                <a:ext cx="122238" cy="125412"/>
              </a:xfrm>
              <a:custGeom>
                <a:avLst/>
                <a:gdLst>
                  <a:gd name="T0" fmla="*/ 97 w 154"/>
                  <a:gd name="T1" fmla="*/ 0 h 159"/>
                  <a:gd name="T2" fmla="*/ 126 w 154"/>
                  <a:gd name="T3" fmla="*/ 5 h 159"/>
                  <a:gd name="T4" fmla="*/ 145 w 154"/>
                  <a:gd name="T5" fmla="*/ 20 h 159"/>
                  <a:gd name="T6" fmla="*/ 153 w 154"/>
                  <a:gd name="T7" fmla="*/ 43 h 159"/>
                  <a:gd name="T8" fmla="*/ 153 w 154"/>
                  <a:gd name="T9" fmla="*/ 72 h 159"/>
                  <a:gd name="T10" fmla="*/ 151 w 154"/>
                  <a:gd name="T11" fmla="*/ 75 h 159"/>
                  <a:gd name="T12" fmla="*/ 147 w 154"/>
                  <a:gd name="T13" fmla="*/ 79 h 159"/>
                  <a:gd name="T14" fmla="*/ 26 w 154"/>
                  <a:gd name="T15" fmla="*/ 79 h 159"/>
                  <a:gd name="T16" fmla="*/ 24 w 154"/>
                  <a:gd name="T17" fmla="*/ 93 h 159"/>
                  <a:gd name="T18" fmla="*/ 30 w 154"/>
                  <a:gd name="T19" fmla="*/ 115 h 159"/>
                  <a:gd name="T20" fmla="*/ 44 w 154"/>
                  <a:gd name="T21" fmla="*/ 132 h 159"/>
                  <a:gd name="T22" fmla="*/ 64 w 154"/>
                  <a:gd name="T23" fmla="*/ 139 h 159"/>
                  <a:gd name="T24" fmla="*/ 76 w 154"/>
                  <a:gd name="T25" fmla="*/ 141 h 159"/>
                  <a:gd name="T26" fmla="*/ 103 w 154"/>
                  <a:gd name="T27" fmla="*/ 135 h 159"/>
                  <a:gd name="T28" fmla="*/ 123 w 154"/>
                  <a:gd name="T29" fmla="*/ 126 h 159"/>
                  <a:gd name="T30" fmla="*/ 126 w 154"/>
                  <a:gd name="T31" fmla="*/ 126 h 159"/>
                  <a:gd name="T32" fmla="*/ 130 w 154"/>
                  <a:gd name="T33" fmla="*/ 126 h 159"/>
                  <a:gd name="T34" fmla="*/ 135 w 154"/>
                  <a:gd name="T35" fmla="*/ 132 h 159"/>
                  <a:gd name="T36" fmla="*/ 135 w 154"/>
                  <a:gd name="T37" fmla="*/ 135 h 159"/>
                  <a:gd name="T38" fmla="*/ 133 w 154"/>
                  <a:gd name="T39" fmla="*/ 139 h 159"/>
                  <a:gd name="T40" fmla="*/ 130 w 154"/>
                  <a:gd name="T41" fmla="*/ 142 h 159"/>
                  <a:gd name="T42" fmla="*/ 108 w 154"/>
                  <a:gd name="T43" fmla="*/ 153 h 159"/>
                  <a:gd name="T44" fmla="*/ 82 w 154"/>
                  <a:gd name="T45" fmla="*/ 159 h 159"/>
                  <a:gd name="T46" fmla="*/ 72 w 154"/>
                  <a:gd name="T47" fmla="*/ 159 h 159"/>
                  <a:gd name="T48" fmla="*/ 39 w 154"/>
                  <a:gd name="T49" fmla="*/ 153 h 159"/>
                  <a:gd name="T50" fmla="*/ 15 w 154"/>
                  <a:gd name="T51" fmla="*/ 136 h 159"/>
                  <a:gd name="T52" fmla="*/ 3 w 154"/>
                  <a:gd name="T53" fmla="*/ 111 h 159"/>
                  <a:gd name="T54" fmla="*/ 2 w 154"/>
                  <a:gd name="T55" fmla="*/ 79 h 159"/>
                  <a:gd name="T56" fmla="*/ 8 w 154"/>
                  <a:gd name="T57" fmla="*/ 61 h 159"/>
                  <a:gd name="T58" fmla="*/ 26 w 154"/>
                  <a:gd name="T59" fmla="*/ 33 h 159"/>
                  <a:gd name="T60" fmla="*/ 51 w 154"/>
                  <a:gd name="T61" fmla="*/ 12 h 159"/>
                  <a:gd name="T62" fmla="*/ 81 w 154"/>
                  <a:gd name="T63" fmla="*/ 2 h 159"/>
                  <a:gd name="T64" fmla="*/ 132 w 154"/>
                  <a:gd name="T65" fmla="*/ 64 h 159"/>
                  <a:gd name="T66" fmla="*/ 132 w 154"/>
                  <a:gd name="T67" fmla="*/ 52 h 159"/>
                  <a:gd name="T68" fmla="*/ 129 w 154"/>
                  <a:gd name="T69" fmla="*/ 36 h 159"/>
                  <a:gd name="T70" fmla="*/ 118 w 154"/>
                  <a:gd name="T71" fmla="*/ 24 h 159"/>
                  <a:gd name="T72" fmla="*/ 103 w 154"/>
                  <a:gd name="T73" fmla="*/ 18 h 159"/>
                  <a:gd name="T74" fmla="*/ 94 w 154"/>
                  <a:gd name="T75" fmla="*/ 17 h 159"/>
                  <a:gd name="T76" fmla="*/ 73 w 154"/>
                  <a:gd name="T77" fmla="*/ 20 h 159"/>
                  <a:gd name="T78" fmla="*/ 56 w 154"/>
                  <a:gd name="T79" fmla="*/ 29 h 159"/>
                  <a:gd name="T80" fmla="*/ 39 w 154"/>
                  <a:gd name="T81" fmla="*/ 43 h 159"/>
                  <a:gd name="T82" fmla="*/ 29 w 154"/>
                  <a:gd name="T83" fmla="*/ 6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9">
                    <a:moveTo>
                      <a:pt x="97" y="0"/>
                    </a:moveTo>
                    <a:lnTo>
                      <a:pt x="97" y="0"/>
                    </a:lnTo>
                    <a:lnTo>
                      <a:pt x="112" y="2"/>
                    </a:lnTo>
                    <a:lnTo>
                      <a:pt x="126" y="5"/>
                    </a:lnTo>
                    <a:lnTo>
                      <a:pt x="136" y="12"/>
                    </a:lnTo>
                    <a:lnTo>
                      <a:pt x="145" y="20"/>
                    </a:lnTo>
                    <a:lnTo>
                      <a:pt x="150" y="30"/>
                    </a:lnTo>
                    <a:lnTo>
                      <a:pt x="153" y="43"/>
                    </a:lnTo>
                    <a:lnTo>
                      <a:pt x="154" y="57"/>
                    </a:lnTo>
                    <a:lnTo>
                      <a:pt x="153" y="72"/>
                    </a:lnTo>
                    <a:lnTo>
                      <a:pt x="153" y="72"/>
                    </a:lnTo>
                    <a:lnTo>
                      <a:pt x="151" y="75"/>
                    </a:lnTo>
                    <a:lnTo>
                      <a:pt x="150" y="78"/>
                    </a:lnTo>
                    <a:lnTo>
                      <a:pt x="147" y="79"/>
                    </a:lnTo>
                    <a:lnTo>
                      <a:pt x="142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4" y="93"/>
                    </a:lnTo>
                    <a:lnTo>
                      <a:pt x="26" y="105"/>
                    </a:lnTo>
                    <a:lnTo>
                      <a:pt x="30" y="115"/>
                    </a:lnTo>
                    <a:lnTo>
                      <a:pt x="36" y="124"/>
                    </a:lnTo>
                    <a:lnTo>
                      <a:pt x="44" y="132"/>
                    </a:lnTo>
                    <a:lnTo>
                      <a:pt x="54" y="136"/>
                    </a:lnTo>
                    <a:lnTo>
                      <a:pt x="64" y="139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91" y="139"/>
                    </a:lnTo>
                    <a:lnTo>
                      <a:pt x="103" y="135"/>
                    </a:lnTo>
                    <a:lnTo>
                      <a:pt x="114" y="130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26" y="126"/>
                    </a:lnTo>
                    <a:lnTo>
                      <a:pt x="129" y="124"/>
                    </a:lnTo>
                    <a:lnTo>
                      <a:pt x="130" y="126"/>
                    </a:lnTo>
                    <a:lnTo>
                      <a:pt x="133" y="129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5" y="135"/>
                    </a:lnTo>
                    <a:lnTo>
                      <a:pt x="135" y="138"/>
                    </a:lnTo>
                    <a:lnTo>
                      <a:pt x="133" y="139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21" y="147"/>
                    </a:lnTo>
                    <a:lnTo>
                      <a:pt x="108" y="153"/>
                    </a:lnTo>
                    <a:lnTo>
                      <a:pt x="91" y="157"/>
                    </a:lnTo>
                    <a:lnTo>
                      <a:pt x="82" y="159"/>
                    </a:lnTo>
                    <a:lnTo>
                      <a:pt x="72" y="159"/>
                    </a:lnTo>
                    <a:lnTo>
                      <a:pt x="72" y="159"/>
                    </a:lnTo>
                    <a:lnTo>
                      <a:pt x="56" y="157"/>
                    </a:lnTo>
                    <a:lnTo>
                      <a:pt x="39" y="153"/>
                    </a:lnTo>
                    <a:lnTo>
                      <a:pt x="27" y="145"/>
                    </a:lnTo>
                    <a:lnTo>
                      <a:pt x="15" y="136"/>
                    </a:lnTo>
                    <a:lnTo>
                      <a:pt x="8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5" y="46"/>
                    </a:lnTo>
                    <a:lnTo>
                      <a:pt x="26" y="33"/>
                    </a:lnTo>
                    <a:lnTo>
                      <a:pt x="38" y="21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1" y="2"/>
                    </a:lnTo>
                    <a:lnTo>
                      <a:pt x="97" y="0"/>
                    </a:lnTo>
                    <a:close/>
                    <a:moveTo>
                      <a:pt x="132" y="64"/>
                    </a:moveTo>
                    <a:lnTo>
                      <a:pt x="132" y="64"/>
                    </a:lnTo>
                    <a:lnTo>
                      <a:pt x="132" y="52"/>
                    </a:lnTo>
                    <a:lnTo>
                      <a:pt x="132" y="43"/>
                    </a:lnTo>
                    <a:lnTo>
                      <a:pt x="129" y="36"/>
                    </a:lnTo>
                    <a:lnTo>
                      <a:pt x="124" y="29"/>
                    </a:lnTo>
                    <a:lnTo>
                      <a:pt x="118" y="24"/>
                    </a:lnTo>
                    <a:lnTo>
                      <a:pt x="111" y="20"/>
                    </a:lnTo>
                    <a:lnTo>
                      <a:pt x="103" y="18"/>
                    </a:lnTo>
                    <a:lnTo>
                      <a:pt x="94" y="17"/>
                    </a:lnTo>
                    <a:lnTo>
                      <a:pt x="94" y="17"/>
                    </a:lnTo>
                    <a:lnTo>
                      <a:pt x="84" y="18"/>
                    </a:lnTo>
                    <a:lnTo>
                      <a:pt x="73" y="20"/>
                    </a:lnTo>
                    <a:lnTo>
                      <a:pt x="64" y="24"/>
                    </a:lnTo>
                    <a:lnTo>
                      <a:pt x="56" y="29"/>
                    </a:lnTo>
                    <a:lnTo>
                      <a:pt x="47" y="36"/>
                    </a:lnTo>
                    <a:lnTo>
                      <a:pt x="39" y="43"/>
                    </a:lnTo>
                    <a:lnTo>
                      <a:pt x="33" y="54"/>
                    </a:lnTo>
                    <a:lnTo>
                      <a:pt x="29" y="64"/>
                    </a:lnTo>
                    <a:lnTo>
                      <a:pt x="132" y="64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14"/>
              <p:cNvSpPr>
                <a:spLocks/>
              </p:cNvSpPr>
              <p:nvPr userDrawn="1"/>
            </p:nvSpPr>
            <p:spPr bwMode="auto">
              <a:xfrm>
                <a:off x="6384925" y="1944688"/>
                <a:ext cx="122238" cy="125412"/>
              </a:xfrm>
              <a:custGeom>
                <a:avLst/>
                <a:gdLst>
                  <a:gd name="T0" fmla="*/ 97 w 154"/>
                  <a:gd name="T1" fmla="*/ 0 h 159"/>
                  <a:gd name="T2" fmla="*/ 126 w 154"/>
                  <a:gd name="T3" fmla="*/ 5 h 159"/>
                  <a:gd name="T4" fmla="*/ 145 w 154"/>
                  <a:gd name="T5" fmla="*/ 20 h 159"/>
                  <a:gd name="T6" fmla="*/ 153 w 154"/>
                  <a:gd name="T7" fmla="*/ 43 h 159"/>
                  <a:gd name="T8" fmla="*/ 153 w 154"/>
                  <a:gd name="T9" fmla="*/ 72 h 159"/>
                  <a:gd name="T10" fmla="*/ 151 w 154"/>
                  <a:gd name="T11" fmla="*/ 75 h 159"/>
                  <a:gd name="T12" fmla="*/ 147 w 154"/>
                  <a:gd name="T13" fmla="*/ 79 h 159"/>
                  <a:gd name="T14" fmla="*/ 26 w 154"/>
                  <a:gd name="T15" fmla="*/ 79 h 159"/>
                  <a:gd name="T16" fmla="*/ 24 w 154"/>
                  <a:gd name="T17" fmla="*/ 93 h 159"/>
                  <a:gd name="T18" fmla="*/ 30 w 154"/>
                  <a:gd name="T19" fmla="*/ 115 h 159"/>
                  <a:gd name="T20" fmla="*/ 44 w 154"/>
                  <a:gd name="T21" fmla="*/ 132 h 159"/>
                  <a:gd name="T22" fmla="*/ 64 w 154"/>
                  <a:gd name="T23" fmla="*/ 139 h 159"/>
                  <a:gd name="T24" fmla="*/ 76 w 154"/>
                  <a:gd name="T25" fmla="*/ 141 h 159"/>
                  <a:gd name="T26" fmla="*/ 103 w 154"/>
                  <a:gd name="T27" fmla="*/ 135 h 159"/>
                  <a:gd name="T28" fmla="*/ 123 w 154"/>
                  <a:gd name="T29" fmla="*/ 126 h 159"/>
                  <a:gd name="T30" fmla="*/ 126 w 154"/>
                  <a:gd name="T31" fmla="*/ 126 h 159"/>
                  <a:gd name="T32" fmla="*/ 130 w 154"/>
                  <a:gd name="T33" fmla="*/ 126 h 159"/>
                  <a:gd name="T34" fmla="*/ 135 w 154"/>
                  <a:gd name="T35" fmla="*/ 132 h 159"/>
                  <a:gd name="T36" fmla="*/ 135 w 154"/>
                  <a:gd name="T37" fmla="*/ 135 h 159"/>
                  <a:gd name="T38" fmla="*/ 133 w 154"/>
                  <a:gd name="T39" fmla="*/ 139 h 159"/>
                  <a:gd name="T40" fmla="*/ 130 w 154"/>
                  <a:gd name="T41" fmla="*/ 142 h 159"/>
                  <a:gd name="T42" fmla="*/ 108 w 154"/>
                  <a:gd name="T43" fmla="*/ 153 h 159"/>
                  <a:gd name="T44" fmla="*/ 82 w 154"/>
                  <a:gd name="T45" fmla="*/ 159 h 159"/>
                  <a:gd name="T46" fmla="*/ 72 w 154"/>
                  <a:gd name="T47" fmla="*/ 159 h 159"/>
                  <a:gd name="T48" fmla="*/ 39 w 154"/>
                  <a:gd name="T49" fmla="*/ 153 h 159"/>
                  <a:gd name="T50" fmla="*/ 15 w 154"/>
                  <a:gd name="T51" fmla="*/ 136 h 159"/>
                  <a:gd name="T52" fmla="*/ 3 w 154"/>
                  <a:gd name="T53" fmla="*/ 111 h 159"/>
                  <a:gd name="T54" fmla="*/ 2 w 154"/>
                  <a:gd name="T55" fmla="*/ 79 h 159"/>
                  <a:gd name="T56" fmla="*/ 8 w 154"/>
                  <a:gd name="T57" fmla="*/ 61 h 159"/>
                  <a:gd name="T58" fmla="*/ 26 w 154"/>
                  <a:gd name="T59" fmla="*/ 33 h 159"/>
                  <a:gd name="T60" fmla="*/ 51 w 154"/>
                  <a:gd name="T61" fmla="*/ 12 h 159"/>
                  <a:gd name="T62" fmla="*/ 81 w 154"/>
                  <a:gd name="T63" fmla="*/ 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159">
                    <a:moveTo>
                      <a:pt x="97" y="0"/>
                    </a:moveTo>
                    <a:lnTo>
                      <a:pt x="97" y="0"/>
                    </a:lnTo>
                    <a:lnTo>
                      <a:pt x="112" y="2"/>
                    </a:lnTo>
                    <a:lnTo>
                      <a:pt x="126" y="5"/>
                    </a:lnTo>
                    <a:lnTo>
                      <a:pt x="136" y="12"/>
                    </a:lnTo>
                    <a:lnTo>
                      <a:pt x="145" y="20"/>
                    </a:lnTo>
                    <a:lnTo>
                      <a:pt x="150" y="30"/>
                    </a:lnTo>
                    <a:lnTo>
                      <a:pt x="153" y="43"/>
                    </a:lnTo>
                    <a:lnTo>
                      <a:pt x="154" y="57"/>
                    </a:lnTo>
                    <a:lnTo>
                      <a:pt x="153" y="72"/>
                    </a:lnTo>
                    <a:lnTo>
                      <a:pt x="153" y="72"/>
                    </a:lnTo>
                    <a:lnTo>
                      <a:pt x="151" y="75"/>
                    </a:lnTo>
                    <a:lnTo>
                      <a:pt x="150" y="78"/>
                    </a:lnTo>
                    <a:lnTo>
                      <a:pt x="147" y="79"/>
                    </a:lnTo>
                    <a:lnTo>
                      <a:pt x="142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4" y="93"/>
                    </a:lnTo>
                    <a:lnTo>
                      <a:pt x="26" y="105"/>
                    </a:lnTo>
                    <a:lnTo>
                      <a:pt x="30" y="115"/>
                    </a:lnTo>
                    <a:lnTo>
                      <a:pt x="36" y="124"/>
                    </a:lnTo>
                    <a:lnTo>
                      <a:pt x="44" y="132"/>
                    </a:lnTo>
                    <a:lnTo>
                      <a:pt x="54" y="136"/>
                    </a:lnTo>
                    <a:lnTo>
                      <a:pt x="64" y="139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91" y="139"/>
                    </a:lnTo>
                    <a:lnTo>
                      <a:pt x="103" y="135"/>
                    </a:lnTo>
                    <a:lnTo>
                      <a:pt x="114" y="130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26" y="126"/>
                    </a:lnTo>
                    <a:lnTo>
                      <a:pt x="129" y="124"/>
                    </a:lnTo>
                    <a:lnTo>
                      <a:pt x="130" y="126"/>
                    </a:lnTo>
                    <a:lnTo>
                      <a:pt x="133" y="129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5" y="135"/>
                    </a:lnTo>
                    <a:lnTo>
                      <a:pt x="135" y="138"/>
                    </a:lnTo>
                    <a:lnTo>
                      <a:pt x="133" y="139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21" y="147"/>
                    </a:lnTo>
                    <a:lnTo>
                      <a:pt x="108" y="153"/>
                    </a:lnTo>
                    <a:lnTo>
                      <a:pt x="91" y="157"/>
                    </a:lnTo>
                    <a:lnTo>
                      <a:pt x="82" y="159"/>
                    </a:lnTo>
                    <a:lnTo>
                      <a:pt x="72" y="159"/>
                    </a:lnTo>
                    <a:lnTo>
                      <a:pt x="72" y="159"/>
                    </a:lnTo>
                    <a:lnTo>
                      <a:pt x="56" y="157"/>
                    </a:lnTo>
                    <a:lnTo>
                      <a:pt x="39" y="153"/>
                    </a:lnTo>
                    <a:lnTo>
                      <a:pt x="27" y="145"/>
                    </a:lnTo>
                    <a:lnTo>
                      <a:pt x="15" y="136"/>
                    </a:lnTo>
                    <a:lnTo>
                      <a:pt x="8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8" y="61"/>
                    </a:lnTo>
                    <a:lnTo>
                      <a:pt x="15" y="46"/>
                    </a:lnTo>
                    <a:lnTo>
                      <a:pt x="26" y="33"/>
                    </a:lnTo>
                    <a:lnTo>
                      <a:pt x="38" y="21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1" y="2"/>
                    </a:lnTo>
                    <a:lnTo>
                      <a:pt x="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15"/>
              <p:cNvSpPr>
                <a:spLocks/>
              </p:cNvSpPr>
              <p:nvPr userDrawn="1"/>
            </p:nvSpPr>
            <p:spPr bwMode="auto">
              <a:xfrm>
                <a:off x="6407150" y="1957388"/>
                <a:ext cx="80963" cy="38100"/>
              </a:xfrm>
              <a:custGeom>
                <a:avLst/>
                <a:gdLst>
                  <a:gd name="T0" fmla="*/ 103 w 103"/>
                  <a:gd name="T1" fmla="*/ 47 h 47"/>
                  <a:gd name="T2" fmla="*/ 103 w 103"/>
                  <a:gd name="T3" fmla="*/ 47 h 47"/>
                  <a:gd name="T4" fmla="*/ 103 w 103"/>
                  <a:gd name="T5" fmla="*/ 35 h 47"/>
                  <a:gd name="T6" fmla="*/ 103 w 103"/>
                  <a:gd name="T7" fmla="*/ 26 h 47"/>
                  <a:gd name="T8" fmla="*/ 100 w 103"/>
                  <a:gd name="T9" fmla="*/ 19 h 47"/>
                  <a:gd name="T10" fmla="*/ 95 w 103"/>
                  <a:gd name="T11" fmla="*/ 12 h 47"/>
                  <a:gd name="T12" fmla="*/ 89 w 103"/>
                  <a:gd name="T13" fmla="*/ 7 h 47"/>
                  <a:gd name="T14" fmla="*/ 82 w 103"/>
                  <a:gd name="T15" fmla="*/ 3 h 47"/>
                  <a:gd name="T16" fmla="*/ 74 w 103"/>
                  <a:gd name="T17" fmla="*/ 1 h 47"/>
                  <a:gd name="T18" fmla="*/ 65 w 103"/>
                  <a:gd name="T19" fmla="*/ 0 h 47"/>
                  <a:gd name="T20" fmla="*/ 65 w 103"/>
                  <a:gd name="T21" fmla="*/ 0 h 47"/>
                  <a:gd name="T22" fmla="*/ 55 w 103"/>
                  <a:gd name="T23" fmla="*/ 1 h 47"/>
                  <a:gd name="T24" fmla="*/ 44 w 103"/>
                  <a:gd name="T25" fmla="*/ 3 h 47"/>
                  <a:gd name="T26" fmla="*/ 35 w 103"/>
                  <a:gd name="T27" fmla="*/ 7 h 47"/>
                  <a:gd name="T28" fmla="*/ 27 w 103"/>
                  <a:gd name="T29" fmla="*/ 12 h 47"/>
                  <a:gd name="T30" fmla="*/ 18 w 103"/>
                  <a:gd name="T31" fmla="*/ 19 h 47"/>
                  <a:gd name="T32" fmla="*/ 10 w 103"/>
                  <a:gd name="T33" fmla="*/ 26 h 47"/>
                  <a:gd name="T34" fmla="*/ 4 w 103"/>
                  <a:gd name="T35" fmla="*/ 37 h 47"/>
                  <a:gd name="T36" fmla="*/ 0 w 103"/>
                  <a:gd name="T37" fmla="*/ 47 h 47"/>
                  <a:gd name="T38" fmla="*/ 103 w 103"/>
                  <a:gd name="T3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47">
                    <a:moveTo>
                      <a:pt x="103" y="47"/>
                    </a:moveTo>
                    <a:lnTo>
                      <a:pt x="103" y="47"/>
                    </a:lnTo>
                    <a:lnTo>
                      <a:pt x="103" y="35"/>
                    </a:lnTo>
                    <a:lnTo>
                      <a:pt x="103" y="26"/>
                    </a:lnTo>
                    <a:lnTo>
                      <a:pt x="100" y="19"/>
                    </a:lnTo>
                    <a:lnTo>
                      <a:pt x="95" y="12"/>
                    </a:lnTo>
                    <a:lnTo>
                      <a:pt x="89" y="7"/>
                    </a:lnTo>
                    <a:lnTo>
                      <a:pt x="82" y="3"/>
                    </a:lnTo>
                    <a:lnTo>
                      <a:pt x="74" y="1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55" y="1"/>
                    </a:lnTo>
                    <a:lnTo>
                      <a:pt x="44" y="3"/>
                    </a:lnTo>
                    <a:lnTo>
                      <a:pt x="35" y="7"/>
                    </a:lnTo>
                    <a:lnTo>
                      <a:pt x="27" y="12"/>
                    </a:lnTo>
                    <a:lnTo>
                      <a:pt x="18" y="19"/>
                    </a:lnTo>
                    <a:lnTo>
                      <a:pt x="10" y="26"/>
                    </a:lnTo>
                    <a:lnTo>
                      <a:pt x="4" y="37"/>
                    </a:lnTo>
                    <a:lnTo>
                      <a:pt x="0" y="47"/>
                    </a:lnTo>
                    <a:lnTo>
                      <a:pt x="103" y="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auto">
              <a:xfrm>
                <a:off x="6519863" y="1944688"/>
                <a:ext cx="128588" cy="122237"/>
              </a:xfrm>
              <a:custGeom>
                <a:avLst/>
                <a:gdLst>
                  <a:gd name="T0" fmla="*/ 25 w 161"/>
                  <a:gd name="T1" fmla="*/ 11 h 156"/>
                  <a:gd name="T2" fmla="*/ 30 w 161"/>
                  <a:gd name="T3" fmla="*/ 6 h 156"/>
                  <a:gd name="T4" fmla="*/ 36 w 161"/>
                  <a:gd name="T5" fmla="*/ 3 h 156"/>
                  <a:gd name="T6" fmla="*/ 42 w 161"/>
                  <a:gd name="T7" fmla="*/ 3 h 156"/>
                  <a:gd name="T8" fmla="*/ 46 w 161"/>
                  <a:gd name="T9" fmla="*/ 6 h 156"/>
                  <a:gd name="T10" fmla="*/ 48 w 161"/>
                  <a:gd name="T11" fmla="*/ 11 h 156"/>
                  <a:gd name="T12" fmla="*/ 45 w 161"/>
                  <a:gd name="T13" fmla="*/ 29 h 156"/>
                  <a:gd name="T14" fmla="*/ 40 w 161"/>
                  <a:gd name="T15" fmla="*/ 39 h 156"/>
                  <a:gd name="T16" fmla="*/ 42 w 161"/>
                  <a:gd name="T17" fmla="*/ 39 h 156"/>
                  <a:gd name="T18" fmla="*/ 58 w 161"/>
                  <a:gd name="T19" fmla="*/ 21 h 156"/>
                  <a:gd name="T20" fmla="*/ 78 w 161"/>
                  <a:gd name="T21" fmla="*/ 9 h 156"/>
                  <a:gd name="T22" fmla="*/ 102 w 161"/>
                  <a:gd name="T23" fmla="*/ 2 h 156"/>
                  <a:gd name="T24" fmla="*/ 115 w 161"/>
                  <a:gd name="T25" fmla="*/ 0 h 156"/>
                  <a:gd name="T26" fmla="*/ 140 w 161"/>
                  <a:gd name="T27" fmla="*/ 5 h 156"/>
                  <a:gd name="T28" fmla="*/ 155 w 161"/>
                  <a:gd name="T29" fmla="*/ 15 h 156"/>
                  <a:gd name="T30" fmla="*/ 161 w 161"/>
                  <a:gd name="T31" fmla="*/ 33 h 156"/>
                  <a:gd name="T32" fmla="*/ 158 w 161"/>
                  <a:gd name="T33" fmla="*/ 58 h 156"/>
                  <a:gd name="T34" fmla="*/ 142 w 161"/>
                  <a:gd name="T35" fmla="*/ 148 h 156"/>
                  <a:gd name="T36" fmla="*/ 139 w 161"/>
                  <a:gd name="T37" fmla="*/ 153 h 156"/>
                  <a:gd name="T38" fmla="*/ 133 w 161"/>
                  <a:gd name="T39" fmla="*/ 156 h 156"/>
                  <a:gd name="T40" fmla="*/ 125 w 161"/>
                  <a:gd name="T41" fmla="*/ 156 h 156"/>
                  <a:gd name="T42" fmla="*/ 121 w 161"/>
                  <a:gd name="T43" fmla="*/ 153 h 156"/>
                  <a:gd name="T44" fmla="*/ 119 w 161"/>
                  <a:gd name="T45" fmla="*/ 148 h 156"/>
                  <a:gd name="T46" fmla="*/ 136 w 161"/>
                  <a:gd name="T47" fmla="*/ 64 h 156"/>
                  <a:gd name="T48" fmla="*/ 137 w 161"/>
                  <a:gd name="T49" fmla="*/ 39 h 156"/>
                  <a:gd name="T50" fmla="*/ 131 w 161"/>
                  <a:gd name="T51" fmla="*/ 27 h 156"/>
                  <a:gd name="T52" fmla="*/ 119 w 161"/>
                  <a:gd name="T53" fmla="*/ 20 h 156"/>
                  <a:gd name="T54" fmla="*/ 109 w 161"/>
                  <a:gd name="T55" fmla="*/ 20 h 156"/>
                  <a:gd name="T56" fmla="*/ 84 w 161"/>
                  <a:gd name="T57" fmla="*/ 24 h 156"/>
                  <a:gd name="T58" fmla="*/ 61 w 161"/>
                  <a:gd name="T59" fmla="*/ 38 h 156"/>
                  <a:gd name="T60" fmla="*/ 45 w 161"/>
                  <a:gd name="T61" fmla="*/ 57 h 156"/>
                  <a:gd name="T62" fmla="*/ 34 w 161"/>
                  <a:gd name="T63" fmla="*/ 81 h 156"/>
                  <a:gd name="T64" fmla="*/ 22 w 161"/>
                  <a:gd name="T65" fmla="*/ 148 h 156"/>
                  <a:gd name="T66" fmla="*/ 19 w 161"/>
                  <a:gd name="T67" fmla="*/ 153 h 156"/>
                  <a:gd name="T68" fmla="*/ 13 w 161"/>
                  <a:gd name="T69" fmla="*/ 156 h 156"/>
                  <a:gd name="T70" fmla="*/ 7 w 161"/>
                  <a:gd name="T71" fmla="*/ 156 h 156"/>
                  <a:gd name="T72" fmla="*/ 1 w 161"/>
                  <a:gd name="T73" fmla="*/ 153 h 156"/>
                  <a:gd name="T74" fmla="*/ 0 w 161"/>
                  <a:gd name="T75" fmla="*/ 14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1" h="156">
                    <a:moveTo>
                      <a:pt x="25" y="11"/>
                    </a:moveTo>
                    <a:lnTo>
                      <a:pt x="25" y="11"/>
                    </a:lnTo>
                    <a:lnTo>
                      <a:pt x="27" y="8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5" y="5"/>
                    </a:lnTo>
                    <a:lnTo>
                      <a:pt x="46" y="6"/>
                    </a:lnTo>
                    <a:lnTo>
                      <a:pt x="48" y="8"/>
                    </a:lnTo>
                    <a:lnTo>
                      <a:pt x="48" y="11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2" y="36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8" y="21"/>
                    </a:lnTo>
                    <a:lnTo>
                      <a:pt x="67" y="15"/>
                    </a:lnTo>
                    <a:lnTo>
                      <a:pt x="78" y="9"/>
                    </a:lnTo>
                    <a:lnTo>
                      <a:pt x="88" y="5"/>
                    </a:lnTo>
                    <a:lnTo>
                      <a:pt x="102" y="2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28" y="2"/>
                    </a:lnTo>
                    <a:lnTo>
                      <a:pt x="140" y="5"/>
                    </a:lnTo>
                    <a:lnTo>
                      <a:pt x="148" y="9"/>
                    </a:lnTo>
                    <a:lnTo>
                      <a:pt x="155" y="15"/>
                    </a:lnTo>
                    <a:lnTo>
                      <a:pt x="158" y="24"/>
                    </a:lnTo>
                    <a:lnTo>
                      <a:pt x="161" y="33"/>
                    </a:lnTo>
                    <a:lnTo>
                      <a:pt x="161" y="45"/>
                    </a:lnTo>
                    <a:lnTo>
                      <a:pt x="158" y="58"/>
                    </a:lnTo>
                    <a:lnTo>
                      <a:pt x="142" y="148"/>
                    </a:lnTo>
                    <a:lnTo>
                      <a:pt x="142" y="148"/>
                    </a:lnTo>
                    <a:lnTo>
                      <a:pt x="140" y="151"/>
                    </a:lnTo>
                    <a:lnTo>
                      <a:pt x="139" y="153"/>
                    </a:lnTo>
                    <a:lnTo>
                      <a:pt x="136" y="154"/>
                    </a:lnTo>
                    <a:lnTo>
                      <a:pt x="133" y="156"/>
                    </a:lnTo>
                    <a:lnTo>
                      <a:pt x="125" y="156"/>
                    </a:lnTo>
                    <a:lnTo>
                      <a:pt x="125" y="156"/>
                    </a:lnTo>
                    <a:lnTo>
                      <a:pt x="122" y="154"/>
                    </a:lnTo>
                    <a:lnTo>
                      <a:pt x="121" y="153"/>
                    </a:lnTo>
                    <a:lnTo>
                      <a:pt x="119" y="151"/>
                    </a:lnTo>
                    <a:lnTo>
                      <a:pt x="119" y="148"/>
                    </a:lnTo>
                    <a:lnTo>
                      <a:pt x="136" y="64"/>
                    </a:lnTo>
                    <a:lnTo>
                      <a:pt x="136" y="64"/>
                    </a:lnTo>
                    <a:lnTo>
                      <a:pt x="137" y="46"/>
                    </a:lnTo>
                    <a:lnTo>
                      <a:pt x="137" y="39"/>
                    </a:lnTo>
                    <a:lnTo>
                      <a:pt x="136" y="33"/>
                    </a:lnTo>
                    <a:lnTo>
                      <a:pt x="131" y="27"/>
                    </a:lnTo>
                    <a:lnTo>
                      <a:pt x="127" y="23"/>
                    </a:lnTo>
                    <a:lnTo>
                      <a:pt x="119" y="20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96" y="21"/>
                    </a:lnTo>
                    <a:lnTo>
                      <a:pt x="84" y="24"/>
                    </a:lnTo>
                    <a:lnTo>
                      <a:pt x="72" y="30"/>
                    </a:lnTo>
                    <a:lnTo>
                      <a:pt x="61" y="38"/>
                    </a:lnTo>
                    <a:lnTo>
                      <a:pt x="52" y="46"/>
                    </a:lnTo>
                    <a:lnTo>
                      <a:pt x="45" y="57"/>
                    </a:lnTo>
                    <a:lnTo>
                      <a:pt x="39" y="69"/>
                    </a:lnTo>
                    <a:lnTo>
                      <a:pt x="34" y="81"/>
                    </a:lnTo>
                    <a:lnTo>
                      <a:pt x="22" y="148"/>
                    </a:lnTo>
                    <a:lnTo>
                      <a:pt x="22" y="148"/>
                    </a:lnTo>
                    <a:lnTo>
                      <a:pt x="21" y="151"/>
                    </a:lnTo>
                    <a:lnTo>
                      <a:pt x="19" y="153"/>
                    </a:lnTo>
                    <a:lnTo>
                      <a:pt x="16" y="154"/>
                    </a:lnTo>
                    <a:lnTo>
                      <a:pt x="13" y="156"/>
                    </a:lnTo>
                    <a:lnTo>
                      <a:pt x="7" y="156"/>
                    </a:lnTo>
                    <a:lnTo>
                      <a:pt x="7" y="156"/>
                    </a:lnTo>
                    <a:lnTo>
                      <a:pt x="3" y="154"/>
                    </a:lnTo>
                    <a:lnTo>
                      <a:pt x="1" y="153"/>
                    </a:lnTo>
                    <a:lnTo>
                      <a:pt x="0" y="151"/>
                    </a:lnTo>
                    <a:lnTo>
                      <a:pt x="0" y="148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Freeform 17"/>
              <p:cNvSpPr>
                <a:spLocks noEditPoints="1"/>
              </p:cNvSpPr>
              <p:nvPr userDrawn="1"/>
            </p:nvSpPr>
            <p:spPr bwMode="auto">
              <a:xfrm>
                <a:off x="6665913" y="1944688"/>
                <a:ext cx="130175" cy="173037"/>
              </a:xfrm>
              <a:custGeom>
                <a:avLst/>
                <a:gdLst>
                  <a:gd name="T0" fmla="*/ 30 w 166"/>
                  <a:gd name="T1" fmla="*/ 197 h 218"/>
                  <a:gd name="T2" fmla="*/ 52 w 166"/>
                  <a:gd name="T3" fmla="*/ 200 h 218"/>
                  <a:gd name="T4" fmla="*/ 84 w 166"/>
                  <a:gd name="T5" fmla="*/ 193 h 218"/>
                  <a:gd name="T6" fmla="*/ 109 w 166"/>
                  <a:gd name="T7" fmla="*/ 173 h 218"/>
                  <a:gd name="T8" fmla="*/ 120 w 166"/>
                  <a:gd name="T9" fmla="*/ 136 h 218"/>
                  <a:gd name="T10" fmla="*/ 123 w 166"/>
                  <a:gd name="T11" fmla="*/ 126 h 218"/>
                  <a:gd name="T12" fmla="*/ 106 w 166"/>
                  <a:gd name="T13" fmla="*/ 142 h 218"/>
                  <a:gd name="T14" fmla="*/ 84 w 166"/>
                  <a:gd name="T15" fmla="*/ 153 h 218"/>
                  <a:gd name="T16" fmla="*/ 66 w 166"/>
                  <a:gd name="T17" fmla="*/ 154 h 218"/>
                  <a:gd name="T18" fmla="*/ 26 w 166"/>
                  <a:gd name="T19" fmla="*/ 142 h 218"/>
                  <a:gd name="T20" fmla="*/ 6 w 166"/>
                  <a:gd name="T21" fmla="*/ 108 h 218"/>
                  <a:gd name="T22" fmla="*/ 8 w 166"/>
                  <a:gd name="T23" fmla="*/ 75 h 218"/>
                  <a:gd name="T24" fmla="*/ 27 w 166"/>
                  <a:gd name="T25" fmla="*/ 32 h 218"/>
                  <a:gd name="T26" fmla="*/ 63 w 166"/>
                  <a:gd name="T27" fmla="*/ 6 h 218"/>
                  <a:gd name="T28" fmla="*/ 94 w 166"/>
                  <a:gd name="T29" fmla="*/ 0 h 218"/>
                  <a:gd name="T30" fmla="*/ 127 w 166"/>
                  <a:gd name="T31" fmla="*/ 9 h 218"/>
                  <a:gd name="T32" fmla="*/ 140 w 166"/>
                  <a:gd name="T33" fmla="*/ 24 h 218"/>
                  <a:gd name="T34" fmla="*/ 142 w 166"/>
                  <a:gd name="T35" fmla="*/ 27 h 218"/>
                  <a:gd name="T36" fmla="*/ 145 w 166"/>
                  <a:gd name="T37" fmla="*/ 11 h 218"/>
                  <a:gd name="T38" fmla="*/ 151 w 166"/>
                  <a:gd name="T39" fmla="*/ 5 h 218"/>
                  <a:gd name="T40" fmla="*/ 160 w 166"/>
                  <a:gd name="T41" fmla="*/ 3 h 218"/>
                  <a:gd name="T42" fmla="*/ 166 w 166"/>
                  <a:gd name="T43" fmla="*/ 8 h 218"/>
                  <a:gd name="T44" fmla="*/ 139 w 166"/>
                  <a:gd name="T45" fmla="*/ 151 h 218"/>
                  <a:gd name="T46" fmla="*/ 127 w 166"/>
                  <a:gd name="T47" fmla="*/ 182 h 218"/>
                  <a:gd name="T48" fmla="*/ 93 w 166"/>
                  <a:gd name="T49" fmla="*/ 209 h 218"/>
                  <a:gd name="T50" fmla="*/ 49 w 166"/>
                  <a:gd name="T51" fmla="*/ 218 h 218"/>
                  <a:gd name="T52" fmla="*/ 26 w 166"/>
                  <a:gd name="T53" fmla="*/ 215 h 218"/>
                  <a:gd name="T54" fmla="*/ 5 w 166"/>
                  <a:gd name="T55" fmla="*/ 209 h 218"/>
                  <a:gd name="T56" fmla="*/ 0 w 166"/>
                  <a:gd name="T57" fmla="*/ 202 h 218"/>
                  <a:gd name="T58" fmla="*/ 5 w 166"/>
                  <a:gd name="T59" fmla="*/ 196 h 218"/>
                  <a:gd name="T60" fmla="*/ 12 w 166"/>
                  <a:gd name="T61" fmla="*/ 191 h 218"/>
                  <a:gd name="T62" fmla="*/ 132 w 166"/>
                  <a:gd name="T63" fmla="*/ 76 h 218"/>
                  <a:gd name="T64" fmla="*/ 130 w 166"/>
                  <a:gd name="T65" fmla="*/ 39 h 218"/>
                  <a:gd name="T66" fmla="*/ 111 w 166"/>
                  <a:gd name="T67" fmla="*/ 21 h 218"/>
                  <a:gd name="T68" fmla="*/ 93 w 166"/>
                  <a:gd name="T69" fmla="*/ 18 h 218"/>
                  <a:gd name="T70" fmla="*/ 60 w 166"/>
                  <a:gd name="T71" fmla="*/ 27 h 218"/>
                  <a:gd name="T72" fmla="*/ 37 w 166"/>
                  <a:gd name="T73" fmla="*/ 51 h 218"/>
                  <a:gd name="T74" fmla="*/ 30 w 166"/>
                  <a:gd name="T75" fmla="*/ 75 h 218"/>
                  <a:gd name="T76" fmla="*/ 31 w 166"/>
                  <a:gd name="T77" fmla="*/ 111 h 218"/>
                  <a:gd name="T78" fmla="*/ 51 w 166"/>
                  <a:gd name="T79" fmla="*/ 132 h 218"/>
                  <a:gd name="T80" fmla="*/ 72 w 166"/>
                  <a:gd name="T81" fmla="*/ 136 h 218"/>
                  <a:gd name="T82" fmla="*/ 100 w 166"/>
                  <a:gd name="T83" fmla="*/ 129 h 218"/>
                  <a:gd name="T84" fmla="*/ 123 w 166"/>
                  <a:gd name="T85" fmla="*/ 10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6" h="218">
                    <a:moveTo>
                      <a:pt x="15" y="191"/>
                    </a:moveTo>
                    <a:lnTo>
                      <a:pt x="15" y="191"/>
                    </a:lnTo>
                    <a:lnTo>
                      <a:pt x="30" y="197"/>
                    </a:lnTo>
                    <a:lnTo>
                      <a:pt x="39" y="199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63" y="199"/>
                    </a:lnTo>
                    <a:lnTo>
                      <a:pt x="75" y="197"/>
                    </a:lnTo>
                    <a:lnTo>
                      <a:pt x="84" y="193"/>
                    </a:lnTo>
                    <a:lnTo>
                      <a:pt x="94" y="188"/>
                    </a:lnTo>
                    <a:lnTo>
                      <a:pt x="102" y="182"/>
                    </a:lnTo>
                    <a:lnTo>
                      <a:pt x="109" y="173"/>
                    </a:lnTo>
                    <a:lnTo>
                      <a:pt x="114" y="165"/>
                    </a:lnTo>
                    <a:lnTo>
                      <a:pt x="117" y="153"/>
                    </a:lnTo>
                    <a:lnTo>
                      <a:pt x="120" y="136"/>
                    </a:lnTo>
                    <a:lnTo>
                      <a:pt x="120" y="136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12" y="138"/>
                    </a:lnTo>
                    <a:lnTo>
                      <a:pt x="106" y="142"/>
                    </a:lnTo>
                    <a:lnTo>
                      <a:pt x="99" y="147"/>
                    </a:lnTo>
                    <a:lnTo>
                      <a:pt x="91" y="150"/>
                    </a:lnTo>
                    <a:lnTo>
                      <a:pt x="84" y="153"/>
                    </a:lnTo>
                    <a:lnTo>
                      <a:pt x="75" y="154"/>
                    </a:lnTo>
                    <a:lnTo>
                      <a:pt x="66" y="154"/>
                    </a:lnTo>
                    <a:lnTo>
                      <a:pt x="66" y="154"/>
                    </a:lnTo>
                    <a:lnTo>
                      <a:pt x="49" y="153"/>
                    </a:lnTo>
                    <a:lnTo>
                      <a:pt x="36" y="148"/>
                    </a:lnTo>
                    <a:lnTo>
                      <a:pt x="26" y="142"/>
                    </a:lnTo>
                    <a:lnTo>
                      <a:pt x="17" y="132"/>
                    </a:lnTo>
                    <a:lnTo>
                      <a:pt x="11" y="121"/>
                    </a:lnTo>
                    <a:lnTo>
                      <a:pt x="6" y="108"/>
                    </a:lnTo>
                    <a:lnTo>
                      <a:pt x="6" y="93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60"/>
                    </a:lnTo>
                    <a:lnTo>
                      <a:pt x="18" y="45"/>
                    </a:lnTo>
                    <a:lnTo>
                      <a:pt x="27" y="32"/>
                    </a:lnTo>
                    <a:lnTo>
                      <a:pt x="37" y="21"/>
                    </a:lnTo>
                    <a:lnTo>
                      <a:pt x="49" y="12"/>
                    </a:lnTo>
                    <a:lnTo>
                      <a:pt x="63" y="6"/>
                    </a:lnTo>
                    <a:lnTo>
                      <a:pt x="78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08" y="2"/>
                    </a:lnTo>
                    <a:lnTo>
                      <a:pt x="120" y="5"/>
                    </a:lnTo>
                    <a:lnTo>
                      <a:pt x="127" y="9"/>
                    </a:lnTo>
                    <a:lnTo>
                      <a:pt x="133" y="14"/>
                    </a:lnTo>
                    <a:lnTo>
                      <a:pt x="138" y="20"/>
                    </a:lnTo>
                    <a:lnTo>
                      <a:pt x="140" y="24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3" y="23"/>
                    </a:lnTo>
                    <a:lnTo>
                      <a:pt x="145" y="11"/>
                    </a:lnTo>
                    <a:lnTo>
                      <a:pt x="145" y="11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51" y="5"/>
                    </a:lnTo>
                    <a:lnTo>
                      <a:pt x="154" y="3"/>
                    </a:lnTo>
                    <a:lnTo>
                      <a:pt x="160" y="3"/>
                    </a:lnTo>
                    <a:lnTo>
                      <a:pt x="160" y="3"/>
                    </a:lnTo>
                    <a:lnTo>
                      <a:pt x="163" y="5"/>
                    </a:lnTo>
                    <a:lnTo>
                      <a:pt x="164" y="6"/>
                    </a:lnTo>
                    <a:lnTo>
                      <a:pt x="166" y="8"/>
                    </a:lnTo>
                    <a:lnTo>
                      <a:pt x="166" y="11"/>
                    </a:lnTo>
                    <a:lnTo>
                      <a:pt x="139" y="151"/>
                    </a:lnTo>
                    <a:lnTo>
                      <a:pt x="139" y="151"/>
                    </a:lnTo>
                    <a:lnTo>
                      <a:pt x="138" y="160"/>
                    </a:lnTo>
                    <a:lnTo>
                      <a:pt x="135" y="168"/>
                    </a:lnTo>
                    <a:lnTo>
                      <a:pt x="127" y="182"/>
                    </a:lnTo>
                    <a:lnTo>
                      <a:pt x="117" y="193"/>
                    </a:lnTo>
                    <a:lnTo>
                      <a:pt x="106" y="203"/>
                    </a:lnTo>
                    <a:lnTo>
                      <a:pt x="93" y="209"/>
                    </a:lnTo>
                    <a:lnTo>
                      <a:pt x="78" y="214"/>
                    </a:lnTo>
                    <a:lnTo>
                      <a:pt x="64" y="217"/>
                    </a:lnTo>
                    <a:lnTo>
                      <a:pt x="49" y="218"/>
                    </a:lnTo>
                    <a:lnTo>
                      <a:pt x="49" y="218"/>
                    </a:lnTo>
                    <a:lnTo>
                      <a:pt x="37" y="217"/>
                    </a:lnTo>
                    <a:lnTo>
                      <a:pt x="26" y="215"/>
                    </a:lnTo>
                    <a:lnTo>
                      <a:pt x="14" y="212"/>
                    </a:lnTo>
                    <a:lnTo>
                      <a:pt x="5" y="209"/>
                    </a:lnTo>
                    <a:lnTo>
                      <a:pt x="5" y="209"/>
                    </a:lnTo>
                    <a:lnTo>
                      <a:pt x="2" y="208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2" y="199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8" y="193"/>
                    </a:lnTo>
                    <a:lnTo>
                      <a:pt x="9" y="191"/>
                    </a:lnTo>
                    <a:lnTo>
                      <a:pt x="12" y="191"/>
                    </a:lnTo>
                    <a:lnTo>
                      <a:pt x="15" y="191"/>
                    </a:lnTo>
                    <a:close/>
                    <a:moveTo>
                      <a:pt x="132" y="76"/>
                    </a:moveTo>
                    <a:lnTo>
                      <a:pt x="132" y="76"/>
                    </a:lnTo>
                    <a:lnTo>
                      <a:pt x="133" y="61"/>
                    </a:lnTo>
                    <a:lnTo>
                      <a:pt x="133" y="49"/>
                    </a:lnTo>
                    <a:lnTo>
                      <a:pt x="130" y="39"/>
                    </a:lnTo>
                    <a:lnTo>
                      <a:pt x="126" y="32"/>
                    </a:lnTo>
                    <a:lnTo>
                      <a:pt x="120" y="26"/>
                    </a:lnTo>
                    <a:lnTo>
                      <a:pt x="111" y="21"/>
                    </a:lnTo>
                    <a:lnTo>
                      <a:pt x="102" y="20"/>
                    </a:lnTo>
                    <a:lnTo>
                      <a:pt x="93" y="18"/>
                    </a:lnTo>
                    <a:lnTo>
                      <a:pt x="93" y="18"/>
                    </a:lnTo>
                    <a:lnTo>
                      <a:pt x="81" y="20"/>
                    </a:lnTo>
                    <a:lnTo>
                      <a:pt x="70" y="23"/>
                    </a:lnTo>
                    <a:lnTo>
                      <a:pt x="60" y="27"/>
                    </a:lnTo>
                    <a:lnTo>
                      <a:pt x="51" y="33"/>
                    </a:lnTo>
                    <a:lnTo>
                      <a:pt x="43" y="42"/>
                    </a:lnTo>
                    <a:lnTo>
                      <a:pt x="37" y="51"/>
                    </a:lnTo>
                    <a:lnTo>
                      <a:pt x="33" y="63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29" y="88"/>
                    </a:lnTo>
                    <a:lnTo>
                      <a:pt x="30" y="100"/>
                    </a:lnTo>
                    <a:lnTo>
                      <a:pt x="31" y="111"/>
                    </a:lnTo>
                    <a:lnTo>
                      <a:pt x="36" y="120"/>
                    </a:lnTo>
                    <a:lnTo>
                      <a:pt x="43" y="127"/>
                    </a:lnTo>
                    <a:lnTo>
                      <a:pt x="51" y="132"/>
                    </a:lnTo>
                    <a:lnTo>
                      <a:pt x="61" y="135"/>
                    </a:lnTo>
                    <a:lnTo>
                      <a:pt x="72" y="136"/>
                    </a:lnTo>
                    <a:lnTo>
                      <a:pt x="72" y="136"/>
                    </a:lnTo>
                    <a:lnTo>
                      <a:pt x="82" y="135"/>
                    </a:lnTo>
                    <a:lnTo>
                      <a:pt x="91" y="133"/>
                    </a:lnTo>
                    <a:lnTo>
                      <a:pt x="100" y="129"/>
                    </a:lnTo>
                    <a:lnTo>
                      <a:pt x="109" y="123"/>
                    </a:lnTo>
                    <a:lnTo>
                      <a:pt x="117" y="115"/>
                    </a:lnTo>
                    <a:lnTo>
                      <a:pt x="123" y="105"/>
                    </a:lnTo>
                    <a:lnTo>
                      <a:pt x="129" y="93"/>
                    </a:lnTo>
                    <a:lnTo>
                      <a:pt x="132" y="76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6665913" y="1944688"/>
                <a:ext cx="130175" cy="173037"/>
              </a:xfrm>
              <a:custGeom>
                <a:avLst/>
                <a:gdLst>
                  <a:gd name="T0" fmla="*/ 15 w 166"/>
                  <a:gd name="T1" fmla="*/ 191 h 218"/>
                  <a:gd name="T2" fmla="*/ 39 w 166"/>
                  <a:gd name="T3" fmla="*/ 199 h 218"/>
                  <a:gd name="T4" fmla="*/ 52 w 166"/>
                  <a:gd name="T5" fmla="*/ 200 h 218"/>
                  <a:gd name="T6" fmla="*/ 75 w 166"/>
                  <a:gd name="T7" fmla="*/ 197 h 218"/>
                  <a:gd name="T8" fmla="*/ 94 w 166"/>
                  <a:gd name="T9" fmla="*/ 188 h 218"/>
                  <a:gd name="T10" fmla="*/ 109 w 166"/>
                  <a:gd name="T11" fmla="*/ 173 h 218"/>
                  <a:gd name="T12" fmla="*/ 117 w 166"/>
                  <a:gd name="T13" fmla="*/ 153 h 218"/>
                  <a:gd name="T14" fmla="*/ 120 w 166"/>
                  <a:gd name="T15" fmla="*/ 136 h 218"/>
                  <a:gd name="T16" fmla="*/ 123 w 166"/>
                  <a:gd name="T17" fmla="*/ 126 h 218"/>
                  <a:gd name="T18" fmla="*/ 112 w 166"/>
                  <a:gd name="T19" fmla="*/ 138 h 218"/>
                  <a:gd name="T20" fmla="*/ 99 w 166"/>
                  <a:gd name="T21" fmla="*/ 147 h 218"/>
                  <a:gd name="T22" fmla="*/ 84 w 166"/>
                  <a:gd name="T23" fmla="*/ 153 h 218"/>
                  <a:gd name="T24" fmla="*/ 66 w 166"/>
                  <a:gd name="T25" fmla="*/ 154 h 218"/>
                  <a:gd name="T26" fmla="*/ 49 w 166"/>
                  <a:gd name="T27" fmla="*/ 153 h 218"/>
                  <a:gd name="T28" fmla="*/ 26 w 166"/>
                  <a:gd name="T29" fmla="*/ 142 h 218"/>
                  <a:gd name="T30" fmla="*/ 11 w 166"/>
                  <a:gd name="T31" fmla="*/ 121 h 218"/>
                  <a:gd name="T32" fmla="*/ 6 w 166"/>
                  <a:gd name="T33" fmla="*/ 93 h 218"/>
                  <a:gd name="T34" fmla="*/ 8 w 166"/>
                  <a:gd name="T35" fmla="*/ 75 h 218"/>
                  <a:gd name="T36" fmla="*/ 18 w 166"/>
                  <a:gd name="T37" fmla="*/ 45 h 218"/>
                  <a:gd name="T38" fmla="*/ 37 w 166"/>
                  <a:gd name="T39" fmla="*/ 21 h 218"/>
                  <a:gd name="T40" fmla="*/ 63 w 166"/>
                  <a:gd name="T41" fmla="*/ 6 h 218"/>
                  <a:gd name="T42" fmla="*/ 94 w 166"/>
                  <a:gd name="T43" fmla="*/ 0 h 218"/>
                  <a:gd name="T44" fmla="*/ 108 w 166"/>
                  <a:gd name="T45" fmla="*/ 2 h 218"/>
                  <a:gd name="T46" fmla="*/ 127 w 166"/>
                  <a:gd name="T47" fmla="*/ 9 h 218"/>
                  <a:gd name="T48" fmla="*/ 138 w 166"/>
                  <a:gd name="T49" fmla="*/ 20 h 218"/>
                  <a:gd name="T50" fmla="*/ 142 w 166"/>
                  <a:gd name="T51" fmla="*/ 27 h 218"/>
                  <a:gd name="T52" fmla="*/ 142 w 166"/>
                  <a:gd name="T53" fmla="*/ 27 h 218"/>
                  <a:gd name="T54" fmla="*/ 145 w 166"/>
                  <a:gd name="T55" fmla="*/ 11 h 218"/>
                  <a:gd name="T56" fmla="*/ 146 w 166"/>
                  <a:gd name="T57" fmla="*/ 8 h 218"/>
                  <a:gd name="T58" fmla="*/ 151 w 166"/>
                  <a:gd name="T59" fmla="*/ 5 h 218"/>
                  <a:gd name="T60" fmla="*/ 160 w 166"/>
                  <a:gd name="T61" fmla="*/ 3 h 218"/>
                  <a:gd name="T62" fmla="*/ 163 w 166"/>
                  <a:gd name="T63" fmla="*/ 5 h 218"/>
                  <a:gd name="T64" fmla="*/ 166 w 166"/>
                  <a:gd name="T65" fmla="*/ 8 h 218"/>
                  <a:gd name="T66" fmla="*/ 139 w 166"/>
                  <a:gd name="T67" fmla="*/ 151 h 218"/>
                  <a:gd name="T68" fmla="*/ 138 w 166"/>
                  <a:gd name="T69" fmla="*/ 160 h 218"/>
                  <a:gd name="T70" fmla="*/ 127 w 166"/>
                  <a:gd name="T71" fmla="*/ 182 h 218"/>
                  <a:gd name="T72" fmla="*/ 106 w 166"/>
                  <a:gd name="T73" fmla="*/ 203 h 218"/>
                  <a:gd name="T74" fmla="*/ 78 w 166"/>
                  <a:gd name="T75" fmla="*/ 214 h 218"/>
                  <a:gd name="T76" fmla="*/ 49 w 166"/>
                  <a:gd name="T77" fmla="*/ 218 h 218"/>
                  <a:gd name="T78" fmla="*/ 37 w 166"/>
                  <a:gd name="T79" fmla="*/ 217 h 218"/>
                  <a:gd name="T80" fmla="*/ 14 w 166"/>
                  <a:gd name="T81" fmla="*/ 212 h 218"/>
                  <a:gd name="T82" fmla="*/ 5 w 166"/>
                  <a:gd name="T83" fmla="*/ 209 h 218"/>
                  <a:gd name="T84" fmla="*/ 0 w 166"/>
                  <a:gd name="T85" fmla="*/ 205 h 218"/>
                  <a:gd name="T86" fmla="*/ 2 w 166"/>
                  <a:gd name="T87" fmla="*/ 199 h 218"/>
                  <a:gd name="T88" fmla="*/ 5 w 166"/>
                  <a:gd name="T89" fmla="*/ 196 h 218"/>
                  <a:gd name="T90" fmla="*/ 9 w 166"/>
                  <a:gd name="T91" fmla="*/ 191 h 218"/>
                  <a:gd name="T92" fmla="*/ 15 w 166"/>
                  <a:gd name="T93" fmla="*/ 19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6" h="218">
                    <a:moveTo>
                      <a:pt x="15" y="191"/>
                    </a:moveTo>
                    <a:lnTo>
                      <a:pt x="15" y="191"/>
                    </a:lnTo>
                    <a:lnTo>
                      <a:pt x="30" y="197"/>
                    </a:lnTo>
                    <a:lnTo>
                      <a:pt x="39" y="199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63" y="199"/>
                    </a:lnTo>
                    <a:lnTo>
                      <a:pt x="75" y="197"/>
                    </a:lnTo>
                    <a:lnTo>
                      <a:pt x="84" y="193"/>
                    </a:lnTo>
                    <a:lnTo>
                      <a:pt x="94" y="188"/>
                    </a:lnTo>
                    <a:lnTo>
                      <a:pt x="102" y="182"/>
                    </a:lnTo>
                    <a:lnTo>
                      <a:pt x="109" y="173"/>
                    </a:lnTo>
                    <a:lnTo>
                      <a:pt x="114" y="165"/>
                    </a:lnTo>
                    <a:lnTo>
                      <a:pt x="117" y="153"/>
                    </a:lnTo>
                    <a:lnTo>
                      <a:pt x="120" y="136"/>
                    </a:lnTo>
                    <a:lnTo>
                      <a:pt x="120" y="136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12" y="138"/>
                    </a:lnTo>
                    <a:lnTo>
                      <a:pt x="106" y="142"/>
                    </a:lnTo>
                    <a:lnTo>
                      <a:pt x="99" y="147"/>
                    </a:lnTo>
                    <a:lnTo>
                      <a:pt x="91" y="150"/>
                    </a:lnTo>
                    <a:lnTo>
                      <a:pt x="84" y="153"/>
                    </a:lnTo>
                    <a:lnTo>
                      <a:pt x="75" y="154"/>
                    </a:lnTo>
                    <a:lnTo>
                      <a:pt x="66" y="154"/>
                    </a:lnTo>
                    <a:lnTo>
                      <a:pt x="66" y="154"/>
                    </a:lnTo>
                    <a:lnTo>
                      <a:pt x="49" y="153"/>
                    </a:lnTo>
                    <a:lnTo>
                      <a:pt x="36" y="148"/>
                    </a:lnTo>
                    <a:lnTo>
                      <a:pt x="26" y="142"/>
                    </a:lnTo>
                    <a:lnTo>
                      <a:pt x="17" y="132"/>
                    </a:lnTo>
                    <a:lnTo>
                      <a:pt x="11" y="121"/>
                    </a:lnTo>
                    <a:lnTo>
                      <a:pt x="6" y="108"/>
                    </a:lnTo>
                    <a:lnTo>
                      <a:pt x="6" y="93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60"/>
                    </a:lnTo>
                    <a:lnTo>
                      <a:pt x="18" y="45"/>
                    </a:lnTo>
                    <a:lnTo>
                      <a:pt x="27" y="32"/>
                    </a:lnTo>
                    <a:lnTo>
                      <a:pt x="37" y="21"/>
                    </a:lnTo>
                    <a:lnTo>
                      <a:pt x="49" y="12"/>
                    </a:lnTo>
                    <a:lnTo>
                      <a:pt x="63" y="6"/>
                    </a:lnTo>
                    <a:lnTo>
                      <a:pt x="78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08" y="2"/>
                    </a:lnTo>
                    <a:lnTo>
                      <a:pt x="120" y="5"/>
                    </a:lnTo>
                    <a:lnTo>
                      <a:pt x="127" y="9"/>
                    </a:lnTo>
                    <a:lnTo>
                      <a:pt x="133" y="14"/>
                    </a:lnTo>
                    <a:lnTo>
                      <a:pt x="138" y="20"/>
                    </a:lnTo>
                    <a:lnTo>
                      <a:pt x="140" y="24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3" y="23"/>
                    </a:lnTo>
                    <a:lnTo>
                      <a:pt x="145" y="11"/>
                    </a:lnTo>
                    <a:lnTo>
                      <a:pt x="145" y="11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51" y="5"/>
                    </a:lnTo>
                    <a:lnTo>
                      <a:pt x="154" y="3"/>
                    </a:lnTo>
                    <a:lnTo>
                      <a:pt x="160" y="3"/>
                    </a:lnTo>
                    <a:lnTo>
                      <a:pt x="160" y="3"/>
                    </a:lnTo>
                    <a:lnTo>
                      <a:pt x="163" y="5"/>
                    </a:lnTo>
                    <a:lnTo>
                      <a:pt x="164" y="6"/>
                    </a:lnTo>
                    <a:lnTo>
                      <a:pt x="166" y="8"/>
                    </a:lnTo>
                    <a:lnTo>
                      <a:pt x="166" y="11"/>
                    </a:lnTo>
                    <a:lnTo>
                      <a:pt x="139" y="151"/>
                    </a:lnTo>
                    <a:lnTo>
                      <a:pt x="139" y="151"/>
                    </a:lnTo>
                    <a:lnTo>
                      <a:pt x="138" y="160"/>
                    </a:lnTo>
                    <a:lnTo>
                      <a:pt x="135" y="168"/>
                    </a:lnTo>
                    <a:lnTo>
                      <a:pt x="127" y="182"/>
                    </a:lnTo>
                    <a:lnTo>
                      <a:pt x="117" y="193"/>
                    </a:lnTo>
                    <a:lnTo>
                      <a:pt x="106" y="203"/>
                    </a:lnTo>
                    <a:lnTo>
                      <a:pt x="93" y="209"/>
                    </a:lnTo>
                    <a:lnTo>
                      <a:pt x="78" y="214"/>
                    </a:lnTo>
                    <a:lnTo>
                      <a:pt x="64" y="217"/>
                    </a:lnTo>
                    <a:lnTo>
                      <a:pt x="49" y="218"/>
                    </a:lnTo>
                    <a:lnTo>
                      <a:pt x="49" y="218"/>
                    </a:lnTo>
                    <a:lnTo>
                      <a:pt x="37" y="217"/>
                    </a:lnTo>
                    <a:lnTo>
                      <a:pt x="26" y="215"/>
                    </a:lnTo>
                    <a:lnTo>
                      <a:pt x="14" y="212"/>
                    </a:lnTo>
                    <a:lnTo>
                      <a:pt x="5" y="209"/>
                    </a:lnTo>
                    <a:lnTo>
                      <a:pt x="5" y="209"/>
                    </a:lnTo>
                    <a:lnTo>
                      <a:pt x="2" y="208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2" y="199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8" y="193"/>
                    </a:lnTo>
                    <a:lnTo>
                      <a:pt x="9" y="191"/>
                    </a:lnTo>
                    <a:lnTo>
                      <a:pt x="12" y="191"/>
                    </a:lnTo>
                    <a:lnTo>
                      <a:pt x="15" y="1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19"/>
              <p:cNvSpPr>
                <a:spLocks/>
              </p:cNvSpPr>
              <p:nvPr userDrawn="1"/>
            </p:nvSpPr>
            <p:spPr bwMode="auto">
              <a:xfrm>
                <a:off x="6688138" y="1958975"/>
                <a:ext cx="82550" cy="93662"/>
              </a:xfrm>
              <a:custGeom>
                <a:avLst/>
                <a:gdLst>
                  <a:gd name="T0" fmla="*/ 103 w 104"/>
                  <a:gd name="T1" fmla="*/ 58 h 118"/>
                  <a:gd name="T2" fmla="*/ 103 w 104"/>
                  <a:gd name="T3" fmla="*/ 58 h 118"/>
                  <a:gd name="T4" fmla="*/ 104 w 104"/>
                  <a:gd name="T5" fmla="*/ 43 h 118"/>
                  <a:gd name="T6" fmla="*/ 104 w 104"/>
                  <a:gd name="T7" fmla="*/ 31 h 118"/>
                  <a:gd name="T8" fmla="*/ 101 w 104"/>
                  <a:gd name="T9" fmla="*/ 21 h 118"/>
                  <a:gd name="T10" fmla="*/ 97 w 104"/>
                  <a:gd name="T11" fmla="*/ 14 h 118"/>
                  <a:gd name="T12" fmla="*/ 91 w 104"/>
                  <a:gd name="T13" fmla="*/ 8 h 118"/>
                  <a:gd name="T14" fmla="*/ 82 w 104"/>
                  <a:gd name="T15" fmla="*/ 3 h 118"/>
                  <a:gd name="T16" fmla="*/ 73 w 104"/>
                  <a:gd name="T17" fmla="*/ 2 h 118"/>
                  <a:gd name="T18" fmla="*/ 64 w 104"/>
                  <a:gd name="T19" fmla="*/ 0 h 118"/>
                  <a:gd name="T20" fmla="*/ 64 w 104"/>
                  <a:gd name="T21" fmla="*/ 0 h 118"/>
                  <a:gd name="T22" fmla="*/ 52 w 104"/>
                  <a:gd name="T23" fmla="*/ 2 h 118"/>
                  <a:gd name="T24" fmla="*/ 41 w 104"/>
                  <a:gd name="T25" fmla="*/ 5 h 118"/>
                  <a:gd name="T26" fmla="*/ 31 w 104"/>
                  <a:gd name="T27" fmla="*/ 9 h 118"/>
                  <a:gd name="T28" fmla="*/ 22 w 104"/>
                  <a:gd name="T29" fmla="*/ 15 h 118"/>
                  <a:gd name="T30" fmla="*/ 14 w 104"/>
                  <a:gd name="T31" fmla="*/ 24 h 118"/>
                  <a:gd name="T32" fmla="*/ 8 w 104"/>
                  <a:gd name="T33" fmla="*/ 33 h 118"/>
                  <a:gd name="T34" fmla="*/ 4 w 104"/>
                  <a:gd name="T35" fmla="*/ 45 h 118"/>
                  <a:gd name="T36" fmla="*/ 1 w 104"/>
                  <a:gd name="T37" fmla="*/ 57 h 118"/>
                  <a:gd name="T38" fmla="*/ 1 w 104"/>
                  <a:gd name="T39" fmla="*/ 57 h 118"/>
                  <a:gd name="T40" fmla="*/ 0 w 104"/>
                  <a:gd name="T41" fmla="*/ 70 h 118"/>
                  <a:gd name="T42" fmla="*/ 1 w 104"/>
                  <a:gd name="T43" fmla="*/ 82 h 118"/>
                  <a:gd name="T44" fmla="*/ 2 w 104"/>
                  <a:gd name="T45" fmla="*/ 93 h 118"/>
                  <a:gd name="T46" fmla="*/ 7 w 104"/>
                  <a:gd name="T47" fmla="*/ 102 h 118"/>
                  <a:gd name="T48" fmla="*/ 14 w 104"/>
                  <a:gd name="T49" fmla="*/ 109 h 118"/>
                  <a:gd name="T50" fmla="*/ 22 w 104"/>
                  <a:gd name="T51" fmla="*/ 114 h 118"/>
                  <a:gd name="T52" fmla="*/ 32 w 104"/>
                  <a:gd name="T53" fmla="*/ 117 h 118"/>
                  <a:gd name="T54" fmla="*/ 43 w 104"/>
                  <a:gd name="T55" fmla="*/ 118 h 118"/>
                  <a:gd name="T56" fmla="*/ 43 w 104"/>
                  <a:gd name="T57" fmla="*/ 118 h 118"/>
                  <a:gd name="T58" fmla="*/ 53 w 104"/>
                  <a:gd name="T59" fmla="*/ 117 h 118"/>
                  <a:gd name="T60" fmla="*/ 62 w 104"/>
                  <a:gd name="T61" fmla="*/ 115 h 118"/>
                  <a:gd name="T62" fmla="*/ 71 w 104"/>
                  <a:gd name="T63" fmla="*/ 111 h 118"/>
                  <a:gd name="T64" fmla="*/ 80 w 104"/>
                  <a:gd name="T65" fmla="*/ 105 h 118"/>
                  <a:gd name="T66" fmla="*/ 88 w 104"/>
                  <a:gd name="T67" fmla="*/ 97 h 118"/>
                  <a:gd name="T68" fmla="*/ 94 w 104"/>
                  <a:gd name="T69" fmla="*/ 87 h 118"/>
                  <a:gd name="T70" fmla="*/ 100 w 104"/>
                  <a:gd name="T71" fmla="*/ 75 h 118"/>
                  <a:gd name="T72" fmla="*/ 103 w 104"/>
                  <a:gd name="T73" fmla="*/ 5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" h="118">
                    <a:moveTo>
                      <a:pt x="103" y="58"/>
                    </a:moveTo>
                    <a:lnTo>
                      <a:pt x="103" y="58"/>
                    </a:lnTo>
                    <a:lnTo>
                      <a:pt x="104" y="43"/>
                    </a:lnTo>
                    <a:lnTo>
                      <a:pt x="104" y="31"/>
                    </a:lnTo>
                    <a:lnTo>
                      <a:pt x="101" y="21"/>
                    </a:lnTo>
                    <a:lnTo>
                      <a:pt x="97" y="14"/>
                    </a:lnTo>
                    <a:lnTo>
                      <a:pt x="91" y="8"/>
                    </a:lnTo>
                    <a:lnTo>
                      <a:pt x="82" y="3"/>
                    </a:lnTo>
                    <a:lnTo>
                      <a:pt x="73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2" y="2"/>
                    </a:lnTo>
                    <a:lnTo>
                      <a:pt x="41" y="5"/>
                    </a:lnTo>
                    <a:lnTo>
                      <a:pt x="31" y="9"/>
                    </a:lnTo>
                    <a:lnTo>
                      <a:pt x="22" y="15"/>
                    </a:lnTo>
                    <a:lnTo>
                      <a:pt x="14" y="24"/>
                    </a:lnTo>
                    <a:lnTo>
                      <a:pt x="8" y="33"/>
                    </a:lnTo>
                    <a:lnTo>
                      <a:pt x="4" y="45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70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7" y="102"/>
                    </a:lnTo>
                    <a:lnTo>
                      <a:pt x="14" y="109"/>
                    </a:lnTo>
                    <a:lnTo>
                      <a:pt x="22" y="114"/>
                    </a:lnTo>
                    <a:lnTo>
                      <a:pt x="32" y="117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53" y="117"/>
                    </a:lnTo>
                    <a:lnTo>
                      <a:pt x="62" y="115"/>
                    </a:lnTo>
                    <a:lnTo>
                      <a:pt x="71" y="111"/>
                    </a:lnTo>
                    <a:lnTo>
                      <a:pt x="80" y="105"/>
                    </a:lnTo>
                    <a:lnTo>
                      <a:pt x="88" y="97"/>
                    </a:lnTo>
                    <a:lnTo>
                      <a:pt x="94" y="87"/>
                    </a:lnTo>
                    <a:lnTo>
                      <a:pt x="100" y="75"/>
                    </a:lnTo>
                    <a:lnTo>
                      <a:pt x="103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20"/>
              <p:cNvSpPr>
                <a:spLocks noEditPoints="1"/>
              </p:cNvSpPr>
              <p:nvPr userDrawn="1"/>
            </p:nvSpPr>
            <p:spPr bwMode="auto">
              <a:xfrm>
                <a:off x="6813550" y="1944688"/>
                <a:ext cx="122238" cy="125412"/>
              </a:xfrm>
              <a:custGeom>
                <a:avLst/>
                <a:gdLst>
                  <a:gd name="T0" fmla="*/ 97 w 154"/>
                  <a:gd name="T1" fmla="*/ 0 h 159"/>
                  <a:gd name="T2" fmla="*/ 125 w 154"/>
                  <a:gd name="T3" fmla="*/ 5 h 159"/>
                  <a:gd name="T4" fmla="*/ 143 w 154"/>
                  <a:gd name="T5" fmla="*/ 20 h 159"/>
                  <a:gd name="T6" fmla="*/ 152 w 154"/>
                  <a:gd name="T7" fmla="*/ 43 h 159"/>
                  <a:gd name="T8" fmla="*/ 151 w 154"/>
                  <a:gd name="T9" fmla="*/ 72 h 159"/>
                  <a:gd name="T10" fmla="*/ 151 w 154"/>
                  <a:gd name="T11" fmla="*/ 75 h 159"/>
                  <a:gd name="T12" fmla="*/ 145 w 154"/>
                  <a:gd name="T13" fmla="*/ 79 h 159"/>
                  <a:gd name="T14" fmla="*/ 24 w 154"/>
                  <a:gd name="T15" fmla="*/ 79 h 159"/>
                  <a:gd name="T16" fmla="*/ 22 w 154"/>
                  <a:gd name="T17" fmla="*/ 93 h 159"/>
                  <a:gd name="T18" fmla="*/ 28 w 154"/>
                  <a:gd name="T19" fmla="*/ 115 h 159"/>
                  <a:gd name="T20" fmla="*/ 43 w 154"/>
                  <a:gd name="T21" fmla="*/ 132 h 159"/>
                  <a:gd name="T22" fmla="*/ 64 w 154"/>
                  <a:gd name="T23" fmla="*/ 139 h 159"/>
                  <a:gd name="T24" fmla="*/ 76 w 154"/>
                  <a:gd name="T25" fmla="*/ 141 h 159"/>
                  <a:gd name="T26" fmla="*/ 103 w 154"/>
                  <a:gd name="T27" fmla="*/ 135 h 159"/>
                  <a:gd name="T28" fmla="*/ 121 w 154"/>
                  <a:gd name="T29" fmla="*/ 126 h 159"/>
                  <a:gd name="T30" fmla="*/ 125 w 154"/>
                  <a:gd name="T31" fmla="*/ 126 h 159"/>
                  <a:gd name="T32" fmla="*/ 130 w 154"/>
                  <a:gd name="T33" fmla="*/ 126 h 159"/>
                  <a:gd name="T34" fmla="*/ 133 w 154"/>
                  <a:gd name="T35" fmla="*/ 132 h 159"/>
                  <a:gd name="T36" fmla="*/ 134 w 154"/>
                  <a:gd name="T37" fmla="*/ 135 h 159"/>
                  <a:gd name="T38" fmla="*/ 131 w 154"/>
                  <a:gd name="T39" fmla="*/ 139 h 159"/>
                  <a:gd name="T40" fmla="*/ 130 w 154"/>
                  <a:gd name="T41" fmla="*/ 142 h 159"/>
                  <a:gd name="T42" fmla="*/ 106 w 154"/>
                  <a:gd name="T43" fmla="*/ 153 h 159"/>
                  <a:gd name="T44" fmla="*/ 80 w 154"/>
                  <a:gd name="T45" fmla="*/ 159 h 159"/>
                  <a:gd name="T46" fmla="*/ 71 w 154"/>
                  <a:gd name="T47" fmla="*/ 159 h 159"/>
                  <a:gd name="T48" fmla="*/ 39 w 154"/>
                  <a:gd name="T49" fmla="*/ 153 h 159"/>
                  <a:gd name="T50" fmla="*/ 15 w 154"/>
                  <a:gd name="T51" fmla="*/ 136 h 159"/>
                  <a:gd name="T52" fmla="*/ 1 w 154"/>
                  <a:gd name="T53" fmla="*/ 111 h 159"/>
                  <a:gd name="T54" fmla="*/ 1 w 154"/>
                  <a:gd name="T55" fmla="*/ 79 h 159"/>
                  <a:gd name="T56" fmla="*/ 6 w 154"/>
                  <a:gd name="T57" fmla="*/ 61 h 159"/>
                  <a:gd name="T58" fmla="*/ 24 w 154"/>
                  <a:gd name="T59" fmla="*/ 33 h 159"/>
                  <a:gd name="T60" fmla="*/ 49 w 154"/>
                  <a:gd name="T61" fmla="*/ 12 h 159"/>
                  <a:gd name="T62" fmla="*/ 80 w 154"/>
                  <a:gd name="T63" fmla="*/ 2 h 159"/>
                  <a:gd name="T64" fmla="*/ 130 w 154"/>
                  <a:gd name="T65" fmla="*/ 64 h 159"/>
                  <a:gd name="T66" fmla="*/ 131 w 154"/>
                  <a:gd name="T67" fmla="*/ 52 h 159"/>
                  <a:gd name="T68" fmla="*/ 127 w 154"/>
                  <a:gd name="T69" fmla="*/ 36 h 159"/>
                  <a:gd name="T70" fmla="*/ 116 w 154"/>
                  <a:gd name="T71" fmla="*/ 24 h 159"/>
                  <a:gd name="T72" fmla="*/ 101 w 154"/>
                  <a:gd name="T73" fmla="*/ 18 h 159"/>
                  <a:gd name="T74" fmla="*/ 92 w 154"/>
                  <a:gd name="T75" fmla="*/ 17 h 159"/>
                  <a:gd name="T76" fmla="*/ 73 w 154"/>
                  <a:gd name="T77" fmla="*/ 20 h 159"/>
                  <a:gd name="T78" fmla="*/ 54 w 154"/>
                  <a:gd name="T79" fmla="*/ 29 h 159"/>
                  <a:gd name="T80" fmla="*/ 39 w 154"/>
                  <a:gd name="T81" fmla="*/ 43 h 159"/>
                  <a:gd name="T82" fmla="*/ 28 w 154"/>
                  <a:gd name="T83" fmla="*/ 6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9">
                    <a:moveTo>
                      <a:pt x="97" y="0"/>
                    </a:moveTo>
                    <a:lnTo>
                      <a:pt x="97" y="0"/>
                    </a:lnTo>
                    <a:lnTo>
                      <a:pt x="112" y="2"/>
                    </a:lnTo>
                    <a:lnTo>
                      <a:pt x="125" y="5"/>
                    </a:lnTo>
                    <a:lnTo>
                      <a:pt x="136" y="12"/>
                    </a:lnTo>
                    <a:lnTo>
                      <a:pt x="143" y="20"/>
                    </a:lnTo>
                    <a:lnTo>
                      <a:pt x="149" y="30"/>
                    </a:lnTo>
                    <a:lnTo>
                      <a:pt x="152" y="43"/>
                    </a:lnTo>
                    <a:lnTo>
                      <a:pt x="154" y="57"/>
                    </a:lnTo>
                    <a:lnTo>
                      <a:pt x="151" y="72"/>
                    </a:lnTo>
                    <a:lnTo>
                      <a:pt x="151" y="72"/>
                    </a:lnTo>
                    <a:lnTo>
                      <a:pt x="151" y="75"/>
                    </a:lnTo>
                    <a:lnTo>
                      <a:pt x="148" y="78"/>
                    </a:lnTo>
                    <a:lnTo>
                      <a:pt x="145" y="79"/>
                    </a:lnTo>
                    <a:lnTo>
                      <a:pt x="142" y="79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2" y="93"/>
                    </a:lnTo>
                    <a:lnTo>
                      <a:pt x="25" y="105"/>
                    </a:lnTo>
                    <a:lnTo>
                      <a:pt x="28" y="115"/>
                    </a:lnTo>
                    <a:lnTo>
                      <a:pt x="34" y="124"/>
                    </a:lnTo>
                    <a:lnTo>
                      <a:pt x="43" y="132"/>
                    </a:lnTo>
                    <a:lnTo>
                      <a:pt x="52" y="136"/>
                    </a:lnTo>
                    <a:lnTo>
                      <a:pt x="64" y="139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91" y="139"/>
                    </a:lnTo>
                    <a:lnTo>
                      <a:pt x="103" y="135"/>
                    </a:lnTo>
                    <a:lnTo>
                      <a:pt x="113" y="130"/>
                    </a:lnTo>
                    <a:lnTo>
                      <a:pt x="121" y="126"/>
                    </a:lnTo>
                    <a:lnTo>
                      <a:pt x="121" y="126"/>
                    </a:lnTo>
                    <a:lnTo>
                      <a:pt x="125" y="126"/>
                    </a:lnTo>
                    <a:lnTo>
                      <a:pt x="128" y="124"/>
                    </a:lnTo>
                    <a:lnTo>
                      <a:pt x="130" y="126"/>
                    </a:lnTo>
                    <a:lnTo>
                      <a:pt x="131" y="129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34" y="135"/>
                    </a:lnTo>
                    <a:lnTo>
                      <a:pt x="134" y="138"/>
                    </a:lnTo>
                    <a:lnTo>
                      <a:pt x="131" y="139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19" y="147"/>
                    </a:lnTo>
                    <a:lnTo>
                      <a:pt x="106" y="153"/>
                    </a:lnTo>
                    <a:lnTo>
                      <a:pt x="91" y="157"/>
                    </a:lnTo>
                    <a:lnTo>
                      <a:pt x="80" y="159"/>
                    </a:lnTo>
                    <a:lnTo>
                      <a:pt x="71" y="159"/>
                    </a:lnTo>
                    <a:lnTo>
                      <a:pt x="71" y="159"/>
                    </a:lnTo>
                    <a:lnTo>
                      <a:pt x="54" y="157"/>
                    </a:lnTo>
                    <a:lnTo>
                      <a:pt x="39" y="153"/>
                    </a:lnTo>
                    <a:lnTo>
                      <a:pt x="25" y="145"/>
                    </a:lnTo>
                    <a:lnTo>
                      <a:pt x="15" y="136"/>
                    </a:lnTo>
                    <a:lnTo>
                      <a:pt x="7" y="126"/>
                    </a:lnTo>
                    <a:lnTo>
                      <a:pt x="1" y="111"/>
                    </a:lnTo>
                    <a:lnTo>
                      <a:pt x="0" y="96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6" y="61"/>
                    </a:lnTo>
                    <a:lnTo>
                      <a:pt x="13" y="46"/>
                    </a:lnTo>
                    <a:lnTo>
                      <a:pt x="24" y="33"/>
                    </a:lnTo>
                    <a:lnTo>
                      <a:pt x="36" y="21"/>
                    </a:lnTo>
                    <a:lnTo>
                      <a:pt x="49" y="12"/>
                    </a:lnTo>
                    <a:lnTo>
                      <a:pt x="64" y="6"/>
                    </a:lnTo>
                    <a:lnTo>
                      <a:pt x="80" y="2"/>
                    </a:lnTo>
                    <a:lnTo>
                      <a:pt x="97" y="0"/>
                    </a:lnTo>
                    <a:close/>
                    <a:moveTo>
                      <a:pt x="130" y="64"/>
                    </a:moveTo>
                    <a:lnTo>
                      <a:pt x="130" y="64"/>
                    </a:lnTo>
                    <a:lnTo>
                      <a:pt x="131" y="52"/>
                    </a:lnTo>
                    <a:lnTo>
                      <a:pt x="130" y="43"/>
                    </a:lnTo>
                    <a:lnTo>
                      <a:pt x="127" y="36"/>
                    </a:lnTo>
                    <a:lnTo>
                      <a:pt x="122" y="29"/>
                    </a:lnTo>
                    <a:lnTo>
                      <a:pt x="116" y="24"/>
                    </a:lnTo>
                    <a:lnTo>
                      <a:pt x="110" y="20"/>
                    </a:lnTo>
                    <a:lnTo>
                      <a:pt x="101" y="18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3" y="18"/>
                    </a:lnTo>
                    <a:lnTo>
                      <a:pt x="73" y="20"/>
                    </a:lnTo>
                    <a:lnTo>
                      <a:pt x="62" y="24"/>
                    </a:lnTo>
                    <a:lnTo>
                      <a:pt x="54" y="29"/>
                    </a:lnTo>
                    <a:lnTo>
                      <a:pt x="46" y="36"/>
                    </a:lnTo>
                    <a:lnTo>
                      <a:pt x="39" y="43"/>
                    </a:lnTo>
                    <a:lnTo>
                      <a:pt x="33" y="54"/>
                    </a:lnTo>
                    <a:lnTo>
                      <a:pt x="28" y="64"/>
                    </a:lnTo>
                    <a:lnTo>
                      <a:pt x="130" y="64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auto">
              <a:xfrm>
                <a:off x="6813550" y="1944688"/>
                <a:ext cx="122238" cy="125412"/>
              </a:xfrm>
              <a:custGeom>
                <a:avLst/>
                <a:gdLst>
                  <a:gd name="T0" fmla="*/ 97 w 154"/>
                  <a:gd name="T1" fmla="*/ 0 h 159"/>
                  <a:gd name="T2" fmla="*/ 125 w 154"/>
                  <a:gd name="T3" fmla="*/ 5 h 159"/>
                  <a:gd name="T4" fmla="*/ 143 w 154"/>
                  <a:gd name="T5" fmla="*/ 20 h 159"/>
                  <a:gd name="T6" fmla="*/ 152 w 154"/>
                  <a:gd name="T7" fmla="*/ 43 h 159"/>
                  <a:gd name="T8" fmla="*/ 151 w 154"/>
                  <a:gd name="T9" fmla="*/ 72 h 159"/>
                  <a:gd name="T10" fmla="*/ 151 w 154"/>
                  <a:gd name="T11" fmla="*/ 75 h 159"/>
                  <a:gd name="T12" fmla="*/ 145 w 154"/>
                  <a:gd name="T13" fmla="*/ 79 h 159"/>
                  <a:gd name="T14" fmla="*/ 24 w 154"/>
                  <a:gd name="T15" fmla="*/ 79 h 159"/>
                  <a:gd name="T16" fmla="*/ 22 w 154"/>
                  <a:gd name="T17" fmla="*/ 93 h 159"/>
                  <a:gd name="T18" fmla="*/ 28 w 154"/>
                  <a:gd name="T19" fmla="*/ 115 h 159"/>
                  <a:gd name="T20" fmla="*/ 43 w 154"/>
                  <a:gd name="T21" fmla="*/ 132 h 159"/>
                  <a:gd name="T22" fmla="*/ 64 w 154"/>
                  <a:gd name="T23" fmla="*/ 139 h 159"/>
                  <a:gd name="T24" fmla="*/ 76 w 154"/>
                  <a:gd name="T25" fmla="*/ 141 h 159"/>
                  <a:gd name="T26" fmla="*/ 103 w 154"/>
                  <a:gd name="T27" fmla="*/ 135 h 159"/>
                  <a:gd name="T28" fmla="*/ 121 w 154"/>
                  <a:gd name="T29" fmla="*/ 126 h 159"/>
                  <a:gd name="T30" fmla="*/ 125 w 154"/>
                  <a:gd name="T31" fmla="*/ 126 h 159"/>
                  <a:gd name="T32" fmla="*/ 130 w 154"/>
                  <a:gd name="T33" fmla="*/ 126 h 159"/>
                  <a:gd name="T34" fmla="*/ 133 w 154"/>
                  <a:gd name="T35" fmla="*/ 132 h 159"/>
                  <a:gd name="T36" fmla="*/ 134 w 154"/>
                  <a:gd name="T37" fmla="*/ 135 h 159"/>
                  <a:gd name="T38" fmla="*/ 131 w 154"/>
                  <a:gd name="T39" fmla="*/ 139 h 159"/>
                  <a:gd name="T40" fmla="*/ 130 w 154"/>
                  <a:gd name="T41" fmla="*/ 142 h 159"/>
                  <a:gd name="T42" fmla="*/ 106 w 154"/>
                  <a:gd name="T43" fmla="*/ 153 h 159"/>
                  <a:gd name="T44" fmla="*/ 80 w 154"/>
                  <a:gd name="T45" fmla="*/ 159 h 159"/>
                  <a:gd name="T46" fmla="*/ 71 w 154"/>
                  <a:gd name="T47" fmla="*/ 159 h 159"/>
                  <a:gd name="T48" fmla="*/ 39 w 154"/>
                  <a:gd name="T49" fmla="*/ 153 h 159"/>
                  <a:gd name="T50" fmla="*/ 15 w 154"/>
                  <a:gd name="T51" fmla="*/ 136 h 159"/>
                  <a:gd name="T52" fmla="*/ 1 w 154"/>
                  <a:gd name="T53" fmla="*/ 111 h 159"/>
                  <a:gd name="T54" fmla="*/ 1 w 154"/>
                  <a:gd name="T55" fmla="*/ 79 h 159"/>
                  <a:gd name="T56" fmla="*/ 6 w 154"/>
                  <a:gd name="T57" fmla="*/ 61 h 159"/>
                  <a:gd name="T58" fmla="*/ 24 w 154"/>
                  <a:gd name="T59" fmla="*/ 33 h 159"/>
                  <a:gd name="T60" fmla="*/ 49 w 154"/>
                  <a:gd name="T61" fmla="*/ 12 h 159"/>
                  <a:gd name="T62" fmla="*/ 80 w 154"/>
                  <a:gd name="T63" fmla="*/ 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159">
                    <a:moveTo>
                      <a:pt x="97" y="0"/>
                    </a:moveTo>
                    <a:lnTo>
                      <a:pt x="97" y="0"/>
                    </a:lnTo>
                    <a:lnTo>
                      <a:pt x="112" y="2"/>
                    </a:lnTo>
                    <a:lnTo>
                      <a:pt x="125" y="5"/>
                    </a:lnTo>
                    <a:lnTo>
                      <a:pt x="136" y="12"/>
                    </a:lnTo>
                    <a:lnTo>
                      <a:pt x="143" y="20"/>
                    </a:lnTo>
                    <a:lnTo>
                      <a:pt x="149" y="30"/>
                    </a:lnTo>
                    <a:lnTo>
                      <a:pt x="152" y="43"/>
                    </a:lnTo>
                    <a:lnTo>
                      <a:pt x="154" y="57"/>
                    </a:lnTo>
                    <a:lnTo>
                      <a:pt x="151" y="72"/>
                    </a:lnTo>
                    <a:lnTo>
                      <a:pt x="151" y="72"/>
                    </a:lnTo>
                    <a:lnTo>
                      <a:pt x="151" y="75"/>
                    </a:lnTo>
                    <a:lnTo>
                      <a:pt x="148" y="78"/>
                    </a:lnTo>
                    <a:lnTo>
                      <a:pt x="145" y="79"/>
                    </a:lnTo>
                    <a:lnTo>
                      <a:pt x="142" y="79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2" y="93"/>
                    </a:lnTo>
                    <a:lnTo>
                      <a:pt x="25" y="105"/>
                    </a:lnTo>
                    <a:lnTo>
                      <a:pt x="28" y="115"/>
                    </a:lnTo>
                    <a:lnTo>
                      <a:pt x="34" y="124"/>
                    </a:lnTo>
                    <a:lnTo>
                      <a:pt x="43" y="132"/>
                    </a:lnTo>
                    <a:lnTo>
                      <a:pt x="52" y="136"/>
                    </a:lnTo>
                    <a:lnTo>
                      <a:pt x="64" y="139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91" y="139"/>
                    </a:lnTo>
                    <a:lnTo>
                      <a:pt x="103" y="135"/>
                    </a:lnTo>
                    <a:lnTo>
                      <a:pt x="113" y="130"/>
                    </a:lnTo>
                    <a:lnTo>
                      <a:pt x="121" y="126"/>
                    </a:lnTo>
                    <a:lnTo>
                      <a:pt x="121" y="126"/>
                    </a:lnTo>
                    <a:lnTo>
                      <a:pt x="125" y="126"/>
                    </a:lnTo>
                    <a:lnTo>
                      <a:pt x="128" y="124"/>
                    </a:lnTo>
                    <a:lnTo>
                      <a:pt x="130" y="126"/>
                    </a:lnTo>
                    <a:lnTo>
                      <a:pt x="131" y="129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34" y="135"/>
                    </a:lnTo>
                    <a:lnTo>
                      <a:pt x="134" y="138"/>
                    </a:lnTo>
                    <a:lnTo>
                      <a:pt x="131" y="139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19" y="147"/>
                    </a:lnTo>
                    <a:lnTo>
                      <a:pt x="106" y="153"/>
                    </a:lnTo>
                    <a:lnTo>
                      <a:pt x="91" y="157"/>
                    </a:lnTo>
                    <a:lnTo>
                      <a:pt x="80" y="159"/>
                    </a:lnTo>
                    <a:lnTo>
                      <a:pt x="71" y="159"/>
                    </a:lnTo>
                    <a:lnTo>
                      <a:pt x="71" y="159"/>
                    </a:lnTo>
                    <a:lnTo>
                      <a:pt x="54" y="157"/>
                    </a:lnTo>
                    <a:lnTo>
                      <a:pt x="39" y="153"/>
                    </a:lnTo>
                    <a:lnTo>
                      <a:pt x="25" y="145"/>
                    </a:lnTo>
                    <a:lnTo>
                      <a:pt x="15" y="136"/>
                    </a:lnTo>
                    <a:lnTo>
                      <a:pt x="7" y="126"/>
                    </a:lnTo>
                    <a:lnTo>
                      <a:pt x="1" y="111"/>
                    </a:lnTo>
                    <a:lnTo>
                      <a:pt x="0" y="96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6" y="61"/>
                    </a:lnTo>
                    <a:lnTo>
                      <a:pt x="13" y="46"/>
                    </a:lnTo>
                    <a:lnTo>
                      <a:pt x="24" y="33"/>
                    </a:lnTo>
                    <a:lnTo>
                      <a:pt x="36" y="21"/>
                    </a:lnTo>
                    <a:lnTo>
                      <a:pt x="49" y="12"/>
                    </a:lnTo>
                    <a:lnTo>
                      <a:pt x="64" y="6"/>
                    </a:lnTo>
                    <a:lnTo>
                      <a:pt x="80" y="2"/>
                    </a:lnTo>
                    <a:lnTo>
                      <a:pt x="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auto">
              <a:xfrm>
                <a:off x="6835775" y="1957388"/>
                <a:ext cx="82550" cy="38100"/>
              </a:xfrm>
              <a:custGeom>
                <a:avLst/>
                <a:gdLst>
                  <a:gd name="T0" fmla="*/ 102 w 103"/>
                  <a:gd name="T1" fmla="*/ 47 h 47"/>
                  <a:gd name="T2" fmla="*/ 102 w 103"/>
                  <a:gd name="T3" fmla="*/ 47 h 47"/>
                  <a:gd name="T4" fmla="*/ 103 w 103"/>
                  <a:gd name="T5" fmla="*/ 35 h 47"/>
                  <a:gd name="T6" fmla="*/ 102 w 103"/>
                  <a:gd name="T7" fmla="*/ 26 h 47"/>
                  <a:gd name="T8" fmla="*/ 99 w 103"/>
                  <a:gd name="T9" fmla="*/ 19 h 47"/>
                  <a:gd name="T10" fmla="*/ 94 w 103"/>
                  <a:gd name="T11" fmla="*/ 12 h 47"/>
                  <a:gd name="T12" fmla="*/ 88 w 103"/>
                  <a:gd name="T13" fmla="*/ 7 h 47"/>
                  <a:gd name="T14" fmla="*/ 82 w 103"/>
                  <a:gd name="T15" fmla="*/ 3 h 47"/>
                  <a:gd name="T16" fmla="*/ 73 w 103"/>
                  <a:gd name="T17" fmla="*/ 1 h 47"/>
                  <a:gd name="T18" fmla="*/ 64 w 103"/>
                  <a:gd name="T19" fmla="*/ 0 h 47"/>
                  <a:gd name="T20" fmla="*/ 64 w 103"/>
                  <a:gd name="T21" fmla="*/ 0 h 47"/>
                  <a:gd name="T22" fmla="*/ 55 w 103"/>
                  <a:gd name="T23" fmla="*/ 1 h 47"/>
                  <a:gd name="T24" fmla="*/ 45 w 103"/>
                  <a:gd name="T25" fmla="*/ 3 h 47"/>
                  <a:gd name="T26" fmla="*/ 34 w 103"/>
                  <a:gd name="T27" fmla="*/ 7 h 47"/>
                  <a:gd name="T28" fmla="*/ 26 w 103"/>
                  <a:gd name="T29" fmla="*/ 12 h 47"/>
                  <a:gd name="T30" fmla="*/ 18 w 103"/>
                  <a:gd name="T31" fmla="*/ 19 h 47"/>
                  <a:gd name="T32" fmla="*/ 11 w 103"/>
                  <a:gd name="T33" fmla="*/ 26 h 47"/>
                  <a:gd name="T34" fmla="*/ 5 w 103"/>
                  <a:gd name="T35" fmla="*/ 37 h 47"/>
                  <a:gd name="T36" fmla="*/ 0 w 103"/>
                  <a:gd name="T37" fmla="*/ 47 h 47"/>
                  <a:gd name="T38" fmla="*/ 102 w 103"/>
                  <a:gd name="T3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47">
                    <a:moveTo>
                      <a:pt x="102" y="47"/>
                    </a:moveTo>
                    <a:lnTo>
                      <a:pt x="102" y="47"/>
                    </a:lnTo>
                    <a:lnTo>
                      <a:pt x="103" y="35"/>
                    </a:lnTo>
                    <a:lnTo>
                      <a:pt x="102" y="26"/>
                    </a:lnTo>
                    <a:lnTo>
                      <a:pt x="99" y="19"/>
                    </a:lnTo>
                    <a:lnTo>
                      <a:pt x="94" y="12"/>
                    </a:lnTo>
                    <a:lnTo>
                      <a:pt x="88" y="7"/>
                    </a:lnTo>
                    <a:lnTo>
                      <a:pt x="82" y="3"/>
                    </a:lnTo>
                    <a:lnTo>
                      <a:pt x="73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5" y="1"/>
                    </a:lnTo>
                    <a:lnTo>
                      <a:pt x="45" y="3"/>
                    </a:lnTo>
                    <a:lnTo>
                      <a:pt x="34" y="7"/>
                    </a:lnTo>
                    <a:lnTo>
                      <a:pt x="26" y="12"/>
                    </a:lnTo>
                    <a:lnTo>
                      <a:pt x="18" y="19"/>
                    </a:lnTo>
                    <a:lnTo>
                      <a:pt x="11" y="26"/>
                    </a:lnTo>
                    <a:lnTo>
                      <a:pt x="5" y="37"/>
                    </a:lnTo>
                    <a:lnTo>
                      <a:pt x="0" y="47"/>
                    </a:lnTo>
                    <a:lnTo>
                      <a:pt x="102" y="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auto">
              <a:xfrm>
                <a:off x="7016750" y="1946275"/>
                <a:ext cx="125413" cy="123825"/>
              </a:xfrm>
              <a:custGeom>
                <a:avLst/>
                <a:gdLst>
                  <a:gd name="T0" fmla="*/ 20 w 160"/>
                  <a:gd name="T1" fmla="*/ 8 h 156"/>
                  <a:gd name="T2" fmla="*/ 23 w 160"/>
                  <a:gd name="T3" fmla="*/ 3 h 156"/>
                  <a:gd name="T4" fmla="*/ 28 w 160"/>
                  <a:gd name="T5" fmla="*/ 0 h 156"/>
                  <a:gd name="T6" fmla="*/ 34 w 160"/>
                  <a:gd name="T7" fmla="*/ 0 h 156"/>
                  <a:gd name="T8" fmla="*/ 40 w 160"/>
                  <a:gd name="T9" fmla="*/ 3 h 156"/>
                  <a:gd name="T10" fmla="*/ 42 w 160"/>
                  <a:gd name="T11" fmla="*/ 8 h 156"/>
                  <a:gd name="T12" fmla="*/ 25 w 160"/>
                  <a:gd name="T13" fmla="*/ 91 h 156"/>
                  <a:gd name="T14" fmla="*/ 24 w 160"/>
                  <a:gd name="T15" fmla="*/ 117 h 156"/>
                  <a:gd name="T16" fmla="*/ 28 w 160"/>
                  <a:gd name="T17" fmla="*/ 129 h 156"/>
                  <a:gd name="T18" fmla="*/ 42 w 160"/>
                  <a:gd name="T19" fmla="*/ 135 h 156"/>
                  <a:gd name="T20" fmla="*/ 52 w 160"/>
                  <a:gd name="T21" fmla="*/ 136 h 156"/>
                  <a:gd name="T22" fmla="*/ 79 w 160"/>
                  <a:gd name="T23" fmla="*/ 132 h 156"/>
                  <a:gd name="T24" fmla="*/ 100 w 160"/>
                  <a:gd name="T25" fmla="*/ 117 h 156"/>
                  <a:gd name="T26" fmla="*/ 117 w 160"/>
                  <a:gd name="T27" fmla="*/ 97 h 156"/>
                  <a:gd name="T28" fmla="*/ 126 w 160"/>
                  <a:gd name="T29" fmla="*/ 73 h 156"/>
                  <a:gd name="T30" fmla="*/ 137 w 160"/>
                  <a:gd name="T31" fmla="*/ 8 h 156"/>
                  <a:gd name="T32" fmla="*/ 140 w 160"/>
                  <a:gd name="T33" fmla="*/ 3 h 156"/>
                  <a:gd name="T34" fmla="*/ 146 w 160"/>
                  <a:gd name="T35" fmla="*/ 0 h 156"/>
                  <a:gd name="T36" fmla="*/ 152 w 160"/>
                  <a:gd name="T37" fmla="*/ 0 h 156"/>
                  <a:gd name="T38" fmla="*/ 158 w 160"/>
                  <a:gd name="T39" fmla="*/ 3 h 156"/>
                  <a:gd name="T40" fmla="*/ 160 w 160"/>
                  <a:gd name="T41" fmla="*/ 8 h 156"/>
                  <a:gd name="T42" fmla="*/ 133 w 160"/>
                  <a:gd name="T43" fmla="*/ 145 h 156"/>
                  <a:gd name="T44" fmla="*/ 130 w 160"/>
                  <a:gd name="T45" fmla="*/ 150 h 156"/>
                  <a:gd name="T46" fmla="*/ 124 w 160"/>
                  <a:gd name="T47" fmla="*/ 153 h 156"/>
                  <a:gd name="T48" fmla="*/ 118 w 160"/>
                  <a:gd name="T49" fmla="*/ 153 h 156"/>
                  <a:gd name="T50" fmla="*/ 112 w 160"/>
                  <a:gd name="T51" fmla="*/ 150 h 156"/>
                  <a:gd name="T52" fmla="*/ 112 w 160"/>
                  <a:gd name="T53" fmla="*/ 145 h 156"/>
                  <a:gd name="T54" fmla="*/ 115 w 160"/>
                  <a:gd name="T55" fmla="*/ 127 h 156"/>
                  <a:gd name="T56" fmla="*/ 118 w 160"/>
                  <a:gd name="T57" fmla="*/ 117 h 156"/>
                  <a:gd name="T58" fmla="*/ 114 w 160"/>
                  <a:gd name="T59" fmla="*/ 123 h 156"/>
                  <a:gd name="T60" fmla="*/ 100 w 160"/>
                  <a:gd name="T61" fmla="*/ 135 h 156"/>
                  <a:gd name="T62" fmla="*/ 82 w 160"/>
                  <a:gd name="T63" fmla="*/ 147 h 156"/>
                  <a:gd name="T64" fmla="*/ 58 w 160"/>
                  <a:gd name="T65" fmla="*/ 154 h 156"/>
                  <a:gd name="T66" fmla="*/ 46 w 160"/>
                  <a:gd name="T67" fmla="*/ 156 h 156"/>
                  <a:gd name="T68" fmla="*/ 23 w 160"/>
                  <a:gd name="T69" fmla="*/ 153 h 156"/>
                  <a:gd name="T70" fmla="*/ 8 w 160"/>
                  <a:gd name="T71" fmla="*/ 141 h 156"/>
                  <a:gd name="T72" fmla="*/ 0 w 160"/>
                  <a:gd name="T73" fmla="*/ 123 h 156"/>
                  <a:gd name="T74" fmla="*/ 3 w 160"/>
                  <a:gd name="T75" fmla="*/ 9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56">
                    <a:moveTo>
                      <a:pt x="20" y="8"/>
                    </a:moveTo>
                    <a:lnTo>
                      <a:pt x="20" y="8"/>
                    </a:lnTo>
                    <a:lnTo>
                      <a:pt x="21" y="5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2"/>
                    </a:lnTo>
                    <a:lnTo>
                      <a:pt x="40" y="3"/>
                    </a:lnTo>
                    <a:lnTo>
                      <a:pt x="42" y="5"/>
                    </a:lnTo>
                    <a:lnTo>
                      <a:pt x="42" y="8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4" y="108"/>
                    </a:lnTo>
                    <a:lnTo>
                      <a:pt x="24" y="117"/>
                    </a:lnTo>
                    <a:lnTo>
                      <a:pt x="25" y="123"/>
                    </a:lnTo>
                    <a:lnTo>
                      <a:pt x="28" y="129"/>
                    </a:lnTo>
                    <a:lnTo>
                      <a:pt x="34" y="133"/>
                    </a:lnTo>
                    <a:lnTo>
                      <a:pt x="42" y="135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66" y="135"/>
                    </a:lnTo>
                    <a:lnTo>
                      <a:pt x="79" y="132"/>
                    </a:lnTo>
                    <a:lnTo>
                      <a:pt x="90" y="126"/>
                    </a:lnTo>
                    <a:lnTo>
                      <a:pt x="100" y="117"/>
                    </a:lnTo>
                    <a:lnTo>
                      <a:pt x="109" y="108"/>
                    </a:lnTo>
                    <a:lnTo>
                      <a:pt x="117" y="97"/>
                    </a:lnTo>
                    <a:lnTo>
                      <a:pt x="121" y="85"/>
                    </a:lnTo>
                    <a:lnTo>
                      <a:pt x="126" y="73"/>
                    </a:lnTo>
                    <a:lnTo>
                      <a:pt x="137" y="8"/>
                    </a:lnTo>
                    <a:lnTo>
                      <a:pt x="137" y="8"/>
                    </a:lnTo>
                    <a:lnTo>
                      <a:pt x="139" y="5"/>
                    </a:lnTo>
                    <a:lnTo>
                      <a:pt x="140" y="3"/>
                    </a:lnTo>
                    <a:lnTo>
                      <a:pt x="143" y="2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7" y="2"/>
                    </a:lnTo>
                    <a:lnTo>
                      <a:pt x="158" y="3"/>
                    </a:lnTo>
                    <a:lnTo>
                      <a:pt x="160" y="5"/>
                    </a:lnTo>
                    <a:lnTo>
                      <a:pt x="160" y="8"/>
                    </a:lnTo>
                    <a:lnTo>
                      <a:pt x="133" y="145"/>
                    </a:lnTo>
                    <a:lnTo>
                      <a:pt x="133" y="145"/>
                    </a:lnTo>
                    <a:lnTo>
                      <a:pt x="132" y="148"/>
                    </a:lnTo>
                    <a:lnTo>
                      <a:pt x="130" y="150"/>
                    </a:lnTo>
                    <a:lnTo>
                      <a:pt x="127" y="151"/>
                    </a:lnTo>
                    <a:lnTo>
                      <a:pt x="124" y="153"/>
                    </a:lnTo>
                    <a:lnTo>
                      <a:pt x="118" y="153"/>
                    </a:lnTo>
                    <a:lnTo>
                      <a:pt x="118" y="153"/>
                    </a:lnTo>
                    <a:lnTo>
                      <a:pt x="115" y="151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45"/>
                    </a:lnTo>
                    <a:lnTo>
                      <a:pt x="115" y="127"/>
                    </a:lnTo>
                    <a:lnTo>
                      <a:pt x="115" y="127"/>
                    </a:lnTo>
                    <a:lnTo>
                      <a:pt x="118" y="117"/>
                    </a:lnTo>
                    <a:lnTo>
                      <a:pt x="118" y="117"/>
                    </a:lnTo>
                    <a:lnTo>
                      <a:pt x="118" y="117"/>
                    </a:lnTo>
                    <a:lnTo>
                      <a:pt x="114" y="123"/>
                    </a:lnTo>
                    <a:lnTo>
                      <a:pt x="108" y="129"/>
                    </a:lnTo>
                    <a:lnTo>
                      <a:pt x="100" y="135"/>
                    </a:lnTo>
                    <a:lnTo>
                      <a:pt x="91" y="141"/>
                    </a:lnTo>
                    <a:lnTo>
                      <a:pt x="82" y="147"/>
                    </a:lnTo>
                    <a:lnTo>
                      <a:pt x="70" y="151"/>
                    </a:lnTo>
                    <a:lnTo>
                      <a:pt x="58" y="154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33" y="154"/>
                    </a:lnTo>
                    <a:lnTo>
                      <a:pt x="23" y="153"/>
                    </a:lnTo>
                    <a:lnTo>
                      <a:pt x="14" y="148"/>
                    </a:lnTo>
                    <a:lnTo>
                      <a:pt x="8" y="141"/>
                    </a:lnTo>
                    <a:lnTo>
                      <a:pt x="3" y="133"/>
                    </a:lnTo>
                    <a:lnTo>
                      <a:pt x="0" y="123"/>
                    </a:lnTo>
                    <a:lnTo>
                      <a:pt x="0" y="111"/>
                    </a:lnTo>
                    <a:lnTo>
                      <a:pt x="3" y="97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24"/>
              <p:cNvSpPr>
                <a:spLocks/>
              </p:cNvSpPr>
              <p:nvPr userDrawn="1"/>
            </p:nvSpPr>
            <p:spPr bwMode="auto">
              <a:xfrm>
                <a:off x="7148513" y="1944688"/>
                <a:ext cx="104775" cy="125412"/>
              </a:xfrm>
              <a:custGeom>
                <a:avLst/>
                <a:gdLst>
                  <a:gd name="T0" fmla="*/ 6 w 132"/>
                  <a:gd name="T1" fmla="*/ 127 h 159"/>
                  <a:gd name="T2" fmla="*/ 9 w 132"/>
                  <a:gd name="T3" fmla="*/ 126 h 159"/>
                  <a:gd name="T4" fmla="*/ 15 w 132"/>
                  <a:gd name="T5" fmla="*/ 126 h 159"/>
                  <a:gd name="T6" fmla="*/ 18 w 132"/>
                  <a:gd name="T7" fmla="*/ 127 h 159"/>
                  <a:gd name="T8" fmla="*/ 33 w 132"/>
                  <a:gd name="T9" fmla="*/ 136 h 159"/>
                  <a:gd name="T10" fmla="*/ 59 w 132"/>
                  <a:gd name="T11" fmla="*/ 141 h 159"/>
                  <a:gd name="T12" fmla="*/ 72 w 132"/>
                  <a:gd name="T13" fmla="*/ 139 h 159"/>
                  <a:gd name="T14" fmla="*/ 82 w 132"/>
                  <a:gd name="T15" fmla="*/ 135 h 159"/>
                  <a:gd name="T16" fmla="*/ 91 w 132"/>
                  <a:gd name="T17" fmla="*/ 127 h 159"/>
                  <a:gd name="T18" fmla="*/ 96 w 132"/>
                  <a:gd name="T19" fmla="*/ 117 h 159"/>
                  <a:gd name="T20" fmla="*/ 96 w 132"/>
                  <a:gd name="T21" fmla="*/ 111 h 159"/>
                  <a:gd name="T22" fmla="*/ 91 w 132"/>
                  <a:gd name="T23" fmla="*/ 100 h 159"/>
                  <a:gd name="T24" fmla="*/ 73 w 132"/>
                  <a:gd name="T25" fmla="*/ 91 h 159"/>
                  <a:gd name="T26" fmla="*/ 44 w 132"/>
                  <a:gd name="T27" fmla="*/ 79 h 159"/>
                  <a:gd name="T28" fmla="*/ 32 w 132"/>
                  <a:gd name="T29" fmla="*/ 70 h 159"/>
                  <a:gd name="T30" fmla="*/ 24 w 132"/>
                  <a:gd name="T31" fmla="*/ 58 h 159"/>
                  <a:gd name="T32" fmla="*/ 23 w 132"/>
                  <a:gd name="T33" fmla="*/ 42 h 159"/>
                  <a:gd name="T34" fmla="*/ 26 w 132"/>
                  <a:gd name="T35" fmla="*/ 33 h 159"/>
                  <a:gd name="T36" fmla="*/ 38 w 132"/>
                  <a:gd name="T37" fmla="*/ 17 h 159"/>
                  <a:gd name="T38" fmla="*/ 54 w 132"/>
                  <a:gd name="T39" fmla="*/ 6 h 159"/>
                  <a:gd name="T40" fmla="*/ 75 w 132"/>
                  <a:gd name="T41" fmla="*/ 0 h 159"/>
                  <a:gd name="T42" fmla="*/ 87 w 132"/>
                  <a:gd name="T43" fmla="*/ 0 h 159"/>
                  <a:gd name="T44" fmla="*/ 114 w 132"/>
                  <a:gd name="T45" fmla="*/ 5 h 159"/>
                  <a:gd name="T46" fmla="*/ 129 w 132"/>
                  <a:gd name="T47" fmla="*/ 12 h 159"/>
                  <a:gd name="T48" fmla="*/ 132 w 132"/>
                  <a:gd name="T49" fmla="*/ 14 h 159"/>
                  <a:gd name="T50" fmla="*/ 132 w 132"/>
                  <a:gd name="T51" fmla="*/ 20 h 159"/>
                  <a:gd name="T52" fmla="*/ 126 w 132"/>
                  <a:gd name="T53" fmla="*/ 26 h 159"/>
                  <a:gd name="T54" fmla="*/ 124 w 132"/>
                  <a:gd name="T55" fmla="*/ 29 h 159"/>
                  <a:gd name="T56" fmla="*/ 118 w 132"/>
                  <a:gd name="T57" fmla="*/ 29 h 159"/>
                  <a:gd name="T58" fmla="*/ 115 w 132"/>
                  <a:gd name="T59" fmla="*/ 27 h 159"/>
                  <a:gd name="T60" fmla="*/ 103 w 132"/>
                  <a:gd name="T61" fmla="*/ 21 h 159"/>
                  <a:gd name="T62" fmla="*/ 82 w 132"/>
                  <a:gd name="T63" fmla="*/ 18 h 159"/>
                  <a:gd name="T64" fmla="*/ 69 w 132"/>
                  <a:gd name="T65" fmla="*/ 20 h 159"/>
                  <a:gd name="T66" fmla="*/ 59 w 132"/>
                  <a:gd name="T67" fmla="*/ 24 h 159"/>
                  <a:gd name="T68" fmla="*/ 50 w 132"/>
                  <a:gd name="T69" fmla="*/ 32 h 159"/>
                  <a:gd name="T70" fmla="*/ 45 w 132"/>
                  <a:gd name="T71" fmla="*/ 42 h 159"/>
                  <a:gd name="T72" fmla="*/ 45 w 132"/>
                  <a:gd name="T73" fmla="*/ 48 h 159"/>
                  <a:gd name="T74" fmla="*/ 50 w 132"/>
                  <a:gd name="T75" fmla="*/ 57 h 159"/>
                  <a:gd name="T76" fmla="*/ 68 w 132"/>
                  <a:gd name="T77" fmla="*/ 67 h 159"/>
                  <a:gd name="T78" fmla="*/ 97 w 132"/>
                  <a:gd name="T79" fmla="*/ 79 h 159"/>
                  <a:gd name="T80" fmla="*/ 109 w 132"/>
                  <a:gd name="T81" fmla="*/ 88 h 159"/>
                  <a:gd name="T82" fmla="*/ 117 w 132"/>
                  <a:gd name="T83" fmla="*/ 100 h 159"/>
                  <a:gd name="T84" fmla="*/ 118 w 132"/>
                  <a:gd name="T85" fmla="*/ 115 h 159"/>
                  <a:gd name="T86" fmla="*/ 115 w 132"/>
                  <a:gd name="T87" fmla="*/ 124 h 159"/>
                  <a:gd name="T88" fmla="*/ 105 w 132"/>
                  <a:gd name="T89" fmla="*/ 141 h 159"/>
                  <a:gd name="T90" fmla="*/ 88 w 132"/>
                  <a:gd name="T91" fmla="*/ 151 h 159"/>
                  <a:gd name="T92" fmla="*/ 66 w 132"/>
                  <a:gd name="T93" fmla="*/ 157 h 159"/>
                  <a:gd name="T94" fmla="*/ 54 w 132"/>
                  <a:gd name="T95" fmla="*/ 159 h 159"/>
                  <a:gd name="T96" fmla="*/ 36 w 132"/>
                  <a:gd name="T97" fmla="*/ 157 h 159"/>
                  <a:gd name="T98" fmla="*/ 9 w 132"/>
                  <a:gd name="T99" fmla="*/ 147 h 159"/>
                  <a:gd name="T100" fmla="*/ 3 w 132"/>
                  <a:gd name="T101" fmla="*/ 141 h 159"/>
                  <a:gd name="T102" fmla="*/ 0 w 132"/>
                  <a:gd name="T103" fmla="*/ 136 h 159"/>
                  <a:gd name="T104" fmla="*/ 3 w 132"/>
                  <a:gd name="T105" fmla="*/ 1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" h="159">
                    <a:moveTo>
                      <a:pt x="3" y="130"/>
                    </a:moveTo>
                    <a:lnTo>
                      <a:pt x="6" y="127"/>
                    </a:lnTo>
                    <a:lnTo>
                      <a:pt x="6" y="127"/>
                    </a:lnTo>
                    <a:lnTo>
                      <a:pt x="9" y="126"/>
                    </a:lnTo>
                    <a:lnTo>
                      <a:pt x="12" y="124"/>
                    </a:lnTo>
                    <a:lnTo>
                      <a:pt x="15" y="126"/>
                    </a:lnTo>
                    <a:lnTo>
                      <a:pt x="18" y="127"/>
                    </a:lnTo>
                    <a:lnTo>
                      <a:pt x="18" y="127"/>
                    </a:lnTo>
                    <a:lnTo>
                      <a:pt x="24" y="132"/>
                    </a:lnTo>
                    <a:lnTo>
                      <a:pt x="33" y="136"/>
                    </a:lnTo>
                    <a:lnTo>
                      <a:pt x="44" y="139"/>
                    </a:lnTo>
                    <a:lnTo>
                      <a:pt x="59" y="141"/>
                    </a:lnTo>
                    <a:lnTo>
                      <a:pt x="59" y="141"/>
                    </a:lnTo>
                    <a:lnTo>
                      <a:pt x="72" y="139"/>
                    </a:lnTo>
                    <a:lnTo>
                      <a:pt x="78" y="138"/>
                    </a:lnTo>
                    <a:lnTo>
                      <a:pt x="82" y="135"/>
                    </a:lnTo>
                    <a:lnTo>
                      <a:pt x="88" y="130"/>
                    </a:lnTo>
                    <a:lnTo>
                      <a:pt x="91" y="127"/>
                    </a:lnTo>
                    <a:lnTo>
                      <a:pt x="94" y="121"/>
                    </a:lnTo>
                    <a:lnTo>
                      <a:pt x="96" y="117"/>
                    </a:lnTo>
                    <a:lnTo>
                      <a:pt x="96" y="117"/>
                    </a:lnTo>
                    <a:lnTo>
                      <a:pt x="96" y="111"/>
                    </a:lnTo>
                    <a:lnTo>
                      <a:pt x="94" y="105"/>
                    </a:lnTo>
                    <a:lnTo>
                      <a:pt x="91" y="100"/>
                    </a:lnTo>
                    <a:lnTo>
                      <a:pt x="85" y="97"/>
                    </a:lnTo>
                    <a:lnTo>
                      <a:pt x="73" y="91"/>
                    </a:lnTo>
                    <a:lnTo>
                      <a:pt x="59" y="85"/>
                    </a:lnTo>
                    <a:lnTo>
                      <a:pt x="44" y="79"/>
                    </a:lnTo>
                    <a:lnTo>
                      <a:pt x="38" y="75"/>
                    </a:lnTo>
                    <a:lnTo>
                      <a:pt x="32" y="70"/>
                    </a:lnTo>
                    <a:lnTo>
                      <a:pt x="27" y="64"/>
                    </a:lnTo>
                    <a:lnTo>
                      <a:pt x="24" y="58"/>
                    </a:lnTo>
                    <a:lnTo>
                      <a:pt x="23" y="5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6" y="33"/>
                    </a:lnTo>
                    <a:lnTo>
                      <a:pt x="30" y="24"/>
                    </a:lnTo>
                    <a:lnTo>
                      <a:pt x="38" y="17"/>
                    </a:lnTo>
                    <a:lnTo>
                      <a:pt x="45" y="11"/>
                    </a:lnTo>
                    <a:lnTo>
                      <a:pt x="54" y="6"/>
                    </a:lnTo>
                    <a:lnTo>
                      <a:pt x="65" y="3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102" y="2"/>
                    </a:lnTo>
                    <a:lnTo>
                      <a:pt x="114" y="5"/>
                    </a:lnTo>
                    <a:lnTo>
                      <a:pt x="123" y="9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2" y="14"/>
                    </a:lnTo>
                    <a:lnTo>
                      <a:pt x="132" y="17"/>
                    </a:lnTo>
                    <a:lnTo>
                      <a:pt x="132" y="20"/>
                    </a:lnTo>
                    <a:lnTo>
                      <a:pt x="129" y="23"/>
                    </a:lnTo>
                    <a:lnTo>
                      <a:pt x="126" y="26"/>
                    </a:lnTo>
                    <a:lnTo>
                      <a:pt x="126" y="26"/>
                    </a:lnTo>
                    <a:lnTo>
                      <a:pt x="124" y="29"/>
                    </a:lnTo>
                    <a:lnTo>
                      <a:pt x="121" y="29"/>
                    </a:lnTo>
                    <a:lnTo>
                      <a:pt x="118" y="29"/>
                    </a:lnTo>
                    <a:lnTo>
                      <a:pt x="115" y="27"/>
                    </a:lnTo>
                    <a:lnTo>
                      <a:pt x="115" y="27"/>
                    </a:lnTo>
                    <a:lnTo>
                      <a:pt x="109" y="24"/>
                    </a:lnTo>
                    <a:lnTo>
                      <a:pt x="103" y="21"/>
                    </a:lnTo>
                    <a:lnTo>
                      <a:pt x="93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69" y="20"/>
                    </a:lnTo>
                    <a:lnTo>
                      <a:pt x="63" y="21"/>
                    </a:lnTo>
                    <a:lnTo>
                      <a:pt x="59" y="24"/>
                    </a:lnTo>
                    <a:lnTo>
                      <a:pt x="54" y="27"/>
                    </a:lnTo>
                    <a:lnTo>
                      <a:pt x="50" y="32"/>
                    </a:lnTo>
                    <a:lnTo>
                      <a:pt x="47" y="36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8"/>
                    </a:lnTo>
                    <a:lnTo>
                      <a:pt x="47" y="52"/>
                    </a:lnTo>
                    <a:lnTo>
                      <a:pt x="50" y="57"/>
                    </a:lnTo>
                    <a:lnTo>
                      <a:pt x="56" y="61"/>
                    </a:lnTo>
                    <a:lnTo>
                      <a:pt x="68" y="67"/>
                    </a:lnTo>
                    <a:lnTo>
                      <a:pt x="82" y="73"/>
                    </a:lnTo>
                    <a:lnTo>
                      <a:pt x="97" y="79"/>
                    </a:lnTo>
                    <a:lnTo>
                      <a:pt x="103" y="84"/>
                    </a:lnTo>
                    <a:lnTo>
                      <a:pt x="109" y="88"/>
                    </a:lnTo>
                    <a:lnTo>
                      <a:pt x="114" y="93"/>
                    </a:lnTo>
                    <a:lnTo>
                      <a:pt x="117" y="100"/>
                    </a:lnTo>
                    <a:lnTo>
                      <a:pt x="118" y="108"/>
                    </a:lnTo>
                    <a:lnTo>
                      <a:pt x="118" y="115"/>
                    </a:lnTo>
                    <a:lnTo>
                      <a:pt x="118" y="115"/>
                    </a:lnTo>
                    <a:lnTo>
                      <a:pt x="115" y="124"/>
                    </a:lnTo>
                    <a:lnTo>
                      <a:pt x="111" y="133"/>
                    </a:lnTo>
                    <a:lnTo>
                      <a:pt x="105" y="141"/>
                    </a:lnTo>
                    <a:lnTo>
                      <a:pt x="97" y="147"/>
                    </a:lnTo>
                    <a:lnTo>
                      <a:pt x="88" y="151"/>
                    </a:lnTo>
                    <a:lnTo>
                      <a:pt x="78" y="156"/>
                    </a:lnTo>
                    <a:lnTo>
                      <a:pt x="66" y="157"/>
                    </a:lnTo>
                    <a:lnTo>
                      <a:pt x="54" y="159"/>
                    </a:lnTo>
                    <a:lnTo>
                      <a:pt x="54" y="159"/>
                    </a:lnTo>
                    <a:lnTo>
                      <a:pt x="45" y="159"/>
                    </a:lnTo>
                    <a:lnTo>
                      <a:pt x="36" y="157"/>
                    </a:lnTo>
                    <a:lnTo>
                      <a:pt x="21" y="153"/>
                    </a:lnTo>
                    <a:lnTo>
                      <a:pt x="9" y="147"/>
                    </a:lnTo>
                    <a:lnTo>
                      <a:pt x="3" y="141"/>
                    </a:lnTo>
                    <a:lnTo>
                      <a:pt x="3" y="141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3" y="13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auto">
              <a:xfrm>
                <a:off x="7148513" y="1944688"/>
                <a:ext cx="104775" cy="125412"/>
              </a:xfrm>
              <a:custGeom>
                <a:avLst/>
                <a:gdLst>
                  <a:gd name="T0" fmla="*/ 6 w 132"/>
                  <a:gd name="T1" fmla="*/ 127 h 159"/>
                  <a:gd name="T2" fmla="*/ 9 w 132"/>
                  <a:gd name="T3" fmla="*/ 126 h 159"/>
                  <a:gd name="T4" fmla="*/ 15 w 132"/>
                  <a:gd name="T5" fmla="*/ 126 h 159"/>
                  <a:gd name="T6" fmla="*/ 18 w 132"/>
                  <a:gd name="T7" fmla="*/ 127 h 159"/>
                  <a:gd name="T8" fmla="*/ 33 w 132"/>
                  <a:gd name="T9" fmla="*/ 136 h 159"/>
                  <a:gd name="T10" fmla="*/ 59 w 132"/>
                  <a:gd name="T11" fmla="*/ 141 h 159"/>
                  <a:gd name="T12" fmla="*/ 72 w 132"/>
                  <a:gd name="T13" fmla="*/ 139 h 159"/>
                  <a:gd name="T14" fmla="*/ 82 w 132"/>
                  <a:gd name="T15" fmla="*/ 135 h 159"/>
                  <a:gd name="T16" fmla="*/ 91 w 132"/>
                  <a:gd name="T17" fmla="*/ 127 h 159"/>
                  <a:gd name="T18" fmla="*/ 96 w 132"/>
                  <a:gd name="T19" fmla="*/ 117 h 159"/>
                  <a:gd name="T20" fmla="*/ 96 w 132"/>
                  <a:gd name="T21" fmla="*/ 111 h 159"/>
                  <a:gd name="T22" fmla="*/ 91 w 132"/>
                  <a:gd name="T23" fmla="*/ 100 h 159"/>
                  <a:gd name="T24" fmla="*/ 73 w 132"/>
                  <a:gd name="T25" fmla="*/ 91 h 159"/>
                  <a:gd name="T26" fmla="*/ 44 w 132"/>
                  <a:gd name="T27" fmla="*/ 79 h 159"/>
                  <a:gd name="T28" fmla="*/ 32 w 132"/>
                  <a:gd name="T29" fmla="*/ 70 h 159"/>
                  <a:gd name="T30" fmla="*/ 24 w 132"/>
                  <a:gd name="T31" fmla="*/ 58 h 159"/>
                  <a:gd name="T32" fmla="*/ 23 w 132"/>
                  <a:gd name="T33" fmla="*/ 42 h 159"/>
                  <a:gd name="T34" fmla="*/ 26 w 132"/>
                  <a:gd name="T35" fmla="*/ 33 h 159"/>
                  <a:gd name="T36" fmla="*/ 38 w 132"/>
                  <a:gd name="T37" fmla="*/ 17 h 159"/>
                  <a:gd name="T38" fmla="*/ 54 w 132"/>
                  <a:gd name="T39" fmla="*/ 6 h 159"/>
                  <a:gd name="T40" fmla="*/ 75 w 132"/>
                  <a:gd name="T41" fmla="*/ 0 h 159"/>
                  <a:gd name="T42" fmla="*/ 87 w 132"/>
                  <a:gd name="T43" fmla="*/ 0 h 159"/>
                  <a:gd name="T44" fmla="*/ 114 w 132"/>
                  <a:gd name="T45" fmla="*/ 5 h 159"/>
                  <a:gd name="T46" fmla="*/ 129 w 132"/>
                  <a:gd name="T47" fmla="*/ 12 h 159"/>
                  <a:gd name="T48" fmla="*/ 132 w 132"/>
                  <a:gd name="T49" fmla="*/ 14 h 159"/>
                  <a:gd name="T50" fmla="*/ 132 w 132"/>
                  <a:gd name="T51" fmla="*/ 20 h 159"/>
                  <a:gd name="T52" fmla="*/ 126 w 132"/>
                  <a:gd name="T53" fmla="*/ 26 h 159"/>
                  <a:gd name="T54" fmla="*/ 124 w 132"/>
                  <a:gd name="T55" fmla="*/ 29 h 159"/>
                  <a:gd name="T56" fmla="*/ 118 w 132"/>
                  <a:gd name="T57" fmla="*/ 29 h 159"/>
                  <a:gd name="T58" fmla="*/ 115 w 132"/>
                  <a:gd name="T59" fmla="*/ 27 h 159"/>
                  <a:gd name="T60" fmla="*/ 103 w 132"/>
                  <a:gd name="T61" fmla="*/ 21 h 159"/>
                  <a:gd name="T62" fmla="*/ 82 w 132"/>
                  <a:gd name="T63" fmla="*/ 18 h 159"/>
                  <a:gd name="T64" fmla="*/ 69 w 132"/>
                  <a:gd name="T65" fmla="*/ 20 h 159"/>
                  <a:gd name="T66" fmla="*/ 59 w 132"/>
                  <a:gd name="T67" fmla="*/ 24 h 159"/>
                  <a:gd name="T68" fmla="*/ 50 w 132"/>
                  <a:gd name="T69" fmla="*/ 32 h 159"/>
                  <a:gd name="T70" fmla="*/ 45 w 132"/>
                  <a:gd name="T71" fmla="*/ 42 h 159"/>
                  <a:gd name="T72" fmla="*/ 45 w 132"/>
                  <a:gd name="T73" fmla="*/ 48 h 159"/>
                  <a:gd name="T74" fmla="*/ 50 w 132"/>
                  <a:gd name="T75" fmla="*/ 57 h 159"/>
                  <a:gd name="T76" fmla="*/ 68 w 132"/>
                  <a:gd name="T77" fmla="*/ 67 h 159"/>
                  <a:gd name="T78" fmla="*/ 97 w 132"/>
                  <a:gd name="T79" fmla="*/ 79 h 159"/>
                  <a:gd name="T80" fmla="*/ 109 w 132"/>
                  <a:gd name="T81" fmla="*/ 88 h 159"/>
                  <a:gd name="T82" fmla="*/ 117 w 132"/>
                  <a:gd name="T83" fmla="*/ 100 h 159"/>
                  <a:gd name="T84" fmla="*/ 118 w 132"/>
                  <a:gd name="T85" fmla="*/ 115 h 159"/>
                  <a:gd name="T86" fmla="*/ 115 w 132"/>
                  <a:gd name="T87" fmla="*/ 124 h 159"/>
                  <a:gd name="T88" fmla="*/ 105 w 132"/>
                  <a:gd name="T89" fmla="*/ 141 h 159"/>
                  <a:gd name="T90" fmla="*/ 88 w 132"/>
                  <a:gd name="T91" fmla="*/ 151 h 159"/>
                  <a:gd name="T92" fmla="*/ 66 w 132"/>
                  <a:gd name="T93" fmla="*/ 157 h 159"/>
                  <a:gd name="T94" fmla="*/ 54 w 132"/>
                  <a:gd name="T95" fmla="*/ 159 h 159"/>
                  <a:gd name="T96" fmla="*/ 36 w 132"/>
                  <a:gd name="T97" fmla="*/ 157 h 159"/>
                  <a:gd name="T98" fmla="*/ 9 w 132"/>
                  <a:gd name="T99" fmla="*/ 147 h 159"/>
                  <a:gd name="T100" fmla="*/ 3 w 132"/>
                  <a:gd name="T101" fmla="*/ 141 h 159"/>
                  <a:gd name="T102" fmla="*/ 0 w 132"/>
                  <a:gd name="T103" fmla="*/ 136 h 159"/>
                  <a:gd name="T104" fmla="*/ 3 w 132"/>
                  <a:gd name="T105" fmla="*/ 1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" h="159">
                    <a:moveTo>
                      <a:pt x="3" y="130"/>
                    </a:moveTo>
                    <a:lnTo>
                      <a:pt x="6" y="127"/>
                    </a:lnTo>
                    <a:lnTo>
                      <a:pt x="6" y="127"/>
                    </a:lnTo>
                    <a:lnTo>
                      <a:pt x="9" y="126"/>
                    </a:lnTo>
                    <a:lnTo>
                      <a:pt x="12" y="124"/>
                    </a:lnTo>
                    <a:lnTo>
                      <a:pt x="15" y="126"/>
                    </a:lnTo>
                    <a:lnTo>
                      <a:pt x="18" y="127"/>
                    </a:lnTo>
                    <a:lnTo>
                      <a:pt x="18" y="127"/>
                    </a:lnTo>
                    <a:lnTo>
                      <a:pt x="24" y="132"/>
                    </a:lnTo>
                    <a:lnTo>
                      <a:pt x="33" y="136"/>
                    </a:lnTo>
                    <a:lnTo>
                      <a:pt x="44" y="139"/>
                    </a:lnTo>
                    <a:lnTo>
                      <a:pt x="59" y="141"/>
                    </a:lnTo>
                    <a:lnTo>
                      <a:pt x="59" y="141"/>
                    </a:lnTo>
                    <a:lnTo>
                      <a:pt x="72" y="139"/>
                    </a:lnTo>
                    <a:lnTo>
                      <a:pt x="78" y="138"/>
                    </a:lnTo>
                    <a:lnTo>
                      <a:pt x="82" y="135"/>
                    </a:lnTo>
                    <a:lnTo>
                      <a:pt x="88" y="130"/>
                    </a:lnTo>
                    <a:lnTo>
                      <a:pt x="91" y="127"/>
                    </a:lnTo>
                    <a:lnTo>
                      <a:pt x="94" y="121"/>
                    </a:lnTo>
                    <a:lnTo>
                      <a:pt x="96" y="117"/>
                    </a:lnTo>
                    <a:lnTo>
                      <a:pt x="96" y="117"/>
                    </a:lnTo>
                    <a:lnTo>
                      <a:pt x="96" y="111"/>
                    </a:lnTo>
                    <a:lnTo>
                      <a:pt x="94" y="105"/>
                    </a:lnTo>
                    <a:lnTo>
                      <a:pt x="91" y="100"/>
                    </a:lnTo>
                    <a:lnTo>
                      <a:pt x="85" y="97"/>
                    </a:lnTo>
                    <a:lnTo>
                      <a:pt x="73" y="91"/>
                    </a:lnTo>
                    <a:lnTo>
                      <a:pt x="59" y="85"/>
                    </a:lnTo>
                    <a:lnTo>
                      <a:pt x="44" y="79"/>
                    </a:lnTo>
                    <a:lnTo>
                      <a:pt x="38" y="75"/>
                    </a:lnTo>
                    <a:lnTo>
                      <a:pt x="32" y="70"/>
                    </a:lnTo>
                    <a:lnTo>
                      <a:pt x="27" y="64"/>
                    </a:lnTo>
                    <a:lnTo>
                      <a:pt x="24" y="58"/>
                    </a:lnTo>
                    <a:lnTo>
                      <a:pt x="23" y="5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6" y="33"/>
                    </a:lnTo>
                    <a:lnTo>
                      <a:pt x="30" y="24"/>
                    </a:lnTo>
                    <a:lnTo>
                      <a:pt x="38" y="17"/>
                    </a:lnTo>
                    <a:lnTo>
                      <a:pt x="45" y="11"/>
                    </a:lnTo>
                    <a:lnTo>
                      <a:pt x="54" y="6"/>
                    </a:lnTo>
                    <a:lnTo>
                      <a:pt x="65" y="3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102" y="2"/>
                    </a:lnTo>
                    <a:lnTo>
                      <a:pt x="114" y="5"/>
                    </a:lnTo>
                    <a:lnTo>
                      <a:pt x="123" y="9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2" y="14"/>
                    </a:lnTo>
                    <a:lnTo>
                      <a:pt x="132" y="17"/>
                    </a:lnTo>
                    <a:lnTo>
                      <a:pt x="132" y="20"/>
                    </a:lnTo>
                    <a:lnTo>
                      <a:pt x="129" y="23"/>
                    </a:lnTo>
                    <a:lnTo>
                      <a:pt x="126" y="26"/>
                    </a:lnTo>
                    <a:lnTo>
                      <a:pt x="126" y="26"/>
                    </a:lnTo>
                    <a:lnTo>
                      <a:pt x="124" y="29"/>
                    </a:lnTo>
                    <a:lnTo>
                      <a:pt x="121" y="29"/>
                    </a:lnTo>
                    <a:lnTo>
                      <a:pt x="118" y="29"/>
                    </a:lnTo>
                    <a:lnTo>
                      <a:pt x="115" y="27"/>
                    </a:lnTo>
                    <a:lnTo>
                      <a:pt x="115" y="27"/>
                    </a:lnTo>
                    <a:lnTo>
                      <a:pt x="109" y="24"/>
                    </a:lnTo>
                    <a:lnTo>
                      <a:pt x="103" y="21"/>
                    </a:lnTo>
                    <a:lnTo>
                      <a:pt x="93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69" y="20"/>
                    </a:lnTo>
                    <a:lnTo>
                      <a:pt x="63" y="21"/>
                    </a:lnTo>
                    <a:lnTo>
                      <a:pt x="59" y="24"/>
                    </a:lnTo>
                    <a:lnTo>
                      <a:pt x="54" y="27"/>
                    </a:lnTo>
                    <a:lnTo>
                      <a:pt x="50" y="32"/>
                    </a:lnTo>
                    <a:lnTo>
                      <a:pt x="47" y="36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8"/>
                    </a:lnTo>
                    <a:lnTo>
                      <a:pt x="47" y="52"/>
                    </a:lnTo>
                    <a:lnTo>
                      <a:pt x="50" y="57"/>
                    </a:lnTo>
                    <a:lnTo>
                      <a:pt x="56" y="61"/>
                    </a:lnTo>
                    <a:lnTo>
                      <a:pt x="68" y="67"/>
                    </a:lnTo>
                    <a:lnTo>
                      <a:pt x="82" y="73"/>
                    </a:lnTo>
                    <a:lnTo>
                      <a:pt x="97" y="79"/>
                    </a:lnTo>
                    <a:lnTo>
                      <a:pt x="103" y="84"/>
                    </a:lnTo>
                    <a:lnTo>
                      <a:pt x="109" y="88"/>
                    </a:lnTo>
                    <a:lnTo>
                      <a:pt x="114" y="93"/>
                    </a:lnTo>
                    <a:lnTo>
                      <a:pt x="117" y="100"/>
                    </a:lnTo>
                    <a:lnTo>
                      <a:pt x="118" y="108"/>
                    </a:lnTo>
                    <a:lnTo>
                      <a:pt x="118" y="115"/>
                    </a:lnTo>
                    <a:lnTo>
                      <a:pt x="118" y="115"/>
                    </a:lnTo>
                    <a:lnTo>
                      <a:pt x="115" y="124"/>
                    </a:lnTo>
                    <a:lnTo>
                      <a:pt x="111" y="133"/>
                    </a:lnTo>
                    <a:lnTo>
                      <a:pt x="105" y="141"/>
                    </a:lnTo>
                    <a:lnTo>
                      <a:pt x="97" y="147"/>
                    </a:lnTo>
                    <a:lnTo>
                      <a:pt x="88" y="151"/>
                    </a:lnTo>
                    <a:lnTo>
                      <a:pt x="78" y="156"/>
                    </a:lnTo>
                    <a:lnTo>
                      <a:pt x="66" y="157"/>
                    </a:lnTo>
                    <a:lnTo>
                      <a:pt x="54" y="159"/>
                    </a:lnTo>
                    <a:lnTo>
                      <a:pt x="54" y="159"/>
                    </a:lnTo>
                    <a:lnTo>
                      <a:pt x="45" y="159"/>
                    </a:lnTo>
                    <a:lnTo>
                      <a:pt x="36" y="157"/>
                    </a:lnTo>
                    <a:lnTo>
                      <a:pt x="21" y="153"/>
                    </a:lnTo>
                    <a:lnTo>
                      <a:pt x="9" y="147"/>
                    </a:lnTo>
                    <a:lnTo>
                      <a:pt x="3" y="141"/>
                    </a:lnTo>
                    <a:lnTo>
                      <a:pt x="3" y="141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3" y="1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26"/>
              <p:cNvSpPr>
                <a:spLocks/>
              </p:cNvSpPr>
              <p:nvPr userDrawn="1"/>
            </p:nvSpPr>
            <p:spPr bwMode="auto">
              <a:xfrm>
                <a:off x="6305550" y="2173288"/>
                <a:ext cx="74613" cy="155575"/>
              </a:xfrm>
              <a:custGeom>
                <a:avLst/>
                <a:gdLst>
                  <a:gd name="T0" fmla="*/ 9 w 94"/>
                  <a:gd name="T1" fmla="*/ 67 h 195"/>
                  <a:gd name="T2" fmla="*/ 5 w 94"/>
                  <a:gd name="T3" fmla="*/ 67 h 195"/>
                  <a:gd name="T4" fmla="*/ 0 w 94"/>
                  <a:gd name="T5" fmla="*/ 62 h 195"/>
                  <a:gd name="T6" fmla="*/ 2 w 94"/>
                  <a:gd name="T7" fmla="*/ 53 h 195"/>
                  <a:gd name="T8" fmla="*/ 3 w 94"/>
                  <a:gd name="T9" fmla="*/ 49 h 195"/>
                  <a:gd name="T10" fmla="*/ 9 w 94"/>
                  <a:gd name="T11" fmla="*/ 44 h 195"/>
                  <a:gd name="T12" fmla="*/ 26 w 94"/>
                  <a:gd name="T13" fmla="*/ 43 h 195"/>
                  <a:gd name="T14" fmla="*/ 32 w 94"/>
                  <a:gd name="T15" fmla="*/ 10 h 195"/>
                  <a:gd name="T16" fmla="*/ 36 w 94"/>
                  <a:gd name="T17" fmla="*/ 3 h 195"/>
                  <a:gd name="T18" fmla="*/ 45 w 94"/>
                  <a:gd name="T19" fmla="*/ 0 h 195"/>
                  <a:gd name="T20" fmla="*/ 54 w 94"/>
                  <a:gd name="T21" fmla="*/ 0 h 195"/>
                  <a:gd name="T22" fmla="*/ 61 w 94"/>
                  <a:gd name="T23" fmla="*/ 3 h 195"/>
                  <a:gd name="T24" fmla="*/ 63 w 94"/>
                  <a:gd name="T25" fmla="*/ 10 h 195"/>
                  <a:gd name="T26" fmla="*/ 85 w 94"/>
                  <a:gd name="T27" fmla="*/ 43 h 195"/>
                  <a:gd name="T28" fmla="*/ 90 w 94"/>
                  <a:gd name="T29" fmla="*/ 44 h 195"/>
                  <a:gd name="T30" fmla="*/ 94 w 94"/>
                  <a:gd name="T31" fmla="*/ 49 h 195"/>
                  <a:gd name="T32" fmla="*/ 93 w 94"/>
                  <a:gd name="T33" fmla="*/ 58 h 195"/>
                  <a:gd name="T34" fmla="*/ 91 w 94"/>
                  <a:gd name="T35" fmla="*/ 62 h 195"/>
                  <a:gd name="T36" fmla="*/ 85 w 94"/>
                  <a:gd name="T37" fmla="*/ 67 h 195"/>
                  <a:gd name="T38" fmla="*/ 52 w 94"/>
                  <a:gd name="T39" fmla="*/ 67 h 195"/>
                  <a:gd name="T40" fmla="*/ 39 w 94"/>
                  <a:gd name="T41" fmla="*/ 135 h 195"/>
                  <a:gd name="T42" fmla="*/ 39 w 94"/>
                  <a:gd name="T43" fmla="*/ 152 h 195"/>
                  <a:gd name="T44" fmla="*/ 45 w 94"/>
                  <a:gd name="T45" fmla="*/ 162 h 195"/>
                  <a:gd name="T46" fmla="*/ 54 w 94"/>
                  <a:gd name="T47" fmla="*/ 167 h 195"/>
                  <a:gd name="T48" fmla="*/ 64 w 94"/>
                  <a:gd name="T49" fmla="*/ 170 h 195"/>
                  <a:gd name="T50" fmla="*/ 72 w 94"/>
                  <a:gd name="T51" fmla="*/ 171 h 195"/>
                  <a:gd name="T52" fmla="*/ 73 w 94"/>
                  <a:gd name="T53" fmla="*/ 179 h 195"/>
                  <a:gd name="T54" fmla="*/ 72 w 94"/>
                  <a:gd name="T55" fmla="*/ 185 h 195"/>
                  <a:gd name="T56" fmla="*/ 67 w 94"/>
                  <a:gd name="T57" fmla="*/ 194 h 195"/>
                  <a:gd name="T58" fmla="*/ 57 w 94"/>
                  <a:gd name="T59" fmla="*/ 195 h 195"/>
                  <a:gd name="T60" fmla="*/ 45 w 94"/>
                  <a:gd name="T61" fmla="*/ 195 h 195"/>
                  <a:gd name="T62" fmla="*/ 26 w 94"/>
                  <a:gd name="T63" fmla="*/ 188 h 195"/>
                  <a:gd name="T64" fmla="*/ 11 w 94"/>
                  <a:gd name="T65" fmla="*/ 174 h 195"/>
                  <a:gd name="T66" fmla="*/ 6 w 94"/>
                  <a:gd name="T67" fmla="*/ 153 h 195"/>
                  <a:gd name="T68" fmla="*/ 21 w 94"/>
                  <a:gd name="T69" fmla="*/ 6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95">
                    <a:moveTo>
                      <a:pt x="21" y="67"/>
                    </a:moveTo>
                    <a:lnTo>
                      <a:pt x="9" y="67"/>
                    </a:lnTo>
                    <a:lnTo>
                      <a:pt x="9" y="67"/>
                    </a:lnTo>
                    <a:lnTo>
                      <a:pt x="5" y="67"/>
                    </a:lnTo>
                    <a:lnTo>
                      <a:pt x="2" y="65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3" y="49"/>
                    </a:lnTo>
                    <a:lnTo>
                      <a:pt x="6" y="46"/>
                    </a:lnTo>
                    <a:lnTo>
                      <a:pt x="9" y="44"/>
                    </a:lnTo>
                    <a:lnTo>
                      <a:pt x="14" y="43"/>
                    </a:lnTo>
                    <a:lnTo>
                      <a:pt x="26" y="43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6"/>
                    </a:lnTo>
                    <a:lnTo>
                      <a:pt x="36" y="3"/>
                    </a:lnTo>
                    <a:lnTo>
                      <a:pt x="41" y="1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1"/>
                    </a:lnTo>
                    <a:lnTo>
                      <a:pt x="61" y="3"/>
                    </a:lnTo>
                    <a:lnTo>
                      <a:pt x="63" y="6"/>
                    </a:lnTo>
                    <a:lnTo>
                      <a:pt x="63" y="10"/>
                    </a:lnTo>
                    <a:lnTo>
                      <a:pt x="57" y="43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90" y="44"/>
                    </a:lnTo>
                    <a:lnTo>
                      <a:pt x="93" y="46"/>
                    </a:lnTo>
                    <a:lnTo>
                      <a:pt x="94" y="49"/>
                    </a:lnTo>
                    <a:lnTo>
                      <a:pt x="94" y="53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91" y="62"/>
                    </a:lnTo>
                    <a:lnTo>
                      <a:pt x="90" y="65"/>
                    </a:lnTo>
                    <a:lnTo>
                      <a:pt x="85" y="67"/>
                    </a:lnTo>
                    <a:lnTo>
                      <a:pt x="81" y="67"/>
                    </a:lnTo>
                    <a:lnTo>
                      <a:pt x="52" y="67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8" y="144"/>
                    </a:lnTo>
                    <a:lnTo>
                      <a:pt x="39" y="152"/>
                    </a:lnTo>
                    <a:lnTo>
                      <a:pt x="42" y="158"/>
                    </a:lnTo>
                    <a:lnTo>
                      <a:pt x="45" y="162"/>
                    </a:lnTo>
                    <a:lnTo>
                      <a:pt x="49" y="165"/>
                    </a:lnTo>
                    <a:lnTo>
                      <a:pt x="54" y="167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9" y="170"/>
                    </a:lnTo>
                    <a:lnTo>
                      <a:pt x="72" y="171"/>
                    </a:lnTo>
                    <a:lnTo>
                      <a:pt x="73" y="174"/>
                    </a:lnTo>
                    <a:lnTo>
                      <a:pt x="73" y="179"/>
                    </a:lnTo>
                    <a:lnTo>
                      <a:pt x="72" y="185"/>
                    </a:lnTo>
                    <a:lnTo>
                      <a:pt x="72" y="185"/>
                    </a:lnTo>
                    <a:lnTo>
                      <a:pt x="70" y="189"/>
                    </a:lnTo>
                    <a:lnTo>
                      <a:pt x="67" y="194"/>
                    </a:lnTo>
                    <a:lnTo>
                      <a:pt x="63" y="195"/>
                    </a:lnTo>
                    <a:lnTo>
                      <a:pt x="57" y="195"/>
                    </a:lnTo>
                    <a:lnTo>
                      <a:pt x="57" y="195"/>
                    </a:lnTo>
                    <a:lnTo>
                      <a:pt x="45" y="195"/>
                    </a:lnTo>
                    <a:lnTo>
                      <a:pt x="35" y="192"/>
                    </a:lnTo>
                    <a:lnTo>
                      <a:pt x="26" y="188"/>
                    </a:lnTo>
                    <a:lnTo>
                      <a:pt x="17" y="182"/>
                    </a:lnTo>
                    <a:lnTo>
                      <a:pt x="11" y="174"/>
                    </a:lnTo>
                    <a:lnTo>
                      <a:pt x="8" y="164"/>
                    </a:lnTo>
                    <a:lnTo>
                      <a:pt x="6" y="153"/>
                    </a:lnTo>
                    <a:lnTo>
                      <a:pt x="6" y="140"/>
                    </a:lnTo>
                    <a:lnTo>
                      <a:pt x="21" y="67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27"/>
              <p:cNvSpPr>
                <a:spLocks noEditPoints="1"/>
              </p:cNvSpPr>
              <p:nvPr userDrawn="1"/>
            </p:nvSpPr>
            <p:spPr bwMode="auto">
              <a:xfrm>
                <a:off x="6381750" y="2203450"/>
                <a:ext cx="142875" cy="127000"/>
              </a:xfrm>
              <a:custGeom>
                <a:avLst/>
                <a:gdLst>
                  <a:gd name="T0" fmla="*/ 105 w 181"/>
                  <a:gd name="T1" fmla="*/ 0 h 160"/>
                  <a:gd name="T2" fmla="*/ 139 w 181"/>
                  <a:gd name="T3" fmla="*/ 6 h 160"/>
                  <a:gd name="T4" fmla="*/ 165 w 181"/>
                  <a:gd name="T5" fmla="*/ 23 h 160"/>
                  <a:gd name="T6" fmla="*/ 175 w 181"/>
                  <a:gd name="T7" fmla="*/ 41 h 160"/>
                  <a:gd name="T8" fmla="*/ 179 w 181"/>
                  <a:gd name="T9" fmla="*/ 56 h 160"/>
                  <a:gd name="T10" fmla="*/ 179 w 181"/>
                  <a:gd name="T11" fmla="*/ 72 h 160"/>
                  <a:gd name="T12" fmla="*/ 179 w 181"/>
                  <a:gd name="T13" fmla="*/ 80 h 160"/>
                  <a:gd name="T14" fmla="*/ 166 w 181"/>
                  <a:gd name="T15" fmla="*/ 112 h 160"/>
                  <a:gd name="T16" fmla="*/ 142 w 181"/>
                  <a:gd name="T17" fmla="*/ 138 h 160"/>
                  <a:gd name="T18" fmla="*/ 111 w 181"/>
                  <a:gd name="T19" fmla="*/ 154 h 160"/>
                  <a:gd name="T20" fmla="*/ 75 w 181"/>
                  <a:gd name="T21" fmla="*/ 160 h 160"/>
                  <a:gd name="T22" fmla="*/ 57 w 181"/>
                  <a:gd name="T23" fmla="*/ 159 h 160"/>
                  <a:gd name="T24" fmla="*/ 29 w 181"/>
                  <a:gd name="T25" fmla="*/ 147 h 160"/>
                  <a:gd name="T26" fmla="*/ 8 w 181"/>
                  <a:gd name="T27" fmla="*/ 126 h 160"/>
                  <a:gd name="T28" fmla="*/ 3 w 181"/>
                  <a:gd name="T29" fmla="*/ 112 h 160"/>
                  <a:gd name="T30" fmla="*/ 0 w 181"/>
                  <a:gd name="T31" fmla="*/ 96 h 160"/>
                  <a:gd name="T32" fmla="*/ 2 w 181"/>
                  <a:gd name="T33" fmla="*/ 80 h 160"/>
                  <a:gd name="T34" fmla="*/ 8 w 181"/>
                  <a:gd name="T35" fmla="*/ 63 h 160"/>
                  <a:gd name="T36" fmla="*/ 26 w 181"/>
                  <a:gd name="T37" fmla="*/ 35 h 160"/>
                  <a:gd name="T38" fmla="*/ 54 w 181"/>
                  <a:gd name="T39" fmla="*/ 14 h 160"/>
                  <a:gd name="T40" fmla="*/ 87 w 181"/>
                  <a:gd name="T41" fmla="*/ 2 h 160"/>
                  <a:gd name="T42" fmla="*/ 79 w 181"/>
                  <a:gd name="T43" fmla="*/ 135 h 160"/>
                  <a:gd name="T44" fmla="*/ 91 w 181"/>
                  <a:gd name="T45" fmla="*/ 133 h 160"/>
                  <a:gd name="T46" fmla="*/ 114 w 181"/>
                  <a:gd name="T47" fmla="*/ 126 h 160"/>
                  <a:gd name="T48" fmla="*/ 132 w 181"/>
                  <a:gd name="T49" fmla="*/ 111 h 160"/>
                  <a:gd name="T50" fmla="*/ 144 w 181"/>
                  <a:gd name="T51" fmla="*/ 92 h 160"/>
                  <a:gd name="T52" fmla="*/ 147 w 181"/>
                  <a:gd name="T53" fmla="*/ 80 h 160"/>
                  <a:gd name="T54" fmla="*/ 147 w 181"/>
                  <a:gd name="T55" fmla="*/ 59 h 160"/>
                  <a:gd name="T56" fmla="*/ 138 w 181"/>
                  <a:gd name="T57" fmla="*/ 41 h 160"/>
                  <a:gd name="T58" fmla="*/ 121 w 181"/>
                  <a:gd name="T59" fmla="*/ 30 h 160"/>
                  <a:gd name="T60" fmla="*/ 100 w 181"/>
                  <a:gd name="T61" fmla="*/ 26 h 160"/>
                  <a:gd name="T62" fmla="*/ 90 w 181"/>
                  <a:gd name="T63" fmla="*/ 27 h 160"/>
                  <a:gd name="T64" fmla="*/ 67 w 181"/>
                  <a:gd name="T65" fmla="*/ 35 h 160"/>
                  <a:gd name="T66" fmla="*/ 50 w 181"/>
                  <a:gd name="T67" fmla="*/ 48 h 160"/>
                  <a:gd name="T68" fmla="*/ 38 w 181"/>
                  <a:gd name="T69" fmla="*/ 69 h 160"/>
                  <a:gd name="T70" fmla="*/ 35 w 181"/>
                  <a:gd name="T71" fmla="*/ 80 h 160"/>
                  <a:gd name="T72" fmla="*/ 35 w 181"/>
                  <a:gd name="T73" fmla="*/ 102 h 160"/>
                  <a:gd name="T74" fmla="*/ 44 w 181"/>
                  <a:gd name="T75" fmla="*/ 118 h 160"/>
                  <a:gd name="T76" fmla="*/ 59 w 181"/>
                  <a:gd name="T77" fmla="*/ 130 h 160"/>
                  <a:gd name="T78" fmla="*/ 79 w 181"/>
                  <a:gd name="T79" fmla="*/ 1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1" h="160">
                    <a:moveTo>
                      <a:pt x="105" y="0"/>
                    </a:moveTo>
                    <a:lnTo>
                      <a:pt x="105" y="0"/>
                    </a:lnTo>
                    <a:lnTo>
                      <a:pt x="123" y="2"/>
                    </a:lnTo>
                    <a:lnTo>
                      <a:pt x="139" y="6"/>
                    </a:lnTo>
                    <a:lnTo>
                      <a:pt x="153" y="14"/>
                    </a:lnTo>
                    <a:lnTo>
                      <a:pt x="165" y="23"/>
                    </a:lnTo>
                    <a:lnTo>
                      <a:pt x="172" y="35"/>
                    </a:lnTo>
                    <a:lnTo>
                      <a:pt x="175" y="41"/>
                    </a:lnTo>
                    <a:lnTo>
                      <a:pt x="178" y="48"/>
                    </a:lnTo>
                    <a:lnTo>
                      <a:pt x="179" y="56"/>
                    </a:lnTo>
                    <a:lnTo>
                      <a:pt x="181" y="63"/>
                    </a:lnTo>
                    <a:lnTo>
                      <a:pt x="179" y="72"/>
                    </a:lnTo>
                    <a:lnTo>
                      <a:pt x="179" y="80"/>
                    </a:lnTo>
                    <a:lnTo>
                      <a:pt x="179" y="80"/>
                    </a:lnTo>
                    <a:lnTo>
                      <a:pt x="173" y="96"/>
                    </a:lnTo>
                    <a:lnTo>
                      <a:pt x="166" y="112"/>
                    </a:lnTo>
                    <a:lnTo>
                      <a:pt x="156" y="126"/>
                    </a:lnTo>
                    <a:lnTo>
                      <a:pt x="142" y="138"/>
                    </a:lnTo>
                    <a:lnTo>
                      <a:pt x="127" y="147"/>
                    </a:lnTo>
                    <a:lnTo>
                      <a:pt x="111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7" y="159"/>
                    </a:lnTo>
                    <a:lnTo>
                      <a:pt x="42" y="154"/>
                    </a:lnTo>
                    <a:lnTo>
                      <a:pt x="29" y="147"/>
                    </a:lnTo>
                    <a:lnTo>
                      <a:pt x="17" y="138"/>
                    </a:lnTo>
                    <a:lnTo>
                      <a:pt x="8" y="126"/>
                    </a:lnTo>
                    <a:lnTo>
                      <a:pt x="5" y="118"/>
                    </a:lnTo>
                    <a:lnTo>
                      <a:pt x="3" y="112"/>
                    </a:lnTo>
                    <a:lnTo>
                      <a:pt x="2" y="105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8" y="63"/>
                    </a:lnTo>
                    <a:lnTo>
                      <a:pt x="15" y="48"/>
                    </a:lnTo>
                    <a:lnTo>
                      <a:pt x="26" y="35"/>
                    </a:lnTo>
                    <a:lnTo>
                      <a:pt x="39" y="23"/>
                    </a:lnTo>
                    <a:lnTo>
                      <a:pt x="54" y="14"/>
                    </a:lnTo>
                    <a:lnTo>
                      <a:pt x="70" y="6"/>
                    </a:lnTo>
                    <a:lnTo>
                      <a:pt x="87" y="2"/>
                    </a:lnTo>
                    <a:lnTo>
                      <a:pt x="105" y="0"/>
                    </a:lnTo>
                    <a:close/>
                    <a:moveTo>
                      <a:pt x="79" y="135"/>
                    </a:moveTo>
                    <a:lnTo>
                      <a:pt x="79" y="135"/>
                    </a:lnTo>
                    <a:lnTo>
                      <a:pt x="91" y="133"/>
                    </a:lnTo>
                    <a:lnTo>
                      <a:pt x="103" y="130"/>
                    </a:lnTo>
                    <a:lnTo>
                      <a:pt x="114" y="126"/>
                    </a:lnTo>
                    <a:lnTo>
                      <a:pt x="123" y="118"/>
                    </a:lnTo>
                    <a:lnTo>
                      <a:pt x="132" y="111"/>
                    </a:lnTo>
                    <a:lnTo>
                      <a:pt x="138" y="102"/>
                    </a:lnTo>
                    <a:lnTo>
                      <a:pt x="144" y="92"/>
                    </a:lnTo>
                    <a:lnTo>
                      <a:pt x="147" y="80"/>
                    </a:lnTo>
                    <a:lnTo>
                      <a:pt x="147" y="80"/>
                    </a:lnTo>
                    <a:lnTo>
                      <a:pt x="148" y="69"/>
                    </a:lnTo>
                    <a:lnTo>
                      <a:pt x="147" y="59"/>
                    </a:lnTo>
                    <a:lnTo>
                      <a:pt x="144" y="48"/>
                    </a:lnTo>
                    <a:lnTo>
                      <a:pt x="138" y="41"/>
                    </a:lnTo>
                    <a:lnTo>
                      <a:pt x="130" y="35"/>
                    </a:lnTo>
                    <a:lnTo>
                      <a:pt x="121" y="30"/>
                    </a:lnTo>
                    <a:lnTo>
                      <a:pt x="112" y="27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90" y="27"/>
                    </a:lnTo>
                    <a:lnTo>
                      <a:pt x="78" y="30"/>
                    </a:lnTo>
                    <a:lnTo>
                      <a:pt x="67" y="35"/>
                    </a:lnTo>
                    <a:lnTo>
                      <a:pt x="59" y="41"/>
                    </a:lnTo>
                    <a:lnTo>
                      <a:pt x="50" y="48"/>
                    </a:lnTo>
                    <a:lnTo>
                      <a:pt x="42" y="59"/>
                    </a:lnTo>
                    <a:lnTo>
                      <a:pt x="38" y="69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3" y="92"/>
                    </a:lnTo>
                    <a:lnTo>
                      <a:pt x="35" y="102"/>
                    </a:lnTo>
                    <a:lnTo>
                      <a:pt x="38" y="111"/>
                    </a:lnTo>
                    <a:lnTo>
                      <a:pt x="44" y="118"/>
                    </a:lnTo>
                    <a:lnTo>
                      <a:pt x="50" y="126"/>
                    </a:lnTo>
                    <a:lnTo>
                      <a:pt x="59" y="130"/>
                    </a:lnTo>
                    <a:lnTo>
                      <a:pt x="69" y="133"/>
                    </a:lnTo>
                    <a:lnTo>
                      <a:pt x="79" y="135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6381750" y="2203450"/>
                <a:ext cx="142875" cy="127000"/>
              </a:xfrm>
              <a:custGeom>
                <a:avLst/>
                <a:gdLst>
                  <a:gd name="T0" fmla="*/ 105 w 181"/>
                  <a:gd name="T1" fmla="*/ 0 h 160"/>
                  <a:gd name="T2" fmla="*/ 105 w 181"/>
                  <a:gd name="T3" fmla="*/ 0 h 160"/>
                  <a:gd name="T4" fmla="*/ 123 w 181"/>
                  <a:gd name="T5" fmla="*/ 2 h 160"/>
                  <a:gd name="T6" fmla="*/ 139 w 181"/>
                  <a:gd name="T7" fmla="*/ 6 h 160"/>
                  <a:gd name="T8" fmla="*/ 153 w 181"/>
                  <a:gd name="T9" fmla="*/ 14 h 160"/>
                  <a:gd name="T10" fmla="*/ 165 w 181"/>
                  <a:gd name="T11" fmla="*/ 23 h 160"/>
                  <a:gd name="T12" fmla="*/ 172 w 181"/>
                  <a:gd name="T13" fmla="*/ 35 h 160"/>
                  <a:gd name="T14" fmla="*/ 175 w 181"/>
                  <a:gd name="T15" fmla="*/ 41 h 160"/>
                  <a:gd name="T16" fmla="*/ 178 w 181"/>
                  <a:gd name="T17" fmla="*/ 48 h 160"/>
                  <a:gd name="T18" fmla="*/ 179 w 181"/>
                  <a:gd name="T19" fmla="*/ 56 h 160"/>
                  <a:gd name="T20" fmla="*/ 181 w 181"/>
                  <a:gd name="T21" fmla="*/ 63 h 160"/>
                  <a:gd name="T22" fmla="*/ 179 w 181"/>
                  <a:gd name="T23" fmla="*/ 72 h 160"/>
                  <a:gd name="T24" fmla="*/ 179 w 181"/>
                  <a:gd name="T25" fmla="*/ 80 h 160"/>
                  <a:gd name="T26" fmla="*/ 179 w 181"/>
                  <a:gd name="T27" fmla="*/ 80 h 160"/>
                  <a:gd name="T28" fmla="*/ 173 w 181"/>
                  <a:gd name="T29" fmla="*/ 96 h 160"/>
                  <a:gd name="T30" fmla="*/ 166 w 181"/>
                  <a:gd name="T31" fmla="*/ 112 h 160"/>
                  <a:gd name="T32" fmla="*/ 156 w 181"/>
                  <a:gd name="T33" fmla="*/ 126 h 160"/>
                  <a:gd name="T34" fmla="*/ 142 w 181"/>
                  <a:gd name="T35" fmla="*/ 138 h 160"/>
                  <a:gd name="T36" fmla="*/ 127 w 181"/>
                  <a:gd name="T37" fmla="*/ 147 h 160"/>
                  <a:gd name="T38" fmla="*/ 111 w 181"/>
                  <a:gd name="T39" fmla="*/ 154 h 160"/>
                  <a:gd name="T40" fmla="*/ 93 w 181"/>
                  <a:gd name="T41" fmla="*/ 159 h 160"/>
                  <a:gd name="T42" fmla="*/ 75 w 181"/>
                  <a:gd name="T43" fmla="*/ 160 h 160"/>
                  <a:gd name="T44" fmla="*/ 75 w 181"/>
                  <a:gd name="T45" fmla="*/ 160 h 160"/>
                  <a:gd name="T46" fmla="*/ 57 w 181"/>
                  <a:gd name="T47" fmla="*/ 159 h 160"/>
                  <a:gd name="T48" fmla="*/ 42 w 181"/>
                  <a:gd name="T49" fmla="*/ 154 h 160"/>
                  <a:gd name="T50" fmla="*/ 29 w 181"/>
                  <a:gd name="T51" fmla="*/ 147 h 160"/>
                  <a:gd name="T52" fmla="*/ 17 w 181"/>
                  <a:gd name="T53" fmla="*/ 138 h 160"/>
                  <a:gd name="T54" fmla="*/ 8 w 181"/>
                  <a:gd name="T55" fmla="*/ 126 h 160"/>
                  <a:gd name="T56" fmla="*/ 5 w 181"/>
                  <a:gd name="T57" fmla="*/ 118 h 160"/>
                  <a:gd name="T58" fmla="*/ 3 w 181"/>
                  <a:gd name="T59" fmla="*/ 112 h 160"/>
                  <a:gd name="T60" fmla="*/ 2 w 181"/>
                  <a:gd name="T61" fmla="*/ 105 h 160"/>
                  <a:gd name="T62" fmla="*/ 0 w 181"/>
                  <a:gd name="T63" fmla="*/ 96 h 160"/>
                  <a:gd name="T64" fmla="*/ 0 w 181"/>
                  <a:gd name="T65" fmla="*/ 89 h 160"/>
                  <a:gd name="T66" fmla="*/ 2 w 181"/>
                  <a:gd name="T67" fmla="*/ 80 h 160"/>
                  <a:gd name="T68" fmla="*/ 2 w 181"/>
                  <a:gd name="T69" fmla="*/ 80 h 160"/>
                  <a:gd name="T70" fmla="*/ 8 w 181"/>
                  <a:gd name="T71" fmla="*/ 63 h 160"/>
                  <a:gd name="T72" fmla="*/ 15 w 181"/>
                  <a:gd name="T73" fmla="*/ 48 h 160"/>
                  <a:gd name="T74" fmla="*/ 26 w 181"/>
                  <a:gd name="T75" fmla="*/ 35 h 160"/>
                  <a:gd name="T76" fmla="*/ 39 w 181"/>
                  <a:gd name="T77" fmla="*/ 23 h 160"/>
                  <a:gd name="T78" fmla="*/ 54 w 181"/>
                  <a:gd name="T79" fmla="*/ 14 h 160"/>
                  <a:gd name="T80" fmla="*/ 70 w 181"/>
                  <a:gd name="T81" fmla="*/ 6 h 160"/>
                  <a:gd name="T82" fmla="*/ 87 w 181"/>
                  <a:gd name="T83" fmla="*/ 2 h 160"/>
                  <a:gd name="T84" fmla="*/ 105 w 181"/>
                  <a:gd name="T8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1" h="160">
                    <a:moveTo>
                      <a:pt x="105" y="0"/>
                    </a:moveTo>
                    <a:lnTo>
                      <a:pt x="105" y="0"/>
                    </a:lnTo>
                    <a:lnTo>
                      <a:pt x="123" y="2"/>
                    </a:lnTo>
                    <a:lnTo>
                      <a:pt x="139" y="6"/>
                    </a:lnTo>
                    <a:lnTo>
                      <a:pt x="153" y="14"/>
                    </a:lnTo>
                    <a:lnTo>
                      <a:pt x="165" y="23"/>
                    </a:lnTo>
                    <a:lnTo>
                      <a:pt x="172" y="35"/>
                    </a:lnTo>
                    <a:lnTo>
                      <a:pt x="175" y="41"/>
                    </a:lnTo>
                    <a:lnTo>
                      <a:pt x="178" y="48"/>
                    </a:lnTo>
                    <a:lnTo>
                      <a:pt x="179" y="56"/>
                    </a:lnTo>
                    <a:lnTo>
                      <a:pt x="181" y="63"/>
                    </a:lnTo>
                    <a:lnTo>
                      <a:pt x="179" y="72"/>
                    </a:lnTo>
                    <a:lnTo>
                      <a:pt x="179" y="80"/>
                    </a:lnTo>
                    <a:lnTo>
                      <a:pt x="179" y="80"/>
                    </a:lnTo>
                    <a:lnTo>
                      <a:pt x="173" y="96"/>
                    </a:lnTo>
                    <a:lnTo>
                      <a:pt x="166" y="112"/>
                    </a:lnTo>
                    <a:lnTo>
                      <a:pt x="156" y="126"/>
                    </a:lnTo>
                    <a:lnTo>
                      <a:pt x="142" y="138"/>
                    </a:lnTo>
                    <a:lnTo>
                      <a:pt x="127" y="147"/>
                    </a:lnTo>
                    <a:lnTo>
                      <a:pt x="111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7" y="159"/>
                    </a:lnTo>
                    <a:lnTo>
                      <a:pt x="42" y="154"/>
                    </a:lnTo>
                    <a:lnTo>
                      <a:pt x="29" y="147"/>
                    </a:lnTo>
                    <a:lnTo>
                      <a:pt x="17" y="138"/>
                    </a:lnTo>
                    <a:lnTo>
                      <a:pt x="8" y="126"/>
                    </a:lnTo>
                    <a:lnTo>
                      <a:pt x="5" y="118"/>
                    </a:lnTo>
                    <a:lnTo>
                      <a:pt x="3" y="112"/>
                    </a:lnTo>
                    <a:lnTo>
                      <a:pt x="2" y="105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8" y="63"/>
                    </a:lnTo>
                    <a:lnTo>
                      <a:pt x="15" y="48"/>
                    </a:lnTo>
                    <a:lnTo>
                      <a:pt x="26" y="35"/>
                    </a:lnTo>
                    <a:lnTo>
                      <a:pt x="39" y="23"/>
                    </a:lnTo>
                    <a:lnTo>
                      <a:pt x="54" y="14"/>
                    </a:lnTo>
                    <a:lnTo>
                      <a:pt x="70" y="6"/>
                    </a:lnTo>
                    <a:lnTo>
                      <a:pt x="87" y="2"/>
                    </a:lnTo>
                    <a:lnTo>
                      <a:pt x="1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6408738" y="2224088"/>
                <a:ext cx="90488" cy="85725"/>
              </a:xfrm>
              <a:custGeom>
                <a:avLst/>
                <a:gdLst>
                  <a:gd name="T0" fmla="*/ 46 w 115"/>
                  <a:gd name="T1" fmla="*/ 109 h 109"/>
                  <a:gd name="T2" fmla="*/ 46 w 115"/>
                  <a:gd name="T3" fmla="*/ 109 h 109"/>
                  <a:gd name="T4" fmla="*/ 58 w 115"/>
                  <a:gd name="T5" fmla="*/ 107 h 109"/>
                  <a:gd name="T6" fmla="*/ 70 w 115"/>
                  <a:gd name="T7" fmla="*/ 104 h 109"/>
                  <a:gd name="T8" fmla="*/ 81 w 115"/>
                  <a:gd name="T9" fmla="*/ 100 h 109"/>
                  <a:gd name="T10" fmla="*/ 90 w 115"/>
                  <a:gd name="T11" fmla="*/ 92 h 109"/>
                  <a:gd name="T12" fmla="*/ 99 w 115"/>
                  <a:gd name="T13" fmla="*/ 85 h 109"/>
                  <a:gd name="T14" fmla="*/ 105 w 115"/>
                  <a:gd name="T15" fmla="*/ 76 h 109"/>
                  <a:gd name="T16" fmla="*/ 111 w 115"/>
                  <a:gd name="T17" fmla="*/ 66 h 109"/>
                  <a:gd name="T18" fmla="*/ 114 w 115"/>
                  <a:gd name="T19" fmla="*/ 54 h 109"/>
                  <a:gd name="T20" fmla="*/ 114 w 115"/>
                  <a:gd name="T21" fmla="*/ 54 h 109"/>
                  <a:gd name="T22" fmla="*/ 115 w 115"/>
                  <a:gd name="T23" fmla="*/ 43 h 109"/>
                  <a:gd name="T24" fmla="*/ 114 w 115"/>
                  <a:gd name="T25" fmla="*/ 33 h 109"/>
                  <a:gd name="T26" fmla="*/ 111 w 115"/>
                  <a:gd name="T27" fmla="*/ 22 h 109"/>
                  <a:gd name="T28" fmla="*/ 105 w 115"/>
                  <a:gd name="T29" fmla="*/ 15 h 109"/>
                  <a:gd name="T30" fmla="*/ 97 w 115"/>
                  <a:gd name="T31" fmla="*/ 9 h 109"/>
                  <a:gd name="T32" fmla="*/ 88 w 115"/>
                  <a:gd name="T33" fmla="*/ 4 h 109"/>
                  <a:gd name="T34" fmla="*/ 79 w 115"/>
                  <a:gd name="T35" fmla="*/ 1 h 109"/>
                  <a:gd name="T36" fmla="*/ 67 w 115"/>
                  <a:gd name="T37" fmla="*/ 0 h 109"/>
                  <a:gd name="T38" fmla="*/ 67 w 115"/>
                  <a:gd name="T39" fmla="*/ 0 h 109"/>
                  <a:gd name="T40" fmla="*/ 57 w 115"/>
                  <a:gd name="T41" fmla="*/ 1 h 109"/>
                  <a:gd name="T42" fmla="*/ 45 w 115"/>
                  <a:gd name="T43" fmla="*/ 4 h 109"/>
                  <a:gd name="T44" fmla="*/ 34 w 115"/>
                  <a:gd name="T45" fmla="*/ 9 h 109"/>
                  <a:gd name="T46" fmla="*/ 26 w 115"/>
                  <a:gd name="T47" fmla="*/ 15 h 109"/>
                  <a:gd name="T48" fmla="*/ 17 w 115"/>
                  <a:gd name="T49" fmla="*/ 22 h 109"/>
                  <a:gd name="T50" fmla="*/ 9 w 115"/>
                  <a:gd name="T51" fmla="*/ 33 h 109"/>
                  <a:gd name="T52" fmla="*/ 5 w 115"/>
                  <a:gd name="T53" fmla="*/ 43 h 109"/>
                  <a:gd name="T54" fmla="*/ 2 w 115"/>
                  <a:gd name="T55" fmla="*/ 54 h 109"/>
                  <a:gd name="T56" fmla="*/ 2 w 115"/>
                  <a:gd name="T57" fmla="*/ 54 h 109"/>
                  <a:gd name="T58" fmla="*/ 0 w 115"/>
                  <a:gd name="T59" fmla="*/ 66 h 109"/>
                  <a:gd name="T60" fmla="*/ 2 w 115"/>
                  <a:gd name="T61" fmla="*/ 76 h 109"/>
                  <a:gd name="T62" fmla="*/ 5 w 115"/>
                  <a:gd name="T63" fmla="*/ 85 h 109"/>
                  <a:gd name="T64" fmla="*/ 11 w 115"/>
                  <a:gd name="T65" fmla="*/ 92 h 109"/>
                  <a:gd name="T66" fmla="*/ 17 w 115"/>
                  <a:gd name="T67" fmla="*/ 100 h 109"/>
                  <a:gd name="T68" fmla="*/ 26 w 115"/>
                  <a:gd name="T69" fmla="*/ 104 h 109"/>
                  <a:gd name="T70" fmla="*/ 36 w 115"/>
                  <a:gd name="T71" fmla="*/ 107 h 109"/>
                  <a:gd name="T72" fmla="*/ 46 w 115"/>
                  <a:gd name="T7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" h="109">
                    <a:moveTo>
                      <a:pt x="46" y="109"/>
                    </a:moveTo>
                    <a:lnTo>
                      <a:pt x="46" y="109"/>
                    </a:lnTo>
                    <a:lnTo>
                      <a:pt x="58" y="107"/>
                    </a:lnTo>
                    <a:lnTo>
                      <a:pt x="70" y="104"/>
                    </a:lnTo>
                    <a:lnTo>
                      <a:pt x="81" y="100"/>
                    </a:lnTo>
                    <a:lnTo>
                      <a:pt x="90" y="92"/>
                    </a:lnTo>
                    <a:lnTo>
                      <a:pt x="99" y="85"/>
                    </a:lnTo>
                    <a:lnTo>
                      <a:pt x="105" y="76"/>
                    </a:lnTo>
                    <a:lnTo>
                      <a:pt x="111" y="66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5" y="43"/>
                    </a:lnTo>
                    <a:lnTo>
                      <a:pt x="114" y="33"/>
                    </a:lnTo>
                    <a:lnTo>
                      <a:pt x="111" y="22"/>
                    </a:lnTo>
                    <a:lnTo>
                      <a:pt x="105" y="15"/>
                    </a:lnTo>
                    <a:lnTo>
                      <a:pt x="97" y="9"/>
                    </a:lnTo>
                    <a:lnTo>
                      <a:pt x="88" y="4"/>
                    </a:lnTo>
                    <a:lnTo>
                      <a:pt x="79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7" y="1"/>
                    </a:lnTo>
                    <a:lnTo>
                      <a:pt x="45" y="4"/>
                    </a:lnTo>
                    <a:lnTo>
                      <a:pt x="34" y="9"/>
                    </a:lnTo>
                    <a:lnTo>
                      <a:pt x="26" y="15"/>
                    </a:lnTo>
                    <a:lnTo>
                      <a:pt x="17" y="22"/>
                    </a:lnTo>
                    <a:lnTo>
                      <a:pt x="9" y="33"/>
                    </a:lnTo>
                    <a:lnTo>
                      <a:pt x="5" y="43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2" y="76"/>
                    </a:lnTo>
                    <a:lnTo>
                      <a:pt x="5" y="85"/>
                    </a:lnTo>
                    <a:lnTo>
                      <a:pt x="11" y="92"/>
                    </a:lnTo>
                    <a:lnTo>
                      <a:pt x="17" y="100"/>
                    </a:lnTo>
                    <a:lnTo>
                      <a:pt x="26" y="104"/>
                    </a:lnTo>
                    <a:lnTo>
                      <a:pt x="36" y="107"/>
                    </a:lnTo>
                    <a:lnTo>
                      <a:pt x="46" y="1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" name="Freeform 30"/>
              <p:cNvSpPr>
                <a:spLocks/>
              </p:cNvSpPr>
              <p:nvPr userDrawn="1"/>
            </p:nvSpPr>
            <p:spPr bwMode="auto">
              <a:xfrm>
                <a:off x="6618288" y="2173288"/>
                <a:ext cx="74613" cy="155575"/>
              </a:xfrm>
              <a:custGeom>
                <a:avLst/>
                <a:gdLst>
                  <a:gd name="T0" fmla="*/ 9 w 92"/>
                  <a:gd name="T1" fmla="*/ 67 h 195"/>
                  <a:gd name="T2" fmla="*/ 4 w 92"/>
                  <a:gd name="T3" fmla="*/ 67 h 195"/>
                  <a:gd name="T4" fmla="*/ 0 w 92"/>
                  <a:gd name="T5" fmla="*/ 62 h 195"/>
                  <a:gd name="T6" fmla="*/ 0 w 92"/>
                  <a:gd name="T7" fmla="*/ 53 h 195"/>
                  <a:gd name="T8" fmla="*/ 1 w 92"/>
                  <a:gd name="T9" fmla="*/ 49 h 195"/>
                  <a:gd name="T10" fmla="*/ 9 w 92"/>
                  <a:gd name="T11" fmla="*/ 44 h 195"/>
                  <a:gd name="T12" fmla="*/ 25 w 92"/>
                  <a:gd name="T13" fmla="*/ 43 h 195"/>
                  <a:gd name="T14" fmla="*/ 31 w 92"/>
                  <a:gd name="T15" fmla="*/ 10 h 195"/>
                  <a:gd name="T16" fmla="*/ 36 w 92"/>
                  <a:gd name="T17" fmla="*/ 3 h 195"/>
                  <a:gd name="T18" fmla="*/ 43 w 92"/>
                  <a:gd name="T19" fmla="*/ 0 h 195"/>
                  <a:gd name="T20" fmla="*/ 54 w 92"/>
                  <a:gd name="T21" fmla="*/ 0 h 195"/>
                  <a:gd name="T22" fmla="*/ 61 w 92"/>
                  <a:gd name="T23" fmla="*/ 3 h 195"/>
                  <a:gd name="T24" fmla="*/ 63 w 92"/>
                  <a:gd name="T25" fmla="*/ 10 h 195"/>
                  <a:gd name="T26" fmla="*/ 84 w 92"/>
                  <a:gd name="T27" fmla="*/ 43 h 195"/>
                  <a:gd name="T28" fmla="*/ 89 w 92"/>
                  <a:gd name="T29" fmla="*/ 44 h 195"/>
                  <a:gd name="T30" fmla="*/ 92 w 92"/>
                  <a:gd name="T31" fmla="*/ 49 h 195"/>
                  <a:gd name="T32" fmla="*/ 92 w 92"/>
                  <a:gd name="T33" fmla="*/ 58 h 195"/>
                  <a:gd name="T34" fmla="*/ 91 w 92"/>
                  <a:gd name="T35" fmla="*/ 62 h 195"/>
                  <a:gd name="T36" fmla="*/ 85 w 92"/>
                  <a:gd name="T37" fmla="*/ 67 h 195"/>
                  <a:gd name="T38" fmla="*/ 51 w 92"/>
                  <a:gd name="T39" fmla="*/ 67 h 195"/>
                  <a:gd name="T40" fmla="*/ 39 w 92"/>
                  <a:gd name="T41" fmla="*/ 135 h 195"/>
                  <a:gd name="T42" fmla="*/ 39 w 92"/>
                  <a:gd name="T43" fmla="*/ 152 h 195"/>
                  <a:gd name="T44" fmla="*/ 45 w 92"/>
                  <a:gd name="T45" fmla="*/ 162 h 195"/>
                  <a:gd name="T46" fmla="*/ 54 w 92"/>
                  <a:gd name="T47" fmla="*/ 167 h 195"/>
                  <a:gd name="T48" fmla="*/ 63 w 92"/>
                  <a:gd name="T49" fmla="*/ 170 h 195"/>
                  <a:gd name="T50" fmla="*/ 72 w 92"/>
                  <a:gd name="T51" fmla="*/ 171 h 195"/>
                  <a:gd name="T52" fmla="*/ 73 w 92"/>
                  <a:gd name="T53" fmla="*/ 179 h 195"/>
                  <a:gd name="T54" fmla="*/ 72 w 92"/>
                  <a:gd name="T55" fmla="*/ 185 h 195"/>
                  <a:gd name="T56" fmla="*/ 67 w 92"/>
                  <a:gd name="T57" fmla="*/ 194 h 195"/>
                  <a:gd name="T58" fmla="*/ 57 w 92"/>
                  <a:gd name="T59" fmla="*/ 195 h 195"/>
                  <a:gd name="T60" fmla="*/ 45 w 92"/>
                  <a:gd name="T61" fmla="*/ 195 h 195"/>
                  <a:gd name="T62" fmla="*/ 24 w 92"/>
                  <a:gd name="T63" fmla="*/ 188 h 195"/>
                  <a:gd name="T64" fmla="*/ 10 w 92"/>
                  <a:gd name="T65" fmla="*/ 174 h 195"/>
                  <a:gd name="T66" fmla="*/ 4 w 92"/>
                  <a:gd name="T67" fmla="*/ 153 h 195"/>
                  <a:gd name="T68" fmla="*/ 19 w 92"/>
                  <a:gd name="T69" fmla="*/ 6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" h="195">
                    <a:moveTo>
                      <a:pt x="19" y="67"/>
                    </a:moveTo>
                    <a:lnTo>
                      <a:pt x="9" y="67"/>
                    </a:lnTo>
                    <a:lnTo>
                      <a:pt x="9" y="67"/>
                    </a:lnTo>
                    <a:lnTo>
                      <a:pt x="4" y="67"/>
                    </a:lnTo>
                    <a:lnTo>
                      <a:pt x="1" y="65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9"/>
                    </a:lnTo>
                    <a:lnTo>
                      <a:pt x="4" y="46"/>
                    </a:lnTo>
                    <a:lnTo>
                      <a:pt x="9" y="44"/>
                    </a:lnTo>
                    <a:lnTo>
                      <a:pt x="13" y="43"/>
                    </a:lnTo>
                    <a:lnTo>
                      <a:pt x="25" y="43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6"/>
                    </a:lnTo>
                    <a:lnTo>
                      <a:pt x="36" y="3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1"/>
                    </a:lnTo>
                    <a:lnTo>
                      <a:pt x="61" y="3"/>
                    </a:lnTo>
                    <a:lnTo>
                      <a:pt x="63" y="6"/>
                    </a:lnTo>
                    <a:lnTo>
                      <a:pt x="63" y="10"/>
                    </a:lnTo>
                    <a:lnTo>
                      <a:pt x="55" y="43"/>
                    </a:lnTo>
                    <a:lnTo>
                      <a:pt x="84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92" y="46"/>
                    </a:lnTo>
                    <a:lnTo>
                      <a:pt x="92" y="49"/>
                    </a:lnTo>
                    <a:lnTo>
                      <a:pt x="92" y="53"/>
                    </a:lnTo>
                    <a:lnTo>
                      <a:pt x="92" y="58"/>
                    </a:lnTo>
                    <a:lnTo>
                      <a:pt x="92" y="58"/>
                    </a:lnTo>
                    <a:lnTo>
                      <a:pt x="91" y="62"/>
                    </a:lnTo>
                    <a:lnTo>
                      <a:pt x="88" y="65"/>
                    </a:lnTo>
                    <a:lnTo>
                      <a:pt x="85" y="67"/>
                    </a:lnTo>
                    <a:lnTo>
                      <a:pt x="81" y="67"/>
                    </a:lnTo>
                    <a:lnTo>
                      <a:pt x="51" y="67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7" y="144"/>
                    </a:lnTo>
                    <a:lnTo>
                      <a:pt x="39" y="152"/>
                    </a:lnTo>
                    <a:lnTo>
                      <a:pt x="40" y="158"/>
                    </a:lnTo>
                    <a:lnTo>
                      <a:pt x="45" y="162"/>
                    </a:lnTo>
                    <a:lnTo>
                      <a:pt x="49" y="165"/>
                    </a:lnTo>
                    <a:lnTo>
                      <a:pt x="54" y="167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9" y="170"/>
                    </a:lnTo>
                    <a:lnTo>
                      <a:pt x="72" y="171"/>
                    </a:lnTo>
                    <a:lnTo>
                      <a:pt x="73" y="174"/>
                    </a:lnTo>
                    <a:lnTo>
                      <a:pt x="73" y="179"/>
                    </a:lnTo>
                    <a:lnTo>
                      <a:pt x="72" y="185"/>
                    </a:lnTo>
                    <a:lnTo>
                      <a:pt x="72" y="185"/>
                    </a:lnTo>
                    <a:lnTo>
                      <a:pt x="70" y="189"/>
                    </a:lnTo>
                    <a:lnTo>
                      <a:pt x="67" y="194"/>
                    </a:lnTo>
                    <a:lnTo>
                      <a:pt x="63" y="195"/>
                    </a:lnTo>
                    <a:lnTo>
                      <a:pt x="57" y="195"/>
                    </a:lnTo>
                    <a:lnTo>
                      <a:pt x="57" y="195"/>
                    </a:lnTo>
                    <a:lnTo>
                      <a:pt x="45" y="195"/>
                    </a:lnTo>
                    <a:lnTo>
                      <a:pt x="34" y="192"/>
                    </a:lnTo>
                    <a:lnTo>
                      <a:pt x="24" y="188"/>
                    </a:lnTo>
                    <a:lnTo>
                      <a:pt x="16" y="182"/>
                    </a:lnTo>
                    <a:lnTo>
                      <a:pt x="10" y="174"/>
                    </a:lnTo>
                    <a:lnTo>
                      <a:pt x="6" y="164"/>
                    </a:lnTo>
                    <a:lnTo>
                      <a:pt x="4" y="153"/>
                    </a:lnTo>
                    <a:lnTo>
                      <a:pt x="6" y="140"/>
                    </a:lnTo>
                    <a:lnTo>
                      <a:pt x="19" y="67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Freeform 31"/>
              <p:cNvSpPr>
                <a:spLocks noEditPoints="1"/>
              </p:cNvSpPr>
              <p:nvPr userDrawn="1"/>
            </p:nvSpPr>
            <p:spPr bwMode="auto">
              <a:xfrm>
                <a:off x="6696075" y="2203450"/>
                <a:ext cx="119063" cy="127000"/>
              </a:xfrm>
              <a:custGeom>
                <a:avLst/>
                <a:gdLst>
                  <a:gd name="T0" fmla="*/ 118 w 151"/>
                  <a:gd name="T1" fmla="*/ 63 h 160"/>
                  <a:gd name="T2" fmla="*/ 118 w 151"/>
                  <a:gd name="T3" fmla="*/ 59 h 160"/>
                  <a:gd name="T4" fmla="*/ 118 w 151"/>
                  <a:gd name="T5" fmla="*/ 42 h 160"/>
                  <a:gd name="T6" fmla="*/ 112 w 151"/>
                  <a:gd name="T7" fmla="*/ 32 h 160"/>
                  <a:gd name="T8" fmla="*/ 103 w 151"/>
                  <a:gd name="T9" fmla="*/ 27 h 160"/>
                  <a:gd name="T10" fmla="*/ 88 w 151"/>
                  <a:gd name="T11" fmla="*/ 26 h 160"/>
                  <a:gd name="T12" fmla="*/ 78 w 151"/>
                  <a:gd name="T13" fmla="*/ 26 h 160"/>
                  <a:gd name="T14" fmla="*/ 49 w 151"/>
                  <a:gd name="T15" fmla="*/ 35 h 160"/>
                  <a:gd name="T16" fmla="*/ 45 w 151"/>
                  <a:gd name="T17" fmla="*/ 36 h 160"/>
                  <a:gd name="T18" fmla="*/ 39 w 151"/>
                  <a:gd name="T19" fmla="*/ 35 h 160"/>
                  <a:gd name="T20" fmla="*/ 34 w 151"/>
                  <a:gd name="T21" fmla="*/ 27 h 160"/>
                  <a:gd name="T22" fmla="*/ 33 w 151"/>
                  <a:gd name="T23" fmla="*/ 23 h 160"/>
                  <a:gd name="T24" fmla="*/ 36 w 151"/>
                  <a:gd name="T25" fmla="*/ 15 h 160"/>
                  <a:gd name="T26" fmla="*/ 40 w 151"/>
                  <a:gd name="T27" fmla="*/ 14 h 160"/>
                  <a:gd name="T28" fmla="*/ 63 w 151"/>
                  <a:gd name="T29" fmla="*/ 5 h 160"/>
                  <a:gd name="T30" fmla="*/ 96 w 151"/>
                  <a:gd name="T31" fmla="*/ 0 h 160"/>
                  <a:gd name="T32" fmla="*/ 110 w 151"/>
                  <a:gd name="T33" fmla="*/ 2 h 160"/>
                  <a:gd name="T34" fmla="*/ 133 w 151"/>
                  <a:gd name="T35" fmla="*/ 9 h 160"/>
                  <a:gd name="T36" fmla="*/ 146 w 151"/>
                  <a:gd name="T37" fmla="*/ 24 h 160"/>
                  <a:gd name="T38" fmla="*/ 151 w 151"/>
                  <a:gd name="T39" fmla="*/ 47 h 160"/>
                  <a:gd name="T40" fmla="*/ 133 w 151"/>
                  <a:gd name="T41" fmla="*/ 147 h 160"/>
                  <a:gd name="T42" fmla="*/ 131 w 151"/>
                  <a:gd name="T43" fmla="*/ 151 h 160"/>
                  <a:gd name="T44" fmla="*/ 125 w 151"/>
                  <a:gd name="T45" fmla="*/ 156 h 160"/>
                  <a:gd name="T46" fmla="*/ 112 w 151"/>
                  <a:gd name="T47" fmla="*/ 156 h 160"/>
                  <a:gd name="T48" fmla="*/ 107 w 151"/>
                  <a:gd name="T49" fmla="*/ 156 h 160"/>
                  <a:gd name="T50" fmla="*/ 103 w 151"/>
                  <a:gd name="T51" fmla="*/ 151 h 160"/>
                  <a:gd name="T52" fmla="*/ 104 w 151"/>
                  <a:gd name="T53" fmla="*/ 138 h 160"/>
                  <a:gd name="T54" fmla="*/ 107 w 151"/>
                  <a:gd name="T55" fmla="*/ 127 h 160"/>
                  <a:gd name="T56" fmla="*/ 107 w 151"/>
                  <a:gd name="T57" fmla="*/ 127 h 160"/>
                  <a:gd name="T58" fmla="*/ 99 w 151"/>
                  <a:gd name="T59" fmla="*/ 138 h 160"/>
                  <a:gd name="T60" fmla="*/ 84 w 151"/>
                  <a:gd name="T61" fmla="*/ 150 h 160"/>
                  <a:gd name="T62" fmla="*/ 61 w 151"/>
                  <a:gd name="T63" fmla="*/ 159 h 160"/>
                  <a:gd name="T64" fmla="*/ 48 w 151"/>
                  <a:gd name="T65" fmla="*/ 160 h 160"/>
                  <a:gd name="T66" fmla="*/ 27 w 151"/>
                  <a:gd name="T67" fmla="*/ 157 h 160"/>
                  <a:gd name="T68" fmla="*/ 12 w 151"/>
                  <a:gd name="T69" fmla="*/ 148 h 160"/>
                  <a:gd name="T70" fmla="*/ 1 w 151"/>
                  <a:gd name="T71" fmla="*/ 133 h 160"/>
                  <a:gd name="T72" fmla="*/ 1 w 151"/>
                  <a:gd name="T73" fmla="*/ 115 h 160"/>
                  <a:gd name="T74" fmla="*/ 3 w 151"/>
                  <a:gd name="T75" fmla="*/ 106 h 160"/>
                  <a:gd name="T76" fmla="*/ 12 w 151"/>
                  <a:gd name="T77" fmla="*/ 93 h 160"/>
                  <a:gd name="T78" fmla="*/ 22 w 151"/>
                  <a:gd name="T79" fmla="*/ 81 h 160"/>
                  <a:gd name="T80" fmla="*/ 45 w 151"/>
                  <a:gd name="T81" fmla="*/ 71 h 160"/>
                  <a:gd name="T82" fmla="*/ 79 w 151"/>
                  <a:gd name="T83" fmla="*/ 65 h 160"/>
                  <a:gd name="T84" fmla="*/ 109 w 151"/>
                  <a:gd name="T85" fmla="*/ 63 h 160"/>
                  <a:gd name="T86" fmla="*/ 60 w 151"/>
                  <a:gd name="T87" fmla="*/ 136 h 160"/>
                  <a:gd name="T88" fmla="*/ 79 w 151"/>
                  <a:gd name="T89" fmla="*/ 132 h 160"/>
                  <a:gd name="T90" fmla="*/ 94 w 151"/>
                  <a:gd name="T91" fmla="*/ 121 h 160"/>
                  <a:gd name="T92" fmla="*/ 106 w 151"/>
                  <a:gd name="T93" fmla="*/ 105 h 160"/>
                  <a:gd name="T94" fmla="*/ 112 w 151"/>
                  <a:gd name="T95" fmla="*/ 89 h 160"/>
                  <a:gd name="T96" fmla="*/ 106 w 151"/>
                  <a:gd name="T97" fmla="*/ 81 h 160"/>
                  <a:gd name="T98" fmla="*/ 85 w 151"/>
                  <a:gd name="T99" fmla="*/ 83 h 160"/>
                  <a:gd name="T100" fmla="*/ 63 w 151"/>
                  <a:gd name="T101" fmla="*/ 86 h 160"/>
                  <a:gd name="T102" fmla="*/ 43 w 151"/>
                  <a:gd name="T103" fmla="*/ 96 h 160"/>
                  <a:gd name="T104" fmla="*/ 34 w 151"/>
                  <a:gd name="T105" fmla="*/ 108 h 160"/>
                  <a:gd name="T106" fmla="*/ 33 w 151"/>
                  <a:gd name="T107" fmla="*/ 112 h 160"/>
                  <a:gd name="T108" fmla="*/ 33 w 151"/>
                  <a:gd name="T109" fmla="*/ 121 h 160"/>
                  <a:gd name="T110" fmla="*/ 37 w 151"/>
                  <a:gd name="T111" fmla="*/ 129 h 160"/>
                  <a:gd name="T112" fmla="*/ 46 w 151"/>
                  <a:gd name="T113" fmla="*/ 135 h 160"/>
                  <a:gd name="T114" fmla="*/ 60 w 151"/>
                  <a:gd name="T115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1" h="160">
                    <a:moveTo>
                      <a:pt x="109" y="63"/>
                    </a:moveTo>
                    <a:lnTo>
                      <a:pt x="118" y="63"/>
                    </a:lnTo>
                    <a:lnTo>
                      <a:pt x="118" y="59"/>
                    </a:lnTo>
                    <a:lnTo>
                      <a:pt x="118" y="59"/>
                    </a:lnTo>
                    <a:lnTo>
                      <a:pt x="119" y="50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2" y="32"/>
                    </a:lnTo>
                    <a:lnTo>
                      <a:pt x="107" y="29"/>
                    </a:lnTo>
                    <a:lnTo>
                      <a:pt x="103" y="27"/>
                    </a:lnTo>
                    <a:lnTo>
                      <a:pt x="96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78" y="26"/>
                    </a:lnTo>
                    <a:lnTo>
                      <a:pt x="66" y="29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5" y="36"/>
                    </a:lnTo>
                    <a:lnTo>
                      <a:pt x="42" y="36"/>
                    </a:lnTo>
                    <a:lnTo>
                      <a:pt x="39" y="35"/>
                    </a:lnTo>
                    <a:lnTo>
                      <a:pt x="36" y="32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3" y="23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9" y="9"/>
                    </a:lnTo>
                    <a:lnTo>
                      <a:pt x="63" y="5"/>
                    </a:lnTo>
                    <a:lnTo>
                      <a:pt x="78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10" y="2"/>
                    </a:lnTo>
                    <a:lnTo>
                      <a:pt x="122" y="5"/>
                    </a:lnTo>
                    <a:lnTo>
                      <a:pt x="133" y="9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49" y="35"/>
                    </a:lnTo>
                    <a:lnTo>
                      <a:pt x="151" y="47"/>
                    </a:lnTo>
                    <a:lnTo>
                      <a:pt x="149" y="60"/>
                    </a:lnTo>
                    <a:lnTo>
                      <a:pt x="133" y="147"/>
                    </a:lnTo>
                    <a:lnTo>
                      <a:pt x="133" y="147"/>
                    </a:lnTo>
                    <a:lnTo>
                      <a:pt x="131" y="151"/>
                    </a:lnTo>
                    <a:lnTo>
                      <a:pt x="128" y="154"/>
                    </a:lnTo>
                    <a:lnTo>
                      <a:pt x="125" y="156"/>
                    </a:lnTo>
                    <a:lnTo>
                      <a:pt x="121" y="156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07" y="156"/>
                    </a:lnTo>
                    <a:lnTo>
                      <a:pt x="104" y="154"/>
                    </a:lnTo>
                    <a:lnTo>
                      <a:pt x="103" y="151"/>
                    </a:lnTo>
                    <a:lnTo>
                      <a:pt x="103" y="147"/>
                    </a:lnTo>
                    <a:lnTo>
                      <a:pt x="104" y="138"/>
                    </a:lnTo>
                    <a:lnTo>
                      <a:pt x="104" y="138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3" y="133"/>
                    </a:lnTo>
                    <a:lnTo>
                      <a:pt x="99" y="138"/>
                    </a:lnTo>
                    <a:lnTo>
                      <a:pt x="91" y="144"/>
                    </a:lnTo>
                    <a:lnTo>
                      <a:pt x="84" y="150"/>
                    </a:lnTo>
                    <a:lnTo>
                      <a:pt x="73" y="154"/>
                    </a:lnTo>
                    <a:lnTo>
                      <a:pt x="61" y="159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37" y="159"/>
                    </a:lnTo>
                    <a:lnTo>
                      <a:pt x="27" y="157"/>
                    </a:lnTo>
                    <a:lnTo>
                      <a:pt x="18" y="153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1" y="133"/>
                    </a:lnTo>
                    <a:lnTo>
                      <a:pt x="0" y="124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3" y="106"/>
                    </a:lnTo>
                    <a:lnTo>
                      <a:pt x="7" y="99"/>
                    </a:lnTo>
                    <a:lnTo>
                      <a:pt x="12" y="93"/>
                    </a:lnTo>
                    <a:lnTo>
                      <a:pt x="16" y="87"/>
                    </a:lnTo>
                    <a:lnTo>
                      <a:pt x="22" y="81"/>
                    </a:lnTo>
                    <a:lnTo>
                      <a:pt x="30" y="78"/>
                    </a:lnTo>
                    <a:lnTo>
                      <a:pt x="45" y="71"/>
                    </a:lnTo>
                    <a:lnTo>
                      <a:pt x="63" y="66"/>
                    </a:lnTo>
                    <a:lnTo>
                      <a:pt x="79" y="65"/>
                    </a:lnTo>
                    <a:lnTo>
                      <a:pt x="94" y="63"/>
                    </a:lnTo>
                    <a:lnTo>
                      <a:pt x="109" y="63"/>
                    </a:lnTo>
                    <a:close/>
                    <a:moveTo>
                      <a:pt x="60" y="136"/>
                    </a:moveTo>
                    <a:lnTo>
                      <a:pt x="60" y="136"/>
                    </a:lnTo>
                    <a:lnTo>
                      <a:pt x="69" y="135"/>
                    </a:lnTo>
                    <a:lnTo>
                      <a:pt x="79" y="132"/>
                    </a:lnTo>
                    <a:lnTo>
                      <a:pt x="87" y="127"/>
                    </a:lnTo>
                    <a:lnTo>
                      <a:pt x="94" y="121"/>
                    </a:lnTo>
                    <a:lnTo>
                      <a:pt x="101" y="114"/>
                    </a:lnTo>
                    <a:lnTo>
                      <a:pt x="106" y="105"/>
                    </a:lnTo>
                    <a:lnTo>
                      <a:pt x="110" y="97"/>
                    </a:lnTo>
                    <a:lnTo>
                      <a:pt x="112" y="89"/>
                    </a:lnTo>
                    <a:lnTo>
                      <a:pt x="113" y="81"/>
                    </a:lnTo>
                    <a:lnTo>
                      <a:pt x="106" y="81"/>
                    </a:lnTo>
                    <a:lnTo>
                      <a:pt x="106" y="81"/>
                    </a:lnTo>
                    <a:lnTo>
                      <a:pt x="85" y="83"/>
                    </a:lnTo>
                    <a:lnTo>
                      <a:pt x="75" y="84"/>
                    </a:lnTo>
                    <a:lnTo>
                      <a:pt x="63" y="86"/>
                    </a:lnTo>
                    <a:lnTo>
                      <a:pt x="52" y="90"/>
                    </a:lnTo>
                    <a:lnTo>
                      <a:pt x="43" y="96"/>
                    </a:lnTo>
                    <a:lnTo>
                      <a:pt x="37" y="102"/>
                    </a:lnTo>
                    <a:lnTo>
                      <a:pt x="34" y="108"/>
                    </a:lnTo>
                    <a:lnTo>
                      <a:pt x="33" y="112"/>
                    </a:lnTo>
                    <a:lnTo>
                      <a:pt x="33" y="112"/>
                    </a:lnTo>
                    <a:lnTo>
                      <a:pt x="33" y="117"/>
                    </a:lnTo>
                    <a:lnTo>
                      <a:pt x="33" y="121"/>
                    </a:lnTo>
                    <a:lnTo>
                      <a:pt x="34" y="126"/>
                    </a:lnTo>
                    <a:lnTo>
                      <a:pt x="37" y="129"/>
                    </a:lnTo>
                    <a:lnTo>
                      <a:pt x="42" y="132"/>
                    </a:lnTo>
                    <a:lnTo>
                      <a:pt x="46" y="135"/>
                    </a:lnTo>
                    <a:lnTo>
                      <a:pt x="52" y="136"/>
                    </a:lnTo>
                    <a:lnTo>
                      <a:pt x="60" y="136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" name="Freeform 32"/>
              <p:cNvSpPr>
                <a:spLocks/>
              </p:cNvSpPr>
              <p:nvPr userDrawn="1"/>
            </p:nvSpPr>
            <p:spPr bwMode="auto">
              <a:xfrm>
                <a:off x="6696075" y="2203450"/>
                <a:ext cx="119063" cy="127000"/>
              </a:xfrm>
              <a:custGeom>
                <a:avLst/>
                <a:gdLst>
                  <a:gd name="T0" fmla="*/ 118 w 151"/>
                  <a:gd name="T1" fmla="*/ 63 h 160"/>
                  <a:gd name="T2" fmla="*/ 118 w 151"/>
                  <a:gd name="T3" fmla="*/ 59 h 160"/>
                  <a:gd name="T4" fmla="*/ 118 w 151"/>
                  <a:gd name="T5" fmla="*/ 42 h 160"/>
                  <a:gd name="T6" fmla="*/ 112 w 151"/>
                  <a:gd name="T7" fmla="*/ 32 h 160"/>
                  <a:gd name="T8" fmla="*/ 103 w 151"/>
                  <a:gd name="T9" fmla="*/ 27 h 160"/>
                  <a:gd name="T10" fmla="*/ 88 w 151"/>
                  <a:gd name="T11" fmla="*/ 26 h 160"/>
                  <a:gd name="T12" fmla="*/ 78 w 151"/>
                  <a:gd name="T13" fmla="*/ 26 h 160"/>
                  <a:gd name="T14" fmla="*/ 49 w 151"/>
                  <a:gd name="T15" fmla="*/ 35 h 160"/>
                  <a:gd name="T16" fmla="*/ 45 w 151"/>
                  <a:gd name="T17" fmla="*/ 36 h 160"/>
                  <a:gd name="T18" fmla="*/ 39 w 151"/>
                  <a:gd name="T19" fmla="*/ 35 h 160"/>
                  <a:gd name="T20" fmla="*/ 34 w 151"/>
                  <a:gd name="T21" fmla="*/ 27 h 160"/>
                  <a:gd name="T22" fmla="*/ 33 w 151"/>
                  <a:gd name="T23" fmla="*/ 23 h 160"/>
                  <a:gd name="T24" fmla="*/ 36 w 151"/>
                  <a:gd name="T25" fmla="*/ 15 h 160"/>
                  <a:gd name="T26" fmla="*/ 40 w 151"/>
                  <a:gd name="T27" fmla="*/ 14 h 160"/>
                  <a:gd name="T28" fmla="*/ 63 w 151"/>
                  <a:gd name="T29" fmla="*/ 5 h 160"/>
                  <a:gd name="T30" fmla="*/ 96 w 151"/>
                  <a:gd name="T31" fmla="*/ 0 h 160"/>
                  <a:gd name="T32" fmla="*/ 110 w 151"/>
                  <a:gd name="T33" fmla="*/ 2 h 160"/>
                  <a:gd name="T34" fmla="*/ 133 w 151"/>
                  <a:gd name="T35" fmla="*/ 9 h 160"/>
                  <a:gd name="T36" fmla="*/ 146 w 151"/>
                  <a:gd name="T37" fmla="*/ 24 h 160"/>
                  <a:gd name="T38" fmla="*/ 151 w 151"/>
                  <a:gd name="T39" fmla="*/ 47 h 160"/>
                  <a:gd name="T40" fmla="*/ 133 w 151"/>
                  <a:gd name="T41" fmla="*/ 147 h 160"/>
                  <a:gd name="T42" fmla="*/ 131 w 151"/>
                  <a:gd name="T43" fmla="*/ 151 h 160"/>
                  <a:gd name="T44" fmla="*/ 125 w 151"/>
                  <a:gd name="T45" fmla="*/ 156 h 160"/>
                  <a:gd name="T46" fmla="*/ 112 w 151"/>
                  <a:gd name="T47" fmla="*/ 156 h 160"/>
                  <a:gd name="T48" fmla="*/ 107 w 151"/>
                  <a:gd name="T49" fmla="*/ 156 h 160"/>
                  <a:gd name="T50" fmla="*/ 103 w 151"/>
                  <a:gd name="T51" fmla="*/ 151 h 160"/>
                  <a:gd name="T52" fmla="*/ 104 w 151"/>
                  <a:gd name="T53" fmla="*/ 138 h 160"/>
                  <a:gd name="T54" fmla="*/ 107 w 151"/>
                  <a:gd name="T55" fmla="*/ 127 h 160"/>
                  <a:gd name="T56" fmla="*/ 107 w 151"/>
                  <a:gd name="T57" fmla="*/ 127 h 160"/>
                  <a:gd name="T58" fmla="*/ 99 w 151"/>
                  <a:gd name="T59" fmla="*/ 138 h 160"/>
                  <a:gd name="T60" fmla="*/ 84 w 151"/>
                  <a:gd name="T61" fmla="*/ 150 h 160"/>
                  <a:gd name="T62" fmla="*/ 61 w 151"/>
                  <a:gd name="T63" fmla="*/ 159 h 160"/>
                  <a:gd name="T64" fmla="*/ 48 w 151"/>
                  <a:gd name="T65" fmla="*/ 160 h 160"/>
                  <a:gd name="T66" fmla="*/ 27 w 151"/>
                  <a:gd name="T67" fmla="*/ 157 h 160"/>
                  <a:gd name="T68" fmla="*/ 12 w 151"/>
                  <a:gd name="T69" fmla="*/ 148 h 160"/>
                  <a:gd name="T70" fmla="*/ 1 w 151"/>
                  <a:gd name="T71" fmla="*/ 133 h 160"/>
                  <a:gd name="T72" fmla="*/ 1 w 151"/>
                  <a:gd name="T73" fmla="*/ 115 h 160"/>
                  <a:gd name="T74" fmla="*/ 3 w 151"/>
                  <a:gd name="T75" fmla="*/ 106 h 160"/>
                  <a:gd name="T76" fmla="*/ 12 w 151"/>
                  <a:gd name="T77" fmla="*/ 93 h 160"/>
                  <a:gd name="T78" fmla="*/ 22 w 151"/>
                  <a:gd name="T79" fmla="*/ 81 h 160"/>
                  <a:gd name="T80" fmla="*/ 45 w 151"/>
                  <a:gd name="T81" fmla="*/ 71 h 160"/>
                  <a:gd name="T82" fmla="*/ 79 w 151"/>
                  <a:gd name="T83" fmla="*/ 65 h 160"/>
                  <a:gd name="T84" fmla="*/ 109 w 151"/>
                  <a:gd name="T85" fmla="*/ 6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" h="160">
                    <a:moveTo>
                      <a:pt x="109" y="63"/>
                    </a:moveTo>
                    <a:lnTo>
                      <a:pt x="118" y="63"/>
                    </a:lnTo>
                    <a:lnTo>
                      <a:pt x="118" y="59"/>
                    </a:lnTo>
                    <a:lnTo>
                      <a:pt x="118" y="59"/>
                    </a:lnTo>
                    <a:lnTo>
                      <a:pt x="119" y="50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2" y="32"/>
                    </a:lnTo>
                    <a:lnTo>
                      <a:pt x="107" y="29"/>
                    </a:lnTo>
                    <a:lnTo>
                      <a:pt x="103" y="27"/>
                    </a:lnTo>
                    <a:lnTo>
                      <a:pt x="96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78" y="26"/>
                    </a:lnTo>
                    <a:lnTo>
                      <a:pt x="66" y="29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5" y="36"/>
                    </a:lnTo>
                    <a:lnTo>
                      <a:pt x="42" y="36"/>
                    </a:lnTo>
                    <a:lnTo>
                      <a:pt x="39" y="35"/>
                    </a:lnTo>
                    <a:lnTo>
                      <a:pt x="36" y="32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3" y="23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9" y="9"/>
                    </a:lnTo>
                    <a:lnTo>
                      <a:pt x="63" y="5"/>
                    </a:lnTo>
                    <a:lnTo>
                      <a:pt x="78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10" y="2"/>
                    </a:lnTo>
                    <a:lnTo>
                      <a:pt x="122" y="5"/>
                    </a:lnTo>
                    <a:lnTo>
                      <a:pt x="133" y="9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49" y="35"/>
                    </a:lnTo>
                    <a:lnTo>
                      <a:pt x="151" y="47"/>
                    </a:lnTo>
                    <a:lnTo>
                      <a:pt x="149" y="60"/>
                    </a:lnTo>
                    <a:lnTo>
                      <a:pt x="133" y="147"/>
                    </a:lnTo>
                    <a:lnTo>
                      <a:pt x="133" y="147"/>
                    </a:lnTo>
                    <a:lnTo>
                      <a:pt x="131" y="151"/>
                    </a:lnTo>
                    <a:lnTo>
                      <a:pt x="128" y="154"/>
                    </a:lnTo>
                    <a:lnTo>
                      <a:pt x="125" y="156"/>
                    </a:lnTo>
                    <a:lnTo>
                      <a:pt x="121" y="156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07" y="156"/>
                    </a:lnTo>
                    <a:lnTo>
                      <a:pt x="104" y="154"/>
                    </a:lnTo>
                    <a:lnTo>
                      <a:pt x="103" y="151"/>
                    </a:lnTo>
                    <a:lnTo>
                      <a:pt x="103" y="147"/>
                    </a:lnTo>
                    <a:lnTo>
                      <a:pt x="104" y="138"/>
                    </a:lnTo>
                    <a:lnTo>
                      <a:pt x="104" y="138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3" y="133"/>
                    </a:lnTo>
                    <a:lnTo>
                      <a:pt x="99" y="138"/>
                    </a:lnTo>
                    <a:lnTo>
                      <a:pt x="91" y="144"/>
                    </a:lnTo>
                    <a:lnTo>
                      <a:pt x="84" y="150"/>
                    </a:lnTo>
                    <a:lnTo>
                      <a:pt x="73" y="154"/>
                    </a:lnTo>
                    <a:lnTo>
                      <a:pt x="61" y="159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37" y="159"/>
                    </a:lnTo>
                    <a:lnTo>
                      <a:pt x="27" y="157"/>
                    </a:lnTo>
                    <a:lnTo>
                      <a:pt x="18" y="153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1" y="133"/>
                    </a:lnTo>
                    <a:lnTo>
                      <a:pt x="0" y="124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3" y="106"/>
                    </a:lnTo>
                    <a:lnTo>
                      <a:pt x="7" y="99"/>
                    </a:lnTo>
                    <a:lnTo>
                      <a:pt x="12" y="93"/>
                    </a:lnTo>
                    <a:lnTo>
                      <a:pt x="16" y="87"/>
                    </a:lnTo>
                    <a:lnTo>
                      <a:pt x="22" y="81"/>
                    </a:lnTo>
                    <a:lnTo>
                      <a:pt x="30" y="78"/>
                    </a:lnTo>
                    <a:lnTo>
                      <a:pt x="45" y="71"/>
                    </a:lnTo>
                    <a:lnTo>
                      <a:pt x="63" y="66"/>
                    </a:lnTo>
                    <a:lnTo>
                      <a:pt x="79" y="65"/>
                    </a:lnTo>
                    <a:lnTo>
                      <a:pt x="94" y="63"/>
                    </a:lnTo>
                    <a:lnTo>
                      <a:pt x="109" y="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Freeform 33"/>
              <p:cNvSpPr>
                <a:spLocks/>
              </p:cNvSpPr>
              <p:nvPr userDrawn="1"/>
            </p:nvSpPr>
            <p:spPr bwMode="auto">
              <a:xfrm>
                <a:off x="6721475" y="2268538"/>
                <a:ext cx="65088" cy="42862"/>
              </a:xfrm>
              <a:custGeom>
                <a:avLst/>
                <a:gdLst>
                  <a:gd name="T0" fmla="*/ 27 w 80"/>
                  <a:gd name="T1" fmla="*/ 55 h 55"/>
                  <a:gd name="T2" fmla="*/ 27 w 80"/>
                  <a:gd name="T3" fmla="*/ 55 h 55"/>
                  <a:gd name="T4" fmla="*/ 36 w 80"/>
                  <a:gd name="T5" fmla="*/ 54 h 55"/>
                  <a:gd name="T6" fmla="*/ 46 w 80"/>
                  <a:gd name="T7" fmla="*/ 51 h 55"/>
                  <a:gd name="T8" fmla="*/ 54 w 80"/>
                  <a:gd name="T9" fmla="*/ 46 h 55"/>
                  <a:gd name="T10" fmla="*/ 61 w 80"/>
                  <a:gd name="T11" fmla="*/ 40 h 55"/>
                  <a:gd name="T12" fmla="*/ 68 w 80"/>
                  <a:gd name="T13" fmla="*/ 33 h 55"/>
                  <a:gd name="T14" fmla="*/ 73 w 80"/>
                  <a:gd name="T15" fmla="*/ 24 h 55"/>
                  <a:gd name="T16" fmla="*/ 77 w 80"/>
                  <a:gd name="T17" fmla="*/ 16 h 55"/>
                  <a:gd name="T18" fmla="*/ 79 w 80"/>
                  <a:gd name="T19" fmla="*/ 8 h 55"/>
                  <a:gd name="T20" fmla="*/ 80 w 80"/>
                  <a:gd name="T21" fmla="*/ 0 h 55"/>
                  <a:gd name="T22" fmla="*/ 73 w 80"/>
                  <a:gd name="T23" fmla="*/ 0 h 55"/>
                  <a:gd name="T24" fmla="*/ 73 w 80"/>
                  <a:gd name="T25" fmla="*/ 0 h 55"/>
                  <a:gd name="T26" fmla="*/ 52 w 80"/>
                  <a:gd name="T27" fmla="*/ 2 h 55"/>
                  <a:gd name="T28" fmla="*/ 42 w 80"/>
                  <a:gd name="T29" fmla="*/ 3 h 55"/>
                  <a:gd name="T30" fmla="*/ 30 w 80"/>
                  <a:gd name="T31" fmla="*/ 5 h 55"/>
                  <a:gd name="T32" fmla="*/ 19 w 80"/>
                  <a:gd name="T33" fmla="*/ 9 h 55"/>
                  <a:gd name="T34" fmla="*/ 10 w 80"/>
                  <a:gd name="T35" fmla="*/ 15 h 55"/>
                  <a:gd name="T36" fmla="*/ 4 w 80"/>
                  <a:gd name="T37" fmla="*/ 21 h 55"/>
                  <a:gd name="T38" fmla="*/ 1 w 80"/>
                  <a:gd name="T39" fmla="*/ 27 h 55"/>
                  <a:gd name="T40" fmla="*/ 0 w 80"/>
                  <a:gd name="T41" fmla="*/ 31 h 55"/>
                  <a:gd name="T42" fmla="*/ 0 w 80"/>
                  <a:gd name="T43" fmla="*/ 31 h 55"/>
                  <a:gd name="T44" fmla="*/ 0 w 80"/>
                  <a:gd name="T45" fmla="*/ 36 h 55"/>
                  <a:gd name="T46" fmla="*/ 0 w 80"/>
                  <a:gd name="T47" fmla="*/ 40 h 55"/>
                  <a:gd name="T48" fmla="*/ 1 w 80"/>
                  <a:gd name="T49" fmla="*/ 45 h 55"/>
                  <a:gd name="T50" fmla="*/ 4 w 80"/>
                  <a:gd name="T51" fmla="*/ 48 h 55"/>
                  <a:gd name="T52" fmla="*/ 9 w 80"/>
                  <a:gd name="T53" fmla="*/ 51 h 55"/>
                  <a:gd name="T54" fmla="*/ 13 w 80"/>
                  <a:gd name="T55" fmla="*/ 54 h 55"/>
                  <a:gd name="T56" fmla="*/ 19 w 80"/>
                  <a:gd name="T57" fmla="*/ 55 h 55"/>
                  <a:gd name="T58" fmla="*/ 27 w 80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55">
                    <a:moveTo>
                      <a:pt x="27" y="55"/>
                    </a:moveTo>
                    <a:lnTo>
                      <a:pt x="27" y="55"/>
                    </a:lnTo>
                    <a:lnTo>
                      <a:pt x="36" y="54"/>
                    </a:lnTo>
                    <a:lnTo>
                      <a:pt x="46" y="51"/>
                    </a:lnTo>
                    <a:lnTo>
                      <a:pt x="54" y="46"/>
                    </a:lnTo>
                    <a:lnTo>
                      <a:pt x="61" y="40"/>
                    </a:lnTo>
                    <a:lnTo>
                      <a:pt x="68" y="33"/>
                    </a:lnTo>
                    <a:lnTo>
                      <a:pt x="73" y="24"/>
                    </a:lnTo>
                    <a:lnTo>
                      <a:pt x="77" y="16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2" y="2"/>
                    </a:lnTo>
                    <a:lnTo>
                      <a:pt x="42" y="3"/>
                    </a:lnTo>
                    <a:lnTo>
                      <a:pt x="30" y="5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4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27" y="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" name="Freeform 34"/>
              <p:cNvSpPr>
                <a:spLocks/>
              </p:cNvSpPr>
              <p:nvPr userDrawn="1"/>
            </p:nvSpPr>
            <p:spPr bwMode="auto">
              <a:xfrm>
                <a:off x="6838950" y="2159000"/>
                <a:ext cx="120650" cy="168275"/>
              </a:xfrm>
              <a:custGeom>
                <a:avLst/>
                <a:gdLst>
                  <a:gd name="T0" fmla="*/ 36 w 154"/>
                  <a:gd name="T1" fmla="*/ 10 h 212"/>
                  <a:gd name="T2" fmla="*/ 36 w 154"/>
                  <a:gd name="T3" fmla="*/ 10 h 212"/>
                  <a:gd name="T4" fmla="*/ 37 w 154"/>
                  <a:gd name="T5" fmla="*/ 6 h 212"/>
                  <a:gd name="T6" fmla="*/ 40 w 154"/>
                  <a:gd name="T7" fmla="*/ 3 h 212"/>
                  <a:gd name="T8" fmla="*/ 45 w 154"/>
                  <a:gd name="T9" fmla="*/ 1 h 212"/>
                  <a:gd name="T10" fmla="*/ 49 w 154"/>
                  <a:gd name="T11" fmla="*/ 0 h 212"/>
                  <a:gd name="T12" fmla="*/ 60 w 154"/>
                  <a:gd name="T13" fmla="*/ 0 h 212"/>
                  <a:gd name="T14" fmla="*/ 60 w 154"/>
                  <a:gd name="T15" fmla="*/ 0 h 212"/>
                  <a:gd name="T16" fmla="*/ 63 w 154"/>
                  <a:gd name="T17" fmla="*/ 1 h 212"/>
                  <a:gd name="T18" fmla="*/ 66 w 154"/>
                  <a:gd name="T19" fmla="*/ 3 h 212"/>
                  <a:gd name="T20" fmla="*/ 67 w 154"/>
                  <a:gd name="T21" fmla="*/ 6 h 212"/>
                  <a:gd name="T22" fmla="*/ 67 w 154"/>
                  <a:gd name="T23" fmla="*/ 10 h 212"/>
                  <a:gd name="T24" fmla="*/ 48 w 154"/>
                  <a:gd name="T25" fmla="*/ 116 h 212"/>
                  <a:gd name="T26" fmla="*/ 72 w 154"/>
                  <a:gd name="T27" fmla="*/ 116 h 212"/>
                  <a:gd name="T28" fmla="*/ 121 w 154"/>
                  <a:gd name="T29" fmla="*/ 67 h 212"/>
                  <a:gd name="T30" fmla="*/ 121 w 154"/>
                  <a:gd name="T31" fmla="*/ 67 h 212"/>
                  <a:gd name="T32" fmla="*/ 124 w 154"/>
                  <a:gd name="T33" fmla="*/ 64 h 212"/>
                  <a:gd name="T34" fmla="*/ 127 w 154"/>
                  <a:gd name="T35" fmla="*/ 61 h 212"/>
                  <a:gd name="T36" fmla="*/ 135 w 154"/>
                  <a:gd name="T37" fmla="*/ 59 h 212"/>
                  <a:gd name="T38" fmla="*/ 146 w 154"/>
                  <a:gd name="T39" fmla="*/ 59 h 212"/>
                  <a:gd name="T40" fmla="*/ 146 w 154"/>
                  <a:gd name="T41" fmla="*/ 59 h 212"/>
                  <a:gd name="T42" fmla="*/ 151 w 154"/>
                  <a:gd name="T43" fmla="*/ 61 h 212"/>
                  <a:gd name="T44" fmla="*/ 154 w 154"/>
                  <a:gd name="T45" fmla="*/ 64 h 212"/>
                  <a:gd name="T46" fmla="*/ 154 w 154"/>
                  <a:gd name="T47" fmla="*/ 67 h 212"/>
                  <a:gd name="T48" fmla="*/ 151 w 154"/>
                  <a:gd name="T49" fmla="*/ 73 h 212"/>
                  <a:gd name="T50" fmla="*/ 94 w 154"/>
                  <a:gd name="T51" fmla="*/ 127 h 212"/>
                  <a:gd name="T52" fmla="*/ 94 w 154"/>
                  <a:gd name="T53" fmla="*/ 128 h 212"/>
                  <a:gd name="T54" fmla="*/ 133 w 154"/>
                  <a:gd name="T55" fmla="*/ 200 h 212"/>
                  <a:gd name="T56" fmla="*/ 133 w 154"/>
                  <a:gd name="T57" fmla="*/ 200 h 212"/>
                  <a:gd name="T58" fmla="*/ 135 w 154"/>
                  <a:gd name="T59" fmla="*/ 204 h 212"/>
                  <a:gd name="T60" fmla="*/ 133 w 154"/>
                  <a:gd name="T61" fmla="*/ 209 h 212"/>
                  <a:gd name="T62" fmla="*/ 130 w 154"/>
                  <a:gd name="T63" fmla="*/ 212 h 212"/>
                  <a:gd name="T64" fmla="*/ 124 w 154"/>
                  <a:gd name="T65" fmla="*/ 212 h 212"/>
                  <a:gd name="T66" fmla="*/ 111 w 154"/>
                  <a:gd name="T67" fmla="*/ 212 h 212"/>
                  <a:gd name="T68" fmla="*/ 111 w 154"/>
                  <a:gd name="T69" fmla="*/ 212 h 212"/>
                  <a:gd name="T70" fmla="*/ 108 w 154"/>
                  <a:gd name="T71" fmla="*/ 212 h 212"/>
                  <a:gd name="T72" fmla="*/ 103 w 154"/>
                  <a:gd name="T73" fmla="*/ 210 h 212"/>
                  <a:gd name="T74" fmla="*/ 102 w 154"/>
                  <a:gd name="T75" fmla="*/ 209 h 212"/>
                  <a:gd name="T76" fmla="*/ 100 w 154"/>
                  <a:gd name="T77" fmla="*/ 206 h 212"/>
                  <a:gd name="T78" fmla="*/ 67 w 154"/>
                  <a:gd name="T79" fmla="*/ 142 h 212"/>
                  <a:gd name="T80" fmla="*/ 42 w 154"/>
                  <a:gd name="T81" fmla="*/ 142 h 212"/>
                  <a:gd name="T82" fmla="*/ 31 w 154"/>
                  <a:gd name="T83" fmla="*/ 203 h 212"/>
                  <a:gd name="T84" fmla="*/ 31 w 154"/>
                  <a:gd name="T85" fmla="*/ 203 h 212"/>
                  <a:gd name="T86" fmla="*/ 30 w 154"/>
                  <a:gd name="T87" fmla="*/ 207 h 212"/>
                  <a:gd name="T88" fmla="*/ 27 w 154"/>
                  <a:gd name="T89" fmla="*/ 210 h 212"/>
                  <a:gd name="T90" fmla="*/ 24 w 154"/>
                  <a:gd name="T91" fmla="*/ 212 h 212"/>
                  <a:gd name="T92" fmla="*/ 18 w 154"/>
                  <a:gd name="T93" fmla="*/ 212 h 212"/>
                  <a:gd name="T94" fmla="*/ 9 w 154"/>
                  <a:gd name="T95" fmla="*/ 212 h 212"/>
                  <a:gd name="T96" fmla="*/ 9 w 154"/>
                  <a:gd name="T97" fmla="*/ 212 h 212"/>
                  <a:gd name="T98" fmla="*/ 5 w 154"/>
                  <a:gd name="T99" fmla="*/ 212 h 212"/>
                  <a:gd name="T100" fmla="*/ 2 w 154"/>
                  <a:gd name="T101" fmla="*/ 210 h 212"/>
                  <a:gd name="T102" fmla="*/ 0 w 154"/>
                  <a:gd name="T103" fmla="*/ 207 h 212"/>
                  <a:gd name="T104" fmla="*/ 0 w 154"/>
                  <a:gd name="T105" fmla="*/ 203 h 212"/>
                  <a:gd name="T106" fmla="*/ 36 w 154"/>
                  <a:gd name="T107" fmla="*/ 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4" h="212">
                    <a:moveTo>
                      <a:pt x="36" y="10"/>
                    </a:moveTo>
                    <a:lnTo>
                      <a:pt x="36" y="10"/>
                    </a:lnTo>
                    <a:lnTo>
                      <a:pt x="37" y="6"/>
                    </a:lnTo>
                    <a:lnTo>
                      <a:pt x="40" y="3"/>
                    </a:lnTo>
                    <a:lnTo>
                      <a:pt x="45" y="1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3" y="1"/>
                    </a:lnTo>
                    <a:lnTo>
                      <a:pt x="66" y="3"/>
                    </a:lnTo>
                    <a:lnTo>
                      <a:pt x="67" y="6"/>
                    </a:lnTo>
                    <a:lnTo>
                      <a:pt x="67" y="10"/>
                    </a:lnTo>
                    <a:lnTo>
                      <a:pt x="48" y="116"/>
                    </a:lnTo>
                    <a:lnTo>
                      <a:pt x="72" y="116"/>
                    </a:lnTo>
                    <a:lnTo>
                      <a:pt x="121" y="67"/>
                    </a:lnTo>
                    <a:lnTo>
                      <a:pt x="121" y="67"/>
                    </a:lnTo>
                    <a:lnTo>
                      <a:pt x="124" y="64"/>
                    </a:lnTo>
                    <a:lnTo>
                      <a:pt x="127" y="61"/>
                    </a:lnTo>
                    <a:lnTo>
                      <a:pt x="135" y="59"/>
                    </a:lnTo>
                    <a:lnTo>
                      <a:pt x="146" y="59"/>
                    </a:lnTo>
                    <a:lnTo>
                      <a:pt x="146" y="59"/>
                    </a:lnTo>
                    <a:lnTo>
                      <a:pt x="151" y="61"/>
                    </a:lnTo>
                    <a:lnTo>
                      <a:pt x="154" y="64"/>
                    </a:lnTo>
                    <a:lnTo>
                      <a:pt x="154" y="67"/>
                    </a:lnTo>
                    <a:lnTo>
                      <a:pt x="151" y="73"/>
                    </a:lnTo>
                    <a:lnTo>
                      <a:pt x="94" y="127"/>
                    </a:lnTo>
                    <a:lnTo>
                      <a:pt x="94" y="128"/>
                    </a:lnTo>
                    <a:lnTo>
                      <a:pt x="133" y="200"/>
                    </a:lnTo>
                    <a:lnTo>
                      <a:pt x="133" y="200"/>
                    </a:lnTo>
                    <a:lnTo>
                      <a:pt x="135" y="204"/>
                    </a:lnTo>
                    <a:lnTo>
                      <a:pt x="133" y="209"/>
                    </a:lnTo>
                    <a:lnTo>
                      <a:pt x="130" y="212"/>
                    </a:lnTo>
                    <a:lnTo>
                      <a:pt x="124" y="212"/>
                    </a:lnTo>
                    <a:lnTo>
                      <a:pt x="111" y="212"/>
                    </a:lnTo>
                    <a:lnTo>
                      <a:pt x="111" y="212"/>
                    </a:lnTo>
                    <a:lnTo>
                      <a:pt x="108" y="212"/>
                    </a:lnTo>
                    <a:lnTo>
                      <a:pt x="103" y="210"/>
                    </a:lnTo>
                    <a:lnTo>
                      <a:pt x="102" y="209"/>
                    </a:lnTo>
                    <a:lnTo>
                      <a:pt x="100" y="206"/>
                    </a:lnTo>
                    <a:lnTo>
                      <a:pt x="67" y="142"/>
                    </a:lnTo>
                    <a:lnTo>
                      <a:pt x="42" y="142"/>
                    </a:lnTo>
                    <a:lnTo>
                      <a:pt x="31" y="203"/>
                    </a:lnTo>
                    <a:lnTo>
                      <a:pt x="31" y="203"/>
                    </a:lnTo>
                    <a:lnTo>
                      <a:pt x="30" y="207"/>
                    </a:lnTo>
                    <a:lnTo>
                      <a:pt x="27" y="210"/>
                    </a:lnTo>
                    <a:lnTo>
                      <a:pt x="24" y="212"/>
                    </a:lnTo>
                    <a:lnTo>
                      <a:pt x="18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5" y="212"/>
                    </a:lnTo>
                    <a:lnTo>
                      <a:pt x="2" y="210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Freeform 35"/>
              <p:cNvSpPr>
                <a:spLocks noEditPoints="1"/>
              </p:cNvSpPr>
              <p:nvPr userDrawn="1"/>
            </p:nvSpPr>
            <p:spPr bwMode="auto">
              <a:xfrm>
                <a:off x="6965950" y="2203450"/>
                <a:ext cx="125413" cy="127000"/>
              </a:xfrm>
              <a:custGeom>
                <a:avLst/>
                <a:gdLst>
                  <a:gd name="T0" fmla="*/ 100 w 159"/>
                  <a:gd name="T1" fmla="*/ 0 h 160"/>
                  <a:gd name="T2" fmla="*/ 129 w 159"/>
                  <a:gd name="T3" fmla="*/ 6 h 160"/>
                  <a:gd name="T4" fmla="*/ 148 w 159"/>
                  <a:gd name="T5" fmla="*/ 21 h 160"/>
                  <a:gd name="T6" fmla="*/ 157 w 159"/>
                  <a:gd name="T7" fmla="*/ 44 h 160"/>
                  <a:gd name="T8" fmla="*/ 157 w 159"/>
                  <a:gd name="T9" fmla="*/ 74 h 160"/>
                  <a:gd name="T10" fmla="*/ 156 w 159"/>
                  <a:gd name="T11" fmla="*/ 77 h 160"/>
                  <a:gd name="T12" fmla="*/ 148 w 159"/>
                  <a:gd name="T13" fmla="*/ 83 h 160"/>
                  <a:gd name="T14" fmla="*/ 35 w 159"/>
                  <a:gd name="T15" fmla="*/ 83 h 160"/>
                  <a:gd name="T16" fmla="*/ 33 w 159"/>
                  <a:gd name="T17" fmla="*/ 94 h 160"/>
                  <a:gd name="T18" fmla="*/ 39 w 159"/>
                  <a:gd name="T19" fmla="*/ 114 h 160"/>
                  <a:gd name="T20" fmla="*/ 53 w 159"/>
                  <a:gd name="T21" fmla="*/ 127 h 160"/>
                  <a:gd name="T22" fmla="*/ 71 w 159"/>
                  <a:gd name="T23" fmla="*/ 133 h 160"/>
                  <a:gd name="T24" fmla="*/ 81 w 159"/>
                  <a:gd name="T25" fmla="*/ 135 h 160"/>
                  <a:gd name="T26" fmla="*/ 105 w 159"/>
                  <a:gd name="T27" fmla="*/ 130 h 160"/>
                  <a:gd name="T28" fmla="*/ 123 w 159"/>
                  <a:gd name="T29" fmla="*/ 123 h 160"/>
                  <a:gd name="T30" fmla="*/ 127 w 159"/>
                  <a:gd name="T31" fmla="*/ 121 h 160"/>
                  <a:gd name="T32" fmla="*/ 135 w 159"/>
                  <a:gd name="T33" fmla="*/ 123 h 160"/>
                  <a:gd name="T34" fmla="*/ 139 w 159"/>
                  <a:gd name="T35" fmla="*/ 130 h 160"/>
                  <a:gd name="T36" fmla="*/ 139 w 159"/>
                  <a:gd name="T37" fmla="*/ 135 h 160"/>
                  <a:gd name="T38" fmla="*/ 136 w 159"/>
                  <a:gd name="T39" fmla="*/ 141 h 160"/>
                  <a:gd name="T40" fmla="*/ 133 w 159"/>
                  <a:gd name="T41" fmla="*/ 144 h 160"/>
                  <a:gd name="T42" fmla="*/ 109 w 159"/>
                  <a:gd name="T43" fmla="*/ 154 h 160"/>
                  <a:gd name="T44" fmla="*/ 75 w 159"/>
                  <a:gd name="T45" fmla="*/ 160 h 160"/>
                  <a:gd name="T46" fmla="*/ 56 w 159"/>
                  <a:gd name="T47" fmla="*/ 159 h 160"/>
                  <a:gd name="T48" fmla="*/ 27 w 159"/>
                  <a:gd name="T49" fmla="*/ 147 h 160"/>
                  <a:gd name="T50" fmla="*/ 8 w 159"/>
                  <a:gd name="T51" fmla="*/ 126 h 160"/>
                  <a:gd name="T52" fmla="*/ 0 w 159"/>
                  <a:gd name="T53" fmla="*/ 96 h 160"/>
                  <a:gd name="T54" fmla="*/ 3 w 159"/>
                  <a:gd name="T55" fmla="*/ 80 h 160"/>
                  <a:gd name="T56" fmla="*/ 15 w 159"/>
                  <a:gd name="T57" fmla="*/ 47 h 160"/>
                  <a:gd name="T58" fmla="*/ 38 w 159"/>
                  <a:gd name="T59" fmla="*/ 23 h 160"/>
                  <a:gd name="T60" fmla="*/ 66 w 159"/>
                  <a:gd name="T61" fmla="*/ 6 h 160"/>
                  <a:gd name="T62" fmla="*/ 100 w 159"/>
                  <a:gd name="T63" fmla="*/ 0 h 160"/>
                  <a:gd name="T64" fmla="*/ 127 w 159"/>
                  <a:gd name="T65" fmla="*/ 65 h 160"/>
                  <a:gd name="T66" fmla="*/ 127 w 159"/>
                  <a:gd name="T67" fmla="*/ 47 h 160"/>
                  <a:gd name="T68" fmla="*/ 121 w 159"/>
                  <a:gd name="T69" fmla="*/ 33 h 160"/>
                  <a:gd name="T70" fmla="*/ 109 w 159"/>
                  <a:gd name="T71" fmla="*/ 26 h 160"/>
                  <a:gd name="T72" fmla="*/ 94 w 159"/>
                  <a:gd name="T73" fmla="*/ 23 h 160"/>
                  <a:gd name="T74" fmla="*/ 86 w 159"/>
                  <a:gd name="T75" fmla="*/ 24 h 160"/>
                  <a:gd name="T76" fmla="*/ 69 w 159"/>
                  <a:gd name="T77" fmla="*/ 29 h 160"/>
                  <a:gd name="T78" fmla="*/ 54 w 159"/>
                  <a:gd name="T79" fmla="*/ 39 h 160"/>
                  <a:gd name="T80" fmla="*/ 44 w 159"/>
                  <a:gd name="T81" fmla="*/ 54 h 160"/>
                  <a:gd name="T82" fmla="*/ 127 w 159"/>
                  <a:gd name="T83" fmla="*/ 6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60">
                    <a:moveTo>
                      <a:pt x="100" y="0"/>
                    </a:moveTo>
                    <a:lnTo>
                      <a:pt x="100" y="0"/>
                    </a:lnTo>
                    <a:lnTo>
                      <a:pt x="115" y="2"/>
                    </a:lnTo>
                    <a:lnTo>
                      <a:pt x="129" y="6"/>
                    </a:lnTo>
                    <a:lnTo>
                      <a:pt x="139" y="12"/>
                    </a:lnTo>
                    <a:lnTo>
                      <a:pt x="148" y="21"/>
                    </a:lnTo>
                    <a:lnTo>
                      <a:pt x="154" y="32"/>
                    </a:lnTo>
                    <a:lnTo>
                      <a:pt x="157" y="44"/>
                    </a:lnTo>
                    <a:lnTo>
                      <a:pt x="159" y="57"/>
                    </a:lnTo>
                    <a:lnTo>
                      <a:pt x="157" y="74"/>
                    </a:lnTo>
                    <a:lnTo>
                      <a:pt x="157" y="74"/>
                    </a:lnTo>
                    <a:lnTo>
                      <a:pt x="156" y="77"/>
                    </a:lnTo>
                    <a:lnTo>
                      <a:pt x="153" y="80"/>
                    </a:lnTo>
                    <a:lnTo>
                      <a:pt x="148" y="83"/>
                    </a:lnTo>
                    <a:lnTo>
                      <a:pt x="144" y="83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3" y="94"/>
                    </a:lnTo>
                    <a:lnTo>
                      <a:pt x="36" y="105"/>
                    </a:lnTo>
                    <a:lnTo>
                      <a:pt x="39" y="114"/>
                    </a:lnTo>
                    <a:lnTo>
                      <a:pt x="45" y="121"/>
                    </a:lnTo>
                    <a:lnTo>
                      <a:pt x="53" y="127"/>
                    </a:lnTo>
                    <a:lnTo>
                      <a:pt x="62" y="132"/>
                    </a:lnTo>
                    <a:lnTo>
                      <a:pt x="71" y="133"/>
                    </a:lnTo>
                    <a:lnTo>
                      <a:pt x="81" y="135"/>
                    </a:lnTo>
                    <a:lnTo>
                      <a:pt x="81" y="135"/>
                    </a:lnTo>
                    <a:lnTo>
                      <a:pt x="94" y="133"/>
                    </a:lnTo>
                    <a:lnTo>
                      <a:pt x="105" y="130"/>
                    </a:lnTo>
                    <a:lnTo>
                      <a:pt x="115" y="126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7" y="121"/>
                    </a:lnTo>
                    <a:lnTo>
                      <a:pt x="132" y="121"/>
                    </a:lnTo>
                    <a:lnTo>
                      <a:pt x="135" y="123"/>
                    </a:lnTo>
                    <a:lnTo>
                      <a:pt x="136" y="126"/>
                    </a:lnTo>
                    <a:lnTo>
                      <a:pt x="139" y="130"/>
                    </a:lnTo>
                    <a:lnTo>
                      <a:pt x="139" y="130"/>
                    </a:lnTo>
                    <a:lnTo>
                      <a:pt x="139" y="135"/>
                    </a:lnTo>
                    <a:lnTo>
                      <a:pt x="139" y="138"/>
                    </a:lnTo>
                    <a:lnTo>
                      <a:pt x="136" y="141"/>
                    </a:lnTo>
                    <a:lnTo>
                      <a:pt x="133" y="144"/>
                    </a:lnTo>
                    <a:lnTo>
                      <a:pt x="133" y="144"/>
                    </a:lnTo>
                    <a:lnTo>
                      <a:pt x="123" y="148"/>
                    </a:lnTo>
                    <a:lnTo>
                      <a:pt x="109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6" y="159"/>
                    </a:lnTo>
                    <a:lnTo>
                      <a:pt x="41" y="154"/>
                    </a:lnTo>
                    <a:lnTo>
                      <a:pt x="27" y="147"/>
                    </a:lnTo>
                    <a:lnTo>
                      <a:pt x="15" y="136"/>
                    </a:lnTo>
                    <a:lnTo>
                      <a:pt x="8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8" y="63"/>
                    </a:lnTo>
                    <a:lnTo>
                      <a:pt x="15" y="47"/>
                    </a:lnTo>
                    <a:lnTo>
                      <a:pt x="26" y="33"/>
                    </a:lnTo>
                    <a:lnTo>
                      <a:pt x="38" y="23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3" y="2"/>
                    </a:lnTo>
                    <a:lnTo>
                      <a:pt x="100" y="0"/>
                    </a:lnTo>
                    <a:close/>
                    <a:moveTo>
                      <a:pt x="127" y="65"/>
                    </a:moveTo>
                    <a:lnTo>
                      <a:pt x="127" y="65"/>
                    </a:lnTo>
                    <a:lnTo>
                      <a:pt x="127" y="54"/>
                    </a:lnTo>
                    <a:lnTo>
                      <a:pt x="127" y="47"/>
                    </a:lnTo>
                    <a:lnTo>
                      <a:pt x="124" y="39"/>
                    </a:lnTo>
                    <a:lnTo>
                      <a:pt x="121" y="33"/>
                    </a:lnTo>
                    <a:lnTo>
                      <a:pt x="115" y="29"/>
                    </a:lnTo>
                    <a:lnTo>
                      <a:pt x="109" y="26"/>
                    </a:lnTo>
                    <a:lnTo>
                      <a:pt x="102" y="24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86" y="24"/>
                    </a:lnTo>
                    <a:lnTo>
                      <a:pt x="78" y="26"/>
                    </a:lnTo>
                    <a:lnTo>
                      <a:pt x="69" y="29"/>
                    </a:lnTo>
                    <a:lnTo>
                      <a:pt x="62" y="35"/>
                    </a:lnTo>
                    <a:lnTo>
                      <a:pt x="54" y="39"/>
                    </a:lnTo>
                    <a:lnTo>
                      <a:pt x="48" y="47"/>
                    </a:lnTo>
                    <a:lnTo>
                      <a:pt x="44" y="54"/>
                    </a:lnTo>
                    <a:lnTo>
                      <a:pt x="39" y="65"/>
                    </a:lnTo>
                    <a:lnTo>
                      <a:pt x="127" y="65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 userDrawn="1"/>
            </p:nvSpPr>
            <p:spPr bwMode="auto">
              <a:xfrm>
                <a:off x="6965950" y="2203450"/>
                <a:ext cx="125413" cy="127000"/>
              </a:xfrm>
              <a:custGeom>
                <a:avLst/>
                <a:gdLst>
                  <a:gd name="T0" fmla="*/ 100 w 159"/>
                  <a:gd name="T1" fmla="*/ 0 h 160"/>
                  <a:gd name="T2" fmla="*/ 129 w 159"/>
                  <a:gd name="T3" fmla="*/ 6 h 160"/>
                  <a:gd name="T4" fmla="*/ 148 w 159"/>
                  <a:gd name="T5" fmla="*/ 21 h 160"/>
                  <a:gd name="T6" fmla="*/ 157 w 159"/>
                  <a:gd name="T7" fmla="*/ 44 h 160"/>
                  <a:gd name="T8" fmla="*/ 157 w 159"/>
                  <a:gd name="T9" fmla="*/ 74 h 160"/>
                  <a:gd name="T10" fmla="*/ 156 w 159"/>
                  <a:gd name="T11" fmla="*/ 77 h 160"/>
                  <a:gd name="T12" fmla="*/ 148 w 159"/>
                  <a:gd name="T13" fmla="*/ 83 h 160"/>
                  <a:gd name="T14" fmla="*/ 35 w 159"/>
                  <a:gd name="T15" fmla="*/ 83 h 160"/>
                  <a:gd name="T16" fmla="*/ 33 w 159"/>
                  <a:gd name="T17" fmla="*/ 94 h 160"/>
                  <a:gd name="T18" fmla="*/ 39 w 159"/>
                  <a:gd name="T19" fmla="*/ 114 h 160"/>
                  <a:gd name="T20" fmla="*/ 53 w 159"/>
                  <a:gd name="T21" fmla="*/ 127 h 160"/>
                  <a:gd name="T22" fmla="*/ 71 w 159"/>
                  <a:gd name="T23" fmla="*/ 133 h 160"/>
                  <a:gd name="T24" fmla="*/ 81 w 159"/>
                  <a:gd name="T25" fmla="*/ 135 h 160"/>
                  <a:gd name="T26" fmla="*/ 105 w 159"/>
                  <a:gd name="T27" fmla="*/ 130 h 160"/>
                  <a:gd name="T28" fmla="*/ 123 w 159"/>
                  <a:gd name="T29" fmla="*/ 123 h 160"/>
                  <a:gd name="T30" fmla="*/ 127 w 159"/>
                  <a:gd name="T31" fmla="*/ 121 h 160"/>
                  <a:gd name="T32" fmla="*/ 135 w 159"/>
                  <a:gd name="T33" fmla="*/ 123 h 160"/>
                  <a:gd name="T34" fmla="*/ 139 w 159"/>
                  <a:gd name="T35" fmla="*/ 130 h 160"/>
                  <a:gd name="T36" fmla="*/ 139 w 159"/>
                  <a:gd name="T37" fmla="*/ 135 h 160"/>
                  <a:gd name="T38" fmla="*/ 136 w 159"/>
                  <a:gd name="T39" fmla="*/ 141 h 160"/>
                  <a:gd name="T40" fmla="*/ 133 w 159"/>
                  <a:gd name="T41" fmla="*/ 144 h 160"/>
                  <a:gd name="T42" fmla="*/ 109 w 159"/>
                  <a:gd name="T43" fmla="*/ 154 h 160"/>
                  <a:gd name="T44" fmla="*/ 75 w 159"/>
                  <a:gd name="T45" fmla="*/ 160 h 160"/>
                  <a:gd name="T46" fmla="*/ 56 w 159"/>
                  <a:gd name="T47" fmla="*/ 159 h 160"/>
                  <a:gd name="T48" fmla="*/ 27 w 159"/>
                  <a:gd name="T49" fmla="*/ 147 h 160"/>
                  <a:gd name="T50" fmla="*/ 8 w 159"/>
                  <a:gd name="T51" fmla="*/ 126 h 160"/>
                  <a:gd name="T52" fmla="*/ 0 w 159"/>
                  <a:gd name="T53" fmla="*/ 96 h 160"/>
                  <a:gd name="T54" fmla="*/ 3 w 159"/>
                  <a:gd name="T55" fmla="*/ 80 h 160"/>
                  <a:gd name="T56" fmla="*/ 15 w 159"/>
                  <a:gd name="T57" fmla="*/ 47 h 160"/>
                  <a:gd name="T58" fmla="*/ 38 w 159"/>
                  <a:gd name="T59" fmla="*/ 23 h 160"/>
                  <a:gd name="T60" fmla="*/ 66 w 159"/>
                  <a:gd name="T61" fmla="*/ 6 h 160"/>
                  <a:gd name="T62" fmla="*/ 100 w 159"/>
                  <a:gd name="T6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160">
                    <a:moveTo>
                      <a:pt x="100" y="0"/>
                    </a:moveTo>
                    <a:lnTo>
                      <a:pt x="100" y="0"/>
                    </a:lnTo>
                    <a:lnTo>
                      <a:pt x="115" y="2"/>
                    </a:lnTo>
                    <a:lnTo>
                      <a:pt x="129" y="6"/>
                    </a:lnTo>
                    <a:lnTo>
                      <a:pt x="139" y="12"/>
                    </a:lnTo>
                    <a:lnTo>
                      <a:pt x="148" y="21"/>
                    </a:lnTo>
                    <a:lnTo>
                      <a:pt x="154" y="32"/>
                    </a:lnTo>
                    <a:lnTo>
                      <a:pt x="157" y="44"/>
                    </a:lnTo>
                    <a:lnTo>
                      <a:pt x="159" y="57"/>
                    </a:lnTo>
                    <a:lnTo>
                      <a:pt x="157" y="74"/>
                    </a:lnTo>
                    <a:lnTo>
                      <a:pt x="157" y="74"/>
                    </a:lnTo>
                    <a:lnTo>
                      <a:pt x="156" y="77"/>
                    </a:lnTo>
                    <a:lnTo>
                      <a:pt x="153" y="80"/>
                    </a:lnTo>
                    <a:lnTo>
                      <a:pt x="148" y="83"/>
                    </a:lnTo>
                    <a:lnTo>
                      <a:pt x="144" y="83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3" y="94"/>
                    </a:lnTo>
                    <a:lnTo>
                      <a:pt x="36" y="105"/>
                    </a:lnTo>
                    <a:lnTo>
                      <a:pt x="39" y="114"/>
                    </a:lnTo>
                    <a:lnTo>
                      <a:pt x="45" y="121"/>
                    </a:lnTo>
                    <a:lnTo>
                      <a:pt x="53" y="127"/>
                    </a:lnTo>
                    <a:lnTo>
                      <a:pt x="62" y="132"/>
                    </a:lnTo>
                    <a:lnTo>
                      <a:pt x="71" y="133"/>
                    </a:lnTo>
                    <a:lnTo>
                      <a:pt x="81" y="135"/>
                    </a:lnTo>
                    <a:lnTo>
                      <a:pt x="81" y="135"/>
                    </a:lnTo>
                    <a:lnTo>
                      <a:pt x="94" y="133"/>
                    </a:lnTo>
                    <a:lnTo>
                      <a:pt x="105" y="130"/>
                    </a:lnTo>
                    <a:lnTo>
                      <a:pt x="115" y="126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7" y="121"/>
                    </a:lnTo>
                    <a:lnTo>
                      <a:pt x="132" y="121"/>
                    </a:lnTo>
                    <a:lnTo>
                      <a:pt x="135" y="123"/>
                    </a:lnTo>
                    <a:lnTo>
                      <a:pt x="136" y="126"/>
                    </a:lnTo>
                    <a:lnTo>
                      <a:pt x="139" y="130"/>
                    </a:lnTo>
                    <a:lnTo>
                      <a:pt x="139" y="130"/>
                    </a:lnTo>
                    <a:lnTo>
                      <a:pt x="139" y="135"/>
                    </a:lnTo>
                    <a:lnTo>
                      <a:pt x="139" y="138"/>
                    </a:lnTo>
                    <a:lnTo>
                      <a:pt x="136" y="141"/>
                    </a:lnTo>
                    <a:lnTo>
                      <a:pt x="133" y="144"/>
                    </a:lnTo>
                    <a:lnTo>
                      <a:pt x="133" y="144"/>
                    </a:lnTo>
                    <a:lnTo>
                      <a:pt x="123" y="148"/>
                    </a:lnTo>
                    <a:lnTo>
                      <a:pt x="109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6" y="159"/>
                    </a:lnTo>
                    <a:lnTo>
                      <a:pt x="41" y="154"/>
                    </a:lnTo>
                    <a:lnTo>
                      <a:pt x="27" y="147"/>
                    </a:lnTo>
                    <a:lnTo>
                      <a:pt x="15" y="136"/>
                    </a:lnTo>
                    <a:lnTo>
                      <a:pt x="8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8" y="63"/>
                    </a:lnTo>
                    <a:lnTo>
                      <a:pt x="15" y="47"/>
                    </a:lnTo>
                    <a:lnTo>
                      <a:pt x="26" y="33"/>
                    </a:lnTo>
                    <a:lnTo>
                      <a:pt x="38" y="23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3" y="2"/>
                    </a:lnTo>
                    <a:lnTo>
                      <a:pt x="1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Freeform 37"/>
              <p:cNvSpPr>
                <a:spLocks/>
              </p:cNvSpPr>
              <p:nvPr userDrawn="1"/>
            </p:nvSpPr>
            <p:spPr bwMode="auto">
              <a:xfrm>
                <a:off x="6997700" y="2220913"/>
                <a:ext cx="69850" cy="33337"/>
              </a:xfrm>
              <a:custGeom>
                <a:avLst/>
                <a:gdLst>
                  <a:gd name="T0" fmla="*/ 88 w 88"/>
                  <a:gd name="T1" fmla="*/ 42 h 42"/>
                  <a:gd name="T2" fmla="*/ 88 w 88"/>
                  <a:gd name="T3" fmla="*/ 42 h 42"/>
                  <a:gd name="T4" fmla="*/ 88 w 88"/>
                  <a:gd name="T5" fmla="*/ 31 h 42"/>
                  <a:gd name="T6" fmla="*/ 88 w 88"/>
                  <a:gd name="T7" fmla="*/ 24 h 42"/>
                  <a:gd name="T8" fmla="*/ 85 w 88"/>
                  <a:gd name="T9" fmla="*/ 16 h 42"/>
                  <a:gd name="T10" fmla="*/ 82 w 88"/>
                  <a:gd name="T11" fmla="*/ 10 h 42"/>
                  <a:gd name="T12" fmla="*/ 76 w 88"/>
                  <a:gd name="T13" fmla="*/ 6 h 42"/>
                  <a:gd name="T14" fmla="*/ 70 w 88"/>
                  <a:gd name="T15" fmla="*/ 3 h 42"/>
                  <a:gd name="T16" fmla="*/ 63 w 88"/>
                  <a:gd name="T17" fmla="*/ 1 h 42"/>
                  <a:gd name="T18" fmla="*/ 55 w 88"/>
                  <a:gd name="T19" fmla="*/ 0 h 42"/>
                  <a:gd name="T20" fmla="*/ 55 w 88"/>
                  <a:gd name="T21" fmla="*/ 0 h 42"/>
                  <a:gd name="T22" fmla="*/ 47 w 88"/>
                  <a:gd name="T23" fmla="*/ 1 h 42"/>
                  <a:gd name="T24" fmla="*/ 39 w 88"/>
                  <a:gd name="T25" fmla="*/ 3 h 42"/>
                  <a:gd name="T26" fmla="*/ 30 w 88"/>
                  <a:gd name="T27" fmla="*/ 6 h 42"/>
                  <a:gd name="T28" fmla="*/ 23 w 88"/>
                  <a:gd name="T29" fmla="*/ 12 h 42"/>
                  <a:gd name="T30" fmla="*/ 15 w 88"/>
                  <a:gd name="T31" fmla="*/ 16 h 42"/>
                  <a:gd name="T32" fmla="*/ 9 w 88"/>
                  <a:gd name="T33" fmla="*/ 24 h 42"/>
                  <a:gd name="T34" fmla="*/ 5 w 88"/>
                  <a:gd name="T35" fmla="*/ 31 h 42"/>
                  <a:gd name="T36" fmla="*/ 0 w 88"/>
                  <a:gd name="T37" fmla="*/ 42 h 42"/>
                  <a:gd name="T38" fmla="*/ 88 w 88"/>
                  <a:gd name="T3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8" h="42">
                    <a:moveTo>
                      <a:pt x="88" y="42"/>
                    </a:moveTo>
                    <a:lnTo>
                      <a:pt x="88" y="42"/>
                    </a:lnTo>
                    <a:lnTo>
                      <a:pt x="88" y="31"/>
                    </a:lnTo>
                    <a:lnTo>
                      <a:pt x="88" y="24"/>
                    </a:lnTo>
                    <a:lnTo>
                      <a:pt x="85" y="16"/>
                    </a:lnTo>
                    <a:lnTo>
                      <a:pt x="82" y="10"/>
                    </a:lnTo>
                    <a:lnTo>
                      <a:pt x="76" y="6"/>
                    </a:lnTo>
                    <a:lnTo>
                      <a:pt x="70" y="3"/>
                    </a:lnTo>
                    <a:lnTo>
                      <a:pt x="63" y="1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47" y="1"/>
                    </a:lnTo>
                    <a:lnTo>
                      <a:pt x="39" y="3"/>
                    </a:lnTo>
                    <a:lnTo>
                      <a:pt x="30" y="6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5" y="31"/>
                    </a:lnTo>
                    <a:lnTo>
                      <a:pt x="0" y="42"/>
                    </a:lnTo>
                    <a:lnTo>
                      <a:pt x="88" y="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 userDrawn="1"/>
            </p:nvSpPr>
            <p:spPr bwMode="auto">
              <a:xfrm>
                <a:off x="7151688" y="2206625"/>
                <a:ext cx="152400" cy="171450"/>
              </a:xfrm>
              <a:custGeom>
                <a:avLst/>
                <a:gdLst>
                  <a:gd name="T0" fmla="*/ 20 w 193"/>
                  <a:gd name="T1" fmla="*/ 189 h 217"/>
                  <a:gd name="T2" fmla="*/ 32 w 193"/>
                  <a:gd name="T3" fmla="*/ 192 h 217"/>
                  <a:gd name="T4" fmla="*/ 36 w 193"/>
                  <a:gd name="T5" fmla="*/ 192 h 217"/>
                  <a:gd name="T6" fmla="*/ 50 w 193"/>
                  <a:gd name="T7" fmla="*/ 184 h 217"/>
                  <a:gd name="T8" fmla="*/ 65 w 193"/>
                  <a:gd name="T9" fmla="*/ 169 h 217"/>
                  <a:gd name="T10" fmla="*/ 38 w 193"/>
                  <a:gd name="T11" fmla="*/ 12 h 217"/>
                  <a:gd name="T12" fmla="*/ 38 w 193"/>
                  <a:gd name="T13" fmla="*/ 8 h 217"/>
                  <a:gd name="T14" fmla="*/ 44 w 193"/>
                  <a:gd name="T15" fmla="*/ 2 h 217"/>
                  <a:gd name="T16" fmla="*/ 62 w 193"/>
                  <a:gd name="T17" fmla="*/ 0 h 217"/>
                  <a:gd name="T18" fmla="*/ 66 w 193"/>
                  <a:gd name="T19" fmla="*/ 2 h 217"/>
                  <a:gd name="T20" fmla="*/ 70 w 193"/>
                  <a:gd name="T21" fmla="*/ 5 h 217"/>
                  <a:gd name="T22" fmla="*/ 93 w 193"/>
                  <a:gd name="T23" fmla="*/ 100 h 217"/>
                  <a:gd name="T24" fmla="*/ 96 w 193"/>
                  <a:gd name="T25" fmla="*/ 118 h 217"/>
                  <a:gd name="T26" fmla="*/ 96 w 193"/>
                  <a:gd name="T27" fmla="*/ 118 h 217"/>
                  <a:gd name="T28" fmla="*/ 160 w 193"/>
                  <a:gd name="T29" fmla="*/ 9 h 217"/>
                  <a:gd name="T30" fmla="*/ 162 w 193"/>
                  <a:gd name="T31" fmla="*/ 5 h 217"/>
                  <a:gd name="T32" fmla="*/ 169 w 193"/>
                  <a:gd name="T33" fmla="*/ 2 h 217"/>
                  <a:gd name="T34" fmla="*/ 185 w 193"/>
                  <a:gd name="T35" fmla="*/ 0 h 217"/>
                  <a:gd name="T36" fmla="*/ 190 w 193"/>
                  <a:gd name="T37" fmla="*/ 2 h 217"/>
                  <a:gd name="T38" fmla="*/ 193 w 193"/>
                  <a:gd name="T39" fmla="*/ 8 h 217"/>
                  <a:gd name="T40" fmla="*/ 87 w 193"/>
                  <a:gd name="T41" fmla="*/ 180 h 217"/>
                  <a:gd name="T42" fmla="*/ 81 w 193"/>
                  <a:gd name="T43" fmla="*/ 189 h 217"/>
                  <a:gd name="T44" fmla="*/ 68 w 193"/>
                  <a:gd name="T45" fmla="*/ 202 h 217"/>
                  <a:gd name="T46" fmla="*/ 53 w 193"/>
                  <a:gd name="T47" fmla="*/ 211 h 217"/>
                  <a:gd name="T48" fmla="*/ 35 w 193"/>
                  <a:gd name="T49" fmla="*/ 216 h 217"/>
                  <a:gd name="T50" fmla="*/ 27 w 193"/>
                  <a:gd name="T51" fmla="*/ 217 h 217"/>
                  <a:gd name="T52" fmla="*/ 14 w 193"/>
                  <a:gd name="T53" fmla="*/ 216 h 217"/>
                  <a:gd name="T54" fmla="*/ 5 w 193"/>
                  <a:gd name="T55" fmla="*/ 211 h 217"/>
                  <a:gd name="T56" fmla="*/ 0 w 193"/>
                  <a:gd name="T57" fmla="*/ 207 h 217"/>
                  <a:gd name="T58" fmla="*/ 2 w 193"/>
                  <a:gd name="T59" fmla="*/ 199 h 217"/>
                  <a:gd name="T60" fmla="*/ 6 w 193"/>
                  <a:gd name="T61" fmla="*/ 193 h 217"/>
                  <a:gd name="T62" fmla="*/ 12 w 193"/>
                  <a:gd name="T63" fmla="*/ 189 h 217"/>
                  <a:gd name="T64" fmla="*/ 20 w 193"/>
                  <a:gd name="T65" fmla="*/ 18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217">
                    <a:moveTo>
                      <a:pt x="20" y="189"/>
                    </a:moveTo>
                    <a:lnTo>
                      <a:pt x="20" y="189"/>
                    </a:lnTo>
                    <a:lnTo>
                      <a:pt x="24" y="190"/>
                    </a:lnTo>
                    <a:lnTo>
                      <a:pt x="32" y="192"/>
                    </a:lnTo>
                    <a:lnTo>
                      <a:pt x="32" y="192"/>
                    </a:lnTo>
                    <a:lnTo>
                      <a:pt x="36" y="192"/>
                    </a:lnTo>
                    <a:lnTo>
                      <a:pt x="41" y="190"/>
                    </a:lnTo>
                    <a:lnTo>
                      <a:pt x="50" y="184"/>
                    </a:lnTo>
                    <a:lnTo>
                      <a:pt x="57" y="178"/>
                    </a:lnTo>
                    <a:lnTo>
                      <a:pt x="65" y="169"/>
                    </a:lnTo>
                    <a:lnTo>
                      <a:pt x="75" y="151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9" y="5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6" y="2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72" y="9"/>
                    </a:lnTo>
                    <a:lnTo>
                      <a:pt x="93" y="100"/>
                    </a:lnTo>
                    <a:lnTo>
                      <a:pt x="93" y="100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105" y="100"/>
                    </a:lnTo>
                    <a:lnTo>
                      <a:pt x="160" y="9"/>
                    </a:lnTo>
                    <a:lnTo>
                      <a:pt x="160" y="9"/>
                    </a:lnTo>
                    <a:lnTo>
                      <a:pt x="162" y="5"/>
                    </a:lnTo>
                    <a:lnTo>
                      <a:pt x="165" y="3"/>
                    </a:lnTo>
                    <a:lnTo>
                      <a:pt x="169" y="2"/>
                    </a:lnTo>
                    <a:lnTo>
                      <a:pt x="174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90" y="2"/>
                    </a:lnTo>
                    <a:lnTo>
                      <a:pt x="193" y="5"/>
                    </a:lnTo>
                    <a:lnTo>
                      <a:pt x="193" y="8"/>
                    </a:lnTo>
                    <a:lnTo>
                      <a:pt x="191" y="12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1" y="189"/>
                    </a:lnTo>
                    <a:lnTo>
                      <a:pt x="75" y="196"/>
                    </a:lnTo>
                    <a:lnTo>
                      <a:pt x="68" y="202"/>
                    </a:lnTo>
                    <a:lnTo>
                      <a:pt x="60" y="207"/>
                    </a:lnTo>
                    <a:lnTo>
                      <a:pt x="53" y="211"/>
                    </a:lnTo>
                    <a:lnTo>
                      <a:pt x="44" y="214"/>
                    </a:lnTo>
                    <a:lnTo>
                      <a:pt x="35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0" y="216"/>
                    </a:lnTo>
                    <a:lnTo>
                      <a:pt x="14" y="216"/>
                    </a:lnTo>
                    <a:lnTo>
                      <a:pt x="5" y="211"/>
                    </a:lnTo>
                    <a:lnTo>
                      <a:pt x="5" y="211"/>
                    </a:lnTo>
                    <a:lnTo>
                      <a:pt x="2" y="210"/>
                    </a:lnTo>
                    <a:lnTo>
                      <a:pt x="0" y="207"/>
                    </a:lnTo>
                    <a:lnTo>
                      <a:pt x="0" y="202"/>
                    </a:lnTo>
                    <a:lnTo>
                      <a:pt x="2" y="199"/>
                    </a:lnTo>
                    <a:lnTo>
                      <a:pt x="6" y="193"/>
                    </a:lnTo>
                    <a:lnTo>
                      <a:pt x="6" y="193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5" y="189"/>
                    </a:lnTo>
                    <a:lnTo>
                      <a:pt x="20" y="189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Freeform 39"/>
              <p:cNvSpPr>
                <a:spLocks/>
              </p:cNvSpPr>
              <p:nvPr userDrawn="1"/>
            </p:nvSpPr>
            <p:spPr bwMode="auto">
              <a:xfrm>
                <a:off x="7151688" y="2206625"/>
                <a:ext cx="152400" cy="171450"/>
              </a:xfrm>
              <a:custGeom>
                <a:avLst/>
                <a:gdLst>
                  <a:gd name="T0" fmla="*/ 20 w 193"/>
                  <a:gd name="T1" fmla="*/ 189 h 217"/>
                  <a:gd name="T2" fmla="*/ 32 w 193"/>
                  <a:gd name="T3" fmla="*/ 192 h 217"/>
                  <a:gd name="T4" fmla="*/ 36 w 193"/>
                  <a:gd name="T5" fmla="*/ 192 h 217"/>
                  <a:gd name="T6" fmla="*/ 50 w 193"/>
                  <a:gd name="T7" fmla="*/ 184 h 217"/>
                  <a:gd name="T8" fmla="*/ 65 w 193"/>
                  <a:gd name="T9" fmla="*/ 169 h 217"/>
                  <a:gd name="T10" fmla="*/ 38 w 193"/>
                  <a:gd name="T11" fmla="*/ 12 h 217"/>
                  <a:gd name="T12" fmla="*/ 38 w 193"/>
                  <a:gd name="T13" fmla="*/ 8 h 217"/>
                  <a:gd name="T14" fmla="*/ 44 w 193"/>
                  <a:gd name="T15" fmla="*/ 2 h 217"/>
                  <a:gd name="T16" fmla="*/ 62 w 193"/>
                  <a:gd name="T17" fmla="*/ 0 h 217"/>
                  <a:gd name="T18" fmla="*/ 66 w 193"/>
                  <a:gd name="T19" fmla="*/ 2 h 217"/>
                  <a:gd name="T20" fmla="*/ 70 w 193"/>
                  <a:gd name="T21" fmla="*/ 5 h 217"/>
                  <a:gd name="T22" fmla="*/ 93 w 193"/>
                  <a:gd name="T23" fmla="*/ 100 h 217"/>
                  <a:gd name="T24" fmla="*/ 96 w 193"/>
                  <a:gd name="T25" fmla="*/ 118 h 217"/>
                  <a:gd name="T26" fmla="*/ 96 w 193"/>
                  <a:gd name="T27" fmla="*/ 118 h 217"/>
                  <a:gd name="T28" fmla="*/ 160 w 193"/>
                  <a:gd name="T29" fmla="*/ 9 h 217"/>
                  <a:gd name="T30" fmla="*/ 162 w 193"/>
                  <a:gd name="T31" fmla="*/ 5 h 217"/>
                  <a:gd name="T32" fmla="*/ 169 w 193"/>
                  <a:gd name="T33" fmla="*/ 2 h 217"/>
                  <a:gd name="T34" fmla="*/ 185 w 193"/>
                  <a:gd name="T35" fmla="*/ 0 h 217"/>
                  <a:gd name="T36" fmla="*/ 190 w 193"/>
                  <a:gd name="T37" fmla="*/ 2 h 217"/>
                  <a:gd name="T38" fmla="*/ 193 w 193"/>
                  <a:gd name="T39" fmla="*/ 8 h 217"/>
                  <a:gd name="T40" fmla="*/ 87 w 193"/>
                  <a:gd name="T41" fmla="*/ 180 h 217"/>
                  <a:gd name="T42" fmla="*/ 81 w 193"/>
                  <a:gd name="T43" fmla="*/ 189 h 217"/>
                  <a:gd name="T44" fmla="*/ 68 w 193"/>
                  <a:gd name="T45" fmla="*/ 202 h 217"/>
                  <a:gd name="T46" fmla="*/ 53 w 193"/>
                  <a:gd name="T47" fmla="*/ 211 h 217"/>
                  <a:gd name="T48" fmla="*/ 35 w 193"/>
                  <a:gd name="T49" fmla="*/ 216 h 217"/>
                  <a:gd name="T50" fmla="*/ 27 w 193"/>
                  <a:gd name="T51" fmla="*/ 217 h 217"/>
                  <a:gd name="T52" fmla="*/ 14 w 193"/>
                  <a:gd name="T53" fmla="*/ 216 h 217"/>
                  <a:gd name="T54" fmla="*/ 5 w 193"/>
                  <a:gd name="T55" fmla="*/ 211 h 217"/>
                  <a:gd name="T56" fmla="*/ 0 w 193"/>
                  <a:gd name="T57" fmla="*/ 207 h 217"/>
                  <a:gd name="T58" fmla="*/ 2 w 193"/>
                  <a:gd name="T59" fmla="*/ 199 h 217"/>
                  <a:gd name="T60" fmla="*/ 6 w 193"/>
                  <a:gd name="T61" fmla="*/ 193 h 217"/>
                  <a:gd name="T62" fmla="*/ 12 w 193"/>
                  <a:gd name="T63" fmla="*/ 189 h 217"/>
                  <a:gd name="T64" fmla="*/ 20 w 193"/>
                  <a:gd name="T65" fmla="*/ 18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217">
                    <a:moveTo>
                      <a:pt x="20" y="189"/>
                    </a:moveTo>
                    <a:lnTo>
                      <a:pt x="20" y="189"/>
                    </a:lnTo>
                    <a:lnTo>
                      <a:pt x="24" y="190"/>
                    </a:lnTo>
                    <a:lnTo>
                      <a:pt x="32" y="192"/>
                    </a:lnTo>
                    <a:lnTo>
                      <a:pt x="32" y="192"/>
                    </a:lnTo>
                    <a:lnTo>
                      <a:pt x="36" y="192"/>
                    </a:lnTo>
                    <a:lnTo>
                      <a:pt x="41" y="190"/>
                    </a:lnTo>
                    <a:lnTo>
                      <a:pt x="50" y="184"/>
                    </a:lnTo>
                    <a:lnTo>
                      <a:pt x="57" y="178"/>
                    </a:lnTo>
                    <a:lnTo>
                      <a:pt x="65" y="169"/>
                    </a:lnTo>
                    <a:lnTo>
                      <a:pt x="75" y="151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9" y="5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6" y="2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72" y="9"/>
                    </a:lnTo>
                    <a:lnTo>
                      <a:pt x="93" y="100"/>
                    </a:lnTo>
                    <a:lnTo>
                      <a:pt x="93" y="100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105" y="100"/>
                    </a:lnTo>
                    <a:lnTo>
                      <a:pt x="160" y="9"/>
                    </a:lnTo>
                    <a:lnTo>
                      <a:pt x="160" y="9"/>
                    </a:lnTo>
                    <a:lnTo>
                      <a:pt x="162" y="5"/>
                    </a:lnTo>
                    <a:lnTo>
                      <a:pt x="165" y="3"/>
                    </a:lnTo>
                    <a:lnTo>
                      <a:pt x="169" y="2"/>
                    </a:lnTo>
                    <a:lnTo>
                      <a:pt x="174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90" y="2"/>
                    </a:lnTo>
                    <a:lnTo>
                      <a:pt x="193" y="5"/>
                    </a:lnTo>
                    <a:lnTo>
                      <a:pt x="193" y="8"/>
                    </a:lnTo>
                    <a:lnTo>
                      <a:pt x="191" y="12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1" y="189"/>
                    </a:lnTo>
                    <a:lnTo>
                      <a:pt x="75" y="196"/>
                    </a:lnTo>
                    <a:lnTo>
                      <a:pt x="68" y="202"/>
                    </a:lnTo>
                    <a:lnTo>
                      <a:pt x="60" y="207"/>
                    </a:lnTo>
                    <a:lnTo>
                      <a:pt x="53" y="211"/>
                    </a:lnTo>
                    <a:lnTo>
                      <a:pt x="44" y="214"/>
                    </a:lnTo>
                    <a:lnTo>
                      <a:pt x="35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0" y="216"/>
                    </a:lnTo>
                    <a:lnTo>
                      <a:pt x="14" y="216"/>
                    </a:lnTo>
                    <a:lnTo>
                      <a:pt x="5" y="211"/>
                    </a:lnTo>
                    <a:lnTo>
                      <a:pt x="5" y="211"/>
                    </a:lnTo>
                    <a:lnTo>
                      <a:pt x="2" y="210"/>
                    </a:lnTo>
                    <a:lnTo>
                      <a:pt x="0" y="207"/>
                    </a:lnTo>
                    <a:lnTo>
                      <a:pt x="0" y="202"/>
                    </a:lnTo>
                    <a:lnTo>
                      <a:pt x="2" y="199"/>
                    </a:lnTo>
                    <a:lnTo>
                      <a:pt x="6" y="193"/>
                    </a:lnTo>
                    <a:lnTo>
                      <a:pt x="6" y="193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5" y="189"/>
                    </a:lnTo>
                    <a:lnTo>
                      <a:pt x="20" y="1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Freeform 40"/>
              <p:cNvSpPr>
                <a:spLocks noEditPoints="1"/>
              </p:cNvSpPr>
              <p:nvPr userDrawn="1"/>
            </p:nvSpPr>
            <p:spPr bwMode="auto">
              <a:xfrm>
                <a:off x="7302500" y="2203450"/>
                <a:ext cx="144463" cy="127000"/>
              </a:xfrm>
              <a:custGeom>
                <a:avLst/>
                <a:gdLst>
                  <a:gd name="T0" fmla="*/ 106 w 181"/>
                  <a:gd name="T1" fmla="*/ 0 h 160"/>
                  <a:gd name="T2" fmla="*/ 139 w 181"/>
                  <a:gd name="T3" fmla="*/ 6 h 160"/>
                  <a:gd name="T4" fmla="*/ 165 w 181"/>
                  <a:gd name="T5" fmla="*/ 23 h 160"/>
                  <a:gd name="T6" fmla="*/ 177 w 181"/>
                  <a:gd name="T7" fmla="*/ 41 h 160"/>
                  <a:gd name="T8" fmla="*/ 180 w 181"/>
                  <a:gd name="T9" fmla="*/ 56 h 160"/>
                  <a:gd name="T10" fmla="*/ 181 w 181"/>
                  <a:gd name="T11" fmla="*/ 72 h 160"/>
                  <a:gd name="T12" fmla="*/ 180 w 181"/>
                  <a:gd name="T13" fmla="*/ 80 h 160"/>
                  <a:gd name="T14" fmla="*/ 166 w 181"/>
                  <a:gd name="T15" fmla="*/ 112 h 160"/>
                  <a:gd name="T16" fmla="*/ 142 w 181"/>
                  <a:gd name="T17" fmla="*/ 138 h 160"/>
                  <a:gd name="T18" fmla="*/ 111 w 181"/>
                  <a:gd name="T19" fmla="*/ 154 h 160"/>
                  <a:gd name="T20" fmla="*/ 75 w 181"/>
                  <a:gd name="T21" fmla="*/ 160 h 160"/>
                  <a:gd name="T22" fmla="*/ 57 w 181"/>
                  <a:gd name="T23" fmla="*/ 159 h 160"/>
                  <a:gd name="T24" fmla="*/ 29 w 181"/>
                  <a:gd name="T25" fmla="*/ 147 h 160"/>
                  <a:gd name="T26" fmla="*/ 9 w 181"/>
                  <a:gd name="T27" fmla="*/ 126 h 160"/>
                  <a:gd name="T28" fmla="*/ 3 w 181"/>
                  <a:gd name="T29" fmla="*/ 112 h 160"/>
                  <a:gd name="T30" fmla="*/ 0 w 181"/>
                  <a:gd name="T31" fmla="*/ 96 h 160"/>
                  <a:gd name="T32" fmla="*/ 2 w 181"/>
                  <a:gd name="T33" fmla="*/ 80 h 160"/>
                  <a:gd name="T34" fmla="*/ 8 w 181"/>
                  <a:gd name="T35" fmla="*/ 63 h 160"/>
                  <a:gd name="T36" fmla="*/ 26 w 181"/>
                  <a:gd name="T37" fmla="*/ 35 h 160"/>
                  <a:gd name="T38" fmla="*/ 54 w 181"/>
                  <a:gd name="T39" fmla="*/ 14 h 160"/>
                  <a:gd name="T40" fmla="*/ 87 w 181"/>
                  <a:gd name="T41" fmla="*/ 2 h 160"/>
                  <a:gd name="T42" fmla="*/ 80 w 181"/>
                  <a:gd name="T43" fmla="*/ 135 h 160"/>
                  <a:gd name="T44" fmla="*/ 92 w 181"/>
                  <a:gd name="T45" fmla="*/ 133 h 160"/>
                  <a:gd name="T46" fmla="*/ 114 w 181"/>
                  <a:gd name="T47" fmla="*/ 126 h 160"/>
                  <a:gd name="T48" fmla="*/ 132 w 181"/>
                  <a:gd name="T49" fmla="*/ 111 h 160"/>
                  <a:gd name="T50" fmla="*/ 144 w 181"/>
                  <a:gd name="T51" fmla="*/ 92 h 160"/>
                  <a:gd name="T52" fmla="*/ 147 w 181"/>
                  <a:gd name="T53" fmla="*/ 80 h 160"/>
                  <a:gd name="T54" fmla="*/ 147 w 181"/>
                  <a:gd name="T55" fmla="*/ 59 h 160"/>
                  <a:gd name="T56" fmla="*/ 138 w 181"/>
                  <a:gd name="T57" fmla="*/ 41 h 160"/>
                  <a:gd name="T58" fmla="*/ 123 w 181"/>
                  <a:gd name="T59" fmla="*/ 30 h 160"/>
                  <a:gd name="T60" fmla="*/ 100 w 181"/>
                  <a:gd name="T61" fmla="*/ 26 h 160"/>
                  <a:gd name="T62" fmla="*/ 90 w 181"/>
                  <a:gd name="T63" fmla="*/ 27 h 160"/>
                  <a:gd name="T64" fmla="*/ 68 w 181"/>
                  <a:gd name="T65" fmla="*/ 35 h 160"/>
                  <a:gd name="T66" fmla="*/ 50 w 181"/>
                  <a:gd name="T67" fmla="*/ 48 h 160"/>
                  <a:gd name="T68" fmla="*/ 38 w 181"/>
                  <a:gd name="T69" fmla="*/ 69 h 160"/>
                  <a:gd name="T70" fmla="*/ 35 w 181"/>
                  <a:gd name="T71" fmla="*/ 80 h 160"/>
                  <a:gd name="T72" fmla="*/ 35 w 181"/>
                  <a:gd name="T73" fmla="*/ 102 h 160"/>
                  <a:gd name="T74" fmla="*/ 44 w 181"/>
                  <a:gd name="T75" fmla="*/ 118 h 160"/>
                  <a:gd name="T76" fmla="*/ 59 w 181"/>
                  <a:gd name="T77" fmla="*/ 130 h 160"/>
                  <a:gd name="T78" fmla="*/ 80 w 181"/>
                  <a:gd name="T79" fmla="*/ 1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1" h="160">
                    <a:moveTo>
                      <a:pt x="106" y="0"/>
                    </a:moveTo>
                    <a:lnTo>
                      <a:pt x="106" y="0"/>
                    </a:lnTo>
                    <a:lnTo>
                      <a:pt x="123" y="2"/>
                    </a:lnTo>
                    <a:lnTo>
                      <a:pt x="139" y="6"/>
                    </a:lnTo>
                    <a:lnTo>
                      <a:pt x="153" y="14"/>
                    </a:lnTo>
                    <a:lnTo>
                      <a:pt x="165" y="23"/>
                    </a:lnTo>
                    <a:lnTo>
                      <a:pt x="172" y="35"/>
                    </a:lnTo>
                    <a:lnTo>
                      <a:pt x="177" y="41"/>
                    </a:lnTo>
                    <a:lnTo>
                      <a:pt x="178" y="48"/>
                    </a:lnTo>
                    <a:lnTo>
                      <a:pt x="180" y="56"/>
                    </a:lnTo>
                    <a:lnTo>
                      <a:pt x="181" y="63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74" y="96"/>
                    </a:lnTo>
                    <a:lnTo>
                      <a:pt x="166" y="112"/>
                    </a:lnTo>
                    <a:lnTo>
                      <a:pt x="156" y="126"/>
                    </a:lnTo>
                    <a:lnTo>
                      <a:pt x="142" y="138"/>
                    </a:lnTo>
                    <a:lnTo>
                      <a:pt x="127" y="147"/>
                    </a:lnTo>
                    <a:lnTo>
                      <a:pt x="111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7" y="159"/>
                    </a:lnTo>
                    <a:lnTo>
                      <a:pt x="42" y="154"/>
                    </a:lnTo>
                    <a:lnTo>
                      <a:pt x="29" y="147"/>
                    </a:lnTo>
                    <a:lnTo>
                      <a:pt x="17" y="138"/>
                    </a:lnTo>
                    <a:lnTo>
                      <a:pt x="9" y="126"/>
                    </a:lnTo>
                    <a:lnTo>
                      <a:pt x="5" y="118"/>
                    </a:lnTo>
                    <a:lnTo>
                      <a:pt x="3" y="112"/>
                    </a:lnTo>
                    <a:lnTo>
                      <a:pt x="2" y="105"/>
                    </a:lnTo>
                    <a:lnTo>
                      <a:pt x="0" y="96"/>
                    </a:lnTo>
                    <a:lnTo>
                      <a:pt x="2" y="89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8" y="63"/>
                    </a:lnTo>
                    <a:lnTo>
                      <a:pt x="15" y="48"/>
                    </a:lnTo>
                    <a:lnTo>
                      <a:pt x="26" y="35"/>
                    </a:lnTo>
                    <a:lnTo>
                      <a:pt x="39" y="23"/>
                    </a:lnTo>
                    <a:lnTo>
                      <a:pt x="54" y="14"/>
                    </a:lnTo>
                    <a:lnTo>
                      <a:pt x="71" y="6"/>
                    </a:lnTo>
                    <a:lnTo>
                      <a:pt x="87" y="2"/>
                    </a:lnTo>
                    <a:lnTo>
                      <a:pt x="106" y="0"/>
                    </a:lnTo>
                    <a:close/>
                    <a:moveTo>
                      <a:pt x="80" y="135"/>
                    </a:moveTo>
                    <a:lnTo>
                      <a:pt x="80" y="135"/>
                    </a:lnTo>
                    <a:lnTo>
                      <a:pt x="92" y="133"/>
                    </a:lnTo>
                    <a:lnTo>
                      <a:pt x="103" y="130"/>
                    </a:lnTo>
                    <a:lnTo>
                      <a:pt x="114" y="126"/>
                    </a:lnTo>
                    <a:lnTo>
                      <a:pt x="123" y="118"/>
                    </a:lnTo>
                    <a:lnTo>
                      <a:pt x="132" y="111"/>
                    </a:lnTo>
                    <a:lnTo>
                      <a:pt x="138" y="102"/>
                    </a:lnTo>
                    <a:lnTo>
                      <a:pt x="144" y="92"/>
                    </a:lnTo>
                    <a:lnTo>
                      <a:pt x="147" y="80"/>
                    </a:lnTo>
                    <a:lnTo>
                      <a:pt x="147" y="80"/>
                    </a:lnTo>
                    <a:lnTo>
                      <a:pt x="148" y="69"/>
                    </a:lnTo>
                    <a:lnTo>
                      <a:pt x="147" y="59"/>
                    </a:lnTo>
                    <a:lnTo>
                      <a:pt x="144" y="48"/>
                    </a:lnTo>
                    <a:lnTo>
                      <a:pt x="138" y="41"/>
                    </a:lnTo>
                    <a:lnTo>
                      <a:pt x="130" y="35"/>
                    </a:lnTo>
                    <a:lnTo>
                      <a:pt x="123" y="30"/>
                    </a:lnTo>
                    <a:lnTo>
                      <a:pt x="112" y="27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90" y="27"/>
                    </a:lnTo>
                    <a:lnTo>
                      <a:pt x="78" y="30"/>
                    </a:lnTo>
                    <a:lnTo>
                      <a:pt x="68" y="35"/>
                    </a:lnTo>
                    <a:lnTo>
                      <a:pt x="59" y="41"/>
                    </a:lnTo>
                    <a:lnTo>
                      <a:pt x="50" y="48"/>
                    </a:lnTo>
                    <a:lnTo>
                      <a:pt x="42" y="59"/>
                    </a:lnTo>
                    <a:lnTo>
                      <a:pt x="38" y="69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3" y="92"/>
                    </a:lnTo>
                    <a:lnTo>
                      <a:pt x="35" y="102"/>
                    </a:lnTo>
                    <a:lnTo>
                      <a:pt x="38" y="111"/>
                    </a:lnTo>
                    <a:lnTo>
                      <a:pt x="44" y="118"/>
                    </a:lnTo>
                    <a:lnTo>
                      <a:pt x="51" y="126"/>
                    </a:lnTo>
                    <a:lnTo>
                      <a:pt x="59" y="130"/>
                    </a:lnTo>
                    <a:lnTo>
                      <a:pt x="69" y="133"/>
                    </a:lnTo>
                    <a:lnTo>
                      <a:pt x="80" y="135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" name="Freeform 41"/>
              <p:cNvSpPr>
                <a:spLocks/>
              </p:cNvSpPr>
              <p:nvPr userDrawn="1"/>
            </p:nvSpPr>
            <p:spPr bwMode="auto">
              <a:xfrm>
                <a:off x="7302500" y="2203450"/>
                <a:ext cx="144463" cy="127000"/>
              </a:xfrm>
              <a:custGeom>
                <a:avLst/>
                <a:gdLst>
                  <a:gd name="T0" fmla="*/ 106 w 181"/>
                  <a:gd name="T1" fmla="*/ 0 h 160"/>
                  <a:gd name="T2" fmla="*/ 106 w 181"/>
                  <a:gd name="T3" fmla="*/ 0 h 160"/>
                  <a:gd name="T4" fmla="*/ 123 w 181"/>
                  <a:gd name="T5" fmla="*/ 2 h 160"/>
                  <a:gd name="T6" fmla="*/ 139 w 181"/>
                  <a:gd name="T7" fmla="*/ 6 h 160"/>
                  <a:gd name="T8" fmla="*/ 153 w 181"/>
                  <a:gd name="T9" fmla="*/ 14 h 160"/>
                  <a:gd name="T10" fmla="*/ 165 w 181"/>
                  <a:gd name="T11" fmla="*/ 23 h 160"/>
                  <a:gd name="T12" fmla="*/ 172 w 181"/>
                  <a:gd name="T13" fmla="*/ 35 h 160"/>
                  <a:gd name="T14" fmla="*/ 177 w 181"/>
                  <a:gd name="T15" fmla="*/ 41 h 160"/>
                  <a:gd name="T16" fmla="*/ 178 w 181"/>
                  <a:gd name="T17" fmla="*/ 48 h 160"/>
                  <a:gd name="T18" fmla="*/ 180 w 181"/>
                  <a:gd name="T19" fmla="*/ 56 h 160"/>
                  <a:gd name="T20" fmla="*/ 181 w 181"/>
                  <a:gd name="T21" fmla="*/ 63 h 160"/>
                  <a:gd name="T22" fmla="*/ 181 w 181"/>
                  <a:gd name="T23" fmla="*/ 72 h 160"/>
                  <a:gd name="T24" fmla="*/ 180 w 181"/>
                  <a:gd name="T25" fmla="*/ 80 h 160"/>
                  <a:gd name="T26" fmla="*/ 180 w 181"/>
                  <a:gd name="T27" fmla="*/ 80 h 160"/>
                  <a:gd name="T28" fmla="*/ 174 w 181"/>
                  <a:gd name="T29" fmla="*/ 96 h 160"/>
                  <a:gd name="T30" fmla="*/ 166 w 181"/>
                  <a:gd name="T31" fmla="*/ 112 h 160"/>
                  <a:gd name="T32" fmla="*/ 156 w 181"/>
                  <a:gd name="T33" fmla="*/ 126 h 160"/>
                  <a:gd name="T34" fmla="*/ 142 w 181"/>
                  <a:gd name="T35" fmla="*/ 138 h 160"/>
                  <a:gd name="T36" fmla="*/ 127 w 181"/>
                  <a:gd name="T37" fmla="*/ 147 h 160"/>
                  <a:gd name="T38" fmla="*/ 111 w 181"/>
                  <a:gd name="T39" fmla="*/ 154 h 160"/>
                  <a:gd name="T40" fmla="*/ 93 w 181"/>
                  <a:gd name="T41" fmla="*/ 159 h 160"/>
                  <a:gd name="T42" fmla="*/ 75 w 181"/>
                  <a:gd name="T43" fmla="*/ 160 h 160"/>
                  <a:gd name="T44" fmla="*/ 75 w 181"/>
                  <a:gd name="T45" fmla="*/ 160 h 160"/>
                  <a:gd name="T46" fmla="*/ 57 w 181"/>
                  <a:gd name="T47" fmla="*/ 159 h 160"/>
                  <a:gd name="T48" fmla="*/ 42 w 181"/>
                  <a:gd name="T49" fmla="*/ 154 h 160"/>
                  <a:gd name="T50" fmla="*/ 29 w 181"/>
                  <a:gd name="T51" fmla="*/ 147 h 160"/>
                  <a:gd name="T52" fmla="*/ 17 w 181"/>
                  <a:gd name="T53" fmla="*/ 138 h 160"/>
                  <a:gd name="T54" fmla="*/ 9 w 181"/>
                  <a:gd name="T55" fmla="*/ 126 h 160"/>
                  <a:gd name="T56" fmla="*/ 5 w 181"/>
                  <a:gd name="T57" fmla="*/ 118 h 160"/>
                  <a:gd name="T58" fmla="*/ 3 w 181"/>
                  <a:gd name="T59" fmla="*/ 112 h 160"/>
                  <a:gd name="T60" fmla="*/ 2 w 181"/>
                  <a:gd name="T61" fmla="*/ 105 h 160"/>
                  <a:gd name="T62" fmla="*/ 0 w 181"/>
                  <a:gd name="T63" fmla="*/ 96 h 160"/>
                  <a:gd name="T64" fmla="*/ 2 w 181"/>
                  <a:gd name="T65" fmla="*/ 89 h 160"/>
                  <a:gd name="T66" fmla="*/ 2 w 181"/>
                  <a:gd name="T67" fmla="*/ 80 h 160"/>
                  <a:gd name="T68" fmla="*/ 2 w 181"/>
                  <a:gd name="T69" fmla="*/ 80 h 160"/>
                  <a:gd name="T70" fmla="*/ 8 w 181"/>
                  <a:gd name="T71" fmla="*/ 63 h 160"/>
                  <a:gd name="T72" fmla="*/ 15 w 181"/>
                  <a:gd name="T73" fmla="*/ 48 h 160"/>
                  <a:gd name="T74" fmla="*/ 26 w 181"/>
                  <a:gd name="T75" fmla="*/ 35 h 160"/>
                  <a:gd name="T76" fmla="*/ 39 w 181"/>
                  <a:gd name="T77" fmla="*/ 23 h 160"/>
                  <a:gd name="T78" fmla="*/ 54 w 181"/>
                  <a:gd name="T79" fmla="*/ 14 h 160"/>
                  <a:gd name="T80" fmla="*/ 71 w 181"/>
                  <a:gd name="T81" fmla="*/ 6 h 160"/>
                  <a:gd name="T82" fmla="*/ 87 w 181"/>
                  <a:gd name="T83" fmla="*/ 2 h 160"/>
                  <a:gd name="T84" fmla="*/ 106 w 181"/>
                  <a:gd name="T8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1" h="160">
                    <a:moveTo>
                      <a:pt x="106" y="0"/>
                    </a:moveTo>
                    <a:lnTo>
                      <a:pt x="106" y="0"/>
                    </a:lnTo>
                    <a:lnTo>
                      <a:pt x="123" y="2"/>
                    </a:lnTo>
                    <a:lnTo>
                      <a:pt x="139" y="6"/>
                    </a:lnTo>
                    <a:lnTo>
                      <a:pt x="153" y="14"/>
                    </a:lnTo>
                    <a:lnTo>
                      <a:pt x="165" y="23"/>
                    </a:lnTo>
                    <a:lnTo>
                      <a:pt x="172" y="35"/>
                    </a:lnTo>
                    <a:lnTo>
                      <a:pt x="177" y="41"/>
                    </a:lnTo>
                    <a:lnTo>
                      <a:pt x="178" y="48"/>
                    </a:lnTo>
                    <a:lnTo>
                      <a:pt x="180" y="56"/>
                    </a:lnTo>
                    <a:lnTo>
                      <a:pt x="181" y="63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74" y="96"/>
                    </a:lnTo>
                    <a:lnTo>
                      <a:pt x="166" y="112"/>
                    </a:lnTo>
                    <a:lnTo>
                      <a:pt x="156" y="126"/>
                    </a:lnTo>
                    <a:lnTo>
                      <a:pt x="142" y="138"/>
                    </a:lnTo>
                    <a:lnTo>
                      <a:pt x="127" y="147"/>
                    </a:lnTo>
                    <a:lnTo>
                      <a:pt x="111" y="154"/>
                    </a:lnTo>
                    <a:lnTo>
                      <a:pt x="93" y="159"/>
                    </a:lnTo>
                    <a:lnTo>
                      <a:pt x="75" y="160"/>
                    </a:lnTo>
                    <a:lnTo>
                      <a:pt x="75" y="160"/>
                    </a:lnTo>
                    <a:lnTo>
                      <a:pt x="57" y="159"/>
                    </a:lnTo>
                    <a:lnTo>
                      <a:pt x="42" y="154"/>
                    </a:lnTo>
                    <a:lnTo>
                      <a:pt x="29" y="147"/>
                    </a:lnTo>
                    <a:lnTo>
                      <a:pt x="17" y="138"/>
                    </a:lnTo>
                    <a:lnTo>
                      <a:pt x="9" y="126"/>
                    </a:lnTo>
                    <a:lnTo>
                      <a:pt x="5" y="118"/>
                    </a:lnTo>
                    <a:lnTo>
                      <a:pt x="3" y="112"/>
                    </a:lnTo>
                    <a:lnTo>
                      <a:pt x="2" y="105"/>
                    </a:lnTo>
                    <a:lnTo>
                      <a:pt x="0" y="96"/>
                    </a:lnTo>
                    <a:lnTo>
                      <a:pt x="2" y="89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8" y="63"/>
                    </a:lnTo>
                    <a:lnTo>
                      <a:pt x="15" y="48"/>
                    </a:lnTo>
                    <a:lnTo>
                      <a:pt x="26" y="35"/>
                    </a:lnTo>
                    <a:lnTo>
                      <a:pt x="39" y="23"/>
                    </a:lnTo>
                    <a:lnTo>
                      <a:pt x="54" y="14"/>
                    </a:lnTo>
                    <a:lnTo>
                      <a:pt x="71" y="6"/>
                    </a:lnTo>
                    <a:lnTo>
                      <a:pt x="87" y="2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Freeform 42"/>
              <p:cNvSpPr>
                <a:spLocks/>
              </p:cNvSpPr>
              <p:nvPr userDrawn="1"/>
            </p:nvSpPr>
            <p:spPr bwMode="auto">
              <a:xfrm>
                <a:off x="7329488" y="2224088"/>
                <a:ext cx="90488" cy="85725"/>
              </a:xfrm>
              <a:custGeom>
                <a:avLst/>
                <a:gdLst>
                  <a:gd name="T0" fmla="*/ 47 w 115"/>
                  <a:gd name="T1" fmla="*/ 109 h 109"/>
                  <a:gd name="T2" fmla="*/ 47 w 115"/>
                  <a:gd name="T3" fmla="*/ 109 h 109"/>
                  <a:gd name="T4" fmla="*/ 59 w 115"/>
                  <a:gd name="T5" fmla="*/ 107 h 109"/>
                  <a:gd name="T6" fmla="*/ 70 w 115"/>
                  <a:gd name="T7" fmla="*/ 104 h 109"/>
                  <a:gd name="T8" fmla="*/ 81 w 115"/>
                  <a:gd name="T9" fmla="*/ 100 h 109"/>
                  <a:gd name="T10" fmla="*/ 90 w 115"/>
                  <a:gd name="T11" fmla="*/ 92 h 109"/>
                  <a:gd name="T12" fmla="*/ 99 w 115"/>
                  <a:gd name="T13" fmla="*/ 85 h 109"/>
                  <a:gd name="T14" fmla="*/ 105 w 115"/>
                  <a:gd name="T15" fmla="*/ 76 h 109"/>
                  <a:gd name="T16" fmla="*/ 111 w 115"/>
                  <a:gd name="T17" fmla="*/ 66 h 109"/>
                  <a:gd name="T18" fmla="*/ 114 w 115"/>
                  <a:gd name="T19" fmla="*/ 54 h 109"/>
                  <a:gd name="T20" fmla="*/ 114 w 115"/>
                  <a:gd name="T21" fmla="*/ 54 h 109"/>
                  <a:gd name="T22" fmla="*/ 115 w 115"/>
                  <a:gd name="T23" fmla="*/ 43 h 109"/>
                  <a:gd name="T24" fmla="*/ 114 w 115"/>
                  <a:gd name="T25" fmla="*/ 33 h 109"/>
                  <a:gd name="T26" fmla="*/ 111 w 115"/>
                  <a:gd name="T27" fmla="*/ 22 h 109"/>
                  <a:gd name="T28" fmla="*/ 105 w 115"/>
                  <a:gd name="T29" fmla="*/ 15 h 109"/>
                  <a:gd name="T30" fmla="*/ 97 w 115"/>
                  <a:gd name="T31" fmla="*/ 9 h 109"/>
                  <a:gd name="T32" fmla="*/ 90 w 115"/>
                  <a:gd name="T33" fmla="*/ 4 h 109"/>
                  <a:gd name="T34" fmla="*/ 79 w 115"/>
                  <a:gd name="T35" fmla="*/ 1 h 109"/>
                  <a:gd name="T36" fmla="*/ 67 w 115"/>
                  <a:gd name="T37" fmla="*/ 0 h 109"/>
                  <a:gd name="T38" fmla="*/ 67 w 115"/>
                  <a:gd name="T39" fmla="*/ 0 h 109"/>
                  <a:gd name="T40" fmla="*/ 57 w 115"/>
                  <a:gd name="T41" fmla="*/ 1 h 109"/>
                  <a:gd name="T42" fmla="*/ 45 w 115"/>
                  <a:gd name="T43" fmla="*/ 4 h 109"/>
                  <a:gd name="T44" fmla="*/ 35 w 115"/>
                  <a:gd name="T45" fmla="*/ 9 h 109"/>
                  <a:gd name="T46" fmla="*/ 26 w 115"/>
                  <a:gd name="T47" fmla="*/ 15 h 109"/>
                  <a:gd name="T48" fmla="*/ 17 w 115"/>
                  <a:gd name="T49" fmla="*/ 22 h 109"/>
                  <a:gd name="T50" fmla="*/ 9 w 115"/>
                  <a:gd name="T51" fmla="*/ 33 h 109"/>
                  <a:gd name="T52" fmla="*/ 5 w 115"/>
                  <a:gd name="T53" fmla="*/ 43 h 109"/>
                  <a:gd name="T54" fmla="*/ 2 w 115"/>
                  <a:gd name="T55" fmla="*/ 54 h 109"/>
                  <a:gd name="T56" fmla="*/ 2 w 115"/>
                  <a:gd name="T57" fmla="*/ 54 h 109"/>
                  <a:gd name="T58" fmla="*/ 0 w 115"/>
                  <a:gd name="T59" fmla="*/ 66 h 109"/>
                  <a:gd name="T60" fmla="*/ 2 w 115"/>
                  <a:gd name="T61" fmla="*/ 76 h 109"/>
                  <a:gd name="T62" fmla="*/ 5 w 115"/>
                  <a:gd name="T63" fmla="*/ 85 h 109"/>
                  <a:gd name="T64" fmla="*/ 11 w 115"/>
                  <a:gd name="T65" fmla="*/ 92 h 109"/>
                  <a:gd name="T66" fmla="*/ 18 w 115"/>
                  <a:gd name="T67" fmla="*/ 100 h 109"/>
                  <a:gd name="T68" fmla="*/ 26 w 115"/>
                  <a:gd name="T69" fmla="*/ 104 h 109"/>
                  <a:gd name="T70" fmla="*/ 36 w 115"/>
                  <a:gd name="T71" fmla="*/ 107 h 109"/>
                  <a:gd name="T72" fmla="*/ 47 w 115"/>
                  <a:gd name="T7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" h="109">
                    <a:moveTo>
                      <a:pt x="47" y="109"/>
                    </a:moveTo>
                    <a:lnTo>
                      <a:pt x="47" y="109"/>
                    </a:lnTo>
                    <a:lnTo>
                      <a:pt x="59" y="107"/>
                    </a:lnTo>
                    <a:lnTo>
                      <a:pt x="70" y="104"/>
                    </a:lnTo>
                    <a:lnTo>
                      <a:pt x="81" y="100"/>
                    </a:lnTo>
                    <a:lnTo>
                      <a:pt x="90" y="92"/>
                    </a:lnTo>
                    <a:lnTo>
                      <a:pt x="99" y="85"/>
                    </a:lnTo>
                    <a:lnTo>
                      <a:pt x="105" y="76"/>
                    </a:lnTo>
                    <a:lnTo>
                      <a:pt x="111" y="66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5" y="43"/>
                    </a:lnTo>
                    <a:lnTo>
                      <a:pt x="114" y="33"/>
                    </a:lnTo>
                    <a:lnTo>
                      <a:pt x="111" y="22"/>
                    </a:lnTo>
                    <a:lnTo>
                      <a:pt x="105" y="15"/>
                    </a:lnTo>
                    <a:lnTo>
                      <a:pt x="97" y="9"/>
                    </a:lnTo>
                    <a:lnTo>
                      <a:pt x="90" y="4"/>
                    </a:lnTo>
                    <a:lnTo>
                      <a:pt x="79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7" y="1"/>
                    </a:lnTo>
                    <a:lnTo>
                      <a:pt x="45" y="4"/>
                    </a:lnTo>
                    <a:lnTo>
                      <a:pt x="35" y="9"/>
                    </a:lnTo>
                    <a:lnTo>
                      <a:pt x="26" y="15"/>
                    </a:lnTo>
                    <a:lnTo>
                      <a:pt x="17" y="22"/>
                    </a:lnTo>
                    <a:lnTo>
                      <a:pt x="9" y="33"/>
                    </a:lnTo>
                    <a:lnTo>
                      <a:pt x="5" y="43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2" y="76"/>
                    </a:lnTo>
                    <a:lnTo>
                      <a:pt x="5" y="85"/>
                    </a:lnTo>
                    <a:lnTo>
                      <a:pt x="11" y="92"/>
                    </a:lnTo>
                    <a:lnTo>
                      <a:pt x="18" y="100"/>
                    </a:lnTo>
                    <a:lnTo>
                      <a:pt x="26" y="104"/>
                    </a:lnTo>
                    <a:lnTo>
                      <a:pt x="36" y="107"/>
                    </a:lnTo>
                    <a:lnTo>
                      <a:pt x="47" y="1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Freeform 43"/>
              <p:cNvSpPr>
                <a:spLocks/>
              </p:cNvSpPr>
              <p:nvPr userDrawn="1"/>
            </p:nvSpPr>
            <p:spPr bwMode="auto">
              <a:xfrm>
                <a:off x="7469188" y="2206625"/>
                <a:ext cx="131763" cy="123825"/>
              </a:xfrm>
              <a:custGeom>
                <a:avLst/>
                <a:gdLst>
                  <a:gd name="T0" fmla="*/ 18 w 166"/>
                  <a:gd name="T1" fmla="*/ 11 h 157"/>
                  <a:gd name="T2" fmla="*/ 23 w 166"/>
                  <a:gd name="T3" fmla="*/ 3 h 157"/>
                  <a:gd name="T4" fmla="*/ 32 w 166"/>
                  <a:gd name="T5" fmla="*/ 0 h 157"/>
                  <a:gd name="T6" fmla="*/ 41 w 166"/>
                  <a:gd name="T7" fmla="*/ 0 h 157"/>
                  <a:gd name="T8" fmla="*/ 48 w 166"/>
                  <a:gd name="T9" fmla="*/ 3 h 157"/>
                  <a:gd name="T10" fmla="*/ 50 w 166"/>
                  <a:gd name="T11" fmla="*/ 11 h 157"/>
                  <a:gd name="T12" fmla="*/ 35 w 166"/>
                  <a:gd name="T13" fmla="*/ 91 h 157"/>
                  <a:gd name="T14" fmla="*/ 33 w 166"/>
                  <a:gd name="T15" fmla="*/ 112 h 157"/>
                  <a:gd name="T16" fmla="*/ 38 w 166"/>
                  <a:gd name="T17" fmla="*/ 123 h 157"/>
                  <a:gd name="T18" fmla="*/ 50 w 166"/>
                  <a:gd name="T19" fmla="*/ 129 h 157"/>
                  <a:gd name="T20" fmla="*/ 57 w 166"/>
                  <a:gd name="T21" fmla="*/ 130 h 157"/>
                  <a:gd name="T22" fmla="*/ 81 w 166"/>
                  <a:gd name="T23" fmla="*/ 124 h 157"/>
                  <a:gd name="T24" fmla="*/ 101 w 166"/>
                  <a:gd name="T25" fmla="*/ 112 h 157"/>
                  <a:gd name="T26" fmla="*/ 114 w 166"/>
                  <a:gd name="T27" fmla="*/ 94 h 157"/>
                  <a:gd name="T28" fmla="*/ 123 w 166"/>
                  <a:gd name="T29" fmla="*/ 72 h 157"/>
                  <a:gd name="T30" fmla="*/ 133 w 166"/>
                  <a:gd name="T31" fmla="*/ 11 h 157"/>
                  <a:gd name="T32" fmla="*/ 138 w 166"/>
                  <a:gd name="T33" fmla="*/ 3 h 157"/>
                  <a:gd name="T34" fmla="*/ 147 w 166"/>
                  <a:gd name="T35" fmla="*/ 0 h 157"/>
                  <a:gd name="T36" fmla="*/ 157 w 166"/>
                  <a:gd name="T37" fmla="*/ 0 h 157"/>
                  <a:gd name="T38" fmla="*/ 165 w 166"/>
                  <a:gd name="T39" fmla="*/ 3 h 157"/>
                  <a:gd name="T40" fmla="*/ 165 w 166"/>
                  <a:gd name="T41" fmla="*/ 11 h 157"/>
                  <a:gd name="T42" fmla="*/ 141 w 166"/>
                  <a:gd name="T43" fmla="*/ 144 h 157"/>
                  <a:gd name="T44" fmla="*/ 136 w 166"/>
                  <a:gd name="T45" fmla="*/ 151 h 157"/>
                  <a:gd name="T46" fmla="*/ 127 w 166"/>
                  <a:gd name="T47" fmla="*/ 153 h 157"/>
                  <a:gd name="T48" fmla="*/ 118 w 166"/>
                  <a:gd name="T49" fmla="*/ 153 h 157"/>
                  <a:gd name="T50" fmla="*/ 111 w 166"/>
                  <a:gd name="T51" fmla="*/ 151 h 157"/>
                  <a:gd name="T52" fmla="*/ 109 w 166"/>
                  <a:gd name="T53" fmla="*/ 144 h 157"/>
                  <a:gd name="T54" fmla="*/ 112 w 166"/>
                  <a:gd name="T55" fmla="*/ 130 h 157"/>
                  <a:gd name="T56" fmla="*/ 114 w 166"/>
                  <a:gd name="T57" fmla="*/ 121 h 157"/>
                  <a:gd name="T58" fmla="*/ 109 w 166"/>
                  <a:gd name="T59" fmla="*/ 127 h 157"/>
                  <a:gd name="T60" fmla="*/ 98 w 166"/>
                  <a:gd name="T61" fmla="*/ 139 h 157"/>
                  <a:gd name="T62" fmla="*/ 80 w 166"/>
                  <a:gd name="T63" fmla="*/ 150 h 157"/>
                  <a:gd name="T64" fmla="*/ 59 w 166"/>
                  <a:gd name="T65" fmla="*/ 156 h 157"/>
                  <a:gd name="T66" fmla="*/ 47 w 166"/>
                  <a:gd name="T67" fmla="*/ 157 h 157"/>
                  <a:gd name="T68" fmla="*/ 23 w 166"/>
                  <a:gd name="T69" fmla="*/ 153 h 157"/>
                  <a:gd name="T70" fmla="*/ 8 w 166"/>
                  <a:gd name="T71" fmla="*/ 142 h 157"/>
                  <a:gd name="T72" fmla="*/ 0 w 166"/>
                  <a:gd name="T73" fmla="*/ 124 h 157"/>
                  <a:gd name="T74" fmla="*/ 2 w 166"/>
                  <a:gd name="T75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" h="157">
                    <a:moveTo>
                      <a:pt x="18" y="11"/>
                    </a:moveTo>
                    <a:lnTo>
                      <a:pt x="18" y="11"/>
                    </a:lnTo>
                    <a:lnTo>
                      <a:pt x="20" y="6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5" y="2"/>
                    </a:lnTo>
                    <a:lnTo>
                      <a:pt x="48" y="3"/>
                    </a:lnTo>
                    <a:lnTo>
                      <a:pt x="50" y="6"/>
                    </a:lnTo>
                    <a:lnTo>
                      <a:pt x="50" y="11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3" y="106"/>
                    </a:lnTo>
                    <a:lnTo>
                      <a:pt x="33" y="112"/>
                    </a:lnTo>
                    <a:lnTo>
                      <a:pt x="35" y="118"/>
                    </a:lnTo>
                    <a:lnTo>
                      <a:pt x="38" y="123"/>
                    </a:lnTo>
                    <a:lnTo>
                      <a:pt x="42" y="127"/>
                    </a:lnTo>
                    <a:lnTo>
                      <a:pt x="50" y="129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71" y="129"/>
                    </a:lnTo>
                    <a:lnTo>
                      <a:pt x="81" y="124"/>
                    </a:lnTo>
                    <a:lnTo>
                      <a:pt x="92" y="120"/>
                    </a:lnTo>
                    <a:lnTo>
                      <a:pt x="101" y="112"/>
                    </a:lnTo>
                    <a:lnTo>
                      <a:pt x="108" y="103"/>
                    </a:lnTo>
                    <a:lnTo>
                      <a:pt x="114" y="94"/>
                    </a:lnTo>
                    <a:lnTo>
                      <a:pt x="120" y="84"/>
                    </a:lnTo>
                    <a:lnTo>
                      <a:pt x="123" y="72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5" y="6"/>
                    </a:lnTo>
                    <a:lnTo>
                      <a:pt x="138" y="3"/>
                    </a:lnTo>
                    <a:lnTo>
                      <a:pt x="142" y="2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62" y="2"/>
                    </a:lnTo>
                    <a:lnTo>
                      <a:pt x="165" y="3"/>
                    </a:lnTo>
                    <a:lnTo>
                      <a:pt x="166" y="6"/>
                    </a:lnTo>
                    <a:lnTo>
                      <a:pt x="165" y="11"/>
                    </a:lnTo>
                    <a:lnTo>
                      <a:pt x="141" y="144"/>
                    </a:lnTo>
                    <a:lnTo>
                      <a:pt x="141" y="144"/>
                    </a:lnTo>
                    <a:lnTo>
                      <a:pt x="139" y="148"/>
                    </a:lnTo>
                    <a:lnTo>
                      <a:pt x="136" y="151"/>
                    </a:lnTo>
                    <a:lnTo>
                      <a:pt x="132" y="153"/>
                    </a:lnTo>
                    <a:lnTo>
                      <a:pt x="127" y="153"/>
                    </a:lnTo>
                    <a:lnTo>
                      <a:pt x="118" y="153"/>
                    </a:lnTo>
                    <a:lnTo>
                      <a:pt x="118" y="153"/>
                    </a:lnTo>
                    <a:lnTo>
                      <a:pt x="114" y="153"/>
                    </a:lnTo>
                    <a:lnTo>
                      <a:pt x="111" y="151"/>
                    </a:lnTo>
                    <a:lnTo>
                      <a:pt x="109" y="148"/>
                    </a:lnTo>
                    <a:lnTo>
                      <a:pt x="109" y="144"/>
                    </a:lnTo>
                    <a:lnTo>
                      <a:pt x="112" y="130"/>
                    </a:lnTo>
                    <a:lnTo>
                      <a:pt x="112" y="130"/>
                    </a:lnTo>
                    <a:lnTo>
                      <a:pt x="115" y="121"/>
                    </a:lnTo>
                    <a:lnTo>
                      <a:pt x="114" y="121"/>
                    </a:lnTo>
                    <a:lnTo>
                      <a:pt x="114" y="121"/>
                    </a:lnTo>
                    <a:lnTo>
                      <a:pt x="109" y="127"/>
                    </a:lnTo>
                    <a:lnTo>
                      <a:pt x="104" y="133"/>
                    </a:lnTo>
                    <a:lnTo>
                      <a:pt x="98" y="139"/>
                    </a:lnTo>
                    <a:lnTo>
                      <a:pt x="89" y="145"/>
                    </a:lnTo>
                    <a:lnTo>
                      <a:pt x="80" y="150"/>
                    </a:lnTo>
                    <a:lnTo>
                      <a:pt x="69" y="153"/>
                    </a:lnTo>
                    <a:lnTo>
                      <a:pt x="59" y="156"/>
                    </a:lnTo>
                    <a:lnTo>
                      <a:pt x="47" y="157"/>
                    </a:lnTo>
                    <a:lnTo>
                      <a:pt x="47" y="157"/>
                    </a:lnTo>
                    <a:lnTo>
                      <a:pt x="33" y="156"/>
                    </a:lnTo>
                    <a:lnTo>
                      <a:pt x="23" y="153"/>
                    </a:lnTo>
                    <a:lnTo>
                      <a:pt x="14" y="148"/>
                    </a:lnTo>
                    <a:lnTo>
                      <a:pt x="8" y="142"/>
                    </a:lnTo>
                    <a:lnTo>
                      <a:pt x="3" y="135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2" y="99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Freeform 44"/>
              <p:cNvSpPr>
                <a:spLocks/>
              </p:cNvSpPr>
              <p:nvPr userDrawn="1"/>
            </p:nvSpPr>
            <p:spPr bwMode="auto">
              <a:xfrm>
                <a:off x="7689850" y="2157413"/>
                <a:ext cx="88900" cy="169862"/>
              </a:xfrm>
              <a:custGeom>
                <a:avLst/>
                <a:gdLst>
                  <a:gd name="T0" fmla="*/ 12 w 112"/>
                  <a:gd name="T1" fmla="*/ 87 h 214"/>
                  <a:gd name="T2" fmla="*/ 9 w 112"/>
                  <a:gd name="T3" fmla="*/ 87 h 214"/>
                  <a:gd name="T4" fmla="*/ 4 w 112"/>
                  <a:gd name="T5" fmla="*/ 82 h 214"/>
                  <a:gd name="T6" fmla="*/ 4 w 112"/>
                  <a:gd name="T7" fmla="*/ 73 h 214"/>
                  <a:gd name="T8" fmla="*/ 6 w 112"/>
                  <a:gd name="T9" fmla="*/ 69 h 214"/>
                  <a:gd name="T10" fmla="*/ 12 w 112"/>
                  <a:gd name="T11" fmla="*/ 64 h 214"/>
                  <a:gd name="T12" fmla="*/ 27 w 112"/>
                  <a:gd name="T13" fmla="*/ 63 h 214"/>
                  <a:gd name="T14" fmla="*/ 28 w 112"/>
                  <a:gd name="T15" fmla="*/ 57 h 214"/>
                  <a:gd name="T16" fmla="*/ 34 w 112"/>
                  <a:gd name="T17" fmla="*/ 40 h 214"/>
                  <a:gd name="T18" fmla="*/ 42 w 112"/>
                  <a:gd name="T19" fmla="*/ 27 h 214"/>
                  <a:gd name="T20" fmla="*/ 61 w 112"/>
                  <a:gd name="T21" fmla="*/ 11 h 214"/>
                  <a:gd name="T22" fmla="*/ 82 w 112"/>
                  <a:gd name="T23" fmla="*/ 3 h 214"/>
                  <a:gd name="T24" fmla="*/ 98 w 112"/>
                  <a:gd name="T25" fmla="*/ 0 h 214"/>
                  <a:gd name="T26" fmla="*/ 103 w 112"/>
                  <a:gd name="T27" fmla="*/ 0 h 214"/>
                  <a:gd name="T28" fmla="*/ 110 w 112"/>
                  <a:gd name="T29" fmla="*/ 3 h 214"/>
                  <a:gd name="T30" fmla="*/ 112 w 112"/>
                  <a:gd name="T31" fmla="*/ 11 h 214"/>
                  <a:gd name="T32" fmla="*/ 110 w 112"/>
                  <a:gd name="T33" fmla="*/ 17 h 214"/>
                  <a:gd name="T34" fmla="*/ 106 w 112"/>
                  <a:gd name="T35" fmla="*/ 23 h 214"/>
                  <a:gd name="T36" fmla="*/ 97 w 112"/>
                  <a:gd name="T37" fmla="*/ 26 h 214"/>
                  <a:gd name="T38" fmla="*/ 86 w 112"/>
                  <a:gd name="T39" fmla="*/ 27 h 214"/>
                  <a:gd name="T40" fmla="*/ 76 w 112"/>
                  <a:gd name="T41" fmla="*/ 31 h 214"/>
                  <a:gd name="T42" fmla="*/ 67 w 112"/>
                  <a:gd name="T43" fmla="*/ 40 h 214"/>
                  <a:gd name="T44" fmla="*/ 59 w 112"/>
                  <a:gd name="T45" fmla="*/ 57 h 214"/>
                  <a:gd name="T46" fmla="*/ 86 w 112"/>
                  <a:gd name="T47" fmla="*/ 63 h 214"/>
                  <a:gd name="T48" fmla="*/ 91 w 112"/>
                  <a:gd name="T49" fmla="*/ 64 h 214"/>
                  <a:gd name="T50" fmla="*/ 95 w 112"/>
                  <a:gd name="T51" fmla="*/ 69 h 214"/>
                  <a:gd name="T52" fmla="*/ 95 w 112"/>
                  <a:gd name="T53" fmla="*/ 78 h 214"/>
                  <a:gd name="T54" fmla="*/ 94 w 112"/>
                  <a:gd name="T55" fmla="*/ 82 h 214"/>
                  <a:gd name="T56" fmla="*/ 88 w 112"/>
                  <a:gd name="T57" fmla="*/ 87 h 214"/>
                  <a:gd name="T58" fmla="*/ 55 w 112"/>
                  <a:gd name="T59" fmla="*/ 87 h 214"/>
                  <a:gd name="T60" fmla="*/ 33 w 112"/>
                  <a:gd name="T61" fmla="*/ 205 h 214"/>
                  <a:gd name="T62" fmla="*/ 28 w 112"/>
                  <a:gd name="T63" fmla="*/ 212 h 214"/>
                  <a:gd name="T64" fmla="*/ 19 w 112"/>
                  <a:gd name="T65" fmla="*/ 214 h 214"/>
                  <a:gd name="T66" fmla="*/ 9 w 112"/>
                  <a:gd name="T67" fmla="*/ 214 h 214"/>
                  <a:gd name="T68" fmla="*/ 1 w 112"/>
                  <a:gd name="T69" fmla="*/ 212 h 214"/>
                  <a:gd name="T70" fmla="*/ 1 w 112"/>
                  <a:gd name="T71" fmla="*/ 20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2" h="214">
                    <a:moveTo>
                      <a:pt x="22" y="87"/>
                    </a:moveTo>
                    <a:lnTo>
                      <a:pt x="12" y="87"/>
                    </a:lnTo>
                    <a:lnTo>
                      <a:pt x="12" y="87"/>
                    </a:lnTo>
                    <a:lnTo>
                      <a:pt x="9" y="87"/>
                    </a:lnTo>
                    <a:lnTo>
                      <a:pt x="6" y="85"/>
                    </a:lnTo>
                    <a:lnTo>
                      <a:pt x="4" y="82"/>
                    </a:lnTo>
                    <a:lnTo>
                      <a:pt x="4" y="78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6" y="69"/>
                    </a:lnTo>
                    <a:lnTo>
                      <a:pt x="9" y="66"/>
                    </a:lnTo>
                    <a:lnTo>
                      <a:pt x="12" y="64"/>
                    </a:lnTo>
                    <a:lnTo>
                      <a:pt x="18" y="63"/>
                    </a:lnTo>
                    <a:lnTo>
                      <a:pt x="27" y="63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31" y="48"/>
                    </a:lnTo>
                    <a:lnTo>
                      <a:pt x="34" y="40"/>
                    </a:lnTo>
                    <a:lnTo>
                      <a:pt x="37" y="33"/>
                    </a:lnTo>
                    <a:lnTo>
                      <a:pt x="42" y="27"/>
                    </a:lnTo>
                    <a:lnTo>
                      <a:pt x="50" y="18"/>
                    </a:lnTo>
                    <a:lnTo>
                      <a:pt x="61" y="11"/>
                    </a:lnTo>
                    <a:lnTo>
                      <a:pt x="71" y="6"/>
                    </a:lnTo>
                    <a:lnTo>
                      <a:pt x="82" y="3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7" y="2"/>
                    </a:lnTo>
                    <a:lnTo>
                      <a:pt x="110" y="3"/>
                    </a:lnTo>
                    <a:lnTo>
                      <a:pt x="112" y="6"/>
                    </a:lnTo>
                    <a:lnTo>
                      <a:pt x="112" y="11"/>
                    </a:lnTo>
                    <a:lnTo>
                      <a:pt x="110" y="17"/>
                    </a:lnTo>
                    <a:lnTo>
                      <a:pt x="110" y="17"/>
                    </a:lnTo>
                    <a:lnTo>
                      <a:pt x="109" y="21"/>
                    </a:lnTo>
                    <a:lnTo>
                      <a:pt x="106" y="23"/>
                    </a:lnTo>
                    <a:lnTo>
                      <a:pt x="103" y="26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86" y="27"/>
                    </a:lnTo>
                    <a:lnTo>
                      <a:pt x="82" y="28"/>
                    </a:lnTo>
                    <a:lnTo>
                      <a:pt x="76" y="31"/>
                    </a:lnTo>
                    <a:lnTo>
                      <a:pt x="71" y="36"/>
                    </a:lnTo>
                    <a:lnTo>
                      <a:pt x="67" y="40"/>
                    </a:lnTo>
                    <a:lnTo>
                      <a:pt x="62" y="48"/>
                    </a:lnTo>
                    <a:lnTo>
                      <a:pt x="59" y="57"/>
                    </a:lnTo>
                    <a:lnTo>
                      <a:pt x="59" y="63"/>
                    </a:lnTo>
                    <a:lnTo>
                      <a:pt x="86" y="63"/>
                    </a:lnTo>
                    <a:lnTo>
                      <a:pt x="86" y="63"/>
                    </a:lnTo>
                    <a:lnTo>
                      <a:pt x="91" y="64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5" y="73"/>
                    </a:lnTo>
                    <a:lnTo>
                      <a:pt x="95" y="78"/>
                    </a:lnTo>
                    <a:lnTo>
                      <a:pt x="95" y="78"/>
                    </a:lnTo>
                    <a:lnTo>
                      <a:pt x="94" y="82"/>
                    </a:lnTo>
                    <a:lnTo>
                      <a:pt x="91" y="85"/>
                    </a:lnTo>
                    <a:lnTo>
                      <a:pt x="88" y="87"/>
                    </a:lnTo>
                    <a:lnTo>
                      <a:pt x="82" y="87"/>
                    </a:lnTo>
                    <a:lnTo>
                      <a:pt x="55" y="87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31" y="209"/>
                    </a:lnTo>
                    <a:lnTo>
                      <a:pt x="28" y="212"/>
                    </a:lnTo>
                    <a:lnTo>
                      <a:pt x="24" y="214"/>
                    </a:lnTo>
                    <a:lnTo>
                      <a:pt x="19" y="214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4" y="214"/>
                    </a:lnTo>
                    <a:lnTo>
                      <a:pt x="1" y="212"/>
                    </a:lnTo>
                    <a:lnTo>
                      <a:pt x="0" y="209"/>
                    </a:lnTo>
                    <a:lnTo>
                      <a:pt x="1" y="205"/>
                    </a:lnTo>
                    <a:lnTo>
                      <a:pt x="22" y="87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Freeform 45"/>
              <p:cNvSpPr>
                <a:spLocks/>
              </p:cNvSpPr>
              <p:nvPr userDrawn="1"/>
            </p:nvSpPr>
            <p:spPr bwMode="auto">
              <a:xfrm>
                <a:off x="7773988" y="2206625"/>
                <a:ext cx="130175" cy="123825"/>
              </a:xfrm>
              <a:custGeom>
                <a:avLst/>
                <a:gdLst>
                  <a:gd name="T0" fmla="*/ 20 w 166"/>
                  <a:gd name="T1" fmla="*/ 11 h 157"/>
                  <a:gd name="T2" fmla="*/ 23 w 166"/>
                  <a:gd name="T3" fmla="*/ 3 h 157"/>
                  <a:gd name="T4" fmla="*/ 32 w 166"/>
                  <a:gd name="T5" fmla="*/ 0 h 157"/>
                  <a:gd name="T6" fmla="*/ 42 w 166"/>
                  <a:gd name="T7" fmla="*/ 0 h 157"/>
                  <a:gd name="T8" fmla="*/ 49 w 166"/>
                  <a:gd name="T9" fmla="*/ 3 h 157"/>
                  <a:gd name="T10" fmla="*/ 49 w 166"/>
                  <a:gd name="T11" fmla="*/ 11 h 157"/>
                  <a:gd name="T12" fmla="*/ 35 w 166"/>
                  <a:gd name="T13" fmla="*/ 91 h 157"/>
                  <a:gd name="T14" fmla="*/ 33 w 166"/>
                  <a:gd name="T15" fmla="*/ 112 h 157"/>
                  <a:gd name="T16" fmla="*/ 39 w 166"/>
                  <a:gd name="T17" fmla="*/ 123 h 157"/>
                  <a:gd name="T18" fmla="*/ 49 w 166"/>
                  <a:gd name="T19" fmla="*/ 129 h 157"/>
                  <a:gd name="T20" fmla="*/ 58 w 166"/>
                  <a:gd name="T21" fmla="*/ 130 h 157"/>
                  <a:gd name="T22" fmla="*/ 82 w 166"/>
                  <a:gd name="T23" fmla="*/ 124 h 157"/>
                  <a:gd name="T24" fmla="*/ 102 w 166"/>
                  <a:gd name="T25" fmla="*/ 112 h 157"/>
                  <a:gd name="T26" fmla="*/ 115 w 166"/>
                  <a:gd name="T27" fmla="*/ 94 h 157"/>
                  <a:gd name="T28" fmla="*/ 123 w 166"/>
                  <a:gd name="T29" fmla="*/ 72 h 157"/>
                  <a:gd name="T30" fmla="*/ 135 w 166"/>
                  <a:gd name="T31" fmla="*/ 11 h 157"/>
                  <a:gd name="T32" fmla="*/ 139 w 166"/>
                  <a:gd name="T33" fmla="*/ 3 h 157"/>
                  <a:gd name="T34" fmla="*/ 147 w 166"/>
                  <a:gd name="T35" fmla="*/ 0 h 157"/>
                  <a:gd name="T36" fmla="*/ 157 w 166"/>
                  <a:gd name="T37" fmla="*/ 0 h 157"/>
                  <a:gd name="T38" fmla="*/ 164 w 166"/>
                  <a:gd name="T39" fmla="*/ 3 h 157"/>
                  <a:gd name="T40" fmla="*/ 166 w 166"/>
                  <a:gd name="T41" fmla="*/ 11 h 157"/>
                  <a:gd name="T42" fmla="*/ 141 w 166"/>
                  <a:gd name="T43" fmla="*/ 144 h 157"/>
                  <a:gd name="T44" fmla="*/ 136 w 166"/>
                  <a:gd name="T45" fmla="*/ 151 h 157"/>
                  <a:gd name="T46" fmla="*/ 129 w 166"/>
                  <a:gd name="T47" fmla="*/ 153 h 157"/>
                  <a:gd name="T48" fmla="*/ 120 w 166"/>
                  <a:gd name="T49" fmla="*/ 153 h 157"/>
                  <a:gd name="T50" fmla="*/ 112 w 166"/>
                  <a:gd name="T51" fmla="*/ 151 h 157"/>
                  <a:gd name="T52" fmla="*/ 111 w 166"/>
                  <a:gd name="T53" fmla="*/ 144 h 157"/>
                  <a:gd name="T54" fmla="*/ 112 w 166"/>
                  <a:gd name="T55" fmla="*/ 130 h 157"/>
                  <a:gd name="T56" fmla="*/ 115 w 166"/>
                  <a:gd name="T57" fmla="*/ 121 h 157"/>
                  <a:gd name="T58" fmla="*/ 111 w 166"/>
                  <a:gd name="T59" fmla="*/ 127 h 157"/>
                  <a:gd name="T60" fmla="*/ 97 w 166"/>
                  <a:gd name="T61" fmla="*/ 139 h 157"/>
                  <a:gd name="T62" fmla="*/ 79 w 166"/>
                  <a:gd name="T63" fmla="*/ 150 h 157"/>
                  <a:gd name="T64" fmla="*/ 58 w 166"/>
                  <a:gd name="T65" fmla="*/ 156 h 157"/>
                  <a:gd name="T66" fmla="*/ 47 w 166"/>
                  <a:gd name="T67" fmla="*/ 157 h 157"/>
                  <a:gd name="T68" fmla="*/ 24 w 166"/>
                  <a:gd name="T69" fmla="*/ 153 h 157"/>
                  <a:gd name="T70" fmla="*/ 8 w 166"/>
                  <a:gd name="T71" fmla="*/ 142 h 157"/>
                  <a:gd name="T72" fmla="*/ 0 w 166"/>
                  <a:gd name="T73" fmla="*/ 124 h 157"/>
                  <a:gd name="T74" fmla="*/ 2 w 166"/>
                  <a:gd name="T75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" h="157">
                    <a:moveTo>
                      <a:pt x="20" y="11"/>
                    </a:moveTo>
                    <a:lnTo>
                      <a:pt x="20" y="11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7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1" y="6"/>
                    </a:lnTo>
                    <a:lnTo>
                      <a:pt x="49" y="11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3" y="106"/>
                    </a:lnTo>
                    <a:lnTo>
                      <a:pt x="33" y="112"/>
                    </a:lnTo>
                    <a:lnTo>
                      <a:pt x="36" y="118"/>
                    </a:lnTo>
                    <a:lnTo>
                      <a:pt x="39" y="123"/>
                    </a:lnTo>
                    <a:lnTo>
                      <a:pt x="44" y="127"/>
                    </a:lnTo>
                    <a:lnTo>
                      <a:pt x="49" y="129"/>
                    </a:lnTo>
                    <a:lnTo>
                      <a:pt x="58" y="130"/>
                    </a:lnTo>
                    <a:lnTo>
                      <a:pt x="58" y="130"/>
                    </a:lnTo>
                    <a:lnTo>
                      <a:pt x="70" y="129"/>
                    </a:lnTo>
                    <a:lnTo>
                      <a:pt x="82" y="124"/>
                    </a:lnTo>
                    <a:lnTo>
                      <a:pt x="93" y="120"/>
                    </a:lnTo>
                    <a:lnTo>
                      <a:pt x="102" y="112"/>
                    </a:lnTo>
                    <a:lnTo>
                      <a:pt x="109" y="103"/>
                    </a:lnTo>
                    <a:lnTo>
                      <a:pt x="115" y="94"/>
                    </a:lnTo>
                    <a:lnTo>
                      <a:pt x="120" y="84"/>
                    </a:lnTo>
                    <a:lnTo>
                      <a:pt x="123" y="72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6" y="6"/>
                    </a:lnTo>
                    <a:lnTo>
                      <a:pt x="139" y="3"/>
                    </a:lnTo>
                    <a:lnTo>
                      <a:pt x="142" y="2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61" y="2"/>
                    </a:lnTo>
                    <a:lnTo>
                      <a:pt x="164" y="3"/>
                    </a:lnTo>
                    <a:lnTo>
                      <a:pt x="166" y="6"/>
                    </a:lnTo>
                    <a:lnTo>
                      <a:pt x="166" y="11"/>
                    </a:lnTo>
                    <a:lnTo>
                      <a:pt x="141" y="144"/>
                    </a:lnTo>
                    <a:lnTo>
                      <a:pt x="141" y="144"/>
                    </a:lnTo>
                    <a:lnTo>
                      <a:pt x="139" y="148"/>
                    </a:lnTo>
                    <a:lnTo>
                      <a:pt x="136" y="151"/>
                    </a:lnTo>
                    <a:lnTo>
                      <a:pt x="133" y="153"/>
                    </a:lnTo>
                    <a:lnTo>
                      <a:pt x="129" y="153"/>
                    </a:lnTo>
                    <a:lnTo>
                      <a:pt x="120" y="153"/>
                    </a:lnTo>
                    <a:lnTo>
                      <a:pt x="120" y="153"/>
                    </a:lnTo>
                    <a:lnTo>
                      <a:pt x="115" y="153"/>
                    </a:lnTo>
                    <a:lnTo>
                      <a:pt x="112" y="151"/>
                    </a:lnTo>
                    <a:lnTo>
                      <a:pt x="111" y="148"/>
                    </a:lnTo>
                    <a:lnTo>
                      <a:pt x="111" y="144"/>
                    </a:lnTo>
                    <a:lnTo>
                      <a:pt x="112" y="130"/>
                    </a:lnTo>
                    <a:lnTo>
                      <a:pt x="112" y="130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111" y="127"/>
                    </a:lnTo>
                    <a:lnTo>
                      <a:pt x="105" y="133"/>
                    </a:lnTo>
                    <a:lnTo>
                      <a:pt x="97" y="139"/>
                    </a:lnTo>
                    <a:lnTo>
                      <a:pt x="90" y="145"/>
                    </a:lnTo>
                    <a:lnTo>
                      <a:pt x="79" y="150"/>
                    </a:lnTo>
                    <a:lnTo>
                      <a:pt x="70" y="153"/>
                    </a:lnTo>
                    <a:lnTo>
                      <a:pt x="58" y="156"/>
                    </a:lnTo>
                    <a:lnTo>
                      <a:pt x="47" y="157"/>
                    </a:lnTo>
                    <a:lnTo>
                      <a:pt x="47" y="157"/>
                    </a:lnTo>
                    <a:lnTo>
                      <a:pt x="35" y="156"/>
                    </a:lnTo>
                    <a:lnTo>
                      <a:pt x="24" y="153"/>
                    </a:lnTo>
                    <a:lnTo>
                      <a:pt x="15" y="148"/>
                    </a:lnTo>
                    <a:lnTo>
                      <a:pt x="8" y="142"/>
                    </a:lnTo>
                    <a:lnTo>
                      <a:pt x="3" y="135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2" y="99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Freeform 46"/>
              <p:cNvSpPr>
                <a:spLocks/>
              </p:cNvSpPr>
              <p:nvPr userDrawn="1"/>
            </p:nvSpPr>
            <p:spPr bwMode="auto">
              <a:xfrm>
                <a:off x="7923213" y="2206625"/>
                <a:ext cx="92075" cy="120650"/>
              </a:xfrm>
              <a:custGeom>
                <a:avLst/>
                <a:gdLst>
                  <a:gd name="T0" fmla="*/ 26 w 117"/>
                  <a:gd name="T1" fmla="*/ 11 h 153"/>
                  <a:gd name="T2" fmla="*/ 26 w 117"/>
                  <a:gd name="T3" fmla="*/ 11 h 153"/>
                  <a:gd name="T4" fmla="*/ 27 w 117"/>
                  <a:gd name="T5" fmla="*/ 6 h 153"/>
                  <a:gd name="T6" fmla="*/ 30 w 117"/>
                  <a:gd name="T7" fmla="*/ 3 h 153"/>
                  <a:gd name="T8" fmla="*/ 33 w 117"/>
                  <a:gd name="T9" fmla="*/ 2 h 153"/>
                  <a:gd name="T10" fmla="*/ 38 w 117"/>
                  <a:gd name="T11" fmla="*/ 0 h 153"/>
                  <a:gd name="T12" fmla="*/ 47 w 117"/>
                  <a:gd name="T13" fmla="*/ 0 h 153"/>
                  <a:gd name="T14" fmla="*/ 47 w 117"/>
                  <a:gd name="T15" fmla="*/ 0 h 153"/>
                  <a:gd name="T16" fmla="*/ 53 w 117"/>
                  <a:gd name="T17" fmla="*/ 2 h 153"/>
                  <a:gd name="T18" fmla="*/ 56 w 117"/>
                  <a:gd name="T19" fmla="*/ 3 h 153"/>
                  <a:gd name="T20" fmla="*/ 56 w 117"/>
                  <a:gd name="T21" fmla="*/ 6 h 153"/>
                  <a:gd name="T22" fmla="*/ 56 w 117"/>
                  <a:gd name="T23" fmla="*/ 11 h 153"/>
                  <a:gd name="T24" fmla="*/ 53 w 117"/>
                  <a:gd name="T25" fmla="*/ 29 h 153"/>
                  <a:gd name="T26" fmla="*/ 53 w 117"/>
                  <a:gd name="T27" fmla="*/ 29 h 153"/>
                  <a:gd name="T28" fmla="*/ 50 w 117"/>
                  <a:gd name="T29" fmla="*/ 39 h 153"/>
                  <a:gd name="T30" fmla="*/ 50 w 117"/>
                  <a:gd name="T31" fmla="*/ 39 h 153"/>
                  <a:gd name="T32" fmla="*/ 50 w 117"/>
                  <a:gd name="T33" fmla="*/ 39 h 153"/>
                  <a:gd name="T34" fmla="*/ 56 w 117"/>
                  <a:gd name="T35" fmla="*/ 32 h 153"/>
                  <a:gd name="T36" fmla="*/ 60 w 117"/>
                  <a:gd name="T37" fmla="*/ 26 h 153"/>
                  <a:gd name="T38" fmla="*/ 68 w 117"/>
                  <a:gd name="T39" fmla="*/ 18 h 153"/>
                  <a:gd name="T40" fmla="*/ 74 w 117"/>
                  <a:gd name="T41" fmla="*/ 12 h 153"/>
                  <a:gd name="T42" fmla="*/ 82 w 117"/>
                  <a:gd name="T43" fmla="*/ 8 h 153"/>
                  <a:gd name="T44" fmla="*/ 90 w 117"/>
                  <a:gd name="T45" fmla="*/ 3 h 153"/>
                  <a:gd name="T46" fmla="*/ 99 w 117"/>
                  <a:gd name="T47" fmla="*/ 0 h 153"/>
                  <a:gd name="T48" fmla="*/ 108 w 117"/>
                  <a:gd name="T49" fmla="*/ 0 h 153"/>
                  <a:gd name="T50" fmla="*/ 108 w 117"/>
                  <a:gd name="T51" fmla="*/ 0 h 153"/>
                  <a:gd name="T52" fmla="*/ 112 w 117"/>
                  <a:gd name="T53" fmla="*/ 0 h 153"/>
                  <a:gd name="T54" fmla="*/ 115 w 117"/>
                  <a:gd name="T55" fmla="*/ 2 h 153"/>
                  <a:gd name="T56" fmla="*/ 117 w 117"/>
                  <a:gd name="T57" fmla="*/ 5 h 153"/>
                  <a:gd name="T58" fmla="*/ 117 w 117"/>
                  <a:gd name="T59" fmla="*/ 9 h 153"/>
                  <a:gd name="T60" fmla="*/ 115 w 117"/>
                  <a:gd name="T61" fmla="*/ 18 h 153"/>
                  <a:gd name="T62" fmla="*/ 115 w 117"/>
                  <a:gd name="T63" fmla="*/ 18 h 153"/>
                  <a:gd name="T64" fmla="*/ 114 w 117"/>
                  <a:gd name="T65" fmla="*/ 23 h 153"/>
                  <a:gd name="T66" fmla="*/ 111 w 117"/>
                  <a:gd name="T67" fmla="*/ 26 h 153"/>
                  <a:gd name="T68" fmla="*/ 106 w 117"/>
                  <a:gd name="T69" fmla="*/ 27 h 153"/>
                  <a:gd name="T70" fmla="*/ 102 w 117"/>
                  <a:gd name="T71" fmla="*/ 29 h 153"/>
                  <a:gd name="T72" fmla="*/ 102 w 117"/>
                  <a:gd name="T73" fmla="*/ 29 h 153"/>
                  <a:gd name="T74" fmla="*/ 90 w 117"/>
                  <a:gd name="T75" fmla="*/ 30 h 153"/>
                  <a:gd name="T76" fmla="*/ 79 w 117"/>
                  <a:gd name="T77" fmla="*/ 33 h 153"/>
                  <a:gd name="T78" fmla="*/ 71 w 117"/>
                  <a:gd name="T79" fmla="*/ 39 h 153"/>
                  <a:gd name="T80" fmla="*/ 62 w 117"/>
                  <a:gd name="T81" fmla="*/ 48 h 153"/>
                  <a:gd name="T82" fmla="*/ 56 w 117"/>
                  <a:gd name="T83" fmla="*/ 57 h 153"/>
                  <a:gd name="T84" fmla="*/ 50 w 117"/>
                  <a:gd name="T85" fmla="*/ 68 h 153"/>
                  <a:gd name="T86" fmla="*/ 45 w 117"/>
                  <a:gd name="T87" fmla="*/ 80 h 153"/>
                  <a:gd name="T88" fmla="*/ 42 w 117"/>
                  <a:gd name="T89" fmla="*/ 90 h 153"/>
                  <a:gd name="T90" fmla="*/ 32 w 117"/>
                  <a:gd name="T91" fmla="*/ 144 h 153"/>
                  <a:gd name="T92" fmla="*/ 32 w 117"/>
                  <a:gd name="T93" fmla="*/ 144 h 153"/>
                  <a:gd name="T94" fmla="*/ 30 w 117"/>
                  <a:gd name="T95" fmla="*/ 148 h 153"/>
                  <a:gd name="T96" fmla="*/ 27 w 117"/>
                  <a:gd name="T97" fmla="*/ 151 h 153"/>
                  <a:gd name="T98" fmla="*/ 24 w 117"/>
                  <a:gd name="T99" fmla="*/ 153 h 153"/>
                  <a:gd name="T100" fmla="*/ 20 w 117"/>
                  <a:gd name="T101" fmla="*/ 153 h 153"/>
                  <a:gd name="T102" fmla="*/ 9 w 117"/>
                  <a:gd name="T103" fmla="*/ 153 h 153"/>
                  <a:gd name="T104" fmla="*/ 9 w 117"/>
                  <a:gd name="T105" fmla="*/ 153 h 153"/>
                  <a:gd name="T106" fmla="*/ 5 w 117"/>
                  <a:gd name="T107" fmla="*/ 153 h 153"/>
                  <a:gd name="T108" fmla="*/ 2 w 117"/>
                  <a:gd name="T109" fmla="*/ 151 h 153"/>
                  <a:gd name="T110" fmla="*/ 0 w 117"/>
                  <a:gd name="T111" fmla="*/ 148 h 153"/>
                  <a:gd name="T112" fmla="*/ 0 w 117"/>
                  <a:gd name="T113" fmla="*/ 144 h 153"/>
                  <a:gd name="T114" fmla="*/ 26 w 117"/>
                  <a:gd name="T115" fmla="*/ 1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" h="153">
                    <a:moveTo>
                      <a:pt x="26" y="11"/>
                    </a:moveTo>
                    <a:lnTo>
                      <a:pt x="26" y="11"/>
                    </a:lnTo>
                    <a:lnTo>
                      <a:pt x="27" y="6"/>
                    </a:lnTo>
                    <a:lnTo>
                      <a:pt x="30" y="3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3" y="2"/>
                    </a:lnTo>
                    <a:lnTo>
                      <a:pt x="56" y="3"/>
                    </a:lnTo>
                    <a:lnTo>
                      <a:pt x="56" y="6"/>
                    </a:lnTo>
                    <a:lnTo>
                      <a:pt x="56" y="11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56" y="32"/>
                    </a:lnTo>
                    <a:lnTo>
                      <a:pt x="60" y="26"/>
                    </a:lnTo>
                    <a:lnTo>
                      <a:pt x="68" y="18"/>
                    </a:lnTo>
                    <a:lnTo>
                      <a:pt x="74" y="12"/>
                    </a:lnTo>
                    <a:lnTo>
                      <a:pt x="82" y="8"/>
                    </a:lnTo>
                    <a:lnTo>
                      <a:pt x="90" y="3"/>
                    </a:lnTo>
                    <a:lnTo>
                      <a:pt x="99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7" y="5"/>
                    </a:lnTo>
                    <a:lnTo>
                      <a:pt x="117" y="9"/>
                    </a:lnTo>
                    <a:lnTo>
                      <a:pt x="115" y="18"/>
                    </a:lnTo>
                    <a:lnTo>
                      <a:pt x="115" y="18"/>
                    </a:lnTo>
                    <a:lnTo>
                      <a:pt x="114" y="23"/>
                    </a:lnTo>
                    <a:lnTo>
                      <a:pt x="111" y="26"/>
                    </a:lnTo>
                    <a:lnTo>
                      <a:pt x="106" y="27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90" y="30"/>
                    </a:lnTo>
                    <a:lnTo>
                      <a:pt x="79" y="33"/>
                    </a:lnTo>
                    <a:lnTo>
                      <a:pt x="71" y="39"/>
                    </a:lnTo>
                    <a:lnTo>
                      <a:pt x="62" y="48"/>
                    </a:lnTo>
                    <a:lnTo>
                      <a:pt x="56" y="57"/>
                    </a:lnTo>
                    <a:lnTo>
                      <a:pt x="50" y="68"/>
                    </a:lnTo>
                    <a:lnTo>
                      <a:pt x="45" y="80"/>
                    </a:lnTo>
                    <a:lnTo>
                      <a:pt x="42" y="90"/>
                    </a:lnTo>
                    <a:lnTo>
                      <a:pt x="32" y="144"/>
                    </a:lnTo>
                    <a:lnTo>
                      <a:pt x="32" y="144"/>
                    </a:lnTo>
                    <a:lnTo>
                      <a:pt x="30" y="148"/>
                    </a:lnTo>
                    <a:lnTo>
                      <a:pt x="27" y="151"/>
                    </a:lnTo>
                    <a:lnTo>
                      <a:pt x="24" y="153"/>
                    </a:lnTo>
                    <a:lnTo>
                      <a:pt x="20" y="153"/>
                    </a:lnTo>
                    <a:lnTo>
                      <a:pt x="9" y="153"/>
                    </a:lnTo>
                    <a:lnTo>
                      <a:pt x="9" y="153"/>
                    </a:lnTo>
                    <a:lnTo>
                      <a:pt x="5" y="153"/>
                    </a:lnTo>
                    <a:lnTo>
                      <a:pt x="2" y="151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Freeform 47"/>
              <p:cNvSpPr>
                <a:spLocks/>
              </p:cNvSpPr>
              <p:nvPr userDrawn="1"/>
            </p:nvSpPr>
            <p:spPr bwMode="auto">
              <a:xfrm>
                <a:off x="8029575" y="2173288"/>
                <a:ext cx="74613" cy="155575"/>
              </a:xfrm>
              <a:custGeom>
                <a:avLst/>
                <a:gdLst>
                  <a:gd name="T0" fmla="*/ 9 w 94"/>
                  <a:gd name="T1" fmla="*/ 67 h 195"/>
                  <a:gd name="T2" fmla="*/ 4 w 94"/>
                  <a:gd name="T3" fmla="*/ 67 h 195"/>
                  <a:gd name="T4" fmla="*/ 0 w 94"/>
                  <a:gd name="T5" fmla="*/ 62 h 195"/>
                  <a:gd name="T6" fmla="*/ 1 w 94"/>
                  <a:gd name="T7" fmla="*/ 53 h 195"/>
                  <a:gd name="T8" fmla="*/ 3 w 94"/>
                  <a:gd name="T9" fmla="*/ 49 h 195"/>
                  <a:gd name="T10" fmla="*/ 9 w 94"/>
                  <a:gd name="T11" fmla="*/ 44 h 195"/>
                  <a:gd name="T12" fmla="*/ 25 w 94"/>
                  <a:gd name="T13" fmla="*/ 43 h 195"/>
                  <a:gd name="T14" fmla="*/ 31 w 94"/>
                  <a:gd name="T15" fmla="*/ 10 h 195"/>
                  <a:gd name="T16" fmla="*/ 36 w 94"/>
                  <a:gd name="T17" fmla="*/ 3 h 195"/>
                  <a:gd name="T18" fmla="*/ 45 w 94"/>
                  <a:gd name="T19" fmla="*/ 0 h 195"/>
                  <a:gd name="T20" fmla="*/ 53 w 94"/>
                  <a:gd name="T21" fmla="*/ 0 h 195"/>
                  <a:gd name="T22" fmla="*/ 61 w 94"/>
                  <a:gd name="T23" fmla="*/ 3 h 195"/>
                  <a:gd name="T24" fmla="*/ 62 w 94"/>
                  <a:gd name="T25" fmla="*/ 10 h 195"/>
                  <a:gd name="T26" fmla="*/ 85 w 94"/>
                  <a:gd name="T27" fmla="*/ 43 h 195"/>
                  <a:gd name="T28" fmla="*/ 89 w 94"/>
                  <a:gd name="T29" fmla="*/ 44 h 195"/>
                  <a:gd name="T30" fmla="*/ 94 w 94"/>
                  <a:gd name="T31" fmla="*/ 49 h 195"/>
                  <a:gd name="T32" fmla="*/ 92 w 94"/>
                  <a:gd name="T33" fmla="*/ 58 h 195"/>
                  <a:gd name="T34" fmla="*/ 91 w 94"/>
                  <a:gd name="T35" fmla="*/ 62 h 195"/>
                  <a:gd name="T36" fmla="*/ 85 w 94"/>
                  <a:gd name="T37" fmla="*/ 67 h 195"/>
                  <a:gd name="T38" fmla="*/ 52 w 94"/>
                  <a:gd name="T39" fmla="*/ 67 h 195"/>
                  <a:gd name="T40" fmla="*/ 39 w 94"/>
                  <a:gd name="T41" fmla="*/ 135 h 195"/>
                  <a:gd name="T42" fmla="*/ 39 w 94"/>
                  <a:gd name="T43" fmla="*/ 152 h 195"/>
                  <a:gd name="T44" fmla="*/ 45 w 94"/>
                  <a:gd name="T45" fmla="*/ 162 h 195"/>
                  <a:gd name="T46" fmla="*/ 53 w 94"/>
                  <a:gd name="T47" fmla="*/ 167 h 195"/>
                  <a:gd name="T48" fmla="*/ 64 w 94"/>
                  <a:gd name="T49" fmla="*/ 170 h 195"/>
                  <a:gd name="T50" fmla="*/ 71 w 94"/>
                  <a:gd name="T51" fmla="*/ 171 h 195"/>
                  <a:gd name="T52" fmla="*/ 73 w 94"/>
                  <a:gd name="T53" fmla="*/ 179 h 195"/>
                  <a:gd name="T54" fmla="*/ 71 w 94"/>
                  <a:gd name="T55" fmla="*/ 185 h 195"/>
                  <a:gd name="T56" fmla="*/ 67 w 94"/>
                  <a:gd name="T57" fmla="*/ 194 h 195"/>
                  <a:gd name="T58" fmla="*/ 56 w 94"/>
                  <a:gd name="T59" fmla="*/ 195 h 195"/>
                  <a:gd name="T60" fmla="*/ 45 w 94"/>
                  <a:gd name="T61" fmla="*/ 195 h 195"/>
                  <a:gd name="T62" fmla="*/ 25 w 94"/>
                  <a:gd name="T63" fmla="*/ 188 h 195"/>
                  <a:gd name="T64" fmla="*/ 10 w 94"/>
                  <a:gd name="T65" fmla="*/ 174 h 195"/>
                  <a:gd name="T66" fmla="*/ 6 w 94"/>
                  <a:gd name="T67" fmla="*/ 153 h 195"/>
                  <a:gd name="T68" fmla="*/ 21 w 94"/>
                  <a:gd name="T69" fmla="*/ 6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95">
                    <a:moveTo>
                      <a:pt x="21" y="67"/>
                    </a:moveTo>
                    <a:lnTo>
                      <a:pt x="9" y="67"/>
                    </a:lnTo>
                    <a:lnTo>
                      <a:pt x="9" y="67"/>
                    </a:lnTo>
                    <a:lnTo>
                      <a:pt x="4" y="67"/>
                    </a:lnTo>
                    <a:lnTo>
                      <a:pt x="1" y="65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3" y="49"/>
                    </a:lnTo>
                    <a:lnTo>
                      <a:pt x="6" y="46"/>
                    </a:lnTo>
                    <a:lnTo>
                      <a:pt x="9" y="44"/>
                    </a:lnTo>
                    <a:lnTo>
                      <a:pt x="13" y="43"/>
                    </a:lnTo>
                    <a:lnTo>
                      <a:pt x="25" y="43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6"/>
                    </a:lnTo>
                    <a:lnTo>
                      <a:pt x="36" y="3"/>
                    </a:lnTo>
                    <a:lnTo>
                      <a:pt x="40" y="1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8" y="1"/>
                    </a:lnTo>
                    <a:lnTo>
                      <a:pt x="61" y="3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56" y="43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9" y="44"/>
                    </a:lnTo>
                    <a:lnTo>
                      <a:pt x="92" y="46"/>
                    </a:lnTo>
                    <a:lnTo>
                      <a:pt x="94" y="49"/>
                    </a:lnTo>
                    <a:lnTo>
                      <a:pt x="94" y="53"/>
                    </a:lnTo>
                    <a:lnTo>
                      <a:pt x="92" y="58"/>
                    </a:lnTo>
                    <a:lnTo>
                      <a:pt x="92" y="58"/>
                    </a:lnTo>
                    <a:lnTo>
                      <a:pt x="91" y="62"/>
                    </a:lnTo>
                    <a:lnTo>
                      <a:pt x="89" y="65"/>
                    </a:lnTo>
                    <a:lnTo>
                      <a:pt x="85" y="67"/>
                    </a:lnTo>
                    <a:lnTo>
                      <a:pt x="80" y="67"/>
                    </a:lnTo>
                    <a:lnTo>
                      <a:pt x="52" y="67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7" y="144"/>
                    </a:lnTo>
                    <a:lnTo>
                      <a:pt x="39" y="152"/>
                    </a:lnTo>
                    <a:lnTo>
                      <a:pt x="42" y="158"/>
                    </a:lnTo>
                    <a:lnTo>
                      <a:pt x="45" y="162"/>
                    </a:lnTo>
                    <a:lnTo>
                      <a:pt x="49" y="165"/>
                    </a:lnTo>
                    <a:lnTo>
                      <a:pt x="53" y="167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8" y="170"/>
                    </a:lnTo>
                    <a:lnTo>
                      <a:pt x="71" y="171"/>
                    </a:lnTo>
                    <a:lnTo>
                      <a:pt x="73" y="174"/>
                    </a:lnTo>
                    <a:lnTo>
                      <a:pt x="73" y="179"/>
                    </a:lnTo>
                    <a:lnTo>
                      <a:pt x="71" y="185"/>
                    </a:lnTo>
                    <a:lnTo>
                      <a:pt x="71" y="185"/>
                    </a:lnTo>
                    <a:lnTo>
                      <a:pt x="70" y="189"/>
                    </a:lnTo>
                    <a:lnTo>
                      <a:pt x="67" y="194"/>
                    </a:lnTo>
                    <a:lnTo>
                      <a:pt x="62" y="195"/>
                    </a:lnTo>
                    <a:lnTo>
                      <a:pt x="56" y="195"/>
                    </a:lnTo>
                    <a:lnTo>
                      <a:pt x="56" y="195"/>
                    </a:lnTo>
                    <a:lnTo>
                      <a:pt x="45" y="195"/>
                    </a:lnTo>
                    <a:lnTo>
                      <a:pt x="34" y="192"/>
                    </a:lnTo>
                    <a:lnTo>
                      <a:pt x="25" y="188"/>
                    </a:lnTo>
                    <a:lnTo>
                      <a:pt x="16" y="182"/>
                    </a:lnTo>
                    <a:lnTo>
                      <a:pt x="10" y="174"/>
                    </a:lnTo>
                    <a:lnTo>
                      <a:pt x="7" y="164"/>
                    </a:lnTo>
                    <a:lnTo>
                      <a:pt x="6" y="153"/>
                    </a:lnTo>
                    <a:lnTo>
                      <a:pt x="6" y="140"/>
                    </a:lnTo>
                    <a:lnTo>
                      <a:pt x="21" y="67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Freeform 48"/>
              <p:cNvSpPr>
                <a:spLocks/>
              </p:cNvSpPr>
              <p:nvPr userDrawn="1"/>
            </p:nvSpPr>
            <p:spPr bwMode="auto">
              <a:xfrm>
                <a:off x="8110538" y="2159000"/>
                <a:ext cx="131763" cy="168275"/>
              </a:xfrm>
              <a:custGeom>
                <a:avLst/>
                <a:gdLst>
                  <a:gd name="T0" fmla="*/ 38 w 167"/>
                  <a:gd name="T1" fmla="*/ 10 h 212"/>
                  <a:gd name="T2" fmla="*/ 41 w 167"/>
                  <a:gd name="T3" fmla="*/ 3 h 212"/>
                  <a:gd name="T4" fmla="*/ 50 w 167"/>
                  <a:gd name="T5" fmla="*/ 0 h 212"/>
                  <a:gd name="T6" fmla="*/ 60 w 167"/>
                  <a:gd name="T7" fmla="*/ 0 h 212"/>
                  <a:gd name="T8" fmla="*/ 67 w 167"/>
                  <a:gd name="T9" fmla="*/ 3 h 212"/>
                  <a:gd name="T10" fmla="*/ 67 w 167"/>
                  <a:gd name="T11" fmla="*/ 10 h 212"/>
                  <a:gd name="T12" fmla="*/ 56 w 167"/>
                  <a:gd name="T13" fmla="*/ 79 h 212"/>
                  <a:gd name="T14" fmla="*/ 53 w 167"/>
                  <a:gd name="T15" fmla="*/ 91 h 212"/>
                  <a:gd name="T16" fmla="*/ 57 w 167"/>
                  <a:gd name="T17" fmla="*/ 86 h 212"/>
                  <a:gd name="T18" fmla="*/ 69 w 167"/>
                  <a:gd name="T19" fmla="*/ 74 h 212"/>
                  <a:gd name="T20" fmla="*/ 87 w 167"/>
                  <a:gd name="T21" fmla="*/ 64 h 212"/>
                  <a:gd name="T22" fmla="*/ 108 w 167"/>
                  <a:gd name="T23" fmla="*/ 58 h 212"/>
                  <a:gd name="T24" fmla="*/ 120 w 167"/>
                  <a:gd name="T25" fmla="*/ 56 h 212"/>
                  <a:gd name="T26" fmla="*/ 145 w 167"/>
                  <a:gd name="T27" fmla="*/ 59 h 212"/>
                  <a:gd name="T28" fmla="*/ 160 w 167"/>
                  <a:gd name="T29" fmla="*/ 71 h 212"/>
                  <a:gd name="T30" fmla="*/ 167 w 167"/>
                  <a:gd name="T31" fmla="*/ 89 h 212"/>
                  <a:gd name="T32" fmla="*/ 166 w 167"/>
                  <a:gd name="T33" fmla="*/ 115 h 212"/>
                  <a:gd name="T34" fmla="*/ 150 w 167"/>
                  <a:gd name="T35" fmla="*/ 203 h 212"/>
                  <a:gd name="T36" fmla="*/ 145 w 167"/>
                  <a:gd name="T37" fmla="*/ 210 h 212"/>
                  <a:gd name="T38" fmla="*/ 136 w 167"/>
                  <a:gd name="T39" fmla="*/ 212 h 212"/>
                  <a:gd name="T40" fmla="*/ 126 w 167"/>
                  <a:gd name="T41" fmla="*/ 212 h 212"/>
                  <a:gd name="T42" fmla="*/ 118 w 167"/>
                  <a:gd name="T43" fmla="*/ 210 h 212"/>
                  <a:gd name="T44" fmla="*/ 118 w 167"/>
                  <a:gd name="T45" fmla="*/ 203 h 212"/>
                  <a:gd name="T46" fmla="*/ 133 w 167"/>
                  <a:gd name="T47" fmla="*/ 122 h 212"/>
                  <a:gd name="T48" fmla="*/ 135 w 167"/>
                  <a:gd name="T49" fmla="*/ 100 h 212"/>
                  <a:gd name="T50" fmla="*/ 129 w 167"/>
                  <a:gd name="T51" fmla="*/ 89 h 212"/>
                  <a:gd name="T52" fmla="*/ 118 w 167"/>
                  <a:gd name="T53" fmla="*/ 83 h 212"/>
                  <a:gd name="T54" fmla="*/ 109 w 167"/>
                  <a:gd name="T55" fmla="*/ 83 h 212"/>
                  <a:gd name="T56" fmla="*/ 87 w 167"/>
                  <a:gd name="T57" fmla="*/ 88 h 212"/>
                  <a:gd name="T58" fmla="*/ 67 w 167"/>
                  <a:gd name="T59" fmla="*/ 100 h 212"/>
                  <a:gd name="T60" fmla="*/ 53 w 167"/>
                  <a:gd name="T61" fmla="*/ 118 h 212"/>
                  <a:gd name="T62" fmla="*/ 44 w 167"/>
                  <a:gd name="T63" fmla="*/ 140 h 212"/>
                  <a:gd name="T64" fmla="*/ 32 w 167"/>
                  <a:gd name="T65" fmla="*/ 203 h 212"/>
                  <a:gd name="T66" fmla="*/ 27 w 167"/>
                  <a:gd name="T67" fmla="*/ 210 h 212"/>
                  <a:gd name="T68" fmla="*/ 20 w 167"/>
                  <a:gd name="T69" fmla="*/ 212 h 212"/>
                  <a:gd name="T70" fmla="*/ 9 w 167"/>
                  <a:gd name="T71" fmla="*/ 212 h 212"/>
                  <a:gd name="T72" fmla="*/ 2 w 167"/>
                  <a:gd name="T73" fmla="*/ 210 h 212"/>
                  <a:gd name="T74" fmla="*/ 0 w 167"/>
                  <a:gd name="T75" fmla="*/ 20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" h="212">
                    <a:moveTo>
                      <a:pt x="38" y="10"/>
                    </a:moveTo>
                    <a:lnTo>
                      <a:pt x="38" y="10"/>
                    </a:lnTo>
                    <a:lnTo>
                      <a:pt x="39" y="6"/>
                    </a:lnTo>
                    <a:lnTo>
                      <a:pt x="41" y="3"/>
                    </a:lnTo>
                    <a:lnTo>
                      <a:pt x="45" y="1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4" y="1"/>
                    </a:lnTo>
                    <a:lnTo>
                      <a:pt x="67" y="3"/>
                    </a:lnTo>
                    <a:lnTo>
                      <a:pt x="69" y="6"/>
                    </a:lnTo>
                    <a:lnTo>
                      <a:pt x="67" y="10"/>
                    </a:lnTo>
                    <a:lnTo>
                      <a:pt x="56" y="79"/>
                    </a:lnTo>
                    <a:lnTo>
                      <a:pt x="56" y="79"/>
                    </a:lnTo>
                    <a:lnTo>
                      <a:pt x="51" y="91"/>
                    </a:lnTo>
                    <a:lnTo>
                      <a:pt x="53" y="91"/>
                    </a:lnTo>
                    <a:lnTo>
                      <a:pt x="53" y="91"/>
                    </a:lnTo>
                    <a:lnTo>
                      <a:pt x="57" y="86"/>
                    </a:lnTo>
                    <a:lnTo>
                      <a:pt x="63" y="80"/>
                    </a:lnTo>
                    <a:lnTo>
                      <a:pt x="69" y="74"/>
                    </a:lnTo>
                    <a:lnTo>
                      <a:pt x="78" y="68"/>
                    </a:lnTo>
                    <a:lnTo>
                      <a:pt x="87" y="64"/>
                    </a:lnTo>
                    <a:lnTo>
                      <a:pt x="97" y="59"/>
                    </a:lnTo>
                    <a:lnTo>
                      <a:pt x="108" y="58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33" y="58"/>
                    </a:lnTo>
                    <a:lnTo>
                      <a:pt x="145" y="59"/>
                    </a:lnTo>
                    <a:lnTo>
                      <a:pt x="154" y="65"/>
                    </a:lnTo>
                    <a:lnTo>
                      <a:pt x="160" y="71"/>
                    </a:lnTo>
                    <a:lnTo>
                      <a:pt x="165" y="79"/>
                    </a:lnTo>
                    <a:lnTo>
                      <a:pt x="167" y="89"/>
                    </a:lnTo>
                    <a:lnTo>
                      <a:pt x="167" y="101"/>
                    </a:lnTo>
                    <a:lnTo>
                      <a:pt x="166" y="115"/>
                    </a:lnTo>
                    <a:lnTo>
                      <a:pt x="150" y="203"/>
                    </a:lnTo>
                    <a:lnTo>
                      <a:pt x="150" y="203"/>
                    </a:lnTo>
                    <a:lnTo>
                      <a:pt x="148" y="207"/>
                    </a:lnTo>
                    <a:lnTo>
                      <a:pt x="145" y="210"/>
                    </a:lnTo>
                    <a:lnTo>
                      <a:pt x="141" y="212"/>
                    </a:lnTo>
                    <a:lnTo>
                      <a:pt x="136" y="212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21" y="212"/>
                    </a:lnTo>
                    <a:lnTo>
                      <a:pt x="118" y="210"/>
                    </a:lnTo>
                    <a:lnTo>
                      <a:pt x="117" y="207"/>
                    </a:lnTo>
                    <a:lnTo>
                      <a:pt x="118" y="203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35" y="106"/>
                    </a:lnTo>
                    <a:lnTo>
                      <a:pt x="135" y="100"/>
                    </a:lnTo>
                    <a:lnTo>
                      <a:pt x="132" y="94"/>
                    </a:lnTo>
                    <a:lnTo>
                      <a:pt x="129" y="89"/>
                    </a:lnTo>
                    <a:lnTo>
                      <a:pt x="124" y="86"/>
                    </a:lnTo>
                    <a:lnTo>
                      <a:pt x="118" y="83"/>
                    </a:lnTo>
                    <a:lnTo>
                      <a:pt x="109" y="83"/>
                    </a:lnTo>
                    <a:lnTo>
                      <a:pt x="109" y="83"/>
                    </a:lnTo>
                    <a:lnTo>
                      <a:pt x="97" y="85"/>
                    </a:lnTo>
                    <a:lnTo>
                      <a:pt x="87" y="88"/>
                    </a:lnTo>
                    <a:lnTo>
                      <a:pt x="76" y="92"/>
                    </a:lnTo>
                    <a:lnTo>
                      <a:pt x="67" y="100"/>
                    </a:lnTo>
                    <a:lnTo>
                      <a:pt x="58" y="107"/>
                    </a:lnTo>
                    <a:lnTo>
                      <a:pt x="53" y="118"/>
                    </a:lnTo>
                    <a:lnTo>
                      <a:pt x="47" y="128"/>
                    </a:lnTo>
                    <a:lnTo>
                      <a:pt x="44" y="140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0" y="207"/>
                    </a:lnTo>
                    <a:lnTo>
                      <a:pt x="27" y="210"/>
                    </a:lnTo>
                    <a:lnTo>
                      <a:pt x="24" y="212"/>
                    </a:lnTo>
                    <a:lnTo>
                      <a:pt x="20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5" y="212"/>
                    </a:lnTo>
                    <a:lnTo>
                      <a:pt x="2" y="210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Freeform 49"/>
              <p:cNvSpPr>
                <a:spLocks noEditPoints="1"/>
              </p:cNvSpPr>
              <p:nvPr userDrawn="1"/>
            </p:nvSpPr>
            <p:spPr bwMode="auto">
              <a:xfrm>
                <a:off x="8264525" y="2203450"/>
                <a:ext cx="127000" cy="127000"/>
              </a:xfrm>
              <a:custGeom>
                <a:avLst/>
                <a:gdLst>
                  <a:gd name="T0" fmla="*/ 98 w 158"/>
                  <a:gd name="T1" fmla="*/ 0 h 160"/>
                  <a:gd name="T2" fmla="*/ 128 w 158"/>
                  <a:gd name="T3" fmla="*/ 6 h 160"/>
                  <a:gd name="T4" fmla="*/ 148 w 158"/>
                  <a:gd name="T5" fmla="*/ 21 h 160"/>
                  <a:gd name="T6" fmla="*/ 157 w 158"/>
                  <a:gd name="T7" fmla="*/ 44 h 160"/>
                  <a:gd name="T8" fmla="*/ 155 w 158"/>
                  <a:gd name="T9" fmla="*/ 74 h 160"/>
                  <a:gd name="T10" fmla="*/ 154 w 158"/>
                  <a:gd name="T11" fmla="*/ 77 h 160"/>
                  <a:gd name="T12" fmla="*/ 148 w 158"/>
                  <a:gd name="T13" fmla="*/ 83 h 160"/>
                  <a:gd name="T14" fmla="*/ 33 w 158"/>
                  <a:gd name="T15" fmla="*/ 83 h 160"/>
                  <a:gd name="T16" fmla="*/ 33 w 158"/>
                  <a:gd name="T17" fmla="*/ 94 h 160"/>
                  <a:gd name="T18" fmla="*/ 39 w 158"/>
                  <a:gd name="T19" fmla="*/ 114 h 160"/>
                  <a:gd name="T20" fmla="*/ 51 w 158"/>
                  <a:gd name="T21" fmla="*/ 127 h 160"/>
                  <a:gd name="T22" fmla="*/ 70 w 158"/>
                  <a:gd name="T23" fmla="*/ 133 h 160"/>
                  <a:gd name="T24" fmla="*/ 80 w 158"/>
                  <a:gd name="T25" fmla="*/ 135 h 160"/>
                  <a:gd name="T26" fmla="*/ 104 w 158"/>
                  <a:gd name="T27" fmla="*/ 130 h 160"/>
                  <a:gd name="T28" fmla="*/ 122 w 158"/>
                  <a:gd name="T29" fmla="*/ 123 h 160"/>
                  <a:gd name="T30" fmla="*/ 127 w 158"/>
                  <a:gd name="T31" fmla="*/ 121 h 160"/>
                  <a:gd name="T32" fmla="*/ 133 w 158"/>
                  <a:gd name="T33" fmla="*/ 123 h 160"/>
                  <a:gd name="T34" fmla="*/ 137 w 158"/>
                  <a:gd name="T35" fmla="*/ 130 h 160"/>
                  <a:gd name="T36" fmla="*/ 139 w 158"/>
                  <a:gd name="T37" fmla="*/ 135 h 160"/>
                  <a:gd name="T38" fmla="*/ 136 w 158"/>
                  <a:gd name="T39" fmla="*/ 141 h 160"/>
                  <a:gd name="T40" fmla="*/ 131 w 158"/>
                  <a:gd name="T41" fmla="*/ 144 h 160"/>
                  <a:gd name="T42" fmla="*/ 109 w 158"/>
                  <a:gd name="T43" fmla="*/ 154 h 160"/>
                  <a:gd name="T44" fmla="*/ 73 w 158"/>
                  <a:gd name="T45" fmla="*/ 160 h 160"/>
                  <a:gd name="T46" fmla="*/ 55 w 158"/>
                  <a:gd name="T47" fmla="*/ 159 h 160"/>
                  <a:gd name="T48" fmla="*/ 25 w 158"/>
                  <a:gd name="T49" fmla="*/ 147 h 160"/>
                  <a:gd name="T50" fmla="*/ 7 w 158"/>
                  <a:gd name="T51" fmla="*/ 126 h 160"/>
                  <a:gd name="T52" fmla="*/ 0 w 158"/>
                  <a:gd name="T53" fmla="*/ 96 h 160"/>
                  <a:gd name="T54" fmla="*/ 1 w 158"/>
                  <a:gd name="T55" fmla="*/ 80 h 160"/>
                  <a:gd name="T56" fmla="*/ 15 w 158"/>
                  <a:gd name="T57" fmla="*/ 47 h 160"/>
                  <a:gd name="T58" fmla="*/ 36 w 158"/>
                  <a:gd name="T59" fmla="*/ 23 h 160"/>
                  <a:gd name="T60" fmla="*/ 66 w 158"/>
                  <a:gd name="T61" fmla="*/ 6 h 160"/>
                  <a:gd name="T62" fmla="*/ 98 w 158"/>
                  <a:gd name="T63" fmla="*/ 0 h 160"/>
                  <a:gd name="T64" fmla="*/ 125 w 158"/>
                  <a:gd name="T65" fmla="*/ 65 h 160"/>
                  <a:gd name="T66" fmla="*/ 125 w 158"/>
                  <a:gd name="T67" fmla="*/ 47 h 160"/>
                  <a:gd name="T68" fmla="*/ 119 w 158"/>
                  <a:gd name="T69" fmla="*/ 33 h 160"/>
                  <a:gd name="T70" fmla="*/ 109 w 158"/>
                  <a:gd name="T71" fmla="*/ 26 h 160"/>
                  <a:gd name="T72" fmla="*/ 94 w 158"/>
                  <a:gd name="T73" fmla="*/ 23 h 160"/>
                  <a:gd name="T74" fmla="*/ 85 w 158"/>
                  <a:gd name="T75" fmla="*/ 24 h 160"/>
                  <a:gd name="T76" fmla="*/ 69 w 158"/>
                  <a:gd name="T77" fmla="*/ 29 h 160"/>
                  <a:gd name="T78" fmla="*/ 54 w 158"/>
                  <a:gd name="T79" fmla="*/ 39 h 160"/>
                  <a:gd name="T80" fmla="*/ 42 w 158"/>
                  <a:gd name="T81" fmla="*/ 54 h 160"/>
                  <a:gd name="T82" fmla="*/ 125 w 158"/>
                  <a:gd name="T83" fmla="*/ 6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160">
                    <a:moveTo>
                      <a:pt x="98" y="0"/>
                    </a:moveTo>
                    <a:lnTo>
                      <a:pt x="98" y="0"/>
                    </a:lnTo>
                    <a:lnTo>
                      <a:pt x="115" y="2"/>
                    </a:lnTo>
                    <a:lnTo>
                      <a:pt x="128" y="6"/>
                    </a:lnTo>
                    <a:lnTo>
                      <a:pt x="139" y="12"/>
                    </a:lnTo>
                    <a:lnTo>
                      <a:pt x="148" y="21"/>
                    </a:lnTo>
                    <a:lnTo>
                      <a:pt x="154" y="32"/>
                    </a:lnTo>
                    <a:lnTo>
                      <a:pt x="157" y="44"/>
                    </a:lnTo>
                    <a:lnTo>
                      <a:pt x="158" y="57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4" y="77"/>
                    </a:lnTo>
                    <a:lnTo>
                      <a:pt x="151" y="80"/>
                    </a:lnTo>
                    <a:lnTo>
                      <a:pt x="148" y="83"/>
                    </a:lnTo>
                    <a:lnTo>
                      <a:pt x="143" y="83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94"/>
                    </a:lnTo>
                    <a:lnTo>
                      <a:pt x="34" y="105"/>
                    </a:lnTo>
                    <a:lnTo>
                      <a:pt x="39" y="114"/>
                    </a:lnTo>
                    <a:lnTo>
                      <a:pt x="45" y="121"/>
                    </a:lnTo>
                    <a:lnTo>
                      <a:pt x="51" y="127"/>
                    </a:lnTo>
                    <a:lnTo>
                      <a:pt x="60" y="132"/>
                    </a:lnTo>
                    <a:lnTo>
                      <a:pt x="70" y="133"/>
                    </a:lnTo>
                    <a:lnTo>
                      <a:pt x="80" y="135"/>
                    </a:lnTo>
                    <a:lnTo>
                      <a:pt x="80" y="135"/>
                    </a:lnTo>
                    <a:lnTo>
                      <a:pt x="92" y="133"/>
                    </a:lnTo>
                    <a:lnTo>
                      <a:pt x="104" y="130"/>
                    </a:lnTo>
                    <a:lnTo>
                      <a:pt x="115" y="126"/>
                    </a:lnTo>
                    <a:lnTo>
                      <a:pt x="122" y="123"/>
                    </a:lnTo>
                    <a:lnTo>
                      <a:pt x="122" y="123"/>
                    </a:lnTo>
                    <a:lnTo>
                      <a:pt x="127" y="121"/>
                    </a:lnTo>
                    <a:lnTo>
                      <a:pt x="130" y="121"/>
                    </a:lnTo>
                    <a:lnTo>
                      <a:pt x="133" y="123"/>
                    </a:lnTo>
                    <a:lnTo>
                      <a:pt x="136" y="126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9" y="135"/>
                    </a:lnTo>
                    <a:lnTo>
                      <a:pt x="137" y="138"/>
                    </a:lnTo>
                    <a:lnTo>
                      <a:pt x="136" y="141"/>
                    </a:lnTo>
                    <a:lnTo>
                      <a:pt x="131" y="144"/>
                    </a:lnTo>
                    <a:lnTo>
                      <a:pt x="131" y="144"/>
                    </a:lnTo>
                    <a:lnTo>
                      <a:pt x="122" y="148"/>
                    </a:lnTo>
                    <a:lnTo>
                      <a:pt x="109" y="154"/>
                    </a:lnTo>
                    <a:lnTo>
                      <a:pt x="92" y="159"/>
                    </a:lnTo>
                    <a:lnTo>
                      <a:pt x="73" y="160"/>
                    </a:lnTo>
                    <a:lnTo>
                      <a:pt x="73" y="160"/>
                    </a:lnTo>
                    <a:lnTo>
                      <a:pt x="55" y="159"/>
                    </a:lnTo>
                    <a:lnTo>
                      <a:pt x="39" y="154"/>
                    </a:lnTo>
                    <a:lnTo>
                      <a:pt x="25" y="147"/>
                    </a:lnTo>
                    <a:lnTo>
                      <a:pt x="15" y="136"/>
                    </a:lnTo>
                    <a:lnTo>
                      <a:pt x="7" y="126"/>
                    </a:lnTo>
                    <a:lnTo>
                      <a:pt x="1" y="111"/>
                    </a:lnTo>
                    <a:lnTo>
                      <a:pt x="0" y="96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6" y="63"/>
                    </a:lnTo>
                    <a:lnTo>
                      <a:pt x="15" y="47"/>
                    </a:lnTo>
                    <a:lnTo>
                      <a:pt x="24" y="33"/>
                    </a:lnTo>
                    <a:lnTo>
                      <a:pt x="36" y="23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2" y="2"/>
                    </a:lnTo>
                    <a:lnTo>
                      <a:pt x="98" y="0"/>
                    </a:lnTo>
                    <a:close/>
                    <a:moveTo>
                      <a:pt x="125" y="65"/>
                    </a:moveTo>
                    <a:lnTo>
                      <a:pt x="125" y="65"/>
                    </a:lnTo>
                    <a:lnTo>
                      <a:pt x="127" y="54"/>
                    </a:lnTo>
                    <a:lnTo>
                      <a:pt x="125" y="47"/>
                    </a:lnTo>
                    <a:lnTo>
                      <a:pt x="124" y="39"/>
                    </a:lnTo>
                    <a:lnTo>
                      <a:pt x="119" y="33"/>
                    </a:lnTo>
                    <a:lnTo>
                      <a:pt x="115" y="29"/>
                    </a:lnTo>
                    <a:lnTo>
                      <a:pt x="109" y="26"/>
                    </a:lnTo>
                    <a:lnTo>
                      <a:pt x="101" y="24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85" y="24"/>
                    </a:lnTo>
                    <a:lnTo>
                      <a:pt x="76" y="26"/>
                    </a:lnTo>
                    <a:lnTo>
                      <a:pt x="69" y="29"/>
                    </a:lnTo>
                    <a:lnTo>
                      <a:pt x="61" y="35"/>
                    </a:lnTo>
                    <a:lnTo>
                      <a:pt x="54" y="39"/>
                    </a:lnTo>
                    <a:lnTo>
                      <a:pt x="48" y="47"/>
                    </a:lnTo>
                    <a:lnTo>
                      <a:pt x="42" y="54"/>
                    </a:lnTo>
                    <a:lnTo>
                      <a:pt x="39" y="65"/>
                    </a:lnTo>
                    <a:lnTo>
                      <a:pt x="125" y="65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Freeform 50"/>
              <p:cNvSpPr>
                <a:spLocks/>
              </p:cNvSpPr>
              <p:nvPr userDrawn="1"/>
            </p:nvSpPr>
            <p:spPr bwMode="auto">
              <a:xfrm>
                <a:off x="8264525" y="2203450"/>
                <a:ext cx="127000" cy="127000"/>
              </a:xfrm>
              <a:custGeom>
                <a:avLst/>
                <a:gdLst>
                  <a:gd name="T0" fmla="*/ 98 w 158"/>
                  <a:gd name="T1" fmla="*/ 0 h 160"/>
                  <a:gd name="T2" fmla="*/ 128 w 158"/>
                  <a:gd name="T3" fmla="*/ 6 h 160"/>
                  <a:gd name="T4" fmla="*/ 148 w 158"/>
                  <a:gd name="T5" fmla="*/ 21 h 160"/>
                  <a:gd name="T6" fmla="*/ 157 w 158"/>
                  <a:gd name="T7" fmla="*/ 44 h 160"/>
                  <a:gd name="T8" fmla="*/ 155 w 158"/>
                  <a:gd name="T9" fmla="*/ 74 h 160"/>
                  <a:gd name="T10" fmla="*/ 154 w 158"/>
                  <a:gd name="T11" fmla="*/ 77 h 160"/>
                  <a:gd name="T12" fmla="*/ 148 w 158"/>
                  <a:gd name="T13" fmla="*/ 83 h 160"/>
                  <a:gd name="T14" fmla="*/ 33 w 158"/>
                  <a:gd name="T15" fmla="*/ 83 h 160"/>
                  <a:gd name="T16" fmla="*/ 33 w 158"/>
                  <a:gd name="T17" fmla="*/ 94 h 160"/>
                  <a:gd name="T18" fmla="*/ 39 w 158"/>
                  <a:gd name="T19" fmla="*/ 114 h 160"/>
                  <a:gd name="T20" fmla="*/ 51 w 158"/>
                  <a:gd name="T21" fmla="*/ 127 h 160"/>
                  <a:gd name="T22" fmla="*/ 70 w 158"/>
                  <a:gd name="T23" fmla="*/ 133 h 160"/>
                  <a:gd name="T24" fmla="*/ 80 w 158"/>
                  <a:gd name="T25" fmla="*/ 135 h 160"/>
                  <a:gd name="T26" fmla="*/ 104 w 158"/>
                  <a:gd name="T27" fmla="*/ 130 h 160"/>
                  <a:gd name="T28" fmla="*/ 122 w 158"/>
                  <a:gd name="T29" fmla="*/ 123 h 160"/>
                  <a:gd name="T30" fmla="*/ 127 w 158"/>
                  <a:gd name="T31" fmla="*/ 121 h 160"/>
                  <a:gd name="T32" fmla="*/ 133 w 158"/>
                  <a:gd name="T33" fmla="*/ 123 h 160"/>
                  <a:gd name="T34" fmla="*/ 137 w 158"/>
                  <a:gd name="T35" fmla="*/ 130 h 160"/>
                  <a:gd name="T36" fmla="*/ 139 w 158"/>
                  <a:gd name="T37" fmla="*/ 135 h 160"/>
                  <a:gd name="T38" fmla="*/ 136 w 158"/>
                  <a:gd name="T39" fmla="*/ 141 h 160"/>
                  <a:gd name="T40" fmla="*/ 131 w 158"/>
                  <a:gd name="T41" fmla="*/ 144 h 160"/>
                  <a:gd name="T42" fmla="*/ 109 w 158"/>
                  <a:gd name="T43" fmla="*/ 154 h 160"/>
                  <a:gd name="T44" fmla="*/ 73 w 158"/>
                  <a:gd name="T45" fmla="*/ 160 h 160"/>
                  <a:gd name="T46" fmla="*/ 55 w 158"/>
                  <a:gd name="T47" fmla="*/ 159 h 160"/>
                  <a:gd name="T48" fmla="*/ 25 w 158"/>
                  <a:gd name="T49" fmla="*/ 147 h 160"/>
                  <a:gd name="T50" fmla="*/ 7 w 158"/>
                  <a:gd name="T51" fmla="*/ 126 h 160"/>
                  <a:gd name="T52" fmla="*/ 0 w 158"/>
                  <a:gd name="T53" fmla="*/ 96 h 160"/>
                  <a:gd name="T54" fmla="*/ 1 w 158"/>
                  <a:gd name="T55" fmla="*/ 80 h 160"/>
                  <a:gd name="T56" fmla="*/ 15 w 158"/>
                  <a:gd name="T57" fmla="*/ 47 h 160"/>
                  <a:gd name="T58" fmla="*/ 36 w 158"/>
                  <a:gd name="T59" fmla="*/ 23 h 160"/>
                  <a:gd name="T60" fmla="*/ 66 w 158"/>
                  <a:gd name="T61" fmla="*/ 6 h 160"/>
                  <a:gd name="T62" fmla="*/ 98 w 158"/>
                  <a:gd name="T6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160">
                    <a:moveTo>
                      <a:pt x="98" y="0"/>
                    </a:moveTo>
                    <a:lnTo>
                      <a:pt x="98" y="0"/>
                    </a:lnTo>
                    <a:lnTo>
                      <a:pt x="115" y="2"/>
                    </a:lnTo>
                    <a:lnTo>
                      <a:pt x="128" y="6"/>
                    </a:lnTo>
                    <a:lnTo>
                      <a:pt x="139" y="12"/>
                    </a:lnTo>
                    <a:lnTo>
                      <a:pt x="148" y="21"/>
                    </a:lnTo>
                    <a:lnTo>
                      <a:pt x="154" y="32"/>
                    </a:lnTo>
                    <a:lnTo>
                      <a:pt x="157" y="44"/>
                    </a:lnTo>
                    <a:lnTo>
                      <a:pt x="158" y="57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4" y="77"/>
                    </a:lnTo>
                    <a:lnTo>
                      <a:pt x="151" y="80"/>
                    </a:lnTo>
                    <a:lnTo>
                      <a:pt x="148" y="83"/>
                    </a:lnTo>
                    <a:lnTo>
                      <a:pt x="143" y="83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94"/>
                    </a:lnTo>
                    <a:lnTo>
                      <a:pt x="34" y="105"/>
                    </a:lnTo>
                    <a:lnTo>
                      <a:pt x="39" y="114"/>
                    </a:lnTo>
                    <a:lnTo>
                      <a:pt x="45" y="121"/>
                    </a:lnTo>
                    <a:lnTo>
                      <a:pt x="51" y="127"/>
                    </a:lnTo>
                    <a:lnTo>
                      <a:pt x="60" y="132"/>
                    </a:lnTo>
                    <a:lnTo>
                      <a:pt x="70" y="133"/>
                    </a:lnTo>
                    <a:lnTo>
                      <a:pt x="80" y="135"/>
                    </a:lnTo>
                    <a:lnTo>
                      <a:pt x="80" y="135"/>
                    </a:lnTo>
                    <a:lnTo>
                      <a:pt x="92" y="133"/>
                    </a:lnTo>
                    <a:lnTo>
                      <a:pt x="104" y="130"/>
                    </a:lnTo>
                    <a:lnTo>
                      <a:pt x="115" y="126"/>
                    </a:lnTo>
                    <a:lnTo>
                      <a:pt x="122" y="123"/>
                    </a:lnTo>
                    <a:lnTo>
                      <a:pt x="122" y="123"/>
                    </a:lnTo>
                    <a:lnTo>
                      <a:pt x="127" y="121"/>
                    </a:lnTo>
                    <a:lnTo>
                      <a:pt x="130" y="121"/>
                    </a:lnTo>
                    <a:lnTo>
                      <a:pt x="133" y="123"/>
                    </a:lnTo>
                    <a:lnTo>
                      <a:pt x="136" y="126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9" y="135"/>
                    </a:lnTo>
                    <a:lnTo>
                      <a:pt x="137" y="138"/>
                    </a:lnTo>
                    <a:lnTo>
                      <a:pt x="136" y="141"/>
                    </a:lnTo>
                    <a:lnTo>
                      <a:pt x="131" y="144"/>
                    </a:lnTo>
                    <a:lnTo>
                      <a:pt x="131" y="144"/>
                    </a:lnTo>
                    <a:lnTo>
                      <a:pt x="122" y="148"/>
                    </a:lnTo>
                    <a:lnTo>
                      <a:pt x="109" y="154"/>
                    </a:lnTo>
                    <a:lnTo>
                      <a:pt x="92" y="159"/>
                    </a:lnTo>
                    <a:lnTo>
                      <a:pt x="73" y="160"/>
                    </a:lnTo>
                    <a:lnTo>
                      <a:pt x="73" y="160"/>
                    </a:lnTo>
                    <a:lnTo>
                      <a:pt x="55" y="159"/>
                    </a:lnTo>
                    <a:lnTo>
                      <a:pt x="39" y="154"/>
                    </a:lnTo>
                    <a:lnTo>
                      <a:pt x="25" y="147"/>
                    </a:lnTo>
                    <a:lnTo>
                      <a:pt x="15" y="136"/>
                    </a:lnTo>
                    <a:lnTo>
                      <a:pt x="7" y="126"/>
                    </a:lnTo>
                    <a:lnTo>
                      <a:pt x="1" y="111"/>
                    </a:lnTo>
                    <a:lnTo>
                      <a:pt x="0" y="96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6" y="63"/>
                    </a:lnTo>
                    <a:lnTo>
                      <a:pt x="15" y="47"/>
                    </a:lnTo>
                    <a:lnTo>
                      <a:pt x="24" y="33"/>
                    </a:lnTo>
                    <a:lnTo>
                      <a:pt x="36" y="23"/>
                    </a:lnTo>
                    <a:lnTo>
                      <a:pt x="51" y="12"/>
                    </a:lnTo>
                    <a:lnTo>
                      <a:pt x="66" y="6"/>
                    </a:lnTo>
                    <a:lnTo>
                      <a:pt x="82" y="2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" name="Freeform 51"/>
              <p:cNvSpPr>
                <a:spLocks/>
              </p:cNvSpPr>
              <p:nvPr userDrawn="1"/>
            </p:nvSpPr>
            <p:spPr bwMode="auto">
              <a:xfrm>
                <a:off x="8296275" y="2220913"/>
                <a:ext cx="69850" cy="33337"/>
              </a:xfrm>
              <a:custGeom>
                <a:avLst/>
                <a:gdLst>
                  <a:gd name="T0" fmla="*/ 86 w 88"/>
                  <a:gd name="T1" fmla="*/ 42 h 42"/>
                  <a:gd name="T2" fmla="*/ 86 w 88"/>
                  <a:gd name="T3" fmla="*/ 42 h 42"/>
                  <a:gd name="T4" fmla="*/ 88 w 88"/>
                  <a:gd name="T5" fmla="*/ 31 h 42"/>
                  <a:gd name="T6" fmla="*/ 86 w 88"/>
                  <a:gd name="T7" fmla="*/ 24 h 42"/>
                  <a:gd name="T8" fmla="*/ 85 w 88"/>
                  <a:gd name="T9" fmla="*/ 16 h 42"/>
                  <a:gd name="T10" fmla="*/ 80 w 88"/>
                  <a:gd name="T11" fmla="*/ 10 h 42"/>
                  <a:gd name="T12" fmla="*/ 76 w 88"/>
                  <a:gd name="T13" fmla="*/ 6 h 42"/>
                  <a:gd name="T14" fmla="*/ 70 w 88"/>
                  <a:gd name="T15" fmla="*/ 3 h 42"/>
                  <a:gd name="T16" fmla="*/ 62 w 88"/>
                  <a:gd name="T17" fmla="*/ 1 h 42"/>
                  <a:gd name="T18" fmla="*/ 55 w 88"/>
                  <a:gd name="T19" fmla="*/ 0 h 42"/>
                  <a:gd name="T20" fmla="*/ 55 w 88"/>
                  <a:gd name="T21" fmla="*/ 0 h 42"/>
                  <a:gd name="T22" fmla="*/ 46 w 88"/>
                  <a:gd name="T23" fmla="*/ 1 h 42"/>
                  <a:gd name="T24" fmla="*/ 37 w 88"/>
                  <a:gd name="T25" fmla="*/ 3 h 42"/>
                  <a:gd name="T26" fmla="*/ 30 w 88"/>
                  <a:gd name="T27" fmla="*/ 6 h 42"/>
                  <a:gd name="T28" fmla="*/ 22 w 88"/>
                  <a:gd name="T29" fmla="*/ 12 h 42"/>
                  <a:gd name="T30" fmla="*/ 15 w 88"/>
                  <a:gd name="T31" fmla="*/ 16 h 42"/>
                  <a:gd name="T32" fmla="*/ 9 w 88"/>
                  <a:gd name="T33" fmla="*/ 24 h 42"/>
                  <a:gd name="T34" fmla="*/ 3 w 88"/>
                  <a:gd name="T35" fmla="*/ 31 h 42"/>
                  <a:gd name="T36" fmla="*/ 0 w 88"/>
                  <a:gd name="T37" fmla="*/ 42 h 42"/>
                  <a:gd name="T38" fmla="*/ 86 w 88"/>
                  <a:gd name="T3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8" h="42">
                    <a:moveTo>
                      <a:pt x="86" y="42"/>
                    </a:moveTo>
                    <a:lnTo>
                      <a:pt x="86" y="42"/>
                    </a:lnTo>
                    <a:lnTo>
                      <a:pt x="88" y="31"/>
                    </a:lnTo>
                    <a:lnTo>
                      <a:pt x="86" y="24"/>
                    </a:lnTo>
                    <a:lnTo>
                      <a:pt x="85" y="16"/>
                    </a:lnTo>
                    <a:lnTo>
                      <a:pt x="80" y="10"/>
                    </a:lnTo>
                    <a:lnTo>
                      <a:pt x="76" y="6"/>
                    </a:lnTo>
                    <a:lnTo>
                      <a:pt x="70" y="3"/>
                    </a:lnTo>
                    <a:lnTo>
                      <a:pt x="62" y="1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46" y="1"/>
                    </a:lnTo>
                    <a:lnTo>
                      <a:pt x="37" y="3"/>
                    </a:lnTo>
                    <a:lnTo>
                      <a:pt x="30" y="6"/>
                    </a:lnTo>
                    <a:lnTo>
                      <a:pt x="22" y="12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0" y="42"/>
                    </a:lnTo>
                    <a:lnTo>
                      <a:pt x="86" y="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Freeform 52"/>
              <p:cNvSpPr>
                <a:spLocks/>
              </p:cNvSpPr>
              <p:nvPr userDrawn="1"/>
            </p:nvSpPr>
            <p:spPr bwMode="auto">
              <a:xfrm>
                <a:off x="8407400" y="2206625"/>
                <a:ext cx="93663" cy="120650"/>
              </a:xfrm>
              <a:custGeom>
                <a:avLst/>
                <a:gdLst>
                  <a:gd name="T0" fmla="*/ 25 w 118"/>
                  <a:gd name="T1" fmla="*/ 11 h 153"/>
                  <a:gd name="T2" fmla="*/ 25 w 118"/>
                  <a:gd name="T3" fmla="*/ 11 h 153"/>
                  <a:gd name="T4" fmla="*/ 27 w 118"/>
                  <a:gd name="T5" fmla="*/ 6 h 153"/>
                  <a:gd name="T6" fmla="*/ 30 w 118"/>
                  <a:gd name="T7" fmla="*/ 3 h 153"/>
                  <a:gd name="T8" fmla="*/ 34 w 118"/>
                  <a:gd name="T9" fmla="*/ 2 h 153"/>
                  <a:gd name="T10" fmla="*/ 39 w 118"/>
                  <a:gd name="T11" fmla="*/ 0 h 153"/>
                  <a:gd name="T12" fmla="*/ 48 w 118"/>
                  <a:gd name="T13" fmla="*/ 0 h 153"/>
                  <a:gd name="T14" fmla="*/ 48 w 118"/>
                  <a:gd name="T15" fmla="*/ 0 h 153"/>
                  <a:gd name="T16" fmla="*/ 52 w 118"/>
                  <a:gd name="T17" fmla="*/ 2 h 153"/>
                  <a:gd name="T18" fmla="*/ 55 w 118"/>
                  <a:gd name="T19" fmla="*/ 3 h 153"/>
                  <a:gd name="T20" fmla="*/ 57 w 118"/>
                  <a:gd name="T21" fmla="*/ 6 h 153"/>
                  <a:gd name="T22" fmla="*/ 57 w 118"/>
                  <a:gd name="T23" fmla="*/ 11 h 153"/>
                  <a:gd name="T24" fmla="*/ 54 w 118"/>
                  <a:gd name="T25" fmla="*/ 29 h 153"/>
                  <a:gd name="T26" fmla="*/ 54 w 118"/>
                  <a:gd name="T27" fmla="*/ 29 h 153"/>
                  <a:gd name="T28" fmla="*/ 49 w 118"/>
                  <a:gd name="T29" fmla="*/ 39 h 153"/>
                  <a:gd name="T30" fmla="*/ 51 w 118"/>
                  <a:gd name="T31" fmla="*/ 39 h 153"/>
                  <a:gd name="T32" fmla="*/ 51 w 118"/>
                  <a:gd name="T33" fmla="*/ 39 h 153"/>
                  <a:gd name="T34" fmla="*/ 55 w 118"/>
                  <a:gd name="T35" fmla="*/ 32 h 153"/>
                  <a:gd name="T36" fmla="*/ 61 w 118"/>
                  <a:gd name="T37" fmla="*/ 26 h 153"/>
                  <a:gd name="T38" fmla="*/ 67 w 118"/>
                  <a:gd name="T39" fmla="*/ 18 h 153"/>
                  <a:gd name="T40" fmla="*/ 75 w 118"/>
                  <a:gd name="T41" fmla="*/ 12 h 153"/>
                  <a:gd name="T42" fmla="*/ 82 w 118"/>
                  <a:gd name="T43" fmla="*/ 8 h 153"/>
                  <a:gd name="T44" fmla="*/ 91 w 118"/>
                  <a:gd name="T45" fmla="*/ 3 h 153"/>
                  <a:gd name="T46" fmla="*/ 100 w 118"/>
                  <a:gd name="T47" fmla="*/ 0 h 153"/>
                  <a:gd name="T48" fmla="*/ 109 w 118"/>
                  <a:gd name="T49" fmla="*/ 0 h 153"/>
                  <a:gd name="T50" fmla="*/ 109 w 118"/>
                  <a:gd name="T51" fmla="*/ 0 h 153"/>
                  <a:gd name="T52" fmla="*/ 114 w 118"/>
                  <a:gd name="T53" fmla="*/ 0 h 153"/>
                  <a:gd name="T54" fmla="*/ 117 w 118"/>
                  <a:gd name="T55" fmla="*/ 2 h 153"/>
                  <a:gd name="T56" fmla="*/ 118 w 118"/>
                  <a:gd name="T57" fmla="*/ 5 h 153"/>
                  <a:gd name="T58" fmla="*/ 117 w 118"/>
                  <a:gd name="T59" fmla="*/ 9 h 153"/>
                  <a:gd name="T60" fmla="*/ 115 w 118"/>
                  <a:gd name="T61" fmla="*/ 18 h 153"/>
                  <a:gd name="T62" fmla="*/ 115 w 118"/>
                  <a:gd name="T63" fmla="*/ 18 h 153"/>
                  <a:gd name="T64" fmla="*/ 114 w 118"/>
                  <a:gd name="T65" fmla="*/ 23 h 153"/>
                  <a:gd name="T66" fmla="*/ 111 w 118"/>
                  <a:gd name="T67" fmla="*/ 26 h 153"/>
                  <a:gd name="T68" fmla="*/ 108 w 118"/>
                  <a:gd name="T69" fmla="*/ 27 h 153"/>
                  <a:gd name="T70" fmla="*/ 102 w 118"/>
                  <a:gd name="T71" fmla="*/ 29 h 153"/>
                  <a:gd name="T72" fmla="*/ 102 w 118"/>
                  <a:gd name="T73" fmla="*/ 29 h 153"/>
                  <a:gd name="T74" fmla="*/ 90 w 118"/>
                  <a:gd name="T75" fmla="*/ 30 h 153"/>
                  <a:gd name="T76" fmla="*/ 79 w 118"/>
                  <a:gd name="T77" fmla="*/ 33 h 153"/>
                  <a:gd name="T78" fmla="*/ 70 w 118"/>
                  <a:gd name="T79" fmla="*/ 39 h 153"/>
                  <a:gd name="T80" fmla="*/ 63 w 118"/>
                  <a:gd name="T81" fmla="*/ 48 h 153"/>
                  <a:gd name="T82" fmla="*/ 55 w 118"/>
                  <a:gd name="T83" fmla="*/ 57 h 153"/>
                  <a:gd name="T84" fmla="*/ 49 w 118"/>
                  <a:gd name="T85" fmla="*/ 68 h 153"/>
                  <a:gd name="T86" fmla="*/ 45 w 118"/>
                  <a:gd name="T87" fmla="*/ 80 h 153"/>
                  <a:gd name="T88" fmla="*/ 42 w 118"/>
                  <a:gd name="T89" fmla="*/ 90 h 153"/>
                  <a:gd name="T90" fmla="*/ 33 w 118"/>
                  <a:gd name="T91" fmla="*/ 144 h 153"/>
                  <a:gd name="T92" fmla="*/ 33 w 118"/>
                  <a:gd name="T93" fmla="*/ 144 h 153"/>
                  <a:gd name="T94" fmla="*/ 31 w 118"/>
                  <a:gd name="T95" fmla="*/ 148 h 153"/>
                  <a:gd name="T96" fmla="*/ 28 w 118"/>
                  <a:gd name="T97" fmla="*/ 151 h 153"/>
                  <a:gd name="T98" fmla="*/ 24 w 118"/>
                  <a:gd name="T99" fmla="*/ 153 h 153"/>
                  <a:gd name="T100" fmla="*/ 19 w 118"/>
                  <a:gd name="T101" fmla="*/ 153 h 153"/>
                  <a:gd name="T102" fmla="*/ 9 w 118"/>
                  <a:gd name="T103" fmla="*/ 153 h 153"/>
                  <a:gd name="T104" fmla="*/ 9 w 118"/>
                  <a:gd name="T105" fmla="*/ 153 h 153"/>
                  <a:gd name="T106" fmla="*/ 5 w 118"/>
                  <a:gd name="T107" fmla="*/ 153 h 153"/>
                  <a:gd name="T108" fmla="*/ 2 w 118"/>
                  <a:gd name="T109" fmla="*/ 151 h 153"/>
                  <a:gd name="T110" fmla="*/ 0 w 118"/>
                  <a:gd name="T111" fmla="*/ 148 h 153"/>
                  <a:gd name="T112" fmla="*/ 2 w 118"/>
                  <a:gd name="T113" fmla="*/ 144 h 153"/>
                  <a:gd name="T114" fmla="*/ 25 w 118"/>
                  <a:gd name="T115" fmla="*/ 1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" h="153">
                    <a:moveTo>
                      <a:pt x="25" y="11"/>
                    </a:moveTo>
                    <a:lnTo>
                      <a:pt x="25" y="11"/>
                    </a:lnTo>
                    <a:lnTo>
                      <a:pt x="27" y="6"/>
                    </a:lnTo>
                    <a:lnTo>
                      <a:pt x="30" y="3"/>
                    </a:lnTo>
                    <a:lnTo>
                      <a:pt x="34" y="2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5" y="3"/>
                    </a:lnTo>
                    <a:lnTo>
                      <a:pt x="57" y="6"/>
                    </a:lnTo>
                    <a:lnTo>
                      <a:pt x="57" y="11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49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5" y="32"/>
                    </a:lnTo>
                    <a:lnTo>
                      <a:pt x="61" y="26"/>
                    </a:lnTo>
                    <a:lnTo>
                      <a:pt x="67" y="18"/>
                    </a:lnTo>
                    <a:lnTo>
                      <a:pt x="75" y="12"/>
                    </a:lnTo>
                    <a:lnTo>
                      <a:pt x="82" y="8"/>
                    </a:lnTo>
                    <a:lnTo>
                      <a:pt x="91" y="3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17" y="2"/>
                    </a:lnTo>
                    <a:lnTo>
                      <a:pt x="118" y="5"/>
                    </a:lnTo>
                    <a:lnTo>
                      <a:pt x="117" y="9"/>
                    </a:lnTo>
                    <a:lnTo>
                      <a:pt x="115" y="18"/>
                    </a:lnTo>
                    <a:lnTo>
                      <a:pt x="115" y="18"/>
                    </a:lnTo>
                    <a:lnTo>
                      <a:pt x="114" y="23"/>
                    </a:lnTo>
                    <a:lnTo>
                      <a:pt x="111" y="26"/>
                    </a:lnTo>
                    <a:lnTo>
                      <a:pt x="108" y="27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90" y="30"/>
                    </a:lnTo>
                    <a:lnTo>
                      <a:pt x="79" y="33"/>
                    </a:lnTo>
                    <a:lnTo>
                      <a:pt x="70" y="39"/>
                    </a:lnTo>
                    <a:lnTo>
                      <a:pt x="63" y="48"/>
                    </a:lnTo>
                    <a:lnTo>
                      <a:pt x="55" y="57"/>
                    </a:lnTo>
                    <a:lnTo>
                      <a:pt x="49" y="68"/>
                    </a:lnTo>
                    <a:lnTo>
                      <a:pt x="45" y="80"/>
                    </a:lnTo>
                    <a:lnTo>
                      <a:pt x="42" y="90"/>
                    </a:lnTo>
                    <a:lnTo>
                      <a:pt x="33" y="144"/>
                    </a:lnTo>
                    <a:lnTo>
                      <a:pt x="33" y="144"/>
                    </a:lnTo>
                    <a:lnTo>
                      <a:pt x="31" y="148"/>
                    </a:lnTo>
                    <a:lnTo>
                      <a:pt x="28" y="151"/>
                    </a:lnTo>
                    <a:lnTo>
                      <a:pt x="24" y="153"/>
                    </a:lnTo>
                    <a:lnTo>
                      <a:pt x="19" y="153"/>
                    </a:lnTo>
                    <a:lnTo>
                      <a:pt x="9" y="153"/>
                    </a:lnTo>
                    <a:lnTo>
                      <a:pt x="9" y="153"/>
                    </a:lnTo>
                    <a:lnTo>
                      <a:pt x="5" y="153"/>
                    </a:lnTo>
                    <a:lnTo>
                      <a:pt x="2" y="151"/>
                    </a:lnTo>
                    <a:lnTo>
                      <a:pt x="0" y="148"/>
                    </a:lnTo>
                    <a:lnTo>
                      <a:pt x="2" y="144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" name="Freeform 54"/>
            <p:cNvSpPr>
              <a:spLocks/>
            </p:cNvSpPr>
            <p:nvPr userDrawn="1"/>
          </p:nvSpPr>
          <p:spPr bwMode="auto">
            <a:xfrm>
              <a:off x="6075363" y="474663"/>
              <a:ext cx="1604963" cy="1223962"/>
            </a:xfrm>
            <a:custGeom>
              <a:avLst/>
              <a:gdLst>
                <a:gd name="T0" fmla="*/ 1369 w 2023"/>
                <a:gd name="T1" fmla="*/ 78 h 1542"/>
                <a:gd name="T2" fmla="*/ 1242 w 2023"/>
                <a:gd name="T3" fmla="*/ 45 h 1542"/>
                <a:gd name="T4" fmla="*/ 1112 w 2023"/>
                <a:gd name="T5" fmla="*/ 21 h 1542"/>
                <a:gd name="T6" fmla="*/ 979 w 2023"/>
                <a:gd name="T7" fmla="*/ 6 h 1542"/>
                <a:gd name="T8" fmla="*/ 843 w 2023"/>
                <a:gd name="T9" fmla="*/ 0 h 1542"/>
                <a:gd name="T10" fmla="*/ 706 w 2023"/>
                <a:gd name="T11" fmla="*/ 1 h 1542"/>
                <a:gd name="T12" fmla="*/ 524 w 2023"/>
                <a:gd name="T13" fmla="*/ 18 h 1542"/>
                <a:gd name="T14" fmla="*/ 255 w 2023"/>
                <a:gd name="T15" fmla="*/ 67 h 1542"/>
                <a:gd name="T16" fmla="*/ 125 w 2023"/>
                <a:gd name="T17" fmla="*/ 103 h 1542"/>
                <a:gd name="T18" fmla="*/ 0 w 2023"/>
                <a:gd name="T19" fmla="*/ 145 h 1542"/>
                <a:gd name="T20" fmla="*/ 146 w 2023"/>
                <a:gd name="T21" fmla="*/ 115 h 1542"/>
                <a:gd name="T22" fmla="*/ 374 w 2023"/>
                <a:gd name="T23" fmla="*/ 87 h 1542"/>
                <a:gd name="T24" fmla="*/ 604 w 2023"/>
                <a:gd name="T25" fmla="*/ 79 h 1542"/>
                <a:gd name="T26" fmla="*/ 833 w 2023"/>
                <a:gd name="T27" fmla="*/ 94 h 1542"/>
                <a:gd name="T28" fmla="*/ 1054 w 2023"/>
                <a:gd name="T29" fmla="*/ 134 h 1542"/>
                <a:gd name="T30" fmla="*/ 1193 w 2023"/>
                <a:gd name="T31" fmla="*/ 175 h 1542"/>
                <a:gd name="T32" fmla="*/ 1331 w 2023"/>
                <a:gd name="T33" fmla="*/ 227 h 1542"/>
                <a:gd name="T34" fmla="*/ 1449 w 2023"/>
                <a:gd name="T35" fmla="*/ 282 h 1542"/>
                <a:gd name="T36" fmla="*/ 1549 w 2023"/>
                <a:gd name="T37" fmla="*/ 341 h 1542"/>
                <a:gd name="T38" fmla="*/ 1632 w 2023"/>
                <a:gd name="T39" fmla="*/ 403 h 1542"/>
                <a:gd name="T40" fmla="*/ 1697 w 2023"/>
                <a:gd name="T41" fmla="*/ 466 h 1542"/>
                <a:gd name="T42" fmla="*/ 1748 w 2023"/>
                <a:gd name="T43" fmla="*/ 532 h 1542"/>
                <a:gd name="T44" fmla="*/ 1785 w 2023"/>
                <a:gd name="T45" fmla="*/ 598 h 1542"/>
                <a:gd name="T46" fmla="*/ 1809 w 2023"/>
                <a:gd name="T47" fmla="*/ 663 h 1542"/>
                <a:gd name="T48" fmla="*/ 1821 w 2023"/>
                <a:gd name="T49" fmla="*/ 731 h 1542"/>
                <a:gd name="T50" fmla="*/ 1824 w 2023"/>
                <a:gd name="T51" fmla="*/ 796 h 1542"/>
                <a:gd name="T52" fmla="*/ 1815 w 2023"/>
                <a:gd name="T53" fmla="*/ 882 h 1542"/>
                <a:gd name="T54" fmla="*/ 1778 w 2023"/>
                <a:gd name="T55" fmla="*/ 1004 h 1542"/>
                <a:gd name="T56" fmla="*/ 1723 w 2023"/>
                <a:gd name="T57" fmla="*/ 1116 h 1542"/>
                <a:gd name="T58" fmla="*/ 1660 w 2023"/>
                <a:gd name="T59" fmla="*/ 1210 h 1542"/>
                <a:gd name="T60" fmla="*/ 1581 w 2023"/>
                <a:gd name="T61" fmla="*/ 1306 h 1542"/>
                <a:gd name="T62" fmla="*/ 1520 w 2023"/>
                <a:gd name="T63" fmla="*/ 1367 h 1542"/>
                <a:gd name="T64" fmla="*/ 1420 w 2023"/>
                <a:gd name="T65" fmla="*/ 1446 h 1542"/>
                <a:gd name="T66" fmla="*/ 1309 w 2023"/>
                <a:gd name="T67" fmla="*/ 1519 h 1542"/>
                <a:gd name="T68" fmla="*/ 1345 w 2023"/>
                <a:gd name="T69" fmla="*/ 1512 h 1542"/>
                <a:gd name="T70" fmla="*/ 1549 w 2023"/>
                <a:gd name="T71" fmla="*/ 1404 h 1542"/>
                <a:gd name="T72" fmla="*/ 1642 w 2023"/>
                <a:gd name="T73" fmla="*/ 1343 h 1542"/>
                <a:gd name="T74" fmla="*/ 1727 w 2023"/>
                <a:gd name="T75" fmla="*/ 1276 h 1542"/>
                <a:gd name="T76" fmla="*/ 1779 w 2023"/>
                <a:gd name="T77" fmla="*/ 1230 h 1542"/>
                <a:gd name="T78" fmla="*/ 1887 w 2023"/>
                <a:gd name="T79" fmla="*/ 1109 h 1542"/>
                <a:gd name="T80" fmla="*/ 1962 w 2023"/>
                <a:gd name="T81" fmla="*/ 986 h 1542"/>
                <a:gd name="T82" fmla="*/ 2006 w 2023"/>
                <a:gd name="T83" fmla="*/ 862 h 1542"/>
                <a:gd name="T84" fmla="*/ 2023 w 2023"/>
                <a:gd name="T85" fmla="*/ 740 h 1542"/>
                <a:gd name="T86" fmla="*/ 2008 w 2023"/>
                <a:gd name="T87" fmla="*/ 620 h 1542"/>
                <a:gd name="T88" fmla="*/ 1966 w 2023"/>
                <a:gd name="T89" fmla="*/ 505 h 1542"/>
                <a:gd name="T90" fmla="*/ 1896 w 2023"/>
                <a:gd name="T91" fmla="*/ 397 h 1542"/>
                <a:gd name="T92" fmla="*/ 1797 w 2023"/>
                <a:gd name="T93" fmla="*/ 297 h 1542"/>
                <a:gd name="T94" fmla="*/ 1673 w 2023"/>
                <a:gd name="T95" fmla="*/ 209 h 1542"/>
                <a:gd name="T96" fmla="*/ 1524 w 2023"/>
                <a:gd name="T97" fmla="*/ 133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23" h="1542">
                  <a:moveTo>
                    <a:pt x="1409" y="90"/>
                  </a:moveTo>
                  <a:lnTo>
                    <a:pt x="1409" y="90"/>
                  </a:lnTo>
                  <a:lnTo>
                    <a:pt x="1369" y="78"/>
                  </a:lnTo>
                  <a:lnTo>
                    <a:pt x="1327" y="66"/>
                  </a:lnTo>
                  <a:lnTo>
                    <a:pt x="1285" y="55"/>
                  </a:lnTo>
                  <a:lnTo>
                    <a:pt x="1242" y="45"/>
                  </a:lnTo>
                  <a:lnTo>
                    <a:pt x="1200" y="36"/>
                  </a:lnTo>
                  <a:lnTo>
                    <a:pt x="1157" y="28"/>
                  </a:lnTo>
                  <a:lnTo>
                    <a:pt x="1112" y="21"/>
                  </a:lnTo>
                  <a:lnTo>
                    <a:pt x="1069" y="15"/>
                  </a:lnTo>
                  <a:lnTo>
                    <a:pt x="1024" y="10"/>
                  </a:lnTo>
                  <a:lnTo>
                    <a:pt x="979" y="6"/>
                  </a:lnTo>
                  <a:lnTo>
                    <a:pt x="934" y="3"/>
                  </a:lnTo>
                  <a:lnTo>
                    <a:pt x="888" y="1"/>
                  </a:lnTo>
                  <a:lnTo>
                    <a:pt x="843" y="0"/>
                  </a:lnTo>
                  <a:lnTo>
                    <a:pt x="797" y="0"/>
                  </a:lnTo>
                  <a:lnTo>
                    <a:pt x="752" y="0"/>
                  </a:lnTo>
                  <a:lnTo>
                    <a:pt x="706" y="1"/>
                  </a:lnTo>
                  <a:lnTo>
                    <a:pt x="661" y="4"/>
                  </a:lnTo>
                  <a:lnTo>
                    <a:pt x="615" y="7"/>
                  </a:lnTo>
                  <a:lnTo>
                    <a:pt x="524" y="18"/>
                  </a:lnTo>
                  <a:lnTo>
                    <a:pt x="433" y="30"/>
                  </a:lnTo>
                  <a:lnTo>
                    <a:pt x="343" y="46"/>
                  </a:lnTo>
                  <a:lnTo>
                    <a:pt x="255" y="67"/>
                  </a:lnTo>
                  <a:lnTo>
                    <a:pt x="212" y="78"/>
                  </a:lnTo>
                  <a:lnTo>
                    <a:pt x="168" y="90"/>
                  </a:lnTo>
                  <a:lnTo>
                    <a:pt x="125" y="103"/>
                  </a:lnTo>
                  <a:lnTo>
                    <a:pt x="82" y="117"/>
                  </a:lnTo>
                  <a:lnTo>
                    <a:pt x="40" y="13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3" y="130"/>
                  </a:lnTo>
                  <a:lnTo>
                    <a:pt x="146" y="115"/>
                  </a:lnTo>
                  <a:lnTo>
                    <a:pt x="222" y="105"/>
                  </a:lnTo>
                  <a:lnTo>
                    <a:pt x="298" y="94"/>
                  </a:lnTo>
                  <a:lnTo>
                    <a:pt x="374" y="87"/>
                  </a:lnTo>
                  <a:lnTo>
                    <a:pt x="450" y="82"/>
                  </a:lnTo>
                  <a:lnTo>
                    <a:pt x="528" y="79"/>
                  </a:lnTo>
                  <a:lnTo>
                    <a:pt x="604" y="79"/>
                  </a:lnTo>
                  <a:lnTo>
                    <a:pt x="682" y="82"/>
                  </a:lnTo>
                  <a:lnTo>
                    <a:pt x="757" y="87"/>
                  </a:lnTo>
                  <a:lnTo>
                    <a:pt x="833" y="94"/>
                  </a:lnTo>
                  <a:lnTo>
                    <a:pt x="907" y="105"/>
                  </a:lnTo>
                  <a:lnTo>
                    <a:pt x="981" y="118"/>
                  </a:lnTo>
                  <a:lnTo>
                    <a:pt x="1054" y="134"/>
                  </a:lnTo>
                  <a:lnTo>
                    <a:pt x="1124" y="152"/>
                  </a:lnTo>
                  <a:lnTo>
                    <a:pt x="1193" y="175"/>
                  </a:lnTo>
                  <a:lnTo>
                    <a:pt x="1193" y="175"/>
                  </a:lnTo>
                  <a:lnTo>
                    <a:pt x="1242" y="191"/>
                  </a:lnTo>
                  <a:lnTo>
                    <a:pt x="1288" y="209"/>
                  </a:lnTo>
                  <a:lnTo>
                    <a:pt x="1331" y="227"/>
                  </a:lnTo>
                  <a:lnTo>
                    <a:pt x="1373" y="245"/>
                  </a:lnTo>
                  <a:lnTo>
                    <a:pt x="1412" y="263"/>
                  </a:lnTo>
                  <a:lnTo>
                    <a:pt x="1449" y="282"/>
                  </a:lnTo>
                  <a:lnTo>
                    <a:pt x="1485" y="302"/>
                  </a:lnTo>
                  <a:lnTo>
                    <a:pt x="1518" y="321"/>
                  </a:lnTo>
                  <a:lnTo>
                    <a:pt x="1549" y="341"/>
                  </a:lnTo>
                  <a:lnTo>
                    <a:pt x="1579" y="362"/>
                  </a:lnTo>
                  <a:lnTo>
                    <a:pt x="1606" y="382"/>
                  </a:lnTo>
                  <a:lnTo>
                    <a:pt x="1632" y="403"/>
                  </a:lnTo>
                  <a:lnTo>
                    <a:pt x="1655" y="424"/>
                  </a:lnTo>
                  <a:lnTo>
                    <a:pt x="1678" y="445"/>
                  </a:lnTo>
                  <a:lnTo>
                    <a:pt x="1697" y="466"/>
                  </a:lnTo>
                  <a:lnTo>
                    <a:pt x="1715" y="489"/>
                  </a:lnTo>
                  <a:lnTo>
                    <a:pt x="1733" y="509"/>
                  </a:lnTo>
                  <a:lnTo>
                    <a:pt x="1748" y="532"/>
                  </a:lnTo>
                  <a:lnTo>
                    <a:pt x="1761" y="553"/>
                  </a:lnTo>
                  <a:lnTo>
                    <a:pt x="1773" y="575"/>
                  </a:lnTo>
                  <a:lnTo>
                    <a:pt x="1785" y="598"/>
                  </a:lnTo>
                  <a:lnTo>
                    <a:pt x="1794" y="620"/>
                  </a:lnTo>
                  <a:lnTo>
                    <a:pt x="1802" y="642"/>
                  </a:lnTo>
                  <a:lnTo>
                    <a:pt x="1809" y="663"/>
                  </a:lnTo>
                  <a:lnTo>
                    <a:pt x="1814" y="686"/>
                  </a:lnTo>
                  <a:lnTo>
                    <a:pt x="1818" y="708"/>
                  </a:lnTo>
                  <a:lnTo>
                    <a:pt x="1821" y="731"/>
                  </a:lnTo>
                  <a:lnTo>
                    <a:pt x="1824" y="753"/>
                  </a:lnTo>
                  <a:lnTo>
                    <a:pt x="1824" y="774"/>
                  </a:lnTo>
                  <a:lnTo>
                    <a:pt x="1824" y="796"/>
                  </a:lnTo>
                  <a:lnTo>
                    <a:pt x="1824" y="817"/>
                  </a:lnTo>
                  <a:lnTo>
                    <a:pt x="1821" y="840"/>
                  </a:lnTo>
                  <a:lnTo>
                    <a:pt x="1815" y="882"/>
                  </a:lnTo>
                  <a:lnTo>
                    <a:pt x="1806" y="923"/>
                  </a:lnTo>
                  <a:lnTo>
                    <a:pt x="1793" y="965"/>
                  </a:lnTo>
                  <a:lnTo>
                    <a:pt x="1778" y="1004"/>
                  </a:lnTo>
                  <a:lnTo>
                    <a:pt x="1761" y="1043"/>
                  </a:lnTo>
                  <a:lnTo>
                    <a:pt x="1744" y="1080"/>
                  </a:lnTo>
                  <a:lnTo>
                    <a:pt x="1723" y="1116"/>
                  </a:lnTo>
                  <a:lnTo>
                    <a:pt x="1703" y="1149"/>
                  </a:lnTo>
                  <a:lnTo>
                    <a:pt x="1681" y="1180"/>
                  </a:lnTo>
                  <a:lnTo>
                    <a:pt x="1660" y="1210"/>
                  </a:lnTo>
                  <a:lnTo>
                    <a:pt x="1639" y="1239"/>
                  </a:lnTo>
                  <a:lnTo>
                    <a:pt x="1618" y="1264"/>
                  </a:lnTo>
                  <a:lnTo>
                    <a:pt x="1581" y="1306"/>
                  </a:lnTo>
                  <a:lnTo>
                    <a:pt x="1549" y="1339"/>
                  </a:lnTo>
                  <a:lnTo>
                    <a:pt x="1549" y="1339"/>
                  </a:lnTo>
                  <a:lnTo>
                    <a:pt x="1520" y="1367"/>
                  </a:lnTo>
                  <a:lnTo>
                    <a:pt x="1487" y="1394"/>
                  </a:lnTo>
                  <a:lnTo>
                    <a:pt x="1454" y="1421"/>
                  </a:lnTo>
                  <a:lnTo>
                    <a:pt x="1420" y="1446"/>
                  </a:lnTo>
                  <a:lnTo>
                    <a:pt x="1384" y="1472"/>
                  </a:lnTo>
                  <a:lnTo>
                    <a:pt x="1348" y="1496"/>
                  </a:lnTo>
                  <a:lnTo>
                    <a:pt x="1309" y="1519"/>
                  </a:lnTo>
                  <a:lnTo>
                    <a:pt x="1270" y="1542"/>
                  </a:lnTo>
                  <a:lnTo>
                    <a:pt x="1270" y="1542"/>
                  </a:lnTo>
                  <a:lnTo>
                    <a:pt x="1345" y="1512"/>
                  </a:lnTo>
                  <a:lnTo>
                    <a:pt x="1415" y="1479"/>
                  </a:lnTo>
                  <a:lnTo>
                    <a:pt x="1484" y="1443"/>
                  </a:lnTo>
                  <a:lnTo>
                    <a:pt x="1549" y="1404"/>
                  </a:lnTo>
                  <a:lnTo>
                    <a:pt x="1581" y="1385"/>
                  </a:lnTo>
                  <a:lnTo>
                    <a:pt x="1612" y="1364"/>
                  </a:lnTo>
                  <a:lnTo>
                    <a:pt x="1642" y="1343"/>
                  </a:lnTo>
                  <a:lnTo>
                    <a:pt x="1672" y="1322"/>
                  </a:lnTo>
                  <a:lnTo>
                    <a:pt x="1700" y="1300"/>
                  </a:lnTo>
                  <a:lnTo>
                    <a:pt x="1727" y="1276"/>
                  </a:lnTo>
                  <a:lnTo>
                    <a:pt x="1754" y="1254"/>
                  </a:lnTo>
                  <a:lnTo>
                    <a:pt x="1779" y="1230"/>
                  </a:lnTo>
                  <a:lnTo>
                    <a:pt x="1779" y="1230"/>
                  </a:lnTo>
                  <a:lnTo>
                    <a:pt x="1818" y="1189"/>
                  </a:lnTo>
                  <a:lnTo>
                    <a:pt x="1854" y="1149"/>
                  </a:lnTo>
                  <a:lnTo>
                    <a:pt x="1887" y="1109"/>
                  </a:lnTo>
                  <a:lnTo>
                    <a:pt x="1915" y="1068"/>
                  </a:lnTo>
                  <a:lnTo>
                    <a:pt x="1941" y="1028"/>
                  </a:lnTo>
                  <a:lnTo>
                    <a:pt x="1962" y="986"/>
                  </a:lnTo>
                  <a:lnTo>
                    <a:pt x="1979" y="946"/>
                  </a:lnTo>
                  <a:lnTo>
                    <a:pt x="1994" y="904"/>
                  </a:lnTo>
                  <a:lnTo>
                    <a:pt x="2006" y="862"/>
                  </a:lnTo>
                  <a:lnTo>
                    <a:pt x="2015" y="822"/>
                  </a:lnTo>
                  <a:lnTo>
                    <a:pt x="2020" y="781"/>
                  </a:lnTo>
                  <a:lnTo>
                    <a:pt x="2023" y="740"/>
                  </a:lnTo>
                  <a:lnTo>
                    <a:pt x="2021" y="699"/>
                  </a:lnTo>
                  <a:lnTo>
                    <a:pt x="2015" y="660"/>
                  </a:lnTo>
                  <a:lnTo>
                    <a:pt x="2008" y="620"/>
                  </a:lnTo>
                  <a:lnTo>
                    <a:pt x="1997" y="581"/>
                  </a:lnTo>
                  <a:lnTo>
                    <a:pt x="1982" y="542"/>
                  </a:lnTo>
                  <a:lnTo>
                    <a:pt x="1966" y="505"/>
                  </a:lnTo>
                  <a:lnTo>
                    <a:pt x="1945" y="469"/>
                  </a:lnTo>
                  <a:lnTo>
                    <a:pt x="1923" y="432"/>
                  </a:lnTo>
                  <a:lnTo>
                    <a:pt x="1896" y="397"/>
                  </a:lnTo>
                  <a:lnTo>
                    <a:pt x="1866" y="363"/>
                  </a:lnTo>
                  <a:lnTo>
                    <a:pt x="1833" y="330"/>
                  </a:lnTo>
                  <a:lnTo>
                    <a:pt x="1797" y="297"/>
                  </a:lnTo>
                  <a:lnTo>
                    <a:pt x="1760" y="267"/>
                  </a:lnTo>
                  <a:lnTo>
                    <a:pt x="1718" y="238"/>
                  </a:lnTo>
                  <a:lnTo>
                    <a:pt x="1673" y="209"/>
                  </a:lnTo>
                  <a:lnTo>
                    <a:pt x="1627" y="182"/>
                  </a:lnTo>
                  <a:lnTo>
                    <a:pt x="1576" y="157"/>
                  </a:lnTo>
                  <a:lnTo>
                    <a:pt x="1524" y="133"/>
                  </a:lnTo>
                  <a:lnTo>
                    <a:pt x="1467" y="111"/>
                  </a:lnTo>
                  <a:lnTo>
                    <a:pt x="1409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6075363" y="474663"/>
              <a:ext cx="2159000" cy="1525587"/>
              <a:chOff x="6075363" y="474663"/>
              <a:chExt cx="2159000" cy="1525587"/>
            </a:xfrm>
          </p:grpSpPr>
          <p:sp>
            <p:nvSpPr>
              <p:cNvPr id="16" name="Freeform 53"/>
              <p:cNvSpPr>
                <a:spLocks/>
              </p:cNvSpPr>
              <p:nvPr userDrawn="1"/>
            </p:nvSpPr>
            <p:spPr bwMode="auto">
              <a:xfrm>
                <a:off x="6075363" y="474663"/>
                <a:ext cx="1604963" cy="1223962"/>
              </a:xfrm>
              <a:custGeom>
                <a:avLst/>
                <a:gdLst>
                  <a:gd name="T0" fmla="*/ 1369 w 2023"/>
                  <a:gd name="T1" fmla="*/ 78 h 1542"/>
                  <a:gd name="T2" fmla="*/ 1242 w 2023"/>
                  <a:gd name="T3" fmla="*/ 45 h 1542"/>
                  <a:gd name="T4" fmla="*/ 1112 w 2023"/>
                  <a:gd name="T5" fmla="*/ 21 h 1542"/>
                  <a:gd name="T6" fmla="*/ 979 w 2023"/>
                  <a:gd name="T7" fmla="*/ 6 h 1542"/>
                  <a:gd name="T8" fmla="*/ 843 w 2023"/>
                  <a:gd name="T9" fmla="*/ 0 h 1542"/>
                  <a:gd name="T10" fmla="*/ 706 w 2023"/>
                  <a:gd name="T11" fmla="*/ 1 h 1542"/>
                  <a:gd name="T12" fmla="*/ 524 w 2023"/>
                  <a:gd name="T13" fmla="*/ 18 h 1542"/>
                  <a:gd name="T14" fmla="*/ 255 w 2023"/>
                  <a:gd name="T15" fmla="*/ 67 h 1542"/>
                  <a:gd name="T16" fmla="*/ 125 w 2023"/>
                  <a:gd name="T17" fmla="*/ 103 h 1542"/>
                  <a:gd name="T18" fmla="*/ 0 w 2023"/>
                  <a:gd name="T19" fmla="*/ 145 h 1542"/>
                  <a:gd name="T20" fmla="*/ 146 w 2023"/>
                  <a:gd name="T21" fmla="*/ 115 h 1542"/>
                  <a:gd name="T22" fmla="*/ 374 w 2023"/>
                  <a:gd name="T23" fmla="*/ 87 h 1542"/>
                  <a:gd name="T24" fmla="*/ 604 w 2023"/>
                  <a:gd name="T25" fmla="*/ 79 h 1542"/>
                  <a:gd name="T26" fmla="*/ 833 w 2023"/>
                  <a:gd name="T27" fmla="*/ 94 h 1542"/>
                  <a:gd name="T28" fmla="*/ 1054 w 2023"/>
                  <a:gd name="T29" fmla="*/ 134 h 1542"/>
                  <a:gd name="T30" fmla="*/ 1193 w 2023"/>
                  <a:gd name="T31" fmla="*/ 175 h 1542"/>
                  <a:gd name="T32" fmla="*/ 1331 w 2023"/>
                  <a:gd name="T33" fmla="*/ 227 h 1542"/>
                  <a:gd name="T34" fmla="*/ 1449 w 2023"/>
                  <a:gd name="T35" fmla="*/ 282 h 1542"/>
                  <a:gd name="T36" fmla="*/ 1549 w 2023"/>
                  <a:gd name="T37" fmla="*/ 341 h 1542"/>
                  <a:gd name="T38" fmla="*/ 1632 w 2023"/>
                  <a:gd name="T39" fmla="*/ 403 h 1542"/>
                  <a:gd name="T40" fmla="*/ 1697 w 2023"/>
                  <a:gd name="T41" fmla="*/ 466 h 1542"/>
                  <a:gd name="T42" fmla="*/ 1748 w 2023"/>
                  <a:gd name="T43" fmla="*/ 532 h 1542"/>
                  <a:gd name="T44" fmla="*/ 1785 w 2023"/>
                  <a:gd name="T45" fmla="*/ 598 h 1542"/>
                  <a:gd name="T46" fmla="*/ 1809 w 2023"/>
                  <a:gd name="T47" fmla="*/ 663 h 1542"/>
                  <a:gd name="T48" fmla="*/ 1821 w 2023"/>
                  <a:gd name="T49" fmla="*/ 731 h 1542"/>
                  <a:gd name="T50" fmla="*/ 1824 w 2023"/>
                  <a:gd name="T51" fmla="*/ 796 h 1542"/>
                  <a:gd name="T52" fmla="*/ 1815 w 2023"/>
                  <a:gd name="T53" fmla="*/ 882 h 1542"/>
                  <a:gd name="T54" fmla="*/ 1778 w 2023"/>
                  <a:gd name="T55" fmla="*/ 1004 h 1542"/>
                  <a:gd name="T56" fmla="*/ 1723 w 2023"/>
                  <a:gd name="T57" fmla="*/ 1116 h 1542"/>
                  <a:gd name="T58" fmla="*/ 1660 w 2023"/>
                  <a:gd name="T59" fmla="*/ 1210 h 1542"/>
                  <a:gd name="T60" fmla="*/ 1581 w 2023"/>
                  <a:gd name="T61" fmla="*/ 1306 h 1542"/>
                  <a:gd name="T62" fmla="*/ 1520 w 2023"/>
                  <a:gd name="T63" fmla="*/ 1367 h 1542"/>
                  <a:gd name="T64" fmla="*/ 1420 w 2023"/>
                  <a:gd name="T65" fmla="*/ 1446 h 1542"/>
                  <a:gd name="T66" fmla="*/ 1309 w 2023"/>
                  <a:gd name="T67" fmla="*/ 1519 h 1542"/>
                  <a:gd name="T68" fmla="*/ 1345 w 2023"/>
                  <a:gd name="T69" fmla="*/ 1512 h 1542"/>
                  <a:gd name="T70" fmla="*/ 1549 w 2023"/>
                  <a:gd name="T71" fmla="*/ 1404 h 1542"/>
                  <a:gd name="T72" fmla="*/ 1642 w 2023"/>
                  <a:gd name="T73" fmla="*/ 1343 h 1542"/>
                  <a:gd name="T74" fmla="*/ 1727 w 2023"/>
                  <a:gd name="T75" fmla="*/ 1276 h 1542"/>
                  <a:gd name="T76" fmla="*/ 1779 w 2023"/>
                  <a:gd name="T77" fmla="*/ 1230 h 1542"/>
                  <a:gd name="T78" fmla="*/ 1887 w 2023"/>
                  <a:gd name="T79" fmla="*/ 1109 h 1542"/>
                  <a:gd name="T80" fmla="*/ 1962 w 2023"/>
                  <a:gd name="T81" fmla="*/ 986 h 1542"/>
                  <a:gd name="T82" fmla="*/ 2006 w 2023"/>
                  <a:gd name="T83" fmla="*/ 862 h 1542"/>
                  <a:gd name="T84" fmla="*/ 2023 w 2023"/>
                  <a:gd name="T85" fmla="*/ 740 h 1542"/>
                  <a:gd name="T86" fmla="*/ 2008 w 2023"/>
                  <a:gd name="T87" fmla="*/ 620 h 1542"/>
                  <a:gd name="T88" fmla="*/ 1966 w 2023"/>
                  <a:gd name="T89" fmla="*/ 505 h 1542"/>
                  <a:gd name="T90" fmla="*/ 1896 w 2023"/>
                  <a:gd name="T91" fmla="*/ 397 h 1542"/>
                  <a:gd name="T92" fmla="*/ 1797 w 2023"/>
                  <a:gd name="T93" fmla="*/ 297 h 1542"/>
                  <a:gd name="T94" fmla="*/ 1673 w 2023"/>
                  <a:gd name="T95" fmla="*/ 209 h 1542"/>
                  <a:gd name="T96" fmla="*/ 1524 w 2023"/>
                  <a:gd name="T97" fmla="*/ 133 h 1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23" h="1542">
                    <a:moveTo>
                      <a:pt x="1409" y="90"/>
                    </a:moveTo>
                    <a:lnTo>
                      <a:pt x="1409" y="90"/>
                    </a:lnTo>
                    <a:lnTo>
                      <a:pt x="1369" y="78"/>
                    </a:lnTo>
                    <a:lnTo>
                      <a:pt x="1327" y="66"/>
                    </a:lnTo>
                    <a:lnTo>
                      <a:pt x="1285" y="55"/>
                    </a:lnTo>
                    <a:lnTo>
                      <a:pt x="1242" y="45"/>
                    </a:lnTo>
                    <a:lnTo>
                      <a:pt x="1200" y="36"/>
                    </a:lnTo>
                    <a:lnTo>
                      <a:pt x="1157" y="28"/>
                    </a:lnTo>
                    <a:lnTo>
                      <a:pt x="1112" y="21"/>
                    </a:lnTo>
                    <a:lnTo>
                      <a:pt x="1069" y="15"/>
                    </a:lnTo>
                    <a:lnTo>
                      <a:pt x="1024" y="10"/>
                    </a:lnTo>
                    <a:lnTo>
                      <a:pt x="979" y="6"/>
                    </a:lnTo>
                    <a:lnTo>
                      <a:pt x="934" y="3"/>
                    </a:lnTo>
                    <a:lnTo>
                      <a:pt x="888" y="1"/>
                    </a:lnTo>
                    <a:lnTo>
                      <a:pt x="843" y="0"/>
                    </a:lnTo>
                    <a:lnTo>
                      <a:pt x="797" y="0"/>
                    </a:lnTo>
                    <a:lnTo>
                      <a:pt x="752" y="0"/>
                    </a:lnTo>
                    <a:lnTo>
                      <a:pt x="706" y="1"/>
                    </a:lnTo>
                    <a:lnTo>
                      <a:pt x="661" y="4"/>
                    </a:lnTo>
                    <a:lnTo>
                      <a:pt x="615" y="7"/>
                    </a:lnTo>
                    <a:lnTo>
                      <a:pt x="524" y="18"/>
                    </a:lnTo>
                    <a:lnTo>
                      <a:pt x="433" y="30"/>
                    </a:lnTo>
                    <a:lnTo>
                      <a:pt x="343" y="46"/>
                    </a:lnTo>
                    <a:lnTo>
                      <a:pt x="255" y="67"/>
                    </a:lnTo>
                    <a:lnTo>
                      <a:pt x="212" y="78"/>
                    </a:lnTo>
                    <a:lnTo>
                      <a:pt x="168" y="90"/>
                    </a:lnTo>
                    <a:lnTo>
                      <a:pt x="125" y="103"/>
                    </a:lnTo>
                    <a:lnTo>
                      <a:pt x="82" y="117"/>
                    </a:lnTo>
                    <a:lnTo>
                      <a:pt x="40" y="13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3" y="130"/>
                    </a:lnTo>
                    <a:lnTo>
                      <a:pt x="146" y="115"/>
                    </a:lnTo>
                    <a:lnTo>
                      <a:pt x="222" y="105"/>
                    </a:lnTo>
                    <a:lnTo>
                      <a:pt x="298" y="94"/>
                    </a:lnTo>
                    <a:lnTo>
                      <a:pt x="374" y="87"/>
                    </a:lnTo>
                    <a:lnTo>
                      <a:pt x="450" y="82"/>
                    </a:lnTo>
                    <a:lnTo>
                      <a:pt x="528" y="79"/>
                    </a:lnTo>
                    <a:lnTo>
                      <a:pt x="604" y="79"/>
                    </a:lnTo>
                    <a:lnTo>
                      <a:pt x="682" y="82"/>
                    </a:lnTo>
                    <a:lnTo>
                      <a:pt x="757" y="87"/>
                    </a:lnTo>
                    <a:lnTo>
                      <a:pt x="833" y="94"/>
                    </a:lnTo>
                    <a:lnTo>
                      <a:pt x="907" y="105"/>
                    </a:lnTo>
                    <a:lnTo>
                      <a:pt x="981" y="118"/>
                    </a:lnTo>
                    <a:lnTo>
                      <a:pt x="1054" y="134"/>
                    </a:lnTo>
                    <a:lnTo>
                      <a:pt x="1124" y="152"/>
                    </a:lnTo>
                    <a:lnTo>
                      <a:pt x="1193" y="175"/>
                    </a:lnTo>
                    <a:lnTo>
                      <a:pt x="1193" y="175"/>
                    </a:lnTo>
                    <a:lnTo>
                      <a:pt x="1242" y="191"/>
                    </a:lnTo>
                    <a:lnTo>
                      <a:pt x="1288" y="209"/>
                    </a:lnTo>
                    <a:lnTo>
                      <a:pt x="1331" y="227"/>
                    </a:lnTo>
                    <a:lnTo>
                      <a:pt x="1373" y="245"/>
                    </a:lnTo>
                    <a:lnTo>
                      <a:pt x="1412" y="263"/>
                    </a:lnTo>
                    <a:lnTo>
                      <a:pt x="1449" y="282"/>
                    </a:lnTo>
                    <a:lnTo>
                      <a:pt x="1485" y="302"/>
                    </a:lnTo>
                    <a:lnTo>
                      <a:pt x="1518" y="321"/>
                    </a:lnTo>
                    <a:lnTo>
                      <a:pt x="1549" y="341"/>
                    </a:lnTo>
                    <a:lnTo>
                      <a:pt x="1579" y="362"/>
                    </a:lnTo>
                    <a:lnTo>
                      <a:pt x="1606" y="382"/>
                    </a:lnTo>
                    <a:lnTo>
                      <a:pt x="1632" y="403"/>
                    </a:lnTo>
                    <a:lnTo>
                      <a:pt x="1655" y="424"/>
                    </a:lnTo>
                    <a:lnTo>
                      <a:pt x="1678" y="445"/>
                    </a:lnTo>
                    <a:lnTo>
                      <a:pt x="1697" y="466"/>
                    </a:lnTo>
                    <a:lnTo>
                      <a:pt x="1715" y="489"/>
                    </a:lnTo>
                    <a:lnTo>
                      <a:pt x="1733" y="509"/>
                    </a:lnTo>
                    <a:lnTo>
                      <a:pt x="1748" y="532"/>
                    </a:lnTo>
                    <a:lnTo>
                      <a:pt x="1761" y="553"/>
                    </a:lnTo>
                    <a:lnTo>
                      <a:pt x="1773" y="575"/>
                    </a:lnTo>
                    <a:lnTo>
                      <a:pt x="1785" y="598"/>
                    </a:lnTo>
                    <a:lnTo>
                      <a:pt x="1794" y="620"/>
                    </a:lnTo>
                    <a:lnTo>
                      <a:pt x="1802" y="642"/>
                    </a:lnTo>
                    <a:lnTo>
                      <a:pt x="1809" y="663"/>
                    </a:lnTo>
                    <a:lnTo>
                      <a:pt x="1814" y="686"/>
                    </a:lnTo>
                    <a:lnTo>
                      <a:pt x="1818" y="708"/>
                    </a:lnTo>
                    <a:lnTo>
                      <a:pt x="1821" y="731"/>
                    </a:lnTo>
                    <a:lnTo>
                      <a:pt x="1824" y="753"/>
                    </a:lnTo>
                    <a:lnTo>
                      <a:pt x="1824" y="774"/>
                    </a:lnTo>
                    <a:lnTo>
                      <a:pt x="1824" y="796"/>
                    </a:lnTo>
                    <a:lnTo>
                      <a:pt x="1824" y="817"/>
                    </a:lnTo>
                    <a:lnTo>
                      <a:pt x="1821" y="840"/>
                    </a:lnTo>
                    <a:lnTo>
                      <a:pt x="1815" y="882"/>
                    </a:lnTo>
                    <a:lnTo>
                      <a:pt x="1806" y="923"/>
                    </a:lnTo>
                    <a:lnTo>
                      <a:pt x="1793" y="965"/>
                    </a:lnTo>
                    <a:lnTo>
                      <a:pt x="1778" y="1004"/>
                    </a:lnTo>
                    <a:lnTo>
                      <a:pt x="1761" y="1043"/>
                    </a:lnTo>
                    <a:lnTo>
                      <a:pt x="1744" y="1080"/>
                    </a:lnTo>
                    <a:lnTo>
                      <a:pt x="1723" y="1116"/>
                    </a:lnTo>
                    <a:lnTo>
                      <a:pt x="1703" y="1149"/>
                    </a:lnTo>
                    <a:lnTo>
                      <a:pt x="1681" y="1180"/>
                    </a:lnTo>
                    <a:lnTo>
                      <a:pt x="1660" y="1210"/>
                    </a:lnTo>
                    <a:lnTo>
                      <a:pt x="1639" y="1239"/>
                    </a:lnTo>
                    <a:lnTo>
                      <a:pt x="1618" y="1264"/>
                    </a:lnTo>
                    <a:lnTo>
                      <a:pt x="1581" y="1306"/>
                    </a:lnTo>
                    <a:lnTo>
                      <a:pt x="1549" y="1339"/>
                    </a:lnTo>
                    <a:lnTo>
                      <a:pt x="1549" y="1339"/>
                    </a:lnTo>
                    <a:lnTo>
                      <a:pt x="1520" y="1367"/>
                    </a:lnTo>
                    <a:lnTo>
                      <a:pt x="1487" y="1394"/>
                    </a:lnTo>
                    <a:lnTo>
                      <a:pt x="1454" y="1421"/>
                    </a:lnTo>
                    <a:lnTo>
                      <a:pt x="1420" y="1446"/>
                    </a:lnTo>
                    <a:lnTo>
                      <a:pt x="1384" y="1472"/>
                    </a:lnTo>
                    <a:lnTo>
                      <a:pt x="1348" y="1496"/>
                    </a:lnTo>
                    <a:lnTo>
                      <a:pt x="1309" y="1519"/>
                    </a:lnTo>
                    <a:lnTo>
                      <a:pt x="1270" y="1542"/>
                    </a:lnTo>
                    <a:lnTo>
                      <a:pt x="1270" y="1542"/>
                    </a:lnTo>
                    <a:lnTo>
                      <a:pt x="1345" y="1512"/>
                    </a:lnTo>
                    <a:lnTo>
                      <a:pt x="1415" y="1479"/>
                    </a:lnTo>
                    <a:lnTo>
                      <a:pt x="1484" y="1443"/>
                    </a:lnTo>
                    <a:lnTo>
                      <a:pt x="1549" y="1404"/>
                    </a:lnTo>
                    <a:lnTo>
                      <a:pt x="1581" y="1385"/>
                    </a:lnTo>
                    <a:lnTo>
                      <a:pt x="1612" y="1364"/>
                    </a:lnTo>
                    <a:lnTo>
                      <a:pt x="1642" y="1343"/>
                    </a:lnTo>
                    <a:lnTo>
                      <a:pt x="1672" y="1322"/>
                    </a:lnTo>
                    <a:lnTo>
                      <a:pt x="1700" y="1300"/>
                    </a:lnTo>
                    <a:lnTo>
                      <a:pt x="1727" y="1276"/>
                    </a:lnTo>
                    <a:lnTo>
                      <a:pt x="1754" y="1254"/>
                    </a:lnTo>
                    <a:lnTo>
                      <a:pt x="1779" y="1230"/>
                    </a:lnTo>
                    <a:lnTo>
                      <a:pt x="1779" y="1230"/>
                    </a:lnTo>
                    <a:lnTo>
                      <a:pt x="1818" y="1189"/>
                    </a:lnTo>
                    <a:lnTo>
                      <a:pt x="1854" y="1149"/>
                    </a:lnTo>
                    <a:lnTo>
                      <a:pt x="1887" y="1109"/>
                    </a:lnTo>
                    <a:lnTo>
                      <a:pt x="1915" y="1068"/>
                    </a:lnTo>
                    <a:lnTo>
                      <a:pt x="1941" y="1028"/>
                    </a:lnTo>
                    <a:lnTo>
                      <a:pt x="1962" y="986"/>
                    </a:lnTo>
                    <a:lnTo>
                      <a:pt x="1979" y="946"/>
                    </a:lnTo>
                    <a:lnTo>
                      <a:pt x="1994" y="904"/>
                    </a:lnTo>
                    <a:lnTo>
                      <a:pt x="2006" y="862"/>
                    </a:lnTo>
                    <a:lnTo>
                      <a:pt x="2015" y="822"/>
                    </a:lnTo>
                    <a:lnTo>
                      <a:pt x="2020" y="781"/>
                    </a:lnTo>
                    <a:lnTo>
                      <a:pt x="2023" y="740"/>
                    </a:lnTo>
                    <a:lnTo>
                      <a:pt x="2021" y="699"/>
                    </a:lnTo>
                    <a:lnTo>
                      <a:pt x="2015" y="660"/>
                    </a:lnTo>
                    <a:lnTo>
                      <a:pt x="2008" y="620"/>
                    </a:lnTo>
                    <a:lnTo>
                      <a:pt x="1997" y="581"/>
                    </a:lnTo>
                    <a:lnTo>
                      <a:pt x="1982" y="542"/>
                    </a:lnTo>
                    <a:lnTo>
                      <a:pt x="1966" y="505"/>
                    </a:lnTo>
                    <a:lnTo>
                      <a:pt x="1945" y="469"/>
                    </a:lnTo>
                    <a:lnTo>
                      <a:pt x="1923" y="432"/>
                    </a:lnTo>
                    <a:lnTo>
                      <a:pt x="1896" y="397"/>
                    </a:lnTo>
                    <a:lnTo>
                      <a:pt x="1866" y="363"/>
                    </a:lnTo>
                    <a:lnTo>
                      <a:pt x="1833" y="330"/>
                    </a:lnTo>
                    <a:lnTo>
                      <a:pt x="1797" y="297"/>
                    </a:lnTo>
                    <a:lnTo>
                      <a:pt x="1760" y="267"/>
                    </a:lnTo>
                    <a:lnTo>
                      <a:pt x="1718" y="238"/>
                    </a:lnTo>
                    <a:lnTo>
                      <a:pt x="1673" y="209"/>
                    </a:lnTo>
                    <a:lnTo>
                      <a:pt x="1627" y="182"/>
                    </a:lnTo>
                    <a:lnTo>
                      <a:pt x="1576" y="157"/>
                    </a:lnTo>
                    <a:lnTo>
                      <a:pt x="1524" y="133"/>
                    </a:lnTo>
                    <a:lnTo>
                      <a:pt x="1467" y="111"/>
                    </a:lnTo>
                    <a:lnTo>
                      <a:pt x="1409" y="9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55"/>
              <p:cNvSpPr>
                <a:spLocks/>
              </p:cNvSpPr>
              <p:nvPr userDrawn="1"/>
            </p:nvSpPr>
            <p:spPr bwMode="auto">
              <a:xfrm>
                <a:off x="7723188" y="1001713"/>
                <a:ext cx="511175" cy="998537"/>
              </a:xfrm>
              <a:custGeom>
                <a:avLst/>
                <a:gdLst>
                  <a:gd name="T0" fmla="*/ 6 w 645"/>
                  <a:gd name="T1" fmla="*/ 0 h 1260"/>
                  <a:gd name="T2" fmla="*/ 10 w 645"/>
                  <a:gd name="T3" fmla="*/ 45 h 1260"/>
                  <a:gd name="T4" fmla="*/ 12 w 645"/>
                  <a:gd name="T5" fmla="*/ 90 h 1260"/>
                  <a:gd name="T6" fmla="*/ 7 w 645"/>
                  <a:gd name="T7" fmla="*/ 136 h 1260"/>
                  <a:gd name="T8" fmla="*/ 0 w 645"/>
                  <a:gd name="T9" fmla="*/ 183 h 1260"/>
                  <a:gd name="T10" fmla="*/ 48 w 645"/>
                  <a:gd name="T11" fmla="*/ 189 h 1260"/>
                  <a:gd name="T12" fmla="*/ 136 w 645"/>
                  <a:gd name="T13" fmla="*/ 210 h 1260"/>
                  <a:gd name="T14" fmla="*/ 212 w 645"/>
                  <a:gd name="T15" fmla="*/ 239 h 1260"/>
                  <a:gd name="T16" fmla="*/ 279 w 645"/>
                  <a:gd name="T17" fmla="*/ 278 h 1260"/>
                  <a:gd name="T18" fmla="*/ 336 w 645"/>
                  <a:gd name="T19" fmla="*/ 325 h 1260"/>
                  <a:gd name="T20" fmla="*/ 385 w 645"/>
                  <a:gd name="T21" fmla="*/ 375 h 1260"/>
                  <a:gd name="T22" fmla="*/ 426 w 645"/>
                  <a:gd name="T23" fmla="*/ 432 h 1260"/>
                  <a:gd name="T24" fmla="*/ 460 w 645"/>
                  <a:gd name="T25" fmla="*/ 492 h 1260"/>
                  <a:gd name="T26" fmla="*/ 487 w 645"/>
                  <a:gd name="T27" fmla="*/ 553 h 1260"/>
                  <a:gd name="T28" fmla="*/ 508 w 645"/>
                  <a:gd name="T29" fmla="*/ 614 h 1260"/>
                  <a:gd name="T30" fmla="*/ 524 w 645"/>
                  <a:gd name="T31" fmla="*/ 676 h 1260"/>
                  <a:gd name="T32" fmla="*/ 539 w 645"/>
                  <a:gd name="T33" fmla="*/ 762 h 1260"/>
                  <a:gd name="T34" fmla="*/ 546 w 645"/>
                  <a:gd name="T35" fmla="*/ 864 h 1260"/>
                  <a:gd name="T36" fmla="*/ 546 w 645"/>
                  <a:gd name="T37" fmla="*/ 937 h 1260"/>
                  <a:gd name="T38" fmla="*/ 544 w 645"/>
                  <a:gd name="T39" fmla="*/ 976 h 1260"/>
                  <a:gd name="T40" fmla="*/ 533 w 645"/>
                  <a:gd name="T41" fmla="*/ 1057 h 1260"/>
                  <a:gd name="T42" fmla="*/ 517 w 645"/>
                  <a:gd name="T43" fmla="*/ 1137 h 1260"/>
                  <a:gd name="T44" fmla="*/ 494 w 645"/>
                  <a:gd name="T45" fmla="*/ 1220 h 1260"/>
                  <a:gd name="T46" fmla="*/ 481 w 645"/>
                  <a:gd name="T47" fmla="*/ 1260 h 1260"/>
                  <a:gd name="T48" fmla="*/ 545 w 645"/>
                  <a:gd name="T49" fmla="*/ 1124 h 1260"/>
                  <a:gd name="T50" fmla="*/ 570 w 645"/>
                  <a:gd name="T51" fmla="*/ 1057 h 1260"/>
                  <a:gd name="T52" fmla="*/ 594 w 645"/>
                  <a:gd name="T53" fmla="*/ 988 h 1260"/>
                  <a:gd name="T54" fmla="*/ 612 w 645"/>
                  <a:gd name="T55" fmla="*/ 919 h 1260"/>
                  <a:gd name="T56" fmla="*/ 627 w 645"/>
                  <a:gd name="T57" fmla="*/ 851 h 1260"/>
                  <a:gd name="T58" fmla="*/ 638 w 645"/>
                  <a:gd name="T59" fmla="*/ 782 h 1260"/>
                  <a:gd name="T60" fmla="*/ 644 w 645"/>
                  <a:gd name="T61" fmla="*/ 715 h 1260"/>
                  <a:gd name="T62" fmla="*/ 645 w 645"/>
                  <a:gd name="T63" fmla="*/ 674 h 1260"/>
                  <a:gd name="T64" fmla="*/ 644 w 645"/>
                  <a:gd name="T65" fmla="*/ 597 h 1260"/>
                  <a:gd name="T66" fmla="*/ 635 w 645"/>
                  <a:gd name="T67" fmla="*/ 523 h 1260"/>
                  <a:gd name="T68" fmla="*/ 620 w 645"/>
                  <a:gd name="T69" fmla="*/ 455 h 1260"/>
                  <a:gd name="T70" fmla="*/ 599 w 645"/>
                  <a:gd name="T71" fmla="*/ 390 h 1260"/>
                  <a:gd name="T72" fmla="*/ 573 w 645"/>
                  <a:gd name="T73" fmla="*/ 331 h 1260"/>
                  <a:gd name="T74" fmla="*/ 541 w 645"/>
                  <a:gd name="T75" fmla="*/ 274 h 1260"/>
                  <a:gd name="T76" fmla="*/ 503 w 645"/>
                  <a:gd name="T77" fmla="*/ 223 h 1260"/>
                  <a:gd name="T78" fmla="*/ 461 w 645"/>
                  <a:gd name="T79" fmla="*/ 178 h 1260"/>
                  <a:gd name="T80" fmla="*/ 415 w 645"/>
                  <a:gd name="T81" fmla="*/ 136 h 1260"/>
                  <a:gd name="T82" fmla="*/ 363 w 645"/>
                  <a:gd name="T83" fmla="*/ 100 h 1260"/>
                  <a:gd name="T84" fmla="*/ 306 w 645"/>
                  <a:gd name="T85" fmla="*/ 69 h 1260"/>
                  <a:gd name="T86" fmla="*/ 246 w 645"/>
                  <a:gd name="T87" fmla="*/ 44 h 1260"/>
                  <a:gd name="T88" fmla="*/ 182 w 645"/>
                  <a:gd name="T89" fmla="*/ 24 h 1260"/>
                  <a:gd name="T90" fmla="*/ 115 w 645"/>
                  <a:gd name="T91" fmla="*/ 11 h 1260"/>
                  <a:gd name="T92" fmla="*/ 43 w 645"/>
                  <a:gd name="T93" fmla="*/ 2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1260">
                    <a:moveTo>
                      <a:pt x="6" y="0"/>
                    </a:moveTo>
                    <a:lnTo>
                      <a:pt x="6" y="0"/>
                    </a:lnTo>
                    <a:lnTo>
                      <a:pt x="9" y="23"/>
                    </a:lnTo>
                    <a:lnTo>
                      <a:pt x="10" y="45"/>
                    </a:lnTo>
                    <a:lnTo>
                      <a:pt x="12" y="68"/>
                    </a:lnTo>
                    <a:lnTo>
                      <a:pt x="12" y="90"/>
                    </a:lnTo>
                    <a:lnTo>
                      <a:pt x="10" y="114"/>
                    </a:lnTo>
                    <a:lnTo>
                      <a:pt x="7" y="136"/>
                    </a:lnTo>
                    <a:lnTo>
                      <a:pt x="4" y="160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48" y="189"/>
                    </a:lnTo>
                    <a:lnTo>
                      <a:pt x="93" y="198"/>
                    </a:lnTo>
                    <a:lnTo>
                      <a:pt x="136" y="210"/>
                    </a:lnTo>
                    <a:lnTo>
                      <a:pt x="175" y="223"/>
                    </a:lnTo>
                    <a:lnTo>
                      <a:pt x="212" y="239"/>
                    </a:lnTo>
                    <a:lnTo>
                      <a:pt x="246" y="257"/>
                    </a:lnTo>
                    <a:lnTo>
                      <a:pt x="279" y="278"/>
                    </a:lnTo>
                    <a:lnTo>
                      <a:pt x="309" y="301"/>
                    </a:lnTo>
                    <a:lnTo>
                      <a:pt x="336" y="325"/>
                    </a:lnTo>
                    <a:lnTo>
                      <a:pt x="361" y="350"/>
                    </a:lnTo>
                    <a:lnTo>
                      <a:pt x="385" y="375"/>
                    </a:lnTo>
                    <a:lnTo>
                      <a:pt x="406" y="404"/>
                    </a:lnTo>
                    <a:lnTo>
                      <a:pt x="426" y="432"/>
                    </a:lnTo>
                    <a:lnTo>
                      <a:pt x="443" y="462"/>
                    </a:lnTo>
                    <a:lnTo>
                      <a:pt x="460" y="492"/>
                    </a:lnTo>
                    <a:lnTo>
                      <a:pt x="473" y="522"/>
                    </a:lnTo>
                    <a:lnTo>
                      <a:pt x="487" y="553"/>
                    </a:lnTo>
                    <a:lnTo>
                      <a:pt x="497" y="585"/>
                    </a:lnTo>
                    <a:lnTo>
                      <a:pt x="508" y="614"/>
                    </a:lnTo>
                    <a:lnTo>
                      <a:pt x="517" y="646"/>
                    </a:lnTo>
                    <a:lnTo>
                      <a:pt x="524" y="676"/>
                    </a:lnTo>
                    <a:lnTo>
                      <a:pt x="530" y="706"/>
                    </a:lnTo>
                    <a:lnTo>
                      <a:pt x="539" y="762"/>
                    </a:lnTo>
                    <a:lnTo>
                      <a:pt x="545" y="816"/>
                    </a:lnTo>
                    <a:lnTo>
                      <a:pt x="546" y="864"/>
                    </a:lnTo>
                    <a:lnTo>
                      <a:pt x="548" y="904"/>
                    </a:lnTo>
                    <a:lnTo>
                      <a:pt x="546" y="937"/>
                    </a:lnTo>
                    <a:lnTo>
                      <a:pt x="546" y="937"/>
                    </a:lnTo>
                    <a:lnTo>
                      <a:pt x="544" y="976"/>
                    </a:lnTo>
                    <a:lnTo>
                      <a:pt x="539" y="1016"/>
                    </a:lnTo>
                    <a:lnTo>
                      <a:pt x="533" y="1057"/>
                    </a:lnTo>
                    <a:lnTo>
                      <a:pt x="526" y="1097"/>
                    </a:lnTo>
                    <a:lnTo>
                      <a:pt x="517" y="1137"/>
                    </a:lnTo>
                    <a:lnTo>
                      <a:pt x="506" y="1179"/>
                    </a:lnTo>
                    <a:lnTo>
                      <a:pt x="494" y="1220"/>
                    </a:lnTo>
                    <a:lnTo>
                      <a:pt x="481" y="1260"/>
                    </a:lnTo>
                    <a:lnTo>
                      <a:pt x="481" y="1260"/>
                    </a:lnTo>
                    <a:lnTo>
                      <a:pt x="514" y="1193"/>
                    </a:lnTo>
                    <a:lnTo>
                      <a:pt x="545" y="1124"/>
                    </a:lnTo>
                    <a:lnTo>
                      <a:pt x="558" y="1090"/>
                    </a:lnTo>
                    <a:lnTo>
                      <a:pt x="570" y="1057"/>
                    </a:lnTo>
                    <a:lnTo>
                      <a:pt x="582" y="1022"/>
                    </a:lnTo>
                    <a:lnTo>
                      <a:pt x="594" y="988"/>
                    </a:lnTo>
                    <a:lnTo>
                      <a:pt x="603" y="954"/>
                    </a:lnTo>
                    <a:lnTo>
                      <a:pt x="612" y="919"/>
                    </a:lnTo>
                    <a:lnTo>
                      <a:pt x="620" y="885"/>
                    </a:lnTo>
                    <a:lnTo>
                      <a:pt x="627" y="851"/>
                    </a:lnTo>
                    <a:lnTo>
                      <a:pt x="633" y="816"/>
                    </a:lnTo>
                    <a:lnTo>
                      <a:pt x="638" y="782"/>
                    </a:lnTo>
                    <a:lnTo>
                      <a:pt x="641" y="747"/>
                    </a:lnTo>
                    <a:lnTo>
                      <a:pt x="644" y="715"/>
                    </a:lnTo>
                    <a:lnTo>
                      <a:pt x="644" y="715"/>
                    </a:lnTo>
                    <a:lnTo>
                      <a:pt x="645" y="674"/>
                    </a:lnTo>
                    <a:lnTo>
                      <a:pt x="645" y="635"/>
                    </a:lnTo>
                    <a:lnTo>
                      <a:pt x="644" y="597"/>
                    </a:lnTo>
                    <a:lnTo>
                      <a:pt x="639" y="561"/>
                    </a:lnTo>
                    <a:lnTo>
                      <a:pt x="635" y="523"/>
                    </a:lnTo>
                    <a:lnTo>
                      <a:pt x="629" y="489"/>
                    </a:lnTo>
                    <a:lnTo>
                      <a:pt x="620" y="455"/>
                    </a:lnTo>
                    <a:lnTo>
                      <a:pt x="611" y="422"/>
                    </a:lnTo>
                    <a:lnTo>
                      <a:pt x="599" y="390"/>
                    </a:lnTo>
                    <a:lnTo>
                      <a:pt x="587" y="359"/>
                    </a:lnTo>
                    <a:lnTo>
                      <a:pt x="573" y="331"/>
                    </a:lnTo>
                    <a:lnTo>
                      <a:pt x="557" y="302"/>
                    </a:lnTo>
                    <a:lnTo>
                      <a:pt x="541" y="274"/>
                    </a:lnTo>
                    <a:lnTo>
                      <a:pt x="523" y="248"/>
                    </a:lnTo>
                    <a:lnTo>
                      <a:pt x="503" y="223"/>
                    </a:lnTo>
                    <a:lnTo>
                      <a:pt x="484" y="201"/>
                    </a:lnTo>
                    <a:lnTo>
                      <a:pt x="461" y="178"/>
                    </a:lnTo>
                    <a:lnTo>
                      <a:pt x="439" y="156"/>
                    </a:lnTo>
                    <a:lnTo>
                      <a:pt x="415" y="136"/>
                    </a:lnTo>
                    <a:lnTo>
                      <a:pt x="390" y="118"/>
                    </a:lnTo>
                    <a:lnTo>
                      <a:pt x="363" y="100"/>
                    </a:lnTo>
                    <a:lnTo>
                      <a:pt x="336" y="84"/>
                    </a:lnTo>
                    <a:lnTo>
                      <a:pt x="306" y="69"/>
                    </a:lnTo>
                    <a:lnTo>
                      <a:pt x="278" y="56"/>
                    </a:lnTo>
                    <a:lnTo>
                      <a:pt x="246" y="44"/>
                    </a:lnTo>
                    <a:lnTo>
                      <a:pt x="215" y="33"/>
                    </a:lnTo>
                    <a:lnTo>
                      <a:pt x="182" y="24"/>
                    </a:lnTo>
                    <a:lnTo>
                      <a:pt x="149" y="17"/>
                    </a:lnTo>
                    <a:lnTo>
                      <a:pt x="115" y="11"/>
                    </a:lnTo>
                    <a:lnTo>
                      <a:pt x="79" y="5"/>
                    </a:lnTo>
                    <a:lnTo>
                      <a:pt x="4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22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" name="Freeform 56"/>
            <p:cNvSpPr>
              <a:spLocks/>
            </p:cNvSpPr>
            <p:nvPr userDrawn="1"/>
          </p:nvSpPr>
          <p:spPr bwMode="auto">
            <a:xfrm>
              <a:off x="7723188" y="1001713"/>
              <a:ext cx="511175" cy="998537"/>
            </a:xfrm>
            <a:custGeom>
              <a:avLst/>
              <a:gdLst>
                <a:gd name="T0" fmla="*/ 6 w 645"/>
                <a:gd name="T1" fmla="*/ 0 h 1260"/>
                <a:gd name="T2" fmla="*/ 10 w 645"/>
                <a:gd name="T3" fmla="*/ 45 h 1260"/>
                <a:gd name="T4" fmla="*/ 12 w 645"/>
                <a:gd name="T5" fmla="*/ 90 h 1260"/>
                <a:gd name="T6" fmla="*/ 7 w 645"/>
                <a:gd name="T7" fmla="*/ 136 h 1260"/>
                <a:gd name="T8" fmla="*/ 0 w 645"/>
                <a:gd name="T9" fmla="*/ 183 h 1260"/>
                <a:gd name="T10" fmla="*/ 48 w 645"/>
                <a:gd name="T11" fmla="*/ 189 h 1260"/>
                <a:gd name="T12" fmla="*/ 136 w 645"/>
                <a:gd name="T13" fmla="*/ 210 h 1260"/>
                <a:gd name="T14" fmla="*/ 212 w 645"/>
                <a:gd name="T15" fmla="*/ 239 h 1260"/>
                <a:gd name="T16" fmla="*/ 279 w 645"/>
                <a:gd name="T17" fmla="*/ 278 h 1260"/>
                <a:gd name="T18" fmla="*/ 336 w 645"/>
                <a:gd name="T19" fmla="*/ 325 h 1260"/>
                <a:gd name="T20" fmla="*/ 385 w 645"/>
                <a:gd name="T21" fmla="*/ 375 h 1260"/>
                <a:gd name="T22" fmla="*/ 426 w 645"/>
                <a:gd name="T23" fmla="*/ 432 h 1260"/>
                <a:gd name="T24" fmla="*/ 460 w 645"/>
                <a:gd name="T25" fmla="*/ 492 h 1260"/>
                <a:gd name="T26" fmla="*/ 487 w 645"/>
                <a:gd name="T27" fmla="*/ 553 h 1260"/>
                <a:gd name="T28" fmla="*/ 508 w 645"/>
                <a:gd name="T29" fmla="*/ 614 h 1260"/>
                <a:gd name="T30" fmla="*/ 524 w 645"/>
                <a:gd name="T31" fmla="*/ 676 h 1260"/>
                <a:gd name="T32" fmla="*/ 539 w 645"/>
                <a:gd name="T33" fmla="*/ 762 h 1260"/>
                <a:gd name="T34" fmla="*/ 546 w 645"/>
                <a:gd name="T35" fmla="*/ 864 h 1260"/>
                <a:gd name="T36" fmla="*/ 546 w 645"/>
                <a:gd name="T37" fmla="*/ 937 h 1260"/>
                <a:gd name="T38" fmla="*/ 544 w 645"/>
                <a:gd name="T39" fmla="*/ 976 h 1260"/>
                <a:gd name="T40" fmla="*/ 533 w 645"/>
                <a:gd name="T41" fmla="*/ 1057 h 1260"/>
                <a:gd name="T42" fmla="*/ 517 w 645"/>
                <a:gd name="T43" fmla="*/ 1137 h 1260"/>
                <a:gd name="T44" fmla="*/ 494 w 645"/>
                <a:gd name="T45" fmla="*/ 1220 h 1260"/>
                <a:gd name="T46" fmla="*/ 481 w 645"/>
                <a:gd name="T47" fmla="*/ 1260 h 1260"/>
                <a:gd name="T48" fmla="*/ 545 w 645"/>
                <a:gd name="T49" fmla="*/ 1124 h 1260"/>
                <a:gd name="T50" fmla="*/ 570 w 645"/>
                <a:gd name="T51" fmla="*/ 1057 h 1260"/>
                <a:gd name="T52" fmla="*/ 594 w 645"/>
                <a:gd name="T53" fmla="*/ 988 h 1260"/>
                <a:gd name="T54" fmla="*/ 612 w 645"/>
                <a:gd name="T55" fmla="*/ 919 h 1260"/>
                <a:gd name="T56" fmla="*/ 627 w 645"/>
                <a:gd name="T57" fmla="*/ 851 h 1260"/>
                <a:gd name="T58" fmla="*/ 638 w 645"/>
                <a:gd name="T59" fmla="*/ 782 h 1260"/>
                <a:gd name="T60" fmla="*/ 644 w 645"/>
                <a:gd name="T61" fmla="*/ 715 h 1260"/>
                <a:gd name="T62" fmla="*/ 645 w 645"/>
                <a:gd name="T63" fmla="*/ 674 h 1260"/>
                <a:gd name="T64" fmla="*/ 644 w 645"/>
                <a:gd name="T65" fmla="*/ 597 h 1260"/>
                <a:gd name="T66" fmla="*/ 635 w 645"/>
                <a:gd name="T67" fmla="*/ 523 h 1260"/>
                <a:gd name="T68" fmla="*/ 620 w 645"/>
                <a:gd name="T69" fmla="*/ 455 h 1260"/>
                <a:gd name="T70" fmla="*/ 599 w 645"/>
                <a:gd name="T71" fmla="*/ 390 h 1260"/>
                <a:gd name="T72" fmla="*/ 573 w 645"/>
                <a:gd name="T73" fmla="*/ 331 h 1260"/>
                <a:gd name="T74" fmla="*/ 541 w 645"/>
                <a:gd name="T75" fmla="*/ 274 h 1260"/>
                <a:gd name="T76" fmla="*/ 503 w 645"/>
                <a:gd name="T77" fmla="*/ 223 h 1260"/>
                <a:gd name="T78" fmla="*/ 461 w 645"/>
                <a:gd name="T79" fmla="*/ 178 h 1260"/>
                <a:gd name="T80" fmla="*/ 415 w 645"/>
                <a:gd name="T81" fmla="*/ 136 h 1260"/>
                <a:gd name="T82" fmla="*/ 363 w 645"/>
                <a:gd name="T83" fmla="*/ 100 h 1260"/>
                <a:gd name="T84" fmla="*/ 306 w 645"/>
                <a:gd name="T85" fmla="*/ 69 h 1260"/>
                <a:gd name="T86" fmla="*/ 246 w 645"/>
                <a:gd name="T87" fmla="*/ 44 h 1260"/>
                <a:gd name="T88" fmla="*/ 182 w 645"/>
                <a:gd name="T89" fmla="*/ 24 h 1260"/>
                <a:gd name="T90" fmla="*/ 115 w 645"/>
                <a:gd name="T91" fmla="*/ 11 h 1260"/>
                <a:gd name="T92" fmla="*/ 43 w 645"/>
                <a:gd name="T93" fmla="*/ 2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1260">
                  <a:moveTo>
                    <a:pt x="6" y="0"/>
                  </a:moveTo>
                  <a:lnTo>
                    <a:pt x="6" y="0"/>
                  </a:lnTo>
                  <a:lnTo>
                    <a:pt x="9" y="23"/>
                  </a:lnTo>
                  <a:lnTo>
                    <a:pt x="10" y="45"/>
                  </a:lnTo>
                  <a:lnTo>
                    <a:pt x="12" y="68"/>
                  </a:lnTo>
                  <a:lnTo>
                    <a:pt x="12" y="90"/>
                  </a:lnTo>
                  <a:lnTo>
                    <a:pt x="10" y="114"/>
                  </a:lnTo>
                  <a:lnTo>
                    <a:pt x="7" y="136"/>
                  </a:lnTo>
                  <a:lnTo>
                    <a:pt x="4" y="160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48" y="189"/>
                  </a:lnTo>
                  <a:lnTo>
                    <a:pt x="93" y="198"/>
                  </a:lnTo>
                  <a:lnTo>
                    <a:pt x="136" y="210"/>
                  </a:lnTo>
                  <a:lnTo>
                    <a:pt x="175" y="223"/>
                  </a:lnTo>
                  <a:lnTo>
                    <a:pt x="212" y="239"/>
                  </a:lnTo>
                  <a:lnTo>
                    <a:pt x="246" y="257"/>
                  </a:lnTo>
                  <a:lnTo>
                    <a:pt x="279" y="278"/>
                  </a:lnTo>
                  <a:lnTo>
                    <a:pt x="309" y="301"/>
                  </a:lnTo>
                  <a:lnTo>
                    <a:pt x="336" y="325"/>
                  </a:lnTo>
                  <a:lnTo>
                    <a:pt x="361" y="350"/>
                  </a:lnTo>
                  <a:lnTo>
                    <a:pt x="385" y="375"/>
                  </a:lnTo>
                  <a:lnTo>
                    <a:pt x="406" y="404"/>
                  </a:lnTo>
                  <a:lnTo>
                    <a:pt x="426" y="432"/>
                  </a:lnTo>
                  <a:lnTo>
                    <a:pt x="443" y="462"/>
                  </a:lnTo>
                  <a:lnTo>
                    <a:pt x="460" y="492"/>
                  </a:lnTo>
                  <a:lnTo>
                    <a:pt x="473" y="522"/>
                  </a:lnTo>
                  <a:lnTo>
                    <a:pt x="487" y="553"/>
                  </a:lnTo>
                  <a:lnTo>
                    <a:pt x="497" y="585"/>
                  </a:lnTo>
                  <a:lnTo>
                    <a:pt x="508" y="614"/>
                  </a:lnTo>
                  <a:lnTo>
                    <a:pt x="517" y="646"/>
                  </a:lnTo>
                  <a:lnTo>
                    <a:pt x="524" y="676"/>
                  </a:lnTo>
                  <a:lnTo>
                    <a:pt x="530" y="706"/>
                  </a:lnTo>
                  <a:lnTo>
                    <a:pt x="539" y="762"/>
                  </a:lnTo>
                  <a:lnTo>
                    <a:pt x="545" y="816"/>
                  </a:lnTo>
                  <a:lnTo>
                    <a:pt x="546" y="864"/>
                  </a:lnTo>
                  <a:lnTo>
                    <a:pt x="548" y="904"/>
                  </a:lnTo>
                  <a:lnTo>
                    <a:pt x="546" y="937"/>
                  </a:lnTo>
                  <a:lnTo>
                    <a:pt x="546" y="937"/>
                  </a:lnTo>
                  <a:lnTo>
                    <a:pt x="544" y="976"/>
                  </a:lnTo>
                  <a:lnTo>
                    <a:pt x="539" y="1016"/>
                  </a:lnTo>
                  <a:lnTo>
                    <a:pt x="533" y="1057"/>
                  </a:lnTo>
                  <a:lnTo>
                    <a:pt x="526" y="1097"/>
                  </a:lnTo>
                  <a:lnTo>
                    <a:pt x="517" y="1137"/>
                  </a:lnTo>
                  <a:lnTo>
                    <a:pt x="506" y="1179"/>
                  </a:lnTo>
                  <a:lnTo>
                    <a:pt x="494" y="1220"/>
                  </a:lnTo>
                  <a:lnTo>
                    <a:pt x="481" y="1260"/>
                  </a:lnTo>
                  <a:lnTo>
                    <a:pt x="481" y="1260"/>
                  </a:lnTo>
                  <a:lnTo>
                    <a:pt x="514" y="1193"/>
                  </a:lnTo>
                  <a:lnTo>
                    <a:pt x="545" y="1124"/>
                  </a:lnTo>
                  <a:lnTo>
                    <a:pt x="558" y="1090"/>
                  </a:lnTo>
                  <a:lnTo>
                    <a:pt x="570" y="1057"/>
                  </a:lnTo>
                  <a:lnTo>
                    <a:pt x="582" y="1022"/>
                  </a:lnTo>
                  <a:lnTo>
                    <a:pt x="594" y="988"/>
                  </a:lnTo>
                  <a:lnTo>
                    <a:pt x="603" y="954"/>
                  </a:lnTo>
                  <a:lnTo>
                    <a:pt x="612" y="919"/>
                  </a:lnTo>
                  <a:lnTo>
                    <a:pt x="620" y="885"/>
                  </a:lnTo>
                  <a:lnTo>
                    <a:pt x="627" y="851"/>
                  </a:lnTo>
                  <a:lnTo>
                    <a:pt x="633" y="816"/>
                  </a:lnTo>
                  <a:lnTo>
                    <a:pt x="638" y="782"/>
                  </a:lnTo>
                  <a:lnTo>
                    <a:pt x="641" y="747"/>
                  </a:lnTo>
                  <a:lnTo>
                    <a:pt x="644" y="715"/>
                  </a:lnTo>
                  <a:lnTo>
                    <a:pt x="644" y="715"/>
                  </a:lnTo>
                  <a:lnTo>
                    <a:pt x="645" y="674"/>
                  </a:lnTo>
                  <a:lnTo>
                    <a:pt x="645" y="635"/>
                  </a:lnTo>
                  <a:lnTo>
                    <a:pt x="644" y="597"/>
                  </a:lnTo>
                  <a:lnTo>
                    <a:pt x="639" y="561"/>
                  </a:lnTo>
                  <a:lnTo>
                    <a:pt x="635" y="523"/>
                  </a:lnTo>
                  <a:lnTo>
                    <a:pt x="629" y="489"/>
                  </a:lnTo>
                  <a:lnTo>
                    <a:pt x="620" y="455"/>
                  </a:lnTo>
                  <a:lnTo>
                    <a:pt x="611" y="422"/>
                  </a:lnTo>
                  <a:lnTo>
                    <a:pt x="599" y="390"/>
                  </a:lnTo>
                  <a:lnTo>
                    <a:pt x="587" y="359"/>
                  </a:lnTo>
                  <a:lnTo>
                    <a:pt x="573" y="331"/>
                  </a:lnTo>
                  <a:lnTo>
                    <a:pt x="557" y="302"/>
                  </a:lnTo>
                  <a:lnTo>
                    <a:pt x="541" y="274"/>
                  </a:lnTo>
                  <a:lnTo>
                    <a:pt x="523" y="248"/>
                  </a:lnTo>
                  <a:lnTo>
                    <a:pt x="503" y="223"/>
                  </a:lnTo>
                  <a:lnTo>
                    <a:pt x="484" y="201"/>
                  </a:lnTo>
                  <a:lnTo>
                    <a:pt x="461" y="178"/>
                  </a:lnTo>
                  <a:lnTo>
                    <a:pt x="439" y="156"/>
                  </a:lnTo>
                  <a:lnTo>
                    <a:pt x="415" y="136"/>
                  </a:lnTo>
                  <a:lnTo>
                    <a:pt x="390" y="118"/>
                  </a:lnTo>
                  <a:lnTo>
                    <a:pt x="363" y="100"/>
                  </a:lnTo>
                  <a:lnTo>
                    <a:pt x="336" y="84"/>
                  </a:lnTo>
                  <a:lnTo>
                    <a:pt x="306" y="69"/>
                  </a:lnTo>
                  <a:lnTo>
                    <a:pt x="278" y="56"/>
                  </a:lnTo>
                  <a:lnTo>
                    <a:pt x="246" y="44"/>
                  </a:lnTo>
                  <a:lnTo>
                    <a:pt x="215" y="33"/>
                  </a:lnTo>
                  <a:lnTo>
                    <a:pt x="182" y="24"/>
                  </a:lnTo>
                  <a:lnTo>
                    <a:pt x="149" y="17"/>
                  </a:lnTo>
                  <a:lnTo>
                    <a:pt x="115" y="11"/>
                  </a:lnTo>
                  <a:lnTo>
                    <a:pt x="79" y="5"/>
                  </a:lnTo>
                  <a:lnTo>
                    <a:pt x="43" y="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</p:grpSp>
      <p:sp>
        <p:nvSpPr>
          <p:cNvPr id="69" name="Rectangle 68"/>
          <p:cNvSpPr/>
          <p:nvPr userDrawn="1"/>
        </p:nvSpPr>
        <p:spPr>
          <a:xfrm>
            <a:off x="324916" y="6570741"/>
            <a:ext cx="156324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33" kern="0" dirty="0">
                <a:solidFill>
                  <a:srgbClr val="FFFFFF">
                    <a:lumMod val="65000"/>
                  </a:srgb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09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- 2/3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7823200" y="1447451"/>
            <a:ext cx="3879851" cy="4998720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3334" y="1447451"/>
            <a:ext cx="7266517" cy="4998720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1219170">
              <a:defRPr/>
            </a:pPr>
            <a:fld id="{9DB92468-5C75-4BE5-8AD4-FC5D3D6DC0D8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319331" y="6505370"/>
            <a:ext cx="38400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ctr" rtl="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 sz="600" b="1" kern="1200">
                <a:solidFill>
                  <a:schemeClr val="bg1"/>
                </a:solidFill>
                <a:latin typeface="+mn-lt"/>
                <a:ea typeface="ヒラギノ角ゴ Pro W3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468-5C75-4BE5-8AD4-FC5D3D6DC0D8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ヒラギノ角ゴ Pro W3"/>
                <a:cs typeface="Arial" pitchFamily="34" charset="0"/>
              </a:rPr>
              <a:pPr marL="0" marR="0" lvl="0" indent="0" algn="ctr" defTabSz="1219170" rtl="0" eaLnBrk="1" fontAlgn="auto" latinLnBrk="0" hangingPunct="1">
                <a:lnSpc>
                  <a:spcPts val="10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ヒラギノ角ゴ Pro W3"/>
              <a:cs typeface="Arial" pitchFamily="34" charset="0"/>
            </a:endParaRPr>
          </a:p>
        </p:txBody>
      </p:sp>
      <p:sp>
        <p:nvSpPr>
          <p:cNvPr id="22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5"/>
          <p:cNvSpPr/>
          <p:nvPr userDrawn="1"/>
        </p:nvSpPr>
        <p:spPr>
          <a:xfrm>
            <a:off x="0" y="395163"/>
            <a:ext cx="96000" cy="853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>
              <a:ln>
                <a:noFill/>
              </a:ln>
              <a:solidFill>
                <a:srgbClr val="7E8083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430835" y="5984943"/>
            <a:ext cx="544992" cy="385419"/>
            <a:chOff x="5875338" y="474663"/>
            <a:chExt cx="2336801" cy="1652588"/>
          </a:xfrm>
          <a:solidFill>
            <a:schemeClr val="bg1">
              <a:lumMod val="50000"/>
            </a:schemeClr>
          </a:solidFill>
        </p:grpSpPr>
        <p:sp>
          <p:nvSpPr>
            <p:cNvPr id="14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- 1/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23334" y="1447449"/>
            <a:ext cx="5533577" cy="4998720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384000" cy="31328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1219170">
              <a:defRPr/>
            </a:pPr>
            <a:fld id="{9DB92468-5C75-4BE5-8AD4-FC5D3D6DC0D8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ctr" rtl="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 sz="600" b="1" kern="1200">
                <a:solidFill>
                  <a:schemeClr val="bg1"/>
                </a:solidFill>
                <a:latin typeface="+mn-lt"/>
                <a:ea typeface="ヒラギノ角ゴ Pro W3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468-5C75-4BE5-8AD4-FC5D3D6DC0D8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ヒラギノ角ゴ Pro W3"/>
                <a:cs typeface="Arial" pitchFamily="34" charset="0"/>
              </a:rPr>
              <a:pPr marL="0" marR="0" lvl="0" indent="0" algn="ctr" defTabSz="1219170" rtl="0" eaLnBrk="1" fontAlgn="auto" latinLnBrk="0" hangingPunct="1">
                <a:lnSpc>
                  <a:spcPts val="10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ヒラギノ角ゴ Pro W3"/>
              <a:cs typeface="Arial" pitchFamily="34" charset="0"/>
            </a:endParaRPr>
          </a:p>
        </p:txBody>
      </p:sp>
      <p:sp>
        <p:nvSpPr>
          <p:cNvPr id="22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5"/>
          <p:cNvSpPr/>
          <p:nvPr userDrawn="1"/>
        </p:nvSpPr>
        <p:spPr>
          <a:xfrm>
            <a:off x="0" y="395163"/>
            <a:ext cx="96000" cy="853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>
              <a:ln>
                <a:noFill/>
              </a:ln>
              <a:solidFill>
                <a:srgbClr val="7E8083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04611" y="1447449"/>
            <a:ext cx="5583936" cy="4998720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430835" y="5984943"/>
            <a:ext cx="544992" cy="385419"/>
            <a:chOff x="5875338" y="474663"/>
            <a:chExt cx="2336801" cy="1652588"/>
          </a:xfrm>
          <a:solidFill>
            <a:schemeClr val="bg1">
              <a:lumMod val="50000"/>
            </a:schemeClr>
          </a:solidFill>
        </p:grpSpPr>
        <p:sp>
          <p:nvSpPr>
            <p:cNvPr id="14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8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לבן 16"/>
          <p:cNvSpPr/>
          <p:nvPr userDrawn="1"/>
        </p:nvSpPr>
        <p:spPr>
          <a:xfrm>
            <a:off x="0" y="6765227"/>
            <a:ext cx="12192000" cy="9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מלבן 16"/>
          <p:cNvSpPr/>
          <p:nvPr userDrawn="1"/>
        </p:nvSpPr>
        <p:spPr>
          <a:xfrm>
            <a:off x="0" y="676522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1219170">
              <a:defRPr/>
            </a:pPr>
            <a:fld id="{9DB92468-5C75-4BE5-8AD4-FC5D3D6DC0D8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430835" y="5984943"/>
            <a:ext cx="544992" cy="385419"/>
            <a:chOff x="5875338" y="474663"/>
            <a:chExt cx="2336801" cy="1652588"/>
          </a:xfrm>
          <a:solidFill>
            <a:schemeClr val="bg1">
              <a:lumMod val="50000"/>
            </a:schemeClr>
          </a:solidFill>
        </p:grpSpPr>
        <p:sp>
          <p:nvSpPr>
            <p:cNvPr id="10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1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27567" y="1022151"/>
            <a:ext cx="10899648" cy="5368749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5"/>
          <p:cNvSpPr/>
          <p:nvPr userDrawn="1"/>
        </p:nvSpPr>
        <p:spPr>
          <a:xfrm>
            <a:off x="0" y="395163"/>
            <a:ext cx="96000" cy="42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>
              <a:ln>
                <a:noFill/>
              </a:ln>
              <a:solidFill>
                <a:srgbClr val="7E8083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1219170">
              <a:defRPr/>
            </a:pPr>
            <a:fld id="{9DB92468-5C75-4BE5-8AD4-FC5D3D6DC0D8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/>
          </a:p>
        </p:txBody>
      </p:sp>
      <p:sp>
        <p:nvSpPr>
          <p:cNvPr id="64" name="Freeform 54"/>
          <p:cNvSpPr>
            <a:spLocks/>
          </p:cNvSpPr>
          <p:nvPr userDrawn="1"/>
        </p:nvSpPr>
        <p:spPr bwMode="auto">
          <a:xfrm>
            <a:off x="7833785" y="632885"/>
            <a:ext cx="2317751" cy="1767417"/>
          </a:xfrm>
          <a:custGeom>
            <a:avLst/>
            <a:gdLst>
              <a:gd name="T0" fmla="*/ 1483 w 2191"/>
              <a:gd name="T1" fmla="*/ 84 h 1669"/>
              <a:gd name="T2" fmla="*/ 1345 w 2191"/>
              <a:gd name="T3" fmla="*/ 49 h 1669"/>
              <a:gd name="T4" fmla="*/ 1205 w 2191"/>
              <a:gd name="T5" fmla="*/ 23 h 1669"/>
              <a:gd name="T6" fmla="*/ 1061 w 2191"/>
              <a:gd name="T7" fmla="*/ 6 h 1669"/>
              <a:gd name="T8" fmla="*/ 914 w 2191"/>
              <a:gd name="T9" fmla="*/ 0 h 1669"/>
              <a:gd name="T10" fmla="*/ 765 w 2191"/>
              <a:gd name="T11" fmla="*/ 2 h 1669"/>
              <a:gd name="T12" fmla="*/ 568 w 2191"/>
              <a:gd name="T13" fmla="*/ 19 h 1669"/>
              <a:gd name="T14" fmla="*/ 277 w 2191"/>
              <a:gd name="T15" fmla="*/ 73 h 1669"/>
              <a:gd name="T16" fmla="*/ 136 w 2191"/>
              <a:gd name="T17" fmla="*/ 112 h 1669"/>
              <a:gd name="T18" fmla="*/ 0 w 2191"/>
              <a:gd name="T19" fmla="*/ 157 h 1669"/>
              <a:gd name="T20" fmla="*/ 159 w 2191"/>
              <a:gd name="T21" fmla="*/ 125 h 1669"/>
              <a:gd name="T22" fmla="*/ 406 w 2191"/>
              <a:gd name="T23" fmla="*/ 94 h 1669"/>
              <a:gd name="T24" fmla="*/ 655 w 2191"/>
              <a:gd name="T25" fmla="*/ 86 h 1669"/>
              <a:gd name="T26" fmla="*/ 902 w 2191"/>
              <a:gd name="T27" fmla="*/ 102 h 1669"/>
              <a:gd name="T28" fmla="*/ 1142 w 2191"/>
              <a:gd name="T29" fmla="*/ 146 h 1669"/>
              <a:gd name="T30" fmla="*/ 1292 w 2191"/>
              <a:gd name="T31" fmla="*/ 189 h 1669"/>
              <a:gd name="T32" fmla="*/ 1442 w 2191"/>
              <a:gd name="T33" fmla="*/ 246 h 1669"/>
              <a:gd name="T34" fmla="*/ 1570 w 2191"/>
              <a:gd name="T35" fmla="*/ 306 h 1669"/>
              <a:gd name="T36" fmla="*/ 1678 w 2191"/>
              <a:gd name="T37" fmla="*/ 369 h 1669"/>
              <a:gd name="T38" fmla="*/ 1767 w 2191"/>
              <a:gd name="T39" fmla="*/ 437 h 1669"/>
              <a:gd name="T40" fmla="*/ 1838 w 2191"/>
              <a:gd name="T41" fmla="*/ 505 h 1669"/>
              <a:gd name="T42" fmla="*/ 1893 w 2191"/>
              <a:gd name="T43" fmla="*/ 576 h 1669"/>
              <a:gd name="T44" fmla="*/ 1934 w 2191"/>
              <a:gd name="T45" fmla="*/ 647 h 1669"/>
              <a:gd name="T46" fmla="*/ 1959 w 2191"/>
              <a:gd name="T47" fmla="*/ 718 h 1669"/>
              <a:gd name="T48" fmla="*/ 1972 w 2191"/>
              <a:gd name="T49" fmla="*/ 791 h 1669"/>
              <a:gd name="T50" fmla="*/ 1976 w 2191"/>
              <a:gd name="T51" fmla="*/ 862 h 1669"/>
              <a:gd name="T52" fmla="*/ 1966 w 2191"/>
              <a:gd name="T53" fmla="*/ 954 h 1669"/>
              <a:gd name="T54" fmla="*/ 1925 w 2191"/>
              <a:gd name="T55" fmla="*/ 1087 h 1669"/>
              <a:gd name="T56" fmla="*/ 1866 w 2191"/>
              <a:gd name="T57" fmla="*/ 1208 h 1669"/>
              <a:gd name="T58" fmla="*/ 1798 w 2191"/>
              <a:gd name="T59" fmla="*/ 1310 h 1669"/>
              <a:gd name="T60" fmla="*/ 1712 w 2191"/>
              <a:gd name="T61" fmla="*/ 1414 h 1669"/>
              <a:gd name="T62" fmla="*/ 1646 w 2191"/>
              <a:gd name="T63" fmla="*/ 1480 h 1669"/>
              <a:gd name="T64" fmla="*/ 1538 w 2191"/>
              <a:gd name="T65" fmla="*/ 1566 h 1669"/>
              <a:gd name="T66" fmla="*/ 1418 w 2191"/>
              <a:gd name="T67" fmla="*/ 1645 h 1669"/>
              <a:gd name="T68" fmla="*/ 1457 w 2191"/>
              <a:gd name="T69" fmla="*/ 1637 h 1669"/>
              <a:gd name="T70" fmla="*/ 1678 w 2191"/>
              <a:gd name="T71" fmla="*/ 1520 h 1669"/>
              <a:gd name="T72" fmla="*/ 1778 w 2191"/>
              <a:gd name="T73" fmla="*/ 1454 h 1669"/>
              <a:gd name="T74" fmla="*/ 1870 w 2191"/>
              <a:gd name="T75" fmla="*/ 1381 h 1669"/>
              <a:gd name="T76" fmla="*/ 1927 w 2191"/>
              <a:gd name="T77" fmla="*/ 1331 h 1669"/>
              <a:gd name="T78" fmla="*/ 2043 w 2191"/>
              <a:gd name="T79" fmla="*/ 1200 h 1669"/>
              <a:gd name="T80" fmla="*/ 2124 w 2191"/>
              <a:gd name="T81" fmla="*/ 1068 h 1669"/>
              <a:gd name="T82" fmla="*/ 2173 w 2191"/>
              <a:gd name="T83" fmla="*/ 933 h 1669"/>
              <a:gd name="T84" fmla="*/ 2191 w 2191"/>
              <a:gd name="T85" fmla="*/ 801 h 1669"/>
              <a:gd name="T86" fmla="*/ 2174 w 2191"/>
              <a:gd name="T87" fmla="*/ 671 h 1669"/>
              <a:gd name="T88" fmla="*/ 2129 w 2191"/>
              <a:gd name="T89" fmla="*/ 547 h 1669"/>
              <a:gd name="T90" fmla="*/ 2053 w 2191"/>
              <a:gd name="T91" fmla="*/ 430 h 1669"/>
              <a:gd name="T92" fmla="*/ 1946 w 2191"/>
              <a:gd name="T93" fmla="*/ 322 h 1669"/>
              <a:gd name="T94" fmla="*/ 1812 w 2191"/>
              <a:gd name="T95" fmla="*/ 226 h 1669"/>
              <a:gd name="T96" fmla="*/ 1651 w 2191"/>
              <a:gd name="T97" fmla="*/ 144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91" h="1669">
                <a:moveTo>
                  <a:pt x="1526" y="97"/>
                </a:moveTo>
                <a:lnTo>
                  <a:pt x="1526" y="97"/>
                </a:lnTo>
                <a:lnTo>
                  <a:pt x="1483" y="84"/>
                </a:lnTo>
                <a:lnTo>
                  <a:pt x="1437" y="71"/>
                </a:lnTo>
                <a:lnTo>
                  <a:pt x="1392" y="60"/>
                </a:lnTo>
                <a:lnTo>
                  <a:pt x="1345" y="49"/>
                </a:lnTo>
                <a:lnTo>
                  <a:pt x="1300" y="39"/>
                </a:lnTo>
                <a:lnTo>
                  <a:pt x="1253" y="31"/>
                </a:lnTo>
                <a:lnTo>
                  <a:pt x="1205" y="23"/>
                </a:lnTo>
                <a:lnTo>
                  <a:pt x="1158" y="16"/>
                </a:lnTo>
                <a:lnTo>
                  <a:pt x="1109" y="11"/>
                </a:lnTo>
                <a:lnTo>
                  <a:pt x="1061" y="6"/>
                </a:lnTo>
                <a:lnTo>
                  <a:pt x="1012" y="3"/>
                </a:lnTo>
                <a:lnTo>
                  <a:pt x="962" y="2"/>
                </a:lnTo>
                <a:lnTo>
                  <a:pt x="914" y="0"/>
                </a:lnTo>
                <a:lnTo>
                  <a:pt x="864" y="0"/>
                </a:lnTo>
                <a:lnTo>
                  <a:pt x="815" y="0"/>
                </a:lnTo>
                <a:lnTo>
                  <a:pt x="765" y="2"/>
                </a:lnTo>
                <a:lnTo>
                  <a:pt x="716" y="5"/>
                </a:lnTo>
                <a:lnTo>
                  <a:pt x="666" y="8"/>
                </a:lnTo>
                <a:lnTo>
                  <a:pt x="568" y="19"/>
                </a:lnTo>
                <a:lnTo>
                  <a:pt x="469" y="32"/>
                </a:lnTo>
                <a:lnTo>
                  <a:pt x="372" y="50"/>
                </a:lnTo>
                <a:lnTo>
                  <a:pt x="277" y="73"/>
                </a:lnTo>
                <a:lnTo>
                  <a:pt x="230" y="84"/>
                </a:lnTo>
                <a:lnTo>
                  <a:pt x="183" y="97"/>
                </a:lnTo>
                <a:lnTo>
                  <a:pt x="136" y="112"/>
                </a:lnTo>
                <a:lnTo>
                  <a:pt x="89" y="126"/>
                </a:lnTo>
                <a:lnTo>
                  <a:pt x="44" y="141"/>
                </a:lnTo>
                <a:lnTo>
                  <a:pt x="0" y="157"/>
                </a:lnTo>
                <a:lnTo>
                  <a:pt x="0" y="157"/>
                </a:lnTo>
                <a:lnTo>
                  <a:pt x="80" y="141"/>
                </a:lnTo>
                <a:lnTo>
                  <a:pt x="159" y="125"/>
                </a:lnTo>
                <a:lnTo>
                  <a:pt x="241" y="113"/>
                </a:lnTo>
                <a:lnTo>
                  <a:pt x="324" y="102"/>
                </a:lnTo>
                <a:lnTo>
                  <a:pt x="406" y="94"/>
                </a:lnTo>
                <a:lnTo>
                  <a:pt x="489" y="89"/>
                </a:lnTo>
                <a:lnTo>
                  <a:pt x="573" y="86"/>
                </a:lnTo>
                <a:lnTo>
                  <a:pt x="655" y="86"/>
                </a:lnTo>
                <a:lnTo>
                  <a:pt x="739" y="89"/>
                </a:lnTo>
                <a:lnTo>
                  <a:pt x="820" y="94"/>
                </a:lnTo>
                <a:lnTo>
                  <a:pt x="902" y="102"/>
                </a:lnTo>
                <a:lnTo>
                  <a:pt x="983" y="113"/>
                </a:lnTo>
                <a:lnTo>
                  <a:pt x="1062" y="128"/>
                </a:lnTo>
                <a:lnTo>
                  <a:pt x="1142" y="146"/>
                </a:lnTo>
                <a:lnTo>
                  <a:pt x="1218" y="165"/>
                </a:lnTo>
                <a:lnTo>
                  <a:pt x="1292" y="189"/>
                </a:lnTo>
                <a:lnTo>
                  <a:pt x="1292" y="189"/>
                </a:lnTo>
                <a:lnTo>
                  <a:pt x="1345" y="207"/>
                </a:lnTo>
                <a:lnTo>
                  <a:pt x="1395" y="226"/>
                </a:lnTo>
                <a:lnTo>
                  <a:pt x="1442" y="246"/>
                </a:lnTo>
                <a:lnTo>
                  <a:pt x="1487" y="265"/>
                </a:lnTo>
                <a:lnTo>
                  <a:pt x="1529" y="285"/>
                </a:lnTo>
                <a:lnTo>
                  <a:pt x="1570" y="306"/>
                </a:lnTo>
                <a:lnTo>
                  <a:pt x="1609" y="327"/>
                </a:lnTo>
                <a:lnTo>
                  <a:pt x="1644" y="348"/>
                </a:lnTo>
                <a:lnTo>
                  <a:pt x="1678" y="369"/>
                </a:lnTo>
                <a:lnTo>
                  <a:pt x="1710" y="391"/>
                </a:lnTo>
                <a:lnTo>
                  <a:pt x="1740" y="414"/>
                </a:lnTo>
                <a:lnTo>
                  <a:pt x="1767" y="437"/>
                </a:lnTo>
                <a:lnTo>
                  <a:pt x="1793" y="459"/>
                </a:lnTo>
                <a:lnTo>
                  <a:pt x="1817" y="482"/>
                </a:lnTo>
                <a:lnTo>
                  <a:pt x="1838" y="505"/>
                </a:lnTo>
                <a:lnTo>
                  <a:pt x="1858" y="529"/>
                </a:lnTo>
                <a:lnTo>
                  <a:pt x="1877" y="552"/>
                </a:lnTo>
                <a:lnTo>
                  <a:pt x="1893" y="576"/>
                </a:lnTo>
                <a:lnTo>
                  <a:pt x="1908" y="598"/>
                </a:lnTo>
                <a:lnTo>
                  <a:pt x="1921" y="623"/>
                </a:lnTo>
                <a:lnTo>
                  <a:pt x="1934" y="647"/>
                </a:lnTo>
                <a:lnTo>
                  <a:pt x="1943" y="671"/>
                </a:lnTo>
                <a:lnTo>
                  <a:pt x="1951" y="696"/>
                </a:lnTo>
                <a:lnTo>
                  <a:pt x="1959" y="718"/>
                </a:lnTo>
                <a:lnTo>
                  <a:pt x="1964" y="742"/>
                </a:lnTo>
                <a:lnTo>
                  <a:pt x="1969" y="767"/>
                </a:lnTo>
                <a:lnTo>
                  <a:pt x="1972" y="791"/>
                </a:lnTo>
                <a:lnTo>
                  <a:pt x="1976" y="815"/>
                </a:lnTo>
                <a:lnTo>
                  <a:pt x="1976" y="838"/>
                </a:lnTo>
                <a:lnTo>
                  <a:pt x="1976" y="862"/>
                </a:lnTo>
                <a:lnTo>
                  <a:pt x="1976" y="885"/>
                </a:lnTo>
                <a:lnTo>
                  <a:pt x="1972" y="909"/>
                </a:lnTo>
                <a:lnTo>
                  <a:pt x="1966" y="954"/>
                </a:lnTo>
                <a:lnTo>
                  <a:pt x="1956" y="1000"/>
                </a:lnTo>
                <a:lnTo>
                  <a:pt x="1942" y="1045"/>
                </a:lnTo>
                <a:lnTo>
                  <a:pt x="1925" y="1087"/>
                </a:lnTo>
                <a:lnTo>
                  <a:pt x="1908" y="1129"/>
                </a:lnTo>
                <a:lnTo>
                  <a:pt x="1888" y="1169"/>
                </a:lnTo>
                <a:lnTo>
                  <a:pt x="1866" y="1208"/>
                </a:lnTo>
                <a:lnTo>
                  <a:pt x="1845" y="1244"/>
                </a:lnTo>
                <a:lnTo>
                  <a:pt x="1820" y="1278"/>
                </a:lnTo>
                <a:lnTo>
                  <a:pt x="1798" y="1310"/>
                </a:lnTo>
                <a:lnTo>
                  <a:pt x="1775" y="1341"/>
                </a:lnTo>
                <a:lnTo>
                  <a:pt x="1752" y="1368"/>
                </a:lnTo>
                <a:lnTo>
                  <a:pt x="1712" y="1414"/>
                </a:lnTo>
                <a:lnTo>
                  <a:pt x="1678" y="1449"/>
                </a:lnTo>
                <a:lnTo>
                  <a:pt x="1678" y="1449"/>
                </a:lnTo>
                <a:lnTo>
                  <a:pt x="1646" y="1480"/>
                </a:lnTo>
                <a:lnTo>
                  <a:pt x="1610" y="1509"/>
                </a:lnTo>
                <a:lnTo>
                  <a:pt x="1575" y="1538"/>
                </a:lnTo>
                <a:lnTo>
                  <a:pt x="1538" y="1566"/>
                </a:lnTo>
                <a:lnTo>
                  <a:pt x="1499" y="1593"/>
                </a:lnTo>
                <a:lnTo>
                  <a:pt x="1460" y="1619"/>
                </a:lnTo>
                <a:lnTo>
                  <a:pt x="1418" y="1645"/>
                </a:lnTo>
                <a:lnTo>
                  <a:pt x="1376" y="1669"/>
                </a:lnTo>
                <a:lnTo>
                  <a:pt x="1376" y="1669"/>
                </a:lnTo>
                <a:lnTo>
                  <a:pt x="1457" y="1637"/>
                </a:lnTo>
                <a:lnTo>
                  <a:pt x="1533" y="1601"/>
                </a:lnTo>
                <a:lnTo>
                  <a:pt x="1607" y="1562"/>
                </a:lnTo>
                <a:lnTo>
                  <a:pt x="1678" y="1520"/>
                </a:lnTo>
                <a:lnTo>
                  <a:pt x="1712" y="1499"/>
                </a:lnTo>
                <a:lnTo>
                  <a:pt x="1746" y="1477"/>
                </a:lnTo>
                <a:lnTo>
                  <a:pt x="1778" y="1454"/>
                </a:lnTo>
                <a:lnTo>
                  <a:pt x="1811" y="1431"/>
                </a:lnTo>
                <a:lnTo>
                  <a:pt x="1841" y="1407"/>
                </a:lnTo>
                <a:lnTo>
                  <a:pt x="1870" y="1381"/>
                </a:lnTo>
                <a:lnTo>
                  <a:pt x="1900" y="1357"/>
                </a:lnTo>
                <a:lnTo>
                  <a:pt x="1927" y="1331"/>
                </a:lnTo>
                <a:lnTo>
                  <a:pt x="1927" y="1331"/>
                </a:lnTo>
                <a:lnTo>
                  <a:pt x="1969" y="1287"/>
                </a:lnTo>
                <a:lnTo>
                  <a:pt x="2008" y="1244"/>
                </a:lnTo>
                <a:lnTo>
                  <a:pt x="2043" y="1200"/>
                </a:lnTo>
                <a:lnTo>
                  <a:pt x="2074" y="1156"/>
                </a:lnTo>
                <a:lnTo>
                  <a:pt x="2102" y="1113"/>
                </a:lnTo>
                <a:lnTo>
                  <a:pt x="2124" y="1068"/>
                </a:lnTo>
                <a:lnTo>
                  <a:pt x="2144" y="1024"/>
                </a:lnTo>
                <a:lnTo>
                  <a:pt x="2160" y="979"/>
                </a:lnTo>
                <a:lnTo>
                  <a:pt x="2173" y="933"/>
                </a:lnTo>
                <a:lnTo>
                  <a:pt x="2182" y="890"/>
                </a:lnTo>
                <a:lnTo>
                  <a:pt x="2187" y="846"/>
                </a:lnTo>
                <a:lnTo>
                  <a:pt x="2191" y="801"/>
                </a:lnTo>
                <a:lnTo>
                  <a:pt x="2189" y="757"/>
                </a:lnTo>
                <a:lnTo>
                  <a:pt x="2182" y="715"/>
                </a:lnTo>
                <a:lnTo>
                  <a:pt x="2174" y="671"/>
                </a:lnTo>
                <a:lnTo>
                  <a:pt x="2163" y="629"/>
                </a:lnTo>
                <a:lnTo>
                  <a:pt x="2147" y="587"/>
                </a:lnTo>
                <a:lnTo>
                  <a:pt x="2129" y="547"/>
                </a:lnTo>
                <a:lnTo>
                  <a:pt x="2106" y="508"/>
                </a:lnTo>
                <a:lnTo>
                  <a:pt x="2082" y="467"/>
                </a:lnTo>
                <a:lnTo>
                  <a:pt x="2053" y="430"/>
                </a:lnTo>
                <a:lnTo>
                  <a:pt x="2021" y="393"/>
                </a:lnTo>
                <a:lnTo>
                  <a:pt x="1985" y="357"/>
                </a:lnTo>
                <a:lnTo>
                  <a:pt x="1946" y="322"/>
                </a:lnTo>
                <a:lnTo>
                  <a:pt x="1906" y="290"/>
                </a:lnTo>
                <a:lnTo>
                  <a:pt x="1861" y="257"/>
                </a:lnTo>
                <a:lnTo>
                  <a:pt x="1812" y="226"/>
                </a:lnTo>
                <a:lnTo>
                  <a:pt x="1762" y="197"/>
                </a:lnTo>
                <a:lnTo>
                  <a:pt x="1707" y="170"/>
                </a:lnTo>
                <a:lnTo>
                  <a:pt x="1651" y="144"/>
                </a:lnTo>
                <a:lnTo>
                  <a:pt x="1589" y="120"/>
                </a:lnTo>
                <a:lnTo>
                  <a:pt x="1526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Freeform 56"/>
          <p:cNvSpPr>
            <a:spLocks/>
          </p:cNvSpPr>
          <p:nvPr userDrawn="1"/>
        </p:nvSpPr>
        <p:spPr bwMode="auto">
          <a:xfrm>
            <a:off x="10210802" y="1392769"/>
            <a:ext cx="738717" cy="1443567"/>
          </a:xfrm>
          <a:custGeom>
            <a:avLst/>
            <a:gdLst>
              <a:gd name="T0" fmla="*/ 7 w 698"/>
              <a:gd name="T1" fmla="*/ 0 h 1364"/>
              <a:gd name="T2" fmla="*/ 11 w 698"/>
              <a:gd name="T3" fmla="*/ 49 h 1364"/>
              <a:gd name="T4" fmla="*/ 13 w 698"/>
              <a:gd name="T5" fmla="*/ 97 h 1364"/>
              <a:gd name="T6" fmla="*/ 8 w 698"/>
              <a:gd name="T7" fmla="*/ 147 h 1364"/>
              <a:gd name="T8" fmla="*/ 0 w 698"/>
              <a:gd name="T9" fmla="*/ 197 h 1364"/>
              <a:gd name="T10" fmla="*/ 52 w 698"/>
              <a:gd name="T11" fmla="*/ 204 h 1364"/>
              <a:gd name="T12" fmla="*/ 147 w 698"/>
              <a:gd name="T13" fmla="*/ 227 h 1364"/>
              <a:gd name="T14" fmla="*/ 230 w 698"/>
              <a:gd name="T15" fmla="*/ 259 h 1364"/>
              <a:gd name="T16" fmla="*/ 302 w 698"/>
              <a:gd name="T17" fmla="*/ 301 h 1364"/>
              <a:gd name="T18" fmla="*/ 364 w 698"/>
              <a:gd name="T19" fmla="*/ 351 h 1364"/>
              <a:gd name="T20" fmla="*/ 417 w 698"/>
              <a:gd name="T21" fmla="*/ 406 h 1364"/>
              <a:gd name="T22" fmla="*/ 461 w 698"/>
              <a:gd name="T23" fmla="*/ 468 h 1364"/>
              <a:gd name="T24" fmla="*/ 498 w 698"/>
              <a:gd name="T25" fmla="*/ 532 h 1364"/>
              <a:gd name="T26" fmla="*/ 527 w 698"/>
              <a:gd name="T27" fmla="*/ 599 h 1364"/>
              <a:gd name="T28" fmla="*/ 550 w 698"/>
              <a:gd name="T29" fmla="*/ 665 h 1364"/>
              <a:gd name="T30" fmla="*/ 567 w 698"/>
              <a:gd name="T31" fmla="*/ 731 h 1364"/>
              <a:gd name="T32" fmla="*/ 584 w 698"/>
              <a:gd name="T33" fmla="*/ 825 h 1364"/>
              <a:gd name="T34" fmla="*/ 592 w 698"/>
              <a:gd name="T35" fmla="*/ 935 h 1364"/>
              <a:gd name="T36" fmla="*/ 592 w 698"/>
              <a:gd name="T37" fmla="*/ 1014 h 1364"/>
              <a:gd name="T38" fmla="*/ 588 w 698"/>
              <a:gd name="T39" fmla="*/ 1056 h 1364"/>
              <a:gd name="T40" fmla="*/ 577 w 698"/>
              <a:gd name="T41" fmla="*/ 1144 h 1364"/>
              <a:gd name="T42" fmla="*/ 559 w 698"/>
              <a:gd name="T43" fmla="*/ 1231 h 1364"/>
              <a:gd name="T44" fmla="*/ 535 w 698"/>
              <a:gd name="T45" fmla="*/ 1320 h 1364"/>
              <a:gd name="T46" fmla="*/ 521 w 698"/>
              <a:gd name="T47" fmla="*/ 1364 h 1364"/>
              <a:gd name="T48" fmla="*/ 590 w 698"/>
              <a:gd name="T49" fmla="*/ 1216 h 1364"/>
              <a:gd name="T50" fmla="*/ 618 w 698"/>
              <a:gd name="T51" fmla="*/ 1144 h 1364"/>
              <a:gd name="T52" fmla="*/ 643 w 698"/>
              <a:gd name="T53" fmla="*/ 1069 h 1364"/>
              <a:gd name="T54" fmla="*/ 663 w 698"/>
              <a:gd name="T55" fmla="*/ 995 h 1364"/>
              <a:gd name="T56" fmla="*/ 679 w 698"/>
              <a:gd name="T57" fmla="*/ 920 h 1364"/>
              <a:gd name="T58" fmla="*/ 690 w 698"/>
              <a:gd name="T59" fmla="*/ 846 h 1364"/>
              <a:gd name="T60" fmla="*/ 697 w 698"/>
              <a:gd name="T61" fmla="*/ 773 h 1364"/>
              <a:gd name="T62" fmla="*/ 698 w 698"/>
              <a:gd name="T63" fmla="*/ 730 h 1364"/>
              <a:gd name="T64" fmla="*/ 697 w 698"/>
              <a:gd name="T65" fmla="*/ 646 h 1364"/>
              <a:gd name="T66" fmla="*/ 687 w 698"/>
              <a:gd name="T67" fmla="*/ 566 h 1364"/>
              <a:gd name="T68" fmla="*/ 671 w 698"/>
              <a:gd name="T69" fmla="*/ 492 h 1364"/>
              <a:gd name="T70" fmla="*/ 648 w 698"/>
              <a:gd name="T71" fmla="*/ 422 h 1364"/>
              <a:gd name="T72" fmla="*/ 621 w 698"/>
              <a:gd name="T73" fmla="*/ 358 h 1364"/>
              <a:gd name="T74" fmla="*/ 585 w 698"/>
              <a:gd name="T75" fmla="*/ 296 h 1364"/>
              <a:gd name="T76" fmla="*/ 545 w 698"/>
              <a:gd name="T77" fmla="*/ 241 h 1364"/>
              <a:gd name="T78" fmla="*/ 500 w 698"/>
              <a:gd name="T79" fmla="*/ 193 h 1364"/>
              <a:gd name="T80" fmla="*/ 449 w 698"/>
              <a:gd name="T81" fmla="*/ 147 h 1364"/>
              <a:gd name="T82" fmla="*/ 393 w 698"/>
              <a:gd name="T83" fmla="*/ 109 h 1364"/>
              <a:gd name="T84" fmla="*/ 331 w 698"/>
              <a:gd name="T85" fmla="*/ 75 h 1364"/>
              <a:gd name="T86" fmla="*/ 267 w 698"/>
              <a:gd name="T87" fmla="*/ 47 h 1364"/>
              <a:gd name="T88" fmla="*/ 197 w 698"/>
              <a:gd name="T89" fmla="*/ 26 h 1364"/>
              <a:gd name="T90" fmla="*/ 125 w 698"/>
              <a:gd name="T91" fmla="*/ 11 h 1364"/>
              <a:gd name="T92" fmla="*/ 47 w 698"/>
              <a:gd name="T93" fmla="*/ 2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8" h="1364">
                <a:moveTo>
                  <a:pt x="7" y="0"/>
                </a:moveTo>
                <a:lnTo>
                  <a:pt x="7" y="0"/>
                </a:lnTo>
                <a:lnTo>
                  <a:pt x="10" y="24"/>
                </a:lnTo>
                <a:lnTo>
                  <a:pt x="11" y="49"/>
                </a:lnTo>
                <a:lnTo>
                  <a:pt x="13" y="73"/>
                </a:lnTo>
                <a:lnTo>
                  <a:pt x="13" y="97"/>
                </a:lnTo>
                <a:lnTo>
                  <a:pt x="11" y="123"/>
                </a:lnTo>
                <a:lnTo>
                  <a:pt x="8" y="147"/>
                </a:lnTo>
                <a:lnTo>
                  <a:pt x="5" y="173"/>
                </a:lnTo>
                <a:lnTo>
                  <a:pt x="0" y="197"/>
                </a:lnTo>
                <a:lnTo>
                  <a:pt x="0" y="197"/>
                </a:lnTo>
                <a:lnTo>
                  <a:pt x="52" y="204"/>
                </a:lnTo>
                <a:lnTo>
                  <a:pt x="100" y="214"/>
                </a:lnTo>
                <a:lnTo>
                  <a:pt x="147" y="227"/>
                </a:lnTo>
                <a:lnTo>
                  <a:pt x="189" y="241"/>
                </a:lnTo>
                <a:lnTo>
                  <a:pt x="230" y="259"/>
                </a:lnTo>
                <a:lnTo>
                  <a:pt x="267" y="278"/>
                </a:lnTo>
                <a:lnTo>
                  <a:pt x="302" y="301"/>
                </a:lnTo>
                <a:lnTo>
                  <a:pt x="335" y="325"/>
                </a:lnTo>
                <a:lnTo>
                  <a:pt x="364" y="351"/>
                </a:lnTo>
                <a:lnTo>
                  <a:pt x="391" y="379"/>
                </a:lnTo>
                <a:lnTo>
                  <a:pt x="417" y="406"/>
                </a:lnTo>
                <a:lnTo>
                  <a:pt x="440" y="437"/>
                </a:lnTo>
                <a:lnTo>
                  <a:pt x="461" y="468"/>
                </a:lnTo>
                <a:lnTo>
                  <a:pt x="480" y="500"/>
                </a:lnTo>
                <a:lnTo>
                  <a:pt x="498" y="532"/>
                </a:lnTo>
                <a:lnTo>
                  <a:pt x="512" y="565"/>
                </a:lnTo>
                <a:lnTo>
                  <a:pt x="527" y="599"/>
                </a:lnTo>
                <a:lnTo>
                  <a:pt x="538" y="633"/>
                </a:lnTo>
                <a:lnTo>
                  <a:pt x="550" y="665"/>
                </a:lnTo>
                <a:lnTo>
                  <a:pt x="559" y="699"/>
                </a:lnTo>
                <a:lnTo>
                  <a:pt x="567" y="731"/>
                </a:lnTo>
                <a:lnTo>
                  <a:pt x="574" y="764"/>
                </a:lnTo>
                <a:lnTo>
                  <a:pt x="584" y="825"/>
                </a:lnTo>
                <a:lnTo>
                  <a:pt x="590" y="883"/>
                </a:lnTo>
                <a:lnTo>
                  <a:pt x="592" y="935"/>
                </a:lnTo>
                <a:lnTo>
                  <a:pt x="593" y="979"/>
                </a:lnTo>
                <a:lnTo>
                  <a:pt x="592" y="1014"/>
                </a:lnTo>
                <a:lnTo>
                  <a:pt x="592" y="1014"/>
                </a:lnTo>
                <a:lnTo>
                  <a:pt x="588" y="1056"/>
                </a:lnTo>
                <a:lnTo>
                  <a:pt x="584" y="1100"/>
                </a:lnTo>
                <a:lnTo>
                  <a:pt x="577" y="1144"/>
                </a:lnTo>
                <a:lnTo>
                  <a:pt x="569" y="1187"/>
                </a:lnTo>
                <a:lnTo>
                  <a:pt x="559" y="1231"/>
                </a:lnTo>
                <a:lnTo>
                  <a:pt x="548" y="1276"/>
                </a:lnTo>
                <a:lnTo>
                  <a:pt x="535" y="1320"/>
                </a:lnTo>
                <a:lnTo>
                  <a:pt x="521" y="1364"/>
                </a:lnTo>
                <a:lnTo>
                  <a:pt x="521" y="1364"/>
                </a:lnTo>
                <a:lnTo>
                  <a:pt x="556" y="1291"/>
                </a:lnTo>
                <a:lnTo>
                  <a:pt x="590" y="1216"/>
                </a:lnTo>
                <a:lnTo>
                  <a:pt x="605" y="1179"/>
                </a:lnTo>
                <a:lnTo>
                  <a:pt x="618" y="1144"/>
                </a:lnTo>
                <a:lnTo>
                  <a:pt x="630" y="1106"/>
                </a:lnTo>
                <a:lnTo>
                  <a:pt x="643" y="1069"/>
                </a:lnTo>
                <a:lnTo>
                  <a:pt x="653" y="1032"/>
                </a:lnTo>
                <a:lnTo>
                  <a:pt x="663" y="995"/>
                </a:lnTo>
                <a:lnTo>
                  <a:pt x="671" y="958"/>
                </a:lnTo>
                <a:lnTo>
                  <a:pt x="679" y="920"/>
                </a:lnTo>
                <a:lnTo>
                  <a:pt x="685" y="883"/>
                </a:lnTo>
                <a:lnTo>
                  <a:pt x="690" y="846"/>
                </a:lnTo>
                <a:lnTo>
                  <a:pt x="693" y="809"/>
                </a:lnTo>
                <a:lnTo>
                  <a:pt x="697" y="773"/>
                </a:lnTo>
                <a:lnTo>
                  <a:pt x="697" y="773"/>
                </a:lnTo>
                <a:lnTo>
                  <a:pt x="698" y="730"/>
                </a:lnTo>
                <a:lnTo>
                  <a:pt x="698" y="688"/>
                </a:lnTo>
                <a:lnTo>
                  <a:pt x="697" y="646"/>
                </a:lnTo>
                <a:lnTo>
                  <a:pt x="692" y="607"/>
                </a:lnTo>
                <a:lnTo>
                  <a:pt x="687" y="566"/>
                </a:lnTo>
                <a:lnTo>
                  <a:pt x="681" y="529"/>
                </a:lnTo>
                <a:lnTo>
                  <a:pt x="671" y="492"/>
                </a:lnTo>
                <a:lnTo>
                  <a:pt x="661" y="456"/>
                </a:lnTo>
                <a:lnTo>
                  <a:pt x="648" y="422"/>
                </a:lnTo>
                <a:lnTo>
                  <a:pt x="635" y="388"/>
                </a:lnTo>
                <a:lnTo>
                  <a:pt x="621" y="358"/>
                </a:lnTo>
                <a:lnTo>
                  <a:pt x="603" y="327"/>
                </a:lnTo>
                <a:lnTo>
                  <a:pt x="585" y="296"/>
                </a:lnTo>
                <a:lnTo>
                  <a:pt x="566" y="269"/>
                </a:lnTo>
                <a:lnTo>
                  <a:pt x="545" y="241"/>
                </a:lnTo>
                <a:lnTo>
                  <a:pt x="524" y="217"/>
                </a:lnTo>
                <a:lnTo>
                  <a:pt x="500" y="193"/>
                </a:lnTo>
                <a:lnTo>
                  <a:pt x="475" y="168"/>
                </a:lnTo>
                <a:lnTo>
                  <a:pt x="449" y="147"/>
                </a:lnTo>
                <a:lnTo>
                  <a:pt x="422" y="128"/>
                </a:lnTo>
                <a:lnTo>
                  <a:pt x="393" y="109"/>
                </a:lnTo>
                <a:lnTo>
                  <a:pt x="364" y="91"/>
                </a:lnTo>
                <a:lnTo>
                  <a:pt x="331" y="75"/>
                </a:lnTo>
                <a:lnTo>
                  <a:pt x="301" y="60"/>
                </a:lnTo>
                <a:lnTo>
                  <a:pt x="267" y="47"/>
                </a:lnTo>
                <a:lnTo>
                  <a:pt x="233" y="36"/>
                </a:lnTo>
                <a:lnTo>
                  <a:pt x="197" y="26"/>
                </a:lnTo>
                <a:lnTo>
                  <a:pt x="162" y="18"/>
                </a:lnTo>
                <a:lnTo>
                  <a:pt x="125" y="11"/>
                </a:lnTo>
                <a:lnTo>
                  <a:pt x="86" y="5"/>
                </a:lnTo>
                <a:lnTo>
                  <a:pt x="47" y="2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627" y="395163"/>
            <a:ext cx="9753600" cy="52253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430835" y="5984943"/>
            <a:ext cx="544992" cy="385419"/>
            <a:chOff x="5875338" y="474663"/>
            <a:chExt cx="2336801" cy="1652588"/>
          </a:xfrm>
          <a:solidFill>
            <a:schemeClr val="bg1">
              <a:lumMod val="50000"/>
            </a:schemeClr>
          </a:solidFill>
        </p:grpSpPr>
        <p:sp>
          <p:nvSpPr>
            <p:cNvPr id="16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2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23334" y="1447449"/>
            <a:ext cx="10895997" cy="4901184"/>
          </a:xfrm>
        </p:spPr>
        <p:txBody>
          <a:bodyPr lIns="0" rIns="0"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110" y="5957904"/>
            <a:ext cx="3141889" cy="86074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38400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DB92468-5C75-4BE5-8AD4-FC5D3D6DC0D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Freeform 54"/>
          <p:cNvSpPr>
            <a:spLocks/>
          </p:cNvSpPr>
          <p:nvPr userDrawn="1"/>
        </p:nvSpPr>
        <p:spPr bwMode="auto">
          <a:xfrm>
            <a:off x="7833785" y="632885"/>
            <a:ext cx="2317751" cy="1767417"/>
          </a:xfrm>
          <a:custGeom>
            <a:avLst/>
            <a:gdLst>
              <a:gd name="T0" fmla="*/ 1483 w 2191"/>
              <a:gd name="T1" fmla="*/ 84 h 1669"/>
              <a:gd name="T2" fmla="*/ 1345 w 2191"/>
              <a:gd name="T3" fmla="*/ 49 h 1669"/>
              <a:gd name="T4" fmla="*/ 1205 w 2191"/>
              <a:gd name="T5" fmla="*/ 23 h 1669"/>
              <a:gd name="T6" fmla="*/ 1061 w 2191"/>
              <a:gd name="T7" fmla="*/ 6 h 1669"/>
              <a:gd name="T8" fmla="*/ 914 w 2191"/>
              <a:gd name="T9" fmla="*/ 0 h 1669"/>
              <a:gd name="T10" fmla="*/ 765 w 2191"/>
              <a:gd name="T11" fmla="*/ 2 h 1669"/>
              <a:gd name="T12" fmla="*/ 568 w 2191"/>
              <a:gd name="T13" fmla="*/ 19 h 1669"/>
              <a:gd name="T14" fmla="*/ 277 w 2191"/>
              <a:gd name="T15" fmla="*/ 73 h 1669"/>
              <a:gd name="T16" fmla="*/ 136 w 2191"/>
              <a:gd name="T17" fmla="*/ 112 h 1669"/>
              <a:gd name="T18" fmla="*/ 0 w 2191"/>
              <a:gd name="T19" fmla="*/ 157 h 1669"/>
              <a:gd name="T20" fmla="*/ 159 w 2191"/>
              <a:gd name="T21" fmla="*/ 125 h 1669"/>
              <a:gd name="T22" fmla="*/ 406 w 2191"/>
              <a:gd name="T23" fmla="*/ 94 h 1669"/>
              <a:gd name="T24" fmla="*/ 655 w 2191"/>
              <a:gd name="T25" fmla="*/ 86 h 1669"/>
              <a:gd name="T26" fmla="*/ 902 w 2191"/>
              <a:gd name="T27" fmla="*/ 102 h 1669"/>
              <a:gd name="T28" fmla="*/ 1142 w 2191"/>
              <a:gd name="T29" fmla="*/ 146 h 1669"/>
              <a:gd name="T30" fmla="*/ 1292 w 2191"/>
              <a:gd name="T31" fmla="*/ 189 h 1669"/>
              <a:gd name="T32" fmla="*/ 1442 w 2191"/>
              <a:gd name="T33" fmla="*/ 246 h 1669"/>
              <a:gd name="T34" fmla="*/ 1570 w 2191"/>
              <a:gd name="T35" fmla="*/ 306 h 1669"/>
              <a:gd name="T36" fmla="*/ 1678 w 2191"/>
              <a:gd name="T37" fmla="*/ 369 h 1669"/>
              <a:gd name="T38" fmla="*/ 1767 w 2191"/>
              <a:gd name="T39" fmla="*/ 437 h 1669"/>
              <a:gd name="T40" fmla="*/ 1838 w 2191"/>
              <a:gd name="T41" fmla="*/ 505 h 1669"/>
              <a:gd name="T42" fmla="*/ 1893 w 2191"/>
              <a:gd name="T43" fmla="*/ 576 h 1669"/>
              <a:gd name="T44" fmla="*/ 1934 w 2191"/>
              <a:gd name="T45" fmla="*/ 647 h 1669"/>
              <a:gd name="T46" fmla="*/ 1959 w 2191"/>
              <a:gd name="T47" fmla="*/ 718 h 1669"/>
              <a:gd name="T48" fmla="*/ 1972 w 2191"/>
              <a:gd name="T49" fmla="*/ 791 h 1669"/>
              <a:gd name="T50" fmla="*/ 1976 w 2191"/>
              <a:gd name="T51" fmla="*/ 862 h 1669"/>
              <a:gd name="T52" fmla="*/ 1966 w 2191"/>
              <a:gd name="T53" fmla="*/ 954 h 1669"/>
              <a:gd name="T54" fmla="*/ 1925 w 2191"/>
              <a:gd name="T55" fmla="*/ 1087 h 1669"/>
              <a:gd name="T56" fmla="*/ 1866 w 2191"/>
              <a:gd name="T57" fmla="*/ 1208 h 1669"/>
              <a:gd name="T58" fmla="*/ 1798 w 2191"/>
              <a:gd name="T59" fmla="*/ 1310 h 1669"/>
              <a:gd name="T60" fmla="*/ 1712 w 2191"/>
              <a:gd name="T61" fmla="*/ 1414 h 1669"/>
              <a:gd name="T62" fmla="*/ 1646 w 2191"/>
              <a:gd name="T63" fmla="*/ 1480 h 1669"/>
              <a:gd name="T64" fmla="*/ 1538 w 2191"/>
              <a:gd name="T65" fmla="*/ 1566 h 1669"/>
              <a:gd name="T66" fmla="*/ 1418 w 2191"/>
              <a:gd name="T67" fmla="*/ 1645 h 1669"/>
              <a:gd name="T68" fmla="*/ 1457 w 2191"/>
              <a:gd name="T69" fmla="*/ 1637 h 1669"/>
              <a:gd name="T70" fmla="*/ 1678 w 2191"/>
              <a:gd name="T71" fmla="*/ 1520 h 1669"/>
              <a:gd name="T72" fmla="*/ 1778 w 2191"/>
              <a:gd name="T73" fmla="*/ 1454 h 1669"/>
              <a:gd name="T74" fmla="*/ 1870 w 2191"/>
              <a:gd name="T75" fmla="*/ 1381 h 1669"/>
              <a:gd name="T76" fmla="*/ 1927 w 2191"/>
              <a:gd name="T77" fmla="*/ 1331 h 1669"/>
              <a:gd name="T78" fmla="*/ 2043 w 2191"/>
              <a:gd name="T79" fmla="*/ 1200 h 1669"/>
              <a:gd name="T80" fmla="*/ 2124 w 2191"/>
              <a:gd name="T81" fmla="*/ 1068 h 1669"/>
              <a:gd name="T82" fmla="*/ 2173 w 2191"/>
              <a:gd name="T83" fmla="*/ 933 h 1669"/>
              <a:gd name="T84" fmla="*/ 2191 w 2191"/>
              <a:gd name="T85" fmla="*/ 801 h 1669"/>
              <a:gd name="T86" fmla="*/ 2174 w 2191"/>
              <a:gd name="T87" fmla="*/ 671 h 1669"/>
              <a:gd name="T88" fmla="*/ 2129 w 2191"/>
              <a:gd name="T89" fmla="*/ 547 h 1669"/>
              <a:gd name="T90" fmla="*/ 2053 w 2191"/>
              <a:gd name="T91" fmla="*/ 430 h 1669"/>
              <a:gd name="T92" fmla="*/ 1946 w 2191"/>
              <a:gd name="T93" fmla="*/ 322 h 1669"/>
              <a:gd name="T94" fmla="*/ 1812 w 2191"/>
              <a:gd name="T95" fmla="*/ 226 h 1669"/>
              <a:gd name="T96" fmla="*/ 1651 w 2191"/>
              <a:gd name="T97" fmla="*/ 144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91" h="1669">
                <a:moveTo>
                  <a:pt x="1526" y="97"/>
                </a:moveTo>
                <a:lnTo>
                  <a:pt x="1526" y="97"/>
                </a:lnTo>
                <a:lnTo>
                  <a:pt x="1483" y="84"/>
                </a:lnTo>
                <a:lnTo>
                  <a:pt x="1437" y="71"/>
                </a:lnTo>
                <a:lnTo>
                  <a:pt x="1392" y="60"/>
                </a:lnTo>
                <a:lnTo>
                  <a:pt x="1345" y="49"/>
                </a:lnTo>
                <a:lnTo>
                  <a:pt x="1300" y="39"/>
                </a:lnTo>
                <a:lnTo>
                  <a:pt x="1253" y="31"/>
                </a:lnTo>
                <a:lnTo>
                  <a:pt x="1205" y="23"/>
                </a:lnTo>
                <a:lnTo>
                  <a:pt x="1158" y="16"/>
                </a:lnTo>
                <a:lnTo>
                  <a:pt x="1109" y="11"/>
                </a:lnTo>
                <a:lnTo>
                  <a:pt x="1061" y="6"/>
                </a:lnTo>
                <a:lnTo>
                  <a:pt x="1012" y="3"/>
                </a:lnTo>
                <a:lnTo>
                  <a:pt x="962" y="2"/>
                </a:lnTo>
                <a:lnTo>
                  <a:pt x="914" y="0"/>
                </a:lnTo>
                <a:lnTo>
                  <a:pt x="864" y="0"/>
                </a:lnTo>
                <a:lnTo>
                  <a:pt x="815" y="0"/>
                </a:lnTo>
                <a:lnTo>
                  <a:pt x="765" y="2"/>
                </a:lnTo>
                <a:lnTo>
                  <a:pt x="716" y="5"/>
                </a:lnTo>
                <a:lnTo>
                  <a:pt x="666" y="8"/>
                </a:lnTo>
                <a:lnTo>
                  <a:pt x="568" y="19"/>
                </a:lnTo>
                <a:lnTo>
                  <a:pt x="469" y="32"/>
                </a:lnTo>
                <a:lnTo>
                  <a:pt x="372" y="50"/>
                </a:lnTo>
                <a:lnTo>
                  <a:pt x="277" y="73"/>
                </a:lnTo>
                <a:lnTo>
                  <a:pt x="230" y="84"/>
                </a:lnTo>
                <a:lnTo>
                  <a:pt x="183" y="97"/>
                </a:lnTo>
                <a:lnTo>
                  <a:pt x="136" y="112"/>
                </a:lnTo>
                <a:lnTo>
                  <a:pt x="89" y="126"/>
                </a:lnTo>
                <a:lnTo>
                  <a:pt x="44" y="141"/>
                </a:lnTo>
                <a:lnTo>
                  <a:pt x="0" y="157"/>
                </a:lnTo>
                <a:lnTo>
                  <a:pt x="0" y="157"/>
                </a:lnTo>
                <a:lnTo>
                  <a:pt x="80" y="141"/>
                </a:lnTo>
                <a:lnTo>
                  <a:pt x="159" y="125"/>
                </a:lnTo>
                <a:lnTo>
                  <a:pt x="241" y="113"/>
                </a:lnTo>
                <a:lnTo>
                  <a:pt x="324" y="102"/>
                </a:lnTo>
                <a:lnTo>
                  <a:pt x="406" y="94"/>
                </a:lnTo>
                <a:lnTo>
                  <a:pt x="489" y="89"/>
                </a:lnTo>
                <a:lnTo>
                  <a:pt x="573" y="86"/>
                </a:lnTo>
                <a:lnTo>
                  <a:pt x="655" y="86"/>
                </a:lnTo>
                <a:lnTo>
                  <a:pt x="739" y="89"/>
                </a:lnTo>
                <a:lnTo>
                  <a:pt x="820" y="94"/>
                </a:lnTo>
                <a:lnTo>
                  <a:pt x="902" y="102"/>
                </a:lnTo>
                <a:lnTo>
                  <a:pt x="983" y="113"/>
                </a:lnTo>
                <a:lnTo>
                  <a:pt x="1062" y="128"/>
                </a:lnTo>
                <a:lnTo>
                  <a:pt x="1142" y="146"/>
                </a:lnTo>
                <a:lnTo>
                  <a:pt x="1218" y="165"/>
                </a:lnTo>
                <a:lnTo>
                  <a:pt x="1292" y="189"/>
                </a:lnTo>
                <a:lnTo>
                  <a:pt x="1292" y="189"/>
                </a:lnTo>
                <a:lnTo>
                  <a:pt x="1345" y="207"/>
                </a:lnTo>
                <a:lnTo>
                  <a:pt x="1395" y="226"/>
                </a:lnTo>
                <a:lnTo>
                  <a:pt x="1442" y="246"/>
                </a:lnTo>
                <a:lnTo>
                  <a:pt x="1487" y="265"/>
                </a:lnTo>
                <a:lnTo>
                  <a:pt x="1529" y="285"/>
                </a:lnTo>
                <a:lnTo>
                  <a:pt x="1570" y="306"/>
                </a:lnTo>
                <a:lnTo>
                  <a:pt x="1609" y="327"/>
                </a:lnTo>
                <a:lnTo>
                  <a:pt x="1644" y="348"/>
                </a:lnTo>
                <a:lnTo>
                  <a:pt x="1678" y="369"/>
                </a:lnTo>
                <a:lnTo>
                  <a:pt x="1710" y="391"/>
                </a:lnTo>
                <a:lnTo>
                  <a:pt x="1740" y="414"/>
                </a:lnTo>
                <a:lnTo>
                  <a:pt x="1767" y="437"/>
                </a:lnTo>
                <a:lnTo>
                  <a:pt x="1793" y="459"/>
                </a:lnTo>
                <a:lnTo>
                  <a:pt x="1817" y="482"/>
                </a:lnTo>
                <a:lnTo>
                  <a:pt x="1838" y="505"/>
                </a:lnTo>
                <a:lnTo>
                  <a:pt x="1858" y="529"/>
                </a:lnTo>
                <a:lnTo>
                  <a:pt x="1877" y="552"/>
                </a:lnTo>
                <a:lnTo>
                  <a:pt x="1893" y="576"/>
                </a:lnTo>
                <a:lnTo>
                  <a:pt x="1908" y="598"/>
                </a:lnTo>
                <a:lnTo>
                  <a:pt x="1921" y="623"/>
                </a:lnTo>
                <a:lnTo>
                  <a:pt x="1934" y="647"/>
                </a:lnTo>
                <a:lnTo>
                  <a:pt x="1943" y="671"/>
                </a:lnTo>
                <a:lnTo>
                  <a:pt x="1951" y="696"/>
                </a:lnTo>
                <a:lnTo>
                  <a:pt x="1959" y="718"/>
                </a:lnTo>
                <a:lnTo>
                  <a:pt x="1964" y="742"/>
                </a:lnTo>
                <a:lnTo>
                  <a:pt x="1969" y="767"/>
                </a:lnTo>
                <a:lnTo>
                  <a:pt x="1972" y="791"/>
                </a:lnTo>
                <a:lnTo>
                  <a:pt x="1976" y="815"/>
                </a:lnTo>
                <a:lnTo>
                  <a:pt x="1976" y="838"/>
                </a:lnTo>
                <a:lnTo>
                  <a:pt x="1976" y="862"/>
                </a:lnTo>
                <a:lnTo>
                  <a:pt x="1976" y="885"/>
                </a:lnTo>
                <a:lnTo>
                  <a:pt x="1972" y="909"/>
                </a:lnTo>
                <a:lnTo>
                  <a:pt x="1966" y="954"/>
                </a:lnTo>
                <a:lnTo>
                  <a:pt x="1956" y="1000"/>
                </a:lnTo>
                <a:lnTo>
                  <a:pt x="1942" y="1045"/>
                </a:lnTo>
                <a:lnTo>
                  <a:pt x="1925" y="1087"/>
                </a:lnTo>
                <a:lnTo>
                  <a:pt x="1908" y="1129"/>
                </a:lnTo>
                <a:lnTo>
                  <a:pt x="1888" y="1169"/>
                </a:lnTo>
                <a:lnTo>
                  <a:pt x="1866" y="1208"/>
                </a:lnTo>
                <a:lnTo>
                  <a:pt x="1845" y="1244"/>
                </a:lnTo>
                <a:lnTo>
                  <a:pt x="1820" y="1278"/>
                </a:lnTo>
                <a:lnTo>
                  <a:pt x="1798" y="1310"/>
                </a:lnTo>
                <a:lnTo>
                  <a:pt x="1775" y="1341"/>
                </a:lnTo>
                <a:lnTo>
                  <a:pt x="1752" y="1368"/>
                </a:lnTo>
                <a:lnTo>
                  <a:pt x="1712" y="1414"/>
                </a:lnTo>
                <a:lnTo>
                  <a:pt x="1678" y="1449"/>
                </a:lnTo>
                <a:lnTo>
                  <a:pt x="1678" y="1449"/>
                </a:lnTo>
                <a:lnTo>
                  <a:pt x="1646" y="1480"/>
                </a:lnTo>
                <a:lnTo>
                  <a:pt x="1610" y="1509"/>
                </a:lnTo>
                <a:lnTo>
                  <a:pt x="1575" y="1538"/>
                </a:lnTo>
                <a:lnTo>
                  <a:pt x="1538" y="1566"/>
                </a:lnTo>
                <a:lnTo>
                  <a:pt x="1499" y="1593"/>
                </a:lnTo>
                <a:lnTo>
                  <a:pt x="1460" y="1619"/>
                </a:lnTo>
                <a:lnTo>
                  <a:pt x="1418" y="1645"/>
                </a:lnTo>
                <a:lnTo>
                  <a:pt x="1376" y="1669"/>
                </a:lnTo>
                <a:lnTo>
                  <a:pt x="1376" y="1669"/>
                </a:lnTo>
                <a:lnTo>
                  <a:pt x="1457" y="1637"/>
                </a:lnTo>
                <a:lnTo>
                  <a:pt x="1533" y="1601"/>
                </a:lnTo>
                <a:lnTo>
                  <a:pt x="1607" y="1562"/>
                </a:lnTo>
                <a:lnTo>
                  <a:pt x="1678" y="1520"/>
                </a:lnTo>
                <a:lnTo>
                  <a:pt x="1712" y="1499"/>
                </a:lnTo>
                <a:lnTo>
                  <a:pt x="1746" y="1477"/>
                </a:lnTo>
                <a:lnTo>
                  <a:pt x="1778" y="1454"/>
                </a:lnTo>
                <a:lnTo>
                  <a:pt x="1811" y="1431"/>
                </a:lnTo>
                <a:lnTo>
                  <a:pt x="1841" y="1407"/>
                </a:lnTo>
                <a:lnTo>
                  <a:pt x="1870" y="1381"/>
                </a:lnTo>
                <a:lnTo>
                  <a:pt x="1900" y="1357"/>
                </a:lnTo>
                <a:lnTo>
                  <a:pt x="1927" y="1331"/>
                </a:lnTo>
                <a:lnTo>
                  <a:pt x="1927" y="1331"/>
                </a:lnTo>
                <a:lnTo>
                  <a:pt x="1969" y="1287"/>
                </a:lnTo>
                <a:lnTo>
                  <a:pt x="2008" y="1244"/>
                </a:lnTo>
                <a:lnTo>
                  <a:pt x="2043" y="1200"/>
                </a:lnTo>
                <a:lnTo>
                  <a:pt x="2074" y="1156"/>
                </a:lnTo>
                <a:lnTo>
                  <a:pt x="2102" y="1113"/>
                </a:lnTo>
                <a:lnTo>
                  <a:pt x="2124" y="1068"/>
                </a:lnTo>
                <a:lnTo>
                  <a:pt x="2144" y="1024"/>
                </a:lnTo>
                <a:lnTo>
                  <a:pt x="2160" y="979"/>
                </a:lnTo>
                <a:lnTo>
                  <a:pt x="2173" y="933"/>
                </a:lnTo>
                <a:lnTo>
                  <a:pt x="2182" y="890"/>
                </a:lnTo>
                <a:lnTo>
                  <a:pt x="2187" y="846"/>
                </a:lnTo>
                <a:lnTo>
                  <a:pt x="2191" y="801"/>
                </a:lnTo>
                <a:lnTo>
                  <a:pt x="2189" y="757"/>
                </a:lnTo>
                <a:lnTo>
                  <a:pt x="2182" y="715"/>
                </a:lnTo>
                <a:lnTo>
                  <a:pt x="2174" y="671"/>
                </a:lnTo>
                <a:lnTo>
                  <a:pt x="2163" y="629"/>
                </a:lnTo>
                <a:lnTo>
                  <a:pt x="2147" y="587"/>
                </a:lnTo>
                <a:lnTo>
                  <a:pt x="2129" y="547"/>
                </a:lnTo>
                <a:lnTo>
                  <a:pt x="2106" y="508"/>
                </a:lnTo>
                <a:lnTo>
                  <a:pt x="2082" y="467"/>
                </a:lnTo>
                <a:lnTo>
                  <a:pt x="2053" y="430"/>
                </a:lnTo>
                <a:lnTo>
                  <a:pt x="2021" y="393"/>
                </a:lnTo>
                <a:lnTo>
                  <a:pt x="1985" y="357"/>
                </a:lnTo>
                <a:lnTo>
                  <a:pt x="1946" y="322"/>
                </a:lnTo>
                <a:lnTo>
                  <a:pt x="1906" y="290"/>
                </a:lnTo>
                <a:lnTo>
                  <a:pt x="1861" y="257"/>
                </a:lnTo>
                <a:lnTo>
                  <a:pt x="1812" y="226"/>
                </a:lnTo>
                <a:lnTo>
                  <a:pt x="1762" y="197"/>
                </a:lnTo>
                <a:lnTo>
                  <a:pt x="1707" y="170"/>
                </a:lnTo>
                <a:lnTo>
                  <a:pt x="1651" y="144"/>
                </a:lnTo>
                <a:lnTo>
                  <a:pt x="1589" y="120"/>
                </a:lnTo>
                <a:lnTo>
                  <a:pt x="1526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" name="Freeform 56"/>
          <p:cNvSpPr>
            <a:spLocks/>
          </p:cNvSpPr>
          <p:nvPr userDrawn="1"/>
        </p:nvSpPr>
        <p:spPr bwMode="auto">
          <a:xfrm>
            <a:off x="10210802" y="1392769"/>
            <a:ext cx="738717" cy="1443567"/>
          </a:xfrm>
          <a:custGeom>
            <a:avLst/>
            <a:gdLst>
              <a:gd name="T0" fmla="*/ 7 w 698"/>
              <a:gd name="T1" fmla="*/ 0 h 1364"/>
              <a:gd name="T2" fmla="*/ 11 w 698"/>
              <a:gd name="T3" fmla="*/ 49 h 1364"/>
              <a:gd name="T4" fmla="*/ 13 w 698"/>
              <a:gd name="T5" fmla="*/ 97 h 1364"/>
              <a:gd name="T6" fmla="*/ 8 w 698"/>
              <a:gd name="T7" fmla="*/ 147 h 1364"/>
              <a:gd name="T8" fmla="*/ 0 w 698"/>
              <a:gd name="T9" fmla="*/ 197 h 1364"/>
              <a:gd name="T10" fmla="*/ 52 w 698"/>
              <a:gd name="T11" fmla="*/ 204 h 1364"/>
              <a:gd name="T12" fmla="*/ 147 w 698"/>
              <a:gd name="T13" fmla="*/ 227 h 1364"/>
              <a:gd name="T14" fmla="*/ 230 w 698"/>
              <a:gd name="T15" fmla="*/ 259 h 1364"/>
              <a:gd name="T16" fmla="*/ 302 w 698"/>
              <a:gd name="T17" fmla="*/ 301 h 1364"/>
              <a:gd name="T18" fmla="*/ 364 w 698"/>
              <a:gd name="T19" fmla="*/ 351 h 1364"/>
              <a:gd name="T20" fmla="*/ 417 w 698"/>
              <a:gd name="T21" fmla="*/ 406 h 1364"/>
              <a:gd name="T22" fmla="*/ 461 w 698"/>
              <a:gd name="T23" fmla="*/ 468 h 1364"/>
              <a:gd name="T24" fmla="*/ 498 w 698"/>
              <a:gd name="T25" fmla="*/ 532 h 1364"/>
              <a:gd name="T26" fmla="*/ 527 w 698"/>
              <a:gd name="T27" fmla="*/ 599 h 1364"/>
              <a:gd name="T28" fmla="*/ 550 w 698"/>
              <a:gd name="T29" fmla="*/ 665 h 1364"/>
              <a:gd name="T30" fmla="*/ 567 w 698"/>
              <a:gd name="T31" fmla="*/ 731 h 1364"/>
              <a:gd name="T32" fmla="*/ 584 w 698"/>
              <a:gd name="T33" fmla="*/ 825 h 1364"/>
              <a:gd name="T34" fmla="*/ 592 w 698"/>
              <a:gd name="T35" fmla="*/ 935 h 1364"/>
              <a:gd name="T36" fmla="*/ 592 w 698"/>
              <a:gd name="T37" fmla="*/ 1014 h 1364"/>
              <a:gd name="T38" fmla="*/ 588 w 698"/>
              <a:gd name="T39" fmla="*/ 1056 h 1364"/>
              <a:gd name="T40" fmla="*/ 577 w 698"/>
              <a:gd name="T41" fmla="*/ 1144 h 1364"/>
              <a:gd name="T42" fmla="*/ 559 w 698"/>
              <a:gd name="T43" fmla="*/ 1231 h 1364"/>
              <a:gd name="T44" fmla="*/ 535 w 698"/>
              <a:gd name="T45" fmla="*/ 1320 h 1364"/>
              <a:gd name="T46" fmla="*/ 521 w 698"/>
              <a:gd name="T47" fmla="*/ 1364 h 1364"/>
              <a:gd name="T48" fmla="*/ 590 w 698"/>
              <a:gd name="T49" fmla="*/ 1216 h 1364"/>
              <a:gd name="T50" fmla="*/ 618 w 698"/>
              <a:gd name="T51" fmla="*/ 1144 h 1364"/>
              <a:gd name="T52" fmla="*/ 643 w 698"/>
              <a:gd name="T53" fmla="*/ 1069 h 1364"/>
              <a:gd name="T54" fmla="*/ 663 w 698"/>
              <a:gd name="T55" fmla="*/ 995 h 1364"/>
              <a:gd name="T56" fmla="*/ 679 w 698"/>
              <a:gd name="T57" fmla="*/ 920 h 1364"/>
              <a:gd name="T58" fmla="*/ 690 w 698"/>
              <a:gd name="T59" fmla="*/ 846 h 1364"/>
              <a:gd name="T60" fmla="*/ 697 w 698"/>
              <a:gd name="T61" fmla="*/ 773 h 1364"/>
              <a:gd name="T62" fmla="*/ 698 w 698"/>
              <a:gd name="T63" fmla="*/ 730 h 1364"/>
              <a:gd name="T64" fmla="*/ 697 w 698"/>
              <a:gd name="T65" fmla="*/ 646 h 1364"/>
              <a:gd name="T66" fmla="*/ 687 w 698"/>
              <a:gd name="T67" fmla="*/ 566 h 1364"/>
              <a:gd name="T68" fmla="*/ 671 w 698"/>
              <a:gd name="T69" fmla="*/ 492 h 1364"/>
              <a:gd name="T70" fmla="*/ 648 w 698"/>
              <a:gd name="T71" fmla="*/ 422 h 1364"/>
              <a:gd name="T72" fmla="*/ 621 w 698"/>
              <a:gd name="T73" fmla="*/ 358 h 1364"/>
              <a:gd name="T74" fmla="*/ 585 w 698"/>
              <a:gd name="T75" fmla="*/ 296 h 1364"/>
              <a:gd name="T76" fmla="*/ 545 w 698"/>
              <a:gd name="T77" fmla="*/ 241 h 1364"/>
              <a:gd name="T78" fmla="*/ 500 w 698"/>
              <a:gd name="T79" fmla="*/ 193 h 1364"/>
              <a:gd name="T80" fmla="*/ 449 w 698"/>
              <a:gd name="T81" fmla="*/ 147 h 1364"/>
              <a:gd name="T82" fmla="*/ 393 w 698"/>
              <a:gd name="T83" fmla="*/ 109 h 1364"/>
              <a:gd name="T84" fmla="*/ 331 w 698"/>
              <a:gd name="T85" fmla="*/ 75 h 1364"/>
              <a:gd name="T86" fmla="*/ 267 w 698"/>
              <a:gd name="T87" fmla="*/ 47 h 1364"/>
              <a:gd name="T88" fmla="*/ 197 w 698"/>
              <a:gd name="T89" fmla="*/ 26 h 1364"/>
              <a:gd name="T90" fmla="*/ 125 w 698"/>
              <a:gd name="T91" fmla="*/ 11 h 1364"/>
              <a:gd name="T92" fmla="*/ 47 w 698"/>
              <a:gd name="T93" fmla="*/ 2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8" h="1364">
                <a:moveTo>
                  <a:pt x="7" y="0"/>
                </a:moveTo>
                <a:lnTo>
                  <a:pt x="7" y="0"/>
                </a:lnTo>
                <a:lnTo>
                  <a:pt x="10" y="24"/>
                </a:lnTo>
                <a:lnTo>
                  <a:pt x="11" y="49"/>
                </a:lnTo>
                <a:lnTo>
                  <a:pt x="13" y="73"/>
                </a:lnTo>
                <a:lnTo>
                  <a:pt x="13" y="97"/>
                </a:lnTo>
                <a:lnTo>
                  <a:pt x="11" y="123"/>
                </a:lnTo>
                <a:lnTo>
                  <a:pt x="8" y="147"/>
                </a:lnTo>
                <a:lnTo>
                  <a:pt x="5" y="173"/>
                </a:lnTo>
                <a:lnTo>
                  <a:pt x="0" y="197"/>
                </a:lnTo>
                <a:lnTo>
                  <a:pt x="0" y="197"/>
                </a:lnTo>
                <a:lnTo>
                  <a:pt x="52" y="204"/>
                </a:lnTo>
                <a:lnTo>
                  <a:pt x="100" y="214"/>
                </a:lnTo>
                <a:lnTo>
                  <a:pt x="147" y="227"/>
                </a:lnTo>
                <a:lnTo>
                  <a:pt x="189" y="241"/>
                </a:lnTo>
                <a:lnTo>
                  <a:pt x="230" y="259"/>
                </a:lnTo>
                <a:lnTo>
                  <a:pt x="267" y="278"/>
                </a:lnTo>
                <a:lnTo>
                  <a:pt x="302" y="301"/>
                </a:lnTo>
                <a:lnTo>
                  <a:pt x="335" y="325"/>
                </a:lnTo>
                <a:lnTo>
                  <a:pt x="364" y="351"/>
                </a:lnTo>
                <a:lnTo>
                  <a:pt x="391" y="379"/>
                </a:lnTo>
                <a:lnTo>
                  <a:pt x="417" y="406"/>
                </a:lnTo>
                <a:lnTo>
                  <a:pt x="440" y="437"/>
                </a:lnTo>
                <a:lnTo>
                  <a:pt x="461" y="468"/>
                </a:lnTo>
                <a:lnTo>
                  <a:pt x="480" y="500"/>
                </a:lnTo>
                <a:lnTo>
                  <a:pt x="498" y="532"/>
                </a:lnTo>
                <a:lnTo>
                  <a:pt x="512" y="565"/>
                </a:lnTo>
                <a:lnTo>
                  <a:pt x="527" y="599"/>
                </a:lnTo>
                <a:lnTo>
                  <a:pt x="538" y="633"/>
                </a:lnTo>
                <a:lnTo>
                  <a:pt x="550" y="665"/>
                </a:lnTo>
                <a:lnTo>
                  <a:pt x="559" y="699"/>
                </a:lnTo>
                <a:lnTo>
                  <a:pt x="567" y="731"/>
                </a:lnTo>
                <a:lnTo>
                  <a:pt x="574" y="764"/>
                </a:lnTo>
                <a:lnTo>
                  <a:pt x="584" y="825"/>
                </a:lnTo>
                <a:lnTo>
                  <a:pt x="590" y="883"/>
                </a:lnTo>
                <a:lnTo>
                  <a:pt x="592" y="935"/>
                </a:lnTo>
                <a:lnTo>
                  <a:pt x="593" y="979"/>
                </a:lnTo>
                <a:lnTo>
                  <a:pt x="592" y="1014"/>
                </a:lnTo>
                <a:lnTo>
                  <a:pt x="592" y="1014"/>
                </a:lnTo>
                <a:lnTo>
                  <a:pt x="588" y="1056"/>
                </a:lnTo>
                <a:lnTo>
                  <a:pt x="584" y="1100"/>
                </a:lnTo>
                <a:lnTo>
                  <a:pt x="577" y="1144"/>
                </a:lnTo>
                <a:lnTo>
                  <a:pt x="569" y="1187"/>
                </a:lnTo>
                <a:lnTo>
                  <a:pt x="559" y="1231"/>
                </a:lnTo>
                <a:lnTo>
                  <a:pt x="548" y="1276"/>
                </a:lnTo>
                <a:lnTo>
                  <a:pt x="535" y="1320"/>
                </a:lnTo>
                <a:lnTo>
                  <a:pt x="521" y="1364"/>
                </a:lnTo>
                <a:lnTo>
                  <a:pt x="521" y="1364"/>
                </a:lnTo>
                <a:lnTo>
                  <a:pt x="556" y="1291"/>
                </a:lnTo>
                <a:lnTo>
                  <a:pt x="590" y="1216"/>
                </a:lnTo>
                <a:lnTo>
                  <a:pt x="605" y="1179"/>
                </a:lnTo>
                <a:lnTo>
                  <a:pt x="618" y="1144"/>
                </a:lnTo>
                <a:lnTo>
                  <a:pt x="630" y="1106"/>
                </a:lnTo>
                <a:lnTo>
                  <a:pt x="643" y="1069"/>
                </a:lnTo>
                <a:lnTo>
                  <a:pt x="653" y="1032"/>
                </a:lnTo>
                <a:lnTo>
                  <a:pt x="663" y="995"/>
                </a:lnTo>
                <a:lnTo>
                  <a:pt x="671" y="958"/>
                </a:lnTo>
                <a:lnTo>
                  <a:pt x="679" y="920"/>
                </a:lnTo>
                <a:lnTo>
                  <a:pt x="685" y="883"/>
                </a:lnTo>
                <a:lnTo>
                  <a:pt x="690" y="846"/>
                </a:lnTo>
                <a:lnTo>
                  <a:pt x="693" y="809"/>
                </a:lnTo>
                <a:lnTo>
                  <a:pt x="697" y="773"/>
                </a:lnTo>
                <a:lnTo>
                  <a:pt x="697" y="773"/>
                </a:lnTo>
                <a:lnTo>
                  <a:pt x="698" y="730"/>
                </a:lnTo>
                <a:lnTo>
                  <a:pt x="698" y="688"/>
                </a:lnTo>
                <a:lnTo>
                  <a:pt x="697" y="646"/>
                </a:lnTo>
                <a:lnTo>
                  <a:pt x="692" y="607"/>
                </a:lnTo>
                <a:lnTo>
                  <a:pt x="687" y="566"/>
                </a:lnTo>
                <a:lnTo>
                  <a:pt x="681" y="529"/>
                </a:lnTo>
                <a:lnTo>
                  <a:pt x="671" y="492"/>
                </a:lnTo>
                <a:lnTo>
                  <a:pt x="661" y="456"/>
                </a:lnTo>
                <a:lnTo>
                  <a:pt x="648" y="422"/>
                </a:lnTo>
                <a:lnTo>
                  <a:pt x="635" y="388"/>
                </a:lnTo>
                <a:lnTo>
                  <a:pt x="621" y="358"/>
                </a:lnTo>
                <a:lnTo>
                  <a:pt x="603" y="327"/>
                </a:lnTo>
                <a:lnTo>
                  <a:pt x="585" y="296"/>
                </a:lnTo>
                <a:lnTo>
                  <a:pt x="566" y="269"/>
                </a:lnTo>
                <a:lnTo>
                  <a:pt x="545" y="241"/>
                </a:lnTo>
                <a:lnTo>
                  <a:pt x="524" y="217"/>
                </a:lnTo>
                <a:lnTo>
                  <a:pt x="500" y="193"/>
                </a:lnTo>
                <a:lnTo>
                  <a:pt x="475" y="168"/>
                </a:lnTo>
                <a:lnTo>
                  <a:pt x="449" y="147"/>
                </a:lnTo>
                <a:lnTo>
                  <a:pt x="422" y="128"/>
                </a:lnTo>
                <a:lnTo>
                  <a:pt x="393" y="109"/>
                </a:lnTo>
                <a:lnTo>
                  <a:pt x="364" y="91"/>
                </a:lnTo>
                <a:lnTo>
                  <a:pt x="331" y="75"/>
                </a:lnTo>
                <a:lnTo>
                  <a:pt x="301" y="60"/>
                </a:lnTo>
                <a:lnTo>
                  <a:pt x="267" y="47"/>
                </a:lnTo>
                <a:lnTo>
                  <a:pt x="233" y="36"/>
                </a:lnTo>
                <a:lnTo>
                  <a:pt x="197" y="26"/>
                </a:lnTo>
                <a:lnTo>
                  <a:pt x="162" y="18"/>
                </a:lnTo>
                <a:lnTo>
                  <a:pt x="125" y="11"/>
                </a:lnTo>
                <a:lnTo>
                  <a:pt x="86" y="5"/>
                </a:lnTo>
                <a:lnTo>
                  <a:pt x="47" y="2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21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0" name="Rectangle 5"/>
          <p:cNvSpPr/>
          <p:nvPr userDrawn="1"/>
        </p:nvSpPr>
        <p:spPr>
          <a:xfrm>
            <a:off x="0" y="395163"/>
            <a:ext cx="96000" cy="853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1430835" y="5712459"/>
            <a:ext cx="544992" cy="385419"/>
            <a:chOff x="5875338" y="474663"/>
            <a:chExt cx="2336801" cy="1652588"/>
          </a:xfrm>
          <a:solidFill>
            <a:schemeClr val="accent4"/>
          </a:solidFill>
        </p:grpSpPr>
        <p:sp>
          <p:nvSpPr>
            <p:cNvPr id="25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sp>
          <p:nvSpPr>
            <p:cNvPr id="28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067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23333" y="1447451"/>
            <a:ext cx="10899648" cy="4901184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110" y="5957904"/>
            <a:ext cx="3141889" cy="86074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DB92468-5C75-4BE5-8AD4-FC5D3D6DC0D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Freeform 54"/>
          <p:cNvSpPr>
            <a:spLocks/>
          </p:cNvSpPr>
          <p:nvPr userDrawn="1"/>
        </p:nvSpPr>
        <p:spPr bwMode="auto">
          <a:xfrm>
            <a:off x="7833785" y="632885"/>
            <a:ext cx="2317751" cy="1767417"/>
          </a:xfrm>
          <a:custGeom>
            <a:avLst/>
            <a:gdLst>
              <a:gd name="T0" fmla="*/ 1483 w 2191"/>
              <a:gd name="T1" fmla="*/ 84 h 1669"/>
              <a:gd name="T2" fmla="*/ 1345 w 2191"/>
              <a:gd name="T3" fmla="*/ 49 h 1669"/>
              <a:gd name="T4" fmla="*/ 1205 w 2191"/>
              <a:gd name="T5" fmla="*/ 23 h 1669"/>
              <a:gd name="T6" fmla="*/ 1061 w 2191"/>
              <a:gd name="T7" fmla="*/ 6 h 1669"/>
              <a:gd name="T8" fmla="*/ 914 w 2191"/>
              <a:gd name="T9" fmla="*/ 0 h 1669"/>
              <a:gd name="T10" fmla="*/ 765 w 2191"/>
              <a:gd name="T11" fmla="*/ 2 h 1669"/>
              <a:gd name="T12" fmla="*/ 568 w 2191"/>
              <a:gd name="T13" fmla="*/ 19 h 1669"/>
              <a:gd name="T14" fmla="*/ 277 w 2191"/>
              <a:gd name="T15" fmla="*/ 73 h 1669"/>
              <a:gd name="T16" fmla="*/ 136 w 2191"/>
              <a:gd name="T17" fmla="*/ 112 h 1669"/>
              <a:gd name="T18" fmla="*/ 0 w 2191"/>
              <a:gd name="T19" fmla="*/ 157 h 1669"/>
              <a:gd name="T20" fmla="*/ 159 w 2191"/>
              <a:gd name="T21" fmla="*/ 125 h 1669"/>
              <a:gd name="T22" fmla="*/ 406 w 2191"/>
              <a:gd name="T23" fmla="*/ 94 h 1669"/>
              <a:gd name="T24" fmla="*/ 655 w 2191"/>
              <a:gd name="T25" fmla="*/ 86 h 1669"/>
              <a:gd name="T26" fmla="*/ 902 w 2191"/>
              <a:gd name="T27" fmla="*/ 102 h 1669"/>
              <a:gd name="T28" fmla="*/ 1142 w 2191"/>
              <a:gd name="T29" fmla="*/ 146 h 1669"/>
              <a:gd name="T30" fmla="*/ 1292 w 2191"/>
              <a:gd name="T31" fmla="*/ 189 h 1669"/>
              <a:gd name="T32" fmla="*/ 1442 w 2191"/>
              <a:gd name="T33" fmla="*/ 246 h 1669"/>
              <a:gd name="T34" fmla="*/ 1570 w 2191"/>
              <a:gd name="T35" fmla="*/ 306 h 1669"/>
              <a:gd name="T36" fmla="*/ 1678 w 2191"/>
              <a:gd name="T37" fmla="*/ 369 h 1669"/>
              <a:gd name="T38" fmla="*/ 1767 w 2191"/>
              <a:gd name="T39" fmla="*/ 437 h 1669"/>
              <a:gd name="T40" fmla="*/ 1838 w 2191"/>
              <a:gd name="T41" fmla="*/ 505 h 1669"/>
              <a:gd name="T42" fmla="*/ 1893 w 2191"/>
              <a:gd name="T43" fmla="*/ 576 h 1669"/>
              <a:gd name="T44" fmla="*/ 1934 w 2191"/>
              <a:gd name="T45" fmla="*/ 647 h 1669"/>
              <a:gd name="T46" fmla="*/ 1959 w 2191"/>
              <a:gd name="T47" fmla="*/ 718 h 1669"/>
              <a:gd name="T48" fmla="*/ 1972 w 2191"/>
              <a:gd name="T49" fmla="*/ 791 h 1669"/>
              <a:gd name="T50" fmla="*/ 1976 w 2191"/>
              <a:gd name="T51" fmla="*/ 862 h 1669"/>
              <a:gd name="T52" fmla="*/ 1966 w 2191"/>
              <a:gd name="T53" fmla="*/ 954 h 1669"/>
              <a:gd name="T54" fmla="*/ 1925 w 2191"/>
              <a:gd name="T55" fmla="*/ 1087 h 1669"/>
              <a:gd name="T56" fmla="*/ 1866 w 2191"/>
              <a:gd name="T57" fmla="*/ 1208 h 1669"/>
              <a:gd name="T58" fmla="*/ 1798 w 2191"/>
              <a:gd name="T59" fmla="*/ 1310 h 1669"/>
              <a:gd name="T60" fmla="*/ 1712 w 2191"/>
              <a:gd name="T61" fmla="*/ 1414 h 1669"/>
              <a:gd name="T62" fmla="*/ 1646 w 2191"/>
              <a:gd name="T63" fmla="*/ 1480 h 1669"/>
              <a:gd name="T64" fmla="*/ 1538 w 2191"/>
              <a:gd name="T65" fmla="*/ 1566 h 1669"/>
              <a:gd name="T66" fmla="*/ 1418 w 2191"/>
              <a:gd name="T67" fmla="*/ 1645 h 1669"/>
              <a:gd name="T68" fmla="*/ 1457 w 2191"/>
              <a:gd name="T69" fmla="*/ 1637 h 1669"/>
              <a:gd name="T70" fmla="*/ 1678 w 2191"/>
              <a:gd name="T71" fmla="*/ 1520 h 1669"/>
              <a:gd name="T72" fmla="*/ 1778 w 2191"/>
              <a:gd name="T73" fmla="*/ 1454 h 1669"/>
              <a:gd name="T74" fmla="*/ 1870 w 2191"/>
              <a:gd name="T75" fmla="*/ 1381 h 1669"/>
              <a:gd name="T76" fmla="*/ 1927 w 2191"/>
              <a:gd name="T77" fmla="*/ 1331 h 1669"/>
              <a:gd name="T78" fmla="*/ 2043 w 2191"/>
              <a:gd name="T79" fmla="*/ 1200 h 1669"/>
              <a:gd name="T80" fmla="*/ 2124 w 2191"/>
              <a:gd name="T81" fmla="*/ 1068 h 1669"/>
              <a:gd name="T82" fmla="*/ 2173 w 2191"/>
              <a:gd name="T83" fmla="*/ 933 h 1669"/>
              <a:gd name="T84" fmla="*/ 2191 w 2191"/>
              <a:gd name="T85" fmla="*/ 801 h 1669"/>
              <a:gd name="T86" fmla="*/ 2174 w 2191"/>
              <a:gd name="T87" fmla="*/ 671 h 1669"/>
              <a:gd name="T88" fmla="*/ 2129 w 2191"/>
              <a:gd name="T89" fmla="*/ 547 h 1669"/>
              <a:gd name="T90" fmla="*/ 2053 w 2191"/>
              <a:gd name="T91" fmla="*/ 430 h 1669"/>
              <a:gd name="T92" fmla="*/ 1946 w 2191"/>
              <a:gd name="T93" fmla="*/ 322 h 1669"/>
              <a:gd name="T94" fmla="*/ 1812 w 2191"/>
              <a:gd name="T95" fmla="*/ 226 h 1669"/>
              <a:gd name="T96" fmla="*/ 1651 w 2191"/>
              <a:gd name="T97" fmla="*/ 144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91" h="1669">
                <a:moveTo>
                  <a:pt x="1526" y="97"/>
                </a:moveTo>
                <a:lnTo>
                  <a:pt x="1526" y="97"/>
                </a:lnTo>
                <a:lnTo>
                  <a:pt x="1483" y="84"/>
                </a:lnTo>
                <a:lnTo>
                  <a:pt x="1437" y="71"/>
                </a:lnTo>
                <a:lnTo>
                  <a:pt x="1392" y="60"/>
                </a:lnTo>
                <a:lnTo>
                  <a:pt x="1345" y="49"/>
                </a:lnTo>
                <a:lnTo>
                  <a:pt x="1300" y="39"/>
                </a:lnTo>
                <a:lnTo>
                  <a:pt x="1253" y="31"/>
                </a:lnTo>
                <a:lnTo>
                  <a:pt x="1205" y="23"/>
                </a:lnTo>
                <a:lnTo>
                  <a:pt x="1158" y="16"/>
                </a:lnTo>
                <a:lnTo>
                  <a:pt x="1109" y="11"/>
                </a:lnTo>
                <a:lnTo>
                  <a:pt x="1061" y="6"/>
                </a:lnTo>
                <a:lnTo>
                  <a:pt x="1012" y="3"/>
                </a:lnTo>
                <a:lnTo>
                  <a:pt x="962" y="2"/>
                </a:lnTo>
                <a:lnTo>
                  <a:pt x="914" y="0"/>
                </a:lnTo>
                <a:lnTo>
                  <a:pt x="864" y="0"/>
                </a:lnTo>
                <a:lnTo>
                  <a:pt x="815" y="0"/>
                </a:lnTo>
                <a:lnTo>
                  <a:pt x="765" y="2"/>
                </a:lnTo>
                <a:lnTo>
                  <a:pt x="716" y="5"/>
                </a:lnTo>
                <a:lnTo>
                  <a:pt x="666" y="8"/>
                </a:lnTo>
                <a:lnTo>
                  <a:pt x="568" y="19"/>
                </a:lnTo>
                <a:lnTo>
                  <a:pt x="469" y="32"/>
                </a:lnTo>
                <a:lnTo>
                  <a:pt x="372" y="50"/>
                </a:lnTo>
                <a:lnTo>
                  <a:pt x="277" y="73"/>
                </a:lnTo>
                <a:lnTo>
                  <a:pt x="230" y="84"/>
                </a:lnTo>
                <a:lnTo>
                  <a:pt x="183" y="97"/>
                </a:lnTo>
                <a:lnTo>
                  <a:pt x="136" y="112"/>
                </a:lnTo>
                <a:lnTo>
                  <a:pt x="89" y="126"/>
                </a:lnTo>
                <a:lnTo>
                  <a:pt x="44" y="141"/>
                </a:lnTo>
                <a:lnTo>
                  <a:pt x="0" y="157"/>
                </a:lnTo>
                <a:lnTo>
                  <a:pt x="0" y="157"/>
                </a:lnTo>
                <a:lnTo>
                  <a:pt x="80" y="141"/>
                </a:lnTo>
                <a:lnTo>
                  <a:pt x="159" y="125"/>
                </a:lnTo>
                <a:lnTo>
                  <a:pt x="241" y="113"/>
                </a:lnTo>
                <a:lnTo>
                  <a:pt x="324" y="102"/>
                </a:lnTo>
                <a:lnTo>
                  <a:pt x="406" y="94"/>
                </a:lnTo>
                <a:lnTo>
                  <a:pt x="489" y="89"/>
                </a:lnTo>
                <a:lnTo>
                  <a:pt x="573" y="86"/>
                </a:lnTo>
                <a:lnTo>
                  <a:pt x="655" y="86"/>
                </a:lnTo>
                <a:lnTo>
                  <a:pt x="739" y="89"/>
                </a:lnTo>
                <a:lnTo>
                  <a:pt x="820" y="94"/>
                </a:lnTo>
                <a:lnTo>
                  <a:pt x="902" y="102"/>
                </a:lnTo>
                <a:lnTo>
                  <a:pt x="983" y="113"/>
                </a:lnTo>
                <a:lnTo>
                  <a:pt x="1062" y="128"/>
                </a:lnTo>
                <a:lnTo>
                  <a:pt x="1142" y="146"/>
                </a:lnTo>
                <a:lnTo>
                  <a:pt x="1218" y="165"/>
                </a:lnTo>
                <a:lnTo>
                  <a:pt x="1292" y="189"/>
                </a:lnTo>
                <a:lnTo>
                  <a:pt x="1292" y="189"/>
                </a:lnTo>
                <a:lnTo>
                  <a:pt x="1345" y="207"/>
                </a:lnTo>
                <a:lnTo>
                  <a:pt x="1395" y="226"/>
                </a:lnTo>
                <a:lnTo>
                  <a:pt x="1442" y="246"/>
                </a:lnTo>
                <a:lnTo>
                  <a:pt x="1487" y="265"/>
                </a:lnTo>
                <a:lnTo>
                  <a:pt x="1529" y="285"/>
                </a:lnTo>
                <a:lnTo>
                  <a:pt x="1570" y="306"/>
                </a:lnTo>
                <a:lnTo>
                  <a:pt x="1609" y="327"/>
                </a:lnTo>
                <a:lnTo>
                  <a:pt x="1644" y="348"/>
                </a:lnTo>
                <a:lnTo>
                  <a:pt x="1678" y="369"/>
                </a:lnTo>
                <a:lnTo>
                  <a:pt x="1710" y="391"/>
                </a:lnTo>
                <a:lnTo>
                  <a:pt x="1740" y="414"/>
                </a:lnTo>
                <a:lnTo>
                  <a:pt x="1767" y="437"/>
                </a:lnTo>
                <a:lnTo>
                  <a:pt x="1793" y="459"/>
                </a:lnTo>
                <a:lnTo>
                  <a:pt x="1817" y="482"/>
                </a:lnTo>
                <a:lnTo>
                  <a:pt x="1838" y="505"/>
                </a:lnTo>
                <a:lnTo>
                  <a:pt x="1858" y="529"/>
                </a:lnTo>
                <a:lnTo>
                  <a:pt x="1877" y="552"/>
                </a:lnTo>
                <a:lnTo>
                  <a:pt x="1893" y="576"/>
                </a:lnTo>
                <a:lnTo>
                  <a:pt x="1908" y="598"/>
                </a:lnTo>
                <a:lnTo>
                  <a:pt x="1921" y="623"/>
                </a:lnTo>
                <a:lnTo>
                  <a:pt x="1934" y="647"/>
                </a:lnTo>
                <a:lnTo>
                  <a:pt x="1943" y="671"/>
                </a:lnTo>
                <a:lnTo>
                  <a:pt x="1951" y="696"/>
                </a:lnTo>
                <a:lnTo>
                  <a:pt x="1959" y="718"/>
                </a:lnTo>
                <a:lnTo>
                  <a:pt x="1964" y="742"/>
                </a:lnTo>
                <a:lnTo>
                  <a:pt x="1969" y="767"/>
                </a:lnTo>
                <a:lnTo>
                  <a:pt x="1972" y="791"/>
                </a:lnTo>
                <a:lnTo>
                  <a:pt x="1976" y="815"/>
                </a:lnTo>
                <a:lnTo>
                  <a:pt x="1976" y="838"/>
                </a:lnTo>
                <a:lnTo>
                  <a:pt x="1976" y="862"/>
                </a:lnTo>
                <a:lnTo>
                  <a:pt x="1976" y="885"/>
                </a:lnTo>
                <a:lnTo>
                  <a:pt x="1972" y="909"/>
                </a:lnTo>
                <a:lnTo>
                  <a:pt x="1966" y="954"/>
                </a:lnTo>
                <a:lnTo>
                  <a:pt x="1956" y="1000"/>
                </a:lnTo>
                <a:lnTo>
                  <a:pt x="1942" y="1045"/>
                </a:lnTo>
                <a:lnTo>
                  <a:pt x="1925" y="1087"/>
                </a:lnTo>
                <a:lnTo>
                  <a:pt x="1908" y="1129"/>
                </a:lnTo>
                <a:lnTo>
                  <a:pt x="1888" y="1169"/>
                </a:lnTo>
                <a:lnTo>
                  <a:pt x="1866" y="1208"/>
                </a:lnTo>
                <a:lnTo>
                  <a:pt x="1845" y="1244"/>
                </a:lnTo>
                <a:lnTo>
                  <a:pt x="1820" y="1278"/>
                </a:lnTo>
                <a:lnTo>
                  <a:pt x="1798" y="1310"/>
                </a:lnTo>
                <a:lnTo>
                  <a:pt x="1775" y="1341"/>
                </a:lnTo>
                <a:lnTo>
                  <a:pt x="1752" y="1368"/>
                </a:lnTo>
                <a:lnTo>
                  <a:pt x="1712" y="1414"/>
                </a:lnTo>
                <a:lnTo>
                  <a:pt x="1678" y="1449"/>
                </a:lnTo>
                <a:lnTo>
                  <a:pt x="1678" y="1449"/>
                </a:lnTo>
                <a:lnTo>
                  <a:pt x="1646" y="1480"/>
                </a:lnTo>
                <a:lnTo>
                  <a:pt x="1610" y="1509"/>
                </a:lnTo>
                <a:lnTo>
                  <a:pt x="1575" y="1538"/>
                </a:lnTo>
                <a:lnTo>
                  <a:pt x="1538" y="1566"/>
                </a:lnTo>
                <a:lnTo>
                  <a:pt x="1499" y="1593"/>
                </a:lnTo>
                <a:lnTo>
                  <a:pt x="1460" y="1619"/>
                </a:lnTo>
                <a:lnTo>
                  <a:pt x="1418" y="1645"/>
                </a:lnTo>
                <a:lnTo>
                  <a:pt x="1376" y="1669"/>
                </a:lnTo>
                <a:lnTo>
                  <a:pt x="1376" y="1669"/>
                </a:lnTo>
                <a:lnTo>
                  <a:pt x="1457" y="1637"/>
                </a:lnTo>
                <a:lnTo>
                  <a:pt x="1533" y="1601"/>
                </a:lnTo>
                <a:lnTo>
                  <a:pt x="1607" y="1562"/>
                </a:lnTo>
                <a:lnTo>
                  <a:pt x="1678" y="1520"/>
                </a:lnTo>
                <a:lnTo>
                  <a:pt x="1712" y="1499"/>
                </a:lnTo>
                <a:lnTo>
                  <a:pt x="1746" y="1477"/>
                </a:lnTo>
                <a:lnTo>
                  <a:pt x="1778" y="1454"/>
                </a:lnTo>
                <a:lnTo>
                  <a:pt x="1811" y="1431"/>
                </a:lnTo>
                <a:lnTo>
                  <a:pt x="1841" y="1407"/>
                </a:lnTo>
                <a:lnTo>
                  <a:pt x="1870" y="1381"/>
                </a:lnTo>
                <a:lnTo>
                  <a:pt x="1900" y="1357"/>
                </a:lnTo>
                <a:lnTo>
                  <a:pt x="1927" y="1331"/>
                </a:lnTo>
                <a:lnTo>
                  <a:pt x="1927" y="1331"/>
                </a:lnTo>
                <a:lnTo>
                  <a:pt x="1969" y="1287"/>
                </a:lnTo>
                <a:lnTo>
                  <a:pt x="2008" y="1244"/>
                </a:lnTo>
                <a:lnTo>
                  <a:pt x="2043" y="1200"/>
                </a:lnTo>
                <a:lnTo>
                  <a:pt x="2074" y="1156"/>
                </a:lnTo>
                <a:lnTo>
                  <a:pt x="2102" y="1113"/>
                </a:lnTo>
                <a:lnTo>
                  <a:pt x="2124" y="1068"/>
                </a:lnTo>
                <a:lnTo>
                  <a:pt x="2144" y="1024"/>
                </a:lnTo>
                <a:lnTo>
                  <a:pt x="2160" y="979"/>
                </a:lnTo>
                <a:lnTo>
                  <a:pt x="2173" y="933"/>
                </a:lnTo>
                <a:lnTo>
                  <a:pt x="2182" y="890"/>
                </a:lnTo>
                <a:lnTo>
                  <a:pt x="2187" y="846"/>
                </a:lnTo>
                <a:lnTo>
                  <a:pt x="2191" y="801"/>
                </a:lnTo>
                <a:lnTo>
                  <a:pt x="2189" y="757"/>
                </a:lnTo>
                <a:lnTo>
                  <a:pt x="2182" y="715"/>
                </a:lnTo>
                <a:lnTo>
                  <a:pt x="2174" y="671"/>
                </a:lnTo>
                <a:lnTo>
                  <a:pt x="2163" y="629"/>
                </a:lnTo>
                <a:lnTo>
                  <a:pt x="2147" y="587"/>
                </a:lnTo>
                <a:lnTo>
                  <a:pt x="2129" y="547"/>
                </a:lnTo>
                <a:lnTo>
                  <a:pt x="2106" y="508"/>
                </a:lnTo>
                <a:lnTo>
                  <a:pt x="2082" y="467"/>
                </a:lnTo>
                <a:lnTo>
                  <a:pt x="2053" y="430"/>
                </a:lnTo>
                <a:lnTo>
                  <a:pt x="2021" y="393"/>
                </a:lnTo>
                <a:lnTo>
                  <a:pt x="1985" y="357"/>
                </a:lnTo>
                <a:lnTo>
                  <a:pt x="1946" y="322"/>
                </a:lnTo>
                <a:lnTo>
                  <a:pt x="1906" y="290"/>
                </a:lnTo>
                <a:lnTo>
                  <a:pt x="1861" y="257"/>
                </a:lnTo>
                <a:lnTo>
                  <a:pt x="1812" y="226"/>
                </a:lnTo>
                <a:lnTo>
                  <a:pt x="1762" y="197"/>
                </a:lnTo>
                <a:lnTo>
                  <a:pt x="1707" y="170"/>
                </a:lnTo>
                <a:lnTo>
                  <a:pt x="1651" y="144"/>
                </a:lnTo>
                <a:lnTo>
                  <a:pt x="1589" y="120"/>
                </a:lnTo>
                <a:lnTo>
                  <a:pt x="1526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" name="Freeform 56"/>
          <p:cNvSpPr>
            <a:spLocks/>
          </p:cNvSpPr>
          <p:nvPr userDrawn="1"/>
        </p:nvSpPr>
        <p:spPr bwMode="auto">
          <a:xfrm>
            <a:off x="10210802" y="1392769"/>
            <a:ext cx="738717" cy="1443567"/>
          </a:xfrm>
          <a:custGeom>
            <a:avLst/>
            <a:gdLst>
              <a:gd name="T0" fmla="*/ 7 w 698"/>
              <a:gd name="T1" fmla="*/ 0 h 1364"/>
              <a:gd name="T2" fmla="*/ 11 w 698"/>
              <a:gd name="T3" fmla="*/ 49 h 1364"/>
              <a:gd name="T4" fmla="*/ 13 w 698"/>
              <a:gd name="T5" fmla="*/ 97 h 1364"/>
              <a:gd name="T6" fmla="*/ 8 w 698"/>
              <a:gd name="T7" fmla="*/ 147 h 1364"/>
              <a:gd name="T8" fmla="*/ 0 w 698"/>
              <a:gd name="T9" fmla="*/ 197 h 1364"/>
              <a:gd name="T10" fmla="*/ 52 w 698"/>
              <a:gd name="T11" fmla="*/ 204 h 1364"/>
              <a:gd name="T12" fmla="*/ 147 w 698"/>
              <a:gd name="T13" fmla="*/ 227 h 1364"/>
              <a:gd name="T14" fmla="*/ 230 w 698"/>
              <a:gd name="T15" fmla="*/ 259 h 1364"/>
              <a:gd name="T16" fmla="*/ 302 w 698"/>
              <a:gd name="T17" fmla="*/ 301 h 1364"/>
              <a:gd name="T18" fmla="*/ 364 w 698"/>
              <a:gd name="T19" fmla="*/ 351 h 1364"/>
              <a:gd name="T20" fmla="*/ 417 w 698"/>
              <a:gd name="T21" fmla="*/ 406 h 1364"/>
              <a:gd name="T22" fmla="*/ 461 w 698"/>
              <a:gd name="T23" fmla="*/ 468 h 1364"/>
              <a:gd name="T24" fmla="*/ 498 w 698"/>
              <a:gd name="T25" fmla="*/ 532 h 1364"/>
              <a:gd name="T26" fmla="*/ 527 w 698"/>
              <a:gd name="T27" fmla="*/ 599 h 1364"/>
              <a:gd name="T28" fmla="*/ 550 w 698"/>
              <a:gd name="T29" fmla="*/ 665 h 1364"/>
              <a:gd name="T30" fmla="*/ 567 w 698"/>
              <a:gd name="T31" fmla="*/ 731 h 1364"/>
              <a:gd name="T32" fmla="*/ 584 w 698"/>
              <a:gd name="T33" fmla="*/ 825 h 1364"/>
              <a:gd name="T34" fmla="*/ 592 w 698"/>
              <a:gd name="T35" fmla="*/ 935 h 1364"/>
              <a:gd name="T36" fmla="*/ 592 w 698"/>
              <a:gd name="T37" fmla="*/ 1014 h 1364"/>
              <a:gd name="T38" fmla="*/ 588 w 698"/>
              <a:gd name="T39" fmla="*/ 1056 h 1364"/>
              <a:gd name="T40" fmla="*/ 577 w 698"/>
              <a:gd name="T41" fmla="*/ 1144 h 1364"/>
              <a:gd name="T42" fmla="*/ 559 w 698"/>
              <a:gd name="T43" fmla="*/ 1231 h 1364"/>
              <a:gd name="T44" fmla="*/ 535 w 698"/>
              <a:gd name="T45" fmla="*/ 1320 h 1364"/>
              <a:gd name="T46" fmla="*/ 521 w 698"/>
              <a:gd name="T47" fmla="*/ 1364 h 1364"/>
              <a:gd name="T48" fmla="*/ 590 w 698"/>
              <a:gd name="T49" fmla="*/ 1216 h 1364"/>
              <a:gd name="T50" fmla="*/ 618 w 698"/>
              <a:gd name="T51" fmla="*/ 1144 h 1364"/>
              <a:gd name="T52" fmla="*/ 643 w 698"/>
              <a:gd name="T53" fmla="*/ 1069 h 1364"/>
              <a:gd name="T54" fmla="*/ 663 w 698"/>
              <a:gd name="T55" fmla="*/ 995 h 1364"/>
              <a:gd name="T56" fmla="*/ 679 w 698"/>
              <a:gd name="T57" fmla="*/ 920 h 1364"/>
              <a:gd name="T58" fmla="*/ 690 w 698"/>
              <a:gd name="T59" fmla="*/ 846 h 1364"/>
              <a:gd name="T60" fmla="*/ 697 w 698"/>
              <a:gd name="T61" fmla="*/ 773 h 1364"/>
              <a:gd name="T62" fmla="*/ 698 w 698"/>
              <a:gd name="T63" fmla="*/ 730 h 1364"/>
              <a:gd name="T64" fmla="*/ 697 w 698"/>
              <a:gd name="T65" fmla="*/ 646 h 1364"/>
              <a:gd name="T66" fmla="*/ 687 w 698"/>
              <a:gd name="T67" fmla="*/ 566 h 1364"/>
              <a:gd name="T68" fmla="*/ 671 w 698"/>
              <a:gd name="T69" fmla="*/ 492 h 1364"/>
              <a:gd name="T70" fmla="*/ 648 w 698"/>
              <a:gd name="T71" fmla="*/ 422 h 1364"/>
              <a:gd name="T72" fmla="*/ 621 w 698"/>
              <a:gd name="T73" fmla="*/ 358 h 1364"/>
              <a:gd name="T74" fmla="*/ 585 w 698"/>
              <a:gd name="T75" fmla="*/ 296 h 1364"/>
              <a:gd name="T76" fmla="*/ 545 w 698"/>
              <a:gd name="T77" fmla="*/ 241 h 1364"/>
              <a:gd name="T78" fmla="*/ 500 w 698"/>
              <a:gd name="T79" fmla="*/ 193 h 1364"/>
              <a:gd name="T80" fmla="*/ 449 w 698"/>
              <a:gd name="T81" fmla="*/ 147 h 1364"/>
              <a:gd name="T82" fmla="*/ 393 w 698"/>
              <a:gd name="T83" fmla="*/ 109 h 1364"/>
              <a:gd name="T84" fmla="*/ 331 w 698"/>
              <a:gd name="T85" fmla="*/ 75 h 1364"/>
              <a:gd name="T86" fmla="*/ 267 w 698"/>
              <a:gd name="T87" fmla="*/ 47 h 1364"/>
              <a:gd name="T88" fmla="*/ 197 w 698"/>
              <a:gd name="T89" fmla="*/ 26 h 1364"/>
              <a:gd name="T90" fmla="*/ 125 w 698"/>
              <a:gd name="T91" fmla="*/ 11 h 1364"/>
              <a:gd name="T92" fmla="*/ 47 w 698"/>
              <a:gd name="T93" fmla="*/ 2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8" h="1364">
                <a:moveTo>
                  <a:pt x="7" y="0"/>
                </a:moveTo>
                <a:lnTo>
                  <a:pt x="7" y="0"/>
                </a:lnTo>
                <a:lnTo>
                  <a:pt x="10" y="24"/>
                </a:lnTo>
                <a:lnTo>
                  <a:pt x="11" y="49"/>
                </a:lnTo>
                <a:lnTo>
                  <a:pt x="13" y="73"/>
                </a:lnTo>
                <a:lnTo>
                  <a:pt x="13" y="97"/>
                </a:lnTo>
                <a:lnTo>
                  <a:pt x="11" y="123"/>
                </a:lnTo>
                <a:lnTo>
                  <a:pt x="8" y="147"/>
                </a:lnTo>
                <a:lnTo>
                  <a:pt x="5" y="173"/>
                </a:lnTo>
                <a:lnTo>
                  <a:pt x="0" y="197"/>
                </a:lnTo>
                <a:lnTo>
                  <a:pt x="0" y="197"/>
                </a:lnTo>
                <a:lnTo>
                  <a:pt x="52" y="204"/>
                </a:lnTo>
                <a:lnTo>
                  <a:pt x="100" y="214"/>
                </a:lnTo>
                <a:lnTo>
                  <a:pt x="147" y="227"/>
                </a:lnTo>
                <a:lnTo>
                  <a:pt x="189" y="241"/>
                </a:lnTo>
                <a:lnTo>
                  <a:pt x="230" y="259"/>
                </a:lnTo>
                <a:lnTo>
                  <a:pt x="267" y="278"/>
                </a:lnTo>
                <a:lnTo>
                  <a:pt x="302" y="301"/>
                </a:lnTo>
                <a:lnTo>
                  <a:pt x="335" y="325"/>
                </a:lnTo>
                <a:lnTo>
                  <a:pt x="364" y="351"/>
                </a:lnTo>
                <a:lnTo>
                  <a:pt x="391" y="379"/>
                </a:lnTo>
                <a:lnTo>
                  <a:pt x="417" y="406"/>
                </a:lnTo>
                <a:lnTo>
                  <a:pt x="440" y="437"/>
                </a:lnTo>
                <a:lnTo>
                  <a:pt x="461" y="468"/>
                </a:lnTo>
                <a:lnTo>
                  <a:pt x="480" y="500"/>
                </a:lnTo>
                <a:lnTo>
                  <a:pt x="498" y="532"/>
                </a:lnTo>
                <a:lnTo>
                  <a:pt x="512" y="565"/>
                </a:lnTo>
                <a:lnTo>
                  <a:pt x="527" y="599"/>
                </a:lnTo>
                <a:lnTo>
                  <a:pt x="538" y="633"/>
                </a:lnTo>
                <a:lnTo>
                  <a:pt x="550" y="665"/>
                </a:lnTo>
                <a:lnTo>
                  <a:pt x="559" y="699"/>
                </a:lnTo>
                <a:lnTo>
                  <a:pt x="567" y="731"/>
                </a:lnTo>
                <a:lnTo>
                  <a:pt x="574" y="764"/>
                </a:lnTo>
                <a:lnTo>
                  <a:pt x="584" y="825"/>
                </a:lnTo>
                <a:lnTo>
                  <a:pt x="590" y="883"/>
                </a:lnTo>
                <a:lnTo>
                  <a:pt x="592" y="935"/>
                </a:lnTo>
                <a:lnTo>
                  <a:pt x="593" y="979"/>
                </a:lnTo>
                <a:lnTo>
                  <a:pt x="592" y="1014"/>
                </a:lnTo>
                <a:lnTo>
                  <a:pt x="592" y="1014"/>
                </a:lnTo>
                <a:lnTo>
                  <a:pt x="588" y="1056"/>
                </a:lnTo>
                <a:lnTo>
                  <a:pt x="584" y="1100"/>
                </a:lnTo>
                <a:lnTo>
                  <a:pt x="577" y="1144"/>
                </a:lnTo>
                <a:lnTo>
                  <a:pt x="569" y="1187"/>
                </a:lnTo>
                <a:lnTo>
                  <a:pt x="559" y="1231"/>
                </a:lnTo>
                <a:lnTo>
                  <a:pt x="548" y="1276"/>
                </a:lnTo>
                <a:lnTo>
                  <a:pt x="535" y="1320"/>
                </a:lnTo>
                <a:lnTo>
                  <a:pt x="521" y="1364"/>
                </a:lnTo>
                <a:lnTo>
                  <a:pt x="521" y="1364"/>
                </a:lnTo>
                <a:lnTo>
                  <a:pt x="556" y="1291"/>
                </a:lnTo>
                <a:lnTo>
                  <a:pt x="590" y="1216"/>
                </a:lnTo>
                <a:lnTo>
                  <a:pt x="605" y="1179"/>
                </a:lnTo>
                <a:lnTo>
                  <a:pt x="618" y="1144"/>
                </a:lnTo>
                <a:lnTo>
                  <a:pt x="630" y="1106"/>
                </a:lnTo>
                <a:lnTo>
                  <a:pt x="643" y="1069"/>
                </a:lnTo>
                <a:lnTo>
                  <a:pt x="653" y="1032"/>
                </a:lnTo>
                <a:lnTo>
                  <a:pt x="663" y="995"/>
                </a:lnTo>
                <a:lnTo>
                  <a:pt x="671" y="958"/>
                </a:lnTo>
                <a:lnTo>
                  <a:pt x="679" y="920"/>
                </a:lnTo>
                <a:lnTo>
                  <a:pt x="685" y="883"/>
                </a:lnTo>
                <a:lnTo>
                  <a:pt x="690" y="846"/>
                </a:lnTo>
                <a:lnTo>
                  <a:pt x="693" y="809"/>
                </a:lnTo>
                <a:lnTo>
                  <a:pt x="697" y="773"/>
                </a:lnTo>
                <a:lnTo>
                  <a:pt x="697" y="773"/>
                </a:lnTo>
                <a:lnTo>
                  <a:pt x="698" y="730"/>
                </a:lnTo>
                <a:lnTo>
                  <a:pt x="698" y="688"/>
                </a:lnTo>
                <a:lnTo>
                  <a:pt x="697" y="646"/>
                </a:lnTo>
                <a:lnTo>
                  <a:pt x="692" y="607"/>
                </a:lnTo>
                <a:lnTo>
                  <a:pt x="687" y="566"/>
                </a:lnTo>
                <a:lnTo>
                  <a:pt x="681" y="529"/>
                </a:lnTo>
                <a:lnTo>
                  <a:pt x="671" y="492"/>
                </a:lnTo>
                <a:lnTo>
                  <a:pt x="661" y="456"/>
                </a:lnTo>
                <a:lnTo>
                  <a:pt x="648" y="422"/>
                </a:lnTo>
                <a:lnTo>
                  <a:pt x="635" y="388"/>
                </a:lnTo>
                <a:lnTo>
                  <a:pt x="621" y="358"/>
                </a:lnTo>
                <a:lnTo>
                  <a:pt x="603" y="327"/>
                </a:lnTo>
                <a:lnTo>
                  <a:pt x="585" y="296"/>
                </a:lnTo>
                <a:lnTo>
                  <a:pt x="566" y="269"/>
                </a:lnTo>
                <a:lnTo>
                  <a:pt x="545" y="241"/>
                </a:lnTo>
                <a:lnTo>
                  <a:pt x="524" y="217"/>
                </a:lnTo>
                <a:lnTo>
                  <a:pt x="500" y="193"/>
                </a:lnTo>
                <a:lnTo>
                  <a:pt x="475" y="168"/>
                </a:lnTo>
                <a:lnTo>
                  <a:pt x="449" y="147"/>
                </a:lnTo>
                <a:lnTo>
                  <a:pt x="422" y="128"/>
                </a:lnTo>
                <a:lnTo>
                  <a:pt x="393" y="109"/>
                </a:lnTo>
                <a:lnTo>
                  <a:pt x="364" y="91"/>
                </a:lnTo>
                <a:lnTo>
                  <a:pt x="331" y="75"/>
                </a:lnTo>
                <a:lnTo>
                  <a:pt x="301" y="60"/>
                </a:lnTo>
                <a:lnTo>
                  <a:pt x="267" y="47"/>
                </a:lnTo>
                <a:lnTo>
                  <a:pt x="233" y="36"/>
                </a:lnTo>
                <a:lnTo>
                  <a:pt x="197" y="26"/>
                </a:lnTo>
                <a:lnTo>
                  <a:pt x="162" y="18"/>
                </a:lnTo>
                <a:lnTo>
                  <a:pt x="125" y="11"/>
                </a:lnTo>
                <a:lnTo>
                  <a:pt x="86" y="5"/>
                </a:lnTo>
                <a:lnTo>
                  <a:pt x="47" y="2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21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0" name="Rectangle 5"/>
          <p:cNvSpPr/>
          <p:nvPr userDrawn="1"/>
        </p:nvSpPr>
        <p:spPr>
          <a:xfrm>
            <a:off x="0" y="395163"/>
            <a:ext cx="96000" cy="853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7627" y="891998"/>
            <a:ext cx="9756987" cy="469135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2667">
                <a:solidFill>
                  <a:schemeClr val="accent4"/>
                </a:solidFill>
              </a:defRPr>
            </a:lvl1pPr>
            <a:lvl2pPr marL="287993" indent="0" algn="l">
              <a:buNone/>
              <a:defRPr/>
            </a:lvl2pPr>
            <a:lvl3pPr marL="575986" indent="0" algn="l">
              <a:buNone/>
              <a:defRPr/>
            </a:lvl3pPr>
            <a:lvl4pPr marL="863978" indent="0" algn="l">
              <a:buNone/>
              <a:defRPr/>
            </a:lvl4pPr>
            <a:lvl5pPr marL="1151971" indent="0" algn="l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430835" y="5712459"/>
            <a:ext cx="544992" cy="385419"/>
            <a:chOff x="5875338" y="474663"/>
            <a:chExt cx="2336801" cy="1652588"/>
          </a:xfrm>
          <a:solidFill>
            <a:schemeClr val="accent4"/>
          </a:solidFill>
        </p:grpSpPr>
        <p:sp>
          <p:nvSpPr>
            <p:cNvPr id="18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627" y="395163"/>
            <a:ext cx="9753600" cy="63423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-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7823200" y="1447449"/>
            <a:ext cx="3879851" cy="4901184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3334" y="1447449"/>
            <a:ext cx="7266517" cy="4901184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110" y="5957904"/>
            <a:ext cx="3141889" cy="860747"/>
          </a:xfrm>
          <a:prstGeom prst="rect">
            <a:avLst/>
          </a:prstGeom>
        </p:spPr>
      </p:pic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DB92468-5C75-4BE5-8AD4-FC5D3D6DC0D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319331" y="6505370"/>
            <a:ext cx="38400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ctr" rtl="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 sz="600" b="1" kern="1200">
                <a:solidFill>
                  <a:schemeClr val="bg1"/>
                </a:solidFill>
                <a:latin typeface="+mn-lt"/>
                <a:ea typeface="ヒラギノ角ゴ Pro W3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fld id="{9DB92468-5C75-4BE5-8AD4-FC5D3D6DC0D8}" type="slidenum">
              <a:rPr lang="en-US" sz="8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2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8" name="Rectangle 5"/>
          <p:cNvSpPr/>
          <p:nvPr userDrawn="1"/>
        </p:nvSpPr>
        <p:spPr>
          <a:xfrm>
            <a:off x="0" y="395163"/>
            <a:ext cx="96000" cy="853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430835" y="5712459"/>
            <a:ext cx="544992" cy="385419"/>
            <a:chOff x="5875338" y="474663"/>
            <a:chExt cx="2336801" cy="1652588"/>
          </a:xfrm>
          <a:solidFill>
            <a:schemeClr val="accent4"/>
          </a:solidFill>
        </p:grpSpPr>
        <p:sp>
          <p:nvSpPr>
            <p:cNvPr id="23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sp>
          <p:nvSpPr>
            <p:cNvPr id="24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23334" y="1447449"/>
            <a:ext cx="5583767" cy="4901184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110" y="5957904"/>
            <a:ext cx="3141889" cy="860747"/>
          </a:xfrm>
          <a:prstGeom prst="rect">
            <a:avLst/>
          </a:prstGeom>
        </p:spPr>
      </p:pic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384000" cy="31328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DB92468-5C75-4BE5-8AD4-FC5D3D6DC0D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ctr" rtl="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 sz="600" b="1" kern="1200">
                <a:solidFill>
                  <a:schemeClr val="bg1"/>
                </a:solidFill>
                <a:latin typeface="+mn-lt"/>
                <a:ea typeface="ヒラギノ角ゴ Pro W3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fld id="{9DB92468-5C75-4BE5-8AD4-FC5D3D6DC0D8}" type="slidenum">
              <a:rPr lang="en-US" sz="8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2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8" name="Rectangle 5"/>
          <p:cNvSpPr/>
          <p:nvPr userDrawn="1"/>
        </p:nvSpPr>
        <p:spPr>
          <a:xfrm>
            <a:off x="0" y="395163"/>
            <a:ext cx="96000" cy="853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430835" y="5712459"/>
            <a:ext cx="544992" cy="385419"/>
            <a:chOff x="5875338" y="474663"/>
            <a:chExt cx="2336801" cy="1652588"/>
          </a:xfrm>
          <a:solidFill>
            <a:schemeClr val="accent4"/>
          </a:solidFill>
        </p:grpSpPr>
        <p:sp>
          <p:nvSpPr>
            <p:cNvPr id="24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sp>
          <p:nvSpPr>
            <p:cNvPr id="25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04611" y="1447449"/>
            <a:ext cx="5583936" cy="4901184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110" y="5957904"/>
            <a:ext cx="3141889" cy="860747"/>
          </a:xfrm>
          <a:prstGeom prst="rect">
            <a:avLst/>
          </a:prstGeom>
        </p:spPr>
      </p:pic>
      <p:sp>
        <p:nvSpPr>
          <p:cNvPr id="26" name="מלבן 16"/>
          <p:cNvSpPr/>
          <p:nvPr userDrawn="1"/>
        </p:nvSpPr>
        <p:spPr>
          <a:xfrm>
            <a:off x="0" y="6765227"/>
            <a:ext cx="12192000" cy="9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3" name="מלבן 16"/>
          <p:cNvSpPr/>
          <p:nvPr userDrawn="1"/>
        </p:nvSpPr>
        <p:spPr>
          <a:xfrm>
            <a:off x="0" y="676522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DB92468-5C75-4BE5-8AD4-FC5D3D6DC0D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430835" y="5712459"/>
            <a:ext cx="544992" cy="385419"/>
            <a:chOff x="5875338" y="474663"/>
            <a:chExt cx="2336801" cy="1652588"/>
          </a:xfrm>
          <a:solidFill>
            <a:schemeClr val="accent4"/>
          </a:solidFill>
        </p:grpSpPr>
        <p:sp>
          <p:nvSpPr>
            <p:cNvPr id="14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23333" y="1015649"/>
            <a:ext cx="10899648" cy="5364480"/>
          </a:xfrm>
        </p:spPr>
        <p:txBody>
          <a:bodyPr/>
          <a:lstStyle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110" y="5957904"/>
            <a:ext cx="3141889" cy="860747"/>
          </a:xfrm>
          <a:prstGeom prst="rect">
            <a:avLst/>
          </a:prstGeom>
        </p:spPr>
      </p:pic>
      <p:sp>
        <p:nvSpPr>
          <p:cNvPr id="9" name="Rectangle 5"/>
          <p:cNvSpPr/>
          <p:nvPr userDrawn="1"/>
        </p:nvSpPr>
        <p:spPr>
          <a:xfrm>
            <a:off x="0" y="395163"/>
            <a:ext cx="96000" cy="42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DB92468-5C75-4BE5-8AD4-FC5D3D6DC0D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Freeform 54"/>
          <p:cNvSpPr>
            <a:spLocks/>
          </p:cNvSpPr>
          <p:nvPr userDrawn="1"/>
        </p:nvSpPr>
        <p:spPr bwMode="auto">
          <a:xfrm>
            <a:off x="7833785" y="632885"/>
            <a:ext cx="2317751" cy="1767417"/>
          </a:xfrm>
          <a:custGeom>
            <a:avLst/>
            <a:gdLst>
              <a:gd name="T0" fmla="*/ 1483 w 2191"/>
              <a:gd name="T1" fmla="*/ 84 h 1669"/>
              <a:gd name="T2" fmla="*/ 1345 w 2191"/>
              <a:gd name="T3" fmla="*/ 49 h 1669"/>
              <a:gd name="T4" fmla="*/ 1205 w 2191"/>
              <a:gd name="T5" fmla="*/ 23 h 1669"/>
              <a:gd name="T6" fmla="*/ 1061 w 2191"/>
              <a:gd name="T7" fmla="*/ 6 h 1669"/>
              <a:gd name="T8" fmla="*/ 914 w 2191"/>
              <a:gd name="T9" fmla="*/ 0 h 1669"/>
              <a:gd name="T10" fmla="*/ 765 w 2191"/>
              <a:gd name="T11" fmla="*/ 2 h 1669"/>
              <a:gd name="T12" fmla="*/ 568 w 2191"/>
              <a:gd name="T13" fmla="*/ 19 h 1669"/>
              <a:gd name="T14" fmla="*/ 277 w 2191"/>
              <a:gd name="T15" fmla="*/ 73 h 1669"/>
              <a:gd name="T16" fmla="*/ 136 w 2191"/>
              <a:gd name="T17" fmla="*/ 112 h 1669"/>
              <a:gd name="T18" fmla="*/ 0 w 2191"/>
              <a:gd name="T19" fmla="*/ 157 h 1669"/>
              <a:gd name="T20" fmla="*/ 159 w 2191"/>
              <a:gd name="T21" fmla="*/ 125 h 1669"/>
              <a:gd name="T22" fmla="*/ 406 w 2191"/>
              <a:gd name="T23" fmla="*/ 94 h 1669"/>
              <a:gd name="T24" fmla="*/ 655 w 2191"/>
              <a:gd name="T25" fmla="*/ 86 h 1669"/>
              <a:gd name="T26" fmla="*/ 902 w 2191"/>
              <a:gd name="T27" fmla="*/ 102 h 1669"/>
              <a:gd name="T28" fmla="*/ 1142 w 2191"/>
              <a:gd name="T29" fmla="*/ 146 h 1669"/>
              <a:gd name="T30" fmla="*/ 1292 w 2191"/>
              <a:gd name="T31" fmla="*/ 189 h 1669"/>
              <a:gd name="T32" fmla="*/ 1442 w 2191"/>
              <a:gd name="T33" fmla="*/ 246 h 1669"/>
              <a:gd name="T34" fmla="*/ 1570 w 2191"/>
              <a:gd name="T35" fmla="*/ 306 h 1669"/>
              <a:gd name="T36" fmla="*/ 1678 w 2191"/>
              <a:gd name="T37" fmla="*/ 369 h 1669"/>
              <a:gd name="T38" fmla="*/ 1767 w 2191"/>
              <a:gd name="T39" fmla="*/ 437 h 1669"/>
              <a:gd name="T40" fmla="*/ 1838 w 2191"/>
              <a:gd name="T41" fmla="*/ 505 h 1669"/>
              <a:gd name="T42" fmla="*/ 1893 w 2191"/>
              <a:gd name="T43" fmla="*/ 576 h 1669"/>
              <a:gd name="T44" fmla="*/ 1934 w 2191"/>
              <a:gd name="T45" fmla="*/ 647 h 1669"/>
              <a:gd name="T46" fmla="*/ 1959 w 2191"/>
              <a:gd name="T47" fmla="*/ 718 h 1669"/>
              <a:gd name="T48" fmla="*/ 1972 w 2191"/>
              <a:gd name="T49" fmla="*/ 791 h 1669"/>
              <a:gd name="T50" fmla="*/ 1976 w 2191"/>
              <a:gd name="T51" fmla="*/ 862 h 1669"/>
              <a:gd name="T52" fmla="*/ 1966 w 2191"/>
              <a:gd name="T53" fmla="*/ 954 h 1669"/>
              <a:gd name="T54" fmla="*/ 1925 w 2191"/>
              <a:gd name="T55" fmla="*/ 1087 h 1669"/>
              <a:gd name="T56" fmla="*/ 1866 w 2191"/>
              <a:gd name="T57" fmla="*/ 1208 h 1669"/>
              <a:gd name="T58" fmla="*/ 1798 w 2191"/>
              <a:gd name="T59" fmla="*/ 1310 h 1669"/>
              <a:gd name="T60" fmla="*/ 1712 w 2191"/>
              <a:gd name="T61" fmla="*/ 1414 h 1669"/>
              <a:gd name="T62" fmla="*/ 1646 w 2191"/>
              <a:gd name="T63" fmla="*/ 1480 h 1669"/>
              <a:gd name="T64" fmla="*/ 1538 w 2191"/>
              <a:gd name="T65" fmla="*/ 1566 h 1669"/>
              <a:gd name="T66" fmla="*/ 1418 w 2191"/>
              <a:gd name="T67" fmla="*/ 1645 h 1669"/>
              <a:gd name="T68" fmla="*/ 1457 w 2191"/>
              <a:gd name="T69" fmla="*/ 1637 h 1669"/>
              <a:gd name="T70" fmla="*/ 1678 w 2191"/>
              <a:gd name="T71" fmla="*/ 1520 h 1669"/>
              <a:gd name="T72" fmla="*/ 1778 w 2191"/>
              <a:gd name="T73" fmla="*/ 1454 h 1669"/>
              <a:gd name="T74" fmla="*/ 1870 w 2191"/>
              <a:gd name="T75" fmla="*/ 1381 h 1669"/>
              <a:gd name="T76" fmla="*/ 1927 w 2191"/>
              <a:gd name="T77" fmla="*/ 1331 h 1669"/>
              <a:gd name="T78" fmla="*/ 2043 w 2191"/>
              <a:gd name="T79" fmla="*/ 1200 h 1669"/>
              <a:gd name="T80" fmla="*/ 2124 w 2191"/>
              <a:gd name="T81" fmla="*/ 1068 h 1669"/>
              <a:gd name="T82" fmla="*/ 2173 w 2191"/>
              <a:gd name="T83" fmla="*/ 933 h 1669"/>
              <a:gd name="T84" fmla="*/ 2191 w 2191"/>
              <a:gd name="T85" fmla="*/ 801 h 1669"/>
              <a:gd name="T86" fmla="*/ 2174 w 2191"/>
              <a:gd name="T87" fmla="*/ 671 h 1669"/>
              <a:gd name="T88" fmla="*/ 2129 w 2191"/>
              <a:gd name="T89" fmla="*/ 547 h 1669"/>
              <a:gd name="T90" fmla="*/ 2053 w 2191"/>
              <a:gd name="T91" fmla="*/ 430 h 1669"/>
              <a:gd name="T92" fmla="*/ 1946 w 2191"/>
              <a:gd name="T93" fmla="*/ 322 h 1669"/>
              <a:gd name="T94" fmla="*/ 1812 w 2191"/>
              <a:gd name="T95" fmla="*/ 226 h 1669"/>
              <a:gd name="T96" fmla="*/ 1651 w 2191"/>
              <a:gd name="T97" fmla="*/ 144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91" h="1669">
                <a:moveTo>
                  <a:pt x="1526" y="97"/>
                </a:moveTo>
                <a:lnTo>
                  <a:pt x="1526" y="97"/>
                </a:lnTo>
                <a:lnTo>
                  <a:pt x="1483" y="84"/>
                </a:lnTo>
                <a:lnTo>
                  <a:pt x="1437" y="71"/>
                </a:lnTo>
                <a:lnTo>
                  <a:pt x="1392" y="60"/>
                </a:lnTo>
                <a:lnTo>
                  <a:pt x="1345" y="49"/>
                </a:lnTo>
                <a:lnTo>
                  <a:pt x="1300" y="39"/>
                </a:lnTo>
                <a:lnTo>
                  <a:pt x="1253" y="31"/>
                </a:lnTo>
                <a:lnTo>
                  <a:pt x="1205" y="23"/>
                </a:lnTo>
                <a:lnTo>
                  <a:pt x="1158" y="16"/>
                </a:lnTo>
                <a:lnTo>
                  <a:pt x="1109" y="11"/>
                </a:lnTo>
                <a:lnTo>
                  <a:pt x="1061" y="6"/>
                </a:lnTo>
                <a:lnTo>
                  <a:pt x="1012" y="3"/>
                </a:lnTo>
                <a:lnTo>
                  <a:pt x="962" y="2"/>
                </a:lnTo>
                <a:lnTo>
                  <a:pt x="914" y="0"/>
                </a:lnTo>
                <a:lnTo>
                  <a:pt x="864" y="0"/>
                </a:lnTo>
                <a:lnTo>
                  <a:pt x="815" y="0"/>
                </a:lnTo>
                <a:lnTo>
                  <a:pt x="765" y="2"/>
                </a:lnTo>
                <a:lnTo>
                  <a:pt x="716" y="5"/>
                </a:lnTo>
                <a:lnTo>
                  <a:pt x="666" y="8"/>
                </a:lnTo>
                <a:lnTo>
                  <a:pt x="568" y="19"/>
                </a:lnTo>
                <a:lnTo>
                  <a:pt x="469" y="32"/>
                </a:lnTo>
                <a:lnTo>
                  <a:pt x="372" y="50"/>
                </a:lnTo>
                <a:lnTo>
                  <a:pt x="277" y="73"/>
                </a:lnTo>
                <a:lnTo>
                  <a:pt x="230" y="84"/>
                </a:lnTo>
                <a:lnTo>
                  <a:pt x="183" y="97"/>
                </a:lnTo>
                <a:lnTo>
                  <a:pt x="136" y="112"/>
                </a:lnTo>
                <a:lnTo>
                  <a:pt x="89" y="126"/>
                </a:lnTo>
                <a:lnTo>
                  <a:pt x="44" y="141"/>
                </a:lnTo>
                <a:lnTo>
                  <a:pt x="0" y="157"/>
                </a:lnTo>
                <a:lnTo>
                  <a:pt x="0" y="157"/>
                </a:lnTo>
                <a:lnTo>
                  <a:pt x="80" y="141"/>
                </a:lnTo>
                <a:lnTo>
                  <a:pt x="159" y="125"/>
                </a:lnTo>
                <a:lnTo>
                  <a:pt x="241" y="113"/>
                </a:lnTo>
                <a:lnTo>
                  <a:pt x="324" y="102"/>
                </a:lnTo>
                <a:lnTo>
                  <a:pt x="406" y="94"/>
                </a:lnTo>
                <a:lnTo>
                  <a:pt x="489" y="89"/>
                </a:lnTo>
                <a:lnTo>
                  <a:pt x="573" y="86"/>
                </a:lnTo>
                <a:lnTo>
                  <a:pt x="655" y="86"/>
                </a:lnTo>
                <a:lnTo>
                  <a:pt x="739" y="89"/>
                </a:lnTo>
                <a:lnTo>
                  <a:pt x="820" y="94"/>
                </a:lnTo>
                <a:lnTo>
                  <a:pt x="902" y="102"/>
                </a:lnTo>
                <a:lnTo>
                  <a:pt x="983" y="113"/>
                </a:lnTo>
                <a:lnTo>
                  <a:pt x="1062" y="128"/>
                </a:lnTo>
                <a:lnTo>
                  <a:pt x="1142" y="146"/>
                </a:lnTo>
                <a:lnTo>
                  <a:pt x="1218" y="165"/>
                </a:lnTo>
                <a:lnTo>
                  <a:pt x="1292" y="189"/>
                </a:lnTo>
                <a:lnTo>
                  <a:pt x="1292" y="189"/>
                </a:lnTo>
                <a:lnTo>
                  <a:pt x="1345" y="207"/>
                </a:lnTo>
                <a:lnTo>
                  <a:pt x="1395" y="226"/>
                </a:lnTo>
                <a:lnTo>
                  <a:pt x="1442" y="246"/>
                </a:lnTo>
                <a:lnTo>
                  <a:pt x="1487" y="265"/>
                </a:lnTo>
                <a:lnTo>
                  <a:pt x="1529" y="285"/>
                </a:lnTo>
                <a:lnTo>
                  <a:pt x="1570" y="306"/>
                </a:lnTo>
                <a:lnTo>
                  <a:pt x="1609" y="327"/>
                </a:lnTo>
                <a:lnTo>
                  <a:pt x="1644" y="348"/>
                </a:lnTo>
                <a:lnTo>
                  <a:pt x="1678" y="369"/>
                </a:lnTo>
                <a:lnTo>
                  <a:pt x="1710" y="391"/>
                </a:lnTo>
                <a:lnTo>
                  <a:pt x="1740" y="414"/>
                </a:lnTo>
                <a:lnTo>
                  <a:pt x="1767" y="437"/>
                </a:lnTo>
                <a:lnTo>
                  <a:pt x="1793" y="459"/>
                </a:lnTo>
                <a:lnTo>
                  <a:pt x="1817" y="482"/>
                </a:lnTo>
                <a:lnTo>
                  <a:pt x="1838" y="505"/>
                </a:lnTo>
                <a:lnTo>
                  <a:pt x="1858" y="529"/>
                </a:lnTo>
                <a:lnTo>
                  <a:pt x="1877" y="552"/>
                </a:lnTo>
                <a:lnTo>
                  <a:pt x="1893" y="576"/>
                </a:lnTo>
                <a:lnTo>
                  <a:pt x="1908" y="598"/>
                </a:lnTo>
                <a:lnTo>
                  <a:pt x="1921" y="623"/>
                </a:lnTo>
                <a:lnTo>
                  <a:pt x="1934" y="647"/>
                </a:lnTo>
                <a:lnTo>
                  <a:pt x="1943" y="671"/>
                </a:lnTo>
                <a:lnTo>
                  <a:pt x="1951" y="696"/>
                </a:lnTo>
                <a:lnTo>
                  <a:pt x="1959" y="718"/>
                </a:lnTo>
                <a:lnTo>
                  <a:pt x="1964" y="742"/>
                </a:lnTo>
                <a:lnTo>
                  <a:pt x="1969" y="767"/>
                </a:lnTo>
                <a:lnTo>
                  <a:pt x="1972" y="791"/>
                </a:lnTo>
                <a:lnTo>
                  <a:pt x="1976" y="815"/>
                </a:lnTo>
                <a:lnTo>
                  <a:pt x="1976" y="838"/>
                </a:lnTo>
                <a:lnTo>
                  <a:pt x="1976" y="862"/>
                </a:lnTo>
                <a:lnTo>
                  <a:pt x="1976" y="885"/>
                </a:lnTo>
                <a:lnTo>
                  <a:pt x="1972" y="909"/>
                </a:lnTo>
                <a:lnTo>
                  <a:pt x="1966" y="954"/>
                </a:lnTo>
                <a:lnTo>
                  <a:pt x="1956" y="1000"/>
                </a:lnTo>
                <a:lnTo>
                  <a:pt x="1942" y="1045"/>
                </a:lnTo>
                <a:lnTo>
                  <a:pt x="1925" y="1087"/>
                </a:lnTo>
                <a:lnTo>
                  <a:pt x="1908" y="1129"/>
                </a:lnTo>
                <a:lnTo>
                  <a:pt x="1888" y="1169"/>
                </a:lnTo>
                <a:lnTo>
                  <a:pt x="1866" y="1208"/>
                </a:lnTo>
                <a:lnTo>
                  <a:pt x="1845" y="1244"/>
                </a:lnTo>
                <a:lnTo>
                  <a:pt x="1820" y="1278"/>
                </a:lnTo>
                <a:lnTo>
                  <a:pt x="1798" y="1310"/>
                </a:lnTo>
                <a:lnTo>
                  <a:pt x="1775" y="1341"/>
                </a:lnTo>
                <a:lnTo>
                  <a:pt x="1752" y="1368"/>
                </a:lnTo>
                <a:lnTo>
                  <a:pt x="1712" y="1414"/>
                </a:lnTo>
                <a:lnTo>
                  <a:pt x="1678" y="1449"/>
                </a:lnTo>
                <a:lnTo>
                  <a:pt x="1678" y="1449"/>
                </a:lnTo>
                <a:lnTo>
                  <a:pt x="1646" y="1480"/>
                </a:lnTo>
                <a:lnTo>
                  <a:pt x="1610" y="1509"/>
                </a:lnTo>
                <a:lnTo>
                  <a:pt x="1575" y="1538"/>
                </a:lnTo>
                <a:lnTo>
                  <a:pt x="1538" y="1566"/>
                </a:lnTo>
                <a:lnTo>
                  <a:pt x="1499" y="1593"/>
                </a:lnTo>
                <a:lnTo>
                  <a:pt x="1460" y="1619"/>
                </a:lnTo>
                <a:lnTo>
                  <a:pt x="1418" y="1645"/>
                </a:lnTo>
                <a:lnTo>
                  <a:pt x="1376" y="1669"/>
                </a:lnTo>
                <a:lnTo>
                  <a:pt x="1376" y="1669"/>
                </a:lnTo>
                <a:lnTo>
                  <a:pt x="1457" y="1637"/>
                </a:lnTo>
                <a:lnTo>
                  <a:pt x="1533" y="1601"/>
                </a:lnTo>
                <a:lnTo>
                  <a:pt x="1607" y="1562"/>
                </a:lnTo>
                <a:lnTo>
                  <a:pt x="1678" y="1520"/>
                </a:lnTo>
                <a:lnTo>
                  <a:pt x="1712" y="1499"/>
                </a:lnTo>
                <a:lnTo>
                  <a:pt x="1746" y="1477"/>
                </a:lnTo>
                <a:lnTo>
                  <a:pt x="1778" y="1454"/>
                </a:lnTo>
                <a:lnTo>
                  <a:pt x="1811" y="1431"/>
                </a:lnTo>
                <a:lnTo>
                  <a:pt x="1841" y="1407"/>
                </a:lnTo>
                <a:lnTo>
                  <a:pt x="1870" y="1381"/>
                </a:lnTo>
                <a:lnTo>
                  <a:pt x="1900" y="1357"/>
                </a:lnTo>
                <a:lnTo>
                  <a:pt x="1927" y="1331"/>
                </a:lnTo>
                <a:lnTo>
                  <a:pt x="1927" y="1331"/>
                </a:lnTo>
                <a:lnTo>
                  <a:pt x="1969" y="1287"/>
                </a:lnTo>
                <a:lnTo>
                  <a:pt x="2008" y="1244"/>
                </a:lnTo>
                <a:lnTo>
                  <a:pt x="2043" y="1200"/>
                </a:lnTo>
                <a:lnTo>
                  <a:pt x="2074" y="1156"/>
                </a:lnTo>
                <a:lnTo>
                  <a:pt x="2102" y="1113"/>
                </a:lnTo>
                <a:lnTo>
                  <a:pt x="2124" y="1068"/>
                </a:lnTo>
                <a:lnTo>
                  <a:pt x="2144" y="1024"/>
                </a:lnTo>
                <a:lnTo>
                  <a:pt x="2160" y="979"/>
                </a:lnTo>
                <a:lnTo>
                  <a:pt x="2173" y="933"/>
                </a:lnTo>
                <a:lnTo>
                  <a:pt x="2182" y="890"/>
                </a:lnTo>
                <a:lnTo>
                  <a:pt x="2187" y="846"/>
                </a:lnTo>
                <a:lnTo>
                  <a:pt x="2191" y="801"/>
                </a:lnTo>
                <a:lnTo>
                  <a:pt x="2189" y="757"/>
                </a:lnTo>
                <a:lnTo>
                  <a:pt x="2182" y="715"/>
                </a:lnTo>
                <a:lnTo>
                  <a:pt x="2174" y="671"/>
                </a:lnTo>
                <a:lnTo>
                  <a:pt x="2163" y="629"/>
                </a:lnTo>
                <a:lnTo>
                  <a:pt x="2147" y="587"/>
                </a:lnTo>
                <a:lnTo>
                  <a:pt x="2129" y="547"/>
                </a:lnTo>
                <a:lnTo>
                  <a:pt x="2106" y="508"/>
                </a:lnTo>
                <a:lnTo>
                  <a:pt x="2082" y="467"/>
                </a:lnTo>
                <a:lnTo>
                  <a:pt x="2053" y="430"/>
                </a:lnTo>
                <a:lnTo>
                  <a:pt x="2021" y="393"/>
                </a:lnTo>
                <a:lnTo>
                  <a:pt x="1985" y="357"/>
                </a:lnTo>
                <a:lnTo>
                  <a:pt x="1946" y="322"/>
                </a:lnTo>
                <a:lnTo>
                  <a:pt x="1906" y="290"/>
                </a:lnTo>
                <a:lnTo>
                  <a:pt x="1861" y="257"/>
                </a:lnTo>
                <a:lnTo>
                  <a:pt x="1812" y="226"/>
                </a:lnTo>
                <a:lnTo>
                  <a:pt x="1762" y="197"/>
                </a:lnTo>
                <a:lnTo>
                  <a:pt x="1707" y="170"/>
                </a:lnTo>
                <a:lnTo>
                  <a:pt x="1651" y="144"/>
                </a:lnTo>
                <a:lnTo>
                  <a:pt x="1589" y="120"/>
                </a:lnTo>
                <a:lnTo>
                  <a:pt x="1526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" name="Freeform 56"/>
          <p:cNvSpPr>
            <a:spLocks/>
          </p:cNvSpPr>
          <p:nvPr userDrawn="1"/>
        </p:nvSpPr>
        <p:spPr bwMode="auto">
          <a:xfrm>
            <a:off x="10210802" y="1392769"/>
            <a:ext cx="738717" cy="1443567"/>
          </a:xfrm>
          <a:custGeom>
            <a:avLst/>
            <a:gdLst>
              <a:gd name="T0" fmla="*/ 7 w 698"/>
              <a:gd name="T1" fmla="*/ 0 h 1364"/>
              <a:gd name="T2" fmla="*/ 11 w 698"/>
              <a:gd name="T3" fmla="*/ 49 h 1364"/>
              <a:gd name="T4" fmla="*/ 13 w 698"/>
              <a:gd name="T5" fmla="*/ 97 h 1364"/>
              <a:gd name="T6" fmla="*/ 8 w 698"/>
              <a:gd name="T7" fmla="*/ 147 h 1364"/>
              <a:gd name="T8" fmla="*/ 0 w 698"/>
              <a:gd name="T9" fmla="*/ 197 h 1364"/>
              <a:gd name="T10" fmla="*/ 52 w 698"/>
              <a:gd name="T11" fmla="*/ 204 h 1364"/>
              <a:gd name="T12" fmla="*/ 147 w 698"/>
              <a:gd name="T13" fmla="*/ 227 h 1364"/>
              <a:gd name="T14" fmla="*/ 230 w 698"/>
              <a:gd name="T15" fmla="*/ 259 h 1364"/>
              <a:gd name="T16" fmla="*/ 302 w 698"/>
              <a:gd name="T17" fmla="*/ 301 h 1364"/>
              <a:gd name="T18" fmla="*/ 364 w 698"/>
              <a:gd name="T19" fmla="*/ 351 h 1364"/>
              <a:gd name="T20" fmla="*/ 417 w 698"/>
              <a:gd name="T21" fmla="*/ 406 h 1364"/>
              <a:gd name="T22" fmla="*/ 461 w 698"/>
              <a:gd name="T23" fmla="*/ 468 h 1364"/>
              <a:gd name="T24" fmla="*/ 498 w 698"/>
              <a:gd name="T25" fmla="*/ 532 h 1364"/>
              <a:gd name="T26" fmla="*/ 527 w 698"/>
              <a:gd name="T27" fmla="*/ 599 h 1364"/>
              <a:gd name="T28" fmla="*/ 550 w 698"/>
              <a:gd name="T29" fmla="*/ 665 h 1364"/>
              <a:gd name="T30" fmla="*/ 567 w 698"/>
              <a:gd name="T31" fmla="*/ 731 h 1364"/>
              <a:gd name="T32" fmla="*/ 584 w 698"/>
              <a:gd name="T33" fmla="*/ 825 h 1364"/>
              <a:gd name="T34" fmla="*/ 592 w 698"/>
              <a:gd name="T35" fmla="*/ 935 h 1364"/>
              <a:gd name="T36" fmla="*/ 592 w 698"/>
              <a:gd name="T37" fmla="*/ 1014 h 1364"/>
              <a:gd name="T38" fmla="*/ 588 w 698"/>
              <a:gd name="T39" fmla="*/ 1056 h 1364"/>
              <a:gd name="T40" fmla="*/ 577 w 698"/>
              <a:gd name="T41" fmla="*/ 1144 h 1364"/>
              <a:gd name="T42" fmla="*/ 559 w 698"/>
              <a:gd name="T43" fmla="*/ 1231 h 1364"/>
              <a:gd name="T44" fmla="*/ 535 w 698"/>
              <a:gd name="T45" fmla="*/ 1320 h 1364"/>
              <a:gd name="T46" fmla="*/ 521 w 698"/>
              <a:gd name="T47" fmla="*/ 1364 h 1364"/>
              <a:gd name="T48" fmla="*/ 590 w 698"/>
              <a:gd name="T49" fmla="*/ 1216 h 1364"/>
              <a:gd name="T50" fmla="*/ 618 w 698"/>
              <a:gd name="T51" fmla="*/ 1144 h 1364"/>
              <a:gd name="T52" fmla="*/ 643 w 698"/>
              <a:gd name="T53" fmla="*/ 1069 h 1364"/>
              <a:gd name="T54" fmla="*/ 663 w 698"/>
              <a:gd name="T55" fmla="*/ 995 h 1364"/>
              <a:gd name="T56" fmla="*/ 679 w 698"/>
              <a:gd name="T57" fmla="*/ 920 h 1364"/>
              <a:gd name="T58" fmla="*/ 690 w 698"/>
              <a:gd name="T59" fmla="*/ 846 h 1364"/>
              <a:gd name="T60" fmla="*/ 697 w 698"/>
              <a:gd name="T61" fmla="*/ 773 h 1364"/>
              <a:gd name="T62" fmla="*/ 698 w 698"/>
              <a:gd name="T63" fmla="*/ 730 h 1364"/>
              <a:gd name="T64" fmla="*/ 697 w 698"/>
              <a:gd name="T65" fmla="*/ 646 h 1364"/>
              <a:gd name="T66" fmla="*/ 687 w 698"/>
              <a:gd name="T67" fmla="*/ 566 h 1364"/>
              <a:gd name="T68" fmla="*/ 671 w 698"/>
              <a:gd name="T69" fmla="*/ 492 h 1364"/>
              <a:gd name="T70" fmla="*/ 648 w 698"/>
              <a:gd name="T71" fmla="*/ 422 h 1364"/>
              <a:gd name="T72" fmla="*/ 621 w 698"/>
              <a:gd name="T73" fmla="*/ 358 h 1364"/>
              <a:gd name="T74" fmla="*/ 585 w 698"/>
              <a:gd name="T75" fmla="*/ 296 h 1364"/>
              <a:gd name="T76" fmla="*/ 545 w 698"/>
              <a:gd name="T77" fmla="*/ 241 h 1364"/>
              <a:gd name="T78" fmla="*/ 500 w 698"/>
              <a:gd name="T79" fmla="*/ 193 h 1364"/>
              <a:gd name="T80" fmla="*/ 449 w 698"/>
              <a:gd name="T81" fmla="*/ 147 h 1364"/>
              <a:gd name="T82" fmla="*/ 393 w 698"/>
              <a:gd name="T83" fmla="*/ 109 h 1364"/>
              <a:gd name="T84" fmla="*/ 331 w 698"/>
              <a:gd name="T85" fmla="*/ 75 h 1364"/>
              <a:gd name="T86" fmla="*/ 267 w 698"/>
              <a:gd name="T87" fmla="*/ 47 h 1364"/>
              <a:gd name="T88" fmla="*/ 197 w 698"/>
              <a:gd name="T89" fmla="*/ 26 h 1364"/>
              <a:gd name="T90" fmla="*/ 125 w 698"/>
              <a:gd name="T91" fmla="*/ 11 h 1364"/>
              <a:gd name="T92" fmla="*/ 47 w 698"/>
              <a:gd name="T93" fmla="*/ 2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8" h="1364">
                <a:moveTo>
                  <a:pt x="7" y="0"/>
                </a:moveTo>
                <a:lnTo>
                  <a:pt x="7" y="0"/>
                </a:lnTo>
                <a:lnTo>
                  <a:pt x="10" y="24"/>
                </a:lnTo>
                <a:lnTo>
                  <a:pt x="11" y="49"/>
                </a:lnTo>
                <a:lnTo>
                  <a:pt x="13" y="73"/>
                </a:lnTo>
                <a:lnTo>
                  <a:pt x="13" y="97"/>
                </a:lnTo>
                <a:lnTo>
                  <a:pt x="11" y="123"/>
                </a:lnTo>
                <a:lnTo>
                  <a:pt x="8" y="147"/>
                </a:lnTo>
                <a:lnTo>
                  <a:pt x="5" y="173"/>
                </a:lnTo>
                <a:lnTo>
                  <a:pt x="0" y="197"/>
                </a:lnTo>
                <a:lnTo>
                  <a:pt x="0" y="197"/>
                </a:lnTo>
                <a:lnTo>
                  <a:pt x="52" y="204"/>
                </a:lnTo>
                <a:lnTo>
                  <a:pt x="100" y="214"/>
                </a:lnTo>
                <a:lnTo>
                  <a:pt x="147" y="227"/>
                </a:lnTo>
                <a:lnTo>
                  <a:pt x="189" y="241"/>
                </a:lnTo>
                <a:lnTo>
                  <a:pt x="230" y="259"/>
                </a:lnTo>
                <a:lnTo>
                  <a:pt x="267" y="278"/>
                </a:lnTo>
                <a:lnTo>
                  <a:pt x="302" y="301"/>
                </a:lnTo>
                <a:lnTo>
                  <a:pt x="335" y="325"/>
                </a:lnTo>
                <a:lnTo>
                  <a:pt x="364" y="351"/>
                </a:lnTo>
                <a:lnTo>
                  <a:pt x="391" y="379"/>
                </a:lnTo>
                <a:lnTo>
                  <a:pt x="417" y="406"/>
                </a:lnTo>
                <a:lnTo>
                  <a:pt x="440" y="437"/>
                </a:lnTo>
                <a:lnTo>
                  <a:pt x="461" y="468"/>
                </a:lnTo>
                <a:lnTo>
                  <a:pt x="480" y="500"/>
                </a:lnTo>
                <a:lnTo>
                  <a:pt x="498" y="532"/>
                </a:lnTo>
                <a:lnTo>
                  <a:pt x="512" y="565"/>
                </a:lnTo>
                <a:lnTo>
                  <a:pt x="527" y="599"/>
                </a:lnTo>
                <a:lnTo>
                  <a:pt x="538" y="633"/>
                </a:lnTo>
                <a:lnTo>
                  <a:pt x="550" y="665"/>
                </a:lnTo>
                <a:lnTo>
                  <a:pt x="559" y="699"/>
                </a:lnTo>
                <a:lnTo>
                  <a:pt x="567" y="731"/>
                </a:lnTo>
                <a:lnTo>
                  <a:pt x="574" y="764"/>
                </a:lnTo>
                <a:lnTo>
                  <a:pt x="584" y="825"/>
                </a:lnTo>
                <a:lnTo>
                  <a:pt x="590" y="883"/>
                </a:lnTo>
                <a:lnTo>
                  <a:pt x="592" y="935"/>
                </a:lnTo>
                <a:lnTo>
                  <a:pt x="593" y="979"/>
                </a:lnTo>
                <a:lnTo>
                  <a:pt x="592" y="1014"/>
                </a:lnTo>
                <a:lnTo>
                  <a:pt x="592" y="1014"/>
                </a:lnTo>
                <a:lnTo>
                  <a:pt x="588" y="1056"/>
                </a:lnTo>
                <a:lnTo>
                  <a:pt x="584" y="1100"/>
                </a:lnTo>
                <a:lnTo>
                  <a:pt x="577" y="1144"/>
                </a:lnTo>
                <a:lnTo>
                  <a:pt x="569" y="1187"/>
                </a:lnTo>
                <a:lnTo>
                  <a:pt x="559" y="1231"/>
                </a:lnTo>
                <a:lnTo>
                  <a:pt x="548" y="1276"/>
                </a:lnTo>
                <a:lnTo>
                  <a:pt x="535" y="1320"/>
                </a:lnTo>
                <a:lnTo>
                  <a:pt x="521" y="1364"/>
                </a:lnTo>
                <a:lnTo>
                  <a:pt x="521" y="1364"/>
                </a:lnTo>
                <a:lnTo>
                  <a:pt x="556" y="1291"/>
                </a:lnTo>
                <a:lnTo>
                  <a:pt x="590" y="1216"/>
                </a:lnTo>
                <a:lnTo>
                  <a:pt x="605" y="1179"/>
                </a:lnTo>
                <a:lnTo>
                  <a:pt x="618" y="1144"/>
                </a:lnTo>
                <a:lnTo>
                  <a:pt x="630" y="1106"/>
                </a:lnTo>
                <a:lnTo>
                  <a:pt x="643" y="1069"/>
                </a:lnTo>
                <a:lnTo>
                  <a:pt x="653" y="1032"/>
                </a:lnTo>
                <a:lnTo>
                  <a:pt x="663" y="995"/>
                </a:lnTo>
                <a:lnTo>
                  <a:pt x="671" y="958"/>
                </a:lnTo>
                <a:lnTo>
                  <a:pt x="679" y="920"/>
                </a:lnTo>
                <a:lnTo>
                  <a:pt x="685" y="883"/>
                </a:lnTo>
                <a:lnTo>
                  <a:pt x="690" y="846"/>
                </a:lnTo>
                <a:lnTo>
                  <a:pt x="693" y="809"/>
                </a:lnTo>
                <a:lnTo>
                  <a:pt x="697" y="773"/>
                </a:lnTo>
                <a:lnTo>
                  <a:pt x="697" y="773"/>
                </a:lnTo>
                <a:lnTo>
                  <a:pt x="698" y="730"/>
                </a:lnTo>
                <a:lnTo>
                  <a:pt x="698" y="688"/>
                </a:lnTo>
                <a:lnTo>
                  <a:pt x="697" y="646"/>
                </a:lnTo>
                <a:lnTo>
                  <a:pt x="692" y="607"/>
                </a:lnTo>
                <a:lnTo>
                  <a:pt x="687" y="566"/>
                </a:lnTo>
                <a:lnTo>
                  <a:pt x="681" y="529"/>
                </a:lnTo>
                <a:lnTo>
                  <a:pt x="671" y="492"/>
                </a:lnTo>
                <a:lnTo>
                  <a:pt x="661" y="456"/>
                </a:lnTo>
                <a:lnTo>
                  <a:pt x="648" y="422"/>
                </a:lnTo>
                <a:lnTo>
                  <a:pt x="635" y="388"/>
                </a:lnTo>
                <a:lnTo>
                  <a:pt x="621" y="358"/>
                </a:lnTo>
                <a:lnTo>
                  <a:pt x="603" y="327"/>
                </a:lnTo>
                <a:lnTo>
                  <a:pt x="585" y="296"/>
                </a:lnTo>
                <a:lnTo>
                  <a:pt x="566" y="269"/>
                </a:lnTo>
                <a:lnTo>
                  <a:pt x="545" y="241"/>
                </a:lnTo>
                <a:lnTo>
                  <a:pt x="524" y="217"/>
                </a:lnTo>
                <a:lnTo>
                  <a:pt x="500" y="193"/>
                </a:lnTo>
                <a:lnTo>
                  <a:pt x="475" y="168"/>
                </a:lnTo>
                <a:lnTo>
                  <a:pt x="449" y="147"/>
                </a:lnTo>
                <a:lnTo>
                  <a:pt x="422" y="128"/>
                </a:lnTo>
                <a:lnTo>
                  <a:pt x="393" y="109"/>
                </a:lnTo>
                <a:lnTo>
                  <a:pt x="364" y="91"/>
                </a:lnTo>
                <a:lnTo>
                  <a:pt x="331" y="75"/>
                </a:lnTo>
                <a:lnTo>
                  <a:pt x="301" y="60"/>
                </a:lnTo>
                <a:lnTo>
                  <a:pt x="267" y="47"/>
                </a:lnTo>
                <a:lnTo>
                  <a:pt x="233" y="36"/>
                </a:lnTo>
                <a:lnTo>
                  <a:pt x="197" y="26"/>
                </a:lnTo>
                <a:lnTo>
                  <a:pt x="162" y="18"/>
                </a:lnTo>
                <a:lnTo>
                  <a:pt x="125" y="11"/>
                </a:lnTo>
                <a:lnTo>
                  <a:pt x="86" y="5"/>
                </a:lnTo>
                <a:lnTo>
                  <a:pt x="47" y="2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333333"/>
              </a:solidFill>
              <a:latin typeface="Times New Roman" pitchFamily="18" charset="0"/>
            </a:endParaRPr>
          </a:p>
        </p:txBody>
      </p:sp>
      <p:grpSp>
        <p:nvGrpSpPr>
          <p:cNvPr id="74" name="Group 73"/>
          <p:cNvGrpSpPr/>
          <p:nvPr userDrawn="1"/>
        </p:nvGrpSpPr>
        <p:grpSpPr>
          <a:xfrm>
            <a:off x="11430835" y="5712459"/>
            <a:ext cx="544992" cy="385419"/>
            <a:chOff x="5875338" y="474663"/>
            <a:chExt cx="2336801" cy="1652588"/>
          </a:xfrm>
          <a:solidFill>
            <a:schemeClr val="accent4"/>
          </a:solidFill>
        </p:grpSpPr>
        <p:sp>
          <p:nvSpPr>
            <p:cNvPr id="75" name="Freeform 53"/>
            <p:cNvSpPr>
              <a:spLocks/>
            </p:cNvSpPr>
            <p:nvPr userDrawn="1"/>
          </p:nvSpPr>
          <p:spPr bwMode="auto">
            <a:xfrm>
              <a:off x="5875338" y="474663"/>
              <a:ext cx="1738313" cy="1325563"/>
            </a:xfrm>
            <a:custGeom>
              <a:avLst/>
              <a:gdLst>
                <a:gd name="T0" fmla="*/ 1483 w 2191"/>
                <a:gd name="T1" fmla="*/ 84 h 1669"/>
                <a:gd name="T2" fmla="*/ 1345 w 2191"/>
                <a:gd name="T3" fmla="*/ 49 h 1669"/>
                <a:gd name="T4" fmla="*/ 1205 w 2191"/>
                <a:gd name="T5" fmla="*/ 23 h 1669"/>
                <a:gd name="T6" fmla="*/ 1061 w 2191"/>
                <a:gd name="T7" fmla="*/ 6 h 1669"/>
                <a:gd name="T8" fmla="*/ 914 w 2191"/>
                <a:gd name="T9" fmla="*/ 0 h 1669"/>
                <a:gd name="T10" fmla="*/ 765 w 2191"/>
                <a:gd name="T11" fmla="*/ 2 h 1669"/>
                <a:gd name="T12" fmla="*/ 568 w 2191"/>
                <a:gd name="T13" fmla="*/ 19 h 1669"/>
                <a:gd name="T14" fmla="*/ 277 w 2191"/>
                <a:gd name="T15" fmla="*/ 73 h 1669"/>
                <a:gd name="T16" fmla="*/ 136 w 2191"/>
                <a:gd name="T17" fmla="*/ 112 h 1669"/>
                <a:gd name="T18" fmla="*/ 0 w 2191"/>
                <a:gd name="T19" fmla="*/ 157 h 1669"/>
                <a:gd name="T20" fmla="*/ 159 w 2191"/>
                <a:gd name="T21" fmla="*/ 125 h 1669"/>
                <a:gd name="T22" fmla="*/ 406 w 2191"/>
                <a:gd name="T23" fmla="*/ 94 h 1669"/>
                <a:gd name="T24" fmla="*/ 655 w 2191"/>
                <a:gd name="T25" fmla="*/ 86 h 1669"/>
                <a:gd name="T26" fmla="*/ 902 w 2191"/>
                <a:gd name="T27" fmla="*/ 102 h 1669"/>
                <a:gd name="T28" fmla="*/ 1142 w 2191"/>
                <a:gd name="T29" fmla="*/ 146 h 1669"/>
                <a:gd name="T30" fmla="*/ 1292 w 2191"/>
                <a:gd name="T31" fmla="*/ 189 h 1669"/>
                <a:gd name="T32" fmla="*/ 1442 w 2191"/>
                <a:gd name="T33" fmla="*/ 246 h 1669"/>
                <a:gd name="T34" fmla="*/ 1570 w 2191"/>
                <a:gd name="T35" fmla="*/ 306 h 1669"/>
                <a:gd name="T36" fmla="*/ 1678 w 2191"/>
                <a:gd name="T37" fmla="*/ 369 h 1669"/>
                <a:gd name="T38" fmla="*/ 1767 w 2191"/>
                <a:gd name="T39" fmla="*/ 437 h 1669"/>
                <a:gd name="T40" fmla="*/ 1838 w 2191"/>
                <a:gd name="T41" fmla="*/ 505 h 1669"/>
                <a:gd name="T42" fmla="*/ 1893 w 2191"/>
                <a:gd name="T43" fmla="*/ 576 h 1669"/>
                <a:gd name="T44" fmla="*/ 1934 w 2191"/>
                <a:gd name="T45" fmla="*/ 647 h 1669"/>
                <a:gd name="T46" fmla="*/ 1959 w 2191"/>
                <a:gd name="T47" fmla="*/ 718 h 1669"/>
                <a:gd name="T48" fmla="*/ 1972 w 2191"/>
                <a:gd name="T49" fmla="*/ 791 h 1669"/>
                <a:gd name="T50" fmla="*/ 1976 w 2191"/>
                <a:gd name="T51" fmla="*/ 862 h 1669"/>
                <a:gd name="T52" fmla="*/ 1966 w 2191"/>
                <a:gd name="T53" fmla="*/ 954 h 1669"/>
                <a:gd name="T54" fmla="*/ 1925 w 2191"/>
                <a:gd name="T55" fmla="*/ 1087 h 1669"/>
                <a:gd name="T56" fmla="*/ 1866 w 2191"/>
                <a:gd name="T57" fmla="*/ 1208 h 1669"/>
                <a:gd name="T58" fmla="*/ 1798 w 2191"/>
                <a:gd name="T59" fmla="*/ 1310 h 1669"/>
                <a:gd name="T60" fmla="*/ 1712 w 2191"/>
                <a:gd name="T61" fmla="*/ 1414 h 1669"/>
                <a:gd name="T62" fmla="*/ 1646 w 2191"/>
                <a:gd name="T63" fmla="*/ 1480 h 1669"/>
                <a:gd name="T64" fmla="*/ 1538 w 2191"/>
                <a:gd name="T65" fmla="*/ 1566 h 1669"/>
                <a:gd name="T66" fmla="*/ 1418 w 2191"/>
                <a:gd name="T67" fmla="*/ 1645 h 1669"/>
                <a:gd name="T68" fmla="*/ 1457 w 2191"/>
                <a:gd name="T69" fmla="*/ 1637 h 1669"/>
                <a:gd name="T70" fmla="*/ 1678 w 2191"/>
                <a:gd name="T71" fmla="*/ 1520 h 1669"/>
                <a:gd name="T72" fmla="*/ 1778 w 2191"/>
                <a:gd name="T73" fmla="*/ 1454 h 1669"/>
                <a:gd name="T74" fmla="*/ 1870 w 2191"/>
                <a:gd name="T75" fmla="*/ 1381 h 1669"/>
                <a:gd name="T76" fmla="*/ 1927 w 2191"/>
                <a:gd name="T77" fmla="*/ 1331 h 1669"/>
                <a:gd name="T78" fmla="*/ 2043 w 2191"/>
                <a:gd name="T79" fmla="*/ 1200 h 1669"/>
                <a:gd name="T80" fmla="*/ 2124 w 2191"/>
                <a:gd name="T81" fmla="*/ 1068 h 1669"/>
                <a:gd name="T82" fmla="*/ 2173 w 2191"/>
                <a:gd name="T83" fmla="*/ 933 h 1669"/>
                <a:gd name="T84" fmla="*/ 2191 w 2191"/>
                <a:gd name="T85" fmla="*/ 801 h 1669"/>
                <a:gd name="T86" fmla="*/ 2174 w 2191"/>
                <a:gd name="T87" fmla="*/ 671 h 1669"/>
                <a:gd name="T88" fmla="*/ 2129 w 2191"/>
                <a:gd name="T89" fmla="*/ 547 h 1669"/>
                <a:gd name="T90" fmla="*/ 2053 w 2191"/>
                <a:gd name="T91" fmla="*/ 430 h 1669"/>
                <a:gd name="T92" fmla="*/ 1946 w 2191"/>
                <a:gd name="T93" fmla="*/ 322 h 1669"/>
                <a:gd name="T94" fmla="*/ 1812 w 2191"/>
                <a:gd name="T95" fmla="*/ 226 h 1669"/>
                <a:gd name="T96" fmla="*/ 1651 w 2191"/>
                <a:gd name="T9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1" h="1669">
                  <a:moveTo>
                    <a:pt x="1526" y="97"/>
                  </a:moveTo>
                  <a:lnTo>
                    <a:pt x="1526" y="97"/>
                  </a:lnTo>
                  <a:lnTo>
                    <a:pt x="1483" y="84"/>
                  </a:lnTo>
                  <a:lnTo>
                    <a:pt x="1437" y="71"/>
                  </a:lnTo>
                  <a:lnTo>
                    <a:pt x="1392" y="60"/>
                  </a:lnTo>
                  <a:lnTo>
                    <a:pt x="1345" y="49"/>
                  </a:lnTo>
                  <a:lnTo>
                    <a:pt x="1300" y="39"/>
                  </a:lnTo>
                  <a:lnTo>
                    <a:pt x="1253" y="31"/>
                  </a:lnTo>
                  <a:lnTo>
                    <a:pt x="1205" y="23"/>
                  </a:lnTo>
                  <a:lnTo>
                    <a:pt x="1158" y="16"/>
                  </a:lnTo>
                  <a:lnTo>
                    <a:pt x="1109" y="11"/>
                  </a:lnTo>
                  <a:lnTo>
                    <a:pt x="1061" y="6"/>
                  </a:lnTo>
                  <a:lnTo>
                    <a:pt x="1012" y="3"/>
                  </a:lnTo>
                  <a:lnTo>
                    <a:pt x="962" y="2"/>
                  </a:lnTo>
                  <a:lnTo>
                    <a:pt x="914" y="0"/>
                  </a:lnTo>
                  <a:lnTo>
                    <a:pt x="864" y="0"/>
                  </a:lnTo>
                  <a:lnTo>
                    <a:pt x="815" y="0"/>
                  </a:lnTo>
                  <a:lnTo>
                    <a:pt x="765" y="2"/>
                  </a:lnTo>
                  <a:lnTo>
                    <a:pt x="716" y="5"/>
                  </a:lnTo>
                  <a:lnTo>
                    <a:pt x="666" y="8"/>
                  </a:lnTo>
                  <a:lnTo>
                    <a:pt x="568" y="19"/>
                  </a:lnTo>
                  <a:lnTo>
                    <a:pt x="469" y="32"/>
                  </a:lnTo>
                  <a:lnTo>
                    <a:pt x="372" y="50"/>
                  </a:lnTo>
                  <a:lnTo>
                    <a:pt x="277" y="73"/>
                  </a:lnTo>
                  <a:lnTo>
                    <a:pt x="230" y="84"/>
                  </a:lnTo>
                  <a:lnTo>
                    <a:pt x="183" y="97"/>
                  </a:lnTo>
                  <a:lnTo>
                    <a:pt x="136" y="112"/>
                  </a:lnTo>
                  <a:lnTo>
                    <a:pt x="89" y="126"/>
                  </a:lnTo>
                  <a:lnTo>
                    <a:pt x="44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80" y="141"/>
                  </a:lnTo>
                  <a:lnTo>
                    <a:pt x="159" y="125"/>
                  </a:lnTo>
                  <a:lnTo>
                    <a:pt x="241" y="113"/>
                  </a:lnTo>
                  <a:lnTo>
                    <a:pt x="324" y="102"/>
                  </a:lnTo>
                  <a:lnTo>
                    <a:pt x="406" y="94"/>
                  </a:lnTo>
                  <a:lnTo>
                    <a:pt x="489" y="89"/>
                  </a:lnTo>
                  <a:lnTo>
                    <a:pt x="573" y="86"/>
                  </a:lnTo>
                  <a:lnTo>
                    <a:pt x="655" y="86"/>
                  </a:lnTo>
                  <a:lnTo>
                    <a:pt x="739" y="89"/>
                  </a:lnTo>
                  <a:lnTo>
                    <a:pt x="820" y="94"/>
                  </a:lnTo>
                  <a:lnTo>
                    <a:pt x="902" y="102"/>
                  </a:lnTo>
                  <a:lnTo>
                    <a:pt x="983" y="113"/>
                  </a:lnTo>
                  <a:lnTo>
                    <a:pt x="1062" y="128"/>
                  </a:lnTo>
                  <a:lnTo>
                    <a:pt x="1142" y="146"/>
                  </a:lnTo>
                  <a:lnTo>
                    <a:pt x="1218" y="165"/>
                  </a:lnTo>
                  <a:lnTo>
                    <a:pt x="1292" y="189"/>
                  </a:lnTo>
                  <a:lnTo>
                    <a:pt x="1292" y="189"/>
                  </a:lnTo>
                  <a:lnTo>
                    <a:pt x="1345" y="207"/>
                  </a:lnTo>
                  <a:lnTo>
                    <a:pt x="1395" y="226"/>
                  </a:lnTo>
                  <a:lnTo>
                    <a:pt x="1442" y="246"/>
                  </a:lnTo>
                  <a:lnTo>
                    <a:pt x="1487" y="265"/>
                  </a:lnTo>
                  <a:lnTo>
                    <a:pt x="1529" y="285"/>
                  </a:lnTo>
                  <a:lnTo>
                    <a:pt x="1570" y="306"/>
                  </a:lnTo>
                  <a:lnTo>
                    <a:pt x="1609" y="327"/>
                  </a:lnTo>
                  <a:lnTo>
                    <a:pt x="1644" y="348"/>
                  </a:lnTo>
                  <a:lnTo>
                    <a:pt x="1678" y="369"/>
                  </a:lnTo>
                  <a:lnTo>
                    <a:pt x="1710" y="391"/>
                  </a:lnTo>
                  <a:lnTo>
                    <a:pt x="1740" y="414"/>
                  </a:lnTo>
                  <a:lnTo>
                    <a:pt x="1767" y="437"/>
                  </a:lnTo>
                  <a:lnTo>
                    <a:pt x="1793" y="459"/>
                  </a:lnTo>
                  <a:lnTo>
                    <a:pt x="1817" y="482"/>
                  </a:lnTo>
                  <a:lnTo>
                    <a:pt x="1838" y="505"/>
                  </a:lnTo>
                  <a:lnTo>
                    <a:pt x="1858" y="529"/>
                  </a:lnTo>
                  <a:lnTo>
                    <a:pt x="1877" y="552"/>
                  </a:lnTo>
                  <a:lnTo>
                    <a:pt x="1893" y="576"/>
                  </a:lnTo>
                  <a:lnTo>
                    <a:pt x="1908" y="598"/>
                  </a:lnTo>
                  <a:lnTo>
                    <a:pt x="1921" y="623"/>
                  </a:lnTo>
                  <a:lnTo>
                    <a:pt x="1934" y="647"/>
                  </a:lnTo>
                  <a:lnTo>
                    <a:pt x="1943" y="671"/>
                  </a:lnTo>
                  <a:lnTo>
                    <a:pt x="1951" y="696"/>
                  </a:lnTo>
                  <a:lnTo>
                    <a:pt x="1959" y="718"/>
                  </a:lnTo>
                  <a:lnTo>
                    <a:pt x="1964" y="742"/>
                  </a:lnTo>
                  <a:lnTo>
                    <a:pt x="1969" y="767"/>
                  </a:lnTo>
                  <a:lnTo>
                    <a:pt x="1972" y="791"/>
                  </a:lnTo>
                  <a:lnTo>
                    <a:pt x="1976" y="815"/>
                  </a:lnTo>
                  <a:lnTo>
                    <a:pt x="1976" y="838"/>
                  </a:lnTo>
                  <a:lnTo>
                    <a:pt x="1976" y="862"/>
                  </a:lnTo>
                  <a:lnTo>
                    <a:pt x="1976" y="885"/>
                  </a:lnTo>
                  <a:lnTo>
                    <a:pt x="1972" y="909"/>
                  </a:lnTo>
                  <a:lnTo>
                    <a:pt x="1966" y="954"/>
                  </a:lnTo>
                  <a:lnTo>
                    <a:pt x="1956" y="1000"/>
                  </a:lnTo>
                  <a:lnTo>
                    <a:pt x="1942" y="1045"/>
                  </a:lnTo>
                  <a:lnTo>
                    <a:pt x="1925" y="1087"/>
                  </a:lnTo>
                  <a:lnTo>
                    <a:pt x="1908" y="1129"/>
                  </a:lnTo>
                  <a:lnTo>
                    <a:pt x="1888" y="1169"/>
                  </a:lnTo>
                  <a:lnTo>
                    <a:pt x="1866" y="1208"/>
                  </a:lnTo>
                  <a:lnTo>
                    <a:pt x="1845" y="1244"/>
                  </a:lnTo>
                  <a:lnTo>
                    <a:pt x="1820" y="1278"/>
                  </a:lnTo>
                  <a:lnTo>
                    <a:pt x="1798" y="1310"/>
                  </a:lnTo>
                  <a:lnTo>
                    <a:pt x="1775" y="1341"/>
                  </a:lnTo>
                  <a:lnTo>
                    <a:pt x="1752" y="1368"/>
                  </a:lnTo>
                  <a:lnTo>
                    <a:pt x="1712" y="1414"/>
                  </a:lnTo>
                  <a:lnTo>
                    <a:pt x="1678" y="1449"/>
                  </a:lnTo>
                  <a:lnTo>
                    <a:pt x="1678" y="1449"/>
                  </a:lnTo>
                  <a:lnTo>
                    <a:pt x="1646" y="1480"/>
                  </a:lnTo>
                  <a:lnTo>
                    <a:pt x="1610" y="1509"/>
                  </a:lnTo>
                  <a:lnTo>
                    <a:pt x="1575" y="1538"/>
                  </a:lnTo>
                  <a:lnTo>
                    <a:pt x="1538" y="1566"/>
                  </a:lnTo>
                  <a:lnTo>
                    <a:pt x="1499" y="1593"/>
                  </a:lnTo>
                  <a:lnTo>
                    <a:pt x="1460" y="1619"/>
                  </a:lnTo>
                  <a:lnTo>
                    <a:pt x="1418" y="1645"/>
                  </a:lnTo>
                  <a:lnTo>
                    <a:pt x="1376" y="1669"/>
                  </a:lnTo>
                  <a:lnTo>
                    <a:pt x="1376" y="1669"/>
                  </a:lnTo>
                  <a:lnTo>
                    <a:pt x="1457" y="1637"/>
                  </a:lnTo>
                  <a:lnTo>
                    <a:pt x="1533" y="1601"/>
                  </a:lnTo>
                  <a:lnTo>
                    <a:pt x="1607" y="1562"/>
                  </a:lnTo>
                  <a:lnTo>
                    <a:pt x="1678" y="1520"/>
                  </a:lnTo>
                  <a:lnTo>
                    <a:pt x="1712" y="1499"/>
                  </a:lnTo>
                  <a:lnTo>
                    <a:pt x="1746" y="1477"/>
                  </a:lnTo>
                  <a:lnTo>
                    <a:pt x="1778" y="1454"/>
                  </a:lnTo>
                  <a:lnTo>
                    <a:pt x="1811" y="1431"/>
                  </a:lnTo>
                  <a:lnTo>
                    <a:pt x="1841" y="1407"/>
                  </a:lnTo>
                  <a:lnTo>
                    <a:pt x="1870" y="1381"/>
                  </a:lnTo>
                  <a:lnTo>
                    <a:pt x="1900" y="1357"/>
                  </a:lnTo>
                  <a:lnTo>
                    <a:pt x="1927" y="1331"/>
                  </a:lnTo>
                  <a:lnTo>
                    <a:pt x="1927" y="1331"/>
                  </a:lnTo>
                  <a:lnTo>
                    <a:pt x="1969" y="1287"/>
                  </a:lnTo>
                  <a:lnTo>
                    <a:pt x="2008" y="1244"/>
                  </a:lnTo>
                  <a:lnTo>
                    <a:pt x="2043" y="1200"/>
                  </a:lnTo>
                  <a:lnTo>
                    <a:pt x="2074" y="1156"/>
                  </a:lnTo>
                  <a:lnTo>
                    <a:pt x="2102" y="1113"/>
                  </a:lnTo>
                  <a:lnTo>
                    <a:pt x="2124" y="1068"/>
                  </a:lnTo>
                  <a:lnTo>
                    <a:pt x="2144" y="1024"/>
                  </a:lnTo>
                  <a:lnTo>
                    <a:pt x="2160" y="979"/>
                  </a:lnTo>
                  <a:lnTo>
                    <a:pt x="2173" y="933"/>
                  </a:lnTo>
                  <a:lnTo>
                    <a:pt x="2182" y="890"/>
                  </a:lnTo>
                  <a:lnTo>
                    <a:pt x="2187" y="846"/>
                  </a:lnTo>
                  <a:lnTo>
                    <a:pt x="2191" y="801"/>
                  </a:lnTo>
                  <a:lnTo>
                    <a:pt x="2189" y="757"/>
                  </a:lnTo>
                  <a:lnTo>
                    <a:pt x="2182" y="715"/>
                  </a:lnTo>
                  <a:lnTo>
                    <a:pt x="2174" y="671"/>
                  </a:lnTo>
                  <a:lnTo>
                    <a:pt x="2163" y="629"/>
                  </a:lnTo>
                  <a:lnTo>
                    <a:pt x="2147" y="587"/>
                  </a:lnTo>
                  <a:lnTo>
                    <a:pt x="2129" y="547"/>
                  </a:lnTo>
                  <a:lnTo>
                    <a:pt x="2106" y="508"/>
                  </a:lnTo>
                  <a:lnTo>
                    <a:pt x="2082" y="467"/>
                  </a:lnTo>
                  <a:lnTo>
                    <a:pt x="2053" y="430"/>
                  </a:lnTo>
                  <a:lnTo>
                    <a:pt x="2021" y="393"/>
                  </a:lnTo>
                  <a:lnTo>
                    <a:pt x="1985" y="357"/>
                  </a:lnTo>
                  <a:lnTo>
                    <a:pt x="1946" y="322"/>
                  </a:lnTo>
                  <a:lnTo>
                    <a:pt x="1906" y="290"/>
                  </a:lnTo>
                  <a:lnTo>
                    <a:pt x="1861" y="257"/>
                  </a:lnTo>
                  <a:lnTo>
                    <a:pt x="1812" y="226"/>
                  </a:lnTo>
                  <a:lnTo>
                    <a:pt x="1762" y="197"/>
                  </a:lnTo>
                  <a:lnTo>
                    <a:pt x="1707" y="170"/>
                  </a:lnTo>
                  <a:lnTo>
                    <a:pt x="1651" y="144"/>
                  </a:lnTo>
                  <a:lnTo>
                    <a:pt x="1589" y="120"/>
                  </a:lnTo>
                  <a:lnTo>
                    <a:pt x="15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sp>
          <p:nvSpPr>
            <p:cNvPr id="76" name="Freeform 55"/>
            <p:cNvSpPr>
              <a:spLocks/>
            </p:cNvSpPr>
            <p:nvPr userDrawn="1"/>
          </p:nvSpPr>
          <p:spPr bwMode="auto">
            <a:xfrm>
              <a:off x="7658101" y="1044576"/>
              <a:ext cx="554038" cy="1082675"/>
            </a:xfrm>
            <a:custGeom>
              <a:avLst/>
              <a:gdLst>
                <a:gd name="T0" fmla="*/ 7 w 698"/>
                <a:gd name="T1" fmla="*/ 0 h 1364"/>
                <a:gd name="T2" fmla="*/ 11 w 698"/>
                <a:gd name="T3" fmla="*/ 49 h 1364"/>
                <a:gd name="T4" fmla="*/ 13 w 698"/>
                <a:gd name="T5" fmla="*/ 97 h 1364"/>
                <a:gd name="T6" fmla="*/ 8 w 698"/>
                <a:gd name="T7" fmla="*/ 147 h 1364"/>
                <a:gd name="T8" fmla="*/ 0 w 698"/>
                <a:gd name="T9" fmla="*/ 197 h 1364"/>
                <a:gd name="T10" fmla="*/ 52 w 698"/>
                <a:gd name="T11" fmla="*/ 204 h 1364"/>
                <a:gd name="T12" fmla="*/ 147 w 698"/>
                <a:gd name="T13" fmla="*/ 227 h 1364"/>
                <a:gd name="T14" fmla="*/ 230 w 698"/>
                <a:gd name="T15" fmla="*/ 259 h 1364"/>
                <a:gd name="T16" fmla="*/ 302 w 698"/>
                <a:gd name="T17" fmla="*/ 301 h 1364"/>
                <a:gd name="T18" fmla="*/ 364 w 698"/>
                <a:gd name="T19" fmla="*/ 351 h 1364"/>
                <a:gd name="T20" fmla="*/ 417 w 698"/>
                <a:gd name="T21" fmla="*/ 406 h 1364"/>
                <a:gd name="T22" fmla="*/ 461 w 698"/>
                <a:gd name="T23" fmla="*/ 468 h 1364"/>
                <a:gd name="T24" fmla="*/ 498 w 698"/>
                <a:gd name="T25" fmla="*/ 532 h 1364"/>
                <a:gd name="T26" fmla="*/ 527 w 698"/>
                <a:gd name="T27" fmla="*/ 599 h 1364"/>
                <a:gd name="T28" fmla="*/ 550 w 698"/>
                <a:gd name="T29" fmla="*/ 665 h 1364"/>
                <a:gd name="T30" fmla="*/ 567 w 698"/>
                <a:gd name="T31" fmla="*/ 731 h 1364"/>
                <a:gd name="T32" fmla="*/ 584 w 698"/>
                <a:gd name="T33" fmla="*/ 825 h 1364"/>
                <a:gd name="T34" fmla="*/ 592 w 698"/>
                <a:gd name="T35" fmla="*/ 935 h 1364"/>
                <a:gd name="T36" fmla="*/ 592 w 698"/>
                <a:gd name="T37" fmla="*/ 1014 h 1364"/>
                <a:gd name="T38" fmla="*/ 588 w 698"/>
                <a:gd name="T39" fmla="*/ 1056 h 1364"/>
                <a:gd name="T40" fmla="*/ 577 w 698"/>
                <a:gd name="T41" fmla="*/ 1144 h 1364"/>
                <a:gd name="T42" fmla="*/ 559 w 698"/>
                <a:gd name="T43" fmla="*/ 1231 h 1364"/>
                <a:gd name="T44" fmla="*/ 535 w 698"/>
                <a:gd name="T45" fmla="*/ 1320 h 1364"/>
                <a:gd name="T46" fmla="*/ 521 w 698"/>
                <a:gd name="T47" fmla="*/ 1364 h 1364"/>
                <a:gd name="T48" fmla="*/ 590 w 698"/>
                <a:gd name="T49" fmla="*/ 1216 h 1364"/>
                <a:gd name="T50" fmla="*/ 618 w 698"/>
                <a:gd name="T51" fmla="*/ 1144 h 1364"/>
                <a:gd name="T52" fmla="*/ 643 w 698"/>
                <a:gd name="T53" fmla="*/ 1069 h 1364"/>
                <a:gd name="T54" fmla="*/ 663 w 698"/>
                <a:gd name="T55" fmla="*/ 995 h 1364"/>
                <a:gd name="T56" fmla="*/ 679 w 698"/>
                <a:gd name="T57" fmla="*/ 920 h 1364"/>
                <a:gd name="T58" fmla="*/ 690 w 698"/>
                <a:gd name="T59" fmla="*/ 846 h 1364"/>
                <a:gd name="T60" fmla="*/ 697 w 698"/>
                <a:gd name="T61" fmla="*/ 773 h 1364"/>
                <a:gd name="T62" fmla="*/ 698 w 698"/>
                <a:gd name="T63" fmla="*/ 730 h 1364"/>
                <a:gd name="T64" fmla="*/ 697 w 698"/>
                <a:gd name="T65" fmla="*/ 646 h 1364"/>
                <a:gd name="T66" fmla="*/ 687 w 698"/>
                <a:gd name="T67" fmla="*/ 566 h 1364"/>
                <a:gd name="T68" fmla="*/ 671 w 698"/>
                <a:gd name="T69" fmla="*/ 492 h 1364"/>
                <a:gd name="T70" fmla="*/ 648 w 698"/>
                <a:gd name="T71" fmla="*/ 422 h 1364"/>
                <a:gd name="T72" fmla="*/ 621 w 698"/>
                <a:gd name="T73" fmla="*/ 358 h 1364"/>
                <a:gd name="T74" fmla="*/ 585 w 698"/>
                <a:gd name="T75" fmla="*/ 296 h 1364"/>
                <a:gd name="T76" fmla="*/ 545 w 698"/>
                <a:gd name="T77" fmla="*/ 241 h 1364"/>
                <a:gd name="T78" fmla="*/ 500 w 698"/>
                <a:gd name="T79" fmla="*/ 193 h 1364"/>
                <a:gd name="T80" fmla="*/ 449 w 698"/>
                <a:gd name="T81" fmla="*/ 147 h 1364"/>
                <a:gd name="T82" fmla="*/ 393 w 698"/>
                <a:gd name="T83" fmla="*/ 109 h 1364"/>
                <a:gd name="T84" fmla="*/ 331 w 698"/>
                <a:gd name="T85" fmla="*/ 75 h 1364"/>
                <a:gd name="T86" fmla="*/ 267 w 698"/>
                <a:gd name="T87" fmla="*/ 47 h 1364"/>
                <a:gd name="T88" fmla="*/ 197 w 698"/>
                <a:gd name="T89" fmla="*/ 26 h 1364"/>
                <a:gd name="T90" fmla="*/ 125 w 698"/>
                <a:gd name="T91" fmla="*/ 11 h 1364"/>
                <a:gd name="T92" fmla="*/ 47 w 698"/>
                <a:gd name="T93" fmla="*/ 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8" h="1364">
                  <a:moveTo>
                    <a:pt x="7" y="0"/>
                  </a:moveTo>
                  <a:lnTo>
                    <a:pt x="7" y="0"/>
                  </a:lnTo>
                  <a:lnTo>
                    <a:pt x="10" y="24"/>
                  </a:lnTo>
                  <a:lnTo>
                    <a:pt x="11" y="49"/>
                  </a:lnTo>
                  <a:lnTo>
                    <a:pt x="13" y="73"/>
                  </a:lnTo>
                  <a:lnTo>
                    <a:pt x="13" y="97"/>
                  </a:lnTo>
                  <a:lnTo>
                    <a:pt x="11" y="123"/>
                  </a:lnTo>
                  <a:lnTo>
                    <a:pt x="8" y="147"/>
                  </a:lnTo>
                  <a:lnTo>
                    <a:pt x="5" y="17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52" y="204"/>
                  </a:lnTo>
                  <a:lnTo>
                    <a:pt x="100" y="214"/>
                  </a:lnTo>
                  <a:lnTo>
                    <a:pt x="147" y="227"/>
                  </a:lnTo>
                  <a:lnTo>
                    <a:pt x="189" y="241"/>
                  </a:lnTo>
                  <a:lnTo>
                    <a:pt x="230" y="259"/>
                  </a:lnTo>
                  <a:lnTo>
                    <a:pt x="267" y="278"/>
                  </a:lnTo>
                  <a:lnTo>
                    <a:pt x="302" y="301"/>
                  </a:lnTo>
                  <a:lnTo>
                    <a:pt x="335" y="325"/>
                  </a:lnTo>
                  <a:lnTo>
                    <a:pt x="364" y="351"/>
                  </a:lnTo>
                  <a:lnTo>
                    <a:pt x="391" y="379"/>
                  </a:lnTo>
                  <a:lnTo>
                    <a:pt x="417" y="406"/>
                  </a:lnTo>
                  <a:lnTo>
                    <a:pt x="440" y="437"/>
                  </a:lnTo>
                  <a:lnTo>
                    <a:pt x="461" y="468"/>
                  </a:lnTo>
                  <a:lnTo>
                    <a:pt x="480" y="500"/>
                  </a:lnTo>
                  <a:lnTo>
                    <a:pt x="498" y="532"/>
                  </a:lnTo>
                  <a:lnTo>
                    <a:pt x="512" y="565"/>
                  </a:lnTo>
                  <a:lnTo>
                    <a:pt x="527" y="599"/>
                  </a:lnTo>
                  <a:lnTo>
                    <a:pt x="538" y="633"/>
                  </a:lnTo>
                  <a:lnTo>
                    <a:pt x="550" y="665"/>
                  </a:lnTo>
                  <a:lnTo>
                    <a:pt x="559" y="699"/>
                  </a:lnTo>
                  <a:lnTo>
                    <a:pt x="567" y="731"/>
                  </a:lnTo>
                  <a:lnTo>
                    <a:pt x="574" y="764"/>
                  </a:lnTo>
                  <a:lnTo>
                    <a:pt x="584" y="825"/>
                  </a:lnTo>
                  <a:lnTo>
                    <a:pt x="590" y="883"/>
                  </a:lnTo>
                  <a:lnTo>
                    <a:pt x="592" y="935"/>
                  </a:lnTo>
                  <a:lnTo>
                    <a:pt x="593" y="979"/>
                  </a:lnTo>
                  <a:lnTo>
                    <a:pt x="592" y="1014"/>
                  </a:lnTo>
                  <a:lnTo>
                    <a:pt x="592" y="1014"/>
                  </a:lnTo>
                  <a:lnTo>
                    <a:pt x="588" y="1056"/>
                  </a:lnTo>
                  <a:lnTo>
                    <a:pt x="584" y="1100"/>
                  </a:lnTo>
                  <a:lnTo>
                    <a:pt x="577" y="1144"/>
                  </a:lnTo>
                  <a:lnTo>
                    <a:pt x="569" y="1187"/>
                  </a:lnTo>
                  <a:lnTo>
                    <a:pt x="559" y="1231"/>
                  </a:lnTo>
                  <a:lnTo>
                    <a:pt x="548" y="1276"/>
                  </a:lnTo>
                  <a:lnTo>
                    <a:pt x="535" y="1320"/>
                  </a:lnTo>
                  <a:lnTo>
                    <a:pt x="521" y="1364"/>
                  </a:lnTo>
                  <a:lnTo>
                    <a:pt x="521" y="1364"/>
                  </a:lnTo>
                  <a:lnTo>
                    <a:pt x="556" y="1291"/>
                  </a:lnTo>
                  <a:lnTo>
                    <a:pt x="590" y="1216"/>
                  </a:lnTo>
                  <a:lnTo>
                    <a:pt x="605" y="1179"/>
                  </a:lnTo>
                  <a:lnTo>
                    <a:pt x="618" y="1144"/>
                  </a:lnTo>
                  <a:lnTo>
                    <a:pt x="630" y="1106"/>
                  </a:lnTo>
                  <a:lnTo>
                    <a:pt x="643" y="1069"/>
                  </a:lnTo>
                  <a:lnTo>
                    <a:pt x="653" y="1032"/>
                  </a:lnTo>
                  <a:lnTo>
                    <a:pt x="663" y="995"/>
                  </a:lnTo>
                  <a:lnTo>
                    <a:pt x="671" y="958"/>
                  </a:lnTo>
                  <a:lnTo>
                    <a:pt x="679" y="920"/>
                  </a:lnTo>
                  <a:lnTo>
                    <a:pt x="685" y="883"/>
                  </a:lnTo>
                  <a:lnTo>
                    <a:pt x="690" y="846"/>
                  </a:lnTo>
                  <a:lnTo>
                    <a:pt x="693" y="809"/>
                  </a:lnTo>
                  <a:lnTo>
                    <a:pt x="697" y="773"/>
                  </a:lnTo>
                  <a:lnTo>
                    <a:pt x="697" y="773"/>
                  </a:lnTo>
                  <a:lnTo>
                    <a:pt x="698" y="730"/>
                  </a:lnTo>
                  <a:lnTo>
                    <a:pt x="698" y="688"/>
                  </a:lnTo>
                  <a:lnTo>
                    <a:pt x="697" y="646"/>
                  </a:lnTo>
                  <a:lnTo>
                    <a:pt x="692" y="607"/>
                  </a:lnTo>
                  <a:lnTo>
                    <a:pt x="687" y="566"/>
                  </a:lnTo>
                  <a:lnTo>
                    <a:pt x="681" y="529"/>
                  </a:lnTo>
                  <a:lnTo>
                    <a:pt x="671" y="492"/>
                  </a:lnTo>
                  <a:lnTo>
                    <a:pt x="661" y="456"/>
                  </a:lnTo>
                  <a:lnTo>
                    <a:pt x="648" y="422"/>
                  </a:lnTo>
                  <a:lnTo>
                    <a:pt x="635" y="388"/>
                  </a:lnTo>
                  <a:lnTo>
                    <a:pt x="621" y="358"/>
                  </a:lnTo>
                  <a:lnTo>
                    <a:pt x="603" y="327"/>
                  </a:lnTo>
                  <a:lnTo>
                    <a:pt x="585" y="296"/>
                  </a:lnTo>
                  <a:lnTo>
                    <a:pt x="566" y="269"/>
                  </a:lnTo>
                  <a:lnTo>
                    <a:pt x="545" y="241"/>
                  </a:lnTo>
                  <a:lnTo>
                    <a:pt x="524" y="217"/>
                  </a:lnTo>
                  <a:lnTo>
                    <a:pt x="500" y="193"/>
                  </a:lnTo>
                  <a:lnTo>
                    <a:pt x="475" y="168"/>
                  </a:lnTo>
                  <a:lnTo>
                    <a:pt x="449" y="147"/>
                  </a:lnTo>
                  <a:lnTo>
                    <a:pt x="422" y="128"/>
                  </a:lnTo>
                  <a:lnTo>
                    <a:pt x="393" y="109"/>
                  </a:lnTo>
                  <a:lnTo>
                    <a:pt x="364" y="91"/>
                  </a:lnTo>
                  <a:lnTo>
                    <a:pt x="331" y="75"/>
                  </a:lnTo>
                  <a:lnTo>
                    <a:pt x="301" y="60"/>
                  </a:lnTo>
                  <a:lnTo>
                    <a:pt x="267" y="47"/>
                  </a:lnTo>
                  <a:lnTo>
                    <a:pt x="233" y="36"/>
                  </a:lnTo>
                  <a:lnTo>
                    <a:pt x="197" y="26"/>
                  </a:lnTo>
                  <a:lnTo>
                    <a:pt x="162" y="18"/>
                  </a:lnTo>
                  <a:lnTo>
                    <a:pt x="125" y="11"/>
                  </a:lnTo>
                  <a:lnTo>
                    <a:pt x="86" y="5"/>
                  </a:lnTo>
                  <a:lnTo>
                    <a:pt x="4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627" y="395163"/>
            <a:ext cx="9753600" cy="52253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184" y="5169554"/>
            <a:ext cx="6036809" cy="1653833"/>
          </a:xfrm>
          <a:prstGeom prst="rect">
            <a:avLst/>
          </a:prstGeom>
        </p:spPr>
      </p:pic>
      <p:sp>
        <p:nvSpPr>
          <p:cNvPr id="10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28686" y="3299683"/>
            <a:ext cx="10990644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97" y="3299683"/>
            <a:ext cx="96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200">
              <a:solidFill>
                <a:srgbClr val="7E8083">
                  <a:lumMod val="50000"/>
                </a:srgbClr>
              </a:solidFill>
            </a:endParaRPr>
          </a:p>
        </p:txBody>
      </p:sp>
      <p:sp>
        <p:nvSpPr>
          <p:cNvPr id="17" name="Title 25"/>
          <p:cNvSpPr>
            <a:spLocks noGrp="1"/>
          </p:cNvSpPr>
          <p:nvPr>
            <p:ph type="title" hasCustomPrompt="1"/>
          </p:nvPr>
        </p:nvSpPr>
        <p:spPr>
          <a:xfrm>
            <a:off x="420284" y="3220291"/>
            <a:ext cx="10789920" cy="863999"/>
          </a:xfrm>
          <a:prstGeom prst="rect">
            <a:avLst/>
          </a:prstGeom>
        </p:spPr>
        <p:txBody>
          <a:bodyPr wrap="square" lIns="0" tIns="0" rIns="0" bIns="0" anchor="b"/>
          <a:lstStyle>
            <a:lvl1pPr algn="l">
              <a:lnSpc>
                <a:spcPct val="100000"/>
              </a:lnSpc>
              <a:defRPr sz="3733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18163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7627" y="490137"/>
            <a:ext cx="97536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045" y="6505370"/>
            <a:ext cx="424287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DB92468-5C75-4BE5-8AD4-FC5D3D6DC0D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00" y="246315"/>
            <a:ext cx="1473307" cy="32358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27627" y="1447751"/>
            <a:ext cx="10926173" cy="4876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24916" y="6570741"/>
            <a:ext cx="156324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33" kern="0" dirty="0">
                <a:solidFill>
                  <a:srgbClr val="FFFFFF">
                    <a:lumMod val="65000"/>
                  </a:srgb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539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82" r:id="rId15"/>
    <p:sldLayoutId id="2147483683" r:id="rId16"/>
    <p:sldLayoutId id="2147483684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154513" algn="l"/>
        </a:tabLst>
        <a:defRPr lang="en-US" sz="3467" b="1" kern="1200" baseline="0" dirty="0">
          <a:solidFill>
            <a:schemeClr val="accent4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241294" indent="-241294" algn="l" rtl="0" eaLnBrk="1" fontAlgn="base" hangingPunct="1">
        <a:lnSpc>
          <a:spcPct val="120000"/>
        </a:lnSpc>
        <a:spcBef>
          <a:spcPts val="800"/>
        </a:spcBef>
        <a:spcAft>
          <a:spcPts val="0"/>
        </a:spcAft>
        <a:buSzPct val="95000"/>
        <a:buFont typeface="Arial" panose="020B0604020202020204" pitchFamily="34" charset="0"/>
        <a:buChar char="•"/>
        <a:tabLst>
          <a:tab pos="922844" algn="l"/>
          <a:tab pos="1532428" algn="l"/>
          <a:tab pos="2825680" algn="l"/>
        </a:tabLst>
        <a:defRPr lang="en-US" sz="2267" kern="1200" dirty="0" smtClean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479988" indent="-239994" algn="l" rtl="0" eaLnBrk="1" fontAlgn="base" hangingPunct="1">
        <a:lnSpc>
          <a:spcPct val="120000"/>
        </a:lnSpc>
        <a:spcBef>
          <a:spcPts val="0"/>
        </a:spcBef>
        <a:spcAft>
          <a:spcPts val="0"/>
        </a:spcAft>
        <a:buSzPct val="95000"/>
        <a:buFont typeface="Arial" panose="020B0604020202020204" pitchFamily="34" charset="0"/>
        <a:buChar char="•"/>
        <a:tabLst>
          <a:tab pos="922844" algn="l"/>
          <a:tab pos="1532428" algn="l"/>
          <a:tab pos="2825680" algn="l"/>
        </a:tabLst>
        <a:defRPr lang="en-US" sz="2000" kern="1200" dirty="0" smtClean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719982" indent="-241294" algn="l" rtl="0" eaLnBrk="1" fontAlgn="base" hangingPunct="1">
        <a:lnSpc>
          <a:spcPct val="120000"/>
        </a:lnSpc>
        <a:spcBef>
          <a:spcPts val="0"/>
        </a:spcBef>
        <a:spcAft>
          <a:spcPts val="0"/>
        </a:spcAft>
        <a:buSzPct val="95000"/>
        <a:buFont typeface="Arial" panose="020B0604020202020204" pitchFamily="34" charset="0"/>
        <a:buChar char="•"/>
        <a:tabLst>
          <a:tab pos="922844" algn="l"/>
          <a:tab pos="1532428" algn="l"/>
          <a:tab pos="2825680" algn="l"/>
        </a:tabLst>
        <a:defRPr lang="en-US" sz="1600" kern="1200" dirty="0" smtClean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959976" indent="-239994" algn="l" rtl="0" eaLnBrk="1" fontAlgn="base" hangingPunct="1">
        <a:lnSpc>
          <a:spcPct val="120000"/>
        </a:lnSpc>
        <a:spcBef>
          <a:spcPts val="0"/>
        </a:spcBef>
        <a:spcAft>
          <a:spcPts val="0"/>
        </a:spcAft>
        <a:buSzPct val="95000"/>
        <a:buFont typeface="Arial" panose="020B0604020202020204" pitchFamily="34" charset="0"/>
        <a:buChar char="•"/>
        <a:tabLst>
          <a:tab pos="922844" algn="l"/>
          <a:tab pos="1532428" algn="l"/>
          <a:tab pos="2825680" algn="l"/>
        </a:tabLst>
        <a:defRPr lang="en-US" sz="1600" kern="1200" dirty="0" smtClean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1199970" indent="-239994" algn="l" rtl="0" eaLnBrk="1" fontAlgn="base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7627" y="490137"/>
            <a:ext cx="97536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9331" y="6505370"/>
            <a:ext cx="426720" cy="31328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 fontAlgn="auto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1219170">
              <a:defRPr/>
            </a:pPr>
            <a:fld id="{9DB92468-5C75-4BE5-8AD4-FC5D3D6DC0D8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/>
          </a:p>
        </p:txBody>
      </p:sp>
      <p:sp>
        <p:nvSpPr>
          <p:cNvPr id="6" name="מלבן 16"/>
          <p:cNvSpPr/>
          <p:nvPr userDrawn="1"/>
        </p:nvSpPr>
        <p:spPr>
          <a:xfrm>
            <a:off x="0" y="6775387"/>
            <a:ext cx="12192000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00" y="246315"/>
            <a:ext cx="1473307" cy="32358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27627" y="1447753"/>
            <a:ext cx="10899648" cy="49431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24916" y="6570741"/>
            <a:ext cx="156324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3297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3467" b="1" kern="1200" baseline="0" dirty="0">
          <a:solidFill>
            <a:schemeClr val="accent4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241294" indent="-241294" algn="l" rtl="0" eaLnBrk="1" fontAlgn="base" hangingPunct="1">
        <a:lnSpc>
          <a:spcPct val="120000"/>
        </a:lnSpc>
        <a:spcBef>
          <a:spcPts val="800"/>
        </a:spcBef>
        <a:spcAft>
          <a:spcPts val="0"/>
        </a:spcAft>
        <a:buSzPct val="95000"/>
        <a:buFont typeface="Arial" panose="020B0604020202020204" pitchFamily="34" charset="0"/>
        <a:buChar char="•"/>
        <a:tabLst>
          <a:tab pos="922844" algn="l"/>
          <a:tab pos="1532428" algn="l"/>
          <a:tab pos="2825680" algn="l"/>
        </a:tabLst>
        <a:defRPr lang="en-US" sz="2267" kern="1200" dirty="0" smtClean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479988" indent="-239994" algn="l" rtl="0" eaLnBrk="1" fontAlgn="base" hangingPunct="1">
        <a:lnSpc>
          <a:spcPct val="120000"/>
        </a:lnSpc>
        <a:spcBef>
          <a:spcPts val="0"/>
        </a:spcBef>
        <a:spcAft>
          <a:spcPts val="0"/>
        </a:spcAft>
        <a:buSzPct val="95000"/>
        <a:buFont typeface="Arial" panose="020B0604020202020204" pitchFamily="34" charset="0"/>
        <a:buChar char="•"/>
        <a:tabLst>
          <a:tab pos="922844" algn="l"/>
          <a:tab pos="1532428" algn="l"/>
          <a:tab pos="2825680" algn="l"/>
        </a:tabLst>
        <a:defRPr lang="en-US" sz="2000" kern="1200" dirty="0" smtClean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719982" indent="-241294" algn="l" rtl="0" eaLnBrk="1" fontAlgn="base" hangingPunct="1">
        <a:lnSpc>
          <a:spcPct val="120000"/>
        </a:lnSpc>
        <a:spcBef>
          <a:spcPts val="0"/>
        </a:spcBef>
        <a:spcAft>
          <a:spcPts val="0"/>
        </a:spcAft>
        <a:buSzPct val="95000"/>
        <a:buFont typeface="Arial" panose="020B0604020202020204" pitchFamily="34" charset="0"/>
        <a:buChar char="•"/>
        <a:tabLst>
          <a:tab pos="922844" algn="l"/>
          <a:tab pos="1532428" algn="l"/>
          <a:tab pos="2825680" algn="l"/>
        </a:tabLst>
        <a:defRPr lang="en-US" sz="1733" kern="1200" dirty="0" smtClean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959976" indent="-239994" algn="l" rtl="0" eaLnBrk="1" fontAlgn="base" hangingPunct="1">
        <a:lnSpc>
          <a:spcPct val="120000"/>
        </a:lnSpc>
        <a:spcBef>
          <a:spcPts val="0"/>
        </a:spcBef>
        <a:spcAft>
          <a:spcPts val="0"/>
        </a:spcAft>
        <a:buSzPct val="95000"/>
        <a:buFont typeface="Arial" panose="020B0604020202020204" pitchFamily="34" charset="0"/>
        <a:buChar char="•"/>
        <a:tabLst>
          <a:tab pos="922844" algn="l"/>
          <a:tab pos="1532428" algn="l"/>
          <a:tab pos="2825680" algn="l"/>
        </a:tabLst>
        <a:defRPr lang="en-US" sz="1733" kern="1200" dirty="0" smtClean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1199970" indent="-239994" algn="l" rtl="0" eaLnBrk="1" fontAlgn="base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1733" kern="1200" dirty="0" smtClean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ri.info/" TargetMode="Externa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icsson.com/en/mobility-report/reports/november-201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worldtimezone.com/5g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D5E1E-2FEA-4D94-9D97-AF96639D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– a quick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Yaakov (J) Stein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2103" y="1280162"/>
            <a:ext cx="10660193" cy="20667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Due to LTE’s limited data-rates and availability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until now mobile-only operators could not provide profitable business services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 smtClean="0"/>
              <a:t>		which typically require fiber or symmetric DSL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With 5G, business </a:t>
            </a:r>
            <a:r>
              <a:rPr lang="en-US" dirty="0" smtClean="0"/>
              <a:t>sites can </a:t>
            </a:r>
            <a:r>
              <a:rPr lang="en-US" dirty="0" smtClean="0"/>
              <a:t>be connected </a:t>
            </a:r>
            <a:r>
              <a:rPr lang="en-US" dirty="0" smtClean="0"/>
              <a:t>to the </a:t>
            </a:r>
            <a:r>
              <a:rPr lang="en-US" dirty="0" smtClean="0"/>
              <a:t>feature-rich 5G </a:t>
            </a:r>
            <a:r>
              <a:rPr lang="en-US" dirty="0" smtClean="0"/>
              <a:t>core using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5G NR - </a:t>
            </a:r>
            <a:r>
              <a:rPr lang="en-US" b="1" dirty="0" smtClean="0"/>
              <a:t>F</a:t>
            </a:r>
            <a:r>
              <a:rPr lang="en-US" dirty="0" smtClean="0"/>
              <a:t>ixed </a:t>
            </a:r>
            <a:r>
              <a:rPr lang="en-US" b="1" dirty="0" smtClean="0"/>
              <a:t>W</a:t>
            </a:r>
            <a:r>
              <a:rPr lang="en-US" dirty="0" smtClean="0"/>
              <a:t>ireless </a:t>
            </a:r>
            <a:r>
              <a:rPr lang="en-US" b="1" dirty="0" smtClean="0"/>
              <a:t>A</a:t>
            </a:r>
            <a:r>
              <a:rPr lang="en-US" dirty="0" smtClean="0"/>
              <a:t>ccess (</a:t>
            </a:r>
            <a:r>
              <a:rPr lang="en-US" i="1" dirty="0" smtClean="0"/>
              <a:t>fixed</a:t>
            </a:r>
            <a:r>
              <a:rPr lang="en-US" dirty="0" smtClean="0"/>
              <a:t>, since CPE isn’t mobile!)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Fiber using the </a:t>
            </a:r>
            <a:r>
              <a:rPr lang="en-US" b="1" dirty="0" smtClean="0"/>
              <a:t>A</a:t>
            </a:r>
            <a:r>
              <a:rPr lang="en-US" dirty="0" smtClean="0"/>
              <a:t>ccess </a:t>
            </a:r>
            <a:r>
              <a:rPr lang="en-US" b="1" dirty="0" smtClean="0"/>
              <a:t>G</a:t>
            </a:r>
            <a:r>
              <a:rPr lang="en-US" dirty="0" smtClean="0"/>
              <a:t>ateway </a:t>
            </a:r>
            <a:r>
              <a:rPr lang="en-US" b="1" dirty="0" smtClean="0"/>
              <a:t>F</a:t>
            </a:r>
            <a:r>
              <a:rPr lang="en-US" dirty="0" smtClean="0"/>
              <a:t>unction (being defined by 3GPP and BBF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>
            <a:stCxn id="99" idx="1"/>
            <a:endCxn id="47" idx="1"/>
          </p:cNvCxnSpPr>
          <p:nvPr/>
        </p:nvCxnSpPr>
        <p:spPr>
          <a:xfrm flipV="1">
            <a:off x="5766437" y="5072245"/>
            <a:ext cx="1529321" cy="938547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137251" y="5141438"/>
            <a:ext cx="2622915" cy="1436273"/>
          </a:xfrm>
          <a:prstGeom prst="roundRect">
            <a:avLst>
              <a:gd name="adj" fmla="val 577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1292951" y="5746651"/>
            <a:ext cx="1371253" cy="537432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9144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Local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37251" y="3527691"/>
            <a:ext cx="2599441" cy="1427227"/>
          </a:xfrm>
          <a:prstGeom prst="roundRect">
            <a:avLst>
              <a:gd name="adj" fmla="val 577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1299211" y="4131983"/>
            <a:ext cx="1371253" cy="537432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9144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LAN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299507">
            <a:off x="4197844" y="4387361"/>
            <a:ext cx="657552" cy="37965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r>
              <a:rPr lang="en-US" sz="1867" b="1" kern="0" dirty="0"/>
              <a:t>FWA</a:t>
            </a:r>
            <a:endParaRPr lang="en-US" sz="1467" b="1" kern="0" dirty="0"/>
          </a:p>
        </p:txBody>
      </p:sp>
      <p:sp>
        <p:nvSpPr>
          <p:cNvPr id="24" name="TextBox 23"/>
          <p:cNvSpPr txBox="1"/>
          <p:nvPr/>
        </p:nvSpPr>
        <p:spPr>
          <a:xfrm>
            <a:off x="2569192" y="6259225"/>
            <a:ext cx="1261884" cy="338554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kern="0" dirty="0"/>
              <a:t>5G Fiber </a:t>
            </a:r>
            <a:r>
              <a:rPr lang="en-US" sz="1600" b="1" kern="0" dirty="0" smtClean="0"/>
              <a:t>CPE</a:t>
            </a:r>
            <a:endParaRPr lang="en-US" sz="1600" b="1" kern="0" dirty="0"/>
          </a:p>
        </p:txBody>
      </p:sp>
      <p:cxnSp>
        <p:nvCxnSpPr>
          <p:cNvPr id="25" name="Straight Connector 24"/>
          <p:cNvCxnSpPr>
            <a:stCxn id="97" idx="1"/>
            <a:endCxn id="99" idx="3"/>
          </p:cNvCxnSpPr>
          <p:nvPr/>
        </p:nvCxnSpPr>
        <p:spPr>
          <a:xfrm flipV="1">
            <a:off x="3608935" y="6010792"/>
            <a:ext cx="1781571" cy="1215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E9FFFF"/>
              </a:clrFrom>
              <a:clrTo>
                <a:srgbClr val="E9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0527" y="4349825"/>
            <a:ext cx="255260" cy="39103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 rot="21205632">
            <a:off x="4134021" y="5992653"/>
            <a:ext cx="742511" cy="37965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r>
              <a:rPr lang="en-US" sz="1867" b="1" kern="0" dirty="0"/>
              <a:t>Fiber </a:t>
            </a:r>
            <a:endParaRPr lang="en-US" sz="1467" b="1" kern="0" dirty="0"/>
          </a:p>
        </p:txBody>
      </p:sp>
      <p:cxnSp>
        <p:nvCxnSpPr>
          <p:cNvPr id="37" name="Straight Connector 36"/>
          <p:cNvCxnSpPr>
            <a:stCxn id="14" idx="1"/>
          </p:cNvCxnSpPr>
          <p:nvPr/>
        </p:nvCxnSpPr>
        <p:spPr>
          <a:xfrm>
            <a:off x="2664204" y="6136505"/>
            <a:ext cx="462061" cy="8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664459" y="4524950"/>
            <a:ext cx="487680" cy="5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68944" y="4900158"/>
            <a:ext cx="1564851" cy="359009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US" sz="1733" b="1" kern="0" dirty="0"/>
              <a:t>Customer Sites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16577" y="4619794"/>
            <a:ext cx="1476686" cy="338554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kern="0" dirty="0"/>
              <a:t>5G </a:t>
            </a:r>
            <a:r>
              <a:rPr lang="en-US" sz="1600" b="1" kern="0" dirty="0" smtClean="0"/>
              <a:t>Cellular CPE</a:t>
            </a:r>
            <a:endParaRPr lang="en-US" sz="1600" b="1" kern="0" dirty="0"/>
          </a:p>
        </p:txBody>
      </p:sp>
      <p:sp>
        <p:nvSpPr>
          <p:cNvPr id="47" name="Rounded Rectangle 46"/>
          <p:cNvSpPr/>
          <p:nvPr/>
        </p:nvSpPr>
        <p:spPr>
          <a:xfrm>
            <a:off x="7295758" y="3643729"/>
            <a:ext cx="3195314" cy="2857032"/>
          </a:xfrm>
          <a:prstGeom prst="roundRect">
            <a:avLst>
              <a:gd name="adj" fmla="val 664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75" y="4734611"/>
            <a:ext cx="684556" cy="6845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 flipH="1">
            <a:off x="7882340" y="5551497"/>
            <a:ext cx="10642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/>
              <a:t>Content/Apps</a:t>
            </a:r>
            <a:endParaRPr lang="en-US" sz="1051" b="1" i="1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6972" y="5811801"/>
            <a:ext cx="787362" cy="561342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 flipH="1">
            <a:off x="9174966" y="5534802"/>
            <a:ext cx="702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Internet</a:t>
            </a:r>
            <a:endParaRPr lang="en-US" sz="1051" b="1" dirty="0"/>
          </a:p>
        </p:txBody>
      </p:sp>
      <p:sp>
        <p:nvSpPr>
          <p:cNvPr id="52" name="Freeform 7"/>
          <p:cNvSpPr>
            <a:spLocks/>
          </p:cNvSpPr>
          <p:nvPr/>
        </p:nvSpPr>
        <p:spPr bwMode="auto">
          <a:xfrm>
            <a:off x="7920256" y="5862564"/>
            <a:ext cx="825007" cy="484143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/>
          <p:cNvSpPr/>
          <p:nvPr/>
        </p:nvSpPr>
        <p:spPr>
          <a:xfrm flipH="1">
            <a:off x="7942585" y="5890788"/>
            <a:ext cx="819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Data Network</a:t>
            </a:r>
            <a:endParaRPr lang="en-US" sz="1051" b="1" dirty="0"/>
          </a:p>
        </p:txBody>
      </p:sp>
      <p:sp>
        <p:nvSpPr>
          <p:cNvPr id="54" name="Rectangle 53"/>
          <p:cNvSpPr/>
          <p:nvPr/>
        </p:nvSpPr>
        <p:spPr>
          <a:xfrm flipH="1">
            <a:off x="8491740" y="3788105"/>
            <a:ext cx="775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Core DC</a:t>
            </a:r>
            <a:endParaRPr lang="en-US" sz="14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8990441" y="4145771"/>
            <a:ext cx="1104305" cy="664484"/>
            <a:chOff x="5267815" y="1730276"/>
            <a:chExt cx="677148" cy="373892"/>
          </a:xfrm>
        </p:grpSpPr>
        <p:sp>
          <p:nvSpPr>
            <p:cNvPr id="56" name="Rounded Rectangle 55"/>
            <p:cNvSpPr/>
            <p:nvPr/>
          </p:nvSpPr>
          <p:spPr>
            <a:xfrm>
              <a:off x="5267815" y="1730276"/>
              <a:ext cx="677148" cy="373892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57" name="Picture 56" descr="Test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6658" y="1926392"/>
              <a:ext cx="156597" cy="150810"/>
            </a:xfrm>
            <a:prstGeom prst="rect">
              <a:avLst/>
            </a:prstGeom>
          </p:spPr>
        </p:pic>
        <p:pic>
          <p:nvPicPr>
            <p:cNvPr id="58" name="Picture 57" descr="Firewal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1215" y="1926392"/>
              <a:ext cx="156597" cy="150810"/>
            </a:xfrm>
            <a:prstGeom prst="rect">
              <a:avLst/>
            </a:prstGeom>
          </p:spPr>
        </p:pic>
        <p:pic>
          <p:nvPicPr>
            <p:cNvPr id="59" name="Picture 58" descr="PBX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5809" y="1926393"/>
              <a:ext cx="156597" cy="15081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5458153" y="1750836"/>
              <a:ext cx="343873" cy="154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/>
                <a:t>VNFs</a:t>
              </a:r>
              <a:endParaRPr lang="en-US" sz="1200" b="1" dirty="0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7415301" y="4216589"/>
            <a:ext cx="1464334" cy="7291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2" name="Rectangle 61"/>
          <p:cNvSpPr/>
          <p:nvPr/>
        </p:nvSpPr>
        <p:spPr>
          <a:xfrm flipH="1">
            <a:off x="7982079" y="4232781"/>
            <a:ext cx="964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Mobile Core</a:t>
            </a:r>
            <a:endParaRPr lang="en-US" sz="1100" b="1" dirty="0"/>
          </a:p>
        </p:txBody>
      </p:sp>
      <p:grpSp>
        <p:nvGrpSpPr>
          <p:cNvPr id="65" name="Group 64"/>
          <p:cNvGrpSpPr/>
          <p:nvPr/>
        </p:nvGrpSpPr>
        <p:grpSpPr>
          <a:xfrm>
            <a:off x="7483297" y="4352432"/>
            <a:ext cx="687158" cy="276999"/>
            <a:chOff x="4043844" y="1234299"/>
            <a:chExt cx="515368" cy="207750"/>
          </a:xfrm>
        </p:grpSpPr>
        <p:sp>
          <p:nvSpPr>
            <p:cNvPr id="66" name="Oval 65"/>
            <p:cNvSpPr/>
            <p:nvPr/>
          </p:nvSpPr>
          <p:spPr>
            <a:xfrm>
              <a:off x="4043844" y="1234299"/>
              <a:ext cx="515368" cy="207750"/>
            </a:xfrm>
            <a:prstGeom prst="ellips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23832" y="1234299"/>
              <a:ext cx="362118" cy="2077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AMF</a:t>
              </a:r>
            </a:p>
          </p:txBody>
        </p:sp>
      </p:grpSp>
      <p:sp>
        <p:nvSpPr>
          <p:cNvPr id="86" name="AutoShape 6"/>
          <p:cNvSpPr>
            <a:spLocks noChangeArrowheads="1"/>
          </p:cNvSpPr>
          <p:nvPr/>
        </p:nvSpPr>
        <p:spPr bwMode="auto">
          <a:xfrm>
            <a:off x="7376493" y="3787956"/>
            <a:ext cx="2932180" cy="16783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spcBef>
                <a:spcPct val="50000"/>
              </a:spcBef>
            </a:pPr>
            <a:endParaRPr lang="en-US" sz="18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7800210" y="4635607"/>
            <a:ext cx="425505" cy="264621"/>
            <a:chOff x="8556404" y="309785"/>
            <a:chExt cx="515368" cy="261152"/>
          </a:xfrm>
        </p:grpSpPr>
        <p:sp>
          <p:nvSpPr>
            <p:cNvPr id="94" name="Oval 93"/>
            <p:cNvSpPr/>
            <p:nvPr/>
          </p:nvSpPr>
          <p:spPr>
            <a:xfrm>
              <a:off x="8556404" y="322793"/>
              <a:ext cx="515368" cy="248144"/>
            </a:xfrm>
            <a:prstGeom prst="ellips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654514" y="309785"/>
              <a:ext cx="328455" cy="2077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UPF</a:t>
              </a:r>
            </a:p>
          </p:txBody>
        </p:sp>
      </p:grpSp>
      <p:pic>
        <p:nvPicPr>
          <p:cNvPr id="96" name="Picture 26" descr="rn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2907" y="4431978"/>
            <a:ext cx="544513" cy="1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6" descr="rn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4422" y="6049485"/>
            <a:ext cx="544513" cy="1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6" descr="rn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506" y="5839101"/>
            <a:ext cx="375931" cy="34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5289645" y="6119373"/>
            <a:ext cx="593432" cy="37965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r>
              <a:rPr lang="en-US" sz="1867" b="1" kern="0" dirty="0" smtClean="0"/>
              <a:t>AGF</a:t>
            </a:r>
            <a:endParaRPr lang="en-US" sz="1467" b="1" kern="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4885385" y="4521185"/>
            <a:ext cx="1365686" cy="1062364"/>
            <a:chOff x="4029606" y="3919323"/>
            <a:chExt cx="1365686" cy="1062364"/>
          </a:xfrm>
        </p:grpSpPr>
        <p:sp>
          <p:nvSpPr>
            <p:cNvPr id="5" name="Hexagon 4"/>
            <p:cNvSpPr/>
            <p:nvPr/>
          </p:nvSpPr>
          <p:spPr>
            <a:xfrm>
              <a:off x="4029606" y="3919323"/>
              <a:ext cx="1365686" cy="1062364"/>
            </a:xfrm>
            <a:prstGeom prst="hexagon">
              <a:avLst/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37" tIns="50768" rIns="101537" bIns="50768" rtlCol="0" anchor="ctr"/>
            <a:lstStyle/>
            <a:p>
              <a:pPr algn="ctr"/>
              <a:endParaRPr lang="en-US" sz="2000"/>
            </a:p>
          </p:txBody>
        </p:sp>
        <p:pic>
          <p:nvPicPr>
            <p:cNvPr id="6" name="Picture 2" descr="Image result for cellular antenna icon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91133" y="4013386"/>
              <a:ext cx="454828" cy="555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 flipH="1">
              <a:off x="4563624" y="4339117"/>
              <a:ext cx="423513" cy="261610"/>
              <a:chOff x="6495467" y="401517"/>
              <a:chExt cx="537556" cy="39215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597014" y="460429"/>
                <a:ext cx="362619" cy="29794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95467" y="401517"/>
                <a:ext cx="537556" cy="392152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b="1" dirty="0"/>
                  <a:t>gNB</a:t>
                </a:r>
              </a:p>
            </p:txBody>
          </p:sp>
        </p:grpSp>
      </p:grpSp>
      <p:cxnSp>
        <p:nvCxnSpPr>
          <p:cNvPr id="111" name="Straight Connector 110"/>
          <p:cNvCxnSpPr>
            <a:stCxn id="8" idx="1"/>
            <a:endCxn id="47" idx="1"/>
          </p:cNvCxnSpPr>
          <p:nvPr/>
        </p:nvCxnSpPr>
        <p:spPr>
          <a:xfrm flipV="1">
            <a:off x="5762912" y="5072245"/>
            <a:ext cx="1532846" cy="7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8" idx="3"/>
          </p:cNvCxnSpPr>
          <p:nvPr/>
        </p:nvCxnSpPr>
        <p:spPr>
          <a:xfrm>
            <a:off x="4035787" y="4545344"/>
            <a:ext cx="1400718" cy="518177"/>
          </a:xfrm>
          <a:prstGeom prst="line">
            <a:avLst/>
          </a:prstGeom>
          <a:ln w="28575">
            <a:solidFill>
              <a:srgbClr val="BD19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4G to 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7"/>
          <p:cNvSpPr>
            <a:spLocks/>
          </p:cNvSpPr>
          <p:nvPr/>
        </p:nvSpPr>
        <p:spPr bwMode="auto">
          <a:xfrm>
            <a:off x="5355594" y="2360584"/>
            <a:ext cx="4769965" cy="1878297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44450">
            <a:solidFill>
              <a:srgbClr val="96959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7865330" y="4238880"/>
            <a:ext cx="2694184" cy="1244994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4445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changes all cellular segments</a:t>
            </a:r>
            <a:endParaRPr lang="en-US" dirty="0"/>
          </a:p>
        </p:txBody>
      </p:sp>
      <p:pic>
        <p:nvPicPr>
          <p:cNvPr id="4" name="Picture 7" descr="bts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56" y="2505901"/>
            <a:ext cx="751874" cy="19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2084">
            <a:off x="2278350" y="2783826"/>
            <a:ext cx="525538" cy="7388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4724" y="3589881"/>
            <a:ext cx="1915297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/>
              <a:t>U</a:t>
            </a:r>
            <a:r>
              <a:rPr lang="en-US" sz="2000" kern="0" dirty="0"/>
              <a:t>ser </a:t>
            </a:r>
            <a:r>
              <a:rPr lang="en-US" sz="2000" b="1" kern="0" dirty="0"/>
              <a:t>E</a:t>
            </a:r>
            <a:r>
              <a:rPr lang="en-US" sz="2000" kern="0" dirty="0"/>
              <a:t>quipment</a:t>
            </a:r>
          </a:p>
        </p:txBody>
      </p:sp>
      <p:pic>
        <p:nvPicPr>
          <p:cNvPr id="1026" name="Picture 2" descr="Image result for light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02">
            <a:off x="3153803" y="2283424"/>
            <a:ext cx="1222177" cy="122217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100843" y="3004639"/>
            <a:ext cx="1515009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/>
              <a:t>A</a:t>
            </a:r>
            <a:r>
              <a:rPr lang="en-US" sz="2000" kern="0" dirty="0"/>
              <a:t>ir</a:t>
            </a:r>
            <a:r>
              <a:rPr lang="en-US" sz="2000" b="1" kern="0" dirty="0"/>
              <a:t> I</a:t>
            </a:r>
            <a:r>
              <a:rPr lang="en-US" sz="2000" kern="0" dirty="0"/>
              <a:t>nterface(s)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22924" y="4482169"/>
            <a:ext cx="2132847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kern="0" dirty="0"/>
              <a:t>Base Station</a:t>
            </a:r>
          </a:p>
          <a:p>
            <a:pPr algn="ctr"/>
            <a:r>
              <a:rPr lang="en-US" sz="2000" kern="0" dirty="0"/>
              <a:t>BTS, NB, </a:t>
            </a:r>
            <a:r>
              <a:rPr lang="en-US" sz="2000" kern="0" dirty="0" err="1"/>
              <a:t>eNB</a:t>
            </a:r>
            <a:r>
              <a:rPr lang="en-US" sz="2000" kern="0" dirty="0"/>
              <a:t>, </a:t>
            </a:r>
            <a:r>
              <a:rPr lang="en-US" sz="2000" b="1" kern="0" dirty="0" err="1">
                <a:solidFill>
                  <a:srgbClr val="FF0000"/>
                </a:solidFill>
              </a:rPr>
              <a:t>gNB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8296" y="2360583"/>
            <a:ext cx="2567556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kern="0" dirty="0"/>
              <a:t>FDMA, TDMA, CDMA, </a:t>
            </a:r>
            <a:r>
              <a:rPr lang="en-US" b="1" kern="0" dirty="0">
                <a:solidFill>
                  <a:srgbClr val="FF0000"/>
                </a:solidFill>
              </a:rPr>
              <a:t>NR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8661" y="2912204"/>
            <a:ext cx="3472608" cy="133882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kern="0" dirty="0"/>
              <a:t>Radio Access Network</a:t>
            </a:r>
          </a:p>
          <a:p>
            <a:pPr algn="ctr"/>
            <a:r>
              <a:rPr lang="en-US" sz="2000" i="1" kern="0" dirty="0"/>
              <a:t>(back</a:t>
            </a:r>
            <a:r>
              <a:rPr lang="en-US" sz="2000" kern="0" dirty="0"/>
              <a:t>hauling</a:t>
            </a:r>
            <a:r>
              <a:rPr lang="en-US" sz="2000" i="1" kern="0" dirty="0"/>
              <a:t>)</a:t>
            </a:r>
          </a:p>
          <a:p>
            <a:pPr algn="ctr">
              <a:spcBef>
                <a:spcPts val="600"/>
              </a:spcBef>
            </a:pPr>
            <a:r>
              <a:rPr lang="en-US" sz="1400" kern="0" dirty="0"/>
              <a:t>GRAN, GERAN, UTRAN, E-UTRAN, </a:t>
            </a:r>
          </a:p>
          <a:p>
            <a:pPr algn="ctr"/>
            <a:r>
              <a:rPr lang="en-US" sz="1400" b="1" kern="0" dirty="0" err="1">
                <a:solidFill>
                  <a:srgbClr val="FF0000"/>
                </a:solidFill>
              </a:rPr>
              <a:t>NextGen</a:t>
            </a:r>
            <a:r>
              <a:rPr lang="en-US" sz="1400" b="1" kern="0" dirty="0">
                <a:solidFill>
                  <a:srgbClr val="FF0000"/>
                </a:solidFill>
              </a:rPr>
              <a:t> (R)AN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41841" y="4639215"/>
            <a:ext cx="2541163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kern="0" dirty="0"/>
              <a:t>core network</a:t>
            </a:r>
          </a:p>
          <a:p>
            <a:pPr algn="ctr"/>
            <a:r>
              <a:rPr lang="en-US" sz="1600" kern="0" dirty="0"/>
              <a:t>NSS, UMTS core, EPC, </a:t>
            </a:r>
            <a:r>
              <a:rPr lang="en-US" sz="1600" b="1" kern="0" dirty="0">
                <a:solidFill>
                  <a:srgbClr val="FF0000"/>
                </a:solidFill>
              </a:rPr>
              <a:t>5GC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710139" y="5483874"/>
            <a:ext cx="1708951" cy="835470"/>
            <a:chOff x="459995" y="5434686"/>
            <a:chExt cx="1708951" cy="835470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 rot="19603085">
              <a:off x="459995" y="5503449"/>
              <a:ext cx="1371353" cy="766707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noFill/>
            <a:ln w="444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 rot="19603085">
              <a:off x="620075" y="5469068"/>
              <a:ext cx="1371353" cy="766707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444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 rot="19603085">
              <a:off x="797593" y="5434686"/>
              <a:ext cx="1371353" cy="766707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444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9517826">
              <a:off x="1029870" y="5462540"/>
              <a:ext cx="112729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kern="0" dirty="0"/>
                <a:t>other networks</a:t>
              </a:r>
              <a:endParaRPr lang="en-US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90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5G attain higher speed?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Air interface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NR more efficient (factor of 3 improvement)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wider spectral bands </a:t>
            </a:r>
            <a:r>
              <a:rPr lang="en-US" sz="1800" dirty="0"/>
              <a:t>(100 MHz, 1GHz)</a:t>
            </a:r>
            <a:r>
              <a:rPr lang="en-US" dirty="0"/>
              <a:t>,</a:t>
            </a:r>
            <a:r>
              <a:rPr lang="en-US" sz="1800" dirty="0"/>
              <a:t> </a:t>
            </a:r>
            <a:r>
              <a:rPr lang="en-US" dirty="0"/>
              <a:t>which requires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new RF bands (sub-1GHz, </a:t>
            </a:r>
            <a:r>
              <a:rPr lang="en-US" dirty="0" err="1" smtClean="0"/>
              <a:t>mmWave</a:t>
            </a:r>
            <a:r>
              <a:rPr lang="en-US" dirty="0" smtClean="0"/>
              <a:t>: 24/28 GHz, 30-90GHz</a:t>
            </a:r>
            <a:r>
              <a:rPr lang="en-US" dirty="0"/>
              <a:t>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use of licensed/unlicensed  unshared/shared spectrum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smaller cells and densification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Massive (16 or more, up to 256) MIMO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sz="2000" dirty="0"/>
              <a:t>&lt; 6 GHz use multipath for spatial mux and multiuser MIMO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&gt; 6 GHz use </a:t>
            </a:r>
            <a:r>
              <a:rPr lang="en-US" sz="2000" i="1" dirty="0"/>
              <a:t>coherent beamforming </a:t>
            </a:r>
            <a:r>
              <a:rPr lang="en-US" sz="2000" dirty="0"/>
              <a:t>(personal cells)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RAN</a:t>
            </a: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dirty="0"/>
              <a:t>functional split options – split 2 and 7.2 standardized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upgrade backhauling from 1Gbps to 10Gbps to 100Gbps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25 </a:t>
            </a:r>
            <a:r>
              <a:rPr lang="en-US" dirty="0" err="1"/>
              <a:t>GbE</a:t>
            </a:r>
            <a:r>
              <a:rPr lang="en-US" dirty="0"/>
              <a:t> (802.3by), 1-lane 50 </a:t>
            </a:r>
            <a:r>
              <a:rPr lang="en-US" dirty="0" err="1"/>
              <a:t>GbE</a:t>
            </a:r>
            <a:r>
              <a:rPr lang="en-US" dirty="0"/>
              <a:t> (802.3cd), NG 100/200/400 </a:t>
            </a:r>
            <a:r>
              <a:rPr lang="en-US" dirty="0" err="1"/>
              <a:t>GbE</a:t>
            </a:r>
            <a:r>
              <a:rPr lang="en-US" dirty="0"/>
              <a:t> (802.3bs)</a:t>
            </a:r>
          </a:p>
          <a:p>
            <a:pPr>
              <a:spcBef>
                <a:spcPts val="0"/>
              </a:spcBef>
            </a:pPr>
            <a:r>
              <a:rPr lang="en-US" dirty="0" err="1"/>
              <a:t>FlexE</a:t>
            </a:r>
            <a:r>
              <a:rPr lang="en-US" dirty="0"/>
              <a:t> bonding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R15 operating bands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9652" y="1280161"/>
            <a:ext cx="10933497" cy="510000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FR1 (&lt; 6GHz)		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FR2 (&gt;6GHz)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597" y="1280162"/>
            <a:ext cx="4981991" cy="4007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97" y="5472546"/>
            <a:ext cx="4993067" cy="1142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0" y="1619250"/>
            <a:ext cx="4838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WRC-19 </a:t>
            </a:r>
            <a:r>
              <a:rPr lang="en-US" dirty="0" err="1" smtClean="0">
                <a:latin typeface="+mn-lt"/>
              </a:rPr>
              <a:t>Sharm</a:t>
            </a:r>
            <a:r>
              <a:rPr lang="en-US" dirty="0" smtClean="0">
                <a:latin typeface="+mn-lt"/>
              </a:rPr>
              <a:t> El-</a:t>
            </a:r>
            <a:r>
              <a:rPr lang="en-US" dirty="0" err="1" smtClean="0">
                <a:latin typeface="+mn-lt"/>
              </a:rPr>
              <a:t>Skeikh</a:t>
            </a:r>
            <a:r>
              <a:rPr lang="en-US" dirty="0" smtClean="0">
                <a:latin typeface="+mn-lt"/>
              </a:rPr>
              <a:t>  Nov 2019</a:t>
            </a:r>
          </a:p>
          <a:p>
            <a:r>
              <a:rPr lang="en-US" dirty="0"/>
              <a:t>	</a:t>
            </a:r>
            <a:r>
              <a:rPr lang="en-US" dirty="0" smtClean="0"/>
              <a:t>expanded RF bands available for 5G 			from 1.9 GHz to 17.25 </a:t>
            </a:r>
            <a:r>
              <a:rPr lang="en-US" dirty="0"/>
              <a:t>G</a:t>
            </a:r>
            <a:r>
              <a:rPr lang="en-US" dirty="0" smtClean="0"/>
              <a:t>Hz</a:t>
            </a:r>
          </a:p>
          <a:p>
            <a:r>
              <a:rPr lang="en-US" dirty="0" smtClean="0">
                <a:latin typeface="+mn-lt"/>
              </a:rPr>
              <a:t>New bands: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24.25-27.5 </a:t>
            </a:r>
            <a:r>
              <a:rPr lang="en-US" dirty="0" smtClean="0"/>
              <a:t>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37-43.5</a:t>
            </a:r>
            <a:r>
              <a:rPr lang="en-US" dirty="0"/>
              <a:t> </a:t>
            </a:r>
            <a:r>
              <a:rPr lang="en-US" dirty="0" smtClean="0"/>
              <a:t>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45.5-47</a:t>
            </a:r>
            <a:r>
              <a:rPr lang="en-US" dirty="0"/>
              <a:t> </a:t>
            </a:r>
            <a:r>
              <a:rPr lang="en-US" dirty="0" smtClean="0"/>
              <a:t>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47.2-48.2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66-71 GHz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/>
              <a:t>Additional bands will be considered for WRC-23</a:t>
            </a:r>
          </a:p>
          <a:p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including low and mid frequencies</a:t>
            </a:r>
          </a:p>
        </p:txBody>
      </p:sp>
    </p:spTree>
    <p:extLst>
      <p:ext uri="{BB962C8B-B14F-4D97-AF65-F5344CB8AC3E}">
        <p14:creationId xmlns:p14="http://schemas.microsoft.com/office/powerpoint/2010/main" val="28981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5G attain lower latencies?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Air interface </a:t>
            </a:r>
          </a:p>
          <a:p>
            <a:r>
              <a:rPr lang="en-US" dirty="0" smtClean="0"/>
              <a:t>more flexible frame structure</a:t>
            </a:r>
          </a:p>
          <a:p>
            <a:r>
              <a:rPr lang="en-US" dirty="0" smtClean="0"/>
              <a:t>self contained integrated subframe 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RAN</a:t>
            </a:r>
            <a:endParaRPr lang="en-US" b="1" dirty="0" smtClean="0"/>
          </a:p>
          <a:p>
            <a:r>
              <a:rPr lang="en-US" b="1" dirty="0"/>
              <a:t>S</a:t>
            </a:r>
            <a:r>
              <a:rPr lang="en-US" dirty="0"/>
              <a:t>oftware</a:t>
            </a:r>
            <a:r>
              <a:rPr lang="en-US" b="1" dirty="0"/>
              <a:t> D</a:t>
            </a:r>
            <a:r>
              <a:rPr lang="en-US" dirty="0"/>
              <a:t>efined</a:t>
            </a:r>
            <a:r>
              <a:rPr lang="en-US" b="1" dirty="0"/>
              <a:t> N</a:t>
            </a:r>
            <a:r>
              <a:rPr lang="en-US" dirty="0"/>
              <a:t>etworking or </a:t>
            </a:r>
            <a:r>
              <a:rPr lang="en-US" b="1" dirty="0"/>
              <a:t>S</a:t>
            </a:r>
            <a:r>
              <a:rPr lang="en-US" dirty="0"/>
              <a:t>egment </a:t>
            </a:r>
            <a:r>
              <a:rPr lang="en-US" b="1" dirty="0"/>
              <a:t>R</a:t>
            </a:r>
            <a:r>
              <a:rPr lang="en-US" dirty="0"/>
              <a:t>outing</a:t>
            </a:r>
            <a:endParaRPr lang="en-US" b="1" dirty="0"/>
          </a:p>
          <a:p>
            <a:r>
              <a:rPr lang="en-US" b="1" dirty="0"/>
              <a:t>N</a:t>
            </a:r>
            <a:r>
              <a:rPr lang="en-US" dirty="0"/>
              <a:t>etwork</a:t>
            </a:r>
            <a:r>
              <a:rPr lang="en-US" b="1" dirty="0"/>
              <a:t> F</a:t>
            </a:r>
            <a:r>
              <a:rPr lang="en-US" dirty="0"/>
              <a:t>unctions</a:t>
            </a:r>
            <a:r>
              <a:rPr lang="en-US" b="1" dirty="0"/>
              <a:t> V</a:t>
            </a:r>
            <a:r>
              <a:rPr lang="en-US" dirty="0"/>
              <a:t>irtualization</a:t>
            </a:r>
          </a:p>
          <a:p>
            <a:r>
              <a:rPr lang="en-US" b="1" dirty="0"/>
              <a:t>M</a:t>
            </a:r>
            <a:r>
              <a:rPr lang="en-US" dirty="0"/>
              <a:t>obile </a:t>
            </a:r>
            <a:r>
              <a:rPr lang="en-US" b="1" dirty="0"/>
              <a:t>E</a:t>
            </a:r>
            <a:r>
              <a:rPr lang="en-US" dirty="0"/>
              <a:t>dge </a:t>
            </a:r>
            <a:r>
              <a:rPr lang="en-US" b="1" dirty="0"/>
              <a:t>C</a:t>
            </a:r>
            <a:r>
              <a:rPr lang="en-US" dirty="0"/>
              <a:t>omputing (moving functionality closer to UE) </a:t>
            </a:r>
            <a:endParaRPr lang="en-US" dirty="0" smtClean="0"/>
          </a:p>
          <a:p>
            <a:r>
              <a:rPr lang="en-US" b="1" dirty="0" smtClean="0"/>
              <a:t>T</a:t>
            </a:r>
            <a:r>
              <a:rPr lang="en-US" dirty="0" smtClean="0"/>
              <a:t>ime </a:t>
            </a:r>
            <a:r>
              <a:rPr lang="en-US" b="1" dirty="0" smtClean="0"/>
              <a:t>S</a:t>
            </a:r>
            <a:r>
              <a:rPr lang="en-US" dirty="0" smtClean="0"/>
              <a:t>ensitive </a:t>
            </a:r>
            <a:r>
              <a:rPr lang="en-US" b="1" dirty="0" smtClean="0"/>
              <a:t>N</a:t>
            </a:r>
            <a:r>
              <a:rPr lang="en-US" dirty="0" smtClean="0"/>
              <a:t>etworking / </a:t>
            </a:r>
            <a:r>
              <a:rPr lang="en-US" b="1" dirty="0" smtClean="0"/>
              <a:t>Det</a:t>
            </a:r>
            <a:r>
              <a:rPr lang="en-US" dirty="0" smtClean="0"/>
              <a:t>erministic </a:t>
            </a:r>
            <a:r>
              <a:rPr lang="en-US" b="1" dirty="0" smtClean="0"/>
              <a:t>Net</a:t>
            </a:r>
            <a:r>
              <a:rPr lang="en-US" dirty="0" smtClean="0"/>
              <a:t>working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IEEE 802.1CM for Ethernet fronthaul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IEEE 802.1Qbv scheduled traffic enhancements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IEEE 802.1Qbu frame pre-emption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IETF </a:t>
            </a:r>
            <a:r>
              <a:rPr lang="en-US" dirty="0" err="1"/>
              <a:t>DetNet</a:t>
            </a:r>
            <a:r>
              <a:rPr lang="en-US" dirty="0"/>
              <a:t> (Deterministic Networking) for </a:t>
            </a:r>
            <a:r>
              <a:rPr lang="en-US" dirty="0" smtClean="0"/>
              <a:t>IP</a:t>
            </a:r>
          </a:p>
          <a:p>
            <a:r>
              <a:rPr lang="en-US" dirty="0" smtClean="0"/>
              <a:t>Network </a:t>
            </a:r>
            <a:r>
              <a:rPr lang="en-US" dirty="0"/>
              <a:t>slicing</a:t>
            </a:r>
          </a:p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~1.COO\AppData\Local\Temp\Figure 4 png final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362" y="2011802"/>
            <a:ext cx="3393195" cy="2412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slicing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1627" y="1280161"/>
            <a:ext cx="8206173" cy="5100002"/>
          </a:xfrm>
        </p:spPr>
        <p:txBody>
          <a:bodyPr/>
          <a:lstStyle/>
          <a:p>
            <a:pPr marL="0" indent="0" defTabSz="255985">
              <a:spcBef>
                <a:spcPts val="900"/>
              </a:spcBef>
              <a:buNone/>
            </a:pPr>
            <a:r>
              <a:rPr lang="en-US" dirty="0"/>
              <a:t>5G </a:t>
            </a:r>
            <a:r>
              <a:rPr lang="en-US" dirty="0" smtClean="0"/>
              <a:t>must support </a:t>
            </a:r>
            <a:r>
              <a:rPr lang="en-US" dirty="0"/>
              <a:t>coexistence of traffic with wildly diverging requirements </a:t>
            </a:r>
          </a:p>
          <a:p>
            <a:pPr marL="0" indent="0">
              <a:buNone/>
            </a:pPr>
            <a:r>
              <a:rPr lang="en-US" dirty="0" smtClean="0"/>
              <a:t>It can’t necessarily reach </a:t>
            </a:r>
            <a:r>
              <a:rPr lang="en-US" dirty="0"/>
              <a:t>all of its goals </a:t>
            </a:r>
            <a:r>
              <a:rPr lang="en-US" dirty="0" smtClean="0"/>
              <a:t>simultaneously, but </a:t>
            </a:r>
            <a:r>
              <a:rPr lang="en-US" dirty="0"/>
              <a:t>it doesn’t have to</a:t>
            </a:r>
          </a:p>
          <a:p>
            <a:pPr marL="0" indent="0" defTabSz="341313">
              <a:buNone/>
            </a:pPr>
            <a:r>
              <a:rPr lang="en-US" dirty="0"/>
              <a:t>For example:</a:t>
            </a:r>
          </a:p>
          <a:p>
            <a:pPr defTabSz="341313">
              <a:spcBef>
                <a:spcPts val="0"/>
              </a:spcBef>
            </a:pPr>
            <a:r>
              <a:rPr lang="en-US" dirty="0"/>
              <a:t>enhanced mobile broadband</a:t>
            </a:r>
          </a:p>
          <a:p>
            <a:pPr lvl="1" defTabSz="341313">
              <a:spcBef>
                <a:spcPts val="0"/>
              </a:spcBef>
            </a:pPr>
            <a:r>
              <a:rPr lang="en-US" dirty="0"/>
              <a:t>needs high data rates</a:t>
            </a:r>
          </a:p>
          <a:p>
            <a:pPr lvl="1" defTabSz="341313">
              <a:spcBef>
                <a:spcPts val="0"/>
              </a:spcBef>
            </a:pPr>
            <a:r>
              <a:rPr lang="en-US" dirty="0"/>
              <a:t>doesn’t need very low latency</a:t>
            </a:r>
          </a:p>
          <a:p>
            <a:pPr defTabSz="341313">
              <a:spcBef>
                <a:spcPts val="0"/>
              </a:spcBef>
            </a:pPr>
            <a:r>
              <a:rPr lang="en-US" dirty="0"/>
              <a:t>massive </a:t>
            </a:r>
            <a:r>
              <a:rPr lang="en-US" dirty="0" err="1"/>
              <a:t>IoT</a:t>
            </a:r>
            <a:endParaRPr lang="en-US" dirty="0"/>
          </a:p>
          <a:p>
            <a:pPr lvl="1" defTabSz="341313">
              <a:spcBef>
                <a:spcPts val="0"/>
              </a:spcBef>
            </a:pPr>
            <a:r>
              <a:rPr lang="en-US" dirty="0"/>
              <a:t>needs high connection density</a:t>
            </a:r>
          </a:p>
          <a:p>
            <a:pPr lvl="1" defTabSz="341313">
              <a:spcBef>
                <a:spcPts val="0"/>
              </a:spcBef>
            </a:pPr>
            <a:r>
              <a:rPr lang="en-US" dirty="0"/>
              <a:t>doesn’t need high data rates</a:t>
            </a:r>
          </a:p>
          <a:p>
            <a:pPr marL="57150" indent="0" defTabSz="341313">
              <a:spcBef>
                <a:spcPts val="1200"/>
              </a:spcBef>
              <a:buNone/>
            </a:pPr>
            <a:r>
              <a:rPr lang="en-US" dirty="0" smtClean="0"/>
              <a:t>5G uses </a:t>
            </a:r>
            <a:r>
              <a:rPr lang="en-US" i="1" dirty="0" smtClean="0"/>
              <a:t>network slicing </a:t>
            </a:r>
            <a:r>
              <a:rPr lang="en-US" dirty="0" smtClean="0"/>
              <a:t>to satisfy these widely divergent needs</a:t>
            </a:r>
          </a:p>
          <a:p>
            <a:pPr marL="57150" indent="0" defTabSz="341313">
              <a:spcBef>
                <a:spcPts val="1200"/>
              </a:spcBef>
              <a:buNone/>
            </a:pPr>
            <a:r>
              <a:rPr lang="en-US" dirty="0"/>
              <a:t>Network </a:t>
            </a:r>
            <a:r>
              <a:rPr lang="en-US" dirty="0" smtClean="0"/>
              <a:t>slices are dynamically established strong-isolated networks</a:t>
            </a:r>
            <a:endParaRPr lang="en-US" dirty="0"/>
          </a:p>
          <a:p>
            <a:pPr marL="561975" lvl="1" indent="0" defTabSz="341313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12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slicing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2863" indent="0" defTabSz="255985">
              <a:spcBef>
                <a:spcPts val="900"/>
              </a:spcBef>
              <a:buNone/>
            </a:pPr>
            <a:r>
              <a:rPr lang="en-US" dirty="0" smtClean="0"/>
              <a:t>5G can support coexistence </a:t>
            </a:r>
            <a:r>
              <a:rPr lang="en-US" dirty="0"/>
              <a:t>of traffic with wildly diverging requirements </a:t>
            </a:r>
            <a:endParaRPr lang="en-US" dirty="0" smtClean="0"/>
          </a:p>
          <a:p>
            <a:pPr marL="42863" indent="0" defTabSz="25598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by using </a:t>
            </a:r>
            <a:r>
              <a:rPr lang="en-US" i="1" dirty="0"/>
              <a:t>network </a:t>
            </a:r>
            <a:r>
              <a:rPr lang="en-US" i="1" dirty="0" smtClean="0"/>
              <a:t>slicing</a:t>
            </a:r>
            <a:r>
              <a:rPr lang="en-US" dirty="0" smtClean="0"/>
              <a:t> in the air interface, </a:t>
            </a:r>
            <a:r>
              <a:rPr lang="en-US" dirty="0" err="1" smtClean="0"/>
              <a:t>xhaul</a:t>
            </a:r>
            <a:r>
              <a:rPr lang="en-US" dirty="0" smtClean="0"/>
              <a:t>, and core</a:t>
            </a:r>
            <a:endParaRPr lang="en-US" dirty="0"/>
          </a:p>
          <a:p>
            <a:pPr marL="300038" defTabSz="255985">
              <a:spcBef>
                <a:spcPts val="0"/>
              </a:spcBef>
            </a:pPr>
            <a:r>
              <a:rPr lang="en-US" i="1" dirty="0"/>
              <a:t>on-demand</a:t>
            </a:r>
            <a:r>
              <a:rPr lang="en-US" dirty="0"/>
              <a:t> </a:t>
            </a:r>
            <a:r>
              <a:rPr lang="en-US" dirty="0" smtClean="0"/>
              <a:t>(i.e., dynamic) assignment </a:t>
            </a:r>
            <a:r>
              <a:rPr lang="en-US" dirty="0"/>
              <a:t>of networking/computational resources</a:t>
            </a:r>
          </a:p>
          <a:p>
            <a:pPr marL="600075" lvl="1" defTabSz="255985">
              <a:spcBef>
                <a:spcPts val="0"/>
              </a:spcBef>
            </a:pPr>
            <a:r>
              <a:rPr lang="en-US" dirty="0"/>
              <a:t>bandwidth, forwarding tables, processing capacity, etc.</a:t>
            </a:r>
          </a:p>
          <a:p>
            <a:pPr marL="300038" defTabSz="255985">
              <a:spcBef>
                <a:spcPts val="0"/>
              </a:spcBef>
            </a:pPr>
            <a:r>
              <a:rPr lang="en-US" dirty="0" smtClean="0"/>
              <a:t>each slice acts as an end-to-end independent network</a:t>
            </a:r>
          </a:p>
          <a:p>
            <a:pPr marL="300038" defTabSz="255985">
              <a:spcBef>
                <a:spcPts val="0"/>
              </a:spcBef>
            </a:pPr>
            <a:r>
              <a:rPr lang="en-US" dirty="0" smtClean="0"/>
              <a:t>resources </a:t>
            </a:r>
            <a:r>
              <a:rPr lang="en-US" dirty="0"/>
              <a:t>can be physical or virtual, but </a:t>
            </a:r>
          </a:p>
          <a:p>
            <a:pPr marL="300038" defTabSz="255985">
              <a:spcBef>
                <a:spcPts val="0"/>
              </a:spcBef>
            </a:pPr>
            <a:r>
              <a:rPr lang="en-US" dirty="0"/>
              <a:t>each </a:t>
            </a:r>
            <a:r>
              <a:rPr lang="en-US" dirty="0" smtClean="0"/>
              <a:t>slice </a:t>
            </a:r>
            <a:r>
              <a:rPr lang="en-US" dirty="0"/>
              <a:t>acts as a </a:t>
            </a:r>
            <a:r>
              <a:rPr lang="en-US" i="1" dirty="0"/>
              <a:t>strongly isolated </a:t>
            </a:r>
            <a:r>
              <a:rPr lang="en-US" dirty="0"/>
              <a:t>network or cloud</a:t>
            </a:r>
          </a:p>
          <a:p>
            <a:pPr marL="600075" lvl="1" defTabSz="255985">
              <a:spcBef>
                <a:spcPts val="0"/>
              </a:spcBef>
            </a:pPr>
            <a:r>
              <a:rPr lang="en-US" dirty="0"/>
              <a:t>isolation of management, security, and performance</a:t>
            </a:r>
          </a:p>
          <a:p>
            <a:pPr marL="0" indent="0">
              <a:buNone/>
            </a:pPr>
            <a:r>
              <a:rPr lang="en-GB" dirty="0"/>
              <a:t>3GPP defines a slice by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GB" dirty="0"/>
              <a:t>Slice/Service type (SST) expected slice behaviour (features and services</a:t>
            </a:r>
            <a:r>
              <a:rPr lang="en-GB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3 types mandated, but many other types possible</a:t>
            </a:r>
          </a:p>
          <a:p>
            <a:pPr marL="688975" lvl="2" indent="0">
              <a:spcBef>
                <a:spcPts val="0"/>
              </a:spcBef>
              <a:buNone/>
            </a:pPr>
            <a:r>
              <a:rPr lang="en-GB" dirty="0"/>
              <a:t>f</a:t>
            </a:r>
            <a:r>
              <a:rPr lang="en-GB" dirty="0" smtClean="0"/>
              <a:t>or example, MVNOs, specific enterprises, etc.</a:t>
            </a:r>
            <a:endParaRPr lang="en-GB" dirty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Slice </a:t>
            </a:r>
            <a:r>
              <a:rPr lang="en-GB" dirty="0"/>
              <a:t>Differentiator (SD) </a:t>
            </a:r>
            <a:r>
              <a:rPr lang="en-GB" dirty="0" smtClean="0"/>
              <a:t>to </a:t>
            </a:r>
            <a:r>
              <a:rPr lang="en-US" dirty="0" smtClean="0"/>
              <a:t>differentiate </a:t>
            </a:r>
            <a:r>
              <a:rPr lang="en-US" dirty="0"/>
              <a:t>between </a:t>
            </a:r>
            <a:r>
              <a:rPr lang="en-US" dirty="0" smtClean="0"/>
              <a:t>different slices </a:t>
            </a:r>
            <a:r>
              <a:rPr lang="en-US" dirty="0"/>
              <a:t>of the same </a:t>
            </a:r>
            <a:r>
              <a:rPr lang="x-none" dirty="0"/>
              <a:t>Slice/Service type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34712"/>
              </p:ext>
            </p:extLst>
          </p:nvPr>
        </p:nvGraphicFramePr>
        <p:xfrm>
          <a:off x="8594918" y="3420254"/>
          <a:ext cx="3190681" cy="13882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5628"/>
                <a:gridCol w="1325053"/>
              </a:tblGrid>
              <a:tr h="277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Slice/Service type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SST value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5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eMBB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URLLC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MIoT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0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02" y="272148"/>
            <a:ext cx="7469943" cy="644740"/>
          </a:xfrm>
        </p:spPr>
        <p:txBody>
          <a:bodyPr/>
          <a:lstStyle/>
          <a:p>
            <a:r>
              <a:rPr lang="en-US" dirty="0"/>
              <a:t>How does 5G </a:t>
            </a:r>
            <a:r>
              <a:rPr lang="en-US" dirty="0" smtClean="0"/>
              <a:t>support new applications?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New cloud-based </a:t>
            </a:r>
            <a:r>
              <a:rPr lang="en-US" b="1" dirty="0" smtClean="0"/>
              <a:t>S</a:t>
            </a:r>
            <a:r>
              <a:rPr lang="en-US" dirty="0" smtClean="0"/>
              <a:t>ervice </a:t>
            </a:r>
            <a:r>
              <a:rPr lang="en-US" b="1" dirty="0" smtClean="0"/>
              <a:t>B</a:t>
            </a:r>
            <a:r>
              <a:rPr lang="en-US" dirty="0" smtClean="0"/>
              <a:t>ased </a:t>
            </a:r>
            <a:r>
              <a:rPr lang="en-US" b="1" dirty="0" smtClean="0"/>
              <a:t>A</a:t>
            </a:r>
            <a:r>
              <a:rPr lang="en-US" dirty="0" smtClean="0"/>
              <a:t>rchitecture </a:t>
            </a:r>
            <a:r>
              <a:rPr lang="en-US" sz="2400" b="1" dirty="0"/>
              <a:t>core</a:t>
            </a:r>
            <a:endParaRPr lang="en-US" b="1" dirty="0" smtClean="0"/>
          </a:p>
          <a:p>
            <a:r>
              <a:rPr lang="en-US" dirty="0" smtClean="0"/>
              <a:t>SDN/SR, NFV and network slicing</a:t>
            </a:r>
          </a:p>
          <a:p>
            <a:r>
              <a:rPr lang="en-US" dirty="0" smtClean="0"/>
              <a:t>Network Functions and exposure functions (NRF, NEF)</a:t>
            </a:r>
          </a:p>
          <a:p>
            <a:r>
              <a:rPr lang="en-US" dirty="0" smtClean="0"/>
              <a:t>client/server with RESTful interfaces (CRUD operations)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pplication </a:t>
            </a:r>
            <a:r>
              <a:rPr lang="en-US" b="1" dirty="0" smtClean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41" y="3335248"/>
            <a:ext cx="6510108" cy="31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 from here?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Initial 5G deployments </a:t>
            </a:r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err="1"/>
              <a:t>eMBB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and </a:t>
            </a:r>
            <a:r>
              <a:rPr lang="en-US" dirty="0" smtClean="0"/>
              <a:t>simply locate a </a:t>
            </a:r>
            <a:r>
              <a:rPr lang="en-US" dirty="0" err="1" smtClean="0"/>
              <a:t>gNB</a:t>
            </a:r>
            <a:r>
              <a:rPr lang="en-US" dirty="0" smtClean="0"/>
              <a:t> next to existing </a:t>
            </a:r>
            <a:r>
              <a:rPr lang="en-US" dirty="0" err="1" smtClean="0"/>
              <a:t>eNB</a:t>
            </a:r>
            <a:r>
              <a:rPr lang="en-US" dirty="0" smtClean="0"/>
              <a:t> (“deployment option 3”)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order to facilitate this first stage	3GPP defined </a:t>
            </a:r>
            <a:r>
              <a:rPr lang="en-US" b="1" dirty="0"/>
              <a:t>N</a:t>
            </a:r>
            <a:r>
              <a:rPr lang="en-US" dirty="0"/>
              <a:t>on </a:t>
            </a:r>
            <a:r>
              <a:rPr lang="en-US" b="1" dirty="0" err="1"/>
              <a:t>S</a:t>
            </a:r>
            <a:r>
              <a:rPr lang="en-US" dirty="0" err="1"/>
              <a:t>tand</a:t>
            </a:r>
            <a:r>
              <a:rPr lang="en-US" b="1" dirty="0" err="1"/>
              <a:t>A</a:t>
            </a:r>
            <a:r>
              <a:rPr lang="en-US" dirty="0" err="1"/>
              <a:t>lone</a:t>
            </a:r>
            <a:r>
              <a:rPr lang="en-US" dirty="0"/>
              <a:t> (NSA)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i.e., 5G supported by the existing 4G infrastructure (E-UTRAN, EPC</a:t>
            </a:r>
            <a:r>
              <a:rPr lang="en-US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thus not delivering all 5G’s potential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3GPP has </a:t>
            </a:r>
            <a:r>
              <a:rPr lang="en-US" dirty="0" smtClean="0"/>
              <a:t>also defined 3 </a:t>
            </a:r>
            <a:r>
              <a:rPr lang="en-US" b="1" dirty="0" err="1" smtClean="0"/>
              <a:t>S</a:t>
            </a:r>
            <a:r>
              <a:rPr lang="en-US" dirty="0" err="1" smtClean="0"/>
              <a:t>tand</a:t>
            </a:r>
            <a:r>
              <a:rPr lang="en-US" b="1" dirty="0" err="1" smtClean="0"/>
              <a:t>A</a:t>
            </a:r>
            <a:r>
              <a:rPr lang="en-US" dirty="0" err="1" smtClean="0"/>
              <a:t>lone</a:t>
            </a:r>
            <a:r>
              <a:rPr lang="en-US" dirty="0" smtClean="0"/>
              <a:t> </a:t>
            </a:r>
            <a:r>
              <a:rPr lang="en-US" dirty="0"/>
              <a:t>options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obvious two are pure SA 4G (option 1) and 5G (option 2)</a:t>
            </a:r>
          </a:p>
          <a:p>
            <a:pPr marL="0" indent="0">
              <a:buNone/>
            </a:pPr>
            <a:r>
              <a:rPr lang="en-US" dirty="0"/>
              <a:t>For the distant future there is option 5 for supporting legacy phones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with a 4G LTE air interface connecting to a 5G core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5004256" y="5448937"/>
            <a:ext cx="156631" cy="48321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059478" y="4784911"/>
            <a:ext cx="0" cy="354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04255" y="4771410"/>
            <a:ext cx="0" cy="35493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071869" y="5471095"/>
            <a:ext cx="132234" cy="5008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65243" y="5575619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LTE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9116" y="5568128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NR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9551" y="5130910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err="1"/>
              <a:t>gNb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62951" y="5130910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err="1"/>
              <a:t>eNB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54157" y="4471242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EPC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68874" y="4471242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5GC</a:t>
            </a:r>
            <a:endParaRPr lang="en-US" sz="1100" b="1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169680" y="5455803"/>
            <a:ext cx="163072" cy="476352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204104" y="5467721"/>
            <a:ext cx="126465" cy="50423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928239" y="4604216"/>
            <a:ext cx="0" cy="35493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30554" y="5027093"/>
            <a:ext cx="3557" cy="358774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84779" y="4689708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4G data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1495" y="5084247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4G ctrl</a:t>
            </a:r>
            <a:endParaRPr lang="en-US" sz="1100" b="1" dirty="0">
              <a:solidFill>
                <a:srgbClr val="0033CC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930168" y="5485822"/>
            <a:ext cx="0" cy="354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32483" y="5908699"/>
            <a:ext cx="3557" cy="35877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86708" y="5571314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5G data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3424" y="5965853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5G ctrl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310985" y="4784324"/>
            <a:ext cx="3557" cy="358774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332186" y="4786606"/>
            <a:ext cx="3557" cy="35877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041263" y="4864328"/>
            <a:ext cx="1038405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/>
              <a:t>Option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98835" y="4854197"/>
            <a:ext cx="929111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/>
              <a:t>Option 2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2084">
            <a:off x="8278463" y="5911635"/>
            <a:ext cx="525538" cy="738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2084">
            <a:off x="4898117" y="5917247"/>
            <a:ext cx="525538" cy="7388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2084">
            <a:off x="5981689" y="5916548"/>
            <a:ext cx="525538" cy="738890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 flipV="1">
            <a:off x="8371857" y="4780347"/>
            <a:ext cx="0" cy="354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181253" y="4466678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5GC</a:t>
            </a:r>
            <a:endParaRPr lang="en-US" sz="1100" b="1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8644565" y="4782042"/>
            <a:ext cx="3557" cy="35877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422280" y="4859764"/>
            <a:ext cx="1038405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/>
              <a:t>Option 5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8351551" y="5425065"/>
            <a:ext cx="156631" cy="48321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912538" y="5551747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LTE</a:t>
            </a:r>
            <a:endParaRPr lang="en-US" sz="1100" b="1" dirty="0">
              <a:solidFill>
                <a:srgbClr val="0033CC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516975" y="5431931"/>
            <a:ext cx="163072" cy="476352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105086" y="5126346"/>
            <a:ext cx="884544" cy="32778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ng-</a:t>
            </a:r>
            <a:r>
              <a:rPr lang="en-US" b="1" dirty="0" err="1"/>
              <a:t>eNB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9600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5G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Straight Connector 120"/>
          <p:cNvCxnSpPr>
            <a:stCxn id="115" idx="0"/>
          </p:cNvCxnSpPr>
          <p:nvPr/>
        </p:nvCxnSpPr>
        <p:spPr>
          <a:xfrm flipH="1" flipV="1">
            <a:off x="8657658" y="4376202"/>
            <a:ext cx="708664" cy="51041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101" idx="3"/>
          </p:cNvCxnSpPr>
          <p:nvPr/>
        </p:nvCxnSpPr>
        <p:spPr>
          <a:xfrm flipH="1" flipV="1">
            <a:off x="6421226" y="4391868"/>
            <a:ext cx="757816" cy="510393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095654" y="5119475"/>
            <a:ext cx="415800" cy="3124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Option(s)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most important NSA option in the near term is called option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which assumes installation of a </a:t>
            </a:r>
            <a:r>
              <a:rPr lang="en-US" dirty="0" err="1" smtClean="0"/>
              <a:t>gNB</a:t>
            </a:r>
            <a:r>
              <a:rPr lang="en-US" dirty="0" smtClean="0"/>
              <a:t> (to gain the advantages of NR)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does not (yet) upgrade the core to 5GC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so provides higher data rates but not full 5G capabilities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This will enable fast deployment of </a:t>
            </a:r>
            <a:r>
              <a:rPr lang="en-US" dirty="0" err="1" smtClean="0"/>
              <a:t>gNBs</a:t>
            </a:r>
            <a:r>
              <a:rPr lang="en-US" dirty="0" smtClean="0"/>
              <a:t> for </a:t>
            </a:r>
            <a:r>
              <a:rPr lang="en-US" dirty="0" err="1" smtClean="0"/>
              <a:t>eMBB</a:t>
            </a:r>
            <a:endParaRPr lang="en-US" dirty="0" smtClean="0"/>
          </a:p>
          <a:p>
            <a:pPr marL="0" indent="0">
              <a:buNone/>
            </a:pPr>
            <a:r>
              <a:rPr lang="en-US" sz="1800" dirty="0"/>
              <a:t>In option 3 there is no direct connection between </a:t>
            </a:r>
            <a:r>
              <a:rPr lang="en-US" sz="1800" dirty="0" err="1"/>
              <a:t>gNB</a:t>
            </a:r>
            <a:r>
              <a:rPr lang="en-US" sz="1800" dirty="0"/>
              <a:t> and EPC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user and control data flow through the </a:t>
            </a:r>
            <a:r>
              <a:rPr lang="en-US" sz="1800" dirty="0" err="1"/>
              <a:t>eNB</a:t>
            </a:r>
            <a:r>
              <a:rPr lang="en-US" sz="1800" dirty="0"/>
              <a:t> via X2-U and X2-C interfaces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In option 3A there is an S1-U connection from </a:t>
            </a:r>
            <a:r>
              <a:rPr lang="en-US" sz="1800" dirty="0" err="1"/>
              <a:t>gNB</a:t>
            </a:r>
            <a:r>
              <a:rPr lang="en-US" sz="1800" dirty="0"/>
              <a:t> to EPC (but no X2-U)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Option 3X has both X2 and S1 to enable load balancing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43255" y="4545323"/>
            <a:ext cx="3557" cy="358774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46158" y="4528956"/>
            <a:ext cx="0" cy="35493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2084">
            <a:off x="4124113" y="5782932"/>
            <a:ext cx="525538" cy="73889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3646159" y="5204558"/>
            <a:ext cx="699201" cy="524943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4" idx="2"/>
          </p:cNvCxnSpPr>
          <p:nvPr/>
        </p:nvCxnSpPr>
        <p:spPr>
          <a:xfrm flipV="1">
            <a:off x="4345359" y="5218291"/>
            <a:ext cx="472824" cy="511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32353" y="5426083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LTE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1184" y="5430647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NR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1454" y="4888456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err="1"/>
              <a:t>gNB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04854" y="4888456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err="1"/>
              <a:t>eNB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96060" y="4228788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EPC</a:t>
            </a:r>
            <a:endParaRPr lang="en-US" sz="11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974656" y="5211424"/>
            <a:ext cx="370703" cy="504342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18312" y="4987271"/>
            <a:ext cx="393142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306851" y="4361762"/>
            <a:ext cx="0" cy="35493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09166" y="4784639"/>
            <a:ext cx="3557" cy="358774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63391" y="4447254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4G data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30107" y="4841793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4G ctrl</a:t>
            </a:r>
            <a:endParaRPr lang="en-US" sz="1100" b="1" dirty="0">
              <a:solidFill>
                <a:srgbClr val="0033CC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308780" y="5243368"/>
            <a:ext cx="0" cy="354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311095" y="5666245"/>
            <a:ext cx="3557" cy="35877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65320" y="5328860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5G data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32036" y="5723399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5G ctrl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85211" y="4364848"/>
            <a:ext cx="102279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/>
              <a:t>Option 3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6407362" y="5062552"/>
            <a:ext cx="415800" cy="3124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254963" y="4543485"/>
            <a:ext cx="3557" cy="358774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957866" y="4527118"/>
            <a:ext cx="0" cy="35493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2084">
            <a:off x="6435821" y="5781094"/>
            <a:ext cx="525538" cy="738890"/>
          </a:xfrm>
          <a:prstGeom prst="rect">
            <a:avLst/>
          </a:prstGeom>
        </p:spPr>
      </p:pic>
      <p:cxnSp>
        <p:nvCxnSpPr>
          <p:cNvPr id="95" name="Straight Connector 94"/>
          <p:cNvCxnSpPr/>
          <p:nvPr/>
        </p:nvCxnSpPr>
        <p:spPr>
          <a:xfrm flipH="1" flipV="1">
            <a:off x="5957867" y="5202720"/>
            <a:ext cx="699201" cy="524943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99" idx="2"/>
          </p:cNvCxnSpPr>
          <p:nvPr/>
        </p:nvCxnSpPr>
        <p:spPr>
          <a:xfrm flipV="1">
            <a:off x="6657067" y="5216453"/>
            <a:ext cx="472824" cy="511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844061" y="5424245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LTE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762892" y="5428809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NR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23162" y="4886618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err="1"/>
              <a:t>gNB</a:t>
            </a:r>
            <a:endParaRPr lang="en-US" sz="11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816562" y="4886618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err="1"/>
              <a:t>eNB</a:t>
            </a:r>
            <a:endParaRPr lang="en-US" sz="11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5807768" y="4226950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EPC</a:t>
            </a:r>
            <a:endParaRPr lang="en-US" sz="1100" b="1" dirty="0"/>
          </a:p>
        </p:txBody>
      </p:sp>
      <p:cxnSp>
        <p:nvCxnSpPr>
          <p:cNvPr id="102" name="Straight Connector 101"/>
          <p:cNvCxnSpPr/>
          <p:nvPr/>
        </p:nvCxnSpPr>
        <p:spPr>
          <a:xfrm flipH="1" flipV="1">
            <a:off x="6286364" y="5209586"/>
            <a:ext cx="370703" cy="504342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571325" y="4363010"/>
            <a:ext cx="1148387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/>
              <a:t>Option 3A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8643793" y="5117637"/>
            <a:ext cx="415800" cy="3124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8491394" y="4543485"/>
            <a:ext cx="3557" cy="358774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8194297" y="4527118"/>
            <a:ext cx="0" cy="35493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2084">
            <a:off x="8672252" y="5781094"/>
            <a:ext cx="525538" cy="738890"/>
          </a:xfrm>
          <a:prstGeom prst="rect">
            <a:avLst/>
          </a:prstGeom>
        </p:spPr>
      </p:pic>
      <p:cxnSp>
        <p:nvCxnSpPr>
          <p:cNvPr id="111" name="Straight Connector 110"/>
          <p:cNvCxnSpPr/>
          <p:nvPr/>
        </p:nvCxnSpPr>
        <p:spPr>
          <a:xfrm flipH="1" flipV="1">
            <a:off x="8194298" y="5202720"/>
            <a:ext cx="699201" cy="524943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115" idx="2"/>
          </p:cNvCxnSpPr>
          <p:nvPr/>
        </p:nvCxnSpPr>
        <p:spPr>
          <a:xfrm flipV="1">
            <a:off x="8893498" y="5216453"/>
            <a:ext cx="472824" cy="511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8080492" y="5424245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LTE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999323" y="5428809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NR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059593" y="4886618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err="1"/>
              <a:t>gNB</a:t>
            </a:r>
            <a:endParaRPr lang="en-US" sz="11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8052993" y="4886618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err="1"/>
              <a:t>eNB</a:t>
            </a:r>
            <a:endParaRPr lang="en-US" sz="11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8044199" y="4226950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EPC</a:t>
            </a:r>
            <a:endParaRPr lang="en-US" sz="1100" b="1" dirty="0"/>
          </a:p>
        </p:txBody>
      </p:sp>
      <p:cxnSp>
        <p:nvCxnSpPr>
          <p:cNvPr id="118" name="Straight Connector 117"/>
          <p:cNvCxnSpPr/>
          <p:nvPr/>
        </p:nvCxnSpPr>
        <p:spPr>
          <a:xfrm flipH="1" flipV="1">
            <a:off x="8522795" y="5209586"/>
            <a:ext cx="370703" cy="504342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8666451" y="4985433"/>
            <a:ext cx="393142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933350" y="4363010"/>
            <a:ext cx="103665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/>
              <a:t>Option 3X</a:t>
            </a:r>
          </a:p>
        </p:txBody>
      </p:sp>
    </p:spTree>
    <p:extLst>
      <p:ext uri="{BB962C8B-B14F-4D97-AF65-F5344CB8AC3E}">
        <p14:creationId xmlns:p14="http://schemas.microsoft.com/office/powerpoint/2010/main" val="1973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>
          <a:xfrm flipH="1">
            <a:off x="7430305" y="4633156"/>
            <a:ext cx="4956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439483" y="4785556"/>
            <a:ext cx="486466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6813140" y="4233087"/>
            <a:ext cx="3707" cy="33091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955417" y="4636672"/>
            <a:ext cx="4796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946176" y="4789072"/>
            <a:ext cx="476006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66" idx="1"/>
          </p:cNvCxnSpPr>
          <p:nvPr/>
        </p:nvCxnSpPr>
        <p:spPr>
          <a:xfrm flipV="1">
            <a:off x="4590612" y="4046571"/>
            <a:ext cx="826569" cy="528254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268942" y="4861543"/>
            <a:ext cx="324670" cy="50546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For the distant future there are options 4 and 7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which only have a 5G core (no EPC)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support 4G </a:t>
            </a:r>
            <a:r>
              <a:rPr lang="en-US" smtClean="0"/>
              <a:t>legacy UEs </a:t>
            </a:r>
            <a:r>
              <a:rPr lang="en-US" dirty="0" smtClean="0"/>
              <a:t>via upgraded ng-</a:t>
            </a:r>
            <a:r>
              <a:rPr lang="en-US" dirty="0" err="1" smtClean="0"/>
              <a:t>eNBs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option 4 </a:t>
            </a:r>
            <a:r>
              <a:rPr lang="en-US" dirty="0" err="1" smtClean="0"/>
              <a:t>gNB</a:t>
            </a:r>
            <a:r>
              <a:rPr lang="en-US" dirty="0" smtClean="0"/>
              <a:t> is the master and ng-</a:t>
            </a:r>
            <a:r>
              <a:rPr lang="en-US" dirty="0" err="1" smtClean="0"/>
              <a:t>eNB</a:t>
            </a:r>
            <a:r>
              <a:rPr lang="en-US" dirty="0" smtClean="0"/>
              <a:t> connects via </a:t>
            </a:r>
            <a:r>
              <a:rPr lang="en-US" dirty="0" err="1" smtClean="0"/>
              <a:t>Xn</a:t>
            </a:r>
            <a:r>
              <a:rPr lang="en-US" dirty="0"/>
              <a:t> interface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option 7 ng-</a:t>
            </a:r>
            <a:r>
              <a:rPr lang="en-US" dirty="0" err="1" smtClean="0"/>
              <a:t>eNB</a:t>
            </a:r>
            <a:r>
              <a:rPr lang="en-US" dirty="0" smtClean="0"/>
              <a:t> is the master and </a:t>
            </a:r>
            <a:r>
              <a:rPr lang="en-US" dirty="0" err="1" smtClean="0"/>
              <a:t>gNB</a:t>
            </a:r>
            <a:r>
              <a:rPr lang="en-US" dirty="0" smtClean="0"/>
              <a:t> connects via </a:t>
            </a:r>
            <a:r>
              <a:rPr lang="en-US" dirty="0" err="1" smtClean="0"/>
              <a:t>Xn</a:t>
            </a:r>
            <a:r>
              <a:rPr lang="en-US" dirty="0"/>
              <a:t> interface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too have variations (4, 4A, 7, 7A, and 7X)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725492" y="4277409"/>
            <a:ext cx="0" cy="35493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27807" y="4700286"/>
            <a:ext cx="3557" cy="358774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82032" y="4362901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4G data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48748" y="4757440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4G ctrl</a:t>
            </a:r>
            <a:endParaRPr lang="en-US" sz="1100" b="1" dirty="0">
              <a:solidFill>
                <a:srgbClr val="0033CC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727421" y="5159015"/>
            <a:ext cx="0" cy="354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729736" y="5581892"/>
            <a:ext cx="3557" cy="35877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83961" y="5244507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5G data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50677" y="5639046"/>
            <a:ext cx="91712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5G ctrl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2084">
            <a:off x="5047696" y="5443350"/>
            <a:ext cx="525538" cy="738890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 flipV="1">
            <a:off x="4569742" y="4864976"/>
            <a:ext cx="699201" cy="524943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268943" y="4885576"/>
            <a:ext cx="620947" cy="5043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55936" y="5086501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LTE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51096" y="5071221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NR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35037" y="4548874"/>
            <a:ext cx="613458" cy="32983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err="1"/>
              <a:t>gNB</a:t>
            </a:r>
            <a:endParaRPr lang="en-US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111663" y="4548874"/>
            <a:ext cx="886164" cy="32778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ng-</a:t>
            </a:r>
            <a:r>
              <a:rPr lang="en-US" b="1" dirty="0" err="1"/>
              <a:t>eNB</a:t>
            </a:r>
            <a:endParaRPr lang="en-US" sz="11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976693" y="3869781"/>
            <a:ext cx="102279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/>
              <a:t>Options 4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5607784" y="4195323"/>
            <a:ext cx="0" cy="354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17180" y="3881654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5GC</a:t>
            </a:r>
            <a:endParaRPr lang="en-US" sz="1100" b="1" dirty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5880492" y="4197018"/>
            <a:ext cx="3557" cy="35877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7107116" y="4231371"/>
            <a:ext cx="4108" cy="385032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7657351" y="4904401"/>
            <a:ext cx="386606" cy="47113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2084">
            <a:off x="7436105" y="5451877"/>
            <a:ext cx="525538" cy="738890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 flipH="1" flipV="1">
            <a:off x="6958151" y="4873503"/>
            <a:ext cx="699201" cy="524943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657352" y="4890668"/>
            <a:ext cx="673969" cy="5077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844345" y="5095028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0033CC"/>
                </a:solidFill>
              </a:rPr>
              <a:t>LTE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96057" y="5091490"/>
            <a:ext cx="61345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NR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67514" y="4557401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err="1"/>
              <a:t>gNB</a:t>
            </a:r>
            <a:endParaRPr lang="en-US" sz="11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6544140" y="4557401"/>
            <a:ext cx="886164" cy="32778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ng-</a:t>
            </a:r>
            <a:r>
              <a:rPr lang="en-US" b="1" dirty="0" err="1"/>
              <a:t>eNB</a:t>
            </a:r>
            <a:endParaRPr lang="en-US" sz="11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819924" y="3880169"/>
            <a:ext cx="102279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/>
              <a:t>Options 7</a:t>
            </a:r>
          </a:p>
        </p:txBody>
      </p:sp>
      <p:cxnSp>
        <p:nvCxnSpPr>
          <p:cNvPr id="85" name="Straight Connector 84"/>
          <p:cNvCxnSpPr>
            <a:endCxn id="86" idx="3"/>
          </p:cNvCxnSpPr>
          <p:nvPr/>
        </p:nvCxnSpPr>
        <p:spPr>
          <a:xfrm flipH="1" flipV="1">
            <a:off x="7285737" y="4066455"/>
            <a:ext cx="842661" cy="4923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672278" y="3901537"/>
            <a:ext cx="613458" cy="32983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5GC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 rot="19490607">
            <a:off x="4641689" y="4124258"/>
            <a:ext cx="684346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rgbClr val="FF0000"/>
                </a:solidFill>
              </a:rPr>
              <a:t>4A only</a:t>
            </a:r>
          </a:p>
        </p:txBody>
      </p:sp>
      <p:sp>
        <p:nvSpPr>
          <p:cNvPr id="58" name="TextBox 57"/>
          <p:cNvSpPr txBox="1"/>
          <p:nvPr/>
        </p:nvSpPr>
        <p:spPr>
          <a:xfrm rot="2076685">
            <a:off x="7351935" y="4137646"/>
            <a:ext cx="781204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rgbClr val="FF0000"/>
                </a:solidFill>
              </a:rPr>
              <a:t>7A and 7X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83289" y="4447819"/>
            <a:ext cx="684346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rgbClr val="FF0000"/>
                </a:solidFill>
              </a:rPr>
              <a:t>4 only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08934" y="4447609"/>
            <a:ext cx="684346" cy="23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rgbClr val="FF0000"/>
                </a:solidFill>
              </a:rPr>
              <a:t>7A,7X</a:t>
            </a:r>
          </a:p>
        </p:txBody>
      </p:sp>
    </p:spTree>
    <p:extLst>
      <p:ext uri="{BB962C8B-B14F-4D97-AF65-F5344CB8AC3E}">
        <p14:creationId xmlns:p14="http://schemas.microsoft.com/office/powerpoint/2010/main" val="3088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Radio Access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Hexagon 71"/>
          <p:cNvSpPr/>
          <p:nvPr/>
        </p:nvSpPr>
        <p:spPr>
          <a:xfrm>
            <a:off x="7292752" y="3602480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AF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Hexagon 72"/>
          <p:cNvSpPr/>
          <p:nvPr/>
        </p:nvSpPr>
        <p:spPr>
          <a:xfrm>
            <a:off x="7269361" y="4315894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44BB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Hexagon 73"/>
          <p:cNvSpPr/>
          <p:nvPr/>
        </p:nvSpPr>
        <p:spPr>
          <a:xfrm>
            <a:off x="7919238" y="4639590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Hexagon 74"/>
          <p:cNvSpPr/>
          <p:nvPr/>
        </p:nvSpPr>
        <p:spPr>
          <a:xfrm>
            <a:off x="7903740" y="3948839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B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Hexagon 66"/>
          <p:cNvSpPr/>
          <p:nvPr/>
        </p:nvSpPr>
        <p:spPr>
          <a:xfrm>
            <a:off x="6495929" y="1367980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AF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Hexagon 65"/>
          <p:cNvSpPr/>
          <p:nvPr/>
        </p:nvSpPr>
        <p:spPr>
          <a:xfrm>
            <a:off x="6503534" y="2081394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44BB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Hexagon 64"/>
          <p:cNvSpPr/>
          <p:nvPr/>
        </p:nvSpPr>
        <p:spPr>
          <a:xfrm>
            <a:off x="7122415" y="2405090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Hexagon 63"/>
          <p:cNvSpPr/>
          <p:nvPr/>
        </p:nvSpPr>
        <p:spPr>
          <a:xfrm>
            <a:off x="7106917" y="1714339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B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up the RAN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73753" y="1281466"/>
            <a:ext cx="8442288" cy="488999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»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chemeClr val="tx1"/>
                </a:solidFill>
              </a:rPr>
              <a:t>In 3G the RAN was a pure </a:t>
            </a:r>
            <a:r>
              <a:rPr lang="en-US" sz="2000" i="1" kern="0" dirty="0">
                <a:solidFill>
                  <a:schemeClr val="tx1"/>
                </a:solidFill>
              </a:rPr>
              <a:t>backhaul</a:t>
            </a:r>
            <a:r>
              <a:rPr lang="en-US" sz="2000" kern="0" dirty="0">
                <a:solidFill>
                  <a:schemeClr val="tx1"/>
                </a:solidFill>
              </a:rPr>
              <a:t> network </a:t>
            </a:r>
          </a:p>
          <a:p>
            <a:pPr marL="0" indent="0">
              <a:buNone/>
            </a:pPr>
            <a:endParaRPr lang="en-US" sz="2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kern="0" dirty="0">
                <a:solidFill>
                  <a:schemeClr val="tx1"/>
                </a:solidFill>
              </a:rPr>
              <a:t>In 4G this changed in 2 ways </a:t>
            </a:r>
          </a:p>
          <a:p>
            <a:r>
              <a:rPr lang="en-US" sz="2000" kern="0" dirty="0">
                <a:solidFill>
                  <a:schemeClr val="tx1"/>
                </a:solidFill>
              </a:rPr>
              <a:t>the X2 interface interconnected </a:t>
            </a:r>
            <a:r>
              <a:rPr lang="en-US" sz="2000" kern="0" dirty="0" err="1">
                <a:solidFill>
                  <a:schemeClr val="tx1"/>
                </a:solidFill>
              </a:rPr>
              <a:t>eNBs</a:t>
            </a:r>
            <a:r>
              <a:rPr lang="en-US" sz="2000" kern="0" dirty="0">
                <a:solidFill>
                  <a:schemeClr val="tx1"/>
                </a:solidFill>
              </a:rPr>
              <a:t> (at least logically)</a:t>
            </a:r>
          </a:p>
          <a:p>
            <a:endParaRPr lang="en-US" sz="2000" kern="0" dirty="0">
              <a:solidFill>
                <a:schemeClr val="tx1"/>
              </a:solidFill>
            </a:endParaRPr>
          </a:p>
          <a:p>
            <a:r>
              <a:rPr lang="en-US" sz="2000" kern="0" dirty="0" err="1">
                <a:solidFill>
                  <a:schemeClr val="tx1"/>
                </a:solidFill>
              </a:rPr>
              <a:t>fronthaul</a:t>
            </a:r>
            <a:r>
              <a:rPr lang="en-US" sz="2000" kern="0" dirty="0">
                <a:solidFill>
                  <a:schemeClr val="tx1"/>
                </a:solidFill>
              </a:rPr>
              <a:t> (CPRI)</a:t>
            </a:r>
          </a:p>
          <a:p>
            <a:pPr marL="0" indent="0">
              <a:buNone/>
            </a:pPr>
            <a:endParaRPr lang="en-US" sz="2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kern="0" dirty="0">
                <a:solidFill>
                  <a:schemeClr val="tx1"/>
                </a:solidFill>
              </a:rPr>
              <a:t>In 5G this changes more drastically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994438" y="1704175"/>
            <a:ext cx="728191" cy="41599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994437" y="2120165"/>
            <a:ext cx="696374" cy="251712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9" idx="1"/>
          </p:cNvCxnSpPr>
          <p:nvPr/>
        </p:nvCxnSpPr>
        <p:spPr>
          <a:xfrm flipH="1">
            <a:off x="5994437" y="2022097"/>
            <a:ext cx="1323606" cy="980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8" idx="1"/>
          </p:cNvCxnSpPr>
          <p:nvPr/>
        </p:nvCxnSpPr>
        <p:spPr>
          <a:xfrm flipH="1" flipV="1">
            <a:off x="5994437" y="2120166"/>
            <a:ext cx="1342994" cy="600253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5498125" y="2309803"/>
            <a:ext cx="517737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kern="0" dirty="0"/>
              <a:t>RNC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7324419" y="2823654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/>
              <a:t>NB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6678158" y="2538394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/>
              <a:t>NB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7319900" y="2125657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/>
              <a:t>NB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6714005" y="1777424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/>
              <a:t>NB</a:t>
            </a:r>
          </a:p>
        </p:txBody>
      </p:sp>
      <p:pic>
        <p:nvPicPr>
          <p:cNvPr id="24" name="Picture 15" descr="m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3747" y="1900534"/>
            <a:ext cx="6270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 flipH="1">
            <a:off x="4266910" y="2291080"/>
            <a:ext cx="83331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kern="0" dirty="0"/>
              <a:t>MSC/SGSN</a:t>
            </a:r>
          </a:p>
        </p:txBody>
      </p:sp>
      <p:cxnSp>
        <p:nvCxnSpPr>
          <p:cNvPr id="26" name="Straight Connector 25"/>
          <p:cNvCxnSpPr>
            <a:stCxn id="101" idx="1"/>
            <a:endCxn id="24" idx="1"/>
          </p:cNvCxnSpPr>
          <p:nvPr/>
        </p:nvCxnSpPr>
        <p:spPr>
          <a:xfrm flipH="1" flipV="1">
            <a:off x="4990809" y="2121990"/>
            <a:ext cx="645888" cy="13758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959335" y="4481027"/>
            <a:ext cx="4627054" cy="1091346"/>
            <a:chOff x="4344012" y="2724910"/>
            <a:chExt cx="4627054" cy="109134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609070" y="3423338"/>
              <a:ext cx="4003619" cy="0"/>
            </a:xfrm>
            <a:prstGeom prst="straightConnector1">
              <a:avLst/>
            </a:prstGeom>
            <a:ln w="38100">
              <a:solidFill>
                <a:srgbClr val="4D494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7698264" y="3165999"/>
              <a:ext cx="9441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</a:rPr>
                <a:t>fronthaul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24193" y="3529821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BBU</a:t>
              </a:r>
            </a:p>
          </p:txBody>
        </p:sp>
        <p:pic>
          <p:nvPicPr>
            <p:cNvPr id="33" name="Picture 32" descr="rack-de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189" y="3098246"/>
              <a:ext cx="966787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5536835" y="3165999"/>
              <a:ext cx="10232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backhaul</a:t>
              </a:r>
            </a:p>
          </p:txBody>
        </p:sp>
        <p:sp>
          <p:nvSpPr>
            <p:cNvPr id="35" name="Freeform 2"/>
            <p:cNvSpPr>
              <a:spLocks/>
            </p:cNvSpPr>
            <p:nvPr/>
          </p:nvSpPr>
          <p:spPr bwMode="auto">
            <a:xfrm rot="64793">
              <a:off x="4344012" y="3086270"/>
              <a:ext cx="994443" cy="729986"/>
            </a:xfrm>
            <a:custGeom>
              <a:avLst/>
              <a:gdLst>
                <a:gd name="T0" fmla="*/ 294 w 1034"/>
                <a:gd name="T1" fmla="*/ 88 h 737"/>
                <a:gd name="T2" fmla="*/ 223 w 1034"/>
                <a:gd name="T3" fmla="*/ 89 h 737"/>
                <a:gd name="T4" fmla="*/ 150 w 1034"/>
                <a:gd name="T5" fmla="*/ 123 h 737"/>
                <a:gd name="T6" fmla="*/ 94 w 1034"/>
                <a:gd name="T7" fmla="*/ 177 h 737"/>
                <a:gd name="T8" fmla="*/ 67 w 1034"/>
                <a:gd name="T9" fmla="*/ 246 h 737"/>
                <a:gd name="T10" fmla="*/ 58 w 1034"/>
                <a:gd name="T11" fmla="*/ 304 h 737"/>
                <a:gd name="T12" fmla="*/ 17 w 1034"/>
                <a:gd name="T13" fmla="*/ 343 h 737"/>
                <a:gd name="T14" fmla="*/ 0 w 1034"/>
                <a:gd name="T15" fmla="*/ 395 h 737"/>
                <a:gd name="T16" fmla="*/ 9 w 1034"/>
                <a:gd name="T17" fmla="*/ 449 h 737"/>
                <a:gd name="T18" fmla="*/ 51 w 1034"/>
                <a:gd name="T19" fmla="*/ 503 h 737"/>
                <a:gd name="T20" fmla="*/ 127 w 1034"/>
                <a:gd name="T21" fmla="*/ 546 h 737"/>
                <a:gd name="T22" fmla="*/ 125 w 1034"/>
                <a:gd name="T23" fmla="*/ 604 h 737"/>
                <a:gd name="T24" fmla="*/ 163 w 1034"/>
                <a:gd name="T25" fmla="*/ 648 h 737"/>
                <a:gd name="T26" fmla="*/ 219 w 1034"/>
                <a:gd name="T27" fmla="*/ 675 h 737"/>
                <a:gd name="T28" fmla="*/ 284 w 1034"/>
                <a:gd name="T29" fmla="*/ 682 h 737"/>
                <a:gd name="T30" fmla="*/ 337 w 1034"/>
                <a:gd name="T31" fmla="*/ 665 h 737"/>
                <a:gd name="T32" fmla="*/ 395 w 1034"/>
                <a:gd name="T33" fmla="*/ 693 h 737"/>
                <a:gd name="T34" fmla="*/ 472 w 1034"/>
                <a:gd name="T35" fmla="*/ 729 h 737"/>
                <a:gd name="T36" fmla="*/ 550 w 1034"/>
                <a:gd name="T37" fmla="*/ 736 h 737"/>
                <a:gd name="T38" fmla="*/ 629 w 1034"/>
                <a:gd name="T39" fmla="*/ 721 h 737"/>
                <a:gd name="T40" fmla="*/ 702 w 1034"/>
                <a:gd name="T41" fmla="*/ 688 h 737"/>
                <a:gd name="T42" fmla="*/ 765 w 1034"/>
                <a:gd name="T43" fmla="*/ 665 h 737"/>
                <a:gd name="T44" fmla="*/ 825 w 1034"/>
                <a:gd name="T45" fmla="*/ 676 h 737"/>
                <a:gd name="T46" fmla="*/ 889 w 1034"/>
                <a:gd name="T47" fmla="*/ 656 h 737"/>
                <a:gd name="T48" fmla="*/ 939 w 1034"/>
                <a:gd name="T49" fmla="*/ 613 h 737"/>
                <a:gd name="T50" fmla="*/ 971 w 1034"/>
                <a:gd name="T51" fmla="*/ 555 h 737"/>
                <a:gd name="T52" fmla="*/ 966 w 1034"/>
                <a:gd name="T53" fmla="*/ 492 h 737"/>
                <a:gd name="T54" fmla="*/ 1011 w 1034"/>
                <a:gd name="T55" fmla="*/ 430 h 737"/>
                <a:gd name="T56" fmla="*/ 1031 w 1034"/>
                <a:gd name="T57" fmla="*/ 367 h 737"/>
                <a:gd name="T58" fmla="*/ 1027 w 1034"/>
                <a:gd name="T59" fmla="*/ 306 h 737"/>
                <a:gd name="T60" fmla="*/ 999 w 1034"/>
                <a:gd name="T61" fmla="*/ 253 h 737"/>
                <a:gd name="T62" fmla="*/ 951 w 1034"/>
                <a:gd name="T63" fmla="*/ 212 h 737"/>
                <a:gd name="T64" fmla="*/ 936 w 1034"/>
                <a:gd name="T65" fmla="*/ 158 h 737"/>
                <a:gd name="T66" fmla="*/ 904 w 1034"/>
                <a:gd name="T67" fmla="*/ 99 h 737"/>
                <a:gd name="T68" fmla="*/ 846 w 1034"/>
                <a:gd name="T69" fmla="*/ 58 h 737"/>
                <a:gd name="T70" fmla="*/ 773 w 1034"/>
                <a:gd name="T71" fmla="*/ 41 h 737"/>
                <a:gd name="T72" fmla="*/ 702 w 1034"/>
                <a:gd name="T73" fmla="*/ 54 h 737"/>
                <a:gd name="T74" fmla="*/ 642 w 1034"/>
                <a:gd name="T75" fmla="*/ 61 h 737"/>
                <a:gd name="T76" fmla="*/ 575 w 1034"/>
                <a:gd name="T77" fmla="*/ 17 h 737"/>
                <a:gd name="T78" fmla="*/ 513 w 1034"/>
                <a:gd name="T79" fmla="*/ 0 h 737"/>
                <a:gd name="T80" fmla="*/ 451 w 1034"/>
                <a:gd name="T81" fmla="*/ 11 h 737"/>
                <a:gd name="T82" fmla="*/ 389 w 1034"/>
                <a:gd name="T83" fmla="*/ 48 h 737"/>
                <a:gd name="T84" fmla="*/ 331 w 1034"/>
                <a:gd name="T85" fmla="*/ 10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12700" cap="rnd" cmpd="sng">
                  <a:noFill/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66422" y="3223283"/>
              <a:ext cx="7614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CORE</a:t>
              </a:r>
            </a:p>
          </p:txBody>
        </p:sp>
        <p:pic>
          <p:nvPicPr>
            <p:cNvPr id="37" name="Picture 2" descr="Image result for cellular antenna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075" y="2724910"/>
              <a:ext cx="658991" cy="804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8457064" y="3435304"/>
              <a:ext cx="3690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RH</a:t>
              </a:r>
            </a:p>
          </p:txBody>
        </p:sp>
      </p:grpSp>
      <p:pic>
        <p:nvPicPr>
          <p:cNvPr id="49" name="Picture 26" descr="rn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1835" y="4066439"/>
            <a:ext cx="544513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>
            <a:stCxn id="83" idx="1"/>
            <a:endCxn id="49" idx="1"/>
          </p:cNvCxnSpPr>
          <p:nvPr/>
        </p:nvCxnSpPr>
        <p:spPr>
          <a:xfrm flipH="1">
            <a:off x="6776348" y="3924096"/>
            <a:ext cx="726127" cy="41777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7" idx="1"/>
            <a:endCxn id="49" idx="1"/>
          </p:cNvCxnSpPr>
          <p:nvPr/>
        </p:nvCxnSpPr>
        <p:spPr>
          <a:xfrm flipH="1" flipV="1">
            <a:off x="6776347" y="4341870"/>
            <a:ext cx="719972" cy="287994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9" idx="1"/>
          </p:cNvCxnSpPr>
          <p:nvPr/>
        </p:nvCxnSpPr>
        <p:spPr>
          <a:xfrm flipH="1">
            <a:off x="6776347" y="4326948"/>
            <a:ext cx="1350576" cy="149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1" idx="1"/>
            <a:endCxn id="49" idx="1"/>
          </p:cNvCxnSpPr>
          <p:nvPr/>
        </p:nvCxnSpPr>
        <p:spPr>
          <a:xfrm flipH="1" flipV="1">
            <a:off x="6776348" y="4341870"/>
            <a:ext cx="1355387" cy="609352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flipH="1">
            <a:off x="8109952" y="5106783"/>
            <a:ext cx="41849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/>
              <a:t>eNB</a:t>
            </a:r>
            <a:endParaRPr lang="en-US" sz="1000" kern="0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7460483" y="4760267"/>
            <a:ext cx="402000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/>
              <a:t>eNB</a:t>
            </a:r>
            <a:endParaRPr lang="en-US" sz="1000" kern="0" dirty="0"/>
          </a:p>
        </p:txBody>
      </p:sp>
      <p:sp>
        <p:nvSpPr>
          <p:cNvPr id="56" name="TextBox 55"/>
          <p:cNvSpPr txBox="1"/>
          <p:nvPr/>
        </p:nvSpPr>
        <p:spPr>
          <a:xfrm flipH="1">
            <a:off x="8101809" y="4393856"/>
            <a:ext cx="411841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/>
              <a:t>eNB</a:t>
            </a:r>
            <a:endParaRPr lang="en-US" sz="1000" kern="0" dirty="0"/>
          </a:p>
        </p:txBody>
      </p:sp>
      <p:sp>
        <p:nvSpPr>
          <p:cNvPr id="57" name="TextBox 56"/>
          <p:cNvSpPr txBox="1"/>
          <p:nvPr/>
        </p:nvSpPr>
        <p:spPr>
          <a:xfrm flipH="1">
            <a:off x="7477870" y="4072495"/>
            <a:ext cx="420033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/>
              <a:t>eNB</a:t>
            </a:r>
            <a:endParaRPr lang="en-US" sz="1000" kern="0" dirty="0"/>
          </a:p>
        </p:txBody>
      </p:sp>
      <p:cxnSp>
        <p:nvCxnSpPr>
          <p:cNvPr id="58" name="Straight Connector 57"/>
          <p:cNvCxnSpPr>
            <a:stCxn id="83" idx="3"/>
            <a:endCxn id="82" idx="1"/>
          </p:cNvCxnSpPr>
          <p:nvPr/>
        </p:nvCxnSpPr>
        <p:spPr>
          <a:xfrm>
            <a:off x="7862139" y="3924096"/>
            <a:ext cx="262670" cy="342762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7" idx="3"/>
          </p:cNvCxnSpPr>
          <p:nvPr/>
        </p:nvCxnSpPr>
        <p:spPr>
          <a:xfrm>
            <a:off x="7855985" y="4629864"/>
            <a:ext cx="261289" cy="291314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7" idx="3"/>
            <a:endCxn id="82" idx="1"/>
          </p:cNvCxnSpPr>
          <p:nvPr/>
        </p:nvCxnSpPr>
        <p:spPr>
          <a:xfrm flipV="1">
            <a:off x="7855985" y="4266858"/>
            <a:ext cx="268825" cy="363006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81" idx="1"/>
          </p:cNvCxnSpPr>
          <p:nvPr/>
        </p:nvCxnSpPr>
        <p:spPr>
          <a:xfrm>
            <a:off x="7876944" y="3943974"/>
            <a:ext cx="254790" cy="1007248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flipH="1">
            <a:off x="7660049" y="5006570"/>
            <a:ext cx="398912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400" b="1" kern="0" dirty="0"/>
              <a:t>X2</a:t>
            </a:r>
          </a:p>
        </p:txBody>
      </p:sp>
      <p:sp>
        <p:nvSpPr>
          <p:cNvPr id="63" name="TextBox 62"/>
          <p:cNvSpPr txBox="1"/>
          <p:nvPr/>
        </p:nvSpPr>
        <p:spPr>
          <a:xfrm flipH="1">
            <a:off x="6985555" y="4082455"/>
            <a:ext cx="398912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400" b="1" kern="0" dirty="0"/>
              <a:t>S1</a:t>
            </a:r>
          </a:p>
        </p:txBody>
      </p:sp>
      <p:pic>
        <p:nvPicPr>
          <p:cNvPr id="76" name="Picture 75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2629" y="1508596"/>
            <a:ext cx="359665" cy="359665"/>
          </a:xfrm>
          <a:prstGeom prst="rect">
            <a:avLst/>
          </a:prstGeom>
        </p:spPr>
      </p:pic>
      <p:pic>
        <p:nvPicPr>
          <p:cNvPr id="77" name="Picture 76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96320" y="4450032"/>
            <a:ext cx="359665" cy="359665"/>
          </a:xfrm>
          <a:prstGeom prst="rect">
            <a:avLst/>
          </a:prstGeom>
        </p:spPr>
      </p:pic>
      <p:pic>
        <p:nvPicPr>
          <p:cNvPr id="78" name="Picture 77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7432" y="2540586"/>
            <a:ext cx="359665" cy="359665"/>
          </a:xfrm>
          <a:prstGeom prst="rect">
            <a:avLst/>
          </a:prstGeom>
        </p:spPr>
      </p:pic>
      <p:pic>
        <p:nvPicPr>
          <p:cNvPr id="79" name="Picture 78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8044" y="1842265"/>
            <a:ext cx="359665" cy="359665"/>
          </a:xfrm>
          <a:prstGeom prst="rect">
            <a:avLst/>
          </a:prstGeom>
        </p:spPr>
      </p:pic>
      <p:pic>
        <p:nvPicPr>
          <p:cNvPr id="80" name="Picture 79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5314" y="2241104"/>
            <a:ext cx="359665" cy="359665"/>
          </a:xfrm>
          <a:prstGeom prst="rect">
            <a:avLst/>
          </a:prstGeom>
        </p:spPr>
      </p:pic>
      <p:pic>
        <p:nvPicPr>
          <p:cNvPr id="81" name="Picture 80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1735" y="4771390"/>
            <a:ext cx="359665" cy="359665"/>
          </a:xfrm>
          <a:prstGeom prst="rect">
            <a:avLst/>
          </a:prstGeom>
        </p:spPr>
      </p:pic>
      <p:pic>
        <p:nvPicPr>
          <p:cNvPr id="82" name="Picture 81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4810" y="4087026"/>
            <a:ext cx="359665" cy="359665"/>
          </a:xfrm>
          <a:prstGeom prst="rect">
            <a:avLst/>
          </a:prstGeom>
        </p:spPr>
      </p:pic>
      <p:pic>
        <p:nvPicPr>
          <p:cNvPr id="83" name="Picture 82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2475" y="3744264"/>
            <a:ext cx="359665" cy="359665"/>
          </a:xfrm>
          <a:prstGeom prst="rect">
            <a:avLst/>
          </a:prstGeom>
        </p:spPr>
      </p:pic>
      <p:pic>
        <p:nvPicPr>
          <p:cNvPr id="101" name="Picture 100" descr="BS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6698" y="1955916"/>
            <a:ext cx="35966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RAN Functional </a:t>
            </a:r>
            <a:r>
              <a:rPr lang="en-US" dirty="0" smtClean="0"/>
              <a:t>Splits</a:t>
            </a:r>
            <a:endParaRPr lang="en-US" dirty="0"/>
          </a:p>
        </p:txBody>
      </p:sp>
      <p:sp>
        <p:nvSpPr>
          <p:cNvPr id="5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65048" y="5252144"/>
            <a:ext cx="4018784" cy="141877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b="1" dirty="0"/>
              <a:t>Decomposed base station transceiver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PHY – Physical layer processing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MAC – Medium Access Control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RLC – Radio Link Control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PDCP – Packet Data Convergence Protocol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b="1" dirty="0"/>
              <a:t>Network based control functionality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RRC – Radio Resource Control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52102" y="1480141"/>
            <a:ext cx="9562018" cy="4964076"/>
            <a:chOff x="852102" y="1480141"/>
            <a:chExt cx="9562018" cy="4964076"/>
          </a:xfrm>
        </p:grpSpPr>
        <p:sp>
          <p:nvSpPr>
            <p:cNvPr id="49" name="TextBox 48"/>
            <p:cNvSpPr txBox="1"/>
            <p:nvPr/>
          </p:nvSpPr>
          <p:spPr>
            <a:xfrm>
              <a:off x="852102" y="5490110"/>
              <a:ext cx="5065018" cy="954107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2000" b="1" kern="0" dirty="0"/>
                <a:t>LTE uses splits 1 and 8</a:t>
              </a:r>
            </a:p>
            <a:p>
              <a:r>
                <a:rPr lang="en-US" b="1" kern="0" dirty="0">
                  <a:solidFill>
                    <a:srgbClr val="00B050"/>
                  </a:solidFill>
                </a:rPr>
                <a:t>3GPP has standardized split 2 (CU/DU split)</a:t>
              </a:r>
            </a:p>
            <a:p>
              <a:r>
                <a:rPr lang="en-US" b="1" kern="0" dirty="0">
                  <a:solidFill>
                    <a:srgbClr val="00B050"/>
                  </a:solidFill>
                </a:rPr>
                <a:t>ORAN has developed split 7.2 (RU/DU split)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3544822" y="4414608"/>
              <a:ext cx="973624" cy="0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9161011" y="3614369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↓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A/D</a:t>
              </a:r>
            </a:p>
          </p:txBody>
        </p:sp>
        <p:cxnSp>
          <p:nvCxnSpPr>
            <p:cNvPr id="5" name="Straight Arrow Connector 4"/>
            <p:cNvCxnSpPr>
              <a:endCxn id="4" idx="3"/>
            </p:cNvCxnSpPr>
            <p:nvPr/>
          </p:nvCxnSpPr>
          <p:spPr>
            <a:xfrm flipH="1">
              <a:off x="9740676" y="3859297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2331230" y="2713000"/>
              <a:ext cx="701731" cy="1894820"/>
              <a:chOff x="5216845" y="1075701"/>
              <a:chExt cx="701731" cy="189482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16845" y="1075701"/>
                <a:ext cx="701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Option</a:t>
                </a:r>
              </a:p>
              <a:p>
                <a:pPr algn="ctr"/>
                <a:r>
                  <a:rPr lang="en-US" sz="1400" b="1" dirty="0"/>
                  <a:t>1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H="1">
                <a:off x="5567710" y="1598921"/>
                <a:ext cx="0" cy="1371600"/>
              </a:xfrm>
              <a:prstGeom prst="line">
                <a:avLst/>
              </a:prstGeom>
              <a:ln w="38100">
                <a:solidFill>
                  <a:srgbClr val="044AB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8246623" y="3623736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Low-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PHY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8826288" y="3868664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339831" y="3623736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High-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PHY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919496" y="3868664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430511" y="3616821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Low-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MAC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7010176" y="3861749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526815" y="3626188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High-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MAC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106480" y="3871116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617495" y="3626188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Low-RLC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5197160" y="3871116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720059" y="3623736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High-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RLC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299724" y="3868664"/>
              <a:ext cx="317137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803845" y="3633103"/>
              <a:ext cx="592183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PDCP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396027" y="3878031"/>
              <a:ext cx="317138" cy="1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853064" y="3164911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RRC</a:t>
              </a:r>
            </a:p>
          </p:txBody>
        </p:sp>
        <p:cxnSp>
          <p:nvCxnSpPr>
            <p:cNvPr id="24" name="Straight Arrow Connector 23"/>
            <p:cNvCxnSpPr>
              <a:stCxn id="21" idx="1"/>
              <a:endCxn id="23" idx="3"/>
            </p:cNvCxnSpPr>
            <p:nvPr/>
          </p:nvCxnSpPr>
          <p:spPr>
            <a:xfrm flipH="1" flipV="1">
              <a:off x="2432728" y="3409839"/>
              <a:ext cx="371116" cy="468192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853064" y="4113593"/>
              <a:ext cx="579664" cy="489857"/>
            </a:xfrm>
            <a:prstGeom prst="rect">
              <a:avLst/>
            </a:prstGeom>
            <a:solidFill>
              <a:srgbClr val="553797"/>
            </a:solidFill>
            <a:ln w="9525">
              <a:solidFill>
                <a:srgbClr val="E3DD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Data</a:t>
              </a:r>
            </a:p>
          </p:txBody>
        </p:sp>
        <p:cxnSp>
          <p:nvCxnSpPr>
            <p:cNvPr id="26" name="Straight Arrow Connector 25"/>
            <p:cNvCxnSpPr>
              <a:stCxn id="21" idx="1"/>
              <a:endCxn id="25" idx="3"/>
            </p:cNvCxnSpPr>
            <p:nvPr/>
          </p:nvCxnSpPr>
          <p:spPr>
            <a:xfrm flipH="1">
              <a:off x="2432728" y="3878031"/>
              <a:ext cx="371116" cy="480490"/>
            </a:xfrm>
            <a:prstGeom prst="straightConnector1">
              <a:avLst/>
            </a:prstGeom>
            <a:ln w="19050">
              <a:solidFill>
                <a:srgbClr val="4D4948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193958" y="2713000"/>
              <a:ext cx="701731" cy="1529060"/>
              <a:chOff x="5216845" y="1075701"/>
              <a:chExt cx="701731" cy="152906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216845" y="1075701"/>
                <a:ext cx="701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Option</a:t>
                </a:r>
              </a:p>
              <a:p>
                <a:pPr algn="ctr"/>
                <a:r>
                  <a:rPr lang="en-US" sz="1400" b="1" dirty="0"/>
                  <a:t>2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5567710" y="1598921"/>
                <a:ext cx="0" cy="1005840"/>
              </a:xfrm>
              <a:prstGeom prst="line">
                <a:avLst/>
              </a:prstGeom>
              <a:ln w="5715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5890227" y="2713000"/>
              <a:ext cx="701731" cy="1529060"/>
              <a:chOff x="5216845" y="1075701"/>
              <a:chExt cx="701731" cy="15290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216845" y="1075701"/>
                <a:ext cx="701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Option</a:t>
                </a:r>
              </a:p>
              <a:p>
                <a:pPr algn="ctr"/>
                <a:r>
                  <a:rPr lang="en-US" sz="1400" b="1" dirty="0"/>
                  <a:t>5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5567710" y="1598921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6816736" y="2713000"/>
              <a:ext cx="701731" cy="1529060"/>
              <a:chOff x="5216845" y="1075701"/>
              <a:chExt cx="701731" cy="152906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216845" y="1075701"/>
                <a:ext cx="701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Option</a:t>
                </a:r>
              </a:p>
              <a:p>
                <a:pPr algn="ctr"/>
                <a:r>
                  <a:rPr lang="en-US" sz="1400" b="1" dirty="0"/>
                  <a:t>6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H="1">
                <a:off x="5567710" y="1598921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7726528" y="2713000"/>
              <a:ext cx="7738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Options</a:t>
              </a:r>
            </a:p>
            <a:p>
              <a:pPr algn="ctr"/>
              <a:r>
                <a:rPr lang="en-US" sz="1400" b="1" dirty="0"/>
                <a:t>7.x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628185" y="2713000"/>
              <a:ext cx="701731" cy="1894820"/>
              <a:chOff x="5216845" y="1075701"/>
              <a:chExt cx="701731" cy="189482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216845" y="1075701"/>
                <a:ext cx="701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Option</a:t>
                </a:r>
              </a:p>
              <a:p>
                <a:pPr algn="ctr"/>
                <a:r>
                  <a:rPr lang="en-US" sz="1400" b="1" dirty="0"/>
                  <a:t>8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5567710" y="1598921"/>
                <a:ext cx="0" cy="1371600"/>
              </a:xfrm>
              <a:prstGeom prst="line">
                <a:avLst/>
              </a:prstGeom>
              <a:ln w="38100">
                <a:solidFill>
                  <a:srgbClr val="044AB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107191" y="2713000"/>
              <a:ext cx="701731" cy="1529060"/>
              <a:chOff x="5216845" y="1075701"/>
              <a:chExt cx="701731" cy="152906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216845" y="1075701"/>
                <a:ext cx="701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Option</a:t>
                </a:r>
              </a:p>
              <a:p>
                <a:pPr algn="ctr"/>
                <a:r>
                  <a:rPr lang="en-US" sz="1400" b="1" dirty="0"/>
                  <a:t>3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5567710" y="1598921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003396" y="2713000"/>
              <a:ext cx="701731" cy="1529060"/>
              <a:chOff x="5216845" y="1075701"/>
              <a:chExt cx="701731" cy="152906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216845" y="1075701"/>
                <a:ext cx="701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Option</a:t>
                </a:r>
              </a:p>
              <a:p>
                <a:pPr algn="ctr"/>
                <a:r>
                  <a:rPr lang="en-US" sz="1400" b="1" dirty="0"/>
                  <a:t>4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5567710" y="1598921"/>
                <a:ext cx="0" cy="1005840"/>
              </a:xfrm>
              <a:prstGeom prst="line">
                <a:avLst/>
              </a:prstGeom>
              <a:ln w="25400">
                <a:solidFill>
                  <a:srgbClr val="EA9C9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8" name="Picture 2" descr="Image result for cellular antenna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5129" y="3211913"/>
              <a:ext cx="658991" cy="804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ight Arrow 49"/>
            <p:cNvSpPr/>
            <p:nvPr/>
          </p:nvSpPr>
          <p:spPr>
            <a:xfrm>
              <a:off x="7205869" y="1480141"/>
              <a:ext cx="2589050" cy="665458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 rot="10800000">
              <a:off x="2110409" y="2064001"/>
              <a:ext cx="7651208" cy="665458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03643" y="2228770"/>
              <a:ext cx="2518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Latency tolerance increases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7339833" y="3420814"/>
              <a:ext cx="2400843" cy="0"/>
            </a:xfrm>
            <a:prstGeom prst="line">
              <a:avLst/>
            </a:prstGeom>
            <a:ln w="19050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Placeholder 1"/>
            <p:cNvSpPr txBox="1">
              <a:spLocks/>
            </p:cNvSpPr>
            <p:nvPr/>
          </p:nvSpPr>
          <p:spPr>
            <a:xfrm>
              <a:off x="8294544" y="3233681"/>
              <a:ext cx="445646" cy="408735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b="1" kern="0" dirty="0">
                  <a:solidFill>
                    <a:srgbClr val="ED1C24"/>
                  </a:solidFill>
                </a:rPr>
                <a:t>L1</a:t>
              </a:r>
            </a:p>
          </p:txBody>
        </p:sp>
        <p:sp>
          <p:nvSpPr>
            <p:cNvPr id="61" name="Text Placeholder 1"/>
            <p:cNvSpPr txBox="1">
              <a:spLocks/>
            </p:cNvSpPr>
            <p:nvPr/>
          </p:nvSpPr>
          <p:spPr>
            <a:xfrm>
              <a:off x="8327593" y="4501107"/>
              <a:ext cx="1302912" cy="65328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b="1" kern="0" dirty="0">
                  <a:solidFill>
                    <a:srgbClr val="044ABC"/>
                  </a:solidFill>
                </a:rPr>
                <a:t>conventional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b="1" kern="0" dirty="0" err="1">
                  <a:solidFill>
                    <a:srgbClr val="044ABC"/>
                  </a:solidFill>
                </a:rPr>
                <a:t>fronthauling</a:t>
              </a:r>
              <a:endParaRPr lang="en-US" sz="1600" b="1" kern="0" dirty="0">
                <a:solidFill>
                  <a:srgbClr val="044ABC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3720060" y="3412573"/>
              <a:ext cx="3290117" cy="0"/>
            </a:xfrm>
            <a:prstGeom prst="line">
              <a:avLst/>
            </a:prstGeom>
            <a:ln w="19050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Placeholder 1"/>
            <p:cNvSpPr txBox="1">
              <a:spLocks/>
            </p:cNvSpPr>
            <p:nvPr/>
          </p:nvSpPr>
          <p:spPr>
            <a:xfrm>
              <a:off x="4751932" y="3265875"/>
              <a:ext cx="423505" cy="348493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b="1" kern="0" dirty="0">
                  <a:solidFill>
                    <a:srgbClr val="ED1C24"/>
                  </a:solidFill>
                </a:rPr>
                <a:t>L2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2432728" y="3432591"/>
              <a:ext cx="963300" cy="0"/>
            </a:xfrm>
            <a:prstGeom prst="line">
              <a:avLst/>
            </a:prstGeom>
            <a:ln w="19050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 Placeholder 1"/>
            <p:cNvSpPr txBox="1">
              <a:spLocks/>
            </p:cNvSpPr>
            <p:nvPr/>
          </p:nvSpPr>
          <p:spPr>
            <a:xfrm>
              <a:off x="2766721" y="3261200"/>
              <a:ext cx="385062" cy="35316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b="1" kern="0" dirty="0">
                  <a:solidFill>
                    <a:srgbClr val="ED1C24"/>
                  </a:solidFill>
                </a:rPr>
                <a:t>L3</a:t>
              </a:r>
            </a:p>
          </p:txBody>
        </p:sp>
        <p:sp>
          <p:nvSpPr>
            <p:cNvPr id="62" name="Text Placeholder 1"/>
            <p:cNvSpPr txBox="1">
              <a:spLocks/>
            </p:cNvSpPr>
            <p:nvPr/>
          </p:nvSpPr>
          <p:spPr>
            <a:xfrm>
              <a:off x="2105442" y="4526107"/>
              <a:ext cx="1302912" cy="65328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Char char="•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–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har char="»"/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b="1" kern="0" dirty="0">
                  <a:solidFill>
                    <a:srgbClr val="044ABC"/>
                  </a:solidFill>
                </a:rPr>
                <a:t>conventional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b="1" kern="0" dirty="0">
                  <a:solidFill>
                    <a:srgbClr val="044ABC"/>
                  </a:solidFill>
                </a:rPr>
                <a:t>backhauling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57721" y="4253108"/>
              <a:ext cx="6254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1400" b="1" kern="0" dirty="0" err="1"/>
                <a:t>CoMP</a:t>
              </a:r>
              <a:endParaRPr lang="en-US" sz="1400" b="1" kern="0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3544822" y="4328112"/>
              <a:ext cx="0" cy="148281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6234932" y="4422658"/>
              <a:ext cx="973624" cy="0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333600" y="4259393"/>
              <a:ext cx="6448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1400" b="1" kern="0" dirty="0"/>
                <a:t>HARQ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234932" y="4336162"/>
              <a:ext cx="0" cy="148281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ight Arrow 82"/>
            <p:cNvSpPr/>
            <p:nvPr/>
          </p:nvSpPr>
          <p:spPr>
            <a:xfrm>
              <a:off x="2231901" y="1483649"/>
              <a:ext cx="5040060" cy="665458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85607" y="1653136"/>
              <a:ext cx="33443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Bandwidth increases with user traffic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14300" y="1641729"/>
              <a:ext cx="24798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Bandwidth PHY dependent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468571" y="4178305"/>
              <a:ext cx="4956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RU</a:t>
              </a:r>
              <a:endParaRPr lang="en-US" sz="1200" b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84393" y="4639717"/>
              <a:ext cx="1081305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b="1" kern="0" dirty="0" err="1">
                  <a:solidFill>
                    <a:srgbClr val="044ABC"/>
                  </a:solidFill>
                </a:rPr>
                <a:t>xHauling</a:t>
              </a:r>
              <a:endParaRPr lang="en-US" b="1" kern="0" dirty="0">
                <a:solidFill>
                  <a:srgbClr val="044ABC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12431" y="4187428"/>
              <a:ext cx="5132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DU</a:t>
              </a:r>
              <a:endParaRPr lang="en-US" sz="1200" b="1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834253" y="4158465"/>
              <a:ext cx="4956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CU</a:t>
              </a:r>
              <a:endParaRPr lang="en-US" sz="1200" b="1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>
              <a:off x="8113461" y="3255912"/>
              <a:ext cx="0" cy="1005840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698076" y="4202547"/>
              <a:ext cx="809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  <a:latin typeface="+mn-lt"/>
                </a:rPr>
                <a:t>ORAN</a:t>
              </a:r>
            </a:p>
            <a:p>
              <a:pPr algn="ctr"/>
              <a:r>
                <a:rPr lang="en-US" sz="1600" b="1" dirty="0" smtClean="0">
                  <a:solidFill>
                    <a:srgbClr val="00B050"/>
                  </a:solidFill>
                  <a:latin typeface="+mn-lt"/>
                </a:rPr>
                <a:t> split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56303" y="4418577"/>
              <a:ext cx="809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  <a:latin typeface="+mn-lt"/>
                </a:rPr>
                <a:t>3GPP</a:t>
              </a:r>
            </a:p>
            <a:p>
              <a:pPr algn="ctr"/>
              <a:r>
                <a:rPr lang="en-US" sz="1600" b="1" dirty="0" smtClean="0">
                  <a:solidFill>
                    <a:srgbClr val="00B050"/>
                  </a:solidFill>
                  <a:latin typeface="+mn-lt"/>
                </a:rPr>
                <a:t> split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9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and interfaces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intermediate split options decomposes the BBU into</a:t>
            </a:r>
          </a:p>
          <a:p>
            <a:pPr defTabSz="358775"/>
            <a:r>
              <a:rPr lang="en-US" b="1" dirty="0" smtClean="0"/>
              <a:t>C</a:t>
            </a:r>
            <a:r>
              <a:rPr lang="en-US" dirty="0" smtClean="0"/>
              <a:t>entral </a:t>
            </a:r>
            <a:r>
              <a:rPr lang="en-US" b="1" dirty="0" smtClean="0"/>
              <a:t>U</a:t>
            </a:r>
            <a:r>
              <a:rPr lang="en-US" dirty="0" smtClean="0"/>
              <a:t>nit     </a:t>
            </a:r>
          </a:p>
          <a:p>
            <a:pPr defTabSz="358775"/>
            <a:r>
              <a:rPr lang="en-US" b="1" dirty="0" smtClean="0"/>
              <a:t>D</a:t>
            </a:r>
            <a:r>
              <a:rPr lang="en-US" dirty="0" smtClean="0"/>
              <a:t>istributed </a:t>
            </a:r>
            <a:r>
              <a:rPr lang="en-US" b="1" dirty="0" smtClean="0"/>
              <a:t>U</a:t>
            </a:r>
            <a:r>
              <a:rPr lang="en-US" dirty="0" smtClean="0"/>
              <a:t>nit</a:t>
            </a:r>
          </a:p>
          <a:p>
            <a:pPr defTabSz="358775"/>
            <a:r>
              <a:rPr lang="en-US" b="1" dirty="0" smtClean="0"/>
              <a:t>R</a:t>
            </a:r>
            <a:r>
              <a:rPr lang="en-US" dirty="0" smtClean="0"/>
              <a:t>adio </a:t>
            </a:r>
            <a:r>
              <a:rPr lang="en-US" b="1" dirty="0" smtClean="0"/>
              <a:t>U</a:t>
            </a:r>
            <a:r>
              <a:rPr lang="en-US" dirty="0" smtClean="0"/>
              <a:t>nit</a:t>
            </a:r>
          </a:p>
          <a:p>
            <a:pPr defTabSz="358775"/>
            <a:endParaRPr lang="en-US" dirty="0"/>
          </a:p>
          <a:p>
            <a:pPr defTabSz="358775"/>
            <a:endParaRPr lang="en-US" dirty="0" smtClean="0"/>
          </a:p>
          <a:p>
            <a:pPr defTabSz="358775"/>
            <a:endParaRPr lang="en-US" dirty="0"/>
          </a:p>
          <a:p>
            <a:pPr marL="0" indent="0" defTabSz="358775">
              <a:buNone/>
            </a:pPr>
            <a:endParaRPr lang="en-US" dirty="0"/>
          </a:p>
          <a:p>
            <a:pPr marL="0" indent="0" defTabSz="358775">
              <a:buNone/>
            </a:pPr>
            <a:endParaRPr lang="en-US" dirty="0" smtClean="0"/>
          </a:p>
          <a:p>
            <a:pPr marL="0" indent="0" defTabSz="358775">
              <a:buNone/>
            </a:pPr>
            <a:r>
              <a:rPr lang="en-US" dirty="0" smtClean="0"/>
              <a:t>Possible decompositions:</a:t>
            </a:r>
          </a:p>
          <a:p>
            <a:pPr defTabSz="358775">
              <a:spcBef>
                <a:spcPts val="0"/>
              </a:spcBef>
              <a:tabLst>
                <a:tab pos="922338" algn="l"/>
                <a:tab pos="1531938" algn="l"/>
                <a:tab pos="2344738" algn="l"/>
              </a:tabLst>
            </a:pPr>
            <a:r>
              <a:rPr lang="en-US" dirty="0" smtClean="0"/>
              <a:t>RU+DU+CU  		(no splits)</a:t>
            </a:r>
          </a:p>
          <a:p>
            <a:pPr defTabSz="358775">
              <a:spcBef>
                <a:spcPts val="0"/>
              </a:spcBef>
              <a:tabLst>
                <a:tab pos="922338" algn="l"/>
                <a:tab pos="1531938" algn="l"/>
                <a:tab pos="2344738" algn="l"/>
              </a:tabLst>
            </a:pPr>
            <a:r>
              <a:rPr lang="en-US" dirty="0" smtClean="0"/>
              <a:t>RU+DU   –   CU	(one split)</a:t>
            </a:r>
          </a:p>
          <a:p>
            <a:pPr defTabSz="358775">
              <a:spcBef>
                <a:spcPts val="0"/>
              </a:spcBef>
              <a:tabLst>
                <a:tab pos="922338" algn="l"/>
                <a:tab pos="1531938" algn="l"/>
                <a:tab pos="2344738" algn="l"/>
              </a:tabLst>
            </a:pPr>
            <a:r>
              <a:rPr lang="en-US" dirty="0"/>
              <a:t>RU </a:t>
            </a:r>
            <a:r>
              <a:rPr lang="en-US" dirty="0" smtClean="0"/>
              <a:t>  –   DU+CU	(one split)</a:t>
            </a:r>
          </a:p>
          <a:p>
            <a:pPr defTabSz="358775">
              <a:spcBef>
                <a:spcPts val="0"/>
              </a:spcBef>
              <a:tabLst>
                <a:tab pos="922338" algn="l"/>
                <a:tab pos="1531938" algn="l"/>
                <a:tab pos="2344738" algn="l"/>
              </a:tabLst>
            </a:pPr>
            <a:r>
              <a:rPr lang="en-US" dirty="0" smtClean="0"/>
              <a:t>RU   –   DU   –   CU 	(two splits!)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29135" y="1280161"/>
            <a:ext cx="8034115" cy="4652598"/>
            <a:chOff x="2729135" y="1879571"/>
            <a:chExt cx="7207471" cy="4053188"/>
          </a:xfrm>
        </p:grpSpPr>
        <p:grpSp>
          <p:nvGrpSpPr>
            <p:cNvPr id="4" name="Group 3"/>
            <p:cNvGrpSpPr/>
            <p:nvPr/>
          </p:nvGrpSpPr>
          <p:grpSpPr>
            <a:xfrm>
              <a:off x="2729135" y="1879571"/>
              <a:ext cx="7207471" cy="3785499"/>
              <a:chOff x="1205133" y="1022320"/>
              <a:chExt cx="7207471" cy="3785499"/>
            </a:xfrm>
          </p:grpSpPr>
          <p:cxnSp>
            <p:nvCxnSpPr>
              <p:cNvPr id="11" name="Straight Connector 10"/>
              <p:cNvCxnSpPr>
                <a:stCxn id="9" idx="3"/>
                <a:endCxn id="69" idx="1"/>
              </p:cNvCxnSpPr>
              <p:nvPr/>
            </p:nvCxnSpPr>
            <p:spPr>
              <a:xfrm flipH="1" flipV="1">
                <a:off x="4181235" y="3377294"/>
                <a:ext cx="2211377" cy="369747"/>
              </a:xfrm>
              <a:prstGeom prst="line">
                <a:avLst/>
              </a:prstGeom>
              <a:ln w="19050">
                <a:solidFill>
                  <a:srgbClr val="044A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26" descr="rnc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392612" y="3540467"/>
                <a:ext cx="408385" cy="413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Straight Connector 9"/>
              <p:cNvCxnSpPr>
                <a:stCxn id="50" idx="3"/>
              </p:cNvCxnSpPr>
              <p:nvPr/>
            </p:nvCxnSpPr>
            <p:spPr>
              <a:xfrm flipH="1">
                <a:off x="6800999" y="3747041"/>
                <a:ext cx="1027748" cy="1284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 flipH="1">
                <a:off x="6831279" y="3445638"/>
                <a:ext cx="1152008" cy="584775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kern="0" dirty="0"/>
                  <a:t>F2</a:t>
                </a:r>
              </a:p>
              <a:p>
                <a:pPr algn="ctr"/>
                <a:r>
                  <a:rPr lang="en-US" sz="1600" b="1" kern="0" dirty="0"/>
                  <a:t>fronthaul</a:t>
                </a:r>
                <a:endParaRPr lang="en-US" sz="1000" b="1" kern="0" dirty="0"/>
              </a:p>
            </p:txBody>
          </p:sp>
          <p:sp>
            <p:nvSpPr>
              <p:cNvPr id="5" name="Hexagon 4"/>
              <p:cNvSpPr/>
              <p:nvPr/>
            </p:nvSpPr>
            <p:spPr>
              <a:xfrm>
                <a:off x="7594570" y="2688971"/>
                <a:ext cx="583857" cy="50971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rgbClr val="00AF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27" name="Picture 26" descr="Node 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51861" y="2822203"/>
                <a:ext cx="269749" cy="269749"/>
              </a:xfrm>
              <a:prstGeom prst="rect">
                <a:avLst/>
              </a:prstGeom>
            </p:spPr>
          </p:pic>
          <p:sp>
            <p:nvSpPr>
              <p:cNvPr id="50" name="Hexagon 49"/>
              <p:cNvSpPr/>
              <p:nvPr/>
            </p:nvSpPr>
            <p:spPr>
              <a:xfrm>
                <a:off x="7828747" y="3492183"/>
                <a:ext cx="583857" cy="50971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rgbClr val="00AF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52" name="Picture 51" descr="Node 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86038" y="3625415"/>
                <a:ext cx="269749" cy="269749"/>
              </a:xfrm>
              <a:prstGeom prst="rect">
                <a:avLst/>
              </a:prstGeom>
            </p:spPr>
          </p:pic>
          <p:sp>
            <p:nvSpPr>
              <p:cNvPr id="53" name="Hexagon 52"/>
              <p:cNvSpPr/>
              <p:nvPr/>
            </p:nvSpPr>
            <p:spPr>
              <a:xfrm>
                <a:off x="7594570" y="4298103"/>
                <a:ext cx="583857" cy="50971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rgbClr val="00AF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55" name="Picture 54" descr="Node 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51861" y="4431335"/>
                <a:ext cx="269749" cy="269749"/>
              </a:xfrm>
              <a:prstGeom prst="rect">
                <a:avLst/>
              </a:prstGeom>
            </p:spPr>
          </p:pic>
          <p:cxnSp>
            <p:nvCxnSpPr>
              <p:cNvPr id="59" name="Straight Connector 58"/>
              <p:cNvCxnSpPr>
                <a:stCxn id="5" idx="3"/>
                <a:endCxn id="9" idx="1"/>
              </p:cNvCxnSpPr>
              <p:nvPr/>
            </p:nvCxnSpPr>
            <p:spPr>
              <a:xfrm flipH="1">
                <a:off x="6800997" y="2943829"/>
                <a:ext cx="793573" cy="80321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 flipH="1">
                <a:off x="6371680" y="3886736"/>
                <a:ext cx="471532" cy="338554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600" b="1" kern="0" dirty="0"/>
                  <a:t>DU</a:t>
                </a:r>
                <a:endParaRPr lang="en-US" sz="1050" b="1" kern="0" dirty="0"/>
              </a:p>
            </p:txBody>
          </p:sp>
          <p:cxnSp>
            <p:nvCxnSpPr>
              <p:cNvPr id="64" name="Straight Connector 63"/>
              <p:cNvCxnSpPr>
                <a:stCxn id="53" idx="3"/>
                <a:endCxn id="9" idx="1"/>
              </p:cNvCxnSpPr>
              <p:nvPr/>
            </p:nvCxnSpPr>
            <p:spPr>
              <a:xfrm flipH="1" flipV="1">
                <a:off x="6800997" y="3747041"/>
                <a:ext cx="793573" cy="80592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9" name="Picture 26" descr="rnc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72850" y="3170720"/>
                <a:ext cx="408385" cy="413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TextBox 70"/>
              <p:cNvSpPr txBox="1"/>
              <p:nvPr/>
            </p:nvSpPr>
            <p:spPr>
              <a:xfrm flipH="1">
                <a:off x="3767137" y="3517781"/>
                <a:ext cx="471532" cy="338554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600" b="1" kern="0" dirty="0"/>
                  <a:t>CU</a:t>
                </a:r>
                <a:endParaRPr lang="en-US" sz="1050" b="1" kern="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532856" flipH="1">
                <a:off x="4977562" y="3312336"/>
                <a:ext cx="1023879" cy="584775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kern="0" dirty="0"/>
                  <a:t>F1</a:t>
                </a:r>
              </a:p>
              <a:p>
                <a:pPr algn="ctr"/>
                <a:r>
                  <a:rPr lang="en-US" sz="1600" b="1" kern="0" dirty="0" err="1"/>
                  <a:t>midhaul</a:t>
                </a:r>
                <a:endParaRPr lang="en-US" sz="1050" b="1" kern="0" dirty="0"/>
              </a:p>
            </p:txBody>
          </p:sp>
          <p:pic>
            <p:nvPicPr>
              <p:cNvPr id="73" name="Picture 26" descr="rnc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24898" y="1873816"/>
                <a:ext cx="408385" cy="413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4" name="Straight Connector 73"/>
              <p:cNvCxnSpPr>
                <a:stCxn id="79" idx="3"/>
              </p:cNvCxnSpPr>
              <p:nvPr/>
            </p:nvCxnSpPr>
            <p:spPr>
              <a:xfrm flipH="1">
                <a:off x="5633285" y="2080390"/>
                <a:ext cx="1172712" cy="1284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Hexagon 75"/>
              <p:cNvSpPr/>
              <p:nvPr/>
            </p:nvSpPr>
            <p:spPr>
              <a:xfrm>
                <a:off x="6426856" y="1022320"/>
                <a:ext cx="583857" cy="50971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rgbClr val="00AF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 flipH="1">
                <a:off x="6538100" y="1488574"/>
                <a:ext cx="442753" cy="338554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600" b="1" kern="0" dirty="0"/>
                  <a:t>RU</a:t>
                </a:r>
              </a:p>
            </p:txBody>
          </p:sp>
          <p:pic>
            <p:nvPicPr>
              <p:cNvPr id="78" name="Picture 77" descr="Node 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584147" y="1142105"/>
                <a:ext cx="269749" cy="269749"/>
              </a:xfrm>
              <a:prstGeom prst="rect">
                <a:avLst/>
              </a:prstGeom>
            </p:spPr>
          </p:pic>
          <p:sp>
            <p:nvSpPr>
              <p:cNvPr id="79" name="Hexagon 78"/>
              <p:cNvSpPr/>
              <p:nvPr/>
            </p:nvSpPr>
            <p:spPr>
              <a:xfrm>
                <a:off x="6805997" y="1825532"/>
                <a:ext cx="583857" cy="50971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rgbClr val="00AF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81" name="Picture 80" descr="Node 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963288" y="1958764"/>
                <a:ext cx="269749" cy="269749"/>
              </a:xfrm>
              <a:prstGeom prst="rect">
                <a:avLst/>
              </a:prstGeom>
            </p:spPr>
          </p:pic>
          <p:sp>
            <p:nvSpPr>
              <p:cNvPr id="82" name="Hexagon 81"/>
              <p:cNvSpPr/>
              <p:nvPr/>
            </p:nvSpPr>
            <p:spPr>
              <a:xfrm>
                <a:off x="6426856" y="2631452"/>
                <a:ext cx="583857" cy="509716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rgbClr val="00AF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84" name="Picture 83" descr="Node 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584147" y="2764684"/>
                <a:ext cx="269749" cy="269749"/>
              </a:xfrm>
              <a:prstGeom prst="rect">
                <a:avLst/>
              </a:prstGeom>
            </p:spPr>
          </p:pic>
          <p:cxnSp>
            <p:nvCxnSpPr>
              <p:cNvPr id="85" name="Straight Connector 84"/>
              <p:cNvCxnSpPr>
                <a:stCxn id="76" idx="3"/>
                <a:endCxn id="73" idx="1"/>
              </p:cNvCxnSpPr>
              <p:nvPr/>
            </p:nvCxnSpPr>
            <p:spPr>
              <a:xfrm flipH="1">
                <a:off x="5633283" y="1277178"/>
                <a:ext cx="793573" cy="80321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 flipH="1">
                <a:off x="5207947" y="2216758"/>
                <a:ext cx="471532" cy="338554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600" b="1" kern="0" dirty="0"/>
                  <a:t>DU</a:t>
                </a:r>
                <a:endParaRPr lang="en-US" sz="1050" b="1" kern="0" dirty="0"/>
              </a:p>
            </p:txBody>
          </p:sp>
          <p:cxnSp>
            <p:nvCxnSpPr>
              <p:cNvPr id="87" name="Straight Connector 86"/>
              <p:cNvCxnSpPr>
                <a:stCxn id="82" idx="3"/>
                <a:endCxn id="73" idx="1"/>
              </p:cNvCxnSpPr>
              <p:nvPr/>
            </p:nvCxnSpPr>
            <p:spPr>
              <a:xfrm flipH="1" flipV="1">
                <a:off x="5633283" y="2080390"/>
                <a:ext cx="793573" cy="80592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73" idx="3"/>
                <a:endCxn id="69" idx="1"/>
              </p:cNvCxnSpPr>
              <p:nvPr/>
            </p:nvCxnSpPr>
            <p:spPr>
              <a:xfrm flipH="1">
                <a:off x="4181235" y="2080390"/>
                <a:ext cx="1043663" cy="1296904"/>
              </a:xfrm>
              <a:prstGeom prst="line">
                <a:avLst/>
              </a:prstGeom>
              <a:ln w="19050">
                <a:solidFill>
                  <a:srgbClr val="044A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69" idx="3"/>
              </p:cNvCxnSpPr>
              <p:nvPr/>
            </p:nvCxnSpPr>
            <p:spPr>
              <a:xfrm flipH="1" flipV="1">
                <a:off x="2728690" y="3377293"/>
                <a:ext cx="1044160" cy="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 flipH="1">
                <a:off x="2788001" y="3084905"/>
                <a:ext cx="1001605" cy="584775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kern="0" dirty="0"/>
                  <a:t>NG</a:t>
                </a:r>
              </a:p>
              <a:p>
                <a:pPr algn="ctr"/>
                <a:r>
                  <a:rPr lang="en-US" sz="1600" b="1" kern="0" dirty="0"/>
                  <a:t>backhaul</a:t>
                </a:r>
                <a:endParaRPr lang="en-US" sz="1050" b="1" kern="0" dirty="0"/>
              </a:p>
            </p:txBody>
          </p:sp>
          <p:sp>
            <p:nvSpPr>
              <p:cNvPr id="100" name="Freeform 2"/>
              <p:cNvSpPr>
                <a:spLocks/>
              </p:cNvSpPr>
              <p:nvPr/>
            </p:nvSpPr>
            <p:spPr bwMode="auto">
              <a:xfrm rot="64793">
                <a:off x="1205133" y="3093995"/>
                <a:ext cx="1487869" cy="795325"/>
              </a:xfrm>
              <a:custGeom>
                <a:avLst/>
                <a:gdLst>
                  <a:gd name="T0" fmla="*/ 294 w 1034"/>
                  <a:gd name="T1" fmla="*/ 88 h 737"/>
                  <a:gd name="T2" fmla="*/ 223 w 1034"/>
                  <a:gd name="T3" fmla="*/ 89 h 737"/>
                  <a:gd name="T4" fmla="*/ 150 w 1034"/>
                  <a:gd name="T5" fmla="*/ 123 h 737"/>
                  <a:gd name="T6" fmla="*/ 94 w 1034"/>
                  <a:gd name="T7" fmla="*/ 177 h 737"/>
                  <a:gd name="T8" fmla="*/ 67 w 1034"/>
                  <a:gd name="T9" fmla="*/ 246 h 737"/>
                  <a:gd name="T10" fmla="*/ 58 w 1034"/>
                  <a:gd name="T11" fmla="*/ 304 h 737"/>
                  <a:gd name="T12" fmla="*/ 17 w 1034"/>
                  <a:gd name="T13" fmla="*/ 343 h 737"/>
                  <a:gd name="T14" fmla="*/ 0 w 1034"/>
                  <a:gd name="T15" fmla="*/ 395 h 737"/>
                  <a:gd name="T16" fmla="*/ 9 w 1034"/>
                  <a:gd name="T17" fmla="*/ 449 h 737"/>
                  <a:gd name="T18" fmla="*/ 51 w 1034"/>
                  <a:gd name="T19" fmla="*/ 503 h 737"/>
                  <a:gd name="T20" fmla="*/ 127 w 1034"/>
                  <a:gd name="T21" fmla="*/ 546 h 737"/>
                  <a:gd name="T22" fmla="*/ 125 w 1034"/>
                  <a:gd name="T23" fmla="*/ 604 h 737"/>
                  <a:gd name="T24" fmla="*/ 163 w 1034"/>
                  <a:gd name="T25" fmla="*/ 648 h 737"/>
                  <a:gd name="T26" fmla="*/ 219 w 1034"/>
                  <a:gd name="T27" fmla="*/ 675 h 737"/>
                  <a:gd name="T28" fmla="*/ 284 w 1034"/>
                  <a:gd name="T29" fmla="*/ 682 h 737"/>
                  <a:gd name="T30" fmla="*/ 337 w 1034"/>
                  <a:gd name="T31" fmla="*/ 665 h 737"/>
                  <a:gd name="T32" fmla="*/ 395 w 1034"/>
                  <a:gd name="T33" fmla="*/ 693 h 737"/>
                  <a:gd name="T34" fmla="*/ 472 w 1034"/>
                  <a:gd name="T35" fmla="*/ 729 h 737"/>
                  <a:gd name="T36" fmla="*/ 550 w 1034"/>
                  <a:gd name="T37" fmla="*/ 736 h 737"/>
                  <a:gd name="T38" fmla="*/ 629 w 1034"/>
                  <a:gd name="T39" fmla="*/ 721 h 737"/>
                  <a:gd name="T40" fmla="*/ 702 w 1034"/>
                  <a:gd name="T41" fmla="*/ 688 h 737"/>
                  <a:gd name="T42" fmla="*/ 765 w 1034"/>
                  <a:gd name="T43" fmla="*/ 665 h 737"/>
                  <a:gd name="T44" fmla="*/ 825 w 1034"/>
                  <a:gd name="T45" fmla="*/ 676 h 737"/>
                  <a:gd name="T46" fmla="*/ 889 w 1034"/>
                  <a:gd name="T47" fmla="*/ 656 h 737"/>
                  <a:gd name="T48" fmla="*/ 939 w 1034"/>
                  <a:gd name="T49" fmla="*/ 613 h 737"/>
                  <a:gd name="T50" fmla="*/ 971 w 1034"/>
                  <a:gd name="T51" fmla="*/ 555 h 737"/>
                  <a:gd name="T52" fmla="*/ 966 w 1034"/>
                  <a:gd name="T53" fmla="*/ 492 h 737"/>
                  <a:gd name="T54" fmla="*/ 1011 w 1034"/>
                  <a:gd name="T55" fmla="*/ 430 h 737"/>
                  <a:gd name="T56" fmla="*/ 1031 w 1034"/>
                  <a:gd name="T57" fmla="*/ 367 h 737"/>
                  <a:gd name="T58" fmla="*/ 1027 w 1034"/>
                  <a:gd name="T59" fmla="*/ 306 h 737"/>
                  <a:gd name="T60" fmla="*/ 999 w 1034"/>
                  <a:gd name="T61" fmla="*/ 253 h 737"/>
                  <a:gd name="T62" fmla="*/ 951 w 1034"/>
                  <a:gd name="T63" fmla="*/ 212 h 737"/>
                  <a:gd name="T64" fmla="*/ 936 w 1034"/>
                  <a:gd name="T65" fmla="*/ 158 h 737"/>
                  <a:gd name="T66" fmla="*/ 904 w 1034"/>
                  <a:gd name="T67" fmla="*/ 99 h 737"/>
                  <a:gd name="T68" fmla="*/ 846 w 1034"/>
                  <a:gd name="T69" fmla="*/ 58 h 737"/>
                  <a:gd name="T70" fmla="*/ 773 w 1034"/>
                  <a:gd name="T71" fmla="*/ 41 h 737"/>
                  <a:gd name="T72" fmla="*/ 702 w 1034"/>
                  <a:gd name="T73" fmla="*/ 54 h 737"/>
                  <a:gd name="T74" fmla="*/ 642 w 1034"/>
                  <a:gd name="T75" fmla="*/ 61 h 737"/>
                  <a:gd name="T76" fmla="*/ 575 w 1034"/>
                  <a:gd name="T77" fmla="*/ 17 h 737"/>
                  <a:gd name="T78" fmla="*/ 513 w 1034"/>
                  <a:gd name="T79" fmla="*/ 0 h 737"/>
                  <a:gd name="T80" fmla="*/ 451 w 1034"/>
                  <a:gd name="T81" fmla="*/ 11 h 737"/>
                  <a:gd name="T82" fmla="*/ 389 w 1034"/>
                  <a:gd name="T83" fmla="*/ 48 h 737"/>
                  <a:gd name="T84" fmla="*/ 331 w 1034"/>
                  <a:gd name="T85" fmla="*/ 108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4" h="737">
                    <a:moveTo>
                      <a:pt x="331" y="108"/>
                    </a:moveTo>
                    <a:lnTo>
                      <a:pt x="314" y="95"/>
                    </a:lnTo>
                    <a:lnTo>
                      <a:pt x="294" y="88"/>
                    </a:lnTo>
                    <a:lnTo>
                      <a:pt x="271" y="84"/>
                    </a:lnTo>
                    <a:lnTo>
                      <a:pt x="247" y="86"/>
                    </a:lnTo>
                    <a:lnTo>
                      <a:pt x="223" y="89"/>
                    </a:lnTo>
                    <a:lnTo>
                      <a:pt x="196" y="97"/>
                    </a:lnTo>
                    <a:lnTo>
                      <a:pt x="172" y="110"/>
                    </a:lnTo>
                    <a:lnTo>
                      <a:pt x="150" y="123"/>
                    </a:lnTo>
                    <a:lnTo>
                      <a:pt x="129" y="140"/>
                    </a:lnTo>
                    <a:lnTo>
                      <a:pt x="109" y="158"/>
                    </a:lnTo>
                    <a:lnTo>
                      <a:pt x="94" y="177"/>
                    </a:lnTo>
                    <a:lnTo>
                      <a:pt x="80" y="199"/>
                    </a:lnTo>
                    <a:lnTo>
                      <a:pt x="71" y="222"/>
                    </a:lnTo>
                    <a:lnTo>
                      <a:pt x="67" y="246"/>
                    </a:lnTo>
                    <a:lnTo>
                      <a:pt x="67" y="268"/>
                    </a:lnTo>
                    <a:lnTo>
                      <a:pt x="75" y="293"/>
                    </a:lnTo>
                    <a:lnTo>
                      <a:pt x="58" y="304"/>
                    </a:lnTo>
                    <a:lnTo>
                      <a:pt x="43" y="315"/>
                    </a:lnTo>
                    <a:lnTo>
                      <a:pt x="30" y="328"/>
                    </a:lnTo>
                    <a:lnTo>
                      <a:pt x="17" y="343"/>
                    </a:lnTo>
                    <a:lnTo>
                      <a:pt x="9" y="360"/>
                    </a:lnTo>
                    <a:lnTo>
                      <a:pt x="2" y="376"/>
                    </a:lnTo>
                    <a:lnTo>
                      <a:pt x="0" y="395"/>
                    </a:lnTo>
                    <a:lnTo>
                      <a:pt x="0" y="412"/>
                    </a:lnTo>
                    <a:lnTo>
                      <a:pt x="2" y="432"/>
                    </a:lnTo>
                    <a:lnTo>
                      <a:pt x="9" y="449"/>
                    </a:lnTo>
                    <a:lnTo>
                      <a:pt x="19" y="468"/>
                    </a:lnTo>
                    <a:lnTo>
                      <a:pt x="32" y="486"/>
                    </a:lnTo>
                    <a:lnTo>
                      <a:pt x="51" y="503"/>
                    </a:lnTo>
                    <a:lnTo>
                      <a:pt x="71" y="518"/>
                    </a:lnTo>
                    <a:lnTo>
                      <a:pt x="97" y="533"/>
                    </a:lnTo>
                    <a:lnTo>
                      <a:pt x="127" y="546"/>
                    </a:lnTo>
                    <a:lnTo>
                      <a:pt x="122" y="566"/>
                    </a:lnTo>
                    <a:lnTo>
                      <a:pt x="122" y="585"/>
                    </a:lnTo>
                    <a:lnTo>
                      <a:pt x="125" y="604"/>
                    </a:lnTo>
                    <a:lnTo>
                      <a:pt x="135" y="620"/>
                    </a:lnTo>
                    <a:lnTo>
                      <a:pt x="146" y="635"/>
                    </a:lnTo>
                    <a:lnTo>
                      <a:pt x="163" y="648"/>
                    </a:lnTo>
                    <a:lnTo>
                      <a:pt x="180" y="660"/>
                    </a:lnTo>
                    <a:lnTo>
                      <a:pt x="198" y="669"/>
                    </a:lnTo>
                    <a:lnTo>
                      <a:pt x="219" y="675"/>
                    </a:lnTo>
                    <a:lnTo>
                      <a:pt x="241" y="680"/>
                    </a:lnTo>
                    <a:lnTo>
                      <a:pt x="262" y="682"/>
                    </a:lnTo>
                    <a:lnTo>
                      <a:pt x="284" y="682"/>
                    </a:lnTo>
                    <a:lnTo>
                      <a:pt x="303" y="678"/>
                    </a:lnTo>
                    <a:lnTo>
                      <a:pt x="322" y="673"/>
                    </a:lnTo>
                    <a:lnTo>
                      <a:pt x="337" y="665"/>
                    </a:lnTo>
                    <a:lnTo>
                      <a:pt x="350" y="654"/>
                    </a:lnTo>
                    <a:lnTo>
                      <a:pt x="372" y="676"/>
                    </a:lnTo>
                    <a:lnTo>
                      <a:pt x="395" y="693"/>
                    </a:lnTo>
                    <a:lnTo>
                      <a:pt x="421" y="708"/>
                    </a:lnTo>
                    <a:lnTo>
                      <a:pt x="445" y="721"/>
                    </a:lnTo>
                    <a:lnTo>
                      <a:pt x="472" y="729"/>
                    </a:lnTo>
                    <a:lnTo>
                      <a:pt x="498" y="734"/>
                    </a:lnTo>
                    <a:lnTo>
                      <a:pt x="524" y="736"/>
                    </a:lnTo>
                    <a:lnTo>
                      <a:pt x="550" y="736"/>
                    </a:lnTo>
                    <a:lnTo>
                      <a:pt x="576" y="734"/>
                    </a:lnTo>
                    <a:lnTo>
                      <a:pt x="603" y="729"/>
                    </a:lnTo>
                    <a:lnTo>
                      <a:pt x="629" y="721"/>
                    </a:lnTo>
                    <a:lnTo>
                      <a:pt x="653" y="712"/>
                    </a:lnTo>
                    <a:lnTo>
                      <a:pt x="677" y="701"/>
                    </a:lnTo>
                    <a:lnTo>
                      <a:pt x="702" y="688"/>
                    </a:lnTo>
                    <a:lnTo>
                      <a:pt x="724" y="671"/>
                    </a:lnTo>
                    <a:lnTo>
                      <a:pt x="747" y="654"/>
                    </a:lnTo>
                    <a:lnTo>
                      <a:pt x="765" y="665"/>
                    </a:lnTo>
                    <a:lnTo>
                      <a:pt x="784" y="673"/>
                    </a:lnTo>
                    <a:lnTo>
                      <a:pt x="805" y="678"/>
                    </a:lnTo>
                    <a:lnTo>
                      <a:pt x="825" y="676"/>
                    </a:lnTo>
                    <a:lnTo>
                      <a:pt x="846" y="673"/>
                    </a:lnTo>
                    <a:lnTo>
                      <a:pt x="868" y="665"/>
                    </a:lnTo>
                    <a:lnTo>
                      <a:pt x="889" y="656"/>
                    </a:lnTo>
                    <a:lnTo>
                      <a:pt x="908" y="643"/>
                    </a:lnTo>
                    <a:lnTo>
                      <a:pt x="924" y="628"/>
                    </a:lnTo>
                    <a:lnTo>
                      <a:pt x="939" y="613"/>
                    </a:lnTo>
                    <a:lnTo>
                      <a:pt x="953" y="594"/>
                    </a:lnTo>
                    <a:lnTo>
                      <a:pt x="964" y="576"/>
                    </a:lnTo>
                    <a:lnTo>
                      <a:pt x="971" y="555"/>
                    </a:lnTo>
                    <a:lnTo>
                      <a:pt x="973" y="533"/>
                    </a:lnTo>
                    <a:lnTo>
                      <a:pt x="971" y="512"/>
                    </a:lnTo>
                    <a:lnTo>
                      <a:pt x="966" y="492"/>
                    </a:lnTo>
                    <a:lnTo>
                      <a:pt x="982" y="471"/>
                    </a:lnTo>
                    <a:lnTo>
                      <a:pt x="999" y="451"/>
                    </a:lnTo>
                    <a:lnTo>
                      <a:pt x="1011" y="430"/>
                    </a:lnTo>
                    <a:lnTo>
                      <a:pt x="1022" y="410"/>
                    </a:lnTo>
                    <a:lnTo>
                      <a:pt x="1027" y="388"/>
                    </a:lnTo>
                    <a:lnTo>
                      <a:pt x="1031" y="367"/>
                    </a:lnTo>
                    <a:lnTo>
                      <a:pt x="1033" y="347"/>
                    </a:lnTo>
                    <a:lnTo>
                      <a:pt x="1031" y="326"/>
                    </a:lnTo>
                    <a:lnTo>
                      <a:pt x="1027" y="306"/>
                    </a:lnTo>
                    <a:lnTo>
                      <a:pt x="1022" y="289"/>
                    </a:lnTo>
                    <a:lnTo>
                      <a:pt x="1011" y="270"/>
                    </a:lnTo>
                    <a:lnTo>
                      <a:pt x="999" y="253"/>
                    </a:lnTo>
                    <a:lnTo>
                      <a:pt x="986" y="239"/>
                    </a:lnTo>
                    <a:lnTo>
                      <a:pt x="969" y="225"/>
                    </a:lnTo>
                    <a:lnTo>
                      <a:pt x="951" y="212"/>
                    </a:lnTo>
                    <a:lnTo>
                      <a:pt x="930" y="203"/>
                    </a:lnTo>
                    <a:lnTo>
                      <a:pt x="936" y="181"/>
                    </a:lnTo>
                    <a:lnTo>
                      <a:pt x="936" y="158"/>
                    </a:lnTo>
                    <a:lnTo>
                      <a:pt x="930" y="138"/>
                    </a:lnTo>
                    <a:lnTo>
                      <a:pt x="919" y="117"/>
                    </a:lnTo>
                    <a:lnTo>
                      <a:pt x="904" y="99"/>
                    </a:lnTo>
                    <a:lnTo>
                      <a:pt x="887" y="84"/>
                    </a:lnTo>
                    <a:lnTo>
                      <a:pt x="868" y="69"/>
                    </a:lnTo>
                    <a:lnTo>
                      <a:pt x="846" y="58"/>
                    </a:lnTo>
                    <a:lnTo>
                      <a:pt x="822" y="48"/>
                    </a:lnTo>
                    <a:lnTo>
                      <a:pt x="799" y="45"/>
                    </a:lnTo>
                    <a:lnTo>
                      <a:pt x="773" y="41"/>
                    </a:lnTo>
                    <a:lnTo>
                      <a:pt x="747" y="43"/>
                    </a:lnTo>
                    <a:lnTo>
                      <a:pt x="724" y="47"/>
                    </a:lnTo>
                    <a:lnTo>
                      <a:pt x="702" y="54"/>
                    </a:lnTo>
                    <a:lnTo>
                      <a:pt x="681" y="67"/>
                    </a:lnTo>
                    <a:lnTo>
                      <a:pt x="662" y="84"/>
                    </a:lnTo>
                    <a:lnTo>
                      <a:pt x="642" y="61"/>
                    </a:lnTo>
                    <a:lnTo>
                      <a:pt x="618" y="43"/>
                    </a:lnTo>
                    <a:lnTo>
                      <a:pt x="597" y="28"/>
                    </a:lnTo>
                    <a:lnTo>
                      <a:pt x="575" y="17"/>
                    </a:lnTo>
                    <a:lnTo>
                      <a:pt x="554" y="7"/>
                    </a:lnTo>
                    <a:lnTo>
                      <a:pt x="533" y="2"/>
                    </a:lnTo>
                    <a:lnTo>
                      <a:pt x="513" y="0"/>
                    </a:lnTo>
                    <a:lnTo>
                      <a:pt x="492" y="2"/>
                    </a:lnTo>
                    <a:lnTo>
                      <a:pt x="472" y="6"/>
                    </a:lnTo>
                    <a:lnTo>
                      <a:pt x="451" y="11"/>
                    </a:lnTo>
                    <a:lnTo>
                      <a:pt x="430" y="22"/>
                    </a:lnTo>
                    <a:lnTo>
                      <a:pt x="410" y="34"/>
                    </a:lnTo>
                    <a:lnTo>
                      <a:pt x="389" y="48"/>
                    </a:lnTo>
                    <a:lnTo>
                      <a:pt x="371" y="65"/>
                    </a:lnTo>
                    <a:lnTo>
                      <a:pt x="352" y="86"/>
                    </a:lnTo>
                    <a:lnTo>
                      <a:pt x="331" y="108"/>
                    </a:lnTo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chemeClr val="hlink"/>
                </a:contourClr>
              </a:sp3d>
              <a:extLst>
                <a:ext uri="{91240B29-F687-4F45-9708-019B960494DF}">
                  <a14:hiddenLine xmlns:a14="http://schemas.microsoft.com/office/drawing/2010/main" w="12700" cap="rnd" cmpd="sng">
                    <a:noFill/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 sz="135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770414" y="3307247"/>
                <a:ext cx="454716" cy="281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</a:rPr>
                  <a:t>5GC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 rot="18403384" flipH="1">
                <a:off x="4206980" y="2382322"/>
                <a:ext cx="1023879" cy="584775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kern="0" dirty="0"/>
                  <a:t>F1</a:t>
                </a:r>
              </a:p>
              <a:p>
                <a:pPr algn="ctr"/>
                <a:r>
                  <a:rPr lang="en-US" sz="1600" b="1" kern="0" dirty="0" err="1"/>
                  <a:t>midhaul</a:t>
                </a:r>
                <a:endParaRPr lang="en-US" sz="1050" b="1" kern="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 flipH="1">
                <a:off x="5755472" y="1781529"/>
                <a:ext cx="1152008" cy="584775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kern="0" dirty="0"/>
                  <a:t>F2</a:t>
                </a:r>
              </a:p>
              <a:p>
                <a:pPr algn="ctr"/>
                <a:r>
                  <a:rPr lang="en-US" sz="1600" b="1" kern="0" dirty="0"/>
                  <a:t>fronthaul</a:t>
                </a:r>
                <a:endParaRPr lang="en-US" sz="1000" b="1" kern="0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 flipH="1">
              <a:off x="8431482" y="3144450"/>
              <a:ext cx="442753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/>
                <a:t>RU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8024977" y="3924780"/>
              <a:ext cx="442753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/>
                <a:t>RU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9215545" y="3993173"/>
              <a:ext cx="442753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/>
                <a:t>RU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9201924" y="5594205"/>
              <a:ext cx="442753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/>
                <a:t>RU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flipH="1">
              <a:off x="9436921" y="4810878"/>
              <a:ext cx="442753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/>
                <a:t>RU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8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split 2 and not 1?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2102" y="1280160"/>
            <a:ext cx="10911273" cy="52730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did 3GPP prefer to standardize split 2 over conventional backhaul 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DU close to antenna handles time critical functionalities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scheduling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retransmission</a:t>
            </a:r>
          </a:p>
          <a:p>
            <a:r>
              <a:rPr lang="en-US" dirty="0" smtClean="0"/>
              <a:t>Many DUs but few CUs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reduces cost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facilitates densification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simplifies management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increases security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Centralized CU handles pool-able functionalities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enables hoteling and use of resources in the cloud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since PDCP and </a:t>
            </a:r>
            <a:r>
              <a:rPr lang="en-US" dirty="0" err="1" smtClean="0"/>
              <a:t>Xn</a:t>
            </a:r>
            <a:r>
              <a:rPr lang="en-US" dirty="0" smtClean="0"/>
              <a:t> interfaces are in the CU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end-end encryption (terminated in PDCP in CU)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minimal in-network connectivity  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optimized dual connectivity (delay-less </a:t>
            </a:r>
            <a:r>
              <a:rPr lang="en-US" sz="2000" dirty="0" err="1"/>
              <a:t>CoMP</a:t>
            </a:r>
            <a:r>
              <a:rPr lang="en-US" sz="2000" dirty="0"/>
              <a:t>) and handoff</a:t>
            </a:r>
          </a:p>
        </p:txBody>
      </p:sp>
    </p:spTree>
    <p:extLst>
      <p:ext uri="{BB962C8B-B14F-4D97-AF65-F5344CB8AC3E}">
        <p14:creationId xmlns:p14="http://schemas.microsoft.com/office/powerpoint/2010/main" val="309105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7.2 and not 8 (CPRI)?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3975" indent="0" defTabSz="358775">
              <a:spcBef>
                <a:spcPts val="1200"/>
              </a:spcBef>
              <a:buNone/>
            </a:pPr>
            <a:r>
              <a:rPr lang="en-US" dirty="0" smtClean="0"/>
              <a:t>Why did ORAN prefer </a:t>
            </a:r>
            <a:r>
              <a:rPr lang="en-US" dirty="0"/>
              <a:t>7.2 over conventional </a:t>
            </a:r>
            <a:r>
              <a:rPr lang="en-US" dirty="0" smtClean="0"/>
              <a:t>(CPRI) fronthaul ?</a:t>
            </a:r>
          </a:p>
          <a:p>
            <a:pPr marL="396875" indent="-342900" defTabSz="358775">
              <a:spcBef>
                <a:spcPts val="1200"/>
              </a:spcBef>
            </a:pPr>
            <a:r>
              <a:rPr lang="en-US" dirty="0" smtClean="0"/>
              <a:t>Split 7.2 is a packet interface</a:t>
            </a:r>
          </a:p>
          <a:p>
            <a:pPr marL="53975" indent="0" defTabSz="358775">
              <a:spcBef>
                <a:spcPts val="0"/>
              </a:spcBef>
              <a:buNone/>
              <a:tabLst>
                <a:tab pos="685800" algn="l"/>
                <a:tab pos="914400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which can be transported using eCPRI over Ethernet links</a:t>
            </a:r>
          </a:p>
          <a:p>
            <a:pPr marL="396875" indent="-342900" defTabSz="358775">
              <a:spcBef>
                <a:spcPts val="1200"/>
              </a:spcBef>
              <a:tabLst>
                <a:tab pos="685800" algn="l"/>
                <a:tab pos="914400" algn="l"/>
                <a:tab pos="2824163" algn="l"/>
              </a:tabLst>
            </a:pPr>
            <a:r>
              <a:rPr lang="en-US" dirty="0" smtClean="0"/>
              <a:t>Conventional fronthaul data rates become impractical for </a:t>
            </a:r>
            <a:r>
              <a:rPr lang="en-US" dirty="0" smtClean="0"/>
              <a:t>5G</a:t>
            </a:r>
          </a:p>
          <a:p>
            <a:pPr marL="53975" indent="0" defTabSz="358775">
              <a:spcBef>
                <a:spcPts val="0"/>
              </a:spcBef>
              <a:buNone/>
              <a:tabLst>
                <a:tab pos="685800" algn="l"/>
                <a:tab pos="914400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and while split 7.2 still represents the air interface (not user traffic)</a:t>
            </a:r>
          </a:p>
          <a:p>
            <a:pPr marL="53975" indent="0" defTabSz="358775">
              <a:spcBef>
                <a:spcPts val="0"/>
              </a:spcBef>
              <a:buNone/>
              <a:tabLst>
                <a:tab pos="685800" algn="l"/>
                <a:tab pos="914400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	its data-rate scales with actual usage, not only with system bandwidth!</a:t>
            </a:r>
            <a:endParaRPr lang="en-US" dirty="0" smtClean="0"/>
          </a:p>
          <a:p>
            <a:pPr marL="747713" lvl="1" indent="-342900" defTabSz="358775">
              <a:spcBef>
                <a:spcPts val="1200"/>
              </a:spcBef>
              <a:buClr>
                <a:srgbClr val="C00000"/>
              </a:buClr>
            </a:pPr>
            <a:r>
              <a:rPr lang="en-US" dirty="0" smtClean="0"/>
              <a:t>While 4G had system bandwidths up to 20MHz </a:t>
            </a:r>
          </a:p>
          <a:p>
            <a:pPr marL="350838" lvl="1" indent="0" fontAlgn="ctr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/>
              <a:t>	5G has more </a:t>
            </a:r>
            <a:r>
              <a:rPr lang="en-US" dirty="0" smtClean="0"/>
              <a:t>options</a:t>
            </a:r>
          </a:p>
          <a:p>
            <a:pPr lvl="3" fontAlgn="ctr">
              <a:spcBef>
                <a:spcPts val="0"/>
              </a:spcBef>
              <a:buClr>
                <a:srgbClr val="C00000"/>
              </a:buClr>
            </a:pPr>
            <a:r>
              <a:rPr lang="en-US" sz="1800" dirty="0"/>
              <a:t>for RF bands under 6 GHz</a:t>
            </a:r>
          </a:p>
          <a:p>
            <a:pPr lvl="4">
              <a:spcBef>
                <a:spcPts val="0"/>
              </a:spcBef>
              <a:buClr>
                <a:srgbClr val="C00000"/>
              </a:buClr>
            </a:pPr>
            <a:r>
              <a:rPr lang="en-US" sz="1800" dirty="0"/>
              <a:t>5, 10, 15, 20, 25, 30, 40, 50, 60, 70, 80, 90, 100 MHz</a:t>
            </a:r>
          </a:p>
          <a:p>
            <a:pPr lvl="3">
              <a:spcBef>
                <a:spcPts val="0"/>
              </a:spcBef>
              <a:buClr>
                <a:srgbClr val="C00000"/>
              </a:buClr>
            </a:pPr>
            <a:r>
              <a:rPr lang="en-US" sz="1800" dirty="0"/>
              <a:t>for RF bands above 6GHz</a:t>
            </a:r>
          </a:p>
          <a:p>
            <a:pPr lvl="4">
              <a:spcBef>
                <a:spcPts val="0"/>
              </a:spcBef>
              <a:buClr>
                <a:srgbClr val="C00000"/>
              </a:buClr>
            </a:pPr>
            <a:r>
              <a:rPr lang="en-US" sz="1800" dirty="0"/>
              <a:t>50, 100, 200, 400 MHz (and higher rates will come later)</a:t>
            </a:r>
          </a:p>
          <a:p>
            <a:pPr marL="747713" lvl="1" indent="-342900" defTabSz="358775">
              <a:buClr>
                <a:srgbClr val="C00000"/>
              </a:buClr>
            </a:pPr>
            <a:r>
              <a:rPr lang="en-US" dirty="0" smtClean="0"/>
              <a:t>Bit-rate &gt; 2   BW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bits</a:t>
            </a:r>
            <a:r>
              <a:rPr lang="en-US" baseline="-25000" dirty="0" smtClean="0"/>
              <a:t>/sample</a:t>
            </a:r>
            <a:r>
              <a:rPr lang="en-US" dirty="0" smtClean="0"/>
              <a:t>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sectors</a:t>
            </a:r>
            <a:r>
              <a:rPr lang="en-US" dirty="0" smtClean="0"/>
              <a:t>   N</a:t>
            </a:r>
            <a:r>
              <a:rPr lang="en-US" baseline="-25000" dirty="0" smtClean="0"/>
              <a:t>MIMO</a:t>
            </a:r>
            <a:r>
              <a:rPr lang="en-US" dirty="0" smtClean="0"/>
              <a:t>  </a:t>
            </a:r>
            <a:r>
              <a:rPr lang="en-US" sz="1800" dirty="0"/>
              <a:t>(&gt; due to overhead and </a:t>
            </a:r>
            <a:r>
              <a:rPr lang="en-US" sz="1800" dirty="0" smtClean="0"/>
              <a:t>coding)</a:t>
            </a:r>
          </a:p>
          <a:p>
            <a:pPr marL="1200150" lvl="2" indent="-228600" defTabSz="358775">
              <a:buClr>
                <a:srgbClr val="C00000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with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400 MHz, 16 bits, 3 sectors, 16 MIMO this exceeds 614 </a:t>
            </a:r>
            <a:r>
              <a:rPr lang="en-US" sz="1800" dirty="0" err="1" smtClean="0">
                <a:solidFill>
                  <a:schemeClr val="tx1"/>
                </a:solidFill>
              </a:rPr>
              <a:t>Gbps</a:t>
            </a:r>
            <a:r>
              <a:rPr lang="en-US" sz="1800" dirty="0" smtClean="0">
                <a:solidFill>
                  <a:schemeClr val="tx1"/>
                </a:solidFill>
              </a:rPr>
              <a:t> !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/>
              <a:t>The Low-PHY functionality is amenable to </a:t>
            </a:r>
            <a:r>
              <a:rPr lang="en-US" dirty="0" smtClean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3522907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eCPRI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2103" y="1280160"/>
            <a:ext cx="10867830" cy="53213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Traditional fronthaul (split 8) utilizes a proprietary </a:t>
            </a:r>
            <a:r>
              <a:rPr lang="en-US" b="1" dirty="0" smtClean="0"/>
              <a:t>C</a:t>
            </a:r>
            <a:r>
              <a:rPr lang="en-US" dirty="0" smtClean="0"/>
              <a:t>onstant </a:t>
            </a:r>
            <a:r>
              <a:rPr lang="en-US" b="1" dirty="0" smtClean="0"/>
              <a:t>B</a:t>
            </a:r>
            <a:r>
              <a:rPr lang="en-US" dirty="0" smtClean="0"/>
              <a:t>it </a:t>
            </a:r>
            <a:r>
              <a:rPr lang="en-US" b="1" dirty="0" smtClean="0"/>
              <a:t>R</a:t>
            </a:r>
            <a:r>
              <a:rPr lang="en-US" dirty="0" smtClean="0"/>
              <a:t>ate physical layer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such as the </a:t>
            </a:r>
            <a:r>
              <a:rPr lang="en-US" b="1" dirty="0"/>
              <a:t>C</a:t>
            </a:r>
            <a:r>
              <a:rPr lang="en-US" dirty="0"/>
              <a:t>ommon </a:t>
            </a:r>
            <a:r>
              <a:rPr lang="en-US" b="1" dirty="0"/>
              <a:t>P</a:t>
            </a:r>
            <a:r>
              <a:rPr lang="en-US" dirty="0"/>
              <a:t>ublic </a:t>
            </a:r>
            <a:r>
              <a:rPr lang="en-US" b="1" dirty="0"/>
              <a:t>R</a:t>
            </a:r>
            <a:r>
              <a:rPr lang="en-US" dirty="0"/>
              <a:t>adio </a:t>
            </a:r>
            <a:r>
              <a:rPr lang="en-US" b="1" dirty="0"/>
              <a:t>I</a:t>
            </a:r>
            <a:r>
              <a:rPr lang="en-US" dirty="0"/>
              <a:t>nterface</a:t>
            </a:r>
            <a:endParaRPr lang="en-US" dirty="0"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other splits use packet interfaces, in particular split 7.x uses the </a:t>
            </a:r>
            <a:r>
              <a:rPr lang="en-US" b="1" dirty="0" smtClean="0"/>
              <a:t>e</a:t>
            </a:r>
            <a:r>
              <a:rPr lang="en-US" dirty="0" smtClean="0"/>
              <a:t>volved </a:t>
            </a:r>
            <a:r>
              <a:rPr lang="en-US" b="1" dirty="0" smtClean="0"/>
              <a:t>CPRI</a:t>
            </a:r>
            <a:r>
              <a:rPr lang="en-US" dirty="0" smtClean="0"/>
              <a:t> protocol</a:t>
            </a:r>
          </a:p>
          <a:p>
            <a:pPr marL="0" indent="0">
              <a:buNone/>
            </a:pPr>
            <a:r>
              <a:rPr lang="en-US" dirty="0" smtClean="0"/>
              <a:t>eCPRI runs over UDP/IP or directly over Ethernet (</a:t>
            </a:r>
            <a:r>
              <a:rPr lang="en-US" dirty="0" err="1" smtClean="0"/>
              <a:t>EtherType</a:t>
            </a:r>
            <a:r>
              <a:rPr lang="en-US" dirty="0" smtClean="0"/>
              <a:t> AEFE)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between </a:t>
            </a:r>
            <a:r>
              <a:rPr lang="en-US" b="1" dirty="0" smtClean="0"/>
              <a:t>e</a:t>
            </a:r>
            <a:r>
              <a:rPr lang="en-US" dirty="0" smtClean="0"/>
              <a:t>CPRI </a:t>
            </a:r>
            <a:r>
              <a:rPr lang="en-US" b="1" dirty="0" smtClean="0"/>
              <a:t>R</a:t>
            </a:r>
            <a:r>
              <a:rPr lang="en-US" dirty="0" smtClean="0"/>
              <a:t>adio </a:t>
            </a:r>
            <a:r>
              <a:rPr lang="en-US" b="1" dirty="0" smtClean="0"/>
              <a:t>E</a:t>
            </a:r>
            <a:r>
              <a:rPr lang="en-US" dirty="0" smtClean="0"/>
              <a:t>quipment and an </a:t>
            </a:r>
            <a:r>
              <a:rPr lang="en-US" b="1" dirty="0" smtClean="0"/>
              <a:t>e</a:t>
            </a:r>
            <a:r>
              <a:rPr lang="en-US" dirty="0" smtClean="0"/>
              <a:t>CPRI </a:t>
            </a:r>
            <a:r>
              <a:rPr lang="en-US" b="1" dirty="0" smtClean="0"/>
              <a:t>R</a:t>
            </a:r>
            <a:r>
              <a:rPr lang="en-US" dirty="0" smtClean="0"/>
              <a:t>adio </a:t>
            </a:r>
            <a:r>
              <a:rPr lang="en-US" b="1" dirty="0" smtClean="0"/>
              <a:t>E</a:t>
            </a:r>
            <a:r>
              <a:rPr lang="en-US" dirty="0" smtClean="0"/>
              <a:t>quipment </a:t>
            </a:r>
            <a:r>
              <a:rPr lang="en-US" b="1" dirty="0" smtClean="0"/>
              <a:t>C</a:t>
            </a:r>
            <a:r>
              <a:rPr lang="en-US" dirty="0" smtClean="0"/>
              <a:t>ontroller</a:t>
            </a:r>
          </a:p>
          <a:p>
            <a:pPr marL="0" indent="0">
              <a:buNone/>
            </a:pPr>
            <a:r>
              <a:rPr lang="en-US" dirty="0" smtClean="0"/>
              <a:t>An eCPRI packet contains multiple eCPRI messages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each consisting of a 4-byte eCPRI </a:t>
            </a:r>
            <a:r>
              <a:rPr lang="en-US" i="1" dirty="0" smtClean="0"/>
              <a:t>Common Header </a:t>
            </a:r>
            <a:r>
              <a:rPr lang="en-US" dirty="0" smtClean="0"/>
              <a:t>and a payload of up to 64K bytes</a:t>
            </a:r>
          </a:p>
          <a:p>
            <a:pPr marL="0" indent="0">
              <a:buNone/>
            </a:pPr>
            <a:r>
              <a:rPr lang="en-US" dirty="0" smtClean="0"/>
              <a:t>The payload contains user plane, OAM, control, and synchronization data</a:t>
            </a:r>
          </a:p>
          <a:p>
            <a:pPr marL="0" indent="0">
              <a:buNone/>
            </a:pPr>
            <a:r>
              <a:rPr lang="en-US" dirty="0"/>
              <a:t>8 message types are </a:t>
            </a:r>
            <a:r>
              <a:rPr lang="en-US" dirty="0" smtClean="0"/>
              <a:t>defined:</a:t>
            </a:r>
          </a:p>
          <a:p>
            <a:pPr marL="350838" lvl="1" indent="0">
              <a:spcBef>
                <a:spcPts val="0"/>
              </a:spcBef>
              <a:buNone/>
            </a:pPr>
            <a:r>
              <a:rPr lang="en-US" sz="1800" dirty="0"/>
              <a:t>0 </a:t>
            </a:r>
            <a:r>
              <a:rPr lang="en-US" sz="1800" dirty="0" smtClean="0"/>
              <a:t>	IQ Data (for split 8)</a:t>
            </a:r>
            <a:endParaRPr lang="en-US" sz="1800" dirty="0"/>
          </a:p>
          <a:p>
            <a:pPr marL="350838" lvl="1" indent="0">
              <a:spcBef>
                <a:spcPts val="0"/>
              </a:spcBef>
              <a:buNone/>
            </a:pPr>
            <a:r>
              <a:rPr lang="en-US" sz="1800" dirty="0"/>
              <a:t>1 </a:t>
            </a:r>
            <a:r>
              <a:rPr lang="en-US" sz="1800" dirty="0" smtClean="0"/>
              <a:t>	Bit Sequence (for split 7.x)</a:t>
            </a:r>
            <a:endParaRPr lang="en-US" sz="1800" dirty="0"/>
          </a:p>
          <a:p>
            <a:pPr marL="350838" lvl="1" indent="0">
              <a:spcBef>
                <a:spcPts val="0"/>
              </a:spcBef>
              <a:buNone/>
            </a:pPr>
            <a:r>
              <a:rPr lang="en-US" sz="1800" dirty="0"/>
              <a:t>2 </a:t>
            </a:r>
            <a:r>
              <a:rPr lang="en-US" sz="1800" dirty="0" smtClean="0"/>
              <a:t>	Real-Time </a:t>
            </a:r>
            <a:r>
              <a:rPr lang="en-US" sz="1800" dirty="0"/>
              <a:t>Control </a:t>
            </a:r>
            <a:r>
              <a:rPr lang="en-US" sz="1800" dirty="0" smtClean="0"/>
              <a:t>Data (information on how to process the following message)</a:t>
            </a:r>
            <a:endParaRPr lang="en-US" sz="1800" dirty="0"/>
          </a:p>
          <a:p>
            <a:pPr marL="350838" lvl="1" indent="0">
              <a:spcBef>
                <a:spcPts val="0"/>
              </a:spcBef>
              <a:buNone/>
            </a:pPr>
            <a:r>
              <a:rPr lang="en-US" sz="1800" dirty="0"/>
              <a:t>3 </a:t>
            </a:r>
            <a:r>
              <a:rPr lang="en-US" sz="1800" dirty="0" smtClean="0"/>
              <a:t>	Generic </a:t>
            </a:r>
            <a:r>
              <a:rPr lang="en-US" sz="1800" dirty="0"/>
              <a:t>Data Transfer</a:t>
            </a:r>
          </a:p>
          <a:p>
            <a:pPr marL="350838" lvl="1" indent="0">
              <a:spcBef>
                <a:spcPts val="0"/>
              </a:spcBef>
              <a:buNone/>
            </a:pPr>
            <a:r>
              <a:rPr lang="en-US" sz="1800" dirty="0"/>
              <a:t>4 </a:t>
            </a:r>
            <a:r>
              <a:rPr lang="en-US" sz="1800" dirty="0" smtClean="0"/>
              <a:t>	Remote </a:t>
            </a:r>
            <a:r>
              <a:rPr lang="en-US" sz="1800" dirty="0"/>
              <a:t>Memory </a:t>
            </a:r>
            <a:r>
              <a:rPr lang="en-US" sz="1800" dirty="0" smtClean="0"/>
              <a:t>Access (read/write specific peer memory location)</a:t>
            </a:r>
            <a:endParaRPr lang="en-US" sz="1800" dirty="0"/>
          </a:p>
          <a:p>
            <a:pPr marL="350838" lvl="1" indent="0">
              <a:spcBef>
                <a:spcPts val="0"/>
              </a:spcBef>
              <a:buNone/>
            </a:pPr>
            <a:r>
              <a:rPr lang="en-US" sz="1800" dirty="0"/>
              <a:t>5 </a:t>
            </a:r>
            <a:r>
              <a:rPr lang="en-US" sz="1800" dirty="0" smtClean="0"/>
              <a:t>	One-way </a:t>
            </a:r>
            <a:r>
              <a:rPr lang="en-US" sz="1800" dirty="0"/>
              <a:t>Delay Measurement</a:t>
            </a:r>
          </a:p>
          <a:p>
            <a:pPr marL="350838" lvl="1" indent="0">
              <a:spcBef>
                <a:spcPts val="0"/>
              </a:spcBef>
              <a:buNone/>
            </a:pPr>
            <a:r>
              <a:rPr lang="en-US" sz="1800" dirty="0"/>
              <a:t>6 </a:t>
            </a:r>
            <a:r>
              <a:rPr lang="en-US" sz="1800" dirty="0" smtClean="0"/>
              <a:t>	Remote </a:t>
            </a:r>
            <a:r>
              <a:rPr lang="en-US" sz="1800" dirty="0"/>
              <a:t>Reset</a:t>
            </a:r>
          </a:p>
          <a:p>
            <a:pPr marL="350838" lvl="1" indent="0">
              <a:spcBef>
                <a:spcPts val="0"/>
              </a:spcBef>
              <a:buNone/>
            </a:pPr>
            <a:r>
              <a:rPr lang="en-US" sz="1800" dirty="0"/>
              <a:t>7 </a:t>
            </a:r>
            <a:r>
              <a:rPr lang="en-US" sz="1800" dirty="0" smtClean="0"/>
              <a:t>	Event </a:t>
            </a:r>
            <a:r>
              <a:rPr lang="en-US" sz="1800" dirty="0"/>
              <a:t>Indication</a:t>
            </a:r>
            <a:endParaRPr lang="en-US" sz="1800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32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7"/>
          <p:cNvSpPr>
            <a:spLocks/>
          </p:cNvSpPr>
          <p:nvPr/>
        </p:nvSpPr>
        <p:spPr bwMode="auto">
          <a:xfrm>
            <a:off x="10900712" y="2782626"/>
            <a:ext cx="1076125" cy="848792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44450">
            <a:solidFill>
              <a:srgbClr val="96959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CRAN, CRAN, and </a:t>
            </a:r>
            <a:r>
              <a:rPr lang="en-US" dirty="0" err="1" smtClean="0"/>
              <a:t>vRAN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Already in 4G it sometimes made sense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to have one (remote) BBU serve many base-stations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The fronthaul links now need to be much longer (not at the base of the tower!)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but processing mandates strict limits on the round-trip delay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	and thus on the </a:t>
            </a:r>
            <a:r>
              <a:rPr lang="en-US" sz="1800" dirty="0" err="1"/>
              <a:t>fronthauling</a:t>
            </a:r>
            <a:r>
              <a:rPr lang="en-US" sz="1800" dirty="0"/>
              <a:t> distance (e.g., 20 km for LTE)</a:t>
            </a:r>
          </a:p>
          <a:p>
            <a:pPr marL="0" indent="0">
              <a:buNone/>
            </a:pPr>
            <a:r>
              <a:rPr lang="en-US" dirty="0" smtClean="0"/>
              <a:t>This architecture is called </a:t>
            </a:r>
            <a:r>
              <a:rPr lang="en-US" b="1" dirty="0" smtClean="0"/>
              <a:t>C</a:t>
            </a:r>
            <a:r>
              <a:rPr lang="en-US" dirty="0" smtClean="0"/>
              <a:t>entralized </a:t>
            </a:r>
            <a:r>
              <a:rPr lang="en-US" b="1" dirty="0" smtClean="0"/>
              <a:t>RAN </a:t>
            </a:r>
            <a:r>
              <a:rPr lang="en-US" dirty="0" smtClean="0"/>
              <a:t>(CRAN)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and was first promoted by China Mobile in 2010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in order to improve scaling of the world’s largest mobile network</a:t>
            </a:r>
          </a:p>
          <a:p>
            <a:pPr marL="0" indent="0">
              <a:buNone/>
            </a:pPr>
            <a:r>
              <a:rPr lang="en-US" dirty="0" smtClean="0"/>
              <a:t>Using  load-balancing/resilience techniques developed for cloud computing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may allow a central site to service 100s of RRHs</a:t>
            </a:r>
          </a:p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smtClean="0"/>
              <a:t>is called </a:t>
            </a:r>
            <a:r>
              <a:rPr lang="en-US" dirty="0"/>
              <a:t>BBU </a:t>
            </a:r>
            <a:r>
              <a:rPr lang="en-US" dirty="0" smtClean="0"/>
              <a:t>Hoteling or </a:t>
            </a:r>
            <a:r>
              <a:rPr lang="en-US" b="1" dirty="0" smtClean="0"/>
              <a:t>C</a:t>
            </a:r>
            <a:r>
              <a:rPr lang="en-US" dirty="0" smtClean="0"/>
              <a:t>loud </a:t>
            </a:r>
            <a:r>
              <a:rPr lang="en-US" b="1" dirty="0" smtClean="0"/>
              <a:t>RAN </a:t>
            </a:r>
            <a:r>
              <a:rPr lang="en-US" dirty="0" smtClean="0"/>
              <a:t>(also CRAN</a:t>
            </a:r>
            <a:r>
              <a:rPr lang="en-US" dirty="0"/>
              <a:t>)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If we are already using cloud techniques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we may implement at least some of the BBU functionality in software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(e.g., packet processing, control functionality)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running as virtual machines inside a Data Center</a:t>
            </a:r>
          </a:p>
          <a:p>
            <a:pPr marL="0" indent="0">
              <a:buNone/>
            </a:pPr>
            <a:r>
              <a:rPr lang="en-US" dirty="0" smtClean="0"/>
              <a:t>This architecture is called </a:t>
            </a:r>
            <a:r>
              <a:rPr lang="en-US" b="1" dirty="0" smtClean="0"/>
              <a:t>V</a:t>
            </a:r>
            <a:r>
              <a:rPr lang="en-US" dirty="0" smtClean="0"/>
              <a:t>irtualized </a:t>
            </a:r>
            <a:r>
              <a:rPr lang="en-US" b="1" dirty="0" smtClean="0"/>
              <a:t>RAN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>
            <a:stCxn id="5" idx="1"/>
            <a:endCxn id="7" idx="3"/>
          </p:cNvCxnSpPr>
          <p:nvPr/>
        </p:nvCxnSpPr>
        <p:spPr>
          <a:xfrm flipV="1">
            <a:off x="9997254" y="3167243"/>
            <a:ext cx="1213909" cy="551183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6" descr="rn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2030" y="3481303"/>
            <a:ext cx="455224" cy="4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9542030" y="3830162"/>
            <a:ext cx="525613" cy="3886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/>
              <a:t>DU</a:t>
            </a:r>
            <a:endParaRPr lang="en-US" sz="1050" b="1" kern="0" dirty="0"/>
          </a:p>
        </p:txBody>
      </p:sp>
      <p:pic>
        <p:nvPicPr>
          <p:cNvPr id="7" name="Picture 26" descr="rn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1163" y="2930120"/>
            <a:ext cx="455224" cy="4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11235574" y="3303255"/>
            <a:ext cx="525613" cy="3886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/>
              <a:t>CU</a:t>
            </a:r>
            <a:endParaRPr lang="en-US" sz="1050" b="1" kern="0" dirty="0"/>
          </a:p>
        </p:txBody>
      </p:sp>
      <p:pic>
        <p:nvPicPr>
          <p:cNvPr id="9" name="Picture 26" descr="rn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2030" y="2411058"/>
            <a:ext cx="455224" cy="4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9" idx="1"/>
            <a:endCxn id="7" idx="3"/>
          </p:cNvCxnSpPr>
          <p:nvPr/>
        </p:nvCxnSpPr>
        <p:spPr>
          <a:xfrm>
            <a:off x="9997254" y="2648181"/>
            <a:ext cx="1213909" cy="519062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6" descr="rn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2115" y="2932583"/>
            <a:ext cx="455224" cy="4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>
            <a:stCxn id="22" idx="1"/>
            <a:endCxn id="7" idx="3"/>
          </p:cNvCxnSpPr>
          <p:nvPr/>
        </p:nvCxnSpPr>
        <p:spPr>
          <a:xfrm flipV="1">
            <a:off x="9747339" y="3167243"/>
            <a:ext cx="1463824" cy="2463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H="1">
            <a:off x="9221726" y="3300147"/>
            <a:ext cx="525613" cy="3886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/>
              <a:t>DU</a:t>
            </a:r>
            <a:endParaRPr lang="en-US" sz="1050" b="1" kern="0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9664238" y="2774736"/>
            <a:ext cx="525613" cy="3886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/>
              <a:t>DU</a:t>
            </a:r>
            <a:endParaRPr lang="en-US" sz="1050" b="1" kern="0" dirty="0"/>
          </a:p>
        </p:txBody>
      </p:sp>
    </p:spTree>
    <p:extLst>
      <p:ext uri="{BB962C8B-B14F-4D97-AF65-F5344CB8AC3E}">
        <p14:creationId xmlns:p14="http://schemas.microsoft.com/office/powerpoint/2010/main" val="208300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5G is coming fast!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19" y="2971745"/>
            <a:ext cx="8391933" cy="3886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9527" y="4653262"/>
            <a:ext cx="2809461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dirty="0">
                <a:hlinkClick r:id="rId3"/>
              </a:rPr>
              <a:t>Source: Ericsson Mobility Report, Nov 2019</a:t>
            </a:r>
            <a:endParaRPr lang="en-US" sz="1100" b="1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704850" y="1172736"/>
            <a:ext cx="975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5G standardization was accelerated and proceeded at an unprecedented 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Release 15 had an </a:t>
            </a:r>
            <a:r>
              <a:rPr lang="en-US" sz="2000" i="1" dirty="0" smtClean="0"/>
              <a:t>early drop</a:t>
            </a:r>
            <a:r>
              <a:rPr lang="en-US" sz="2000" dirty="0" smtClean="0"/>
              <a:t> completed Dec 2017 (a year earlier than originally planned)</a:t>
            </a:r>
          </a:p>
          <a:p>
            <a:pPr defTabSz="457200"/>
            <a:r>
              <a:rPr lang="en-US" sz="2000" dirty="0" smtClean="0"/>
              <a:t>	and the majority of the work was approved in June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Release 16 will be frozen in March 2020 and completed by June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WRC-19 approved 17.25 GHz of new spectrum in November 2019</a:t>
            </a:r>
          </a:p>
          <a:p>
            <a:pPr defTabSz="457200"/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and the ongoing FCC auction has already surpassed $8B</a:t>
            </a:r>
          </a:p>
        </p:txBody>
      </p:sp>
    </p:spTree>
    <p:extLst>
      <p:ext uri="{BB962C8B-B14F-4D97-AF65-F5344CB8AC3E}">
        <p14:creationId xmlns:p14="http://schemas.microsoft.com/office/powerpoint/2010/main" val="21806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Access Backhaul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2102" y="1257857"/>
            <a:ext cx="10933497" cy="51000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Due to cell densification, fiber xHaul will be prohibitively expensive</a:t>
            </a:r>
          </a:p>
          <a:p>
            <a:pPr marL="0" indent="0">
              <a:buNone/>
            </a:pPr>
            <a:r>
              <a:rPr lang="en-US" dirty="0" smtClean="0"/>
              <a:t>Use of cellular bands/techniques for xHaul was introduced in R10</a:t>
            </a:r>
            <a:r>
              <a:rPr lang="en-US" sz="1600" dirty="0"/>
              <a:t> (LTE relaying)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becomes practical with 5G’s </a:t>
            </a:r>
            <a:r>
              <a:rPr lang="en-US" dirty="0" err="1" smtClean="0"/>
              <a:t>mmWave</a:t>
            </a:r>
            <a:r>
              <a:rPr lang="en-US" dirty="0" smtClean="0"/>
              <a:t> bands</a:t>
            </a:r>
          </a:p>
          <a:p>
            <a:pPr marL="0" indent="0">
              <a:buNone/>
            </a:pPr>
            <a:r>
              <a:rPr lang="en-US" dirty="0" smtClean="0"/>
              <a:t>IAB transports midhaul (F1) traffic over a QoS enabled, multi-hop IP network</a:t>
            </a:r>
          </a:p>
          <a:p>
            <a:pPr marL="0" indent="0">
              <a:buNone/>
            </a:pPr>
            <a:r>
              <a:rPr lang="en-US" i="1" dirty="0" smtClean="0"/>
              <a:t>Topology </a:t>
            </a:r>
            <a:r>
              <a:rPr lang="en-US" i="1" dirty="0"/>
              <a:t>adaptation </a:t>
            </a:r>
            <a:r>
              <a:rPr lang="en-US" dirty="0"/>
              <a:t>changes multi-hop path as needed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Starting </a:t>
            </a:r>
            <a:r>
              <a:rPr lang="en-US" dirty="0"/>
              <a:t>with R16 DU and MT may use same band (in-band IAB)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with time, frequency, or space (multi-beam MIMO) multiplexing</a:t>
            </a:r>
          </a:p>
          <a:p>
            <a:r>
              <a:rPr lang="en-US" dirty="0" smtClean="0"/>
              <a:t>UE – IAB node – IAB node –  </a:t>
            </a:r>
            <a:r>
              <a:rPr lang="en-US" sz="2400" baseline="18000" dirty="0"/>
              <a:t>…</a:t>
            </a:r>
            <a:r>
              <a:rPr lang="en-US" dirty="0" smtClean="0"/>
              <a:t>  – IAB donor</a:t>
            </a:r>
          </a:p>
          <a:p>
            <a:pPr lvl="1"/>
            <a:r>
              <a:rPr lang="en-US" dirty="0" smtClean="0"/>
              <a:t>first IAB node terminates UE’s</a:t>
            </a:r>
          </a:p>
          <a:p>
            <a:pPr lvl="2">
              <a:spcBef>
                <a:spcPts val="0"/>
              </a:spcBef>
            </a:pPr>
            <a:r>
              <a:rPr lang="en-US" dirty="0"/>
              <a:t>HARQ for fast ARQ </a:t>
            </a:r>
          </a:p>
          <a:p>
            <a:pPr lvl="2">
              <a:spcBef>
                <a:spcPts val="0"/>
              </a:spcBef>
            </a:pPr>
            <a:r>
              <a:rPr lang="en-US" dirty="0"/>
              <a:t>RLC for optimal scheduling </a:t>
            </a:r>
          </a:p>
          <a:p>
            <a:pPr lvl="1"/>
            <a:r>
              <a:rPr lang="en-US" dirty="0" smtClean="0"/>
              <a:t>IAB donor </a:t>
            </a:r>
            <a:r>
              <a:rPr lang="en-US" dirty="0"/>
              <a:t>terminates UE’s PDCP and </a:t>
            </a:r>
            <a:r>
              <a:rPr lang="en-US" dirty="0" smtClean="0"/>
              <a:t>RRC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improved handoff decisions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hiding </a:t>
            </a:r>
            <a:r>
              <a:rPr lang="en-US" dirty="0" err="1" smtClean="0"/>
              <a:t>Dus</a:t>
            </a:r>
            <a:r>
              <a:rPr lang="en-US" dirty="0" smtClean="0"/>
              <a:t> in network from core improves security</a:t>
            </a:r>
          </a:p>
          <a:p>
            <a:r>
              <a:rPr lang="en-US" dirty="0" smtClean="0"/>
              <a:t>each IAB node consists of DU and </a:t>
            </a:r>
            <a:r>
              <a:rPr lang="en-US" b="1" dirty="0" smtClean="0"/>
              <a:t>M</a:t>
            </a:r>
            <a:r>
              <a:rPr lang="en-US" dirty="0" smtClean="0"/>
              <a:t>obile </a:t>
            </a:r>
            <a:r>
              <a:rPr lang="en-US" b="1" dirty="0" smtClean="0"/>
              <a:t>T</a:t>
            </a:r>
            <a:r>
              <a:rPr lang="en-US" dirty="0" smtClean="0"/>
              <a:t>ermination, while the IAB donor consists of DU and CU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14" y="3883325"/>
            <a:ext cx="3563686" cy="17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0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5G RAN transport technologies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3 main challenges for the 5G transport segment are:</a:t>
            </a:r>
          </a:p>
          <a:p>
            <a:pPr>
              <a:spcBef>
                <a:spcPts val="0"/>
              </a:spcBef>
            </a:pPr>
            <a:r>
              <a:rPr lang="en-US" dirty="0"/>
              <a:t>data-rate</a:t>
            </a:r>
          </a:p>
          <a:p>
            <a:pPr>
              <a:spcBef>
                <a:spcPts val="0"/>
              </a:spcBef>
            </a:pPr>
            <a:r>
              <a:rPr lang="en-US" dirty="0"/>
              <a:t>latency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reliability </a:t>
            </a:r>
            <a:r>
              <a:rPr lang="en-US" dirty="0"/>
              <a:t>(including very low </a:t>
            </a:r>
            <a:r>
              <a:rPr lang="en-US" b="1" dirty="0"/>
              <a:t>P</a:t>
            </a:r>
            <a:r>
              <a:rPr lang="en-US" dirty="0"/>
              <a:t>acket </a:t>
            </a:r>
            <a:r>
              <a:rPr lang="en-US" b="1" dirty="0"/>
              <a:t>L</a:t>
            </a:r>
            <a:r>
              <a:rPr lang="en-US" dirty="0"/>
              <a:t>oss </a:t>
            </a:r>
            <a:r>
              <a:rPr lang="en-US" b="1" dirty="0"/>
              <a:t>R</a:t>
            </a:r>
            <a:r>
              <a:rPr lang="en-US" dirty="0"/>
              <a:t>atios)</a:t>
            </a:r>
          </a:p>
          <a:p>
            <a:pPr marL="0" indent="0">
              <a:buNone/>
            </a:pPr>
            <a:r>
              <a:rPr lang="en-US" dirty="0" smtClean="0"/>
              <a:t>Multiple transport innovations aid supporting 5G xHaul requirements</a:t>
            </a:r>
            <a:endParaRPr lang="en-US" dirty="0"/>
          </a:p>
          <a:p>
            <a:r>
              <a:rPr lang="en-US" dirty="0" smtClean="0"/>
              <a:t>10GbE, XGS-PON, NG-PON2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but 10 </a:t>
            </a:r>
            <a:r>
              <a:rPr lang="en-US" dirty="0" err="1" smtClean="0"/>
              <a:t>Gbps</a:t>
            </a:r>
            <a:r>
              <a:rPr lang="en-US" dirty="0" smtClean="0"/>
              <a:t> is only satisfactory for initial 5G deployments</a:t>
            </a:r>
          </a:p>
          <a:p>
            <a:r>
              <a:rPr lang="en-US" dirty="0"/>
              <a:t>25 </a:t>
            </a:r>
            <a:r>
              <a:rPr lang="en-US" dirty="0" err="1"/>
              <a:t>GbE</a:t>
            </a:r>
            <a:r>
              <a:rPr lang="en-US" dirty="0"/>
              <a:t> (802.3by), 1-lane 50 </a:t>
            </a:r>
            <a:r>
              <a:rPr lang="en-US" dirty="0" err="1"/>
              <a:t>GbE</a:t>
            </a:r>
            <a:r>
              <a:rPr lang="en-US" dirty="0"/>
              <a:t> (</a:t>
            </a:r>
            <a:r>
              <a:rPr lang="en-US" dirty="0" smtClean="0"/>
              <a:t>802.3cd)</a:t>
            </a:r>
          </a:p>
          <a:p>
            <a:pPr marL="0" indent="0" defTabSz="2667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100/200/400 </a:t>
            </a:r>
            <a:r>
              <a:rPr lang="en-US" dirty="0" err="1"/>
              <a:t>GbE</a:t>
            </a:r>
            <a:r>
              <a:rPr lang="en-US" dirty="0"/>
              <a:t> (802.3bs)</a:t>
            </a:r>
          </a:p>
          <a:p>
            <a:r>
              <a:rPr lang="en-US" dirty="0" err="1" smtClean="0"/>
              <a:t>FlexE</a:t>
            </a:r>
            <a:endParaRPr lang="en-US" dirty="0" smtClean="0"/>
          </a:p>
          <a:p>
            <a:r>
              <a:rPr lang="en-US" b="1" dirty="0"/>
              <a:t>M</a:t>
            </a:r>
            <a:r>
              <a:rPr lang="en-US" dirty="0"/>
              <a:t>obile (</a:t>
            </a:r>
            <a:r>
              <a:rPr lang="en-US" b="1" dirty="0" smtClean="0"/>
              <a:t>M</a:t>
            </a:r>
            <a:r>
              <a:rPr lang="en-US" dirty="0" smtClean="0"/>
              <a:t>ulti-access</a:t>
            </a:r>
            <a:r>
              <a:rPr lang="en-US" dirty="0"/>
              <a:t>) </a:t>
            </a:r>
            <a:r>
              <a:rPr lang="en-US" b="1" dirty="0"/>
              <a:t>E</a:t>
            </a:r>
            <a:r>
              <a:rPr lang="en-US" dirty="0"/>
              <a:t>dge </a:t>
            </a:r>
            <a:r>
              <a:rPr lang="en-US" b="1" dirty="0"/>
              <a:t>C</a:t>
            </a:r>
            <a:r>
              <a:rPr lang="en-US" dirty="0"/>
              <a:t>omputing </a:t>
            </a:r>
            <a:endParaRPr lang="en-US" dirty="0" smtClean="0"/>
          </a:p>
          <a:p>
            <a:r>
              <a:rPr lang="en-US" dirty="0" smtClean="0"/>
              <a:t>Synchronization (</a:t>
            </a:r>
            <a:r>
              <a:rPr lang="en-US" dirty="0" err="1" smtClean="0"/>
              <a:t>SyncE</a:t>
            </a:r>
            <a:r>
              <a:rPr lang="en-US" dirty="0" smtClean="0"/>
              <a:t>, IEEE 1588, DGM)</a:t>
            </a:r>
          </a:p>
          <a:p>
            <a:r>
              <a:rPr lang="en-US" dirty="0"/>
              <a:t>Network </a:t>
            </a:r>
            <a:r>
              <a:rPr lang="en-US" dirty="0" smtClean="0"/>
              <a:t>slicing</a:t>
            </a:r>
          </a:p>
          <a:p>
            <a:r>
              <a:rPr lang="en-US" b="1" dirty="0" smtClean="0"/>
              <a:t>T</a:t>
            </a:r>
            <a:r>
              <a:rPr lang="en-US" dirty="0" smtClean="0"/>
              <a:t>ime </a:t>
            </a:r>
            <a:r>
              <a:rPr lang="en-US" b="1" dirty="0"/>
              <a:t>S</a:t>
            </a:r>
            <a:r>
              <a:rPr lang="en-US" dirty="0"/>
              <a:t>ensitive </a:t>
            </a:r>
            <a:r>
              <a:rPr lang="en-US" b="1" dirty="0" smtClean="0"/>
              <a:t>N</a:t>
            </a:r>
            <a:r>
              <a:rPr lang="en-US" dirty="0" smtClean="0"/>
              <a:t>etworking (and </a:t>
            </a:r>
            <a:r>
              <a:rPr lang="en-US" b="1" dirty="0" smtClean="0"/>
              <a:t>Det</a:t>
            </a:r>
            <a:r>
              <a:rPr lang="en-US" dirty="0" smtClean="0"/>
              <a:t>erministic </a:t>
            </a:r>
            <a:r>
              <a:rPr lang="en-US" b="1" dirty="0" smtClean="0"/>
              <a:t>Net</a:t>
            </a:r>
            <a:r>
              <a:rPr lang="en-US" dirty="0" smtClean="0"/>
              <a:t>working)</a:t>
            </a:r>
          </a:p>
          <a:p>
            <a:r>
              <a:rPr lang="en-US" b="1" dirty="0" smtClean="0"/>
              <a:t>F</a:t>
            </a:r>
            <a:r>
              <a:rPr lang="en-US" dirty="0" smtClean="0"/>
              <a:t>rame </a:t>
            </a:r>
            <a:r>
              <a:rPr lang="en-US" b="1" dirty="0"/>
              <a:t>R</a:t>
            </a:r>
            <a:r>
              <a:rPr lang="en-US" dirty="0"/>
              <a:t>eplication and </a:t>
            </a:r>
            <a:r>
              <a:rPr lang="en-US" b="1" dirty="0"/>
              <a:t>E</a:t>
            </a:r>
            <a:r>
              <a:rPr lang="en-US" dirty="0"/>
              <a:t>limination (IEEE </a:t>
            </a:r>
            <a:r>
              <a:rPr lang="en-US" dirty="0" smtClean="0"/>
              <a:t>802.1CB)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575551" y="3051176"/>
            <a:ext cx="411534" cy="2689225"/>
          </a:xfrm>
          <a:prstGeom prst="rightBrac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24850" y="3825386"/>
            <a:ext cx="110490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>
                <a:solidFill>
                  <a:srgbClr val="003399"/>
                </a:solidFill>
              </a:rPr>
              <a:t>high data rates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975600" y="4313250"/>
            <a:ext cx="411534" cy="1780055"/>
          </a:xfrm>
          <a:prstGeom prst="rightBrac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79818" y="5096807"/>
            <a:ext cx="911901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>
                <a:solidFill>
                  <a:srgbClr val="003399"/>
                </a:solidFill>
              </a:rPr>
              <a:t>low latency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9102" y="6284201"/>
            <a:ext cx="1390649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>
                <a:solidFill>
                  <a:srgbClr val="003399"/>
                </a:solidFill>
              </a:rPr>
              <a:t>ultra high reliability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626215" y="6298574"/>
            <a:ext cx="247854" cy="207467"/>
          </a:xfrm>
          <a:prstGeom prst="rightBrac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Slicing, again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Slicing is not only about dynamically separating </a:t>
            </a:r>
            <a:r>
              <a:rPr lang="en-US" i="1" dirty="0" smtClean="0"/>
              <a:t>transport flows</a:t>
            </a:r>
          </a:p>
          <a:p>
            <a:pPr marL="0" indent="0">
              <a:buNone/>
            </a:pPr>
            <a:r>
              <a:rPr lang="en-US" dirty="0" smtClean="0"/>
              <a:t>The decomposition of the </a:t>
            </a:r>
            <a:r>
              <a:rPr lang="en-US" dirty="0" err="1" smtClean="0"/>
              <a:t>gNB</a:t>
            </a:r>
            <a:r>
              <a:rPr lang="en-US" dirty="0" smtClean="0"/>
              <a:t> and virtualized functions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play an essential role in network slicing</a:t>
            </a:r>
          </a:p>
          <a:p>
            <a:pPr marL="0" indent="0">
              <a:buNone/>
            </a:pPr>
            <a:r>
              <a:rPr lang="en-US" dirty="0" smtClean="0"/>
              <a:t>A slice that requires a definitive response within a short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needs edge computation which is only possible after the PDCP in the CU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and probably needs edge computation (MEC)</a:t>
            </a:r>
          </a:p>
          <a:p>
            <a:pPr marL="0" indent="0">
              <a:buNone/>
            </a:pPr>
            <a:r>
              <a:rPr lang="en-US" dirty="0" smtClean="0"/>
              <a:t>A slice that serves video can benefit from local breakout and CDN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736575" y="3969797"/>
            <a:ext cx="8305782" cy="2678410"/>
            <a:chOff x="212575" y="3969797"/>
            <a:chExt cx="8305782" cy="26784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53556">
              <a:off x="384480" y="3969797"/>
              <a:ext cx="452348" cy="6359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462" y="5530395"/>
              <a:ext cx="413428" cy="327173"/>
            </a:xfrm>
            <a:prstGeom prst="rect">
              <a:avLst/>
            </a:prstGeom>
          </p:spPr>
        </p:pic>
        <p:pic>
          <p:nvPicPr>
            <p:cNvPr id="72706" name="Picture 2" descr="Image result for car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94" y="6165627"/>
              <a:ext cx="532564" cy="26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410275" y="4271030"/>
              <a:ext cx="1795882" cy="2200432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44450">
              <a:solidFill>
                <a:srgbClr val="96959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14" name="Picture 7" descr="bts-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842" y="4453847"/>
              <a:ext cx="751874" cy="197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lightning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22899">
              <a:off x="1092332" y="3983089"/>
              <a:ext cx="784230" cy="784230"/>
            </a:xfrm>
            <a:prstGeom prst="rect">
              <a:avLst/>
            </a:prstGeom>
            <a:noFill/>
          </p:spPr>
        </p:pic>
        <p:pic>
          <p:nvPicPr>
            <p:cNvPr id="16" name="Picture 2" descr="Image result for lightning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22899">
              <a:off x="1099513" y="5253738"/>
              <a:ext cx="784230" cy="784230"/>
            </a:xfrm>
            <a:prstGeom prst="rect">
              <a:avLst/>
            </a:prstGeom>
            <a:noFill/>
          </p:spPr>
        </p:pic>
        <p:pic>
          <p:nvPicPr>
            <p:cNvPr id="17" name="Picture 2" descr="Image result for lightning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22899">
              <a:off x="1159081" y="5863977"/>
              <a:ext cx="784230" cy="78423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2790716" y="4073475"/>
              <a:ext cx="1596402" cy="255592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6695" y="4058992"/>
              <a:ext cx="1266270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voice + browsing</a:t>
              </a:r>
              <a:endParaRPr lang="en-US" sz="11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1141" y="5328292"/>
              <a:ext cx="940973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rgbClr val="FF0000"/>
                  </a:solidFill>
                </a:rPr>
                <a:t>Massive </a:t>
              </a:r>
              <a:r>
                <a:rPr lang="en-US" sz="1100" b="1" dirty="0" err="1">
                  <a:solidFill>
                    <a:srgbClr val="FF0000"/>
                  </a:solidFill>
                </a:rPr>
                <a:t>IoT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575" y="4864426"/>
              <a:ext cx="679113" cy="434316"/>
            </a:xfrm>
            <a:prstGeom prst="rect">
              <a:avLst/>
            </a:prstGeom>
          </p:spPr>
        </p:pic>
        <p:pic>
          <p:nvPicPr>
            <p:cNvPr id="22" name="Picture 2" descr="Image result for lightning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22899">
              <a:off x="1090048" y="4652418"/>
              <a:ext cx="784230" cy="78423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893380" y="4701603"/>
              <a:ext cx="11925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rgbClr val="0033CC"/>
                  </a:solidFill>
                </a:rPr>
                <a:t>video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0722" y="5924304"/>
              <a:ext cx="649705" cy="23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rgbClr val="A162D0"/>
                  </a:solidFill>
                </a:rPr>
                <a:t>V2X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05052" y="4271030"/>
              <a:ext cx="427694" cy="2754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/>
                <a:t>DU</a:t>
              </a:r>
              <a:endParaRPr lang="en-US" sz="11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77171" y="4271030"/>
              <a:ext cx="427694" cy="2754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/>
                <a:t>CU</a:t>
              </a:r>
              <a:endParaRPr lang="en-US" sz="11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83667" y="5130065"/>
              <a:ext cx="2037737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</a:rPr>
                <a:t>CORE</a:t>
              </a:r>
              <a:endParaRPr lang="en-US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2835" y="4891336"/>
              <a:ext cx="755135" cy="2754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0033CC"/>
                  </a:solidFill>
                </a:rPr>
                <a:t>DU+CU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60246" y="4889719"/>
              <a:ext cx="538262" cy="2754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0033CC"/>
                  </a:solidFill>
                </a:rPr>
                <a:t>CDN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60246" y="4606351"/>
              <a:ext cx="538262" cy="2754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0033CC"/>
                  </a:solidFill>
                </a:rPr>
                <a:t>MEC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28292" y="6200454"/>
              <a:ext cx="755135" cy="275460"/>
            </a:xfrm>
            <a:prstGeom prst="rect">
              <a:avLst/>
            </a:prstGeom>
            <a:noFill/>
            <a:ln>
              <a:solidFill>
                <a:srgbClr val="A162D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A162D0"/>
                  </a:solidFill>
                </a:rPr>
                <a:t>DU+CU</a:t>
              </a:r>
              <a:endParaRPr lang="en-US" sz="1100" b="1" dirty="0">
                <a:solidFill>
                  <a:srgbClr val="A162D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30236" y="6196002"/>
              <a:ext cx="714800" cy="275460"/>
            </a:xfrm>
            <a:prstGeom prst="rect">
              <a:avLst/>
            </a:prstGeom>
            <a:noFill/>
            <a:ln>
              <a:solidFill>
                <a:srgbClr val="A162D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A162D0"/>
                  </a:solidFill>
                </a:rPr>
                <a:t>V2X AF</a:t>
              </a:r>
              <a:endParaRPr lang="en-US" sz="1100" b="1" dirty="0">
                <a:solidFill>
                  <a:srgbClr val="A162D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45987" y="6202492"/>
              <a:ext cx="1045310" cy="275460"/>
            </a:xfrm>
            <a:prstGeom prst="rect">
              <a:avLst/>
            </a:prstGeom>
            <a:noFill/>
            <a:ln>
              <a:solidFill>
                <a:srgbClr val="A162D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A162D0"/>
                  </a:solidFill>
                </a:rPr>
                <a:t>V2X server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01039" y="5566427"/>
              <a:ext cx="427694" cy="275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FF0000"/>
                  </a:solidFill>
                </a:rPr>
                <a:t>DU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16768" y="4050329"/>
              <a:ext cx="2301589" cy="255592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19" idx="3"/>
              <a:endCxn id="27" idx="1"/>
            </p:cNvCxnSpPr>
            <p:nvPr/>
          </p:nvCxnSpPr>
          <p:spPr>
            <a:xfrm>
              <a:off x="3332746" y="4408760"/>
              <a:ext cx="294442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7" idx="3"/>
            </p:cNvCxnSpPr>
            <p:nvPr/>
          </p:nvCxnSpPr>
          <p:spPr>
            <a:xfrm flipV="1">
              <a:off x="6704865" y="4238502"/>
              <a:ext cx="357672" cy="17025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3"/>
            </p:cNvCxnSpPr>
            <p:nvPr/>
          </p:nvCxnSpPr>
          <p:spPr>
            <a:xfrm>
              <a:off x="6704865" y="4408760"/>
              <a:ext cx="357672" cy="13773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062537" y="4087855"/>
              <a:ext cx="671932" cy="2754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/>
                <a:t>AMF</a:t>
              </a:r>
              <a:endParaRPr lang="en-US" sz="11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62537" y="4393504"/>
              <a:ext cx="488097" cy="2754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/>
                <a:t>UPF</a:t>
              </a:r>
              <a:endParaRPr lang="en-US" sz="11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03537" y="4897058"/>
              <a:ext cx="1203122" cy="2754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0033CC"/>
                  </a:solidFill>
                </a:rPr>
                <a:t>Video server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cxnSp>
          <p:nvCxnSpPr>
            <p:cNvPr id="49" name="Straight Connector 48"/>
            <p:cNvCxnSpPr>
              <a:stCxn id="31" idx="3"/>
              <a:endCxn id="48" idx="1"/>
            </p:cNvCxnSpPr>
            <p:nvPr/>
          </p:nvCxnSpPr>
          <p:spPr>
            <a:xfrm>
              <a:off x="4198508" y="5027449"/>
              <a:ext cx="2105029" cy="733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6" idx="3"/>
              <a:endCxn id="57" idx="1"/>
            </p:cNvCxnSpPr>
            <p:nvPr/>
          </p:nvCxnSpPr>
          <p:spPr>
            <a:xfrm>
              <a:off x="3328733" y="5704157"/>
              <a:ext cx="4307604" cy="209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4" idx="3"/>
              <a:endCxn id="35" idx="1"/>
            </p:cNvCxnSpPr>
            <p:nvPr/>
          </p:nvCxnSpPr>
          <p:spPr>
            <a:xfrm>
              <a:off x="4345036" y="6333732"/>
              <a:ext cx="2100951" cy="6490"/>
            </a:xfrm>
            <a:prstGeom prst="line">
              <a:avLst/>
            </a:prstGeom>
            <a:ln w="19050">
              <a:solidFill>
                <a:srgbClr val="A162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683893" y="5231107"/>
              <a:ext cx="121649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transport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36337" y="5587331"/>
              <a:ext cx="671932" cy="275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FF0000"/>
                  </a:solidFill>
                </a:rPr>
                <a:t>cloud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49674" y="5578523"/>
              <a:ext cx="671932" cy="2754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FF0000"/>
                  </a:solidFill>
                </a:rPr>
                <a:t>UPF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80617" y="5578523"/>
              <a:ext cx="427694" cy="2754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FF0000"/>
                  </a:solidFill>
                </a:rPr>
                <a:t>CU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4" name="Straight Connector 43"/>
          <p:cNvCxnSpPr>
            <a:stCxn id="47" idx="3"/>
          </p:cNvCxnSpPr>
          <p:nvPr/>
        </p:nvCxnSpPr>
        <p:spPr>
          <a:xfrm flipV="1">
            <a:off x="9074634" y="4509613"/>
            <a:ext cx="1395417" cy="2162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7"/>
          <p:cNvSpPr>
            <a:spLocks/>
          </p:cNvSpPr>
          <p:nvPr/>
        </p:nvSpPr>
        <p:spPr bwMode="auto">
          <a:xfrm rot="2643504">
            <a:off x="10531494" y="4242187"/>
            <a:ext cx="707048" cy="581043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873153">
            <a:off x="10260053" y="4361686"/>
            <a:ext cx="117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other</a:t>
            </a:r>
          </a:p>
          <a:p>
            <a:pPr algn="ctr"/>
            <a:r>
              <a:rPr lang="en-US" sz="1200" dirty="0" smtClean="0"/>
              <a:t>networks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265844" y="4386229"/>
            <a:ext cx="609305" cy="275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err="1" smtClean="0"/>
              <a:t>vFW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246418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slicing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Slicing must be end-to-end - both </a:t>
            </a:r>
            <a:r>
              <a:rPr lang="en-US" dirty="0"/>
              <a:t>RAN and core network must support slicing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Slicing requires programmability, flexibility, and modularity </a:t>
            </a:r>
          </a:p>
          <a:p>
            <a:pPr marL="0" indent="0" defTabSz="255985">
              <a:spcBef>
                <a:spcPts val="0"/>
              </a:spcBef>
              <a:buNone/>
            </a:pPr>
            <a:r>
              <a:rPr lang="en-US" dirty="0"/>
              <a:t>	in order to create multiple virtual </a:t>
            </a:r>
            <a:r>
              <a:rPr lang="en-US" dirty="0" smtClean="0"/>
              <a:t>networks over </a:t>
            </a:r>
            <a:r>
              <a:rPr lang="en-US" dirty="0"/>
              <a:t>a common network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Different slices can be labeled using VLAN ID, VXLAN, IPv6 flow label, DSCP</a:t>
            </a:r>
          </a:p>
          <a:p>
            <a:pPr marL="0" indent="0">
              <a:spcBef>
                <a:spcPts val="0"/>
              </a:spcBef>
              <a:buNone/>
              <a:tabLst>
                <a:tab pos="255985" algn="l"/>
              </a:tabLst>
            </a:pPr>
            <a:r>
              <a:rPr lang="en-US" dirty="0"/>
              <a:t>	but a slice is different from a separate physical network or a VPN</a:t>
            </a:r>
          </a:p>
          <a:p>
            <a:pPr marL="0" indent="0">
              <a:spcBef>
                <a:spcPts val="0"/>
              </a:spcBef>
              <a:buNone/>
              <a:tabLst>
                <a:tab pos="255985" algn="l"/>
              </a:tabLst>
            </a:pPr>
            <a:r>
              <a:rPr lang="en-US" dirty="0" smtClean="0"/>
              <a:t>		because </a:t>
            </a:r>
            <a:r>
              <a:rPr lang="en-US" dirty="0"/>
              <a:t>of dynamic set-up / release </a:t>
            </a:r>
            <a:r>
              <a:rPr lang="en-US" dirty="0" smtClean="0"/>
              <a:t>requirements </a:t>
            </a:r>
          </a:p>
          <a:p>
            <a:pPr marL="0" indent="0">
              <a:spcBef>
                <a:spcPts val="0"/>
              </a:spcBef>
              <a:buNone/>
              <a:tabLst>
                <a:tab pos="255985" algn="l"/>
              </a:tabLst>
            </a:pPr>
            <a:r>
              <a:rPr lang="en-US" dirty="0"/>
              <a:t>	</a:t>
            </a:r>
            <a:r>
              <a:rPr lang="en-US" dirty="0" smtClean="0"/>
              <a:t>		and separate management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SDN techniques </a:t>
            </a:r>
            <a:r>
              <a:rPr lang="en-US" dirty="0" smtClean="0"/>
              <a:t>(</a:t>
            </a:r>
            <a:r>
              <a:rPr lang="en-US" i="1" dirty="0" smtClean="0"/>
              <a:t>network </a:t>
            </a:r>
            <a:r>
              <a:rPr lang="en-US" i="1" dirty="0" err="1"/>
              <a:t>softwarization</a:t>
            </a:r>
            <a:r>
              <a:rPr lang="en-US" dirty="0"/>
              <a:t>) </a:t>
            </a:r>
            <a:r>
              <a:rPr lang="en-US" dirty="0" smtClean="0"/>
              <a:t>are used </a:t>
            </a:r>
            <a:r>
              <a:rPr lang="en-US" dirty="0"/>
              <a:t>to achieve slicing</a:t>
            </a:r>
          </a:p>
          <a:p>
            <a:pPr>
              <a:spcBef>
                <a:spcPts val="0"/>
              </a:spcBef>
            </a:pPr>
            <a:r>
              <a:rPr lang="en-US" dirty="0"/>
              <a:t>APIs provided to specify requirements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service definition may include </a:t>
            </a:r>
            <a:r>
              <a:rPr lang="en-US" dirty="0"/>
              <a:t>NFV/MEC elements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particularly useful for ultra low latency cases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use of global </a:t>
            </a:r>
            <a:r>
              <a:rPr lang="en-US" dirty="0"/>
              <a:t>orchestrator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for rapid </a:t>
            </a:r>
            <a:r>
              <a:rPr lang="en-US" dirty="0"/>
              <a:t>yet highly optimized slice creation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and NFV for 5G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</a:t>
            </a:r>
            <a:r>
              <a:rPr lang="en-US" dirty="0" smtClean="0"/>
              <a:t>oftware </a:t>
            </a:r>
            <a:r>
              <a:rPr lang="en-US" b="1" dirty="0" smtClean="0"/>
              <a:t>D</a:t>
            </a:r>
            <a:r>
              <a:rPr lang="en-US" dirty="0" smtClean="0"/>
              <a:t>efined </a:t>
            </a:r>
            <a:r>
              <a:rPr lang="en-US" b="1" dirty="0" smtClean="0"/>
              <a:t>N</a:t>
            </a:r>
            <a:r>
              <a:rPr lang="en-US" dirty="0" smtClean="0"/>
              <a:t>etworking  or  </a:t>
            </a:r>
            <a:r>
              <a:rPr lang="en-US" b="1" dirty="0" smtClean="0"/>
              <a:t>S</a:t>
            </a:r>
            <a:r>
              <a:rPr lang="en-US" dirty="0" smtClean="0"/>
              <a:t>egment </a:t>
            </a:r>
            <a:r>
              <a:rPr lang="en-US" b="1" dirty="0" smtClean="0"/>
              <a:t>R</a:t>
            </a:r>
            <a:r>
              <a:rPr lang="en-US" dirty="0" smtClean="0"/>
              <a:t>outing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 smtClean="0"/>
              <a:t>	and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b="1" dirty="0" smtClean="0"/>
              <a:t>N</a:t>
            </a:r>
            <a:r>
              <a:rPr lang="en-US" dirty="0" smtClean="0"/>
              <a:t>etwork </a:t>
            </a:r>
            <a:r>
              <a:rPr lang="en-US" b="1" dirty="0" smtClean="0"/>
              <a:t>F</a:t>
            </a:r>
            <a:r>
              <a:rPr lang="en-US" dirty="0" smtClean="0"/>
              <a:t>unctions </a:t>
            </a:r>
            <a:r>
              <a:rPr lang="en-US" b="1" dirty="0" smtClean="0"/>
              <a:t>V</a:t>
            </a:r>
            <a:r>
              <a:rPr lang="en-US" dirty="0" smtClean="0"/>
              <a:t>irtualization  or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 smtClean="0"/>
              <a:t> 	are widely considered to be essential technologies for 5G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Slicing</a:t>
            </a:r>
            <a:r>
              <a:rPr lang="en-US" dirty="0" smtClean="0"/>
              <a:t> depends on SDN to be dynamic, obey constraints, efficient, and end-to-end 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Mobile </a:t>
            </a:r>
            <a:r>
              <a:rPr lang="en-US" dirty="0" smtClean="0"/>
              <a:t>(Multi-access) </a:t>
            </a:r>
            <a:r>
              <a:rPr lang="en-US" b="1" dirty="0" smtClean="0"/>
              <a:t>Edge Computing </a:t>
            </a:r>
            <a:r>
              <a:rPr lang="en-US" dirty="0" smtClean="0"/>
              <a:t>depends on NFV to dynamic place functionality where needed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b="1" i="1" dirty="0"/>
              <a:t>SDN</a:t>
            </a:r>
            <a:r>
              <a:rPr lang="en-US" dirty="0"/>
              <a:t> advocates replacing standardized networking protocols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with centralized software applications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that configure </a:t>
            </a:r>
            <a:r>
              <a:rPr lang="en-US" i="1" dirty="0" err="1" smtClean="0"/>
              <a:t>whitebox</a:t>
            </a:r>
            <a:r>
              <a:rPr lang="en-US" i="1" dirty="0" smtClean="0"/>
              <a:t> switches </a:t>
            </a:r>
            <a:r>
              <a:rPr lang="en-US" dirty="0" smtClean="0"/>
              <a:t>in </a:t>
            </a:r>
            <a:r>
              <a:rPr lang="en-US" dirty="0"/>
              <a:t>the network</a:t>
            </a:r>
          </a:p>
          <a:p>
            <a:pPr>
              <a:buNone/>
            </a:pPr>
            <a:r>
              <a:rPr lang="en-US" b="1" i="1" dirty="0" smtClean="0"/>
              <a:t>SR</a:t>
            </a:r>
            <a:r>
              <a:rPr lang="en-US" i="1" dirty="0" smtClean="0"/>
              <a:t> </a:t>
            </a:r>
            <a:r>
              <a:rPr lang="en-US" dirty="0" smtClean="0"/>
              <a:t>achieves SDN-like control over packet forwarding by adding routing information to packet headers</a:t>
            </a:r>
          </a:p>
          <a:p>
            <a:pPr>
              <a:buNone/>
            </a:pPr>
            <a:r>
              <a:rPr lang="en-US" b="1" i="1" dirty="0" smtClean="0"/>
              <a:t>NFV</a:t>
            </a:r>
            <a:r>
              <a:rPr lang="en-US" dirty="0" smtClean="0"/>
              <a:t> </a:t>
            </a:r>
            <a:r>
              <a:rPr lang="en-US" dirty="0"/>
              <a:t>advocates replacing hardware network elements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with software running on </a:t>
            </a:r>
            <a:r>
              <a:rPr lang="en-US" i="1" dirty="0" err="1" smtClean="0"/>
              <a:t>whitebox</a:t>
            </a:r>
            <a:r>
              <a:rPr lang="en-US" i="1" dirty="0" smtClean="0"/>
              <a:t> servers</a:t>
            </a:r>
            <a:endParaRPr lang="en-US" i="1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	that may be housed in </a:t>
            </a:r>
            <a:r>
              <a:rPr lang="en-US" dirty="0" smtClean="0"/>
              <a:t>data-centers or POPs or cell-sites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79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routing is evil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The IP suite (RFCs) provides a mechanism called </a:t>
            </a:r>
            <a:r>
              <a:rPr lang="en-US" sz="2400" b="1" dirty="0"/>
              <a:t>S</a:t>
            </a:r>
            <a:r>
              <a:rPr lang="en-US" sz="2400" dirty="0"/>
              <a:t>ource </a:t>
            </a:r>
            <a:r>
              <a:rPr lang="en-US" sz="2400" b="1" dirty="0"/>
              <a:t>R</a:t>
            </a:r>
            <a:r>
              <a:rPr lang="en-US" sz="2400" dirty="0"/>
              <a:t>outing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dirty="0"/>
              <a:t>IPv4 source routing options (Loose SR, Strict SR)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dirty="0"/>
              <a:t>IPv6 type 0 routing header extension (Rh0)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which inserts sequences of router addresses into packet headers</a:t>
            </a:r>
          </a:p>
          <a:p>
            <a:pPr marL="0" indent="0">
              <a:buNone/>
            </a:pPr>
            <a:r>
              <a:rPr lang="en-US" sz="2400" dirty="0" smtClean="0"/>
              <a:t>Yet there </a:t>
            </a:r>
            <a:r>
              <a:rPr lang="en-US" sz="2400" dirty="0"/>
              <a:t>are </a:t>
            </a:r>
            <a:r>
              <a:rPr lang="en-US" sz="2400" dirty="0" smtClean="0"/>
              <a:t>major problems with source </a:t>
            </a:r>
            <a:r>
              <a:rPr lang="en-US" sz="2400" dirty="0"/>
              <a:t>routing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complicated processing for core routers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DoS</a:t>
            </a:r>
            <a:r>
              <a:rPr lang="en-US" dirty="0" smtClean="0"/>
              <a:t> attack – attacker forces packets to traverse selected routers, thus overloading them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amplified </a:t>
            </a:r>
            <a:r>
              <a:rPr lang="en-US" dirty="0" err="1" smtClean="0"/>
              <a:t>DoS</a:t>
            </a:r>
            <a:r>
              <a:rPr lang="en-US" dirty="0" smtClean="0"/>
              <a:t> attack – attacker forces packet </a:t>
            </a:r>
            <a:r>
              <a:rPr lang="en-US" dirty="0"/>
              <a:t>to oscillate between </a:t>
            </a:r>
            <a:r>
              <a:rPr lang="en-US" dirty="0" smtClean="0"/>
              <a:t>2 selected routers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infiltration attack – attacker bypasses ACLs by forwarding through a permitted waypoint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The IETF has not yet completely deprecated 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but highly recommends that it be disabled </a:t>
            </a:r>
          </a:p>
          <a:p>
            <a:pPr marL="0" indent="0">
              <a:buNone/>
            </a:pPr>
            <a:r>
              <a:rPr lang="en-US" sz="2400" dirty="0"/>
              <a:t>Core Internet routers drop packets with options</a:t>
            </a:r>
          </a:p>
          <a:p>
            <a:pPr marL="0" indent="0">
              <a:buNone/>
            </a:pPr>
            <a:r>
              <a:rPr lang="en-US" sz="2400" dirty="0"/>
              <a:t>(Linux kernels no longer process Source Routing)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3728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policy-based routing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But without </a:t>
            </a:r>
            <a:r>
              <a:rPr lang="en-US" sz="2400" dirty="0" smtClean="0"/>
              <a:t>Source Routing, </a:t>
            </a:r>
            <a:r>
              <a:rPr lang="en-US" sz="2400" dirty="0"/>
              <a:t>how can we achieve policy based routing?</a:t>
            </a:r>
          </a:p>
          <a:p>
            <a:pPr marL="0" indent="0">
              <a:buNone/>
            </a:pPr>
            <a:r>
              <a:rPr lang="en-US" sz="2400" dirty="0"/>
              <a:t>There are 2 alternatives</a:t>
            </a:r>
          </a:p>
          <a:p>
            <a:pPr marL="0" indent="0">
              <a:buNone/>
            </a:pPr>
            <a:r>
              <a:rPr lang="en-US" sz="2400" b="1" dirty="0"/>
              <a:t>S</a:t>
            </a:r>
            <a:r>
              <a:rPr lang="en-US" sz="2400" dirty="0"/>
              <a:t>oftware </a:t>
            </a:r>
            <a:r>
              <a:rPr lang="en-US" sz="2400" b="1" dirty="0"/>
              <a:t>D</a:t>
            </a:r>
            <a:r>
              <a:rPr lang="en-US" sz="2400" dirty="0"/>
              <a:t>efined </a:t>
            </a:r>
            <a:r>
              <a:rPr lang="en-US" sz="2400" b="1" dirty="0"/>
              <a:t>N</a:t>
            </a:r>
            <a:r>
              <a:rPr lang="en-US" sz="2400" dirty="0"/>
              <a:t>etworking</a:t>
            </a:r>
          </a:p>
          <a:p>
            <a:pPr marL="0" indent="0">
              <a:buNone/>
            </a:pPr>
            <a:r>
              <a:rPr lang="en-US" sz="2200" dirty="0"/>
              <a:t>SDN give the network administer full control over routing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sz="2200" dirty="0"/>
              <a:t>	particular flows can be </a:t>
            </a:r>
            <a:r>
              <a:rPr lang="en-US" sz="2200" i="1" dirty="0"/>
              <a:t>configured</a:t>
            </a:r>
            <a:r>
              <a:rPr lang="en-US" sz="2200" dirty="0"/>
              <a:t> to traverse arbitrary paths</a:t>
            </a:r>
          </a:p>
          <a:p>
            <a:pPr marL="0" indent="0">
              <a:buNone/>
            </a:pPr>
            <a:r>
              <a:rPr lang="en-US" sz="2200" dirty="0" smtClean="0"/>
              <a:t>But </a:t>
            </a:r>
            <a:r>
              <a:rPr lang="en-US" sz="2200" dirty="0"/>
              <a:t>SDN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requires relatively large architectural changes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risks attacks </a:t>
            </a:r>
            <a:r>
              <a:rPr lang="en-US" sz="2200" dirty="0"/>
              <a:t>(and plain bugs) at control plane level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 smtClean="0"/>
              <a:t>Segment </a:t>
            </a:r>
            <a:r>
              <a:rPr lang="en-US" sz="2200" dirty="0"/>
              <a:t>routing is similar to Source Routing, </a:t>
            </a:r>
            <a:r>
              <a:rPr lang="en-US" sz="2200" b="1" dirty="0"/>
              <a:t>but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sz="2200" dirty="0"/>
              <a:t>	the path is specified by an ingress router, not by the source host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thus blocking Source Routing attacks </a:t>
            </a:r>
            <a:r>
              <a:rPr lang="en-US" dirty="0" smtClean="0"/>
              <a:t>(unless a router is compromised)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6518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MPLS-based Segment Routing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MPLS forwards packets using a simple universal paradigm</a:t>
            </a:r>
          </a:p>
          <a:p>
            <a:pPr>
              <a:spcBef>
                <a:spcPts val="0"/>
              </a:spcBef>
              <a:tabLst>
                <a:tab pos="346075" algn="l"/>
                <a:tab pos="1531938" algn="l"/>
                <a:tab pos="2824163" algn="l"/>
              </a:tabLst>
            </a:pPr>
            <a:r>
              <a:rPr lang="en-US" dirty="0"/>
              <a:t>	read </a:t>
            </a:r>
            <a:r>
              <a:rPr lang="en-US" dirty="0" err="1"/>
              <a:t>ToS</a:t>
            </a:r>
            <a:r>
              <a:rPr lang="en-US" dirty="0"/>
              <a:t> Label</a:t>
            </a:r>
          </a:p>
          <a:p>
            <a:pPr>
              <a:spcBef>
                <a:spcPts val="0"/>
              </a:spcBef>
              <a:tabLst>
                <a:tab pos="346075" algn="l"/>
                <a:tab pos="1531938" algn="l"/>
                <a:tab pos="2824163" algn="l"/>
              </a:tabLst>
            </a:pPr>
            <a:r>
              <a:rPr lang="en-US" dirty="0"/>
              <a:t>	look up label in LFIB</a:t>
            </a:r>
          </a:p>
          <a:p>
            <a:pPr>
              <a:spcBef>
                <a:spcPts val="0"/>
              </a:spcBef>
              <a:tabLst>
                <a:tab pos="346075" algn="l"/>
                <a:tab pos="1531938" algn="l"/>
                <a:tab pos="2824163" algn="l"/>
              </a:tabLst>
            </a:pPr>
            <a:r>
              <a:rPr lang="en-US" dirty="0"/>
              <a:t>	perform label stack operation (swap, push, pop) in NHLFE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forward packet according to NHLFE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In </a:t>
            </a:r>
            <a:r>
              <a:rPr lang="en-US" i="1" dirty="0"/>
              <a:t>regular</a:t>
            </a:r>
            <a:r>
              <a:rPr lang="en-US" dirty="0"/>
              <a:t> MPLS networks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most of the time the label stack operation is swap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pop is used by egress LERs and FRR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MPLS segment routing </a:t>
            </a:r>
            <a:r>
              <a:rPr lang="en-US" i="1" dirty="0"/>
              <a:t>reuses</a:t>
            </a:r>
            <a:r>
              <a:rPr lang="en-US" dirty="0"/>
              <a:t> the standard MPLS mechanism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ingress LER inserts an entire stack of labels, one per hop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each LSR pops a label revealing the next hop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MPLS SR doesn’t require LDP or RSVP-TE (but extends the IGP)</a:t>
            </a:r>
          </a:p>
        </p:txBody>
      </p:sp>
    </p:spTree>
    <p:extLst>
      <p:ext uri="{BB962C8B-B14F-4D97-AF65-F5344CB8AC3E}">
        <p14:creationId xmlns:p14="http://schemas.microsoft.com/office/powerpoint/2010/main" val="3523218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 Segment Routing example</a:t>
            </a:r>
            <a:endParaRPr lang="en-US" dirty="0"/>
          </a:p>
        </p:txBody>
      </p:sp>
      <p:sp>
        <p:nvSpPr>
          <p:cNvPr id="384" name="Text Placeholder 2"/>
          <p:cNvSpPr txBox="1">
            <a:spLocks/>
          </p:cNvSpPr>
          <p:nvPr/>
        </p:nvSpPr>
        <p:spPr>
          <a:xfrm>
            <a:off x="2105551" y="4988588"/>
            <a:ext cx="8035131" cy="157193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Ingress LER inserts label stack with 3 labels : A (</a:t>
            </a:r>
            <a:r>
              <a:rPr lang="en-US" sz="2400" kern="0" dirty="0" err="1"/>
              <a:t>ToS</a:t>
            </a:r>
            <a:r>
              <a:rPr lang="en-US" sz="2400" kern="0" dirty="0"/>
              <a:t>), B, C (</a:t>
            </a:r>
            <a:r>
              <a:rPr lang="en-US" sz="2400" kern="0" dirty="0" err="1"/>
              <a:t>BoS</a:t>
            </a:r>
            <a:r>
              <a:rPr lang="en-US" sz="2400" kern="0" dirty="0"/>
              <a:t>)</a:t>
            </a:r>
          </a:p>
          <a:p>
            <a:pPr>
              <a:spcBef>
                <a:spcPts val="0"/>
              </a:spcBef>
            </a:pPr>
            <a:r>
              <a:rPr lang="en-US" sz="2400" kern="0" dirty="0"/>
              <a:t>1</a:t>
            </a:r>
            <a:r>
              <a:rPr lang="en-US" sz="2400" kern="0" baseline="30000" dirty="0"/>
              <a:t>st</a:t>
            </a:r>
            <a:r>
              <a:rPr lang="en-US" sz="2400" kern="0" dirty="0"/>
              <a:t> LSR reads A, pops label, forwards over link for A</a:t>
            </a:r>
          </a:p>
          <a:p>
            <a:pPr>
              <a:spcBef>
                <a:spcPts val="0"/>
              </a:spcBef>
            </a:pPr>
            <a:r>
              <a:rPr lang="en-US" sz="2400" kern="0" dirty="0"/>
              <a:t>2</a:t>
            </a:r>
            <a:r>
              <a:rPr lang="en-US" sz="2400" kern="0" baseline="30000" dirty="0"/>
              <a:t>nd</a:t>
            </a:r>
            <a:r>
              <a:rPr lang="en-US" sz="2400" kern="0" dirty="0"/>
              <a:t> LSR reads B, pops label, forwards over link for B</a:t>
            </a:r>
          </a:p>
          <a:p>
            <a:pPr>
              <a:spcBef>
                <a:spcPts val="0"/>
              </a:spcBef>
            </a:pPr>
            <a:r>
              <a:rPr lang="en-US" sz="2400" kern="0" dirty="0"/>
              <a:t>3</a:t>
            </a:r>
            <a:r>
              <a:rPr lang="en-US" sz="2400" kern="0" baseline="30000" dirty="0"/>
              <a:t>rd</a:t>
            </a:r>
            <a:r>
              <a:rPr lang="en-US" sz="2400" kern="0" dirty="0"/>
              <a:t> LSR reads C, pops label, forwards over link for 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32204" y="1176395"/>
            <a:ext cx="8628144" cy="3617366"/>
            <a:chOff x="148044" y="1248587"/>
            <a:chExt cx="8628144" cy="3617366"/>
          </a:xfrm>
        </p:grpSpPr>
        <p:sp>
          <p:nvSpPr>
            <p:cNvPr id="4" name="Freeform 206"/>
            <p:cNvSpPr>
              <a:spLocks/>
            </p:cNvSpPr>
            <p:nvPr/>
          </p:nvSpPr>
          <p:spPr bwMode="auto">
            <a:xfrm rot="64793">
              <a:off x="1240163" y="2112938"/>
              <a:ext cx="6207743" cy="2622709"/>
            </a:xfrm>
            <a:custGeom>
              <a:avLst/>
              <a:gdLst>
                <a:gd name="T0" fmla="*/ 971 w 1034"/>
                <a:gd name="T1" fmla="*/ 497 h 737"/>
                <a:gd name="T2" fmla="*/ 736 w 1034"/>
                <a:gd name="T3" fmla="*/ 500 h 737"/>
                <a:gd name="T4" fmla="*/ 494 w 1034"/>
                <a:gd name="T5" fmla="*/ 694 h 737"/>
                <a:gd name="T6" fmla="*/ 311 w 1034"/>
                <a:gd name="T7" fmla="*/ 999 h 737"/>
                <a:gd name="T8" fmla="*/ 222 w 1034"/>
                <a:gd name="T9" fmla="*/ 1389 h 737"/>
                <a:gd name="T10" fmla="*/ 191 w 1034"/>
                <a:gd name="T11" fmla="*/ 1714 h 737"/>
                <a:gd name="T12" fmla="*/ 55 w 1034"/>
                <a:gd name="T13" fmla="*/ 1937 h 737"/>
                <a:gd name="T14" fmla="*/ 0 w 1034"/>
                <a:gd name="T15" fmla="*/ 2227 h 737"/>
                <a:gd name="T16" fmla="*/ 28 w 1034"/>
                <a:gd name="T17" fmla="*/ 2531 h 737"/>
                <a:gd name="T18" fmla="*/ 168 w 1034"/>
                <a:gd name="T19" fmla="*/ 2836 h 737"/>
                <a:gd name="T20" fmla="*/ 419 w 1034"/>
                <a:gd name="T21" fmla="*/ 3080 h 737"/>
                <a:gd name="T22" fmla="*/ 413 w 1034"/>
                <a:gd name="T23" fmla="*/ 3407 h 737"/>
                <a:gd name="T24" fmla="*/ 539 w 1034"/>
                <a:gd name="T25" fmla="*/ 3657 h 737"/>
                <a:gd name="T26" fmla="*/ 724 w 1034"/>
                <a:gd name="T27" fmla="*/ 3810 h 737"/>
                <a:gd name="T28" fmla="*/ 938 w 1034"/>
                <a:gd name="T29" fmla="*/ 3847 h 737"/>
                <a:gd name="T30" fmla="*/ 1114 w 1034"/>
                <a:gd name="T31" fmla="*/ 3753 h 737"/>
                <a:gd name="T32" fmla="*/ 1305 w 1034"/>
                <a:gd name="T33" fmla="*/ 3911 h 737"/>
                <a:gd name="T34" fmla="*/ 1559 w 1034"/>
                <a:gd name="T35" fmla="*/ 4114 h 737"/>
                <a:gd name="T36" fmla="*/ 1817 w 1034"/>
                <a:gd name="T37" fmla="*/ 4151 h 737"/>
                <a:gd name="T38" fmla="*/ 2079 w 1034"/>
                <a:gd name="T39" fmla="*/ 4070 h 737"/>
                <a:gd name="T40" fmla="*/ 2320 w 1034"/>
                <a:gd name="T41" fmla="*/ 3883 h 737"/>
                <a:gd name="T42" fmla="*/ 2526 w 1034"/>
                <a:gd name="T43" fmla="*/ 3753 h 737"/>
                <a:gd name="T44" fmla="*/ 2726 w 1034"/>
                <a:gd name="T45" fmla="*/ 3813 h 737"/>
                <a:gd name="T46" fmla="*/ 2937 w 1034"/>
                <a:gd name="T47" fmla="*/ 3701 h 737"/>
                <a:gd name="T48" fmla="*/ 3104 w 1034"/>
                <a:gd name="T49" fmla="*/ 3457 h 737"/>
                <a:gd name="T50" fmla="*/ 3208 w 1034"/>
                <a:gd name="T51" fmla="*/ 3131 h 737"/>
                <a:gd name="T52" fmla="*/ 3192 w 1034"/>
                <a:gd name="T53" fmla="*/ 2775 h 737"/>
                <a:gd name="T54" fmla="*/ 3341 w 1034"/>
                <a:gd name="T55" fmla="*/ 2425 h 737"/>
                <a:gd name="T56" fmla="*/ 3408 w 1034"/>
                <a:gd name="T57" fmla="*/ 2069 h 737"/>
                <a:gd name="T58" fmla="*/ 3394 w 1034"/>
                <a:gd name="T59" fmla="*/ 1727 h 737"/>
                <a:gd name="T60" fmla="*/ 3300 w 1034"/>
                <a:gd name="T61" fmla="*/ 1426 h 737"/>
                <a:gd name="T62" fmla="*/ 3141 w 1034"/>
                <a:gd name="T63" fmla="*/ 1195 h 737"/>
                <a:gd name="T64" fmla="*/ 3092 w 1034"/>
                <a:gd name="T65" fmla="*/ 890 h 737"/>
                <a:gd name="T66" fmla="*/ 2986 w 1034"/>
                <a:gd name="T67" fmla="*/ 557 h 737"/>
                <a:gd name="T68" fmla="*/ 2796 w 1034"/>
                <a:gd name="T69" fmla="*/ 326 h 737"/>
                <a:gd name="T70" fmla="*/ 2553 w 1034"/>
                <a:gd name="T71" fmla="*/ 231 h 737"/>
                <a:gd name="T72" fmla="*/ 2320 w 1034"/>
                <a:gd name="T73" fmla="*/ 304 h 737"/>
                <a:gd name="T74" fmla="*/ 2121 w 1034"/>
                <a:gd name="T75" fmla="*/ 345 h 737"/>
                <a:gd name="T76" fmla="*/ 1899 w 1034"/>
                <a:gd name="T77" fmla="*/ 94 h 737"/>
                <a:gd name="T78" fmla="*/ 1695 w 1034"/>
                <a:gd name="T79" fmla="*/ 0 h 737"/>
                <a:gd name="T80" fmla="*/ 1491 w 1034"/>
                <a:gd name="T81" fmla="*/ 64 h 737"/>
                <a:gd name="T82" fmla="*/ 1284 w 1034"/>
                <a:gd name="T83" fmla="*/ 269 h 737"/>
                <a:gd name="T84" fmla="*/ 1093 w 1034"/>
                <a:gd name="T85" fmla="*/ 609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C2D699"/>
                </a:gs>
                <a:gs pos="100000">
                  <a:srgbClr val="6699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5" name="Group 14"/>
            <p:cNvGrpSpPr>
              <a:grpSpLocks/>
            </p:cNvGrpSpPr>
            <p:nvPr/>
          </p:nvGrpSpPr>
          <p:grpSpPr bwMode="auto">
            <a:xfrm>
              <a:off x="4261037" y="3430551"/>
              <a:ext cx="398463" cy="523875"/>
              <a:chOff x="3933" y="930"/>
              <a:chExt cx="251" cy="330"/>
            </a:xfrm>
          </p:grpSpPr>
          <p:sp>
            <p:nvSpPr>
              <p:cNvPr id="255" name="Oval 15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Rectangle 1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Rectangle 1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Oval 18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59" name="Group 19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60" name="Group 2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70" name="Freeform 2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1" name="Freeform 2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2" name="Freeform 2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3" name="Freeform 2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4" name="Freeform 2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5" name="Freeform 2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6" name="Freeform 2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7" name="Freeform 2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61" name="Group 2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62" name="Freeform 3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3" name="Freeform 3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4" name="Freeform 3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5" name="Freeform 3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6" name="Freeform 3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7" name="Freeform 3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8" name="Freeform 3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9" name="Freeform 3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8" name="Group 244"/>
            <p:cNvGrpSpPr>
              <a:grpSpLocks/>
            </p:cNvGrpSpPr>
            <p:nvPr/>
          </p:nvGrpSpPr>
          <p:grpSpPr bwMode="auto">
            <a:xfrm>
              <a:off x="5353450" y="3806687"/>
              <a:ext cx="398463" cy="523875"/>
              <a:chOff x="3933" y="930"/>
              <a:chExt cx="251" cy="330"/>
            </a:xfrm>
          </p:grpSpPr>
          <p:sp>
            <p:nvSpPr>
              <p:cNvPr id="186" name="Oval 245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Rectangle 24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Rectangle 24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Oval 248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90" name="Group 249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91" name="Group 25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01" name="Freeform 25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2" name="Freeform 25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3" name="Freeform 25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4" name="Freeform 25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5" name="Freeform 25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6" name="Freeform 25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" name="Freeform 25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8" name="Freeform 25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92" name="Group 25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93" name="Freeform 26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4" name="Freeform 26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5" name="Freeform 26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6" name="Freeform 26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7" name="Freeform 26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8" name="Freeform 26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9" name="Freeform 26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0" name="Freeform 26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9" name="Group 292"/>
            <p:cNvGrpSpPr>
              <a:grpSpLocks/>
            </p:cNvGrpSpPr>
            <p:nvPr/>
          </p:nvGrpSpPr>
          <p:grpSpPr bwMode="auto">
            <a:xfrm>
              <a:off x="3578181" y="3918759"/>
              <a:ext cx="398463" cy="523875"/>
              <a:chOff x="3933" y="930"/>
              <a:chExt cx="251" cy="330"/>
            </a:xfrm>
          </p:grpSpPr>
          <p:sp>
            <p:nvSpPr>
              <p:cNvPr id="163" name="Oval 293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Rectangle 294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Rectangle 29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296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7" name="Group 297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68" name="Group 29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78" name="Freeform 29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9" name="Freeform 30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0" name="Freeform 30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1" name="Freeform 30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2" name="Freeform 30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3" name="Freeform 30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4" name="Freeform 30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5" name="Freeform 30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69" name="Group 30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70" name="Freeform 30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1" name="Freeform 30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2" name="Freeform 31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3" name="Freeform 31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" name="Freeform 31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5" name="Freeform 31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6" name="Freeform 31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7" name="Freeform 31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0" name="Group 110"/>
            <p:cNvGrpSpPr>
              <a:grpSpLocks/>
            </p:cNvGrpSpPr>
            <p:nvPr/>
          </p:nvGrpSpPr>
          <p:grpSpPr bwMode="auto">
            <a:xfrm>
              <a:off x="6245043" y="3655234"/>
              <a:ext cx="398463" cy="523875"/>
              <a:chOff x="3933" y="930"/>
              <a:chExt cx="251" cy="330"/>
            </a:xfrm>
          </p:grpSpPr>
          <p:sp>
            <p:nvSpPr>
              <p:cNvPr id="140" name="Oval 111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Rectangle 11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Rectangle 113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Oval 114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4" name="Group 115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45" name="Group 116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55" name="Freeform 11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6" name="Freeform 118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7" name="Freeform 11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8" name="Freeform 120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9" name="Freeform 12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0" name="Freeform 122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1" name="Freeform 12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2" name="Freeform 124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6" name="Group 125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47" name="Freeform 12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8" name="Freeform 127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9" name="Freeform 12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0" name="Freeform 129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1" name="Freeform 13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2" name="Freeform 131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3" name="Freeform 13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4" name="Freeform 133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1" name="Group 134"/>
            <p:cNvGrpSpPr>
              <a:grpSpLocks/>
            </p:cNvGrpSpPr>
            <p:nvPr/>
          </p:nvGrpSpPr>
          <p:grpSpPr bwMode="auto">
            <a:xfrm>
              <a:off x="1891157" y="2553051"/>
              <a:ext cx="398463" cy="523875"/>
              <a:chOff x="3933" y="930"/>
              <a:chExt cx="251" cy="330"/>
            </a:xfrm>
          </p:grpSpPr>
          <p:sp>
            <p:nvSpPr>
              <p:cNvPr id="117" name="Oval 135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13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Rectangle 13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Oval 138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1" name="Group 139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22" name="Group 14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32" name="Freeform 14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" name="Freeform 14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" name="Freeform 14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5" name="Freeform 14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6" name="Freeform 14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7" name="Freeform 14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8" name="Freeform 14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9" name="Freeform 14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23" name="Group 14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24" name="Freeform 15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5" name="Freeform 15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6" name="Freeform 15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7" name="Freeform 15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8" name="Freeform 15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9" name="Freeform 15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0" name="Freeform 15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1" name="Freeform 15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377" name="Line 353"/>
            <p:cNvSpPr>
              <a:spLocks noChangeShapeType="1"/>
            </p:cNvSpPr>
            <p:nvPr/>
          </p:nvSpPr>
          <p:spPr bwMode="auto">
            <a:xfrm flipV="1">
              <a:off x="2270697" y="2598415"/>
              <a:ext cx="2252602" cy="1659128"/>
            </a:xfrm>
            <a:prstGeom prst="line">
              <a:avLst/>
            </a:prstGeom>
            <a:noFill/>
            <a:ln w="38100">
              <a:solidFill>
                <a:srgbClr val="A162D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Line 353"/>
            <p:cNvSpPr>
              <a:spLocks noChangeShapeType="1"/>
            </p:cNvSpPr>
            <p:nvPr/>
          </p:nvSpPr>
          <p:spPr bwMode="auto">
            <a:xfrm flipH="1" flipV="1">
              <a:off x="4424396" y="2598415"/>
              <a:ext cx="1352004" cy="616576"/>
            </a:xfrm>
            <a:prstGeom prst="line">
              <a:avLst/>
            </a:prstGeom>
            <a:noFill/>
            <a:ln w="38100">
              <a:solidFill>
                <a:srgbClr val="A162D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Line 353"/>
            <p:cNvSpPr>
              <a:spLocks noChangeShapeType="1"/>
            </p:cNvSpPr>
            <p:nvPr/>
          </p:nvSpPr>
          <p:spPr bwMode="auto">
            <a:xfrm flipH="1" flipV="1">
              <a:off x="5926830" y="3211670"/>
              <a:ext cx="2535136" cy="146455"/>
            </a:xfrm>
            <a:prstGeom prst="line">
              <a:avLst/>
            </a:prstGeom>
            <a:noFill/>
            <a:ln w="38100">
              <a:solidFill>
                <a:srgbClr val="A162D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7" name="Group 329"/>
            <p:cNvGrpSpPr>
              <a:grpSpLocks/>
            </p:cNvGrpSpPr>
            <p:nvPr/>
          </p:nvGrpSpPr>
          <p:grpSpPr bwMode="auto">
            <a:xfrm>
              <a:off x="5628556" y="2934854"/>
              <a:ext cx="398463" cy="523875"/>
              <a:chOff x="3933" y="930"/>
              <a:chExt cx="251" cy="330"/>
            </a:xfrm>
          </p:grpSpPr>
          <p:sp>
            <p:nvSpPr>
              <p:cNvPr id="39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44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54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5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6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3" name="Group 268"/>
            <p:cNvGrpSpPr>
              <a:grpSpLocks/>
            </p:cNvGrpSpPr>
            <p:nvPr/>
          </p:nvGrpSpPr>
          <p:grpSpPr bwMode="auto">
            <a:xfrm>
              <a:off x="4272378" y="2262205"/>
              <a:ext cx="398463" cy="523875"/>
              <a:chOff x="3933" y="930"/>
              <a:chExt cx="251" cy="330"/>
            </a:xfrm>
          </p:grpSpPr>
          <p:sp>
            <p:nvSpPr>
              <p:cNvPr id="301" name="Oval 269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Rectangle 270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Rectangle 27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Oval 272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05" name="Group 273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06" name="Group 27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16" name="Freeform 27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7" name="Freeform 27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8" name="Freeform 27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9" name="Freeform 27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0" name="Freeform 27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1" name="Freeform 28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2" name="Freeform 28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3" name="Freeform 28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07" name="Group 28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08" name="Freeform 28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9" name="Freeform 28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0" name="Freeform 28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1" name="Freeform 28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2" name="Freeform 28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3" name="Freeform 28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4" name="Freeform 29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5" name="Freeform 29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380" name="TextBox 379"/>
            <p:cNvSpPr txBox="1"/>
            <p:nvPr/>
          </p:nvSpPr>
          <p:spPr>
            <a:xfrm rot="19365438">
              <a:off x="1829691" y="3052137"/>
              <a:ext cx="247197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b="1" dirty="0">
                  <a:solidFill>
                    <a:srgbClr val="A162D0"/>
                  </a:solidFill>
                  <a:latin typeface="Calibri"/>
                </a:rPr>
                <a:t>desired path</a:t>
              </a:r>
            </a:p>
          </p:txBody>
        </p:sp>
        <p:sp>
          <p:nvSpPr>
            <p:cNvPr id="383" name="TextBox 382"/>
            <p:cNvSpPr txBox="1"/>
            <p:nvPr/>
          </p:nvSpPr>
          <p:spPr>
            <a:xfrm rot="19238609">
              <a:off x="2486975" y="3393883"/>
              <a:ext cx="1907299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>
                  <a:solidFill>
                    <a:prstClr val="white"/>
                  </a:solidFill>
                  <a:latin typeface="Calibri"/>
                </a:rPr>
                <a:t>label = A</a:t>
              </a:r>
              <a:endParaRPr lang="en-US" sz="1050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3" name="Group 182"/>
            <p:cNvGrpSpPr>
              <a:grpSpLocks/>
            </p:cNvGrpSpPr>
            <p:nvPr/>
          </p:nvGrpSpPr>
          <p:grpSpPr bwMode="auto">
            <a:xfrm>
              <a:off x="7385265" y="3043319"/>
              <a:ext cx="398463" cy="523875"/>
              <a:chOff x="3933" y="930"/>
              <a:chExt cx="251" cy="330"/>
            </a:xfrm>
          </p:grpSpPr>
          <p:sp>
            <p:nvSpPr>
              <p:cNvPr id="71" name="Oval 183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Rectangle 184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Rectangle 18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Oval 186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5" name="Group 187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76" name="Group 18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86" name="Freeform 18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7" name="Freeform 19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8" name="Freeform 19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9" name="Freeform 19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" name="Freeform 19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1" name="Freeform 19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2" name="Freeform 19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3" name="Freeform 19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7" name="Group 19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78" name="Freeform 19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" name="Freeform 19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0" name="Freeform 20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" name="Freeform 20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" name="Freeform 20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3" name="Freeform 20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4" name="Freeform 20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5" name="Freeform 20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148044" y="2879870"/>
              <a:ext cx="1437462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/>
                <a:t>ingress LER</a:t>
              </a: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7338726" y="2685727"/>
              <a:ext cx="1437462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/>
                <a:t>egress LER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 rot="1515065">
              <a:off x="4133270" y="2917289"/>
              <a:ext cx="1907299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>
                  <a:solidFill>
                    <a:prstClr val="white"/>
                  </a:solidFill>
                  <a:latin typeface="Calibri"/>
                </a:rPr>
                <a:t>label = B</a:t>
              </a:r>
              <a:endParaRPr lang="en-US" sz="105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 rot="183838">
              <a:off x="5754386" y="3238350"/>
              <a:ext cx="1907299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>
                  <a:solidFill>
                    <a:prstClr val="white"/>
                  </a:solidFill>
                  <a:latin typeface="Calibri"/>
                </a:rPr>
                <a:t>label = C</a:t>
              </a:r>
              <a:endParaRPr lang="en-US" sz="105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5" name="Line 353"/>
            <p:cNvSpPr>
              <a:spLocks noChangeShapeType="1"/>
            </p:cNvSpPr>
            <p:nvPr/>
          </p:nvSpPr>
          <p:spPr bwMode="auto">
            <a:xfrm flipH="1" flipV="1">
              <a:off x="1263262" y="3515698"/>
              <a:ext cx="1142640" cy="632860"/>
            </a:xfrm>
            <a:prstGeom prst="line">
              <a:avLst/>
            </a:prstGeom>
            <a:noFill/>
            <a:ln w="38100">
              <a:solidFill>
                <a:srgbClr val="A162D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Line 353"/>
            <p:cNvSpPr>
              <a:spLocks noChangeShapeType="1"/>
            </p:cNvSpPr>
            <p:nvPr/>
          </p:nvSpPr>
          <p:spPr bwMode="auto">
            <a:xfrm flipH="1" flipV="1">
              <a:off x="215878" y="3376028"/>
              <a:ext cx="1014236" cy="164030"/>
            </a:xfrm>
            <a:prstGeom prst="line">
              <a:avLst/>
            </a:prstGeom>
            <a:noFill/>
            <a:ln w="38100">
              <a:solidFill>
                <a:srgbClr val="A162D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2" name="Group 158"/>
            <p:cNvGrpSpPr>
              <a:grpSpLocks/>
            </p:cNvGrpSpPr>
            <p:nvPr/>
          </p:nvGrpSpPr>
          <p:grpSpPr bwMode="auto">
            <a:xfrm>
              <a:off x="1041891" y="3204925"/>
              <a:ext cx="398463" cy="523875"/>
              <a:chOff x="3933" y="930"/>
              <a:chExt cx="251" cy="330"/>
            </a:xfrm>
          </p:grpSpPr>
          <p:sp>
            <p:nvSpPr>
              <p:cNvPr id="94" name="Oval 159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Rectangle 160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Rectangle 16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Oval 162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8" name="Group 163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99" name="Group 16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09" name="Freeform 16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Freeform 16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1" name="Freeform 16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2" name="Freeform 16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3" name="Freeform 16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4" name="Freeform 17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5" name="Freeform 17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6" name="Freeform 17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00" name="Group 17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01" name="Freeform 17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" name="Freeform 17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" name="Freeform 17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4" name="Freeform 17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7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7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Freeform 18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Freeform 18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6" name="Group 86"/>
            <p:cNvGrpSpPr>
              <a:grpSpLocks/>
            </p:cNvGrpSpPr>
            <p:nvPr/>
          </p:nvGrpSpPr>
          <p:grpSpPr bwMode="auto">
            <a:xfrm>
              <a:off x="2177192" y="3848619"/>
              <a:ext cx="398463" cy="523875"/>
              <a:chOff x="3933" y="930"/>
              <a:chExt cx="251" cy="330"/>
            </a:xfrm>
          </p:grpSpPr>
          <p:sp>
            <p:nvSpPr>
              <p:cNvPr id="232" name="Oval 87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Rectangle 88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Rectangle 89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Oval 90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6" name="Group 91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37" name="Group 9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47" name="Freeform 9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8" name="Freeform 9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9" name="Freeform 9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0" name="Freeform 9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1" name="Freeform 9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2" name="Freeform 9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3" name="Freeform 9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4" name="Freeform 10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38" name="Group 10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39" name="Freeform 10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0" name="Freeform 10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1" name="Freeform 10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2" name="Freeform 10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3" name="Freeform 10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4" name="Freeform 10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5" name="Freeform 10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6" name="Freeform 10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9" name="Group 8"/>
            <p:cNvGrpSpPr/>
            <p:nvPr/>
          </p:nvGrpSpPr>
          <p:grpSpPr>
            <a:xfrm>
              <a:off x="762760" y="3831824"/>
              <a:ext cx="898760" cy="1034129"/>
              <a:chOff x="1916630" y="4722672"/>
              <a:chExt cx="898760" cy="1034129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1916630" y="4722672"/>
                <a:ext cx="898760" cy="10341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923407" y="5053264"/>
                <a:ext cx="891982" cy="0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>
                <a:off x="1923407" y="5362075"/>
                <a:ext cx="891982" cy="0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11048" y="3825167"/>
              <a:ext cx="5833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/>
                <a:t>ToS</a:t>
              </a:r>
              <a:endParaRPr lang="en-US" sz="2000" b="1" dirty="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207851" y="4479830"/>
              <a:ext cx="5833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/>
                <a:t>BoS</a:t>
              </a:r>
              <a:endParaRPr lang="en-US" sz="20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11116" y="1248587"/>
              <a:ext cx="898760" cy="722955"/>
              <a:chOff x="2679421" y="4054328"/>
              <a:chExt cx="898760" cy="722955"/>
            </a:xfrm>
          </p:grpSpPr>
          <p:sp>
            <p:nvSpPr>
              <p:cNvPr id="346" name="TextBox 345"/>
              <p:cNvSpPr txBox="1"/>
              <p:nvPr/>
            </p:nvSpPr>
            <p:spPr>
              <a:xfrm>
                <a:off x="2679421" y="4054328"/>
                <a:ext cx="898760" cy="7229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cxnSp>
            <p:nvCxnSpPr>
              <p:cNvPr id="347" name="Straight Connector 346"/>
              <p:cNvCxnSpPr/>
              <p:nvPr/>
            </p:nvCxnSpPr>
            <p:spPr>
              <a:xfrm>
                <a:off x="2686198" y="4408984"/>
                <a:ext cx="891982" cy="0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1" name="TextBox 380"/>
            <p:cNvSpPr txBox="1"/>
            <p:nvPr/>
          </p:nvSpPr>
          <p:spPr>
            <a:xfrm>
              <a:off x="4862835" y="1541932"/>
              <a:ext cx="898760" cy="4090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1926249" y="3981016"/>
              <a:ext cx="898760" cy="409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4028260" y="2413182"/>
              <a:ext cx="898760" cy="409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5386495" y="3074924"/>
              <a:ext cx="898760" cy="409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117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Frequency and time accuracy requirements are defined </a:t>
            </a:r>
          </a:p>
          <a:p>
            <a:pPr marL="0" indent="0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en-US" dirty="0"/>
              <a:t>	to assure efficient and proper functioning of the air interface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5G RAN </a:t>
            </a:r>
            <a:r>
              <a:rPr lang="en-US" dirty="0"/>
              <a:t>timing requirements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 smtClean="0"/>
              <a:t>	are stricter, especially for </a:t>
            </a:r>
            <a:r>
              <a:rPr lang="en-US" dirty="0" err="1" smtClean="0"/>
              <a:t>fronthauling</a:t>
            </a:r>
            <a:r>
              <a:rPr lang="en-US" dirty="0" smtClean="0"/>
              <a:t> (which uses packet based eCPRI instead of CBR CPRI)</a:t>
            </a:r>
          </a:p>
          <a:p>
            <a:pPr marL="0" indent="0">
              <a:buNone/>
            </a:pPr>
            <a:r>
              <a:rPr lang="en-US" dirty="0" smtClean="0"/>
              <a:t>When distributing timing over packet networks for 5G using IEEE 1588, ITU defines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Enhanced Primary Reference (Time) Clock (</a:t>
            </a:r>
            <a:r>
              <a:rPr lang="en-US" dirty="0" err="1" smtClean="0"/>
              <a:t>ePRC</a:t>
            </a:r>
            <a:r>
              <a:rPr lang="en-US" dirty="0" smtClean="0"/>
              <a:t>, </a:t>
            </a:r>
            <a:r>
              <a:rPr lang="en-US" dirty="0" err="1" smtClean="0"/>
              <a:t>ePRTC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Telecom Grand Master Clock (T-GM)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Telecom Boundary Clocks (T-BC)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Telecom Slave Clocks (T-TSC)</a:t>
            </a:r>
          </a:p>
          <a:p>
            <a:pPr marL="0" indent="0">
              <a:buNone/>
            </a:pPr>
            <a:r>
              <a:rPr lang="en-US" dirty="0" smtClean="0"/>
              <a:t>ITU introduced two new T-BC accuracy levels for 5G - classes C and D  </a:t>
            </a:r>
          </a:p>
          <a:p>
            <a:pPr marL="225425" lvl="1" indent="-225425" defTabSz="457200">
              <a:spcBef>
                <a:spcPts val="0"/>
              </a:spcBef>
              <a:buClr>
                <a:srgbClr val="C00000"/>
              </a:buClr>
            </a:pPr>
            <a:r>
              <a:rPr lang="en-US" dirty="0"/>
              <a:t>Class A (up to 10 clocks, ±1.5µs E2E) 100 ns </a:t>
            </a:r>
            <a:r>
              <a:rPr lang="en-US" dirty="0" smtClean="0"/>
              <a:t>Time Error</a:t>
            </a:r>
            <a:endParaRPr lang="en-US" dirty="0"/>
          </a:p>
          <a:p>
            <a:pPr marL="225425" lvl="1" indent="-225425" defTabSz="457200">
              <a:spcBef>
                <a:spcPts val="0"/>
              </a:spcBef>
              <a:buClr>
                <a:srgbClr val="C00000"/>
              </a:buClr>
            </a:pPr>
            <a:r>
              <a:rPr lang="en-US" dirty="0"/>
              <a:t>Class B (up to 20 clocks, ±1.5µs E2E)  70 ns Time Error </a:t>
            </a:r>
            <a:endParaRPr lang="en-US" dirty="0" smtClean="0"/>
          </a:p>
          <a:p>
            <a:pPr marL="225425" lvl="1" indent="-225425" defTabSz="457200">
              <a:spcBef>
                <a:spcPts val="0"/>
              </a:spcBef>
              <a:buClr>
                <a:srgbClr val="C00000"/>
              </a:buClr>
            </a:pPr>
            <a:r>
              <a:rPr lang="en-US" dirty="0" smtClean="0"/>
              <a:t>Class </a:t>
            </a:r>
            <a:r>
              <a:rPr lang="en-US" dirty="0"/>
              <a:t>C (up to 20 clocks, ±130ns E2E) 30 ns filtered Time Error </a:t>
            </a:r>
            <a:endParaRPr lang="en-US" dirty="0" smtClean="0"/>
          </a:p>
          <a:p>
            <a:pPr marL="225425" lvl="1" indent="-225425" defTabSz="457200">
              <a:spcBef>
                <a:spcPts val="0"/>
              </a:spcBef>
              <a:buClr>
                <a:srgbClr val="C00000"/>
              </a:buClr>
            </a:pPr>
            <a:r>
              <a:rPr lang="en-US" dirty="0" smtClean="0"/>
              <a:t>Class </a:t>
            </a:r>
            <a:r>
              <a:rPr lang="en-US" dirty="0"/>
              <a:t>D (long chains, </a:t>
            </a:r>
            <a:r>
              <a:rPr lang="en-US" dirty="0" err="1"/>
              <a:t>FlexE</a:t>
            </a:r>
            <a:r>
              <a:rPr lang="en-US" dirty="0"/>
              <a:t>, </a:t>
            </a:r>
            <a:r>
              <a:rPr lang="en-US" dirty="0" err="1"/>
              <a:t>FlexO</a:t>
            </a:r>
            <a:r>
              <a:rPr lang="en-US" dirty="0"/>
              <a:t>) 5 ns filtered Time Error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895" y="2330757"/>
            <a:ext cx="563416" cy="6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5G </a:t>
            </a:r>
            <a:r>
              <a:rPr lang="en-US" sz="3000" dirty="0" smtClean="0"/>
              <a:t>is </a:t>
            </a:r>
            <a:r>
              <a:rPr lang="en-US" sz="3000" dirty="0"/>
              <a:t>already here!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63" y="1816652"/>
            <a:ext cx="8414128" cy="40866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9735" y="6024281"/>
            <a:ext cx="1918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WorldTimeZone Dec 12, 2019 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4140796" y="1326296"/>
            <a:ext cx="4036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&gt;7000 deployments         &gt;100 operators</a:t>
            </a:r>
          </a:p>
        </p:txBody>
      </p:sp>
    </p:spTree>
    <p:extLst>
      <p:ext uri="{BB962C8B-B14F-4D97-AF65-F5344CB8AC3E}">
        <p14:creationId xmlns:p14="http://schemas.microsoft.com/office/powerpoint/2010/main" val="9900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Core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core networks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Like all core networks, the mobile core handles transport of user data, with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very high data rates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relatively small number of network elements and links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relatively stable environment</a:t>
            </a:r>
          </a:p>
          <a:p>
            <a:pPr marL="0" indent="0">
              <a:buNone/>
            </a:pPr>
            <a:r>
              <a:rPr lang="en-US" dirty="0" smtClean="0"/>
              <a:t>Mobile core networks were originally circuit switched (SDH)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have migrated to packet switching</a:t>
            </a:r>
          </a:p>
          <a:p>
            <a:pPr marL="0" indent="0">
              <a:buNone/>
            </a:pPr>
            <a:r>
              <a:rPr lang="en-US" dirty="0" smtClean="0"/>
              <a:t>The mobile core network is more like a PSTN core than an Internet AS core since it supports:</a:t>
            </a:r>
          </a:p>
          <a:p>
            <a:r>
              <a:rPr lang="en-US" dirty="0" smtClean="0"/>
              <a:t>voice traffic (at least until 4G)</a:t>
            </a:r>
          </a:p>
          <a:p>
            <a:pPr>
              <a:spcBef>
                <a:spcPts val="300"/>
              </a:spcBef>
            </a:pPr>
            <a:r>
              <a:rPr lang="en-US" i="1" dirty="0" smtClean="0"/>
              <a:t>user</a:t>
            </a:r>
            <a:r>
              <a:rPr lang="en-US" dirty="0" smtClean="0"/>
              <a:t> </a:t>
            </a:r>
            <a:r>
              <a:rPr lang="en-US" sz="1800" dirty="0"/>
              <a:t>(not necessarily true end-user)</a:t>
            </a:r>
            <a:r>
              <a:rPr lang="en-US" dirty="0" smtClean="0"/>
              <a:t> management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mobility management (tracking </a:t>
            </a:r>
            <a:r>
              <a:rPr lang="en-US" dirty="0"/>
              <a:t>where </a:t>
            </a:r>
            <a:r>
              <a:rPr lang="en-US" dirty="0" smtClean="0"/>
              <a:t>users</a:t>
            </a:r>
            <a:r>
              <a:rPr lang="en-US" dirty="0"/>
              <a:t> </a:t>
            </a:r>
            <a:r>
              <a:rPr lang="en-US" dirty="0" smtClean="0"/>
              <a:t>are)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user profile, home location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authentication and registration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billing (charging)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session management (call establishment, management and termination)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lawful interception (CALEA)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QoS (network neutrality may not be relevant for mobile)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243" y="1648608"/>
            <a:ext cx="3622005" cy="655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 from 3G to 5G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3G</a:t>
            </a:r>
            <a:r>
              <a:rPr lang="en-US" dirty="0" smtClean="0"/>
              <a:t> data the </a:t>
            </a:r>
            <a:r>
              <a:rPr lang="en-US" dirty="0" err="1" smtClean="0"/>
              <a:t>Nb+RNC</a:t>
            </a:r>
            <a:r>
              <a:rPr lang="en-US" dirty="0" smtClean="0"/>
              <a:t> connect to the SGSN and GGSN  </a:t>
            </a:r>
          </a:p>
          <a:p>
            <a:pPr marL="0" indent="0">
              <a:buNone/>
            </a:pPr>
            <a:r>
              <a:rPr lang="en-US" dirty="0" smtClean="0"/>
              <a:t>SGSN and GGSN handle both data and control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/>
              <a:t>4G</a:t>
            </a:r>
            <a:r>
              <a:rPr lang="en-US" dirty="0" smtClean="0"/>
              <a:t> </a:t>
            </a:r>
            <a:r>
              <a:rPr lang="en-US" dirty="0" err="1" smtClean="0"/>
              <a:t>Nb+RNC</a:t>
            </a:r>
            <a:r>
              <a:rPr lang="en-US" dirty="0" smtClean="0"/>
              <a:t> were unified into the </a:t>
            </a:r>
            <a:r>
              <a:rPr lang="en-US" dirty="0" err="1" smtClean="0"/>
              <a:t>eNB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eNB</a:t>
            </a:r>
            <a:r>
              <a:rPr lang="en-US" dirty="0" smtClean="0"/>
              <a:t> connects to S-GW and P-GW</a:t>
            </a:r>
          </a:p>
          <a:p>
            <a:pPr marL="0" indent="0">
              <a:buNone/>
            </a:pPr>
            <a:r>
              <a:rPr lang="en-US" dirty="0" smtClean="0"/>
              <a:t>Mobility management was separated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/>
              <a:t>4G CUPS </a:t>
            </a:r>
            <a:r>
              <a:rPr lang="en-US" dirty="0" smtClean="0"/>
              <a:t>(R14) separates into UPF and CPFs</a:t>
            </a:r>
          </a:p>
          <a:p>
            <a:pPr marL="0" indent="0">
              <a:buNone/>
            </a:pPr>
            <a:r>
              <a:rPr lang="en-US" dirty="0"/>
              <a:t>S-GW-C and S-GW-U,   P-GW-C, </a:t>
            </a:r>
            <a:r>
              <a:rPr lang="en-US" dirty="0" smtClean="0"/>
              <a:t>P-GW-U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/>
              <a:t>5G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decomposes the MME into AMF and SMF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unifies all user plane functions (S-GW-U and P-GW-U) into the UPF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unifies S-GW-C, P-GW-U and MME session management into SMF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reorganizes functions as </a:t>
            </a:r>
            <a:r>
              <a:rPr lang="en-US" i="1" dirty="0" smtClean="0"/>
              <a:t>micro-services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697" y="2510589"/>
            <a:ext cx="363855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557" y="3950187"/>
            <a:ext cx="3693322" cy="14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58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the core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5G </a:t>
            </a:r>
            <a:r>
              <a:rPr lang="en-US" dirty="0" smtClean="0"/>
              <a:t>service </a:t>
            </a:r>
            <a:r>
              <a:rPr lang="en-US" dirty="0"/>
              <a:t>and network requirements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necessitate a </a:t>
            </a:r>
            <a:r>
              <a:rPr lang="en-US" dirty="0"/>
              <a:t>fundamental change to the core </a:t>
            </a:r>
            <a:r>
              <a:rPr lang="en-US" dirty="0" smtClean="0"/>
              <a:t>architecture</a:t>
            </a:r>
          </a:p>
          <a:p>
            <a:pPr marL="0" indent="0"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 smtClean="0"/>
              <a:t>Some 4G network cores presently support 10s of millions of subscribers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5GC will need to support many more subscribers and sessions</a:t>
            </a:r>
          </a:p>
          <a:p>
            <a:pPr marL="0" indent="0">
              <a:buNone/>
            </a:pPr>
            <a:r>
              <a:rPr lang="en-US" dirty="0" smtClean="0"/>
              <a:t>The only technology proven to scale up to such sizes is </a:t>
            </a:r>
            <a:r>
              <a:rPr lang="en-US" i="1" dirty="0" smtClean="0"/>
              <a:t>cloud computing</a:t>
            </a:r>
          </a:p>
          <a:p>
            <a:pPr marL="0" indent="0">
              <a:buNone/>
            </a:pPr>
            <a:r>
              <a:rPr lang="en-US" dirty="0" smtClean="0"/>
              <a:t>3GPP </a:t>
            </a:r>
            <a:r>
              <a:rPr lang="en-US" dirty="0"/>
              <a:t>has defined a new 5G Core architecture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that uses a cloud-native </a:t>
            </a:r>
            <a:r>
              <a:rPr lang="en-US" b="1" dirty="0"/>
              <a:t>S</a:t>
            </a:r>
            <a:r>
              <a:rPr lang="en-US" dirty="0"/>
              <a:t>ervice </a:t>
            </a:r>
            <a:r>
              <a:rPr lang="en-US" b="1" dirty="0"/>
              <a:t>B</a:t>
            </a:r>
            <a:r>
              <a:rPr lang="en-US" dirty="0"/>
              <a:t>ased </a:t>
            </a:r>
            <a:r>
              <a:rPr lang="en-US" b="1" dirty="0"/>
              <a:t>A</a:t>
            </a:r>
            <a:r>
              <a:rPr lang="en-US" dirty="0"/>
              <a:t>rchitecture (SBA)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with modular </a:t>
            </a:r>
            <a:r>
              <a:rPr lang="en-US" b="1" dirty="0"/>
              <a:t>N</a:t>
            </a:r>
            <a:r>
              <a:rPr lang="en-US" dirty="0"/>
              <a:t>etwork </a:t>
            </a:r>
            <a:r>
              <a:rPr lang="en-US" b="1" dirty="0"/>
              <a:t>F</a:t>
            </a:r>
            <a:r>
              <a:rPr lang="en-US" dirty="0"/>
              <a:t>unctions instead of Network Elements (boxes)</a:t>
            </a:r>
          </a:p>
          <a:p>
            <a:pPr>
              <a:spcBef>
                <a:spcPts val="0"/>
              </a:spcBef>
            </a:pPr>
            <a:r>
              <a:rPr lang="en-US" dirty="0"/>
              <a:t>NFs can be hardware or (virtual) software – even VMs in a cloud</a:t>
            </a:r>
          </a:p>
          <a:p>
            <a:pPr>
              <a:spcBef>
                <a:spcPts val="0"/>
              </a:spcBef>
            </a:pPr>
            <a:r>
              <a:rPr lang="en-US" dirty="0"/>
              <a:t>NFs are more atomic for improved scaling</a:t>
            </a:r>
          </a:p>
          <a:p>
            <a:pPr>
              <a:spcBef>
                <a:spcPts val="0"/>
              </a:spcBef>
            </a:pPr>
            <a:r>
              <a:rPr lang="en-GB" dirty="0"/>
              <a:t>NFs in control plane enable authorized functions to directly access services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reference points are defined between NFs, not Network Elements</a:t>
            </a:r>
          </a:p>
          <a:p>
            <a:pPr>
              <a:spcBef>
                <a:spcPts val="0"/>
              </a:spcBef>
            </a:pPr>
            <a:r>
              <a:rPr lang="en-US" dirty="0"/>
              <a:t>single interface to NF rather than interface between every two </a:t>
            </a:r>
            <a:r>
              <a:rPr lang="en-US" dirty="0" smtClean="0"/>
              <a:t>NFs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 of </a:t>
            </a:r>
            <a:r>
              <a:rPr lang="en-US" b="1" dirty="0"/>
              <a:t>Re</a:t>
            </a:r>
            <a:r>
              <a:rPr lang="en-US" dirty="0"/>
              <a:t>presentational </a:t>
            </a:r>
            <a:r>
              <a:rPr lang="en-US" b="1" dirty="0"/>
              <a:t>S</a:t>
            </a:r>
            <a:r>
              <a:rPr lang="en-US" dirty="0"/>
              <a:t>tate</a:t>
            </a:r>
            <a:r>
              <a:rPr lang="en-US" b="1" dirty="0"/>
              <a:t> </a:t>
            </a:r>
            <a:r>
              <a:rPr lang="en-US" b="1" dirty="0" smtClean="0"/>
              <a:t>T</a:t>
            </a:r>
            <a:r>
              <a:rPr lang="en-US" dirty="0" smtClean="0"/>
              <a:t>ransfer (stateless</a:t>
            </a:r>
            <a:r>
              <a:rPr lang="en-US" dirty="0"/>
              <a:t>, client-server, with CRUD operations</a:t>
            </a:r>
            <a:r>
              <a:rPr lang="en-US" dirty="0" smtClean="0"/>
              <a:t>) principles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</a:t>
            </a:r>
            <a:r>
              <a:rPr lang="en-US" dirty="0"/>
              <a:t>5G core – SBA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2102" y="1235557"/>
            <a:ext cx="11079703" cy="51000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new core’s </a:t>
            </a:r>
            <a:r>
              <a:rPr lang="en-US" b="1" dirty="0"/>
              <a:t>S</a:t>
            </a:r>
            <a:r>
              <a:rPr lang="en-US" dirty="0"/>
              <a:t>ervice </a:t>
            </a:r>
            <a:r>
              <a:rPr lang="en-US" b="1" dirty="0"/>
              <a:t>B</a:t>
            </a:r>
            <a:r>
              <a:rPr lang="en-US" dirty="0"/>
              <a:t>ased </a:t>
            </a:r>
            <a:r>
              <a:rPr lang="en-US" b="1" dirty="0" smtClean="0"/>
              <a:t>A</a:t>
            </a:r>
            <a:r>
              <a:rPr lang="en-US" dirty="0" smtClean="0"/>
              <a:t>rchitecture is based </a:t>
            </a:r>
            <a:r>
              <a:rPr lang="en-US" dirty="0"/>
              <a:t>on </a:t>
            </a:r>
            <a:r>
              <a:rPr lang="en-US" b="1" dirty="0"/>
              <a:t>N</a:t>
            </a:r>
            <a:r>
              <a:rPr lang="en-US" dirty="0"/>
              <a:t>etwork </a:t>
            </a:r>
            <a:r>
              <a:rPr lang="en-US" b="1" dirty="0"/>
              <a:t>F</a:t>
            </a:r>
            <a:r>
              <a:rPr lang="en-US" dirty="0"/>
              <a:t>unctions – not </a:t>
            </a:r>
            <a:r>
              <a:rPr lang="en-US" b="1" dirty="0" smtClean="0"/>
              <a:t>N</a:t>
            </a:r>
            <a:r>
              <a:rPr lang="en-US" dirty="0" smtClean="0"/>
              <a:t>etwork </a:t>
            </a:r>
            <a:r>
              <a:rPr lang="en-US" b="1" dirty="0" smtClean="0"/>
              <a:t>E</a:t>
            </a:r>
            <a:r>
              <a:rPr lang="en-US" dirty="0" smtClean="0"/>
              <a:t>lements (boxes)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NF can be hardware or (virtual) software – even </a:t>
            </a:r>
            <a:r>
              <a:rPr lang="en-US" dirty="0" smtClean="0"/>
              <a:t>software hosted in the cloud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core NFs can be located anywhere – even near the antenna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to enable scaling, core NFs are designed as </a:t>
            </a:r>
            <a:r>
              <a:rPr lang="en-US" b="1" dirty="0" smtClean="0"/>
              <a:t>micro-services </a:t>
            </a:r>
            <a:r>
              <a:rPr lang="en-US" dirty="0" smtClean="0"/>
              <a:t>connected using </a:t>
            </a:r>
            <a:r>
              <a:rPr lang="en-US" b="1" dirty="0"/>
              <a:t>function chaining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core utilizes a unified database and single authentication server</a:t>
            </a:r>
          </a:p>
          <a:p>
            <a:pPr marL="0" indent="0">
              <a:buNone/>
            </a:pPr>
            <a:r>
              <a:rPr lang="en-US" dirty="0"/>
              <a:t>The core NFs are interconnected via a </a:t>
            </a:r>
            <a:r>
              <a:rPr lang="en-US" i="1" dirty="0"/>
              <a:t>logical</a:t>
            </a:r>
            <a:r>
              <a:rPr lang="en-US" dirty="0"/>
              <a:t> bus </a:t>
            </a:r>
            <a:r>
              <a:rPr lang="en-US" dirty="0" smtClean="0"/>
              <a:t>(every </a:t>
            </a:r>
            <a:r>
              <a:rPr lang="en-US" dirty="0"/>
              <a:t>NF can communicate with every other </a:t>
            </a:r>
            <a:r>
              <a:rPr lang="en-US" dirty="0" smtClean="0"/>
              <a:t>NF)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b="1" dirty="0" smtClean="0"/>
              <a:t>	</a:t>
            </a:r>
            <a:r>
              <a:rPr lang="en-US" dirty="0" smtClean="0"/>
              <a:t>and the </a:t>
            </a:r>
            <a:r>
              <a:rPr lang="en-US" b="1" dirty="0" smtClean="0"/>
              <a:t>N</a:t>
            </a:r>
            <a:r>
              <a:rPr lang="en-US" dirty="0" smtClean="0"/>
              <a:t>etwork</a:t>
            </a:r>
            <a:r>
              <a:rPr lang="en-US" b="1" dirty="0" smtClean="0"/>
              <a:t> </a:t>
            </a:r>
            <a:r>
              <a:rPr lang="en-US" b="1" dirty="0"/>
              <a:t>R</a:t>
            </a:r>
            <a:r>
              <a:rPr lang="en-US" dirty="0"/>
              <a:t>epository</a:t>
            </a:r>
            <a:r>
              <a:rPr lang="en-US" b="1" dirty="0"/>
              <a:t> </a:t>
            </a:r>
            <a:r>
              <a:rPr lang="en-US" b="1" dirty="0" smtClean="0"/>
              <a:t>F</a:t>
            </a:r>
            <a:r>
              <a:rPr lang="en-US" dirty="0" smtClean="0"/>
              <a:t>unction </a:t>
            </a:r>
            <a:r>
              <a:rPr lang="en-US" dirty="0"/>
              <a:t>allows every NF to discover the services offered by other NFs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74848" y="3601671"/>
            <a:ext cx="6758813" cy="2957495"/>
            <a:chOff x="1363830" y="2504448"/>
            <a:chExt cx="8405812" cy="44673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3830" y="3050720"/>
              <a:ext cx="8405812" cy="392104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142602" y="3050721"/>
              <a:ext cx="5536276" cy="2209495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90620" y="2504448"/>
              <a:ext cx="1330037" cy="4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rgbClr val="0033CC"/>
                  </a:solidFill>
                </a:rPr>
                <a:t>SBA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31080" y="4578572"/>
              <a:ext cx="1330037" cy="4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rgbClr val="0033CC"/>
                  </a:solidFill>
                </a:rPr>
                <a:t>SBIs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7063737" y="3980055"/>
              <a:ext cx="847898" cy="798022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307279" y="4379067"/>
              <a:ext cx="1612668" cy="399011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014257" y="4065247"/>
              <a:ext cx="1897379" cy="712831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618562" y="2588928"/>
              <a:ext cx="955460" cy="692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rgbClr val="0033CC"/>
                  </a:solidFill>
                </a:rPr>
                <a:t>NFs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8120819" y="2935278"/>
              <a:ext cx="497744" cy="361105"/>
            </a:xfrm>
            <a:prstGeom prst="straightConnector1">
              <a:avLst/>
            </a:prstGeom>
            <a:ln w="28575">
              <a:solidFill>
                <a:srgbClr val="0033CC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H="1">
              <a:off x="7142422" y="2935278"/>
              <a:ext cx="1476141" cy="361105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H="1">
              <a:off x="6132251" y="2935278"/>
              <a:ext cx="2486311" cy="361105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1"/>
            </p:cNvCxnSpPr>
            <p:nvPr/>
          </p:nvCxnSpPr>
          <p:spPr>
            <a:xfrm flipH="1">
              <a:off x="4818642" y="2935278"/>
              <a:ext cx="3799920" cy="361105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03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U</a:t>
            </a:r>
            <a:r>
              <a:rPr lang="en-US" dirty="0" smtClean="0"/>
              <a:t>ser </a:t>
            </a:r>
            <a:r>
              <a:rPr lang="en-US" b="1" dirty="0" smtClean="0"/>
              <a:t>P</a:t>
            </a:r>
            <a:r>
              <a:rPr lang="en-US" dirty="0" smtClean="0"/>
              <a:t>lane </a:t>
            </a:r>
            <a:r>
              <a:rPr lang="en-US" b="1" dirty="0" smtClean="0"/>
              <a:t>F</a:t>
            </a:r>
            <a:r>
              <a:rPr lang="en-US" dirty="0" smtClean="0"/>
              <a:t>unction performs all the user plane functions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handled in 4G by S-GW, P-GW, and TDF, including:</a:t>
            </a:r>
          </a:p>
          <a:p>
            <a:r>
              <a:rPr lang="en-US" dirty="0" smtClean="0"/>
              <a:t>anchor for mobility</a:t>
            </a:r>
          </a:p>
          <a:p>
            <a:r>
              <a:rPr lang="en-US" dirty="0" smtClean="0"/>
              <a:t>connection to external data networks (e.g., Internet)</a:t>
            </a:r>
          </a:p>
          <a:p>
            <a:r>
              <a:rPr lang="en-US" dirty="0" smtClean="0"/>
              <a:t>optionally Firewall </a:t>
            </a:r>
            <a:r>
              <a:rPr lang="en-US" dirty="0"/>
              <a:t>and Network Address Translation (NAT)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packet queuing</a:t>
            </a:r>
          </a:p>
          <a:p>
            <a:r>
              <a:rPr lang="en-US" dirty="0" smtClean="0"/>
              <a:t>packet routing and forwarding</a:t>
            </a:r>
          </a:p>
          <a:p>
            <a:r>
              <a:rPr lang="en-US" dirty="0" smtClean="0"/>
              <a:t>packet inspection (optionally DPI), classification, QoS handling </a:t>
            </a:r>
          </a:p>
          <a:p>
            <a:r>
              <a:rPr lang="en-US" dirty="0" smtClean="0"/>
              <a:t>policy enforcement</a:t>
            </a:r>
          </a:p>
          <a:p>
            <a:r>
              <a:rPr lang="en-US" dirty="0" smtClean="0"/>
              <a:t>packet marking</a:t>
            </a:r>
          </a:p>
          <a:p>
            <a:r>
              <a:rPr lang="en-US" dirty="0" smtClean="0"/>
              <a:t>lawful intercept</a:t>
            </a:r>
          </a:p>
          <a:p>
            <a:r>
              <a:rPr lang="en-US" dirty="0" smtClean="0"/>
              <a:t>traffic usage statistics collection and reporting</a:t>
            </a:r>
          </a:p>
          <a:p>
            <a:r>
              <a:rPr lang="en-US" dirty="0" smtClean="0"/>
              <a:t>IPv4 ARP and IPv6 neighbor solicitation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3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AMF and SMF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4G </a:t>
            </a:r>
            <a:r>
              <a:rPr lang="en-US" b="1" dirty="0" smtClean="0"/>
              <a:t>MME</a:t>
            </a:r>
            <a:r>
              <a:rPr lang="en-US" dirty="0" smtClean="0"/>
              <a:t> has 2 distinguishable functions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access/mobility management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session management</a:t>
            </a:r>
          </a:p>
          <a:p>
            <a:pPr marL="0" indent="0">
              <a:buNone/>
            </a:pPr>
            <a:r>
              <a:rPr lang="en-US" dirty="0" smtClean="0"/>
              <a:t>A single RRC message usually performs both access and session attaches!</a:t>
            </a:r>
          </a:p>
          <a:p>
            <a:pPr marL="0" indent="0">
              <a:buNone/>
            </a:pPr>
            <a:r>
              <a:rPr lang="en-US" dirty="0" smtClean="0"/>
              <a:t>But a single UE can simultaneously participate in multiple sessions</a:t>
            </a:r>
          </a:p>
          <a:p>
            <a:pPr marL="0" indent="0">
              <a:buNone/>
            </a:pPr>
            <a:r>
              <a:rPr lang="en-US" dirty="0" smtClean="0"/>
              <a:t>In 5G the access/mobility and session management are separated into </a:t>
            </a:r>
            <a:r>
              <a:rPr lang="en-US" b="1" dirty="0" smtClean="0"/>
              <a:t>micro-services</a:t>
            </a:r>
          </a:p>
          <a:p>
            <a:r>
              <a:rPr lang="en-US" dirty="0" smtClean="0"/>
              <a:t>the </a:t>
            </a:r>
            <a:r>
              <a:rPr lang="en-US" dirty="0"/>
              <a:t>AMF performs the access and mobility functions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that were handled by the 4G MME, S-GW-C and </a:t>
            </a:r>
            <a:r>
              <a:rPr lang="en-US" dirty="0" smtClean="0"/>
              <a:t>P-GW-C</a:t>
            </a:r>
          </a:p>
          <a:p>
            <a:r>
              <a:rPr lang="en-US" dirty="0" smtClean="0"/>
              <a:t>the </a:t>
            </a:r>
            <a:r>
              <a:rPr lang="en-US" dirty="0"/>
              <a:t>SMF performs the session management functions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that </a:t>
            </a:r>
            <a:r>
              <a:rPr lang="en-US" i="1" dirty="0"/>
              <a:t>were</a:t>
            </a:r>
            <a:r>
              <a:rPr lang="en-US" dirty="0"/>
              <a:t> handled by the 4G MME, SGW-C, and </a:t>
            </a:r>
            <a:r>
              <a:rPr lang="en-US" dirty="0" smtClean="0"/>
              <a:t>PGW-C</a:t>
            </a:r>
          </a:p>
          <a:p>
            <a:pPr marL="0" indent="0">
              <a:buNone/>
            </a:pPr>
            <a:r>
              <a:rPr lang="en-US" dirty="0" smtClean="0"/>
              <a:t>The AMF and SMF are </a:t>
            </a:r>
            <a:r>
              <a:rPr lang="en-US" dirty="0"/>
              <a:t>stateless, but often need access to state information</a:t>
            </a:r>
          </a:p>
          <a:p>
            <a:pPr marL="0" indent="0">
              <a:buNone/>
            </a:pPr>
            <a:r>
              <a:rPr lang="en-US" dirty="0"/>
              <a:t>For this purpose there is </a:t>
            </a:r>
            <a:r>
              <a:rPr lang="en-US" dirty="0" smtClean="0"/>
              <a:t>a secure and resilient </a:t>
            </a:r>
            <a:r>
              <a:rPr lang="en-US" b="1" dirty="0"/>
              <a:t>U</a:t>
            </a:r>
            <a:r>
              <a:rPr lang="en-US" dirty="0"/>
              <a:t>nified</a:t>
            </a:r>
            <a:r>
              <a:rPr lang="en-US" b="1" dirty="0"/>
              <a:t> D</a:t>
            </a:r>
            <a:r>
              <a:rPr lang="en-US" dirty="0"/>
              <a:t>ata</a:t>
            </a:r>
            <a:r>
              <a:rPr lang="en-US" b="1" dirty="0"/>
              <a:t> M</a:t>
            </a:r>
            <a:r>
              <a:rPr lang="en-US" dirty="0"/>
              <a:t>anagement function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that </a:t>
            </a:r>
            <a:r>
              <a:rPr lang="en-US" dirty="0" smtClean="0"/>
              <a:t>provides data storage, e.g., </a:t>
            </a:r>
            <a:r>
              <a:rPr lang="en-US" dirty="0"/>
              <a:t>the UE’s subscription data (like 3G HLR and 4G HSS)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/>
              <a:t>Au</a:t>
            </a:r>
            <a:r>
              <a:rPr lang="en-US" dirty="0"/>
              <a:t>thentication </a:t>
            </a:r>
            <a:r>
              <a:rPr lang="en-US" b="1" dirty="0"/>
              <a:t>S</a:t>
            </a:r>
            <a:r>
              <a:rPr lang="en-US" dirty="0"/>
              <a:t>erver </a:t>
            </a:r>
            <a:r>
              <a:rPr lang="en-US" b="1" dirty="0"/>
              <a:t>F</a:t>
            </a:r>
            <a:r>
              <a:rPr lang="en-US" dirty="0"/>
              <a:t>unction </a:t>
            </a:r>
            <a:r>
              <a:rPr lang="en-US" dirty="0" smtClean="0"/>
              <a:t>performs authentication based on keys stored in the UDM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0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Slicing, yet again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single UE can participate in more than one slice</a:t>
            </a:r>
          </a:p>
          <a:p>
            <a:pPr marL="0" indent="0">
              <a:buNone/>
            </a:pPr>
            <a:r>
              <a:rPr lang="en-US" dirty="0" smtClean="0"/>
              <a:t>Each UE is served by a single AMF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but each slice from a UE has its own SMF and UPF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The </a:t>
            </a:r>
            <a:r>
              <a:rPr lang="en-US" dirty="0" smtClean="0"/>
              <a:t>AMF can use a </a:t>
            </a:r>
            <a:r>
              <a:rPr lang="en-US" b="1" dirty="0"/>
              <a:t>N</a:t>
            </a:r>
            <a:r>
              <a:rPr lang="en-US" dirty="0"/>
              <a:t>etwork </a:t>
            </a:r>
            <a:r>
              <a:rPr lang="en-US" b="1" dirty="0"/>
              <a:t>S</a:t>
            </a:r>
            <a:r>
              <a:rPr lang="en-US" dirty="0"/>
              <a:t>lice </a:t>
            </a:r>
            <a:r>
              <a:rPr lang="en-US" b="1" dirty="0" smtClean="0"/>
              <a:t>S</a:t>
            </a:r>
            <a:r>
              <a:rPr lang="en-US" dirty="0" smtClean="0"/>
              <a:t>election </a:t>
            </a:r>
            <a:r>
              <a:rPr lang="en-US" b="1" dirty="0" smtClean="0"/>
              <a:t>F</a:t>
            </a:r>
            <a:r>
              <a:rPr lang="en-US" dirty="0" smtClean="0"/>
              <a:t>unction to select </a:t>
            </a:r>
            <a:r>
              <a:rPr lang="en-US" dirty="0"/>
              <a:t>the </a:t>
            </a:r>
            <a:r>
              <a:rPr lang="en-US" dirty="0" smtClean="0"/>
              <a:t>needed network slices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 smtClean="0"/>
              <a:t>	based on </a:t>
            </a:r>
            <a:r>
              <a:rPr lang="en-US" b="1" dirty="0"/>
              <a:t>N</a:t>
            </a:r>
            <a:r>
              <a:rPr lang="en-US" dirty="0"/>
              <a:t>etwork </a:t>
            </a:r>
            <a:r>
              <a:rPr lang="en-US" b="1" dirty="0"/>
              <a:t>S</a:t>
            </a:r>
            <a:r>
              <a:rPr lang="en-US" dirty="0"/>
              <a:t>lice </a:t>
            </a:r>
            <a:r>
              <a:rPr lang="en-US" b="1" dirty="0"/>
              <a:t>S</a:t>
            </a:r>
            <a:r>
              <a:rPr lang="en-US" dirty="0"/>
              <a:t>election </a:t>
            </a:r>
            <a:r>
              <a:rPr lang="en-US" b="1" dirty="0"/>
              <a:t>A</a:t>
            </a:r>
            <a:r>
              <a:rPr lang="en-US" dirty="0"/>
              <a:t>ssistance </a:t>
            </a:r>
            <a:r>
              <a:rPr lang="en-US" b="1" dirty="0" smtClean="0"/>
              <a:t>I</a:t>
            </a:r>
            <a:r>
              <a:rPr lang="en-US" dirty="0" smtClean="0"/>
              <a:t>nformation from the UE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931641" y="2849675"/>
            <a:ext cx="3229432" cy="2489859"/>
            <a:chOff x="2321776" y="4353621"/>
            <a:chExt cx="3229432" cy="2489859"/>
          </a:xfrm>
        </p:grpSpPr>
        <p:sp>
          <p:nvSpPr>
            <p:cNvPr id="7" name="Rectangle 6"/>
            <p:cNvSpPr/>
            <p:nvPr/>
          </p:nvSpPr>
          <p:spPr>
            <a:xfrm>
              <a:off x="2468711" y="5163170"/>
              <a:ext cx="399775" cy="1239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27776" y="5632481"/>
              <a:ext cx="681644" cy="329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/>
                <a:t>UE</a:t>
              </a:r>
              <a:endParaRPr lang="en-US" sz="1100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862325" y="5413357"/>
              <a:ext cx="18768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419216" y="4353621"/>
              <a:ext cx="498764" cy="459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21776" y="4420903"/>
              <a:ext cx="687644" cy="329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/>
                <a:t>AMF</a:t>
              </a:r>
              <a:endParaRPr lang="en-US" sz="11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29500" y="5204225"/>
              <a:ext cx="667175" cy="423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44630" y="5251971"/>
              <a:ext cx="836914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rgbClr val="FF0000"/>
                  </a:solidFill>
                </a:rPr>
                <a:t>UPF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867831" y="6163468"/>
              <a:ext cx="1963137" cy="1127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0"/>
              <a:endCxn id="10" idx="2"/>
            </p:cNvCxnSpPr>
            <p:nvPr/>
          </p:nvCxnSpPr>
          <p:spPr>
            <a:xfrm flipH="1" flipV="1">
              <a:off x="2668598" y="4813541"/>
              <a:ext cx="1" cy="349629"/>
            </a:xfrm>
            <a:prstGeom prst="line">
              <a:avLst/>
            </a:prstGeom>
            <a:ln w="38100">
              <a:solidFill>
                <a:srgbClr val="00DE6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540887" y="5955111"/>
              <a:ext cx="667175" cy="423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56017" y="6002857"/>
              <a:ext cx="836914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chemeClr val="tx2"/>
                  </a:solidFill>
                </a:rPr>
                <a:t>UPF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29633" y="4730854"/>
              <a:ext cx="667175" cy="423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44630" y="4781121"/>
              <a:ext cx="836914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rgbClr val="FF0000"/>
                  </a:solidFill>
                </a:rPr>
                <a:t>SMF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53051" y="6420206"/>
              <a:ext cx="667175" cy="423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68181" y="6479984"/>
              <a:ext cx="836914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chemeClr val="tx2"/>
                  </a:solidFill>
                </a:rPr>
                <a:t>SMF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cxnSp>
          <p:nvCxnSpPr>
            <p:cNvPr id="44" name="Straight Connector 43"/>
            <p:cNvCxnSpPr>
              <a:stCxn id="10" idx="3"/>
              <a:endCxn id="35" idx="1"/>
            </p:cNvCxnSpPr>
            <p:nvPr/>
          </p:nvCxnSpPr>
          <p:spPr>
            <a:xfrm>
              <a:off x="2917980" y="4583581"/>
              <a:ext cx="611653" cy="35891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" idx="3"/>
            </p:cNvCxnSpPr>
            <p:nvPr/>
          </p:nvCxnSpPr>
          <p:spPr>
            <a:xfrm>
              <a:off x="2917980" y="4583581"/>
              <a:ext cx="614028" cy="2072881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4748789" y="5204225"/>
              <a:ext cx="743860" cy="375528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4748789" y="5955111"/>
              <a:ext cx="743860" cy="375528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444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02262" y="6045582"/>
              <a:ext cx="836914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chemeClr val="tx2"/>
                  </a:solidFill>
                </a:rPr>
                <a:t>DN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14294" y="5290509"/>
              <a:ext cx="836914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rgbClr val="FF0000"/>
                  </a:solidFill>
                </a:rPr>
                <a:t>DN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55801" y="4716375"/>
              <a:ext cx="322397" cy="2412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15697" y="4772520"/>
              <a:ext cx="322397" cy="2412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55395" y="4836616"/>
              <a:ext cx="322397" cy="2412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375853" y="6432878"/>
              <a:ext cx="322397" cy="241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335749" y="6489023"/>
              <a:ext cx="322397" cy="241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287479" y="6541087"/>
              <a:ext cx="322397" cy="241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616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AFs and capability exposure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order to enable new service types and integrate with vertical industries</a:t>
            </a:r>
          </a:p>
          <a:p>
            <a:pPr marL="401638" indent="-168275">
              <a:spcBef>
                <a:spcPts val="0"/>
              </a:spcBef>
              <a:buNone/>
            </a:pPr>
            <a:r>
              <a:rPr lang="en-US" dirty="0" smtClean="0"/>
              <a:t>	5G core functionalities will be made available to 3</a:t>
            </a:r>
            <a:r>
              <a:rPr lang="en-US" baseline="30000" dirty="0" smtClean="0"/>
              <a:t>rd</a:t>
            </a:r>
            <a:r>
              <a:rPr lang="en-US" dirty="0" smtClean="0"/>
              <a:t> parties, including</a:t>
            </a:r>
          </a:p>
          <a:p>
            <a:pPr marL="401638" lvl="2">
              <a:spcBef>
                <a:spcPts val="0"/>
              </a:spcBef>
            </a:pPr>
            <a:r>
              <a:rPr lang="en-US" sz="2000" dirty="0"/>
              <a:t>application service </a:t>
            </a:r>
            <a:r>
              <a:rPr lang="en-US" sz="2000" dirty="0" smtClean="0"/>
              <a:t>providers</a:t>
            </a:r>
          </a:p>
          <a:p>
            <a:pPr marL="401638" lvl="2">
              <a:spcBef>
                <a:spcPts val="0"/>
              </a:spcBef>
            </a:pPr>
            <a:r>
              <a:rPr lang="en-US" sz="2000" dirty="0" smtClean="0"/>
              <a:t>value added service providers</a:t>
            </a:r>
            <a:endParaRPr lang="en-US" sz="2000" dirty="0"/>
          </a:p>
          <a:p>
            <a:pPr marL="401638" lvl="2">
              <a:spcBef>
                <a:spcPts val="0"/>
              </a:spcBef>
            </a:pPr>
            <a:r>
              <a:rPr lang="en-US" sz="2000" dirty="0"/>
              <a:t>end-users (vehicles, factories, smart cities, etc.)</a:t>
            </a:r>
          </a:p>
          <a:p>
            <a:pPr marL="0" indent="0">
              <a:buNone/>
            </a:pPr>
            <a:r>
              <a:rPr lang="en-US" dirty="0" smtClean="0"/>
              <a:t>5G learned from MEC the importance of capability exposure</a:t>
            </a:r>
          </a:p>
          <a:p>
            <a:pPr marL="0" indent="0">
              <a:spcBef>
                <a:spcPts val="0"/>
              </a:spcBef>
              <a:buNone/>
              <a:tabLst>
                <a:tab pos="401638" algn="l"/>
                <a:tab pos="1531938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and defined the </a:t>
            </a:r>
            <a:r>
              <a:rPr lang="en-US" b="1" dirty="0" smtClean="0"/>
              <a:t>N</a:t>
            </a:r>
            <a:r>
              <a:rPr lang="en-US" dirty="0" smtClean="0"/>
              <a:t>etwork </a:t>
            </a:r>
            <a:r>
              <a:rPr lang="en-US" b="1" dirty="0" smtClean="0"/>
              <a:t>E</a:t>
            </a:r>
            <a:r>
              <a:rPr lang="en-US" dirty="0" smtClean="0"/>
              <a:t>xposure </a:t>
            </a:r>
            <a:r>
              <a:rPr lang="en-US" b="1" dirty="0" smtClean="0"/>
              <a:t>F</a:t>
            </a:r>
            <a:r>
              <a:rPr lang="en-US" dirty="0" smtClean="0"/>
              <a:t>unction</a:t>
            </a:r>
          </a:p>
          <a:p>
            <a:pPr marL="0" indent="0">
              <a:spcBef>
                <a:spcPts val="0"/>
              </a:spcBef>
              <a:buNone/>
              <a:tabLst>
                <a:tab pos="401638" algn="l"/>
                <a:tab pos="914400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	which is similar to the core’s own NRF</a:t>
            </a:r>
          </a:p>
          <a:p>
            <a:pPr marL="0" indent="0">
              <a:buNone/>
              <a:tabLst>
                <a:tab pos="401638" algn="l"/>
                <a:tab pos="1531938" algn="l"/>
                <a:tab pos="2824163" algn="l"/>
              </a:tabLst>
            </a:pPr>
            <a:r>
              <a:rPr lang="en-US" dirty="0" smtClean="0"/>
              <a:t>The NEF, like MEC’s </a:t>
            </a:r>
            <a:r>
              <a:rPr lang="en-US" b="1" dirty="0" smtClean="0"/>
              <a:t>M</a:t>
            </a:r>
            <a:r>
              <a:rPr lang="en-US" dirty="0" smtClean="0"/>
              <a:t>obile </a:t>
            </a:r>
            <a:r>
              <a:rPr lang="en-US" b="1" dirty="0" smtClean="0"/>
              <a:t>E</a:t>
            </a:r>
            <a:r>
              <a:rPr lang="en-US" dirty="0" smtClean="0"/>
              <a:t>dge </a:t>
            </a:r>
            <a:r>
              <a:rPr lang="en-US" b="1" dirty="0" smtClean="0"/>
              <a:t>P</a:t>
            </a:r>
            <a:r>
              <a:rPr lang="en-US" dirty="0" smtClean="0"/>
              <a:t>latform, can be queried via an API </a:t>
            </a:r>
          </a:p>
          <a:p>
            <a:pPr marL="0" indent="0">
              <a:spcBef>
                <a:spcPts val="0"/>
              </a:spcBef>
              <a:buNone/>
              <a:tabLst>
                <a:tab pos="401638" algn="l"/>
                <a:tab pos="1531938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to discover available services</a:t>
            </a:r>
          </a:p>
          <a:p>
            <a:pPr marL="0" indent="0">
              <a:buNone/>
              <a:tabLst>
                <a:tab pos="401638" algn="l"/>
                <a:tab pos="1531938" algn="l"/>
                <a:tab pos="2824163" algn="l"/>
              </a:tabLst>
            </a:pPr>
            <a:r>
              <a:rPr lang="en-US" dirty="0" smtClean="0"/>
              <a:t>Capability exposure is a very common feature of web-based services</a:t>
            </a:r>
          </a:p>
          <a:p>
            <a:pPr marL="0" indent="0">
              <a:spcBef>
                <a:spcPts val="0"/>
              </a:spcBef>
              <a:buNone/>
              <a:tabLst>
                <a:tab pos="401638" algn="l"/>
                <a:tab pos="1531938" algn="l"/>
                <a:tab pos="2824163" algn="l"/>
              </a:tabLst>
            </a:pPr>
            <a:r>
              <a:rPr lang="en-US" dirty="0" smtClean="0"/>
              <a:t>	and the modern way of providing such services is via </a:t>
            </a:r>
            <a:r>
              <a:rPr lang="en-US" dirty="0"/>
              <a:t>RESTful </a:t>
            </a:r>
            <a:r>
              <a:rPr lang="en-US" dirty="0" smtClean="0"/>
              <a:t>APIs</a:t>
            </a:r>
          </a:p>
          <a:p>
            <a:pPr marL="0" indent="0">
              <a:spcBef>
                <a:spcPts val="0"/>
              </a:spcBef>
              <a:buNone/>
              <a:tabLst>
                <a:tab pos="401638" algn="l"/>
                <a:tab pos="1531938" algn="l"/>
                <a:tab pos="2824163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743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5046" y="1205646"/>
            <a:ext cx="5365506" cy="1784350"/>
          </a:xfrm>
        </p:spPr>
        <p:txBody>
          <a:bodyPr/>
          <a:lstStyle/>
          <a:p>
            <a:r>
              <a:rPr lang="en-US" sz="8800" dirty="0" smtClean="0">
                <a:latin typeface="Vladimir Script" panose="03050402040407070305" pitchFamily="66" charset="0"/>
              </a:rPr>
              <a:t>The End</a:t>
            </a:r>
            <a:endParaRPr lang="en-US" sz="8800" dirty="0"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556">
            <a:off x="8061050" y="3872215"/>
            <a:ext cx="1000365" cy="1406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6107">
            <a:off x="6949174" y="3736597"/>
            <a:ext cx="434711" cy="16235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Generations of cellular technologies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32729"/>
              </p:ext>
            </p:extLst>
          </p:nvPr>
        </p:nvGraphicFramePr>
        <p:xfrm>
          <a:off x="1366437" y="1084308"/>
          <a:ext cx="9331461" cy="5532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0959"/>
                <a:gridCol w="1430100"/>
                <a:gridCol w="1430100"/>
                <a:gridCol w="1430100"/>
                <a:gridCol w="1470460"/>
                <a:gridCol w="1389742"/>
              </a:tblGrid>
              <a:tr h="491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1G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2G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3G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4G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5G</a:t>
                      </a:r>
                    </a:p>
                  </a:txBody>
                  <a:tcPr anchor="ctr"/>
                </a:tc>
              </a:tr>
              <a:tr h="43374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3GPP releases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- 7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</a:t>
                      </a:r>
                      <a:r>
                        <a:rPr lang="en-US" baseline="0" dirty="0" smtClean="0"/>
                        <a:t>9, 10-</a:t>
                      </a: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15, 16</a:t>
                      </a:r>
                      <a:endParaRPr lang="en-US" dirty="0"/>
                    </a:p>
                  </a:txBody>
                  <a:tcPr/>
                </a:tc>
              </a:tr>
              <a:tr h="471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era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1980s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1990s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2000s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2010s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2020s</a:t>
                      </a:r>
                    </a:p>
                  </a:txBody>
                  <a:tcPr/>
                </a:tc>
              </a:tr>
              <a:tr h="95424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services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analog</a:t>
                      </a:r>
                      <a:r>
                        <a:rPr lang="en-US" sz="2000" baseline="0" dirty="0" smtClean="0"/>
                        <a:t> voice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digital</a:t>
                      </a:r>
                      <a:r>
                        <a:rPr lang="en-US" sz="2000" baseline="0" dirty="0" smtClean="0"/>
                        <a:t> voice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messages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WB</a:t>
                      </a:r>
                      <a:r>
                        <a:rPr lang="en-US" sz="2000" baseline="0" dirty="0" smtClean="0"/>
                        <a:t> voice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packet data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voice, video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always on</a:t>
                      </a:r>
                    </a:p>
                    <a:p>
                      <a:pPr algn="ctr"/>
                      <a:r>
                        <a:rPr lang="en-US" sz="2000" dirty="0" smtClean="0"/>
                        <a:t>Internet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everything</a:t>
                      </a:r>
                      <a:endParaRPr lang="en-US" sz="2000" dirty="0"/>
                    </a:p>
                  </a:txBody>
                  <a:tcPr anchor="ctr"/>
                </a:tc>
              </a:tr>
              <a:tr h="18217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devices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7028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 rate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 kbps (GPRS)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 Mbps (HSPA)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100+ Mbps</a:t>
                      </a:r>
                    </a:p>
                    <a:p>
                      <a:pPr algn="ctr"/>
                      <a:r>
                        <a:rPr lang="en-US" sz="2000" dirty="0" smtClean="0"/>
                        <a:t>(LTE/LTE-A)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 </a:t>
                      </a:r>
                      <a:r>
                        <a:rPr lang="en-US" sz="2000" dirty="0" err="1" smtClean="0"/>
                        <a:t>Gbps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(NR)</a:t>
                      </a:r>
                      <a:endParaRPr lang="en-US" sz="2000" dirty="0"/>
                    </a:p>
                  </a:txBody>
                  <a:tcPr/>
                </a:tc>
              </a:tr>
              <a:tr h="43374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delay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500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10s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ms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45324">
            <a:off x="3980384" y="3731763"/>
            <a:ext cx="517897" cy="1548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02" y="3763683"/>
            <a:ext cx="713632" cy="151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6907" y="3705160"/>
            <a:ext cx="271633" cy="400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144961">
            <a:off x="9413434" y="4200808"/>
            <a:ext cx="609728" cy="445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026" y="5000676"/>
            <a:ext cx="413428" cy="3271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0174" y="3718396"/>
            <a:ext cx="679113" cy="4343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9620" y="4703191"/>
            <a:ext cx="698425" cy="545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98780" y="4637967"/>
            <a:ext cx="551400" cy="348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67745" y="4053732"/>
            <a:ext cx="279306" cy="5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4G?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4G made possible:</a:t>
            </a:r>
          </a:p>
          <a:p>
            <a:pPr>
              <a:spcBef>
                <a:spcPts val="0"/>
              </a:spcBef>
            </a:pPr>
            <a:r>
              <a:rPr lang="en-US" dirty="0"/>
              <a:t>fast Internet access</a:t>
            </a:r>
          </a:p>
          <a:p>
            <a:pPr>
              <a:spcBef>
                <a:spcPts val="0"/>
              </a:spcBef>
            </a:pPr>
            <a:r>
              <a:rPr lang="en-US" dirty="0"/>
              <a:t>video reception and creation</a:t>
            </a:r>
          </a:p>
          <a:p>
            <a:pPr>
              <a:spcBef>
                <a:spcPts val="0"/>
              </a:spcBef>
            </a:pPr>
            <a:r>
              <a:rPr lang="en-US" dirty="0"/>
              <a:t>apps relying on location and identity</a:t>
            </a:r>
          </a:p>
          <a:p>
            <a:pPr>
              <a:spcBef>
                <a:spcPts val="0"/>
              </a:spcBef>
            </a:pPr>
            <a:r>
              <a:rPr lang="en-US" dirty="0"/>
              <a:t>always-on behavior</a:t>
            </a:r>
          </a:p>
          <a:p>
            <a:pPr marL="0" indent="0">
              <a:buNone/>
            </a:pPr>
            <a:r>
              <a:rPr lang="en-US" dirty="0"/>
              <a:t>but suffers from numerous limitations:</a:t>
            </a:r>
          </a:p>
          <a:p>
            <a:pPr>
              <a:spcBef>
                <a:spcPts val="0"/>
              </a:spcBef>
            </a:pPr>
            <a:r>
              <a:rPr lang="en-US" dirty="0"/>
              <a:t>for some applications: data-rate too low</a:t>
            </a:r>
          </a:p>
          <a:p>
            <a:pPr>
              <a:spcBef>
                <a:spcPts val="0"/>
              </a:spcBef>
            </a:pPr>
            <a:r>
              <a:rPr lang="en-US" dirty="0"/>
              <a:t>for some applications: delay too high</a:t>
            </a:r>
          </a:p>
          <a:p>
            <a:pPr>
              <a:spcBef>
                <a:spcPts val="0"/>
              </a:spcBef>
            </a:pPr>
            <a:r>
              <a:rPr lang="en-US" dirty="0"/>
              <a:t>too few simultaneous connections (insufficient density)</a:t>
            </a:r>
          </a:p>
          <a:p>
            <a:pPr>
              <a:spcBef>
                <a:spcPts val="0"/>
              </a:spcBef>
            </a:pPr>
            <a:r>
              <a:rPr lang="en-US" dirty="0"/>
              <a:t>coverage too low / drop rate too high</a:t>
            </a:r>
          </a:p>
          <a:p>
            <a:pPr>
              <a:spcBef>
                <a:spcPts val="0"/>
              </a:spcBef>
            </a:pPr>
            <a:r>
              <a:rPr lang="en-US" dirty="0"/>
              <a:t>weak (if any) </a:t>
            </a:r>
            <a:r>
              <a:rPr lang="en-US" dirty="0" err="1"/>
              <a:t>QoS</a:t>
            </a:r>
            <a:r>
              <a:rPr lang="en-US" dirty="0"/>
              <a:t> guarantees</a:t>
            </a:r>
          </a:p>
          <a:p>
            <a:pPr>
              <a:spcBef>
                <a:spcPts val="0"/>
              </a:spcBef>
            </a:pPr>
            <a:r>
              <a:rPr lang="en-US" dirty="0"/>
              <a:t>price per bit too high (inefficient spectral use)</a:t>
            </a:r>
          </a:p>
          <a:p>
            <a:pPr>
              <a:spcBef>
                <a:spcPts val="0"/>
              </a:spcBef>
            </a:pPr>
            <a:r>
              <a:rPr lang="en-US" dirty="0"/>
              <a:t>power consumption too high (and thus battery life too low)</a:t>
            </a:r>
          </a:p>
          <a:p>
            <a:pPr>
              <a:spcBef>
                <a:spcPts val="0"/>
              </a:spcBef>
            </a:pPr>
            <a:r>
              <a:rPr lang="en-US" dirty="0"/>
              <a:t>poor support for new applications/markets (e.g., </a:t>
            </a:r>
            <a:r>
              <a:rPr lang="en-US" dirty="0" err="1"/>
              <a:t>IoT</a:t>
            </a:r>
            <a:r>
              <a:rPr lang="en-US" dirty="0"/>
              <a:t>, AR/VR, connected cars)</a:t>
            </a:r>
          </a:p>
          <a:p>
            <a:pPr>
              <a:spcBef>
                <a:spcPts val="0"/>
              </a:spcBef>
            </a:pPr>
            <a:r>
              <a:rPr lang="en-US" dirty="0"/>
              <a:t>no support for new mobility requirements (mobile hot spots, high speed) </a:t>
            </a:r>
          </a:p>
          <a:p>
            <a:pPr>
              <a:spcBef>
                <a:spcPts val="0"/>
              </a:spcBef>
            </a:pPr>
            <a:r>
              <a:rPr lang="en-US" dirty="0"/>
              <a:t>insufficient security/privacy</a:t>
            </a:r>
          </a:p>
        </p:txBody>
      </p:sp>
      <p:sp>
        <p:nvSpPr>
          <p:cNvPr id="4" name="TextBox 3"/>
          <p:cNvSpPr txBox="1"/>
          <p:nvPr/>
        </p:nvSpPr>
        <p:spPr>
          <a:xfrm rot="1656268">
            <a:off x="5886535" y="2700832"/>
            <a:ext cx="3975675" cy="95410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800" kern="0" dirty="0">
                <a:solidFill>
                  <a:srgbClr val="044ABC"/>
                </a:solidFill>
              </a:rPr>
              <a:t>5G is designed                      to address 4G limitations</a:t>
            </a:r>
          </a:p>
        </p:txBody>
      </p:sp>
    </p:spTree>
    <p:extLst>
      <p:ext uri="{BB962C8B-B14F-4D97-AF65-F5344CB8AC3E}">
        <p14:creationId xmlns:p14="http://schemas.microsoft.com/office/powerpoint/2010/main" val="11987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Unlike earlier generations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which were </a:t>
            </a:r>
            <a:r>
              <a:rPr lang="en-US" dirty="0"/>
              <a:t>designed </a:t>
            </a:r>
            <a:r>
              <a:rPr lang="en-US" dirty="0" smtClean="0"/>
              <a:t>for </a:t>
            </a:r>
            <a:r>
              <a:rPr lang="en-US" dirty="0"/>
              <a:t>general purpose connectivity </a:t>
            </a:r>
            <a:r>
              <a:rPr lang="en-US" dirty="0" smtClean="0"/>
              <a:t>	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1531938" algn="l"/>
                <a:tab pos="2824163" algn="l"/>
              </a:tabLst>
            </a:pPr>
            <a:r>
              <a:rPr lang="en-US" dirty="0"/>
              <a:t>	</a:t>
            </a:r>
            <a:r>
              <a:rPr lang="en-US" dirty="0" smtClean="0"/>
              <a:t>without considering requirements for specific </a:t>
            </a:r>
            <a:r>
              <a:rPr lang="en-US" dirty="0"/>
              <a:t>use </a:t>
            </a:r>
            <a:r>
              <a:rPr lang="en-US" dirty="0" smtClean="0"/>
              <a:t>cases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initial 5G work focused on vertical </a:t>
            </a:r>
            <a:r>
              <a:rPr lang="en-US" dirty="0"/>
              <a:t>markets </a:t>
            </a:r>
            <a:r>
              <a:rPr lang="en-US" dirty="0" smtClean="0"/>
              <a:t>of interest, such 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aseline="10000" dirty="0">
                <a:solidFill>
                  <a:srgbClr val="C00000"/>
                </a:solidFill>
              </a:rPr>
              <a:t>●  </a:t>
            </a:r>
            <a:r>
              <a:rPr lang="en-US" baseline="10000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fixed and mobile broadband	 		</a:t>
            </a:r>
            <a:r>
              <a:rPr lang="en-US" baseline="10000" dirty="0" smtClean="0">
                <a:solidFill>
                  <a:srgbClr val="C00000"/>
                </a:solidFill>
              </a:rPr>
              <a:t>●</a:t>
            </a:r>
            <a:r>
              <a:rPr lang="en-US" baseline="10000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entertainment and gaming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aseline="10000" dirty="0">
                <a:solidFill>
                  <a:srgbClr val="C00000"/>
                </a:solidFill>
              </a:rPr>
              <a:t>● </a:t>
            </a:r>
            <a:r>
              <a:rPr lang="en-US" baseline="10000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AR/VR					</a:t>
            </a:r>
            <a:r>
              <a:rPr lang="en-US" baseline="10000" dirty="0" smtClean="0">
                <a:solidFill>
                  <a:srgbClr val="C00000"/>
                </a:solidFill>
              </a:rPr>
              <a:t>●</a:t>
            </a:r>
            <a:r>
              <a:rPr lang="en-US" baseline="10000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wearables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aseline="10000" dirty="0">
                <a:solidFill>
                  <a:srgbClr val="C00000"/>
                </a:solidFill>
              </a:rPr>
              <a:t>● </a:t>
            </a:r>
            <a:r>
              <a:rPr lang="en-US" baseline="10000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first responders				</a:t>
            </a:r>
            <a:r>
              <a:rPr lang="en-US" baseline="10000" dirty="0" smtClean="0">
                <a:solidFill>
                  <a:srgbClr val="C00000"/>
                </a:solidFill>
              </a:rPr>
              <a:t>●</a:t>
            </a:r>
            <a:r>
              <a:rPr lang="en-US" baseline="10000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critical </a:t>
            </a:r>
            <a:r>
              <a:rPr lang="en-US" dirty="0"/>
              <a:t>infrastructure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aseline="10000" dirty="0">
                <a:solidFill>
                  <a:srgbClr val="C00000"/>
                </a:solidFill>
              </a:rPr>
              <a:t>● </a:t>
            </a:r>
            <a:r>
              <a:rPr lang="en-US" baseline="10000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smart city 					</a:t>
            </a:r>
            <a:r>
              <a:rPr lang="en-US" baseline="10000" dirty="0" smtClean="0">
                <a:solidFill>
                  <a:srgbClr val="C00000"/>
                </a:solidFill>
              </a:rPr>
              <a:t>●  </a:t>
            </a:r>
            <a:r>
              <a:rPr lang="en-US" dirty="0" smtClean="0"/>
              <a:t>smart utilities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aseline="10000" dirty="0">
                <a:solidFill>
                  <a:srgbClr val="C00000"/>
                </a:solidFill>
              </a:rPr>
              <a:t>● </a:t>
            </a:r>
            <a:r>
              <a:rPr lang="en-US" baseline="10000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automotive </a:t>
            </a:r>
            <a:r>
              <a:rPr lang="en-US" dirty="0"/>
              <a:t>(V2X</a:t>
            </a:r>
            <a:r>
              <a:rPr lang="en-US" dirty="0" smtClean="0"/>
              <a:t>)				</a:t>
            </a:r>
            <a:r>
              <a:rPr lang="en-US" baseline="10000" dirty="0" smtClean="0">
                <a:solidFill>
                  <a:srgbClr val="C00000"/>
                </a:solidFill>
              </a:rPr>
              <a:t>●</a:t>
            </a:r>
            <a:r>
              <a:rPr lang="en-US" baseline="10000" dirty="0" smtClean="0">
                <a:solidFill>
                  <a:srgbClr val="FF0000"/>
                </a:solidFill>
              </a:rPr>
              <a:t>  </a:t>
            </a:r>
            <a:r>
              <a:rPr lang="en-US" dirty="0"/>
              <a:t>mass transit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aseline="10000" dirty="0">
                <a:solidFill>
                  <a:srgbClr val="C00000"/>
                </a:solidFill>
              </a:rPr>
              <a:t>● </a:t>
            </a:r>
            <a:r>
              <a:rPr lang="en-US" baseline="10000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e-health 					</a:t>
            </a:r>
            <a:r>
              <a:rPr lang="en-US" baseline="10000" dirty="0" smtClean="0">
                <a:solidFill>
                  <a:srgbClr val="C00000"/>
                </a:solidFill>
              </a:rPr>
              <a:t>●</a:t>
            </a:r>
            <a:r>
              <a:rPr lang="en-US" baseline="10000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e-government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Industry 4.0 </a:t>
            </a:r>
            <a:r>
              <a:rPr lang="en-US" sz="1600" dirty="0" smtClean="0"/>
              <a:t>(incl</a:t>
            </a:r>
            <a:r>
              <a:rPr lang="en-US" sz="1600" dirty="0"/>
              <a:t>. industrial robots)</a:t>
            </a:r>
            <a:r>
              <a:rPr lang="en-US" dirty="0" smtClean="0"/>
              <a:t>			</a:t>
            </a:r>
            <a:r>
              <a:rPr lang="en-US" baseline="10000" dirty="0" smtClean="0">
                <a:solidFill>
                  <a:srgbClr val="C00000"/>
                </a:solidFill>
              </a:rPr>
              <a:t>●</a:t>
            </a:r>
            <a:r>
              <a:rPr lang="en-US" baseline="10000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agriculture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and collected specific requirements for each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Requirements were found to fall into 3 main categories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aseline="10000" dirty="0">
                <a:solidFill>
                  <a:srgbClr val="C00000"/>
                </a:solidFill>
              </a:rPr>
              <a:t>● </a:t>
            </a:r>
            <a:r>
              <a:rPr lang="en-US" baseline="10000" dirty="0" smtClean="0">
                <a:solidFill>
                  <a:srgbClr val="C00000"/>
                </a:solidFill>
              </a:rPr>
              <a:t>  </a:t>
            </a:r>
            <a:r>
              <a:rPr lang="en-US" b="1" dirty="0" err="1" smtClean="0"/>
              <a:t>eMBB</a:t>
            </a:r>
            <a:r>
              <a:rPr lang="en-US" dirty="0" smtClean="0"/>
              <a:t> enhanced mobile (or </a:t>
            </a:r>
            <a:r>
              <a:rPr lang="en-US" i="1" dirty="0" smtClean="0"/>
              <a:t>fixed </a:t>
            </a:r>
            <a:r>
              <a:rPr lang="en-US" dirty="0" smtClean="0"/>
              <a:t>wireless) broadband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aseline="10000" dirty="0">
                <a:solidFill>
                  <a:srgbClr val="C00000"/>
                </a:solidFill>
              </a:rPr>
              <a:t>● </a:t>
            </a:r>
            <a:r>
              <a:rPr lang="en-US" baseline="10000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/>
              <a:t>URLLC</a:t>
            </a:r>
            <a:r>
              <a:rPr lang="en-US" dirty="0" smtClean="0"/>
              <a:t> ultra-reliable and low latency communications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aseline="10000" dirty="0">
                <a:solidFill>
                  <a:srgbClr val="C00000"/>
                </a:solidFill>
              </a:rPr>
              <a:t>● </a:t>
            </a:r>
            <a:r>
              <a:rPr lang="en-US" baseline="10000" dirty="0" smtClean="0">
                <a:solidFill>
                  <a:srgbClr val="C00000"/>
                </a:solidFill>
              </a:rPr>
              <a:t>  </a:t>
            </a:r>
            <a:r>
              <a:rPr lang="en-US" b="1" dirty="0" err="1" smtClean="0"/>
              <a:t>mMTC</a:t>
            </a:r>
            <a:r>
              <a:rPr lang="en-US" dirty="0" smtClean="0"/>
              <a:t> (AKA </a:t>
            </a:r>
            <a:r>
              <a:rPr lang="en-US" b="1" dirty="0" err="1" smtClean="0"/>
              <a:t>mIoT</a:t>
            </a:r>
            <a:r>
              <a:rPr lang="en-US" dirty="0" smtClean="0"/>
              <a:t>) massive machine type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usage categories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79720" y="1686556"/>
            <a:ext cx="6289908" cy="4595758"/>
            <a:chOff x="1355720" y="1686556"/>
            <a:chExt cx="6289908" cy="4595758"/>
          </a:xfrm>
        </p:grpSpPr>
        <p:pic>
          <p:nvPicPr>
            <p:cNvPr id="2050" name="Picture 2" descr="Image result for 5G SA NSA optio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737" y="1942011"/>
              <a:ext cx="5314772" cy="38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34004" y="1686556"/>
              <a:ext cx="1354238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 err="1">
                  <a:solidFill>
                    <a:srgbClr val="0033CC"/>
                  </a:solidFill>
                </a:rPr>
                <a:t>eMBB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5720" y="5352829"/>
              <a:ext cx="1354238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 err="1">
                  <a:solidFill>
                    <a:srgbClr val="0033CC"/>
                  </a:solidFill>
                </a:rPr>
                <a:t>mMTC</a:t>
              </a:r>
              <a:endParaRPr lang="en-US" sz="3200" b="1" dirty="0">
                <a:solidFill>
                  <a:srgbClr val="0033CC"/>
                </a:solidFill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3200" b="1" dirty="0">
                  <a:solidFill>
                    <a:srgbClr val="0033CC"/>
                  </a:solidFill>
                </a:rPr>
                <a:t>(</a:t>
              </a:r>
              <a:r>
                <a:rPr lang="en-US" sz="3200" b="1" dirty="0" err="1">
                  <a:solidFill>
                    <a:srgbClr val="0033CC"/>
                  </a:solidFill>
                </a:rPr>
                <a:t>MIoT</a:t>
              </a:r>
              <a:r>
                <a:rPr lang="en-US" sz="3200" b="1" dirty="0">
                  <a:solidFill>
                    <a:srgbClr val="0033CC"/>
                  </a:solidFill>
                </a:rPr>
                <a:t>)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91390" y="5352829"/>
              <a:ext cx="1354238" cy="51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>
                  <a:solidFill>
                    <a:srgbClr val="0033CC"/>
                  </a:solidFill>
                </a:rPr>
                <a:t>URLLC</a:t>
              </a:r>
              <a:endParaRPr lang="en-US" sz="1100" b="1" dirty="0">
                <a:solidFill>
                  <a:srgbClr val="0033CC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2228" y="2315190"/>
              <a:ext cx="1997080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FF0000"/>
                  </a:solidFill>
                </a:rPr>
                <a:t>10 </a:t>
              </a:r>
              <a:r>
                <a:rPr lang="en-US" sz="1400" b="1" dirty="0" err="1">
                  <a:solidFill>
                    <a:srgbClr val="FF0000"/>
                  </a:solidFill>
                </a:rPr>
                <a:t>Gbps</a:t>
              </a:r>
              <a:r>
                <a:rPr lang="en-US" sz="1400" b="1" dirty="0">
                  <a:solidFill>
                    <a:srgbClr val="FF0000"/>
                  </a:solidFill>
                </a:rPr>
                <a:t>, 10 Mbps/m</a:t>
              </a:r>
              <a:r>
                <a:rPr lang="en-US" sz="1400" b="1" baseline="30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00703" y="4858212"/>
              <a:ext cx="1509013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FF0000"/>
                  </a:solidFill>
                </a:rPr>
                <a:t>1 Million / km</a:t>
              </a:r>
              <a:r>
                <a:rPr lang="en-US" b="1" baseline="30000" dirty="0">
                  <a:solidFill>
                    <a:srgbClr val="FF0000"/>
                  </a:solidFill>
                </a:rPr>
                <a:t>2</a:t>
              </a:r>
              <a:endParaRPr lang="en-US" sz="14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27400" y="4892937"/>
              <a:ext cx="1197430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rgbClr val="FF0000"/>
                  </a:solidFill>
                </a:rPr>
                <a:t>1 </a:t>
              </a:r>
              <a:r>
                <a:rPr lang="en-US" sz="1400" b="1" dirty="0" err="1">
                  <a:solidFill>
                    <a:srgbClr val="FF0000"/>
                  </a:solidFill>
                </a:rPr>
                <a:t>ms</a:t>
              </a:r>
              <a:r>
                <a:rPr lang="en-US" sz="1400" b="1" dirty="0">
                  <a:solidFill>
                    <a:srgbClr val="FF0000"/>
                  </a:solidFill>
                </a:rPr>
                <a:t>, 5 nines</a:t>
              </a:r>
              <a:endParaRPr lang="en-US" sz="14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 rot="2880305">
            <a:off x="8274874" y="2746945"/>
            <a:ext cx="233685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>
                <a:solidFill>
                  <a:srgbClr val="FF0000"/>
                </a:solidFill>
              </a:rPr>
              <a:t>from M.2083.0</a:t>
            </a:r>
          </a:p>
        </p:txBody>
      </p:sp>
    </p:spTree>
    <p:extLst>
      <p:ext uri="{BB962C8B-B14F-4D97-AF65-F5344CB8AC3E}">
        <p14:creationId xmlns:p14="http://schemas.microsoft.com/office/powerpoint/2010/main" val="22183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Robert.cooper\AppData\Local\Microsoft\Windows\Temporary Internet Files\Content.Outlook\1JROWM5E\Evolution figure_rev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46" y="1531662"/>
            <a:ext cx="4123553" cy="3259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IMT-2020 goals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ITU-R published M.2083.0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IMT </a:t>
            </a:r>
            <a:r>
              <a:rPr lang="en-US" b="1" dirty="0"/>
              <a:t>Vision – Framework and overall objectives 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of </a:t>
            </a:r>
            <a:r>
              <a:rPr lang="en-US" b="1" dirty="0"/>
              <a:t>the future development of IMT 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for </a:t>
            </a:r>
            <a:r>
              <a:rPr lang="en-US" b="1" dirty="0"/>
              <a:t>2020 and beyond </a:t>
            </a:r>
            <a:r>
              <a:rPr lang="en-US" dirty="0"/>
              <a:t>	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which defined performance targets for 5G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that are 10 to 100 times </a:t>
            </a:r>
            <a:r>
              <a:rPr lang="en-US" i="1" dirty="0"/>
              <a:t>more</a:t>
            </a:r>
            <a:r>
              <a:rPr lang="en-US" dirty="0"/>
              <a:t> than 4G : 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Peak data rate </a:t>
            </a:r>
            <a:r>
              <a:rPr lang="en-US" dirty="0"/>
              <a:t>(up to 20 </a:t>
            </a:r>
            <a:r>
              <a:rPr lang="en-US" dirty="0" err="1"/>
              <a:t>Gbps</a:t>
            </a:r>
            <a:r>
              <a:rPr lang="en-US" dirty="0"/>
              <a:t>/device)  </a:t>
            </a:r>
            <a:endParaRPr lang="en-US" dirty="0">
              <a:solidFill>
                <a:srgbClr val="044ABC"/>
              </a:solidFill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User experienced data rate </a:t>
            </a:r>
            <a:r>
              <a:rPr lang="en-US" dirty="0"/>
              <a:t>(100 Mbps/device)  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Latency </a:t>
            </a:r>
            <a:r>
              <a:rPr lang="en-US" dirty="0"/>
              <a:t>(as low as 1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Mobility </a:t>
            </a:r>
            <a:r>
              <a:rPr lang="en-US" dirty="0"/>
              <a:t>(500 km/h and seamless transfer)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Connection density </a:t>
            </a:r>
            <a:r>
              <a:rPr lang="en-US" dirty="0"/>
              <a:t>(1 million devices/km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Energy efficiency </a:t>
            </a:r>
            <a:r>
              <a:rPr lang="en-US" dirty="0"/>
              <a:t>(1/100 Joule/bit for both air interface and network)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Spectrum efficiency </a:t>
            </a:r>
            <a:r>
              <a:rPr lang="en-US" dirty="0"/>
              <a:t>(3 times the bps/Hz of LTE-A)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Area traffic capacity </a:t>
            </a:r>
            <a:r>
              <a:rPr lang="en-US" dirty="0"/>
              <a:t>(10 Mbps/m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dirty="0"/>
              <a:t>However, it is recognized that it may not be possible (or needed)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to attain all of these </a:t>
            </a:r>
            <a:r>
              <a:rPr lang="en-US" i="1" dirty="0"/>
              <a:t>at the same time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sz="1600" dirty="0">
                <a:solidFill>
                  <a:srgbClr val="0098A1"/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41497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agon2016">
  <a:themeElements>
    <a:clrScheme name="Custom 9">
      <a:dk1>
        <a:srgbClr val="333333"/>
      </a:dk1>
      <a:lt1>
        <a:srgbClr val="FFFFFF"/>
      </a:lt1>
      <a:dk2>
        <a:srgbClr val="C53829"/>
      </a:dk2>
      <a:lt2>
        <a:srgbClr val="6D6E71"/>
      </a:lt2>
      <a:accent1>
        <a:srgbClr val="577A87"/>
      </a:accent1>
      <a:accent2>
        <a:srgbClr val="232E3D"/>
      </a:accent2>
      <a:accent3>
        <a:srgbClr val="515254"/>
      </a:accent3>
      <a:accent4>
        <a:srgbClr val="CD1719"/>
      </a:accent4>
      <a:accent5>
        <a:srgbClr val="7FCDBF"/>
      </a:accent5>
      <a:accent6>
        <a:srgbClr val="9B7C2D"/>
      </a:accent6>
      <a:hlink>
        <a:srgbClr val="4E5A5E"/>
      </a:hlink>
      <a:folHlink>
        <a:srgbClr val="205C6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ora3_4.potx" id="{A0F75CE3-F16A-452A-ABA6-9BA8A2F36ACB}" vid="{6CE8ED76-9F3A-4E67-B0A0-D073427A3276}"/>
    </a:ext>
  </a:extLst>
</a:theme>
</file>

<file path=ppt/theme/theme2.xml><?xml version="1.0" encoding="utf-8"?>
<a:theme xmlns:a="http://schemas.openxmlformats.org/drawingml/2006/main" name="Ceragon2016_WHITE">
  <a:themeElements>
    <a:clrScheme name="Custom 9">
      <a:dk1>
        <a:srgbClr val="333333"/>
      </a:dk1>
      <a:lt1>
        <a:srgbClr val="FFFFFF"/>
      </a:lt1>
      <a:dk2>
        <a:srgbClr val="C53829"/>
      </a:dk2>
      <a:lt2>
        <a:srgbClr val="6D6E71"/>
      </a:lt2>
      <a:accent1>
        <a:srgbClr val="577A87"/>
      </a:accent1>
      <a:accent2>
        <a:srgbClr val="232E3D"/>
      </a:accent2>
      <a:accent3>
        <a:srgbClr val="515254"/>
      </a:accent3>
      <a:accent4>
        <a:srgbClr val="CD1719"/>
      </a:accent4>
      <a:accent5>
        <a:srgbClr val="7FCDBF"/>
      </a:accent5>
      <a:accent6>
        <a:srgbClr val="9B7C2D"/>
      </a:accent6>
      <a:hlink>
        <a:srgbClr val="4E5A5E"/>
      </a:hlink>
      <a:folHlink>
        <a:srgbClr val="205C6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ora3_4.potx" id="{A0F75CE3-F16A-452A-ABA6-9BA8A2F36ACB}" vid="{FADA32FA-E1D3-4A72-9AB6-32AF46A08B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" ma:contentTypeID="0x010100DA9B52531DC5814F983084B6F446B9BC003CC3C742B7969B4390EEF6DB74289EC5" ma:contentTypeVersion="50" ma:contentTypeDescription="" ma:contentTypeScope="" ma:versionID="ab8821d06618d803688f4f7a93c49196">
  <xsd:schema xmlns:xsd="http://www.w3.org/2001/XMLSchema" xmlns:xs="http://www.w3.org/2001/XMLSchema" xmlns:p="http://schemas.microsoft.com/office/2006/metadata/properties" xmlns:ns1="http://schemas.microsoft.com/sharepoint/v3" xmlns:ns2="5a853eec-4ed8-47a3-ae48-0060bc568a54" xmlns:ns3="http://schemas.microsoft.com/sharepoint/v4" xmlns:ns4="07b57205-dd38-4920-8a2f-72170c8443da" targetNamespace="http://schemas.microsoft.com/office/2006/metadata/properties" ma:root="true" ma:fieldsID="3e767e64f5237b92073961fb5ce93663" ns1:_="" ns2:_="" ns3:_="" ns4:_="">
    <xsd:import namespace="http://schemas.microsoft.com/sharepoint/v3"/>
    <xsd:import namespace="5a853eec-4ed8-47a3-ae48-0060bc568a54"/>
    <xsd:import namespace="http://schemas.microsoft.com/sharepoint/v4"/>
    <xsd:import namespace="07b57205-dd38-4920-8a2f-72170c8443da"/>
    <xsd:element name="properties">
      <xsd:complexType>
        <xsd:sequence>
          <xsd:element name="documentManagement">
            <xsd:complexType>
              <xsd:all>
                <xsd:element ref="ns2:Product_x0020_family"/>
                <xsd:element ref="ns2:Product" minOccurs="0"/>
                <xsd:element ref="ns2:Presentation_x0020_type" minOccurs="0"/>
                <xsd:element ref="ns2:Date1"/>
                <xsd:element ref="ns2:Author_x0020_name"/>
                <xsd:element ref="ns2:Region" minOccurs="0"/>
                <xsd:element ref="ns2:SharedWithUsers" minOccurs="0"/>
                <xsd:element ref="ns2:SharedWithDetails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LastSharedByUser" minOccurs="0"/>
                <xsd:element ref="ns2:LastSharedByTime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MediaServiceMetadata" minOccurs="0"/>
                <xsd:element ref="ns4:MediaServiceFastMetadata" minOccurs="0"/>
                <xsd:element ref="ns4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2" nillable="true" ma:displayName="Rating (0-5)" ma:decimals="2" ma:description="Average value of all the ratings that have been submitted" ma:internalName="AverageRating" ma:readOnly="false">
      <xsd:simpleType>
        <xsd:restriction base="dms:Number"/>
      </xsd:simpleType>
    </xsd:element>
    <xsd:element name="RatingCount" ma:index="13" nillable="true" ma:displayName="Number of Ratings" ma:decimals="0" ma:description="Number of ratings submitted" ma:internalName="RatingCount" ma:readOnly="false">
      <xsd:simpleType>
        <xsd:restriction base="dms:Number"/>
      </xsd:simpleType>
    </xsd:element>
    <xsd:element name="RatedBy" ma:index="14" nillable="true" ma:displayName="Rated By" ma:description="Users rated the item." ma:hidden="true" ma:list="UserInfo" ma:internalName="RatedBy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5" nillable="true" ma:displayName="User ratings" ma:description="User ratings for the item" ma:hidden="true" ma:internalName="Ratings" ma:readOnly="false">
      <xsd:simpleType>
        <xsd:restriction base="dms:Note"/>
      </xsd:simpleType>
    </xsd:element>
    <xsd:element name="LikesCount" ma:index="16" nillable="true" ma:displayName="Number of Likes" ma:internalName="LikesCount" ma:readOnly="false">
      <xsd:simpleType>
        <xsd:restriction base="dms:Unknown"/>
      </xsd:simpleType>
    </xsd:element>
    <xsd:element name="LikedBy" ma:index="17" nillable="true" ma:displayName="Liked By" ma:hidden="true" ma:list="UserInfo" ma:internalName="LikedBy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vti_ItemDeclaredRecord" ma:index="25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26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3eec-4ed8-47a3-ae48-0060bc568a54" elementFormDefault="qualified">
    <xsd:import namespace="http://schemas.microsoft.com/office/2006/documentManagement/types"/>
    <xsd:import namespace="http://schemas.microsoft.com/office/infopath/2007/PartnerControls"/>
    <xsd:element name="Product_x0020_family" ma:index="4" ma:displayName="Product platform" ma:format="Dropdown" ma:internalName="Product_x0020_family" ma:readOnly="false">
      <xsd:simpleType>
        <xsd:restriction base="dms:Choice">
          <xsd:enumeration value="IP-20"/>
          <xsd:enumeration value="IP-50"/>
          <xsd:enumeration value="IP-10"/>
          <xsd:enumeration value="NetMaster"/>
          <xsd:enumeration value="PolyView"/>
          <xsd:enumeration value="Sub-6"/>
          <xsd:enumeration value="RFU"/>
          <xsd:enumeration value="Antennas"/>
          <xsd:enumeration value="Evolution"/>
          <xsd:enumeration value="IP-20 Assured"/>
          <xsd:enumeration value="Other"/>
        </xsd:restriction>
      </xsd:simpleType>
    </xsd:element>
    <xsd:element name="Product" ma:index="5" nillable="true" ma:displayName="Product" ma:internalName="Product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ibeAir IP-20N"/>
                    <xsd:enumeration value="FibeAir IP-20A"/>
                    <xsd:enumeration value="FibeAir IP-20LH"/>
                    <xsd:enumeration value="FibeAir IP-20G"/>
                    <xsd:enumeration value="FibeAir IP-20GX"/>
                    <xsd:enumeration value="FibeAir IP-20C"/>
                    <xsd:enumeration value="FibeAir IP-20C-HP"/>
                    <xsd:enumeration value="FibeAir IP-20S"/>
                    <xsd:enumeration value="FibeAir IP-20E"/>
                    <xsd:enumeration value="FibeAir IP-20V"/>
                    <xsd:enumeration value="Evolution IP-20LH"/>
                    <xsd:enumeration value="FibeAir IP-10C"/>
                    <xsd:enumeration value="FibeAir IP-10E"/>
                    <xsd:enumeration value="FibeAir IP-10G"/>
                    <xsd:enumeration value="FibeAir IP-10 R1"/>
                    <xsd:enumeration value="PolyView"/>
                    <xsd:enumeration value="NetMaster"/>
                    <xsd:enumeration value="RFU-C"/>
                    <xsd:enumeration value="1500HP_RFU-HP"/>
                    <xsd:enumeration value="RFU-A"/>
                    <xsd:enumeration value="FibeAir 2000"/>
                    <xsd:enumeration value="FibeAir 2500"/>
                    <xsd:enumeration value="FibeAir 2500SC"/>
                    <xsd:enumeration value="Evolution Long Haul"/>
                    <xsd:enumeration value="Evolution XPAND IP"/>
                    <xsd:enumeration value="Evolution Metro+"/>
                    <xsd:enumeration value="Point Link"/>
                    <xsd:enumeration value="FibeAir 1500R"/>
                    <xsd:enumeration value="Legacy"/>
                    <xsd:enumeration value="Antennas"/>
                    <xsd:enumeration value="Evolution Metro"/>
                    <xsd:enumeration value="Outdoor Enclosure"/>
                    <xsd:enumeration value="Corporate"/>
                    <xsd:enumeration value="IP-20C Assured"/>
                    <xsd:enumeration value="IP-20S Assured"/>
                    <xsd:enumeration value="IP-20G Assured"/>
                    <xsd:enumeration value="IP-20GX Assured"/>
                    <xsd:enumeration value="IP-20A Assured"/>
                    <xsd:enumeration value="IP-20F"/>
                    <xsd:enumeration value="RFU-S"/>
                    <xsd:enumeration value="RFU-D"/>
                    <xsd:enumeration value="RFU-E"/>
                    <xsd:enumeration value="RFU-D-HP"/>
                    <xsd:enumeration value="IP-50E"/>
                    <xsd:enumeration value="IP-50C"/>
                    <xsd:enumeration value="IP-50F"/>
                  </xsd:restriction>
                </xsd:simpleType>
              </xsd:element>
            </xsd:sequence>
          </xsd:extension>
        </xsd:complexContent>
      </xsd:complexType>
    </xsd:element>
    <xsd:element name="Presentation_x0020_type" ma:index="6" nillable="true" ma:displayName="Presentation type" ma:internalName="Presentation_x0020_typ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any"/>
                    <xsd:enumeration value="Value"/>
                    <xsd:enumeration value="Product"/>
                  </xsd:restriction>
                </xsd:simpleType>
              </xsd:element>
            </xsd:sequence>
          </xsd:extension>
        </xsd:complexContent>
      </xsd:complexType>
    </xsd:element>
    <xsd:element name="Date1" ma:index="7" ma:displayName="Creation date" ma:format="DateOnly" ma:internalName="Date1" ma:readOnly="false">
      <xsd:simpleType>
        <xsd:restriction base="dms:DateTime"/>
      </xsd:simpleType>
    </xsd:element>
    <xsd:element name="Author_x0020_name" ma:index="8" ma:displayName="Author name" ma:list="UserInfo" ma:SharePointGroup="0" ma:internalName="Author_x0020_name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gion" ma:index="9" nillable="true" ma:displayName="Region" ma:internalName="Reg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SI"/>
                    <xsd:enumeration value="ETSI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57205-dd38-4920-8a2f-72170c8443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st" ma:index="29" nillable="true" ma:displayName="Test" ma:internalName="Tes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IconOverlay xmlns="http://schemas.microsoft.com/sharepoint/v4" xsi:nil="true"/>
    <Ratings xmlns="http://schemas.microsoft.com/sharepoint/v3" xsi:nil="true"/>
    <Region xmlns="5a853eec-4ed8-47a3-ae48-0060bc568a54">
      <Value>ANSI</Value>
      <Value>ETSI</Value>
    </Region>
    <Date1 xmlns="5a853eec-4ed8-47a3-ae48-0060bc568a54">2019-10-02T07:00:00+00:00</Date1>
    <RatingCount xmlns="http://schemas.microsoft.com/sharepoint/v3" xsi:nil="true"/>
    <LikedBy xmlns="http://schemas.microsoft.com/sharepoint/v3">
      <UserInfo>
        <DisplayName/>
        <AccountId xsi:nil="true"/>
        <AccountType/>
      </UserInfo>
    </LikedBy>
    <Product xmlns="5a853eec-4ed8-47a3-ae48-0060bc568a54">
      <Value>Corporate</Value>
    </Product>
    <Product_x0020_family xmlns="5a853eec-4ed8-47a3-ae48-0060bc568a54">IP-50</Product_x0020_family>
    <AverageRating xmlns="http://schemas.microsoft.com/sharepoint/v3" xsi:nil="true"/>
    <Presentation_x0020_type xmlns="5a853eec-4ed8-47a3-ae48-0060bc568a54"/>
    <Test xmlns="07b57205-dd38-4920-8a2f-72170c8443da">false</Test>
    <Author_x0020_name xmlns="5a853eec-4ed8-47a3-ae48-0060bc568a54">
      <UserInfo>
        <DisplayName>Dudy Cohen</DisplayName>
        <AccountId>67</AccountId>
        <AccountType/>
      </UserInfo>
    </Author_x0020_name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EEB95F-289A-43CE-8F56-ABE5046DC3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853eec-4ed8-47a3-ae48-0060bc568a54"/>
    <ds:schemaRef ds:uri="http://schemas.microsoft.com/sharepoint/v4"/>
    <ds:schemaRef ds:uri="07b57205-dd38-4920-8a2f-72170c844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CBD8EE-E72D-452B-BD0C-7EFFAA6F31E3}">
  <ds:schemaRefs>
    <ds:schemaRef ds:uri="07b57205-dd38-4920-8a2f-72170c8443da"/>
    <ds:schemaRef ds:uri="http://schemas.microsoft.com/office/2006/metadata/properties"/>
    <ds:schemaRef ds:uri="5a853eec-4ed8-47a3-ae48-0060bc568a54"/>
    <ds:schemaRef ds:uri="http://purl.org/dc/elements/1.1/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F6712D-B77C-43EF-88C8-430F797064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2596</TotalTime>
  <Words>2105</Words>
  <Application>Microsoft Office PowerPoint</Application>
  <PresentationFormat>Widescreen</PresentationFormat>
  <Paragraphs>867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MS PGothic</vt:lpstr>
      <vt:lpstr>Arial</vt:lpstr>
      <vt:lpstr>Calibri</vt:lpstr>
      <vt:lpstr>Times New Roman</vt:lpstr>
      <vt:lpstr>Vladimir Script</vt:lpstr>
      <vt:lpstr>ヒラギノ角ゴ Pro W3</vt:lpstr>
      <vt:lpstr>Ceragon2016</vt:lpstr>
      <vt:lpstr>Ceragon2016_WHITE</vt:lpstr>
      <vt:lpstr>5G – a quick overview</vt:lpstr>
      <vt:lpstr>Why 5G ?</vt:lpstr>
      <vt:lpstr>5G is coming fast!</vt:lpstr>
      <vt:lpstr>5G is already here!</vt:lpstr>
      <vt:lpstr>Generations of cellular technologies</vt:lpstr>
      <vt:lpstr>What’s wrong with 4G?</vt:lpstr>
      <vt:lpstr>Verticals</vt:lpstr>
      <vt:lpstr>5G usage categories</vt:lpstr>
      <vt:lpstr>IMT-2020 goals</vt:lpstr>
      <vt:lpstr>Business services</vt:lpstr>
      <vt:lpstr>From 4G to 5G</vt:lpstr>
      <vt:lpstr>5G changes all cellular segments</vt:lpstr>
      <vt:lpstr>How does 5G attain higher speed?</vt:lpstr>
      <vt:lpstr>R15 operating bands</vt:lpstr>
      <vt:lpstr>How does 5G attain lower latencies?</vt:lpstr>
      <vt:lpstr>Network slicing</vt:lpstr>
      <vt:lpstr>Network slicing </vt:lpstr>
      <vt:lpstr>How does 5G support new applications?</vt:lpstr>
      <vt:lpstr>How do we get there from here?</vt:lpstr>
      <vt:lpstr>Option(s) 3</vt:lpstr>
      <vt:lpstr>Other options</vt:lpstr>
      <vt:lpstr>5G Radio Access Network</vt:lpstr>
      <vt:lpstr>Splitting up the RAN</vt:lpstr>
      <vt:lpstr>5G RAN Functional Splits</vt:lpstr>
      <vt:lpstr>Units and interfaces</vt:lpstr>
      <vt:lpstr>Why split 2 and not 1?</vt:lpstr>
      <vt:lpstr>Why 7.2 and not 8 (CPRI)?</vt:lpstr>
      <vt:lpstr>eCPRI</vt:lpstr>
      <vt:lpstr>CRAN, CRAN, and vRAN</vt:lpstr>
      <vt:lpstr>Integrated Access Backhaul</vt:lpstr>
      <vt:lpstr>Potential 5G RAN transport technologies</vt:lpstr>
      <vt:lpstr>Slicing, again</vt:lpstr>
      <vt:lpstr>Implementing slicing</vt:lpstr>
      <vt:lpstr>SDN and NFV for 5G</vt:lpstr>
      <vt:lpstr>Source routing is evil</vt:lpstr>
      <vt:lpstr>Safe policy-based routing</vt:lpstr>
      <vt:lpstr>MPLS-based Segment Routing</vt:lpstr>
      <vt:lpstr>MPLS Segment Routing example</vt:lpstr>
      <vt:lpstr>Synchronization</vt:lpstr>
      <vt:lpstr>5G Core Network</vt:lpstr>
      <vt:lpstr>Mobile core networks </vt:lpstr>
      <vt:lpstr>Architectures from 3G to 5G</vt:lpstr>
      <vt:lpstr>Upgrading the core</vt:lpstr>
      <vt:lpstr>Simplified 5G core – SBA</vt:lpstr>
      <vt:lpstr>UPF</vt:lpstr>
      <vt:lpstr>AMF and SMF</vt:lpstr>
      <vt:lpstr>Slicing, yet again</vt:lpstr>
      <vt:lpstr>AFs and capability exposure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– a quick overview</dc:title>
  <dc:creator>Dudy Cohen</dc:creator>
  <cp:lastModifiedBy>Yaakov Stein</cp:lastModifiedBy>
  <cp:revision>164</cp:revision>
  <dcterms:created xsi:type="dcterms:W3CDTF">2017-06-04T12:34:20Z</dcterms:created>
  <dcterms:modified xsi:type="dcterms:W3CDTF">2020-02-13T09:26:18Z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0x010100DA9B52531DC5814F983084B6F446B9BC003CC3C742B7969B4390EEF6DB74289EC5</vt:lpwstr>
  </property>
</Properties>
</file>