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7"/>
  </p:notesMasterIdLst>
  <p:handoutMasterIdLst>
    <p:handoutMasterId r:id="rId98"/>
  </p:handoutMasterIdLst>
  <p:sldIdLst>
    <p:sldId id="765" r:id="rId2"/>
    <p:sldId id="751" r:id="rId3"/>
    <p:sldId id="752" r:id="rId4"/>
    <p:sldId id="750" r:id="rId5"/>
    <p:sldId id="766" r:id="rId6"/>
    <p:sldId id="767" r:id="rId7"/>
    <p:sldId id="591" r:id="rId8"/>
    <p:sldId id="764" r:id="rId9"/>
    <p:sldId id="754" r:id="rId10"/>
    <p:sldId id="755" r:id="rId11"/>
    <p:sldId id="756" r:id="rId12"/>
    <p:sldId id="768" r:id="rId13"/>
    <p:sldId id="769" r:id="rId14"/>
    <p:sldId id="757" r:id="rId15"/>
    <p:sldId id="758" r:id="rId16"/>
    <p:sldId id="759" r:id="rId17"/>
    <p:sldId id="760" r:id="rId18"/>
    <p:sldId id="833" r:id="rId19"/>
    <p:sldId id="753" r:id="rId20"/>
    <p:sldId id="761" r:id="rId21"/>
    <p:sldId id="762" r:id="rId22"/>
    <p:sldId id="669" r:id="rId23"/>
    <p:sldId id="763" r:id="rId24"/>
    <p:sldId id="592" r:id="rId25"/>
    <p:sldId id="777" r:id="rId26"/>
    <p:sldId id="782" r:id="rId27"/>
    <p:sldId id="779" r:id="rId28"/>
    <p:sldId id="778" r:id="rId29"/>
    <p:sldId id="776" r:id="rId30"/>
    <p:sldId id="673" r:id="rId31"/>
    <p:sldId id="771" r:id="rId32"/>
    <p:sldId id="772" r:id="rId33"/>
    <p:sldId id="774" r:id="rId34"/>
    <p:sldId id="672" r:id="rId35"/>
    <p:sldId id="770" r:id="rId36"/>
    <p:sldId id="814" r:id="rId37"/>
    <p:sldId id="832" r:id="rId38"/>
    <p:sldId id="595" r:id="rId39"/>
    <p:sldId id="607" r:id="rId40"/>
    <p:sldId id="775" r:id="rId41"/>
    <p:sldId id="668" r:id="rId42"/>
    <p:sldId id="783" r:id="rId43"/>
    <p:sldId id="784" r:id="rId44"/>
    <p:sldId id="809" r:id="rId45"/>
    <p:sldId id="785" r:id="rId46"/>
    <p:sldId id="665" r:id="rId47"/>
    <p:sldId id="666" r:id="rId48"/>
    <p:sldId id="787" r:id="rId49"/>
    <p:sldId id="786" r:id="rId50"/>
    <p:sldId id="593" r:id="rId51"/>
    <p:sldId id="791" r:id="rId52"/>
    <p:sldId id="790" r:id="rId53"/>
    <p:sldId id="793" r:id="rId54"/>
    <p:sldId id="792" r:id="rId55"/>
    <p:sldId id="794" r:id="rId56"/>
    <p:sldId id="789" r:id="rId57"/>
    <p:sldId id="810" r:id="rId58"/>
    <p:sldId id="834" r:id="rId59"/>
    <p:sldId id="835" r:id="rId60"/>
    <p:sldId id="811" r:id="rId61"/>
    <p:sldId id="812" r:id="rId62"/>
    <p:sldId id="807" r:id="rId63"/>
    <p:sldId id="813" r:id="rId64"/>
    <p:sldId id="741" r:id="rId65"/>
    <p:sldId id="742" r:id="rId66"/>
    <p:sldId id="740" r:id="rId67"/>
    <p:sldId id="815" r:id="rId68"/>
    <p:sldId id="816" r:id="rId69"/>
    <p:sldId id="817" r:id="rId70"/>
    <p:sldId id="818" r:id="rId71"/>
    <p:sldId id="824" r:id="rId72"/>
    <p:sldId id="819" r:id="rId73"/>
    <p:sldId id="826" r:id="rId74"/>
    <p:sldId id="825" r:id="rId75"/>
    <p:sldId id="827" r:id="rId76"/>
    <p:sldId id="821" r:id="rId77"/>
    <p:sldId id="788" r:id="rId78"/>
    <p:sldId id="622" r:id="rId79"/>
    <p:sldId id="823" r:id="rId80"/>
    <p:sldId id="822" r:id="rId81"/>
    <p:sldId id="739" r:id="rId82"/>
    <p:sldId id="798" r:id="rId83"/>
    <p:sldId id="799" r:id="rId84"/>
    <p:sldId id="828" r:id="rId85"/>
    <p:sldId id="800" r:id="rId86"/>
    <p:sldId id="801" r:id="rId87"/>
    <p:sldId id="802" r:id="rId88"/>
    <p:sldId id="803" r:id="rId89"/>
    <p:sldId id="804" r:id="rId90"/>
    <p:sldId id="806" r:id="rId91"/>
    <p:sldId id="831" r:id="rId92"/>
    <p:sldId id="805" r:id="rId93"/>
    <p:sldId id="808" r:id="rId94"/>
    <p:sldId id="829" r:id="rId95"/>
    <p:sldId id="830" r:id="rId96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3300"/>
    <a:srgbClr val="FFCC66"/>
    <a:srgbClr val="336699"/>
    <a:srgbClr val="FF33CC"/>
    <a:srgbClr val="005081"/>
    <a:srgbClr val="FF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7" autoAdjust="0"/>
    <p:restoredTop sz="57730" autoAdjust="0"/>
  </p:normalViewPr>
  <p:slideViewPr>
    <p:cSldViewPr snapToGrid="0">
      <p:cViewPr varScale="1">
        <p:scale>
          <a:sx n="90" d="100"/>
          <a:sy n="90" d="100"/>
        </p:scale>
        <p:origin x="3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0.xml"/><Relationship Id="rId1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65" cy="4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37" y="0"/>
            <a:ext cx="3170264" cy="4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t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602"/>
            <a:ext cx="3170265" cy="4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defTabSz="971550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37" y="9119602"/>
            <a:ext cx="3170264" cy="48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68" tIns="48534" rIns="97068" bIns="48534" numCol="1" anchor="b" anchorCtr="0" compatLnSpc="1">
            <a:prstTxWarp prst="textNoShape">
              <a:avLst/>
            </a:prstTxWarp>
          </a:bodyPr>
          <a:lstStyle>
            <a:lvl1pPr algn="r" defTabSz="971550">
              <a:defRPr sz="1300" b="0"/>
            </a:lvl1pPr>
          </a:lstStyle>
          <a:p>
            <a:fld id="{041603D9-1C16-4205-996F-DE15EBB8B5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3131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4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7383" y="0"/>
            <a:ext cx="31668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0950" y="715963"/>
            <a:ext cx="4781550" cy="3586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8841" y="4540568"/>
            <a:ext cx="5384799" cy="4379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9607"/>
            <a:ext cx="3168542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7383" y="9159607"/>
            <a:ext cx="31668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47" tIns="47873" rIns="95747" bIns="47873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/>
            </a:lvl1pPr>
          </a:lstStyle>
          <a:p>
            <a:fld id="{42B7C487-73D2-4E0F-B7FC-751108966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276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9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4264025" y="3159125"/>
            <a:ext cx="4194175" cy="68897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10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3724275" y="1874838"/>
            <a:ext cx="4702175" cy="1143000"/>
          </a:xfrm>
        </p:spPr>
        <p:txBody>
          <a:bodyPr/>
          <a:lstStyle>
            <a:lvl1pPr>
              <a:defRPr sz="4000">
                <a:solidFill>
                  <a:srgbClr val="F463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24938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000"/>
            </a:lvl1pPr>
            <a:lvl2pPr>
              <a:lnSpc>
                <a:spcPct val="100000"/>
              </a:lnSpc>
              <a:spcBef>
                <a:spcPts val="600"/>
              </a:spcBef>
              <a:defRPr sz="2000"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  <a:lvl5pPr>
              <a:lnSpc>
                <a:spcPct val="10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81726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1E9CE7A-8875-49B1-A8FE-AC6E33D132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7656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74BCD7AF-3681-414F-9F8B-EBD4C0F4D2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5800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D8265502-EE88-4087-8209-1EFD904E76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7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4F5CB899-ABB6-4FE7-8AAD-EB5BED8A03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4313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165100"/>
            <a:ext cx="1984375" cy="59420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5100"/>
            <a:ext cx="5802313" cy="59420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Y(J)S   DSP     Slide </a:t>
            </a:r>
            <a:fld id="{8332C239-DDA6-44C7-A5A4-6FED9181B3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1508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Freeform 50"/>
          <p:cNvSpPr>
            <a:spLocks/>
          </p:cNvSpPr>
          <p:nvPr/>
        </p:nvSpPr>
        <p:spPr bwMode="auto">
          <a:xfrm>
            <a:off x="7667625" y="6573838"/>
            <a:ext cx="1477963" cy="285750"/>
          </a:xfrm>
          <a:custGeom>
            <a:avLst/>
            <a:gdLst/>
            <a:ahLst/>
            <a:cxnLst>
              <a:cxn ang="0">
                <a:pos x="855" y="2"/>
              </a:cxn>
              <a:cxn ang="0">
                <a:pos x="855" y="198"/>
              </a:cxn>
              <a:cxn ang="0">
                <a:pos x="0" y="198"/>
              </a:cxn>
              <a:cxn ang="0">
                <a:pos x="0" y="98"/>
              </a:cxn>
              <a:cxn ang="0">
                <a:pos x="4" y="68"/>
              </a:cxn>
              <a:cxn ang="0">
                <a:pos x="19" y="41"/>
              </a:cxn>
              <a:cxn ang="0">
                <a:pos x="39" y="21"/>
              </a:cxn>
              <a:cxn ang="0">
                <a:pos x="65" y="6"/>
              </a:cxn>
              <a:cxn ang="0">
                <a:pos x="88" y="0"/>
              </a:cxn>
              <a:cxn ang="0">
                <a:pos x="855" y="2"/>
              </a:cxn>
            </a:cxnLst>
            <a:rect l="0" t="0" r="r" b="b"/>
            <a:pathLst>
              <a:path w="855" h="198">
                <a:moveTo>
                  <a:pt x="855" y="2"/>
                </a:moveTo>
                <a:lnTo>
                  <a:pt x="855" y="198"/>
                </a:lnTo>
                <a:lnTo>
                  <a:pt x="0" y="198"/>
                </a:lnTo>
                <a:lnTo>
                  <a:pt x="0" y="98"/>
                </a:lnTo>
                <a:lnTo>
                  <a:pt x="4" y="68"/>
                </a:lnTo>
                <a:lnTo>
                  <a:pt x="19" y="41"/>
                </a:lnTo>
                <a:lnTo>
                  <a:pt x="39" y="21"/>
                </a:lnTo>
                <a:lnTo>
                  <a:pt x="65" y="6"/>
                </a:lnTo>
                <a:lnTo>
                  <a:pt x="88" y="0"/>
                </a:lnTo>
                <a:lnTo>
                  <a:pt x="855" y="2"/>
                </a:lnTo>
                <a:close/>
              </a:path>
            </a:pathLst>
          </a:custGeom>
          <a:solidFill>
            <a:srgbClr val="B7D5EF"/>
          </a:solidFill>
          <a:ln w="9525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923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85088" y="6618288"/>
            <a:ext cx="1458912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en-US"/>
              <a:t>Y(J)S   DSP     Slide </a:t>
            </a:r>
            <a:fld id="{8AFB6D30-2E83-4478-B9B6-90361BEC74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65100"/>
            <a:ext cx="6686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9" r:id="rId3"/>
    <p:sldLayoutId id="2147483870" r:id="rId4"/>
    <p:sldLayoutId id="2147483872" r:id="rId5"/>
    <p:sldLayoutId id="2147483873" r:id="rId6"/>
    <p:sldLayoutId id="2147483874" r:id="rId7"/>
  </p:sldLayoutIdLst>
  <p:transition spd="med"/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0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75000"/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rgbClr val="F46300"/>
        </a:buClr>
        <a:buSzPct val="30000"/>
        <a:buFont typeface="Wingdings" pitchFamily="2" charset="2"/>
        <a:buChar char="l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SNT1Oz_lbc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Ih8KBOOkY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SA3feQ9gK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spcsp.com/lectures/dspintro/inst.mid" TargetMode="External"/><Relationship Id="rId3" Type="http://schemas.openxmlformats.org/officeDocument/2006/relationships/hyperlink" Target="http://www.dspcsp.com/lectures/dspintro/2ans.wav" TargetMode="External"/><Relationship Id="rId7" Type="http://schemas.openxmlformats.org/officeDocument/2006/relationships/hyperlink" Target="http://www.dspcsp.com/lectures/dspintro/ans123.wav" TargetMode="External"/><Relationship Id="rId2" Type="http://schemas.openxmlformats.org/officeDocument/2006/relationships/hyperlink" Target="http://www.dspcsp.com/lectures/dspintro/1busy.wa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spcsp.com/lectures/dspintro/4v34.wav" TargetMode="External"/><Relationship Id="rId5" Type="http://schemas.openxmlformats.org/officeDocument/2006/relationships/hyperlink" Target="http://www.dspcsp.com/lectures/dspintro/3T30.wav" TargetMode="External"/><Relationship Id="rId4" Type="http://schemas.openxmlformats.org/officeDocument/2006/relationships/hyperlink" Target="http://www.dspcsp.com/lectures/dspintro/dtmf123.wav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intl/en/chrome/demos/speech.html" TargetMode="External"/><Relationship Id="rId2" Type="http://schemas.openxmlformats.org/officeDocument/2006/relationships/hyperlink" Target="http://www.dspcsp.com/tau/dsp/dspInteresting.mp3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cQ54GDm1eL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csp.com/exercises/X2-1-1.pdf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spcsp.com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ww.youtube.com/watch?v=i6rVHr6OwjI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csp.com/progs/fsdemo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3ngmRuGUc" TargetMode="External"/><Relationship Id="rId2" Type="http://schemas.openxmlformats.org/officeDocument/2006/relationships/hyperlink" Target="http://www.dspcsp.com/progs/wagon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csp.com/progs/negfreq.htm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0.png"/><Relationship Id="rId5" Type="http://schemas.openxmlformats.org/officeDocument/2006/relationships/image" Target="../media/image600.png"/><Relationship Id="rId4" Type="http://schemas.openxmlformats.org/officeDocument/2006/relationships/image" Target="../media/image5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0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324" y="617163"/>
            <a:ext cx="6686550" cy="1143000"/>
          </a:xfrm>
        </p:spPr>
        <p:txBody>
          <a:bodyPr/>
          <a:lstStyle/>
          <a:p>
            <a:r>
              <a:rPr lang="en-US" dirty="0"/>
              <a:t>Part 1</a:t>
            </a:r>
            <a:br>
              <a:rPr lang="en-US" dirty="0"/>
            </a:br>
            <a:r>
              <a:rPr lang="en-US" dirty="0"/>
              <a:t>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8001000" cy="449641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/>
              <a:t>0368.3464</a:t>
            </a:r>
          </a:p>
          <a:p>
            <a:pPr marL="0" indent="0" algn="ctr">
              <a:buNone/>
            </a:pPr>
            <a:r>
              <a:rPr lang="he-IL" sz="2800" b="1" dirty="0"/>
              <a:t>עיבוד ספרתי של אותות</a:t>
            </a:r>
          </a:p>
          <a:p>
            <a:pPr marL="0" indent="0" algn="ctr">
              <a:buNone/>
            </a:pPr>
            <a:r>
              <a:rPr lang="en-US" sz="2400" b="1" dirty="0"/>
              <a:t>Digital Signal Processing for Computer Science</a:t>
            </a:r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dirty="0"/>
              <a:t>AKA</a:t>
            </a:r>
          </a:p>
          <a:p>
            <a:pPr marL="0" indent="0" algn="ctr">
              <a:buNone/>
            </a:pPr>
            <a:r>
              <a:rPr lang="en-US" sz="2000" b="1" dirty="0"/>
              <a:t>Digital Signal Processing – Algorithms and Applications</a:t>
            </a:r>
          </a:p>
          <a:p>
            <a:pPr marL="0" indent="0">
              <a:buNone/>
            </a:pPr>
            <a:endParaRPr lang="en-US" sz="1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FF0000"/>
                </a:solidFill>
              </a:rPr>
              <a:t>WARNING: This is a very different course from DSP for Engineering students</a:t>
            </a:r>
          </a:p>
          <a:p>
            <a:pPr marL="0" indent="0" algn="ctr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2575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53" y="1433698"/>
            <a:ext cx="5092494" cy="25294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5800" y="3905476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BOSS RC-505 Loop Station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4669603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Let’s see it in </a:t>
            </a:r>
            <a:r>
              <a:rPr lang="en-US" dirty="0">
                <a:hlinkClick r:id="rId3"/>
              </a:rPr>
              <a:t>(in)action 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5381060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Let’s see </a:t>
            </a:r>
            <a:r>
              <a:rPr lang="en-US" dirty="0">
                <a:hlinkClick r:id="rId4"/>
              </a:rPr>
              <a:t>someone </a:t>
            </a:r>
            <a:r>
              <a:rPr lang="en-US" dirty="0"/>
              <a:t>who really knows about DSP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85800" y="5999674"/>
            <a:ext cx="7772400" cy="64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Some music effects are </a:t>
            </a:r>
            <a:r>
              <a:rPr lang="en-US" i="1" dirty="0"/>
              <a:t>easy to understand</a:t>
            </a:r>
          </a:p>
          <a:p>
            <a:pPr marL="0" indent="0">
              <a:buFont typeface="Wingdings" pitchFamily="2" charset="2"/>
              <a:buNone/>
            </a:pP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1986947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GPS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230477"/>
            <a:ext cx="7772400" cy="187663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But what signals do the satellites transmit?</a:t>
            </a:r>
          </a:p>
          <a:p>
            <a:pPr marL="0" indent="0" defTabSz="3968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and how does the GPS receiver know </a:t>
            </a:r>
          </a:p>
          <a:p>
            <a:pPr marL="0" indent="0" defTabSz="396875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		WHEN a signal was received?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501" y="1461586"/>
            <a:ext cx="2510583" cy="24137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1667" y="2280492"/>
            <a:ext cx="5221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GPS and the quest for Pizza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7949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Telephony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51625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many of you have seen one of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of you still have one of these?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many of you have used one of these?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One of these?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657" y="3149626"/>
            <a:ext cx="1251140" cy="11860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7200" y="4335705"/>
            <a:ext cx="2120690" cy="1188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4215" y="1337545"/>
            <a:ext cx="1015440" cy="318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B85660-E4CC-12D9-88C0-E39325A60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7657" y="1919372"/>
            <a:ext cx="1348557" cy="9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067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Wonderful tones!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  <a:hlinkClick r:id="rId2"/>
              </a:rPr>
              <a:t>dial and busy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3"/>
              </a:rPr>
              <a:t>dial and ring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4"/>
              </a:rPr>
              <a:t>different DTMF tones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5"/>
              </a:rPr>
              <a:t>T.30 fax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6"/>
              </a:rPr>
              <a:t>V.34 modem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7"/>
              </a:rPr>
              <a:t>different answer tones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  <a:hlinkClick r:id="rId8"/>
              </a:rPr>
              <a:t>musical instruments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29218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We have all heard that 5G is the NEXT THING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It is so much better than 4G …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How does it do it?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18697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2363179" y="2863496"/>
            <a:ext cx="741217" cy="691253"/>
            <a:chOff x="3317965" y="2656114"/>
            <a:chExt cx="1064337" cy="921670"/>
          </a:xfrm>
        </p:grpSpPr>
        <p:sp>
          <p:nvSpPr>
            <p:cNvPr id="48" name="Rectangle 47"/>
            <p:cNvSpPr/>
            <p:nvPr/>
          </p:nvSpPr>
          <p:spPr>
            <a:xfrm>
              <a:off x="3317965" y="2792650"/>
              <a:ext cx="926341" cy="15687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Isosceles Triangle 48"/>
            <p:cNvSpPr/>
            <p:nvPr/>
          </p:nvSpPr>
          <p:spPr>
            <a:xfrm>
              <a:off x="3924205" y="2656114"/>
              <a:ext cx="444643" cy="40089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3924205" y="3057008"/>
              <a:ext cx="92634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261583" y="3057008"/>
              <a:ext cx="72050" cy="203352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094504" y="2830416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Oval 52"/>
            <p:cNvSpPr/>
            <p:nvPr/>
          </p:nvSpPr>
          <p:spPr>
            <a:xfrm>
              <a:off x="3886120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4" name="Oval 53"/>
            <p:cNvSpPr/>
            <p:nvPr/>
          </p:nvSpPr>
          <p:spPr>
            <a:xfrm>
              <a:off x="4292608" y="3014830"/>
              <a:ext cx="89694" cy="8435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43145" y="3158684"/>
              <a:ext cx="209550" cy="41910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316355" y="2863497"/>
            <a:ext cx="826817" cy="496643"/>
            <a:chOff x="1798820" y="1701383"/>
            <a:chExt cx="2675927" cy="1708477"/>
          </a:xfrm>
        </p:grpSpPr>
        <p:sp>
          <p:nvSpPr>
            <p:cNvPr id="36" name="Rectangle 35"/>
            <p:cNvSpPr/>
            <p:nvPr/>
          </p:nvSpPr>
          <p:spPr>
            <a:xfrm>
              <a:off x="1798820" y="2053652"/>
              <a:ext cx="2248524" cy="4047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3270356" y="1701383"/>
              <a:ext cx="1079290" cy="1034322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3002577" y="2735704"/>
              <a:ext cx="267779" cy="606701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264168" y="2735704"/>
              <a:ext cx="210579" cy="674156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3683725" y="2151089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1" name="Oval 40"/>
            <p:cNvSpPr/>
            <p:nvPr/>
          </p:nvSpPr>
          <p:spPr>
            <a:xfrm>
              <a:off x="3177912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Oval 41"/>
            <p:cNvSpPr/>
            <p:nvPr/>
          </p:nvSpPr>
          <p:spPr>
            <a:xfrm>
              <a:off x="4164588" y="2626884"/>
              <a:ext cx="217715" cy="217642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77556" y="2959016"/>
            <a:ext cx="736808" cy="708978"/>
            <a:chOff x="4104243" y="2659819"/>
            <a:chExt cx="1064337" cy="945304"/>
          </a:xfrm>
        </p:grpSpPr>
        <p:grpSp>
          <p:nvGrpSpPr>
            <p:cNvPr id="24" name="Group 23"/>
            <p:cNvGrpSpPr/>
            <p:nvPr/>
          </p:nvGrpSpPr>
          <p:grpSpPr>
            <a:xfrm>
              <a:off x="4104243" y="2659819"/>
              <a:ext cx="1064337" cy="604246"/>
              <a:chOff x="1798820" y="1701383"/>
              <a:chExt cx="2583483" cy="155897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798820" y="2053652"/>
                <a:ext cx="2248524" cy="404735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Isosceles Triangle 28"/>
              <p:cNvSpPr/>
              <p:nvPr/>
            </p:nvSpPr>
            <p:spPr>
              <a:xfrm>
                <a:off x="3270356" y="1701383"/>
                <a:ext cx="1079290" cy="1034322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3270356" y="2735705"/>
                <a:ext cx="224851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4089280" y="2735705"/>
                <a:ext cx="174888" cy="524655"/>
              </a:xfrm>
              <a:prstGeom prst="line">
                <a:avLst/>
              </a:prstGeom>
              <a:ln w="762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3683725" y="2151089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77912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164588" y="2626884"/>
                <a:ext cx="217715" cy="21764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20443" y="3186023"/>
              <a:ext cx="209550" cy="419100"/>
              <a:chOff x="4820443" y="3186023"/>
              <a:chExt cx="209550" cy="41910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20443" y="3186023"/>
                <a:ext cx="209550" cy="419100"/>
              </a:xfrm>
              <a:prstGeom prst="rect">
                <a:avLst/>
              </a:prstGeom>
            </p:spPr>
          </p:pic>
          <p:sp>
            <p:nvSpPr>
              <p:cNvPr id="27" name="Rectangle 26"/>
              <p:cNvSpPr/>
              <p:nvPr/>
            </p:nvSpPr>
            <p:spPr>
              <a:xfrm>
                <a:off x="4825760" y="3342106"/>
                <a:ext cx="199674" cy="1294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5G refrigerator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533" y="2355973"/>
            <a:ext cx="1161197" cy="261944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7103048" y="4228635"/>
            <a:ext cx="1639247" cy="944182"/>
            <a:chOff x="6312806" y="4528519"/>
            <a:chExt cx="2185662" cy="12589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2806" y="4528519"/>
              <a:ext cx="2185662" cy="10833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21566" y="5368328"/>
              <a:ext cx="209550" cy="41910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580493" y="3249543"/>
            <a:ext cx="677825" cy="645928"/>
            <a:chOff x="6868510" y="1937551"/>
            <a:chExt cx="903767" cy="861237"/>
          </a:xfrm>
        </p:grpSpPr>
        <p:sp>
          <p:nvSpPr>
            <p:cNvPr id="11" name="Rectangle 10"/>
            <p:cNvSpPr/>
            <p:nvPr/>
          </p:nvSpPr>
          <p:spPr>
            <a:xfrm>
              <a:off x="6868510" y="1937551"/>
              <a:ext cx="871683" cy="82915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68510" y="193755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86330" y="3249543"/>
            <a:ext cx="677825" cy="645928"/>
            <a:chOff x="7951351" y="1929531"/>
            <a:chExt cx="903767" cy="861237"/>
          </a:xfrm>
        </p:grpSpPr>
        <p:sp>
          <p:nvSpPr>
            <p:cNvPr id="12" name="Rectangle 11"/>
            <p:cNvSpPr/>
            <p:nvPr/>
          </p:nvSpPr>
          <p:spPr>
            <a:xfrm>
              <a:off x="7951351" y="1929532"/>
              <a:ext cx="871683" cy="3003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951351" y="1929531"/>
              <a:ext cx="903767" cy="861237"/>
            </a:xfrm>
            <a:prstGeom prst="rect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499" y="2785276"/>
            <a:ext cx="2004480" cy="1335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589" y="2397681"/>
            <a:ext cx="2093119" cy="2536031"/>
          </a:xfrm>
          <a:prstGeom prst="rect">
            <a:avLst/>
          </a:prstGeom>
        </p:spPr>
      </p:pic>
      <p:pic>
        <p:nvPicPr>
          <p:cNvPr id="19" name="Picture 2" descr="Image result for lightning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4298">
            <a:off x="3266725" y="2304775"/>
            <a:ext cx="2777321" cy="2777321"/>
          </a:xfrm>
          <a:prstGeom prst="rect">
            <a:avLst/>
          </a:prstGeom>
          <a:noFill/>
        </p:spPr>
      </p:pic>
      <p:pic>
        <p:nvPicPr>
          <p:cNvPr id="20" name="Picture 2" descr="Image result for lightning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3540">
            <a:off x="1802587" y="3154968"/>
            <a:ext cx="575392" cy="575392"/>
          </a:xfrm>
          <a:prstGeom prst="rect">
            <a:avLst/>
          </a:prstGeom>
          <a:noFill/>
        </p:spPr>
      </p:pic>
      <p:pic>
        <p:nvPicPr>
          <p:cNvPr id="22" name="Picture 2" descr="Image result for lightning ic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9821">
            <a:off x="5328722" y="3413821"/>
            <a:ext cx="465614" cy="465614"/>
          </a:xfrm>
          <a:prstGeom prst="rect">
            <a:avLst/>
          </a:prstGeom>
          <a:noFill/>
        </p:spPr>
      </p:pic>
      <p:grpSp>
        <p:nvGrpSpPr>
          <p:cNvPr id="43" name="Group 42"/>
          <p:cNvGrpSpPr/>
          <p:nvPr/>
        </p:nvGrpSpPr>
        <p:grpSpPr>
          <a:xfrm>
            <a:off x="2344567" y="3223741"/>
            <a:ext cx="157163" cy="314325"/>
            <a:chOff x="4820443" y="3186023"/>
            <a:chExt cx="209550" cy="41910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0443" y="3186023"/>
              <a:ext cx="209550" cy="419100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4825760" y="3342106"/>
              <a:ext cx="199674" cy="1294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46" name="Can 45"/>
          <p:cNvSpPr/>
          <p:nvPr/>
        </p:nvSpPr>
        <p:spPr>
          <a:xfrm>
            <a:off x="2694307" y="5010747"/>
            <a:ext cx="492887" cy="669637"/>
          </a:xfrm>
          <a:prstGeom prst="can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638" y="4462058"/>
            <a:ext cx="157163" cy="3143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569743" y="3536273"/>
            <a:ext cx="157163" cy="314325"/>
            <a:chOff x="803363" y="5578508"/>
            <a:chExt cx="209550" cy="419100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363" y="5578508"/>
              <a:ext cx="209550" cy="4191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17574" y="5711888"/>
              <a:ext cx="174655" cy="14926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8912" cy="239712"/>
          </a:xfrm>
        </p:spPr>
        <p:txBody>
          <a:bodyPr/>
          <a:lstStyle/>
          <a:p>
            <a:r>
              <a:rPr lang="en-US" altLang="en-US" dirty="0"/>
              <a:t>Y(J)S   DSP     Slide </a:t>
            </a:r>
            <a:fld id="{C61314C7-C31C-4AF5-ACEE-36E1E89E86E0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409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20482 -0.21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81 -0.2162 L -0.48946 -0.2173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6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5 -0.00486 L 0.07865 0.01504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4" y="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34 0.03727 L 0.05534 0.2872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11198 0.015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Speech synthesis – text to speech (</a:t>
            </a:r>
            <a:r>
              <a:rPr lang="en-US" dirty="0">
                <a:hlinkClick r:id="rId2"/>
              </a:rPr>
              <a:t>demo</a:t>
            </a:r>
            <a:r>
              <a:rPr lang="en-US" dirty="0"/>
              <a:t>)</a:t>
            </a:r>
          </a:p>
          <a:p>
            <a:r>
              <a:rPr lang="en-US" dirty="0"/>
              <a:t>Speech recognition – speech to text (</a:t>
            </a:r>
            <a:r>
              <a:rPr lang="en-US" dirty="0">
                <a:hlinkClick r:id="rId3"/>
              </a:rPr>
              <a:t>demo</a:t>
            </a:r>
            <a:r>
              <a:rPr lang="en-US" dirty="0"/>
              <a:t>)</a:t>
            </a:r>
          </a:p>
          <a:p>
            <a:r>
              <a:rPr lang="en-US" dirty="0"/>
              <a:t>Speaker recognition</a:t>
            </a:r>
          </a:p>
          <a:p>
            <a:r>
              <a:rPr lang="en-US" dirty="0"/>
              <a:t>Speaker verification</a:t>
            </a:r>
          </a:p>
          <a:p>
            <a:r>
              <a:rPr lang="en-US" dirty="0"/>
              <a:t>Speech compression</a:t>
            </a:r>
          </a:p>
          <a:p>
            <a:r>
              <a:rPr lang="en-US" dirty="0"/>
              <a:t>Dynamic Time Warping</a:t>
            </a:r>
          </a:p>
          <a:p>
            <a:r>
              <a:rPr lang="en-US" dirty="0"/>
              <a:t>Language recognition</a:t>
            </a:r>
          </a:p>
          <a:p>
            <a:r>
              <a:rPr lang="en-US" dirty="0"/>
              <a:t>Speech polygraph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8634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fakes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I’m sure you have all heard </a:t>
            </a:r>
            <a:r>
              <a:rPr lang="en-US" dirty="0">
                <a:hlinkClick r:id="rId2"/>
              </a:rPr>
              <a:t>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338" y="2938595"/>
            <a:ext cx="5534542" cy="301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2701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1C5E-C2D1-C30F-36BF-7EC20BE89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Encrypted Traffic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0F003-00E1-23B1-8ECA-63C2237D2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We all want our Internet traffic to be private</a:t>
            </a:r>
          </a:p>
          <a:p>
            <a:pPr marL="0" indent="0" defTabSz="457200">
              <a:buNone/>
            </a:pPr>
            <a:r>
              <a:rPr lang="en-US" sz="2400" dirty="0"/>
              <a:t>	but we also want good </a:t>
            </a:r>
            <a:r>
              <a:rPr lang="en-US" sz="2400" b="1" dirty="0"/>
              <a:t>Q</a:t>
            </a:r>
            <a:r>
              <a:rPr lang="en-US" sz="2400" dirty="0"/>
              <a:t>uality </a:t>
            </a:r>
            <a:r>
              <a:rPr lang="en-US" sz="2400" b="1" dirty="0"/>
              <a:t>o</a:t>
            </a:r>
            <a:r>
              <a:rPr lang="en-US" sz="2400" dirty="0"/>
              <a:t>f </a:t>
            </a:r>
            <a:r>
              <a:rPr lang="en-US" sz="2400" b="1" dirty="0"/>
              <a:t>E</a:t>
            </a:r>
            <a:r>
              <a:rPr lang="en-US" sz="2400" dirty="0"/>
              <a:t>xperience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sz="2400" dirty="0"/>
              <a:t>How can an Internet Service Provider do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73E3D-EE8F-F9BC-4927-6708F1964E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4E7CF-66A2-20FF-388A-9A49E121B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3562221"/>
            <a:ext cx="3148013" cy="28004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5EE7A-7FF5-8399-A26A-E7ACF21EF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562221"/>
            <a:ext cx="3625659" cy="280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2599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- What is DSP?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42361"/>
            <a:ext cx="7772400" cy="456475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D</a:t>
            </a:r>
            <a:r>
              <a:rPr lang="en-US" sz="3200" dirty="0"/>
              <a:t>igital </a:t>
            </a:r>
            <a:r>
              <a:rPr lang="en-US" sz="3200" b="1" dirty="0"/>
              <a:t>S</a:t>
            </a:r>
            <a:r>
              <a:rPr lang="en-US" sz="3200" dirty="0"/>
              <a:t>ignal </a:t>
            </a:r>
            <a:r>
              <a:rPr lang="en-US" sz="3200" b="1" dirty="0"/>
              <a:t>P</a:t>
            </a:r>
            <a:r>
              <a:rPr lang="en-US" sz="3200" dirty="0"/>
              <a:t>rocessing</a:t>
            </a:r>
          </a:p>
          <a:p>
            <a:pPr marL="0" indent="0">
              <a:spcBef>
                <a:spcPts val="4200"/>
              </a:spcBef>
              <a:buNone/>
            </a:pPr>
            <a:r>
              <a:rPr lang="en-US" sz="3200" dirty="0"/>
              <a:t>Digital (Signal Processing)</a:t>
            </a:r>
          </a:p>
          <a:p>
            <a:pPr marL="0" indent="0" algn="r" rtl="1">
              <a:buNone/>
            </a:pPr>
            <a:r>
              <a:rPr lang="he-IL" sz="3600" dirty="0"/>
              <a:t>עיבוד ספרתי של אותות</a:t>
            </a:r>
            <a:endParaRPr lang="en-US" sz="3600" dirty="0"/>
          </a:p>
          <a:p>
            <a:pPr marL="0" indent="0">
              <a:spcBef>
                <a:spcPts val="3600"/>
              </a:spcBef>
              <a:buNone/>
            </a:pPr>
            <a:r>
              <a:rPr lang="en-US" sz="3200" dirty="0"/>
              <a:t>(Digital Signal) Processing</a:t>
            </a:r>
          </a:p>
          <a:p>
            <a:pPr marL="0" indent="0" algn="r" rtl="1">
              <a:buNone/>
            </a:pPr>
            <a:r>
              <a:rPr lang="he-IL" sz="3600" dirty="0"/>
              <a:t>עיבוד של אותות ספרתיים</a:t>
            </a:r>
            <a:endParaRPr lang="en-US" sz="3600" dirty="0"/>
          </a:p>
          <a:p>
            <a:pPr marL="0" indent="0" algn="r" rtl="1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067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03228"/>
            <a:ext cx="7772400" cy="4997572"/>
          </a:xfrm>
        </p:spPr>
        <p:txBody>
          <a:bodyPr/>
          <a:lstStyle/>
          <a:p>
            <a:r>
              <a:rPr lang="en-US" dirty="0"/>
              <a:t>Always check the Moodle</a:t>
            </a:r>
          </a:p>
          <a:p>
            <a:pPr>
              <a:spcBef>
                <a:spcPts val="1800"/>
              </a:spcBef>
            </a:pPr>
            <a:r>
              <a:rPr lang="en-US" dirty="0"/>
              <a:t>We’ll start at 17:10</a:t>
            </a:r>
          </a:p>
          <a:p>
            <a:pPr>
              <a:spcBef>
                <a:spcPts val="1800"/>
              </a:spcBef>
            </a:pPr>
            <a:r>
              <a:rPr lang="en-US" dirty="0"/>
              <a:t>One break 18:30-1845, finish at 19:45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67503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signal?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992313"/>
            <a:ext cx="8138711" cy="4114800"/>
          </a:xfrm>
        </p:spPr>
        <p:txBody>
          <a:bodyPr/>
          <a:lstStyle/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There is no such thing as a signal !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But there is an </a:t>
            </a:r>
            <a:r>
              <a:rPr lang="en-US" b="1" dirty="0"/>
              <a:t>analog signal  </a:t>
            </a:r>
            <a:r>
              <a:rPr lang="en-US" dirty="0"/>
              <a:t>and   a </a:t>
            </a:r>
            <a:r>
              <a:rPr lang="en-US" b="1" dirty="0"/>
              <a:t>digital signal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An analog signal s(t) is 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a real function of a single variable called time (t)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But not just </a:t>
            </a:r>
            <a:r>
              <a:rPr lang="en-US" i="1" dirty="0"/>
              <a:t>any</a:t>
            </a:r>
            <a:r>
              <a:rPr lang="en-US" dirty="0"/>
              <a:t> function – in a moment we will see conditions</a:t>
            </a:r>
          </a:p>
          <a:p>
            <a:pPr marL="0" indent="0">
              <a:buNone/>
              <a:tabLst>
                <a:tab pos="461963" algn="l"/>
              </a:tabLst>
            </a:pPr>
            <a:r>
              <a:rPr lang="en-US" dirty="0"/>
              <a:t>A digital signal </a:t>
            </a:r>
            <a:r>
              <a:rPr lang="en-US" dirty="0" err="1"/>
              <a:t>s</a:t>
            </a:r>
            <a:r>
              <a:rPr lang="en-US" b="1" baseline="-25000" dirty="0" err="1"/>
              <a:t>n</a:t>
            </a:r>
            <a:r>
              <a:rPr lang="en-US" dirty="0"/>
              <a:t> is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	a real sequence with a single index called (discrete) time (n)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But not just </a:t>
            </a:r>
            <a:r>
              <a:rPr lang="en-US" i="1" dirty="0"/>
              <a:t>any</a:t>
            </a:r>
            <a:r>
              <a:rPr lang="en-US" dirty="0"/>
              <a:t> sequence – in a moment we will see conditions</a:t>
            </a:r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endParaRPr lang="en-US" dirty="0"/>
          </a:p>
          <a:p>
            <a:pPr marL="0" indent="0">
              <a:spcBef>
                <a:spcPts val="0"/>
              </a:spcBef>
              <a:buNone/>
              <a:tabLst>
                <a:tab pos="461963" algn="l"/>
              </a:tabLst>
            </a:pPr>
            <a:r>
              <a:rPr lang="en-US" dirty="0"/>
              <a:t>And there is a connection between analog and digital signals 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86845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signal?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60798"/>
            <a:ext cx="7939088" cy="4540689"/>
          </a:xfrm>
        </p:spPr>
        <p:txBody>
          <a:bodyPr/>
          <a:lstStyle/>
          <a:p>
            <a:r>
              <a:rPr lang="en-US" dirty="0"/>
              <a:t>Complex functions z(t) or sequences </a:t>
            </a:r>
            <a:r>
              <a:rPr lang="en-US" dirty="0" err="1"/>
              <a:t>z</a:t>
            </a:r>
            <a:r>
              <a:rPr lang="en-US" b="1" baseline="-25000" dirty="0" err="1"/>
              <a:t>n</a:t>
            </a:r>
            <a:endParaRPr lang="en-US" b="1" baseline="-25000" dirty="0"/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(they aren’t real!)</a:t>
            </a:r>
          </a:p>
          <a:p>
            <a:pPr>
              <a:spcBef>
                <a:spcPts val="600"/>
              </a:spcBef>
            </a:pPr>
            <a:r>
              <a:rPr lang="en-US" dirty="0"/>
              <a:t>Images   I(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(it is two dimensional – not a scalar function/sequence)</a:t>
            </a:r>
          </a:p>
          <a:p>
            <a:pPr>
              <a:spcBef>
                <a:spcPts val="600"/>
              </a:spcBef>
            </a:pPr>
            <a:r>
              <a:rPr lang="en-US" dirty="0"/>
              <a:t>Videos   v(</a:t>
            </a:r>
            <a:r>
              <a:rPr lang="en-US" dirty="0" err="1"/>
              <a:t>x,y,t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(it is three dimensional)</a:t>
            </a:r>
          </a:p>
          <a:p>
            <a:pPr defTabSz="341313">
              <a:spcBef>
                <a:spcPts val="600"/>
              </a:spcBef>
            </a:pPr>
            <a:r>
              <a:rPr lang="en-US" dirty="0"/>
              <a:t>Waves   w(</a:t>
            </a:r>
            <a:r>
              <a:rPr lang="en-US" b="1" dirty="0" err="1"/>
              <a:t>x</a:t>
            </a:r>
            <a:r>
              <a:rPr lang="en-US" dirty="0" err="1"/>
              <a:t>,t</a:t>
            </a:r>
            <a:r>
              <a:rPr lang="en-US" dirty="0"/>
              <a:t>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(they are functions of </a:t>
            </a:r>
            <a:r>
              <a:rPr lang="en-US" i="1" dirty="0"/>
              <a:t>space</a:t>
            </a:r>
            <a:r>
              <a:rPr lang="en-US" dirty="0"/>
              <a:t> and time, not just of time)</a:t>
            </a:r>
          </a:p>
          <a:p>
            <a:pPr defTabSz="341313">
              <a:spcBef>
                <a:spcPts val="600"/>
              </a:spcBef>
            </a:pPr>
            <a:r>
              <a:rPr lang="en-US" dirty="0"/>
              <a:t>Information (</a:t>
            </a:r>
            <a:r>
              <a:rPr lang="en-US" i="1" dirty="0"/>
              <a:t>I hope you know what that means </a:t>
            </a:r>
            <a:r>
              <a:rPr lang="en-US" dirty="0"/>
              <a:t>…)</a:t>
            </a:r>
          </a:p>
          <a:p>
            <a:pPr marL="0" indent="0" defTabSz="341313">
              <a:spcBef>
                <a:spcPts val="0"/>
              </a:spcBef>
              <a:buNone/>
            </a:pPr>
            <a:r>
              <a:rPr lang="en-US" dirty="0"/>
              <a:t>	(but signals can </a:t>
            </a:r>
            <a:r>
              <a:rPr lang="en-US" i="1" dirty="0"/>
              <a:t>carry</a:t>
            </a:r>
            <a:r>
              <a:rPr lang="en-US" dirty="0"/>
              <a:t> information)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7722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DSP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55600" y="1270000"/>
            <a:ext cx="8509000" cy="5232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b="1" dirty="0"/>
              <a:t>Digital</a:t>
            </a:r>
            <a:r>
              <a:rPr lang="en-US" altLang="en-US" sz="2000" dirty="0"/>
              <a:t> Signal Processing    vs.     </a:t>
            </a:r>
            <a:r>
              <a:rPr lang="en-US" altLang="en-US" sz="2000" b="1" dirty="0"/>
              <a:t>Analog</a:t>
            </a:r>
            <a:r>
              <a:rPr lang="en-US" altLang="en-US" sz="2000" dirty="0"/>
              <a:t> Signal   Processing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Why </a:t>
            </a:r>
            <a:r>
              <a:rPr lang="en-US" altLang="en-US" sz="2000" b="1" dirty="0"/>
              <a:t>D</a:t>
            </a:r>
            <a:r>
              <a:rPr lang="en-US" altLang="en-US" sz="2000" dirty="0"/>
              <a:t>SP ?  use (digital) computer instead of (analog)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flexible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new functionality requires code changes, not component changes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accurate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even simple amplification can not be done exactly in electronics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stable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code performs consistently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more sophisticated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can perform more complex algorithms (e.g., SW receiver)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However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digital computers only process sequences of numbers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not analog signals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requires converting analog signals to digital domain for processing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and digital signals back to analog domain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C66F1A5-9F51-4729-AEEE-CBB2465B4F1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worthwhile?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62990" y="4070367"/>
            <a:ext cx="8692103" cy="1103293"/>
            <a:chOff x="262990" y="4004268"/>
            <a:chExt cx="8692103" cy="1103293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854839" y="4555916"/>
              <a:ext cx="748057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1069583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filter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87935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A/D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28745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D/A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29792" y="4263528"/>
              <a:ext cx="1310376" cy="5847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filter</a:t>
              </a:r>
            </a:p>
          </p:txBody>
        </p:sp>
        <p:pic>
          <p:nvPicPr>
            <p:cNvPr id="23" name="Picture 106" descr="C:\WINDOWS\Application Data\Microsoft\Media Catalog\Downloaded Clips\cl0\BS00093_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9704" y="4004268"/>
              <a:ext cx="1086702" cy="1103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262990" y="4371248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x(t)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30839" y="4366197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y(t)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149593" y="1438695"/>
            <a:ext cx="4081030" cy="1414288"/>
            <a:chOff x="2158385" y="1736642"/>
            <a:chExt cx="4081030" cy="14142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334" y="1907909"/>
              <a:ext cx="427777" cy="78338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00082" y="1901621"/>
              <a:ext cx="427777" cy="7833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974266" y="1455655"/>
              <a:ext cx="466725" cy="1028700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 flipV="1">
              <a:off x="3702953" y="1946130"/>
              <a:ext cx="3638" cy="233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702953" y="2593459"/>
              <a:ext cx="93826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5039780" y="1484227"/>
              <a:ext cx="152400" cy="97155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 flipV="1">
              <a:off x="4630205" y="1958985"/>
              <a:ext cx="3638" cy="2333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7859" y="2608005"/>
              <a:ext cx="438150" cy="542925"/>
            </a:xfrm>
            <a:prstGeom prst="rect">
              <a:avLst/>
            </a:prstGeom>
          </p:spPr>
        </p:pic>
        <p:cxnSp>
          <p:nvCxnSpPr>
            <p:cNvPr id="33" name="Straight Connector 32"/>
            <p:cNvCxnSpPr/>
            <p:nvPr/>
          </p:nvCxnSpPr>
          <p:spPr bwMode="auto">
            <a:xfrm>
              <a:off x="2720249" y="1959354"/>
              <a:ext cx="112848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8" name="Isosceles Triangle 37"/>
            <p:cNvSpPr/>
            <p:nvPr/>
          </p:nvSpPr>
          <p:spPr bwMode="auto">
            <a:xfrm rot="5400000">
              <a:off x="3041059" y="1720397"/>
              <a:ext cx="386862" cy="481636"/>
            </a:xfrm>
            <a:prstGeom prst="triangle">
              <a:avLst/>
            </a:prstGeom>
            <a:solidFill>
              <a:schemeClr val="bg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158385" y="1761464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x(t)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15161" y="1761148"/>
              <a:ext cx="624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y(t)</a:t>
              </a:r>
            </a:p>
          </p:txBody>
        </p:sp>
      </p:grpSp>
      <p:cxnSp>
        <p:nvCxnSpPr>
          <p:cNvPr id="45" name="Straight Arrow Connector 44"/>
          <p:cNvCxnSpPr/>
          <p:nvPr/>
        </p:nvCxnSpPr>
        <p:spPr bwMode="auto">
          <a:xfrm>
            <a:off x="4138142" y="2949216"/>
            <a:ext cx="0" cy="94943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3748408" y="3044747"/>
            <a:ext cx="1052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???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262990" y="5222835"/>
            <a:ext cx="8509000" cy="9303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Yes, because of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feasibility (there are operations that are impossible in analog)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flexibility (it is very difficult to upgrade analog hardware)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accuracy (even simple </a:t>
            </a:r>
            <a:r>
              <a:rPr lang="en-US" altLang="en-US" sz="2000" i="1" dirty="0"/>
              <a:t>gain</a:t>
            </a:r>
            <a:r>
              <a:rPr lang="en-US" altLang="en-US" sz="2000" dirty="0"/>
              <a:t> is not completely accurate in analog)</a:t>
            </a:r>
          </a:p>
        </p:txBody>
      </p:sp>
      <p:pic>
        <p:nvPicPr>
          <p:cNvPr id="29" name="Picture 7" descr="C:\Documents and Settings\Yaakov_s\My Documents\lectures\DSP\Norbert_Wien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1946275"/>
            <a:ext cx="168275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346725" y="3069629"/>
            <a:ext cx="1514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dirty="0">
                <a:solidFill>
                  <a:schemeClr val="bg1"/>
                </a:solidFill>
              </a:rPr>
              <a:t>Norbert Wiener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9980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100472C-5BC1-418A-99D3-5B2DEAAF8CEA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24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Signals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000" y="1268413"/>
            <a:ext cx="3149600" cy="17399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Analog signal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b="1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       s(t) 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continuous time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- </a:t>
            </a:r>
            <a:r>
              <a:rPr lang="en-US" altLang="en-US" sz="2400" b="1" dirty="0">
                <a:solidFill>
                  <a:schemeClr val="accent2"/>
                </a:solidFill>
                <a:sym typeface="Symbol" panose="05050102010706020507" pitchFamily="18" charset="2"/>
              </a:rPr>
              <a:t> &lt; t &lt; +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118099" y="1268413"/>
            <a:ext cx="366234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signal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endParaRPr lang="en-US" altLang="en-US" sz="2400" b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altLang="en-US" sz="2400" b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400" b="0" baseline="-25000" dirty="0" err="1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discrete time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- </a:t>
            </a: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</a:t>
            </a:r>
          </a:p>
          <a:p>
            <a:pPr eaLnBrk="1" hangingPunct="1">
              <a:lnSpc>
                <a:spcPts val="1800"/>
              </a:lnSpc>
              <a:spcBef>
                <a:spcPts val="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  </a:t>
            </a:r>
            <a:r>
              <a:rPr lang="en-US" altLang="en-US" sz="1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(unlike sequences in math)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762000" y="3211513"/>
            <a:ext cx="46482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Physicality requirements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are real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values defined for all times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energy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Finite bandwidth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endParaRPr lang="en-US" altLang="en-US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Mathematical usage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complex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 may be singular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energy allowed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Char char="n"/>
            </a:pPr>
            <a:r>
              <a:rPr lang="en-US" alt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Infinite bandwidth allowed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140200" y="4267200"/>
            <a:ext cx="4762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Energy = how "big" the signal is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Bandwidth = how "fast" the signal is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(we’ll see the exact definitions later)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me the money!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251" y="1509426"/>
            <a:ext cx="8273266" cy="4737261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buNone/>
            </a:pPr>
            <a:r>
              <a:rPr lang="en-US" dirty="0"/>
              <a:t>Why are finite energy and bandwidth </a:t>
            </a:r>
            <a:r>
              <a:rPr lang="en-US" i="1" dirty="0"/>
              <a:t>physicality requirements</a:t>
            </a:r>
            <a:r>
              <a:rPr lang="en-US" dirty="0"/>
              <a:t>?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Energy of a signal is related to energy in physics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energy is conserved, so we are willing to pay for it!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(electric bill, gas for car, food)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signal with infinite energy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cost infinite money to generate!</a:t>
            </a:r>
          </a:p>
          <a:p>
            <a:pPr marL="0" indent="0" defTabSz="461963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dirty="0"/>
              <a:t>Bandwidth of a signal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is related to how much information the signal carries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information always decreases (entropy always increases)			so we are willing to pay for it!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	(Internet, cellular, books, newspapers)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signal with infinite bandwidth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cost infinite money to generate!</a:t>
            </a:r>
          </a:p>
          <a:p>
            <a:pPr marL="0" indent="0" defTabSz="461963">
              <a:lnSpc>
                <a:spcPct val="100000"/>
              </a:lnSpc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dirty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319677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103" y="1671892"/>
            <a:ext cx="4665867" cy="722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7754" y="1494503"/>
                <a:ext cx="7740445" cy="461261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How can we capture the </a:t>
                </a:r>
                <a:r>
                  <a:rPr lang="en-US" i="1" dirty="0"/>
                  <a:t>size</a:t>
                </a:r>
                <a:r>
                  <a:rPr lang="en-US" dirty="0"/>
                  <a:t> of a signal? </a:t>
                </a:r>
              </a:p>
              <a:p>
                <a:pPr marL="0" indent="0">
                  <a:buNone/>
                </a:pPr>
                <a:r>
                  <a:rPr lang="en-US" dirty="0"/>
                  <a:t>the maximum value?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average value ?</a:t>
                </a:r>
              </a:p>
              <a:p>
                <a:pPr marL="0" indent="0">
                  <a:buNone/>
                </a:pPr>
                <a:r>
                  <a:rPr lang="en-US" dirty="0"/>
                  <a:t>  both of these are zero!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(this is the DC component!)</a:t>
                </a:r>
              </a:p>
              <a:p>
                <a:pPr marL="0" indent="0">
                  <a:buNone/>
                </a:pPr>
                <a:r>
                  <a:rPr lang="en-US" dirty="0"/>
                  <a:t>The natural definition is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𝑑𝑡</m:t>
                        </m:r>
                      </m:e>
                    </m:nary>
                  </m:oMath>
                </a14:m>
                <a:r>
                  <a:rPr lang="en-US" sz="2800" dirty="0"/>
                  <a:t>              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Can you think of other </a:t>
                </a:r>
                <a:r>
                  <a:rPr lang="en-US" sz="2400" i="1" dirty="0">
                    <a:solidFill>
                      <a:srgbClr val="002060"/>
                    </a:solidFill>
                  </a:rPr>
                  <a:t>good</a:t>
                </a:r>
                <a:r>
                  <a:rPr lang="en-US" sz="2400" dirty="0">
                    <a:solidFill>
                      <a:srgbClr val="002060"/>
                    </a:solidFill>
                  </a:rPr>
                  <a:t> definitions?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7754" y="1494503"/>
                <a:ext cx="7740445" cy="4612610"/>
              </a:xfrm>
              <a:blipFill rotWithShape="0">
                <a:blip r:embed="rId3"/>
                <a:stretch>
                  <a:fillRect l="-1261" t="-132" b="-1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7500" y="3319794"/>
            <a:ext cx="1966451" cy="389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690" y="2805008"/>
            <a:ext cx="2414280" cy="141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7949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Handling</a:t>
            </a:r>
            <a:r>
              <a:rPr lang="en-US" dirty="0"/>
              <a:t> infinite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38090"/>
            <a:ext cx="7772400" cy="3657787"/>
          </a:xfrm>
        </p:spPr>
        <p:txBody>
          <a:bodyPr/>
          <a:lstStyle/>
          <a:p>
            <a:pPr marL="0" indent="0" defTabSz="461963">
              <a:buNone/>
            </a:pPr>
            <a:r>
              <a:rPr lang="en-US" dirty="0"/>
              <a:t>Sinusoids</a:t>
            </a:r>
          </a:p>
          <a:p>
            <a:pPr marL="0" indent="0" defTabSz="461963">
              <a:buNone/>
            </a:pPr>
            <a:r>
              <a:rPr lang="en-US" dirty="0"/>
              <a:t>	are among the most important </a:t>
            </a:r>
            <a:r>
              <a:rPr lang="en-US" i="1" dirty="0">
                <a:solidFill>
                  <a:srgbClr val="FF0000"/>
                </a:solidFill>
              </a:rPr>
              <a:t>signals</a:t>
            </a:r>
            <a:r>
              <a:rPr lang="en-US" dirty="0"/>
              <a:t> we will use</a:t>
            </a:r>
          </a:p>
          <a:p>
            <a:pPr marL="0" indent="0" defTabSz="461963">
              <a:buNone/>
            </a:pPr>
            <a:r>
              <a:rPr lang="en-US" dirty="0"/>
              <a:t>But are infinite in extent and thus have infinite energy</a:t>
            </a:r>
          </a:p>
          <a:p>
            <a:pPr marL="0" indent="0" defTabSz="461963">
              <a:buNone/>
            </a:pPr>
            <a:r>
              <a:rPr lang="en-US" dirty="0"/>
              <a:t>So we </a:t>
            </a:r>
            <a:r>
              <a:rPr lang="en-US" i="1" dirty="0"/>
              <a:t>fix</a:t>
            </a:r>
            <a:r>
              <a:rPr lang="en-US" dirty="0"/>
              <a:t> them (limit them to a finite time duration)</a:t>
            </a:r>
          </a:p>
          <a:p>
            <a:pPr marL="0" indent="0" defTabSz="461963">
              <a:spcBef>
                <a:spcPts val="0"/>
              </a:spcBef>
              <a:buNone/>
            </a:pPr>
            <a:r>
              <a:rPr lang="en-US" dirty="0"/>
              <a:t>	by multiplying them by a </a:t>
            </a:r>
            <a:r>
              <a:rPr lang="en-US" i="1" dirty="0"/>
              <a:t>gating signal</a:t>
            </a:r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234" y="1624066"/>
            <a:ext cx="2702103" cy="914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1613" y="1624066"/>
            <a:ext cx="3204306" cy="914025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1373304" y="4776610"/>
            <a:ext cx="5819469" cy="1238036"/>
            <a:chOff x="1373304" y="4776610"/>
            <a:chExt cx="5819469" cy="12380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28109" y="4776610"/>
              <a:ext cx="5743254" cy="1238036"/>
            </a:xfrm>
            <a:prstGeom prst="rect">
              <a:avLst/>
            </a:prstGeom>
          </p:spPr>
        </p:pic>
        <p:cxnSp>
          <p:nvCxnSpPr>
            <p:cNvPr id="20" name="Straight Arrow Connector 19"/>
            <p:cNvCxnSpPr/>
            <p:nvPr/>
          </p:nvCxnSpPr>
          <p:spPr bwMode="auto">
            <a:xfrm>
              <a:off x="7108009" y="5385393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H="1">
              <a:off x="1373304" y="5383689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5907640" y="3871959"/>
            <a:ext cx="2717248" cy="531900"/>
            <a:chOff x="5907640" y="3871959"/>
            <a:chExt cx="2717248" cy="5319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77299" y="3975233"/>
              <a:ext cx="2188127" cy="428626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5907640" y="4383134"/>
              <a:ext cx="2717248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8209054" y="4380244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H="1">
              <a:off x="6008668" y="4388806"/>
              <a:ext cx="8476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7566935" y="3871959"/>
              <a:ext cx="23630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</a:t>
              </a:r>
              <a:endParaRPr 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72157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illegal signals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3" y="1416959"/>
            <a:ext cx="7803213" cy="4922195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DSP is not just mathematics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it is a technology for interaction with the real world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The conditions guarantee that signals are real objects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of the kind we find in the real world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However, requiring every object to conform to the restrictions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would make the mathematics very hard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So we will often use objects which do not obey the conditions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complex functions/sequences 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objects with infinite energy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even call them signals!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But this is just to simplify the math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the answers will be the same!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25797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signal? Part 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81" y="1308100"/>
            <a:ext cx="6788119" cy="47022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21241" y="6298058"/>
            <a:ext cx="771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After trying look here - </a:t>
            </a:r>
            <a:r>
              <a:rPr lang="en-US" sz="1800" dirty="0">
                <a:latin typeface="+mn-lt"/>
                <a:hlinkClick r:id="rId3"/>
              </a:rPr>
              <a:t>http://www.dspcsp.com/exercises/X2-1-1.pdf</a:t>
            </a:r>
            <a:r>
              <a:rPr lang="en-US" sz="1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056403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308100"/>
            <a:ext cx="7860018" cy="531018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Lecture attendance </a:t>
            </a:r>
            <a:r>
              <a:rPr lang="en-US" sz="2000" dirty="0"/>
              <a:t>is mandatory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attendance checked from the third lecture on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active participation is better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if you can’t make it now and again – there will be recordings</a:t>
            </a:r>
          </a:p>
          <a:p>
            <a:pPr lvl="1">
              <a:spcBef>
                <a:spcPts val="0"/>
              </a:spcBef>
            </a:pPr>
            <a:r>
              <a:rPr lang="en-US" dirty="0"/>
              <a:t>2/3 participation is required to take the final exam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b="1" dirty="0"/>
              <a:t>No homework assignments</a:t>
            </a:r>
            <a:r>
              <a:rPr lang="en-US" sz="2000" dirty="0"/>
              <a:t> 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Problems?  use the Moodle forum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13564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063" y="165100"/>
            <a:ext cx="66865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digital signals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689100"/>
            <a:ext cx="3656012" cy="49164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Zero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Constant signal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( </a:t>
            </a:r>
            <a:r>
              <a:rPr lang="en-US" sz="1600" b="1" dirty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>
                <a:solidFill>
                  <a:srgbClr val="FF3300"/>
                </a:solidFill>
              </a:rPr>
              <a:t> energy!)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n</a:t>
            </a:r>
            <a:r>
              <a:rPr lang="en-US" sz="1600" b="1" dirty="0">
                <a:solidFill>
                  <a:srgbClr val="FF0000"/>
                </a:solidFill>
              </a:rPr>
              <a:t> = k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Unit Impulse (UI)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</a:t>
            </a:r>
            <a:r>
              <a:rPr lang="el-GR" sz="1600" b="1" dirty="0">
                <a:solidFill>
                  <a:schemeClr val="accent6"/>
                </a:solidFill>
              </a:rPr>
              <a:t>δ</a:t>
            </a:r>
            <a:r>
              <a:rPr lang="en-US" sz="1600" b="1" baseline="-25000" dirty="0">
                <a:solidFill>
                  <a:schemeClr val="accent6"/>
                </a:solidFill>
              </a:rPr>
              <a:t>n,0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Shifted Unit Impulse (SUI)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chemeClr val="accent6"/>
                </a:solidFill>
              </a:rPr>
              <a:t>	 </a:t>
            </a:r>
            <a:r>
              <a:rPr lang="en-US" sz="1600" b="1" dirty="0" err="1">
                <a:solidFill>
                  <a:schemeClr val="accent6"/>
                </a:solidFill>
              </a:rPr>
              <a:t>s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</a:t>
            </a:r>
            <a:r>
              <a:rPr lang="en-US" sz="1600" b="1" dirty="0">
                <a:solidFill>
                  <a:schemeClr val="accent6"/>
                </a:solidFill>
              </a:rPr>
              <a:t> = </a:t>
            </a:r>
            <a:r>
              <a:rPr lang="el-GR" sz="1600" b="1" dirty="0">
                <a:solidFill>
                  <a:schemeClr val="accent6"/>
                </a:solidFill>
              </a:rPr>
              <a:t>δ</a:t>
            </a:r>
            <a:r>
              <a:rPr lang="en-US" sz="1600" b="1" baseline="-25000" dirty="0" err="1">
                <a:solidFill>
                  <a:schemeClr val="accent6"/>
                </a:solidFill>
              </a:rPr>
              <a:t>n,m</a:t>
            </a:r>
            <a:endParaRPr lang="en-US" sz="1600" b="1" dirty="0">
              <a:solidFill>
                <a:schemeClr val="accent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Step ( </a:t>
            </a:r>
            <a:r>
              <a:rPr lang="en-US" sz="1600" b="1" dirty="0">
                <a:solidFill>
                  <a:srgbClr val="FF3300"/>
                </a:solidFill>
                <a:sym typeface="Symbol"/>
              </a:rPr>
              <a:t></a:t>
            </a:r>
            <a:r>
              <a:rPr lang="en-US" sz="1600" b="1" dirty="0">
                <a:solidFill>
                  <a:srgbClr val="FF3300"/>
                </a:solidFill>
              </a:rPr>
              <a:t> energy!)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	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600" b="1" dirty="0" err="1">
                <a:solidFill>
                  <a:srgbClr val="FF0000"/>
                </a:solidFill>
              </a:rPr>
              <a:t>s</a:t>
            </a:r>
            <a:r>
              <a:rPr lang="en-US" sz="1600" b="1" baseline="-25000" dirty="0" err="1">
                <a:solidFill>
                  <a:srgbClr val="FF0000"/>
                </a:solidFill>
              </a:rPr>
              <a:t>n</a:t>
            </a:r>
            <a:r>
              <a:rPr lang="en-US" sz="1600" b="1" dirty="0">
                <a:solidFill>
                  <a:srgbClr val="FF0000"/>
                </a:solidFill>
              </a:rPr>
              <a:t> = </a:t>
            </a:r>
            <a:r>
              <a:rPr lang="el-GR" sz="1600" b="1" dirty="0">
                <a:solidFill>
                  <a:srgbClr val="FF0000"/>
                </a:solidFill>
              </a:rPr>
              <a:t>θ</a:t>
            </a:r>
            <a:r>
              <a:rPr lang="en-US" sz="1600" b="1" baseline="-25000" dirty="0">
                <a:solidFill>
                  <a:srgbClr val="FF0000"/>
                </a:solidFill>
              </a:rPr>
              <a:t>n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C28A7E8-54A7-4FCE-84D3-3713CB34B58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677" name="Group 268"/>
          <p:cNvGrpSpPr>
            <a:grpSpLocks/>
          </p:cNvGrpSpPr>
          <p:nvPr/>
        </p:nvGrpSpPr>
        <p:grpSpPr bwMode="auto">
          <a:xfrm>
            <a:off x="3050125" y="1512888"/>
            <a:ext cx="4914900" cy="650875"/>
            <a:chOff x="3038475" y="1581150"/>
            <a:chExt cx="4914900" cy="650875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111500" y="1936750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856" name="Straight Connector 9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7" name="Straight Connector 10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8" name="Straight Connector 11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59" name="Straight Connector 12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0" name="Straight Connector 13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1" name="Straight Connector 36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2" name="Straight Connector 37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3" name="Straight Connector 38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4" name="Straight Connector 39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5" name="Straight Connector 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6" name="Straight Connector 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7" name="Straight Connector 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8" name="Straight Connector 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69" name="Straight Connector 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0" name="Straight Connector 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1" name="Straight Connector 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2" name="Straight Connector 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3" name="Straight Connector 55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4" name="Straight Connector 56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5" name="Straight Connector 57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6" name="Straight Connector 58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7" name="Straight Connector 59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8" name="Straight Connector 60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79" name="Straight Connector 61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0" name="Straight Connector 62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1" name="Straight Connector 63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2" name="Straight Connector 64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83" name="Straight Connector 65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84" name="Oval 66"/>
            <p:cNvSpPr>
              <a:spLocks noChangeArrowheads="1"/>
            </p:cNvSpPr>
            <p:nvPr/>
          </p:nvSpPr>
          <p:spPr bwMode="auto">
            <a:xfrm>
              <a:off x="5176299" y="190221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972050" y="1919287"/>
              <a:ext cx="454025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86" name="Rectangle 221"/>
            <p:cNvSpPr>
              <a:spLocks noChangeArrowheads="1"/>
            </p:cNvSpPr>
            <p:nvPr/>
          </p:nvSpPr>
          <p:spPr bwMode="auto">
            <a:xfrm>
              <a:off x="3038475" y="1581150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7" name="Oval 186"/>
            <p:cNvSpPr>
              <a:spLocks noChangeArrowheads="1"/>
            </p:cNvSpPr>
            <p:nvPr/>
          </p:nvSpPr>
          <p:spPr bwMode="auto">
            <a:xfrm>
              <a:off x="5328699" y="190354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8" name="Oval 220"/>
            <p:cNvSpPr>
              <a:spLocks noChangeArrowheads="1"/>
            </p:cNvSpPr>
            <p:nvPr/>
          </p:nvSpPr>
          <p:spPr bwMode="auto">
            <a:xfrm>
              <a:off x="5481099" y="19048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89" name="Oval 223"/>
            <p:cNvSpPr>
              <a:spLocks noChangeArrowheads="1"/>
            </p:cNvSpPr>
            <p:nvPr/>
          </p:nvSpPr>
          <p:spPr bwMode="auto">
            <a:xfrm>
              <a:off x="5633499" y="189709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0" name="Oval 225"/>
            <p:cNvSpPr>
              <a:spLocks noChangeArrowheads="1"/>
            </p:cNvSpPr>
            <p:nvPr/>
          </p:nvSpPr>
          <p:spPr bwMode="auto">
            <a:xfrm>
              <a:off x="57858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1" name="Oval 227"/>
            <p:cNvSpPr>
              <a:spLocks noChangeArrowheads="1"/>
            </p:cNvSpPr>
            <p:nvPr/>
          </p:nvSpPr>
          <p:spPr bwMode="auto">
            <a:xfrm>
              <a:off x="59382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2" name="Oval 228"/>
            <p:cNvSpPr>
              <a:spLocks noChangeArrowheads="1"/>
            </p:cNvSpPr>
            <p:nvPr/>
          </p:nvSpPr>
          <p:spPr bwMode="auto">
            <a:xfrm>
              <a:off x="608434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3" name="Oval 232"/>
            <p:cNvSpPr>
              <a:spLocks noChangeArrowheads="1"/>
            </p:cNvSpPr>
            <p:nvPr/>
          </p:nvSpPr>
          <p:spPr bwMode="auto">
            <a:xfrm>
              <a:off x="62372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4" name="Oval 233"/>
            <p:cNvSpPr>
              <a:spLocks noChangeArrowheads="1"/>
            </p:cNvSpPr>
            <p:nvPr/>
          </p:nvSpPr>
          <p:spPr bwMode="auto">
            <a:xfrm>
              <a:off x="638968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5" name="Oval 234"/>
            <p:cNvSpPr>
              <a:spLocks noChangeArrowheads="1"/>
            </p:cNvSpPr>
            <p:nvPr/>
          </p:nvSpPr>
          <p:spPr bwMode="auto">
            <a:xfrm>
              <a:off x="65357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6" name="Oval 236"/>
            <p:cNvSpPr>
              <a:spLocks noChangeArrowheads="1"/>
            </p:cNvSpPr>
            <p:nvPr/>
          </p:nvSpPr>
          <p:spPr bwMode="auto">
            <a:xfrm>
              <a:off x="668759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7" name="Oval 237"/>
            <p:cNvSpPr>
              <a:spLocks noChangeArrowheads="1"/>
            </p:cNvSpPr>
            <p:nvPr/>
          </p:nvSpPr>
          <p:spPr bwMode="auto">
            <a:xfrm>
              <a:off x="683999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8" name="Oval 238"/>
            <p:cNvSpPr>
              <a:spLocks noChangeArrowheads="1"/>
            </p:cNvSpPr>
            <p:nvPr/>
          </p:nvSpPr>
          <p:spPr bwMode="auto">
            <a:xfrm>
              <a:off x="699239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99" name="Oval 239"/>
            <p:cNvSpPr>
              <a:spLocks noChangeArrowheads="1"/>
            </p:cNvSpPr>
            <p:nvPr/>
          </p:nvSpPr>
          <p:spPr bwMode="auto">
            <a:xfrm>
              <a:off x="7151689" y="189843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0" name="Oval 240"/>
            <p:cNvSpPr>
              <a:spLocks noChangeArrowheads="1"/>
            </p:cNvSpPr>
            <p:nvPr/>
          </p:nvSpPr>
          <p:spPr bwMode="auto">
            <a:xfrm>
              <a:off x="7297739" y="18997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1" name="Oval 241"/>
            <p:cNvSpPr>
              <a:spLocks noChangeArrowheads="1"/>
            </p:cNvSpPr>
            <p:nvPr/>
          </p:nvSpPr>
          <p:spPr bwMode="auto">
            <a:xfrm>
              <a:off x="7450139" y="190109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2" name="Oval 256"/>
            <p:cNvSpPr>
              <a:spLocks noChangeArrowheads="1"/>
            </p:cNvSpPr>
            <p:nvPr/>
          </p:nvSpPr>
          <p:spPr bwMode="auto">
            <a:xfrm>
              <a:off x="33601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3" name="Oval 257"/>
            <p:cNvSpPr>
              <a:spLocks noChangeArrowheads="1"/>
            </p:cNvSpPr>
            <p:nvPr/>
          </p:nvSpPr>
          <p:spPr bwMode="auto">
            <a:xfrm>
              <a:off x="35125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4" name="Oval 258"/>
            <p:cNvSpPr>
              <a:spLocks noChangeArrowheads="1"/>
            </p:cNvSpPr>
            <p:nvPr/>
          </p:nvSpPr>
          <p:spPr bwMode="auto">
            <a:xfrm>
              <a:off x="365864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5" name="Oval 259"/>
            <p:cNvSpPr>
              <a:spLocks noChangeArrowheads="1"/>
            </p:cNvSpPr>
            <p:nvPr/>
          </p:nvSpPr>
          <p:spPr bwMode="auto">
            <a:xfrm>
              <a:off x="38115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6" name="Oval 260"/>
            <p:cNvSpPr>
              <a:spLocks noChangeArrowheads="1"/>
            </p:cNvSpPr>
            <p:nvPr/>
          </p:nvSpPr>
          <p:spPr bwMode="auto">
            <a:xfrm>
              <a:off x="396398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7" name="Oval 261"/>
            <p:cNvSpPr>
              <a:spLocks noChangeArrowheads="1"/>
            </p:cNvSpPr>
            <p:nvPr/>
          </p:nvSpPr>
          <p:spPr bwMode="auto">
            <a:xfrm>
              <a:off x="41100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8" name="Oval 262"/>
            <p:cNvSpPr>
              <a:spLocks noChangeArrowheads="1"/>
            </p:cNvSpPr>
            <p:nvPr/>
          </p:nvSpPr>
          <p:spPr bwMode="auto">
            <a:xfrm>
              <a:off x="426189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09" name="Oval 263"/>
            <p:cNvSpPr>
              <a:spLocks noChangeArrowheads="1"/>
            </p:cNvSpPr>
            <p:nvPr/>
          </p:nvSpPr>
          <p:spPr bwMode="auto">
            <a:xfrm>
              <a:off x="441429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0" name="Oval 264"/>
            <p:cNvSpPr>
              <a:spLocks noChangeArrowheads="1"/>
            </p:cNvSpPr>
            <p:nvPr/>
          </p:nvSpPr>
          <p:spPr bwMode="auto">
            <a:xfrm>
              <a:off x="456669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1" name="Oval 265"/>
            <p:cNvSpPr>
              <a:spLocks noChangeArrowheads="1"/>
            </p:cNvSpPr>
            <p:nvPr/>
          </p:nvSpPr>
          <p:spPr bwMode="auto">
            <a:xfrm>
              <a:off x="4725989" y="190478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2" name="Oval 266"/>
            <p:cNvSpPr>
              <a:spLocks noChangeArrowheads="1"/>
            </p:cNvSpPr>
            <p:nvPr/>
          </p:nvSpPr>
          <p:spPr bwMode="auto">
            <a:xfrm>
              <a:off x="4872039" y="190611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913" name="Oval 267"/>
            <p:cNvSpPr>
              <a:spLocks noChangeArrowheads="1"/>
            </p:cNvSpPr>
            <p:nvPr/>
          </p:nvSpPr>
          <p:spPr bwMode="auto">
            <a:xfrm>
              <a:off x="5024439" y="190744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8" name="Group 329"/>
          <p:cNvGrpSpPr>
            <a:grpSpLocks/>
          </p:cNvGrpSpPr>
          <p:nvPr/>
        </p:nvGrpSpPr>
        <p:grpSpPr bwMode="auto">
          <a:xfrm>
            <a:off x="3058062" y="2468563"/>
            <a:ext cx="4914900" cy="650875"/>
            <a:chOff x="3018346" y="2509927"/>
            <a:chExt cx="4914900" cy="650875"/>
          </a:xfrm>
        </p:grpSpPr>
        <p:cxnSp>
          <p:nvCxnSpPr>
            <p:cNvPr id="271" name="Straight Arrow Connector 270"/>
            <p:cNvCxnSpPr/>
            <p:nvPr/>
          </p:nvCxnSpPr>
          <p:spPr bwMode="auto">
            <a:xfrm>
              <a:off x="3091371" y="2865527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97" name="Straight Connector 271"/>
            <p:cNvCxnSpPr>
              <a:cxnSpLocks noChangeShapeType="1"/>
            </p:cNvCxnSpPr>
            <p:nvPr/>
          </p:nvCxnSpPr>
          <p:spPr bwMode="auto">
            <a:xfrm rot="5400000">
              <a:off x="33072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8" name="Straight Connector 272"/>
            <p:cNvCxnSpPr>
              <a:cxnSpLocks noChangeShapeType="1"/>
            </p:cNvCxnSpPr>
            <p:nvPr/>
          </p:nvCxnSpPr>
          <p:spPr bwMode="auto">
            <a:xfrm rot="5400000">
              <a:off x="34596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9" name="Straight Connector 273"/>
            <p:cNvCxnSpPr>
              <a:cxnSpLocks noChangeShapeType="1"/>
            </p:cNvCxnSpPr>
            <p:nvPr/>
          </p:nvCxnSpPr>
          <p:spPr bwMode="auto">
            <a:xfrm rot="5400000">
              <a:off x="36120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0" name="Straight Connector 274"/>
            <p:cNvCxnSpPr>
              <a:cxnSpLocks noChangeShapeType="1"/>
            </p:cNvCxnSpPr>
            <p:nvPr/>
          </p:nvCxnSpPr>
          <p:spPr bwMode="auto">
            <a:xfrm rot="5400000">
              <a:off x="37644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1" name="Straight Connector 275"/>
            <p:cNvCxnSpPr>
              <a:cxnSpLocks noChangeShapeType="1"/>
            </p:cNvCxnSpPr>
            <p:nvPr/>
          </p:nvCxnSpPr>
          <p:spPr bwMode="auto">
            <a:xfrm rot="5400000">
              <a:off x="3916871" y="286595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2" name="Straight Connector 276"/>
            <p:cNvCxnSpPr>
              <a:cxnSpLocks noChangeShapeType="1"/>
            </p:cNvCxnSpPr>
            <p:nvPr/>
          </p:nvCxnSpPr>
          <p:spPr bwMode="auto">
            <a:xfrm rot="5400000">
              <a:off x="40660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3" name="Straight Connector 277"/>
            <p:cNvCxnSpPr>
              <a:cxnSpLocks noChangeShapeType="1"/>
            </p:cNvCxnSpPr>
            <p:nvPr/>
          </p:nvCxnSpPr>
          <p:spPr bwMode="auto">
            <a:xfrm rot="5400000">
              <a:off x="42184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4" name="Straight Connector 278"/>
            <p:cNvCxnSpPr>
              <a:cxnSpLocks noChangeShapeType="1"/>
            </p:cNvCxnSpPr>
            <p:nvPr/>
          </p:nvCxnSpPr>
          <p:spPr bwMode="auto">
            <a:xfrm rot="5400000">
              <a:off x="43708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5" name="Straight Connector 279"/>
            <p:cNvCxnSpPr>
              <a:cxnSpLocks noChangeShapeType="1"/>
            </p:cNvCxnSpPr>
            <p:nvPr/>
          </p:nvCxnSpPr>
          <p:spPr bwMode="auto">
            <a:xfrm rot="5400000">
              <a:off x="4523269" y="286232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6" name="Straight Connector 280"/>
            <p:cNvCxnSpPr>
              <a:cxnSpLocks noChangeShapeType="1"/>
            </p:cNvCxnSpPr>
            <p:nvPr/>
          </p:nvCxnSpPr>
          <p:spPr bwMode="auto">
            <a:xfrm rot="5400000">
              <a:off x="46695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7" name="Straight Connector 281"/>
            <p:cNvCxnSpPr>
              <a:cxnSpLocks noChangeShapeType="1"/>
            </p:cNvCxnSpPr>
            <p:nvPr/>
          </p:nvCxnSpPr>
          <p:spPr bwMode="auto">
            <a:xfrm rot="5400000">
              <a:off x="48219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8" name="Straight Connector 282"/>
            <p:cNvCxnSpPr>
              <a:cxnSpLocks noChangeShapeType="1"/>
            </p:cNvCxnSpPr>
            <p:nvPr/>
          </p:nvCxnSpPr>
          <p:spPr bwMode="auto">
            <a:xfrm rot="5400000">
              <a:off x="49743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09" name="Straight Connector 283"/>
            <p:cNvCxnSpPr>
              <a:cxnSpLocks noChangeShapeType="1"/>
            </p:cNvCxnSpPr>
            <p:nvPr/>
          </p:nvCxnSpPr>
          <p:spPr bwMode="auto">
            <a:xfrm rot="5400000">
              <a:off x="5126754" y="28672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0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52759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1" name="Straight Connector 285"/>
            <p:cNvCxnSpPr>
              <a:cxnSpLocks noChangeShapeType="1"/>
            </p:cNvCxnSpPr>
            <p:nvPr/>
          </p:nvCxnSpPr>
          <p:spPr bwMode="auto">
            <a:xfrm rot="5400000">
              <a:off x="54283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2" name="Straight Connector 286"/>
            <p:cNvCxnSpPr>
              <a:cxnSpLocks noChangeShapeType="1"/>
            </p:cNvCxnSpPr>
            <p:nvPr/>
          </p:nvCxnSpPr>
          <p:spPr bwMode="auto">
            <a:xfrm rot="5400000">
              <a:off x="55807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3" name="Straight Connector 287"/>
            <p:cNvCxnSpPr>
              <a:cxnSpLocks noChangeShapeType="1"/>
            </p:cNvCxnSpPr>
            <p:nvPr/>
          </p:nvCxnSpPr>
          <p:spPr bwMode="auto">
            <a:xfrm rot="5400000">
              <a:off x="5733152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4" name="Straight Connector 288"/>
            <p:cNvCxnSpPr>
              <a:cxnSpLocks noChangeShapeType="1"/>
            </p:cNvCxnSpPr>
            <p:nvPr/>
          </p:nvCxnSpPr>
          <p:spPr bwMode="auto">
            <a:xfrm rot="5400000">
              <a:off x="58815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5" name="Straight Connector 289"/>
            <p:cNvCxnSpPr>
              <a:cxnSpLocks noChangeShapeType="1"/>
            </p:cNvCxnSpPr>
            <p:nvPr/>
          </p:nvCxnSpPr>
          <p:spPr bwMode="auto">
            <a:xfrm rot="5400000">
              <a:off x="60339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6" name="Straight Connector 290"/>
            <p:cNvCxnSpPr>
              <a:cxnSpLocks noChangeShapeType="1"/>
            </p:cNvCxnSpPr>
            <p:nvPr/>
          </p:nvCxnSpPr>
          <p:spPr bwMode="auto">
            <a:xfrm rot="5400000">
              <a:off x="6186359" y="286365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7" name="Straight Connector 291"/>
            <p:cNvCxnSpPr>
              <a:cxnSpLocks noChangeShapeType="1"/>
            </p:cNvCxnSpPr>
            <p:nvPr/>
          </p:nvCxnSpPr>
          <p:spPr bwMode="auto">
            <a:xfrm rot="5400000">
              <a:off x="63326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8" name="Straight Connector 292"/>
            <p:cNvCxnSpPr>
              <a:cxnSpLocks noChangeShapeType="1"/>
            </p:cNvCxnSpPr>
            <p:nvPr/>
          </p:nvCxnSpPr>
          <p:spPr bwMode="auto">
            <a:xfrm rot="5400000">
              <a:off x="64850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19" name="Straight Connector 293"/>
            <p:cNvCxnSpPr>
              <a:cxnSpLocks noChangeShapeType="1"/>
            </p:cNvCxnSpPr>
            <p:nvPr/>
          </p:nvCxnSpPr>
          <p:spPr bwMode="auto">
            <a:xfrm rot="5400000">
              <a:off x="66374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0" name="Straight Connector 294"/>
            <p:cNvCxnSpPr>
              <a:cxnSpLocks noChangeShapeType="1"/>
            </p:cNvCxnSpPr>
            <p:nvPr/>
          </p:nvCxnSpPr>
          <p:spPr bwMode="auto">
            <a:xfrm rot="5400000">
              <a:off x="6789844" y="28686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1" name="Straight Connector 295"/>
            <p:cNvCxnSpPr>
              <a:cxnSpLocks noChangeShapeType="1"/>
            </p:cNvCxnSpPr>
            <p:nvPr/>
          </p:nvCxnSpPr>
          <p:spPr bwMode="auto">
            <a:xfrm rot="5400000">
              <a:off x="69390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2" name="Straight Connector 296"/>
            <p:cNvCxnSpPr>
              <a:cxnSpLocks noChangeShapeType="1"/>
            </p:cNvCxnSpPr>
            <p:nvPr/>
          </p:nvCxnSpPr>
          <p:spPr bwMode="auto">
            <a:xfrm rot="5400000">
              <a:off x="70914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3" name="Straight Connector 297"/>
            <p:cNvCxnSpPr>
              <a:cxnSpLocks noChangeShapeType="1"/>
            </p:cNvCxnSpPr>
            <p:nvPr/>
          </p:nvCxnSpPr>
          <p:spPr bwMode="auto">
            <a:xfrm rot="5400000">
              <a:off x="72438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824" name="Straight Connector 298"/>
            <p:cNvCxnSpPr>
              <a:cxnSpLocks noChangeShapeType="1"/>
            </p:cNvCxnSpPr>
            <p:nvPr/>
          </p:nvCxnSpPr>
          <p:spPr bwMode="auto">
            <a:xfrm rot="5400000">
              <a:off x="7396242" y="286498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25" name="Oval 299"/>
            <p:cNvSpPr>
              <a:spLocks noChangeArrowheads="1"/>
            </p:cNvSpPr>
            <p:nvPr/>
          </p:nvSpPr>
          <p:spPr bwMode="auto">
            <a:xfrm>
              <a:off x="5156170" y="264121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4961446" y="2848064"/>
              <a:ext cx="452438" cy="2762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827" name="Rectangle 301"/>
            <p:cNvSpPr>
              <a:spLocks noChangeArrowheads="1"/>
            </p:cNvSpPr>
            <p:nvPr/>
          </p:nvSpPr>
          <p:spPr bwMode="auto">
            <a:xfrm>
              <a:off x="3018346" y="2509927"/>
              <a:ext cx="4914900" cy="65087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8" name="Oval 302"/>
            <p:cNvSpPr>
              <a:spLocks noChangeArrowheads="1"/>
            </p:cNvSpPr>
            <p:nvPr/>
          </p:nvSpPr>
          <p:spPr bwMode="auto">
            <a:xfrm>
              <a:off x="5308570" y="26339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29" name="Oval 303"/>
            <p:cNvSpPr>
              <a:spLocks noChangeArrowheads="1"/>
            </p:cNvSpPr>
            <p:nvPr/>
          </p:nvSpPr>
          <p:spPr bwMode="auto">
            <a:xfrm>
              <a:off x="5460970" y="263525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0" name="Oval 304"/>
            <p:cNvSpPr>
              <a:spLocks noChangeArrowheads="1"/>
            </p:cNvSpPr>
            <p:nvPr/>
          </p:nvSpPr>
          <p:spPr bwMode="auto">
            <a:xfrm>
              <a:off x="5613370" y="262747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1" name="Oval 305"/>
            <p:cNvSpPr>
              <a:spLocks noChangeArrowheads="1"/>
            </p:cNvSpPr>
            <p:nvPr/>
          </p:nvSpPr>
          <p:spPr bwMode="auto">
            <a:xfrm>
              <a:off x="57657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2" name="Oval 306"/>
            <p:cNvSpPr>
              <a:spLocks noChangeArrowheads="1"/>
            </p:cNvSpPr>
            <p:nvPr/>
          </p:nvSpPr>
          <p:spPr bwMode="auto">
            <a:xfrm>
              <a:off x="59181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3" name="Oval 307"/>
            <p:cNvSpPr>
              <a:spLocks noChangeArrowheads="1"/>
            </p:cNvSpPr>
            <p:nvPr/>
          </p:nvSpPr>
          <p:spPr bwMode="auto">
            <a:xfrm>
              <a:off x="606422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4" name="Oval 308"/>
            <p:cNvSpPr>
              <a:spLocks noChangeArrowheads="1"/>
            </p:cNvSpPr>
            <p:nvPr/>
          </p:nvSpPr>
          <p:spPr bwMode="auto">
            <a:xfrm>
              <a:off x="62171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5" name="Oval 309"/>
            <p:cNvSpPr>
              <a:spLocks noChangeArrowheads="1"/>
            </p:cNvSpPr>
            <p:nvPr/>
          </p:nvSpPr>
          <p:spPr bwMode="auto">
            <a:xfrm>
              <a:off x="636956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6" name="Oval 310"/>
            <p:cNvSpPr>
              <a:spLocks noChangeArrowheads="1"/>
            </p:cNvSpPr>
            <p:nvPr/>
          </p:nvSpPr>
          <p:spPr bwMode="auto">
            <a:xfrm>
              <a:off x="65156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7" name="Oval 311"/>
            <p:cNvSpPr>
              <a:spLocks noChangeArrowheads="1"/>
            </p:cNvSpPr>
            <p:nvPr/>
          </p:nvSpPr>
          <p:spPr bwMode="auto">
            <a:xfrm>
              <a:off x="666747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8" name="Oval 312"/>
            <p:cNvSpPr>
              <a:spLocks noChangeArrowheads="1"/>
            </p:cNvSpPr>
            <p:nvPr/>
          </p:nvSpPr>
          <p:spPr bwMode="auto">
            <a:xfrm>
              <a:off x="681987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39" name="Oval 313"/>
            <p:cNvSpPr>
              <a:spLocks noChangeArrowheads="1"/>
            </p:cNvSpPr>
            <p:nvPr/>
          </p:nvSpPr>
          <p:spPr bwMode="auto">
            <a:xfrm>
              <a:off x="697227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0" name="Oval 314"/>
            <p:cNvSpPr>
              <a:spLocks noChangeArrowheads="1"/>
            </p:cNvSpPr>
            <p:nvPr/>
          </p:nvSpPr>
          <p:spPr bwMode="auto">
            <a:xfrm>
              <a:off x="7131560" y="262880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1" name="Oval 315"/>
            <p:cNvSpPr>
              <a:spLocks noChangeArrowheads="1"/>
            </p:cNvSpPr>
            <p:nvPr/>
          </p:nvSpPr>
          <p:spPr bwMode="auto">
            <a:xfrm>
              <a:off x="7277610" y="26301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2" name="Oval 316"/>
            <p:cNvSpPr>
              <a:spLocks noChangeArrowheads="1"/>
            </p:cNvSpPr>
            <p:nvPr/>
          </p:nvSpPr>
          <p:spPr bwMode="auto">
            <a:xfrm>
              <a:off x="7430010" y="263147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3" name="Oval 317"/>
            <p:cNvSpPr>
              <a:spLocks noChangeArrowheads="1"/>
            </p:cNvSpPr>
            <p:nvPr/>
          </p:nvSpPr>
          <p:spPr bwMode="auto">
            <a:xfrm>
              <a:off x="33400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4" name="Oval 318"/>
            <p:cNvSpPr>
              <a:spLocks noChangeArrowheads="1"/>
            </p:cNvSpPr>
            <p:nvPr/>
          </p:nvSpPr>
          <p:spPr bwMode="auto">
            <a:xfrm>
              <a:off x="34924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5" name="Oval 319"/>
            <p:cNvSpPr>
              <a:spLocks noChangeArrowheads="1"/>
            </p:cNvSpPr>
            <p:nvPr/>
          </p:nvSpPr>
          <p:spPr bwMode="auto">
            <a:xfrm>
              <a:off x="363852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6" name="Oval 320"/>
            <p:cNvSpPr>
              <a:spLocks noChangeArrowheads="1"/>
            </p:cNvSpPr>
            <p:nvPr/>
          </p:nvSpPr>
          <p:spPr bwMode="auto">
            <a:xfrm>
              <a:off x="37914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7" name="Oval 321"/>
            <p:cNvSpPr>
              <a:spLocks noChangeArrowheads="1"/>
            </p:cNvSpPr>
            <p:nvPr/>
          </p:nvSpPr>
          <p:spPr bwMode="auto">
            <a:xfrm>
              <a:off x="394386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8" name="Oval 322"/>
            <p:cNvSpPr>
              <a:spLocks noChangeArrowheads="1"/>
            </p:cNvSpPr>
            <p:nvPr/>
          </p:nvSpPr>
          <p:spPr bwMode="auto">
            <a:xfrm>
              <a:off x="40899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49" name="Oval 323"/>
            <p:cNvSpPr>
              <a:spLocks noChangeArrowheads="1"/>
            </p:cNvSpPr>
            <p:nvPr/>
          </p:nvSpPr>
          <p:spPr bwMode="auto">
            <a:xfrm>
              <a:off x="424177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0" name="Oval 324"/>
            <p:cNvSpPr>
              <a:spLocks noChangeArrowheads="1"/>
            </p:cNvSpPr>
            <p:nvPr/>
          </p:nvSpPr>
          <p:spPr bwMode="auto">
            <a:xfrm>
              <a:off x="439417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1" name="Oval 325"/>
            <p:cNvSpPr>
              <a:spLocks noChangeArrowheads="1"/>
            </p:cNvSpPr>
            <p:nvPr/>
          </p:nvSpPr>
          <p:spPr bwMode="auto">
            <a:xfrm>
              <a:off x="454657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2" name="Oval 326"/>
            <p:cNvSpPr>
              <a:spLocks noChangeArrowheads="1"/>
            </p:cNvSpPr>
            <p:nvPr/>
          </p:nvSpPr>
          <p:spPr bwMode="auto">
            <a:xfrm>
              <a:off x="4705860" y="2635159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3" name="Oval 327"/>
            <p:cNvSpPr>
              <a:spLocks noChangeArrowheads="1"/>
            </p:cNvSpPr>
            <p:nvPr/>
          </p:nvSpPr>
          <p:spPr bwMode="auto">
            <a:xfrm>
              <a:off x="4851910" y="263649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854" name="Oval 328"/>
            <p:cNvSpPr>
              <a:spLocks noChangeArrowheads="1"/>
            </p:cNvSpPr>
            <p:nvPr/>
          </p:nvSpPr>
          <p:spPr bwMode="auto">
            <a:xfrm>
              <a:off x="5004310" y="263782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79" name="Group 330"/>
          <p:cNvGrpSpPr>
            <a:grpSpLocks/>
          </p:cNvGrpSpPr>
          <p:nvPr/>
        </p:nvGrpSpPr>
        <p:grpSpPr bwMode="auto">
          <a:xfrm>
            <a:off x="3050125" y="3354388"/>
            <a:ext cx="4914900" cy="944562"/>
            <a:chOff x="3038475" y="1252593"/>
            <a:chExt cx="4914900" cy="944912"/>
          </a:xfrm>
        </p:grpSpPr>
        <p:cxnSp>
          <p:nvCxnSpPr>
            <p:cNvPr id="332" name="Straight Arrow Connector 331"/>
            <p:cNvCxnSpPr/>
            <p:nvPr/>
          </p:nvCxnSpPr>
          <p:spPr bwMode="auto">
            <a:xfrm>
              <a:off x="3111500" y="1937059"/>
              <a:ext cx="4749800" cy="15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64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33274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5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34798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6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36322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7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37846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8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3937000" y="19371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69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0861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0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42385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1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43909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2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4543398" y="19335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3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46896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4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48420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5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49944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6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5146883" y="19385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7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52960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8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54484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79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56008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0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5753281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1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59016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2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0540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3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6206488" y="19348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4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63527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5" name="Straight Connector 353"/>
            <p:cNvCxnSpPr>
              <a:cxnSpLocks noChangeShapeType="1"/>
            </p:cNvCxnSpPr>
            <p:nvPr/>
          </p:nvCxnSpPr>
          <p:spPr bwMode="auto">
            <a:xfrm rot="5400000">
              <a:off x="65051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6" name="Straight Connector 354"/>
            <p:cNvCxnSpPr>
              <a:cxnSpLocks noChangeShapeType="1"/>
            </p:cNvCxnSpPr>
            <p:nvPr/>
          </p:nvCxnSpPr>
          <p:spPr bwMode="auto">
            <a:xfrm rot="5400000">
              <a:off x="66575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7" name="Straight Connector 355"/>
            <p:cNvCxnSpPr>
              <a:cxnSpLocks noChangeShapeType="1"/>
            </p:cNvCxnSpPr>
            <p:nvPr/>
          </p:nvCxnSpPr>
          <p:spPr bwMode="auto">
            <a:xfrm rot="5400000">
              <a:off x="6809973" y="19398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8" name="Straight Connector 356"/>
            <p:cNvCxnSpPr>
              <a:cxnSpLocks noChangeShapeType="1"/>
            </p:cNvCxnSpPr>
            <p:nvPr/>
          </p:nvCxnSpPr>
          <p:spPr bwMode="auto">
            <a:xfrm rot="5400000">
              <a:off x="69591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89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71115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0" name="Straight Connector 358"/>
            <p:cNvCxnSpPr>
              <a:cxnSpLocks noChangeShapeType="1"/>
            </p:cNvCxnSpPr>
            <p:nvPr/>
          </p:nvCxnSpPr>
          <p:spPr bwMode="auto">
            <a:xfrm rot="5400000">
              <a:off x="72639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91" name="Straight Connector 359"/>
            <p:cNvCxnSpPr>
              <a:cxnSpLocks noChangeShapeType="1"/>
            </p:cNvCxnSpPr>
            <p:nvPr/>
          </p:nvCxnSpPr>
          <p:spPr bwMode="auto">
            <a:xfrm rot="5400000">
              <a:off x="7416371" y="19362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92" name="Oval 360"/>
            <p:cNvSpPr>
              <a:spLocks noChangeArrowheads="1"/>
            </p:cNvSpPr>
            <p:nvPr/>
          </p:nvSpPr>
          <p:spPr bwMode="auto">
            <a:xfrm>
              <a:off x="5168348" y="13559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4960937" y="1252593"/>
              <a:ext cx="319088" cy="2620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4984750" y="1921178"/>
              <a:ext cx="454025" cy="2763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95" name="Rectangle 363"/>
            <p:cNvSpPr>
              <a:spLocks noChangeArrowheads="1"/>
            </p:cNvSpPr>
            <p:nvPr/>
          </p:nvSpPr>
          <p:spPr bwMode="auto">
            <a:xfrm>
              <a:off x="3038475" y="1276350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0" name="Group 364"/>
          <p:cNvGrpSpPr>
            <a:grpSpLocks/>
          </p:cNvGrpSpPr>
          <p:nvPr/>
        </p:nvGrpSpPr>
        <p:grpSpPr bwMode="auto">
          <a:xfrm>
            <a:off x="3050125" y="4467225"/>
            <a:ext cx="4914900" cy="946150"/>
            <a:chOff x="3038475" y="2243193"/>
            <a:chExt cx="4914900" cy="944912"/>
          </a:xfrm>
        </p:grpSpPr>
        <p:cxnSp>
          <p:nvCxnSpPr>
            <p:cNvPr id="366" name="Straight Arrow Connector 365"/>
            <p:cNvCxnSpPr/>
            <p:nvPr/>
          </p:nvCxnSpPr>
          <p:spPr bwMode="auto">
            <a:xfrm>
              <a:off x="3111500" y="2928096"/>
              <a:ext cx="4749800" cy="15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731" name="Straight Connector 366"/>
            <p:cNvCxnSpPr>
              <a:cxnSpLocks noChangeShapeType="1"/>
            </p:cNvCxnSpPr>
            <p:nvPr/>
          </p:nvCxnSpPr>
          <p:spPr bwMode="auto">
            <a:xfrm rot="5400000">
              <a:off x="33274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2" name="Straight Connector 367"/>
            <p:cNvCxnSpPr>
              <a:cxnSpLocks noChangeShapeType="1"/>
            </p:cNvCxnSpPr>
            <p:nvPr/>
          </p:nvCxnSpPr>
          <p:spPr bwMode="auto">
            <a:xfrm rot="5400000">
              <a:off x="34798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3" name="Straight Connector 368"/>
            <p:cNvCxnSpPr>
              <a:cxnSpLocks noChangeShapeType="1"/>
            </p:cNvCxnSpPr>
            <p:nvPr/>
          </p:nvCxnSpPr>
          <p:spPr bwMode="auto">
            <a:xfrm rot="5400000">
              <a:off x="36322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4" name="Straight Connector 369"/>
            <p:cNvCxnSpPr>
              <a:cxnSpLocks noChangeShapeType="1"/>
            </p:cNvCxnSpPr>
            <p:nvPr/>
          </p:nvCxnSpPr>
          <p:spPr bwMode="auto">
            <a:xfrm rot="5400000">
              <a:off x="37846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5" name="Straight Connector 370"/>
            <p:cNvCxnSpPr>
              <a:cxnSpLocks noChangeShapeType="1"/>
            </p:cNvCxnSpPr>
            <p:nvPr/>
          </p:nvCxnSpPr>
          <p:spPr bwMode="auto">
            <a:xfrm rot="5400000">
              <a:off x="3937000" y="29277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6" name="Straight Connector 371"/>
            <p:cNvCxnSpPr>
              <a:cxnSpLocks noChangeShapeType="1"/>
            </p:cNvCxnSpPr>
            <p:nvPr/>
          </p:nvCxnSpPr>
          <p:spPr bwMode="auto">
            <a:xfrm rot="5400000">
              <a:off x="40861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7" name="Straight Connector 372"/>
            <p:cNvCxnSpPr>
              <a:cxnSpLocks noChangeShapeType="1"/>
            </p:cNvCxnSpPr>
            <p:nvPr/>
          </p:nvCxnSpPr>
          <p:spPr bwMode="auto">
            <a:xfrm rot="5400000">
              <a:off x="42385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8" name="Straight Connector 373"/>
            <p:cNvCxnSpPr>
              <a:cxnSpLocks noChangeShapeType="1"/>
            </p:cNvCxnSpPr>
            <p:nvPr/>
          </p:nvCxnSpPr>
          <p:spPr bwMode="auto">
            <a:xfrm rot="5400000">
              <a:off x="43909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39" name="Straight Connector 374"/>
            <p:cNvCxnSpPr>
              <a:cxnSpLocks noChangeShapeType="1"/>
            </p:cNvCxnSpPr>
            <p:nvPr/>
          </p:nvCxnSpPr>
          <p:spPr bwMode="auto">
            <a:xfrm rot="5400000">
              <a:off x="4543398" y="2924144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0" name="Straight Connector 375"/>
            <p:cNvCxnSpPr>
              <a:cxnSpLocks noChangeShapeType="1"/>
            </p:cNvCxnSpPr>
            <p:nvPr/>
          </p:nvCxnSpPr>
          <p:spPr bwMode="auto">
            <a:xfrm rot="5400000">
              <a:off x="46896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1" name="Straight Connector 376"/>
            <p:cNvCxnSpPr>
              <a:cxnSpLocks noChangeShapeType="1"/>
            </p:cNvCxnSpPr>
            <p:nvPr/>
          </p:nvCxnSpPr>
          <p:spPr bwMode="auto">
            <a:xfrm rot="5400000">
              <a:off x="48420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2" name="Straight Connector 377"/>
            <p:cNvCxnSpPr>
              <a:cxnSpLocks noChangeShapeType="1"/>
            </p:cNvCxnSpPr>
            <p:nvPr/>
          </p:nvCxnSpPr>
          <p:spPr bwMode="auto">
            <a:xfrm rot="5400000">
              <a:off x="49944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3" name="Straight Connector 378"/>
            <p:cNvCxnSpPr>
              <a:cxnSpLocks noChangeShapeType="1"/>
            </p:cNvCxnSpPr>
            <p:nvPr/>
          </p:nvCxnSpPr>
          <p:spPr bwMode="auto">
            <a:xfrm rot="5400000">
              <a:off x="5146883" y="29291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4" name="Straight Connector 379"/>
            <p:cNvCxnSpPr>
              <a:cxnSpLocks noChangeShapeType="1"/>
            </p:cNvCxnSpPr>
            <p:nvPr/>
          </p:nvCxnSpPr>
          <p:spPr bwMode="auto">
            <a:xfrm rot="5400000">
              <a:off x="52960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5" name="Straight Connector 380"/>
            <p:cNvCxnSpPr>
              <a:cxnSpLocks noChangeShapeType="1"/>
            </p:cNvCxnSpPr>
            <p:nvPr/>
          </p:nvCxnSpPr>
          <p:spPr bwMode="auto">
            <a:xfrm rot="5400000">
              <a:off x="54484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6" name="Straight Connector 381"/>
            <p:cNvCxnSpPr>
              <a:cxnSpLocks noChangeShapeType="1"/>
            </p:cNvCxnSpPr>
            <p:nvPr/>
          </p:nvCxnSpPr>
          <p:spPr bwMode="auto">
            <a:xfrm rot="5400000">
              <a:off x="56008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7" name="Straight Connector 382"/>
            <p:cNvCxnSpPr>
              <a:cxnSpLocks noChangeShapeType="1"/>
            </p:cNvCxnSpPr>
            <p:nvPr/>
          </p:nvCxnSpPr>
          <p:spPr bwMode="auto">
            <a:xfrm rot="5400000">
              <a:off x="5753281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8" name="Straight Connector 383"/>
            <p:cNvCxnSpPr>
              <a:cxnSpLocks noChangeShapeType="1"/>
            </p:cNvCxnSpPr>
            <p:nvPr/>
          </p:nvCxnSpPr>
          <p:spPr bwMode="auto">
            <a:xfrm rot="5400000">
              <a:off x="59016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49" name="Straight Connector 384"/>
            <p:cNvCxnSpPr>
              <a:cxnSpLocks noChangeShapeType="1"/>
            </p:cNvCxnSpPr>
            <p:nvPr/>
          </p:nvCxnSpPr>
          <p:spPr bwMode="auto">
            <a:xfrm rot="5400000">
              <a:off x="60540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0" name="Straight Connector 385"/>
            <p:cNvCxnSpPr>
              <a:cxnSpLocks noChangeShapeType="1"/>
            </p:cNvCxnSpPr>
            <p:nvPr/>
          </p:nvCxnSpPr>
          <p:spPr bwMode="auto">
            <a:xfrm rot="5400000">
              <a:off x="6206488" y="292547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1" name="Straight Connector 386"/>
            <p:cNvCxnSpPr>
              <a:cxnSpLocks noChangeShapeType="1"/>
            </p:cNvCxnSpPr>
            <p:nvPr/>
          </p:nvCxnSpPr>
          <p:spPr bwMode="auto">
            <a:xfrm rot="5400000">
              <a:off x="63527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2" name="Straight Connector 387"/>
            <p:cNvCxnSpPr>
              <a:cxnSpLocks noChangeShapeType="1"/>
            </p:cNvCxnSpPr>
            <p:nvPr/>
          </p:nvCxnSpPr>
          <p:spPr bwMode="auto">
            <a:xfrm rot="5400000">
              <a:off x="65051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3" name="Straight Connector 388"/>
            <p:cNvCxnSpPr>
              <a:cxnSpLocks noChangeShapeType="1"/>
            </p:cNvCxnSpPr>
            <p:nvPr/>
          </p:nvCxnSpPr>
          <p:spPr bwMode="auto">
            <a:xfrm rot="5400000">
              <a:off x="66575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4" name="Straight Connector 389"/>
            <p:cNvCxnSpPr>
              <a:cxnSpLocks noChangeShapeType="1"/>
            </p:cNvCxnSpPr>
            <p:nvPr/>
          </p:nvCxnSpPr>
          <p:spPr bwMode="auto">
            <a:xfrm rot="5400000">
              <a:off x="6809973" y="293044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5" name="Straight Connector 390"/>
            <p:cNvCxnSpPr>
              <a:cxnSpLocks noChangeShapeType="1"/>
            </p:cNvCxnSpPr>
            <p:nvPr/>
          </p:nvCxnSpPr>
          <p:spPr bwMode="auto">
            <a:xfrm rot="5400000">
              <a:off x="69591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6" name="Straight Connector 391"/>
            <p:cNvCxnSpPr>
              <a:cxnSpLocks noChangeShapeType="1"/>
            </p:cNvCxnSpPr>
            <p:nvPr/>
          </p:nvCxnSpPr>
          <p:spPr bwMode="auto">
            <a:xfrm rot="5400000">
              <a:off x="71115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7" name="Straight Connector 392"/>
            <p:cNvCxnSpPr>
              <a:cxnSpLocks noChangeShapeType="1"/>
            </p:cNvCxnSpPr>
            <p:nvPr/>
          </p:nvCxnSpPr>
          <p:spPr bwMode="auto">
            <a:xfrm rot="5400000">
              <a:off x="72639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58" name="Straight Connector 393"/>
            <p:cNvCxnSpPr>
              <a:cxnSpLocks noChangeShapeType="1"/>
            </p:cNvCxnSpPr>
            <p:nvPr/>
          </p:nvCxnSpPr>
          <p:spPr bwMode="auto">
            <a:xfrm rot="5400000">
              <a:off x="7416371" y="292680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59" name="Oval 394"/>
            <p:cNvSpPr>
              <a:spLocks noChangeArrowheads="1"/>
            </p:cNvSpPr>
            <p:nvPr/>
          </p:nvSpPr>
          <p:spPr bwMode="auto">
            <a:xfrm>
              <a:off x="5320748" y="234656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5113337" y="2243193"/>
              <a:ext cx="319088" cy="26159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5127625" y="2910657"/>
              <a:ext cx="454025" cy="2774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n=1</a:t>
              </a:r>
            </a:p>
          </p:txBody>
        </p:sp>
        <p:sp>
          <p:nvSpPr>
            <p:cNvPr id="28762" name="Rectangle 397"/>
            <p:cNvSpPr>
              <a:spLocks noChangeArrowheads="1"/>
            </p:cNvSpPr>
            <p:nvPr/>
          </p:nvSpPr>
          <p:spPr bwMode="auto">
            <a:xfrm>
              <a:off x="3038475" y="227647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8681" name="Group 398"/>
          <p:cNvGrpSpPr>
            <a:grpSpLocks/>
          </p:cNvGrpSpPr>
          <p:nvPr/>
        </p:nvGrpSpPr>
        <p:grpSpPr bwMode="auto">
          <a:xfrm>
            <a:off x="3042187" y="5592763"/>
            <a:ext cx="4914900" cy="938212"/>
            <a:chOff x="3057525" y="3436525"/>
            <a:chExt cx="4914900" cy="937597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114675" y="4113943"/>
              <a:ext cx="4749800" cy="158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683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3309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4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4833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5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6357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6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7881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7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940544" y="41137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8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40897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2421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3945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546942" y="41101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6932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8456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9980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150427" y="41151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2996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4520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6044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756825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0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9052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1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60576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2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210032" y="41114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3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3563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4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5087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5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6611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6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813517" y="41164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7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9627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8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1151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2675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419915" y="41128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711" name="Oval 428"/>
            <p:cNvSpPr>
              <a:spLocks noChangeArrowheads="1"/>
            </p:cNvSpPr>
            <p:nvPr/>
          </p:nvSpPr>
          <p:spPr bwMode="auto">
            <a:xfrm>
              <a:off x="5171892" y="35325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4892675" y="3436525"/>
              <a:ext cx="317500" cy="2617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cs typeface="+mn-cs"/>
                </a:rPr>
                <a:t>1</a:t>
              </a:r>
            </a:p>
          </p:txBody>
        </p:sp>
        <p:sp>
          <p:nvSpPr>
            <p:cNvPr id="431" name="TextBox 430"/>
            <p:cNvSpPr txBox="1"/>
            <p:nvPr/>
          </p:nvSpPr>
          <p:spPr>
            <a:xfrm>
              <a:off x="4989513" y="4096492"/>
              <a:ext cx="452437" cy="2776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dirty="0">
                  <a:latin typeface="+mn-lt"/>
                </a:rPr>
                <a:t>n=0</a:t>
              </a:r>
            </a:p>
          </p:txBody>
        </p:sp>
        <p:sp>
          <p:nvSpPr>
            <p:cNvPr id="28714" name="Oval 431"/>
            <p:cNvSpPr>
              <a:spLocks noChangeArrowheads="1"/>
            </p:cNvSpPr>
            <p:nvPr/>
          </p:nvSpPr>
          <p:spPr bwMode="auto">
            <a:xfrm>
              <a:off x="5324292" y="35288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5" name="Oval 432"/>
            <p:cNvSpPr>
              <a:spLocks noChangeArrowheads="1"/>
            </p:cNvSpPr>
            <p:nvPr/>
          </p:nvSpPr>
          <p:spPr bwMode="auto">
            <a:xfrm>
              <a:off x="5476692" y="352902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6" name="Oval 433"/>
            <p:cNvSpPr>
              <a:spLocks noChangeArrowheads="1"/>
            </p:cNvSpPr>
            <p:nvPr/>
          </p:nvSpPr>
          <p:spPr bwMode="auto">
            <a:xfrm>
              <a:off x="5629092" y="352924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7" name="Oval 434"/>
            <p:cNvSpPr>
              <a:spLocks noChangeArrowheads="1"/>
            </p:cNvSpPr>
            <p:nvPr/>
          </p:nvSpPr>
          <p:spPr bwMode="auto">
            <a:xfrm>
              <a:off x="5781492" y="352771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8" name="Oval 435"/>
            <p:cNvSpPr>
              <a:spLocks noChangeArrowheads="1"/>
            </p:cNvSpPr>
            <p:nvPr/>
          </p:nvSpPr>
          <p:spPr bwMode="auto">
            <a:xfrm>
              <a:off x="593389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19" name="Oval 436"/>
            <p:cNvSpPr>
              <a:spLocks noChangeArrowheads="1"/>
            </p:cNvSpPr>
            <p:nvPr/>
          </p:nvSpPr>
          <p:spPr bwMode="auto">
            <a:xfrm>
              <a:off x="608629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0" name="Oval 437"/>
            <p:cNvSpPr>
              <a:spLocks noChangeArrowheads="1"/>
            </p:cNvSpPr>
            <p:nvPr/>
          </p:nvSpPr>
          <p:spPr bwMode="auto">
            <a:xfrm>
              <a:off x="623869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1" name="Oval 438"/>
            <p:cNvSpPr>
              <a:spLocks noChangeArrowheads="1"/>
            </p:cNvSpPr>
            <p:nvPr/>
          </p:nvSpPr>
          <p:spPr bwMode="auto">
            <a:xfrm>
              <a:off x="6392282" y="353136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2" name="Oval 439"/>
            <p:cNvSpPr>
              <a:spLocks noChangeArrowheads="1"/>
            </p:cNvSpPr>
            <p:nvPr/>
          </p:nvSpPr>
          <p:spPr bwMode="auto">
            <a:xfrm>
              <a:off x="6544682" y="352758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3" name="Oval 440"/>
            <p:cNvSpPr>
              <a:spLocks noChangeArrowheads="1"/>
            </p:cNvSpPr>
            <p:nvPr/>
          </p:nvSpPr>
          <p:spPr bwMode="auto">
            <a:xfrm>
              <a:off x="6697082" y="352780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4" name="Oval 441"/>
            <p:cNvSpPr>
              <a:spLocks noChangeArrowheads="1"/>
            </p:cNvSpPr>
            <p:nvPr/>
          </p:nvSpPr>
          <p:spPr bwMode="auto">
            <a:xfrm>
              <a:off x="6849482" y="35280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5" name="Oval 442"/>
            <p:cNvSpPr>
              <a:spLocks noChangeArrowheads="1"/>
            </p:cNvSpPr>
            <p:nvPr/>
          </p:nvSpPr>
          <p:spPr bwMode="auto">
            <a:xfrm>
              <a:off x="7001882" y="35265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6" name="Oval 443"/>
            <p:cNvSpPr>
              <a:spLocks noChangeArrowheads="1"/>
            </p:cNvSpPr>
            <p:nvPr/>
          </p:nvSpPr>
          <p:spPr bwMode="auto">
            <a:xfrm>
              <a:off x="7154282" y="352528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7" name="Oval 444"/>
            <p:cNvSpPr>
              <a:spLocks noChangeArrowheads="1"/>
            </p:cNvSpPr>
            <p:nvPr/>
          </p:nvSpPr>
          <p:spPr bwMode="auto">
            <a:xfrm>
              <a:off x="7306682" y="352407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8" name="Oval 445"/>
            <p:cNvSpPr>
              <a:spLocks noChangeArrowheads="1"/>
            </p:cNvSpPr>
            <p:nvPr/>
          </p:nvSpPr>
          <p:spPr bwMode="auto">
            <a:xfrm>
              <a:off x="7459082" y="35228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729" name="Rectangle 446"/>
            <p:cNvSpPr>
              <a:spLocks noChangeArrowheads="1"/>
            </p:cNvSpPr>
            <p:nvPr/>
          </p:nvSpPr>
          <p:spPr bwMode="auto">
            <a:xfrm>
              <a:off x="3057525" y="3438525"/>
              <a:ext cx="4914900" cy="8858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2" name="TextBox 241"/>
          <p:cNvSpPr txBox="1"/>
          <p:nvPr/>
        </p:nvSpPr>
        <p:spPr>
          <a:xfrm rot="2493315">
            <a:off x="8071275" y="2637083"/>
            <a:ext cx="1016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+mn-lt"/>
              </a:rPr>
              <a:t>dot plot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as </a:t>
            </a:r>
            <a:r>
              <a:rPr lang="en-US" i="1" dirty="0"/>
              <a:t>objects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9448" y="1487345"/>
                <a:ext cx="8294428" cy="472238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Signals are </a:t>
                </a:r>
                <a:r>
                  <a:rPr lang="en-US" sz="2400" b="1" dirty="0"/>
                  <a:t>more</a:t>
                </a:r>
                <a:r>
                  <a:rPr lang="en-US" sz="2400" dirty="0"/>
                  <a:t> than just a collection of values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  <a:r>
                  <a:rPr lang="en-US" sz="2000" dirty="0"/>
                  <a:t>(we call the collection of values</a:t>
                </a:r>
                <a:r>
                  <a:rPr lang="en-US" altLang="en-US" sz="2000" dirty="0"/>
                  <a:t> the signal’s representation</a:t>
                </a:r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400" dirty="0"/>
                  <a:t>For example, we can perform operations on signals</a:t>
                </a:r>
              </a:p>
              <a:p>
                <a:r>
                  <a:rPr lang="en-US" sz="2400" dirty="0"/>
                  <a:t>gain (and attenuation)  </a:t>
                </a:r>
                <a:r>
                  <a:rPr lang="en-US" altLang="en-US" sz="2400" dirty="0"/>
                  <a:t> y =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altLang="en-US" sz="2400" dirty="0"/>
                  <a:t> x  </a:t>
                </a:r>
                <a:r>
                  <a:rPr lang="en-US" altLang="en-US" sz="1800" dirty="0"/>
                  <a:t>g is a </a:t>
                </a:r>
                <a:r>
                  <a:rPr lang="en-US" altLang="en-US" sz="1800" i="1" dirty="0"/>
                  <a:t>number</a:t>
                </a:r>
                <a:r>
                  <a:rPr lang="en-US" altLang="en-US" sz="1800" dirty="0"/>
                  <a:t>, x and y are </a:t>
                </a:r>
                <a:r>
                  <a:rPr lang="en-US" altLang="en-US" sz="1800" i="1" dirty="0"/>
                  <a:t>signals</a:t>
                </a:r>
              </a:p>
              <a:p>
                <a:pPr marL="457200" lvl="1" indent="0">
                  <a:buNone/>
                </a:pPr>
                <a:r>
                  <a:rPr lang="en-US" altLang="en-US" sz="2400" dirty="0"/>
                  <a:t>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g </a:t>
                </a:r>
                <a:r>
                  <a:rPr lang="en-US" altLang="en-US" sz="2400" dirty="0" err="1"/>
                  <a:t>x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	</a:t>
                </a:r>
                <a:r>
                  <a:rPr lang="en-US" altLang="en-US" sz="1600" dirty="0"/>
                  <a:t> </a:t>
                </a:r>
                <a:r>
                  <a:rPr lang="en-US" altLang="en-US" sz="1600" dirty="0">
                    <a:solidFill>
                      <a:srgbClr val="002060"/>
                    </a:solidFill>
                  </a:rPr>
                  <a:t>Ɐ</a:t>
                </a:r>
                <a:r>
                  <a:rPr lang="en-US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  -</a:t>
                </a:r>
                <a:r>
                  <a:rPr lang="en-US" altLang="en-US" sz="16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≤ t ≤ +    y(t) = g x(t)</a:t>
                </a:r>
                <a:endParaRPr lang="en-US" altLang="en-US" sz="2400" dirty="0">
                  <a:solidFill>
                    <a:srgbClr val="002060"/>
                  </a:solidFill>
                  <a:ea typeface="+mn-ea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special cases  g = -1 (inversion),    g&lt;0</a:t>
                </a:r>
              </a:p>
              <a:p>
                <a:r>
                  <a:rPr lang="en-US" sz="2400" dirty="0"/>
                  <a:t>add 2 signals       w = x + y	 </a:t>
                </a:r>
                <a:r>
                  <a:rPr lang="en-US" altLang="en-US" sz="1800" dirty="0"/>
                  <a:t>x and y are </a:t>
                </a:r>
                <a:r>
                  <a:rPr lang="en-US" altLang="en-US" sz="1800" i="1" dirty="0"/>
                  <a:t>signals</a:t>
                </a:r>
              </a:p>
              <a:p>
                <a:pPr marL="0" indent="0">
                  <a:buNone/>
                </a:pPr>
                <a:r>
                  <a:rPr lang="en-US" sz="1800" i="1" dirty="0"/>
                  <a:t>	</a:t>
                </a:r>
                <a:r>
                  <a:rPr lang="en-US" altLang="en-US" sz="2400" dirty="0"/>
                  <a:t>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w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</a:t>
                </a:r>
                <a:r>
                  <a:rPr lang="en-US" altLang="en-US" sz="2400" dirty="0" err="1"/>
                  <a:t>x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 </a:t>
                </a:r>
                <a:r>
                  <a:rPr lang="en-US" sz="2400" dirty="0"/>
                  <a:t>+ </a:t>
                </a:r>
                <a:r>
                  <a:rPr 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b="1" baseline="-25000" dirty="0"/>
                  <a:t>	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w(t) = x(t) + y(t)</a:t>
                </a:r>
              </a:p>
              <a:p>
                <a:r>
                  <a:rPr lang="en-US" sz="2400" dirty="0">
                    <a:solidFill>
                      <a:srgbClr val="002060"/>
                    </a:solidFill>
                  </a:rPr>
                  <a:t>what does w = x – y mean? 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does w = ax + by mean? </a:t>
                </a:r>
                <a:r>
                  <a:rPr lang="en-US" sz="1800" dirty="0">
                    <a:solidFill>
                      <a:srgbClr val="002060"/>
                    </a:solidFill>
                  </a:rPr>
                  <a:t>(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a,b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</a:t>
                </a:r>
                <a:r>
                  <a:rPr lang="en-US" altLang="en-US" sz="1800" i="1" dirty="0">
                    <a:solidFill>
                      <a:srgbClr val="002060"/>
                    </a:solidFill>
                  </a:rPr>
                  <a:t>numbers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, </a:t>
                </a:r>
                <a:r>
                  <a:rPr lang="en-US" altLang="en-US" sz="1800" dirty="0" err="1">
                    <a:solidFill>
                      <a:srgbClr val="002060"/>
                    </a:solidFill>
                  </a:rPr>
                  <a:t>w,x,y</a:t>
                </a:r>
                <a:r>
                  <a:rPr lang="en-US" altLang="en-US" sz="1800" dirty="0">
                    <a:solidFill>
                      <a:srgbClr val="002060"/>
                    </a:solidFill>
                  </a:rPr>
                  <a:t>  </a:t>
                </a:r>
                <a:r>
                  <a:rPr lang="en-US" altLang="en-US" sz="1800" i="1" dirty="0">
                    <a:solidFill>
                      <a:srgbClr val="002060"/>
                    </a:solidFill>
                  </a:rPr>
                  <a:t>signals)</a:t>
                </a:r>
                <a:endParaRPr lang="en-US" altLang="en-US" sz="2400" i="1" dirty="0">
                  <a:solidFill>
                    <a:srgbClr val="002060"/>
                  </a:solidFill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9448" y="1487345"/>
                <a:ext cx="8294428" cy="4722385"/>
              </a:xfrm>
              <a:blipFill rotWithShape="0">
                <a:blip r:embed="rId2"/>
                <a:stretch>
                  <a:fillRect l="-1176" t="-258" b="-7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46781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22" y="3431641"/>
            <a:ext cx="6639632" cy="10311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32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165100"/>
            <a:ext cx="796979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Deterministic vs stochastic signals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999" y="1001714"/>
            <a:ext cx="8530989" cy="526260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Signals (analog or digital) can be </a:t>
            </a:r>
            <a:r>
              <a:rPr lang="en-US" altLang="en-US" sz="2400" i="1" dirty="0"/>
              <a:t>	deterministic</a:t>
            </a:r>
            <a:r>
              <a:rPr lang="en-US" altLang="en-US" sz="2400" dirty="0"/>
              <a:t> or </a:t>
            </a:r>
            <a:r>
              <a:rPr lang="en-US" altLang="en-US" sz="2400" i="1" dirty="0"/>
              <a:t>stochastic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i="1" dirty="0"/>
              <a:t>deterministic </a:t>
            </a:r>
            <a:r>
              <a:rPr lang="en-US" altLang="en-US" sz="2400" dirty="0"/>
              <a:t>means that there is some algorithm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that enables us to predict the signal for all time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en-US" sz="2400" i="1" dirty="0"/>
              <a:t>Stochastic means nondeterministic</a:t>
            </a:r>
          </a:p>
          <a:p>
            <a:pPr marL="457200" lvl="1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the signal is </a:t>
            </a:r>
            <a:r>
              <a:rPr lang="en-US" altLang="en-US" sz="2400" i="1" dirty="0"/>
              <a:t>random</a:t>
            </a:r>
            <a:r>
              <a:rPr lang="en-US" altLang="en-US" sz="2400" dirty="0"/>
              <a:t> in some sense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400" dirty="0"/>
              <a:t>The most stochastic signal of them all is </a:t>
            </a:r>
            <a:r>
              <a:rPr lang="en-US" altLang="en-US" sz="2400" i="1" dirty="0"/>
              <a:t>white noise </a:t>
            </a:r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marL="0" indent="0" defTabSz="341313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000" dirty="0"/>
              <a:t>even if we observe white noise </a:t>
            </a:r>
            <a:r>
              <a:rPr lang="en-US" altLang="en-US" sz="2000" dirty="0" err="1"/>
              <a:t>w</a:t>
            </a:r>
            <a:r>
              <a:rPr lang="en-US" altLang="en-US" sz="2000" b="1" baseline="-25000" dirty="0" err="1"/>
              <a:t>n</a:t>
            </a:r>
            <a:r>
              <a:rPr lang="en-US" altLang="en-US" sz="2000" dirty="0"/>
              <a:t> from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to n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we can’t say anything about w</a:t>
            </a:r>
            <a:r>
              <a:rPr lang="en-US" altLang="en-US" sz="2000" b="1" baseline="-25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n+1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   example of non-white stochastic signal</a:t>
            </a:r>
          </a:p>
          <a:p>
            <a:pPr marL="0" indent="0" defTabSz="46355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 defTabSz="463550"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endParaRPr lang="en-US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76" y="5478700"/>
            <a:ext cx="7346868" cy="1139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3315">
            <a:off x="7815647" y="3705514"/>
            <a:ext cx="1212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002060"/>
                </a:solidFill>
                <a:latin typeface="+mn-lt"/>
              </a:rPr>
              <a:t>stem plot</a:t>
            </a:r>
          </a:p>
        </p:txBody>
      </p:sp>
    </p:spTree>
    <p:extLst>
      <p:ext uri="{BB962C8B-B14F-4D97-AF65-F5344CB8AC3E}">
        <p14:creationId xmlns:p14="http://schemas.microsoft.com/office/powerpoint/2010/main" val="154236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uiExpand="1" build="p"/>
      <p:bldP spid="5" grpId="0" uiExpan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33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55093" y="165100"/>
            <a:ext cx="7969795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Periodic signals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01713"/>
            <a:ext cx="8629436" cy="544002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Signals (analog or digital) can be periodic</a:t>
            </a:r>
          </a:p>
          <a:p>
            <a:pPr eaLnBrk="1" hangingPunct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/>
              <a:t>Analog periodic signal  p(t)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3200" dirty="0"/>
              <a:t>ⱻ </a:t>
            </a:r>
            <a:r>
              <a:rPr lang="en-US" altLang="en-US" sz="2400" dirty="0"/>
              <a:t>T &gt; 0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Ɐ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  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≤ t ≤ +      p(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t+T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 = p(t)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the smallest such T is called the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period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i="1" dirty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dirty="0"/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dirty="0"/>
              <a:t>Digital periodic signal </a:t>
            </a:r>
            <a:r>
              <a:rPr lang="en-US" altLang="en-US" sz="2400" dirty="0" err="1"/>
              <a:t>p</a:t>
            </a:r>
            <a:r>
              <a:rPr lang="en-US" altLang="en-US" sz="2400" b="1" baseline="-25000" dirty="0" err="1"/>
              <a:t>n</a:t>
            </a:r>
            <a:endParaRPr lang="en-US" altLang="en-US" sz="2400" b="1" baseline="-250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3200" dirty="0"/>
              <a:t>	ⱻ </a:t>
            </a:r>
            <a:r>
              <a:rPr lang="en-US" altLang="en-US" sz="2400" dirty="0"/>
              <a:t>N &gt; 0 </a:t>
            </a:r>
            <a:r>
              <a:rPr lang="en-US" altLang="en-US" sz="2400" dirty="0" err="1"/>
              <a:t>s.t.</a:t>
            </a:r>
            <a:r>
              <a:rPr lang="en-US" altLang="en-US" sz="2400" dirty="0"/>
              <a:t> Ɐ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n= -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 … +      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n+N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en-US" sz="2400" b="1" baseline="-2500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endParaRPr lang="en-US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	the smallest such N is called the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period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	Is the digital sinusoid </a:t>
            </a:r>
            <a:r>
              <a:rPr lang="en-US" alt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b="1" baseline="-25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= A sin (</a:t>
            </a:r>
            <a:r>
              <a:rPr lang="el-GR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ω</a:t>
            </a:r>
            <a:r>
              <a:rPr lang="en-US" alt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n) always periodic? If not, when is it?</a:t>
            </a:r>
            <a:endParaRPr lang="en-US" altLang="en-US" sz="20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altLang="en-US" sz="2400" dirty="0"/>
              <a:t>Only deterministic signals can be </a:t>
            </a:r>
            <a:r>
              <a:rPr lang="en-US" altLang="en-US" sz="2400" i="1" dirty="0"/>
              <a:t>periodic</a:t>
            </a:r>
            <a:r>
              <a:rPr lang="en-US" altLang="en-US" sz="2400" dirty="0"/>
              <a:t> </a:t>
            </a:r>
            <a:endParaRPr lang="en-US" altLang="en-US" sz="2400" i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002060"/>
                </a:solidFill>
              </a:rPr>
              <a:t>why can’t a periodic signal be stochastic?</a:t>
            </a:r>
          </a:p>
          <a:p>
            <a:pPr marL="0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endParaRPr lang="en-US" altLang="en-US" sz="2400" i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29435" y="2783538"/>
            <a:ext cx="6248400" cy="1578059"/>
            <a:chOff x="1229435" y="2783538"/>
            <a:chExt cx="6248400" cy="157805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9435" y="2975212"/>
              <a:ext cx="6248400" cy="138638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>
              <a:off x="2402006" y="3835022"/>
              <a:ext cx="2074460" cy="136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3111689" y="3776319"/>
              <a:ext cx="16240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1800" b="0" dirty="0" err="1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t+T</a:t>
              </a:r>
              <a:endParaRPr lang="en-US" sz="1800" b="0" dirty="0"/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374710" y="3789967"/>
              <a:ext cx="95534" cy="72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65093" y="3819535"/>
              <a:ext cx="95534" cy="72351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733265" y="2975212"/>
              <a:ext cx="204716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1719621" y="2920615"/>
              <a:ext cx="0" cy="95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796357" y="2922887"/>
              <a:ext cx="0" cy="955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2470243" y="2783538"/>
              <a:ext cx="3275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en-US" sz="1800" b="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T</a:t>
              </a:r>
              <a:endParaRPr lang="en-US" sz="18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05343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675" y="165100"/>
            <a:ext cx="7669213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Some periodic digital “signals”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317625"/>
            <a:ext cx="2460625" cy="51593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Square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Triangle wave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Saw tooth</a:t>
            </a: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chemeClr val="accent6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6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Sinusoid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3300"/>
                </a:solidFill>
              </a:rPr>
              <a:t>(not always periodic!)</a:t>
            </a:r>
          </a:p>
          <a:p>
            <a:pPr>
              <a:buFont typeface="Wingdings" pitchFamily="2" charset="2"/>
              <a:buNone/>
              <a:defRPr/>
            </a:pPr>
            <a:endParaRPr lang="en-US" sz="14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en-US" sz="1400" b="1" dirty="0">
              <a:solidFill>
                <a:srgbClr val="FF33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3300"/>
                </a:solidFill>
              </a:rPr>
              <a:t>Pulse train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F5FB056-7942-48F4-AEC0-D9DD934368A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34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701" name="Group 228"/>
          <p:cNvGrpSpPr>
            <a:grpSpLocks/>
          </p:cNvGrpSpPr>
          <p:nvPr/>
        </p:nvGrpSpPr>
        <p:grpSpPr bwMode="auto">
          <a:xfrm>
            <a:off x="2795588" y="1062039"/>
            <a:ext cx="5033962" cy="1141200"/>
            <a:chOff x="2920641" y="5379625"/>
            <a:chExt cx="5032734" cy="1354550"/>
          </a:xfrm>
        </p:grpSpPr>
        <p:grpSp>
          <p:nvGrpSpPr>
            <p:cNvPr id="29885" name="Group 186"/>
            <p:cNvGrpSpPr>
              <a:grpSpLocks/>
            </p:cNvGrpSpPr>
            <p:nvPr/>
          </p:nvGrpSpPr>
          <p:grpSpPr bwMode="auto">
            <a:xfrm>
              <a:off x="2920641" y="5379625"/>
              <a:ext cx="4944203" cy="1347460"/>
              <a:chOff x="2920641" y="4122325"/>
              <a:chExt cx="4944203" cy="1347460"/>
            </a:xfrm>
          </p:grpSpPr>
          <p:cxnSp>
            <p:nvCxnSpPr>
              <p:cNvPr id="121" name="Straight Arrow Connector 120"/>
              <p:cNvCxnSpPr/>
              <p:nvPr/>
            </p:nvCxnSpPr>
            <p:spPr bwMode="auto">
              <a:xfrm>
                <a:off x="3114269" y="4799599"/>
                <a:ext cx="4750228" cy="158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9888" name="Straight Connector 121"/>
              <p:cNvCxnSpPr>
                <a:cxnSpLocks noChangeShapeType="1"/>
              </p:cNvCxnSpPr>
              <p:nvPr/>
            </p:nvCxnSpPr>
            <p:spPr bwMode="auto">
              <a:xfrm rot="5400000">
                <a:off x="33309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89" name="Straight Connector 122"/>
              <p:cNvCxnSpPr>
                <a:cxnSpLocks noChangeShapeType="1"/>
              </p:cNvCxnSpPr>
              <p:nvPr/>
            </p:nvCxnSpPr>
            <p:spPr bwMode="auto">
              <a:xfrm rot="5400000">
                <a:off x="34833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0" name="Straight Connector 123"/>
              <p:cNvCxnSpPr>
                <a:cxnSpLocks noChangeShapeType="1"/>
              </p:cNvCxnSpPr>
              <p:nvPr/>
            </p:nvCxnSpPr>
            <p:spPr bwMode="auto">
              <a:xfrm rot="5400000">
                <a:off x="36357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1" name="Straight Connector 124"/>
              <p:cNvCxnSpPr>
                <a:cxnSpLocks noChangeShapeType="1"/>
              </p:cNvCxnSpPr>
              <p:nvPr/>
            </p:nvCxnSpPr>
            <p:spPr bwMode="auto">
              <a:xfrm rot="5400000">
                <a:off x="37881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2" name="Straight Connector 125"/>
              <p:cNvCxnSpPr>
                <a:cxnSpLocks noChangeShapeType="1"/>
              </p:cNvCxnSpPr>
              <p:nvPr/>
            </p:nvCxnSpPr>
            <p:spPr bwMode="auto">
              <a:xfrm rot="5400000">
                <a:off x="3940544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3" name="Straight Connector 126"/>
              <p:cNvCxnSpPr>
                <a:cxnSpLocks noChangeShapeType="1"/>
              </p:cNvCxnSpPr>
              <p:nvPr/>
            </p:nvCxnSpPr>
            <p:spPr bwMode="auto">
              <a:xfrm rot="5400000">
                <a:off x="40897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4" name="Straight Connector 127"/>
              <p:cNvCxnSpPr>
                <a:cxnSpLocks noChangeShapeType="1"/>
              </p:cNvCxnSpPr>
              <p:nvPr/>
            </p:nvCxnSpPr>
            <p:spPr bwMode="auto">
              <a:xfrm rot="5400000">
                <a:off x="42421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5" name="Straight Connector 128"/>
              <p:cNvCxnSpPr>
                <a:cxnSpLocks noChangeShapeType="1"/>
              </p:cNvCxnSpPr>
              <p:nvPr/>
            </p:nvCxnSpPr>
            <p:spPr bwMode="auto">
              <a:xfrm rot="5400000">
                <a:off x="43945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6" name="Straight Connector 129"/>
              <p:cNvCxnSpPr>
                <a:cxnSpLocks noChangeShapeType="1"/>
              </p:cNvCxnSpPr>
              <p:nvPr/>
            </p:nvCxnSpPr>
            <p:spPr bwMode="auto">
              <a:xfrm rot="5400000">
                <a:off x="4546942" y="4795961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7" name="Straight Connector 130"/>
              <p:cNvCxnSpPr>
                <a:cxnSpLocks noChangeShapeType="1"/>
              </p:cNvCxnSpPr>
              <p:nvPr/>
            </p:nvCxnSpPr>
            <p:spPr bwMode="auto">
              <a:xfrm rot="5400000">
                <a:off x="46932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8" name="Straight Connector 131"/>
              <p:cNvCxnSpPr>
                <a:cxnSpLocks noChangeShapeType="1"/>
              </p:cNvCxnSpPr>
              <p:nvPr/>
            </p:nvCxnSpPr>
            <p:spPr bwMode="auto">
              <a:xfrm rot="5400000">
                <a:off x="48456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899" name="Straight Connector 132"/>
              <p:cNvCxnSpPr>
                <a:cxnSpLocks noChangeShapeType="1"/>
              </p:cNvCxnSpPr>
              <p:nvPr/>
            </p:nvCxnSpPr>
            <p:spPr bwMode="auto">
              <a:xfrm rot="5400000">
                <a:off x="49980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0" name="Straight Connector 133"/>
              <p:cNvCxnSpPr>
                <a:cxnSpLocks noChangeShapeType="1"/>
              </p:cNvCxnSpPr>
              <p:nvPr/>
            </p:nvCxnSpPr>
            <p:spPr bwMode="auto">
              <a:xfrm rot="5400000">
                <a:off x="5150427" y="4800926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1" name="Straight Connector 134"/>
              <p:cNvCxnSpPr>
                <a:cxnSpLocks noChangeShapeType="1"/>
              </p:cNvCxnSpPr>
              <p:nvPr/>
            </p:nvCxnSpPr>
            <p:spPr bwMode="auto">
              <a:xfrm rot="5400000">
                <a:off x="52996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2" name="Straight Connector 135"/>
              <p:cNvCxnSpPr>
                <a:cxnSpLocks noChangeShapeType="1"/>
              </p:cNvCxnSpPr>
              <p:nvPr/>
            </p:nvCxnSpPr>
            <p:spPr bwMode="auto">
              <a:xfrm rot="5400000">
                <a:off x="54520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3" name="Straight Connector 136"/>
              <p:cNvCxnSpPr>
                <a:cxnSpLocks noChangeShapeType="1"/>
              </p:cNvCxnSpPr>
              <p:nvPr/>
            </p:nvCxnSpPr>
            <p:spPr bwMode="auto">
              <a:xfrm rot="5400000">
                <a:off x="56044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4" name="Straight Connector 137"/>
              <p:cNvCxnSpPr>
                <a:cxnSpLocks noChangeShapeType="1"/>
              </p:cNvCxnSpPr>
              <p:nvPr/>
            </p:nvCxnSpPr>
            <p:spPr bwMode="auto">
              <a:xfrm rot="5400000">
                <a:off x="5756825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5" name="Straight Connector 138"/>
              <p:cNvCxnSpPr>
                <a:cxnSpLocks noChangeShapeType="1"/>
              </p:cNvCxnSpPr>
              <p:nvPr/>
            </p:nvCxnSpPr>
            <p:spPr bwMode="auto">
              <a:xfrm rot="5400000">
                <a:off x="59052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6" name="Straight Connector 139"/>
              <p:cNvCxnSpPr>
                <a:cxnSpLocks noChangeShapeType="1"/>
              </p:cNvCxnSpPr>
              <p:nvPr/>
            </p:nvCxnSpPr>
            <p:spPr bwMode="auto">
              <a:xfrm rot="5400000">
                <a:off x="60576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7" name="Straight Connector 140"/>
              <p:cNvCxnSpPr>
                <a:cxnSpLocks noChangeShapeType="1"/>
              </p:cNvCxnSpPr>
              <p:nvPr/>
            </p:nvCxnSpPr>
            <p:spPr bwMode="auto">
              <a:xfrm rot="5400000">
                <a:off x="6210032" y="4797292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8" name="Straight Connector 141"/>
              <p:cNvCxnSpPr>
                <a:cxnSpLocks noChangeShapeType="1"/>
              </p:cNvCxnSpPr>
              <p:nvPr/>
            </p:nvCxnSpPr>
            <p:spPr bwMode="auto">
              <a:xfrm rot="5400000">
                <a:off x="63563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09" name="Straight Connector 142"/>
              <p:cNvCxnSpPr>
                <a:cxnSpLocks noChangeShapeType="1"/>
              </p:cNvCxnSpPr>
              <p:nvPr/>
            </p:nvCxnSpPr>
            <p:spPr bwMode="auto">
              <a:xfrm rot="5400000">
                <a:off x="65087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0" name="Straight Connector 143"/>
              <p:cNvCxnSpPr>
                <a:cxnSpLocks noChangeShapeType="1"/>
              </p:cNvCxnSpPr>
              <p:nvPr/>
            </p:nvCxnSpPr>
            <p:spPr bwMode="auto">
              <a:xfrm rot="5400000">
                <a:off x="66611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1" name="Straight Connector 144"/>
              <p:cNvCxnSpPr>
                <a:cxnSpLocks noChangeShapeType="1"/>
              </p:cNvCxnSpPr>
              <p:nvPr/>
            </p:nvCxnSpPr>
            <p:spPr bwMode="auto">
              <a:xfrm rot="5400000">
                <a:off x="6813517" y="4802257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2" name="Straight Connector 145"/>
              <p:cNvCxnSpPr>
                <a:cxnSpLocks noChangeShapeType="1"/>
              </p:cNvCxnSpPr>
              <p:nvPr/>
            </p:nvCxnSpPr>
            <p:spPr bwMode="auto">
              <a:xfrm rot="5400000">
                <a:off x="69627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3" name="Straight Connector 146"/>
              <p:cNvCxnSpPr>
                <a:cxnSpLocks noChangeShapeType="1"/>
              </p:cNvCxnSpPr>
              <p:nvPr/>
            </p:nvCxnSpPr>
            <p:spPr bwMode="auto">
              <a:xfrm rot="5400000">
                <a:off x="71151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4" name="Straight Connector 147"/>
              <p:cNvCxnSpPr>
                <a:cxnSpLocks noChangeShapeType="1"/>
              </p:cNvCxnSpPr>
              <p:nvPr/>
            </p:nvCxnSpPr>
            <p:spPr bwMode="auto">
              <a:xfrm rot="5400000">
                <a:off x="72675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915" name="Straight Connector 148"/>
              <p:cNvCxnSpPr>
                <a:cxnSpLocks noChangeShapeType="1"/>
              </p:cNvCxnSpPr>
              <p:nvPr/>
            </p:nvCxnSpPr>
            <p:spPr bwMode="auto">
              <a:xfrm rot="5400000">
                <a:off x="7419915" y="4798623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916" name="Oval 149"/>
              <p:cNvSpPr>
                <a:spLocks noChangeArrowheads="1"/>
              </p:cNvSpPr>
              <p:nvPr/>
            </p:nvSpPr>
            <p:spPr bwMode="auto">
              <a:xfrm>
                <a:off x="5171892" y="421837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1" name="TextBox 150"/>
              <p:cNvSpPr txBox="1"/>
              <p:nvPr/>
            </p:nvSpPr>
            <p:spPr>
              <a:xfrm>
                <a:off x="3606274" y="4122325"/>
                <a:ext cx="317423" cy="26171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1</a:t>
                </a: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88649" y="4783738"/>
                <a:ext cx="453914" cy="2759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dirty="0">
                    <a:latin typeface="+mn-lt"/>
                  </a:rPr>
                  <a:t>n=0</a:t>
                </a:r>
              </a:p>
            </p:txBody>
          </p:sp>
          <p:sp>
            <p:nvSpPr>
              <p:cNvPr id="29919" name="Oval 152"/>
              <p:cNvSpPr>
                <a:spLocks noChangeArrowheads="1"/>
              </p:cNvSpPr>
              <p:nvPr/>
            </p:nvSpPr>
            <p:spPr bwMode="auto">
              <a:xfrm>
                <a:off x="5324292" y="421460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0" name="Oval 153"/>
              <p:cNvSpPr>
                <a:spLocks noChangeArrowheads="1"/>
              </p:cNvSpPr>
              <p:nvPr/>
            </p:nvSpPr>
            <p:spPr bwMode="auto">
              <a:xfrm>
                <a:off x="5476692" y="421482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1" name="Oval 154"/>
              <p:cNvSpPr>
                <a:spLocks noChangeArrowheads="1"/>
              </p:cNvSpPr>
              <p:nvPr/>
            </p:nvSpPr>
            <p:spPr bwMode="auto">
              <a:xfrm>
                <a:off x="5629092" y="421504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2" name="Oval 155"/>
              <p:cNvSpPr>
                <a:spLocks noChangeArrowheads="1"/>
              </p:cNvSpPr>
              <p:nvPr/>
            </p:nvSpPr>
            <p:spPr bwMode="auto">
              <a:xfrm>
                <a:off x="57814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3" name="Oval 156"/>
              <p:cNvSpPr>
                <a:spLocks noChangeArrowheads="1"/>
              </p:cNvSpPr>
              <p:nvPr/>
            </p:nvSpPr>
            <p:spPr bwMode="auto">
              <a:xfrm>
                <a:off x="59338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4" name="Oval 157"/>
              <p:cNvSpPr>
                <a:spLocks noChangeArrowheads="1"/>
              </p:cNvSpPr>
              <p:nvPr/>
            </p:nvSpPr>
            <p:spPr bwMode="auto">
              <a:xfrm>
                <a:off x="60862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5" name="Oval 158"/>
              <p:cNvSpPr>
                <a:spLocks noChangeArrowheads="1"/>
              </p:cNvSpPr>
              <p:nvPr/>
            </p:nvSpPr>
            <p:spPr bwMode="auto">
              <a:xfrm>
                <a:off x="62386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6" name="Oval 159"/>
              <p:cNvSpPr>
                <a:spLocks noChangeArrowheads="1"/>
              </p:cNvSpPr>
              <p:nvPr/>
            </p:nvSpPr>
            <p:spPr bwMode="auto">
              <a:xfrm>
                <a:off x="6392282" y="421716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7" name="Oval 160"/>
              <p:cNvSpPr>
                <a:spLocks noChangeArrowheads="1"/>
              </p:cNvSpPr>
              <p:nvPr/>
            </p:nvSpPr>
            <p:spPr bwMode="auto">
              <a:xfrm>
                <a:off x="6544682" y="421338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8" name="Oval 161"/>
              <p:cNvSpPr>
                <a:spLocks noChangeArrowheads="1"/>
              </p:cNvSpPr>
              <p:nvPr/>
            </p:nvSpPr>
            <p:spPr bwMode="auto">
              <a:xfrm>
                <a:off x="6697082" y="421360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29" name="Oval 162"/>
              <p:cNvSpPr>
                <a:spLocks noChangeArrowheads="1"/>
              </p:cNvSpPr>
              <p:nvPr/>
            </p:nvSpPr>
            <p:spPr bwMode="auto">
              <a:xfrm>
                <a:off x="6849482" y="4213825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0" name="Oval 163"/>
              <p:cNvSpPr>
                <a:spLocks noChangeArrowheads="1"/>
              </p:cNvSpPr>
              <p:nvPr/>
            </p:nvSpPr>
            <p:spPr bwMode="auto">
              <a:xfrm>
                <a:off x="70018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1" name="Oval 164"/>
              <p:cNvSpPr>
                <a:spLocks noChangeArrowheads="1"/>
              </p:cNvSpPr>
              <p:nvPr/>
            </p:nvSpPr>
            <p:spPr bwMode="auto">
              <a:xfrm>
                <a:off x="71542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2" name="Oval 165"/>
              <p:cNvSpPr>
                <a:spLocks noChangeArrowheads="1"/>
              </p:cNvSpPr>
              <p:nvPr/>
            </p:nvSpPr>
            <p:spPr bwMode="auto">
              <a:xfrm>
                <a:off x="73066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3" name="Oval 166"/>
              <p:cNvSpPr>
                <a:spLocks noChangeArrowheads="1"/>
              </p:cNvSpPr>
              <p:nvPr/>
            </p:nvSpPr>
            <p:spPr bwMode="auto">
              <a:xfrm>
                <a:off x="74590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4" name="Oval 167"/>
              <p:cNvSpPr>
                <a:spLocks noChangeArrowheads="1"/>
              </p:cNvSpPr>
              <p:nvPr/>
            </p:nvSpPr>
            <p:spPr bwMode="auto">
              <a:xfrm>
                <a:off x="3190692" y="531841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5" name="Oval 168"/>
              <p:cNvSpPr>
                <a:spLocks noChangeArrowheads="1"/>
              </p:cNvSpPr>
              <p:nvPr/>
            </p:nvSpPr>
            <p:spPr bwMode="auto">
              <a:xfrm>
                <a:off x="334309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6" name="Oval 169"/>
              <p:cNvSpPr>
                <a:spLocks noChangeArrowheads="1"/>
              </p:cNvSpPr>
              <p:nvPr/>
            </p:nvSpPr>
            <p:spPr bwMode="auto">
              <a:xfrm>
                <a:off x="349549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7" name="Oval 170"/>
              <p:cNvSpPr>
                <a:spLocks noChangeArrowheads="1"/>
              </p:cNvSpPr>
              <p:nvPr/>
            </p:nvSpPr>
            <p:spPr bwMode="auto">
              <a:xfrm>
                <a:off x="364789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8" name="Oval 171"/>
              <p:cNvSpPr>
                <a:spLocks noChangeArrowheads="1"/>
              </p:cNvSpPr>
              <p:nvPr/>
            </p:nvSpPr>
            <p:spPr bwMode="auto">
              <a:xfrm>
                <a:off x="4411082" y="531720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39" name="Oval 172"/>
              <p:cNvSpPr>
                <a:spLocks noChangeArrowheads="1"/>
              </p:cNvSpPr>
              <p:nvPr/>
            </p:nvSpPr>
            <p:spPr bwMode="auto">
              <a:xfrm>
                <a:off x="4563482" y="53159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0" name="Oval 173"/>
              <p:cNvSpPr>
                <a:spLocks noChangeArrowheads="1"/>
              </p:cNvSpPr>
              <p:nvPr/>
            </p:nvSpPr>
            <p:spPr bwMode="auto">
              <a:xfrm>
                <a:off x="4715882" y="5314772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1" name="Oval 174"/>
              <p:cNvSpPr>
                <a:spLocks noChangeArrowheads="1"/>
              </p:cNvSpPr>
              <p:nvPr/>
            </p:nvSpPr>
            <p:spPr bwMode="auto">
              <a:xfrm>
                <a:off x="4868282" y="531355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2" name="Oval 179"/>
              <p:cNvSpPr>
                <a:spLocks noChangeArrowheads="1"/>
              </p:cNvSpPr>
              <p:nvPr/>
            </p:nvSpPr>
            <p:spPr bwMode="auto">
              <a:xfrm>
                <a:off x="3839582" y="4226687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3" name="Oval 180"/>
              <p:cNvSpPr>
                <a:spLocks noChangeArrowheads="1"/>
              </p:cNvSpPr>
              <p:nvPr/>
            </p:nvSpPr>
            <p:spPr bwMode="auto">
              <a:xfrm>
                <a:off x="3991982" y="422291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4" name="Oval 181"/>
              <p:cNvSpPr>
                <a:spLocks noChangeArrowheads="1"/>
              </p:cNvSpPr>
              <p:nvPr/>
            </p:nvSpPr>
            <p:spPr bwMode="auto">
              <a:xfrm>
                <a:off x="4144382" y="422313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945" name="Oval 182"/>
              <p:cNvSpPr>
                <a:spLocks noChangeArrowheads="1"/>
              </p:cNvSpPr>
              <p:nvPr/>
            </p:nvSpPr>
            <p:spPr bwMode="auto">
              <a:xfrm>
                <a:off x="4296782" y="4223350"/>
                <a:ext cx="63610" cy="63610"/>
              </a:xfrm>
              <a:prstGeom prst="ellipse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cxnSp>
            <p:nvCxnSpPr>
              <p:cNvPr id="29946" name="Straight Connector 183"/>
              <p:cNvCxnSpPr>
                <a:cxnSpLocks noChangeShapeType="1"/>
              </p:cNvCxnSpPr>
              <p:nvPr/>
            </p:nvCxnSpPr>
            <p:spPr bwMode="auto">
              <a:xfrm rot="5400000">
                <a:off x="3169019" y="4799595"/>
                <a:ext cx="12700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6" name="TextBox 185"/>
              <p:cNvSpPr txBox="1"/>
              <p:nvPr/>
            </p:nvSpPr>
            <p:spPr>
              <a:xfrm>
                <a:off x="2920641" y="5208819"/>
                <a:ext cx="317423" cy="26171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100" dirty="0">
                    <a:cs typeface="+mn-cs"/>
                  </a:rPr>
                  <a:t>-1</a:t>
                </a:r>
              </a:p>
            </p:txBody>
          </p:sp>
        </p:grpSp>
        <p:sp>
          <p:nvSpPr>
            <p:cNvPr id="29886" name="Rectangle 226"/>
            <p:cNvSpPr>
              <a:spLocks noChangeArrowheads="1"/>
            </p:cNvSpPr>
            <p:nvPr/>
          </p:nvSpPr>
          <p:spPr bwMode="auto">
            <a:xfrm>
              <a:off x="2981325" y="5391150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2" name="Group 322"/>
          <p:cNvGrpSpPr>
            <a:grpSpLocks/>
          </p:cNvGrpSpPr>
          <p:nvPr/>
        </p:nvGrpSpPr>
        <p:grpSpPr bwMode="auto">
          <a:xfrm>
            <a:off x="2871788" y="2299982"/>
            <a:ext cx="4972050" cy="1075480"/>
            <a:chOff x="2850961" y="3069325"/>
            <a:chExt cx="4972050" cy="1343025"/>
          </a:xfrm>
        </p:grpSpPr>
        <p:cxnSp>
          <p:nvCxnSpPr>
            <p:cNvPr id="224" name="Straight Arrow Connector 223"/>
            <p:cNvCxnSpPr/>
            <p:nvPr/>
          </p:nvCxnSpPr>
          <p:spPr bwMode="auto">
            <a:xfrm>
              <a:off x="2965261" y="3715437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826" name="Straight Connector 225"/>
            <p:cNvCxnSpPr>
              <a:cxnSpLocks noChangeShapeType="1"/>
            </p:cNvCxnSpPr>
            <p:nvPr/>
          </p:nvCxnSpPr>
          <p:spPr bwMode="auto">
            <a:xfrm rot="5400000">
              <a:off x="31815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7" name="Straight Connector 227"/>
            <p:cNvCxnSpPr>
              <a:cxnSpLocks noChangeShapeType="1"/>
            </p:cNvCxnSpPr>
            <p:nvPr/>
          </p:nvCxnSpPr>
          <p:spPr bwMode="auto">
            <a:xfrm rot="5400000">
              <a:off x="33339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8" name="Straight Connector 228"/>
            <p:cNvCxnSpPr>
              <a:cxnSpLocks noChangeShapeType="1"/>
            </p:cNvCxnSpPr>
            <p:nvPr/>
          </p:nvCxnSpPr>
          <p:spPr bwMode="auto">
            <a:xfrm rot="5400000">
              <a:off x="34863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29" name="Straight Connector 229"/>
            <p:cNvCxnSpPr>
              <a:cxnSpLocks noChangeShapeType="1"/>
            </p:cNvCxnSpPr>
            <p:nvPr/>
          </p:nvCxnSpPr>
          <p:spPr bwMode="auto">
            <a:xfrm rot="5400000">
              <a:off x="36387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0" name="Straight Connector 230"/>
            <p:cNvCxnSpPr>
              <a:cxnSpLocks noChangeShapeType="1"/>
            </p:cNvCxnSpPr>
            <p:nvPr/>
          </p:nvCxnSpPr>
          <p:spPr bwMode="auto">
            <a:xfrm rot="5400000">
              <a:off x="3791130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1" name="Straight Connector 231"/>
            <p:cNvCxnSpPr>
              <a:cxnSpLocks noChangeShapeType="1"/>
            </p:cNvCxnSpPr>
            <p:nvPr/>
          </p:nvCxnSpPr>
          <p:spPr bwMode="auto">
            <a:xfrm rot="5400000">
              <a:off x="39403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2" name="Straight Connector 232"/>
            <p:cNvCxnSpPr>
              <a:cxnSpLocks noChangeShapeType="1"/>
            </p:cNvCxnSpPr>
            <p:nvPr/>
          </p:nvCxnSpPr>
          <p:spPr bwMode="auto">
            <a:xfrm rot="5400000">
              <a:off x="40927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3" name="Straight Connector 233"/>
            <p:cNvCxnSpPr>
              <a:cxnSpLocks noChangeShapeType="1"/>
            </p:cNvCxnSpPr>
            <p:nvPr/>
          </p:nvCxnSpPr>
          <p:spPr bwMode="auto">
            <a:xfrm rot="5400000">
              <a:off x="42451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4" name="Straight Connector 234"/>
            <p:cNvCxnSpPr>
              <a:cxnSpLocks noChangeShapeType="1"/>
            </p:cNvCxnSpPr>
            <p:nvPr/>
          </p:nvCxnSpPr>
          <p:spPr bwMode="auto">
            <a:xfrm rot="5400000">
              <a:off x="4397528" y="371238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5" name="Straight Connector 235"/>
            <p:cNvCxnSpPr>
              <a:cxnSpLocks noChangeShapeType="1"/>
            </p:cNvCxnSpPr>
            <p:nvPr/>
          </p:nvCxnSpPr>
          <p:spPr bwMode="auto">
            <a:xfrm rot="5400000">
              <a:off x="45438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6" name="Straight Connector 236"/>
            <p:cNvCxnSpPr>
              <a:cxnSpLocks noChangeShapeType="1"/>
            </p:cNvCxnSpPr>
            <p:nvPr/>
          </p:nvCxnSpPr>
          <p:spPr bwMode="auto">
            <a:xfrm rot="5400000">
              <a:off x="46962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7" name="Straight Connector 237"/>
            <p:cNvCxnSpPr>
              <a:cxnSpLocks noChangeShapeType="1"/>
            </p:cNvCxnSpPr>
            <p:nvPr/>
          </p:nvCxnSpPr>
          <p:spPr bwMode="auto">
            <a:xfrm rot="5400000">
              <a:off x="48486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8" name="Straight Connector 238"/>
            <p:cNvCxnSpPr>
              <a:cxnSpLocks noChangeShapeType="1"/>
            </p:cNvCxnSpPr>
            <p:nvPr/>
          </p:nvCxnSpPr>
          <p:spPr bwMode="auto">
            <a:xfrm rot="5400000">
              <a:off x="5001013" y="371735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39" name="Straight Connector 239"/>
            <p:cNvCxnSpPr>
              <a:cxnSpLocks noChangeShapeType="1"/>
            </p:cNvCxnSpPr>
            <p:nvPr/>
          </p:nvCxnSpPr>
          <p:spPr bwMode="auto">
            <a:xfrm rot="5400000">
              <a:off x="51502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0" name="Straight Connector 240"/>
            <p:cNvCxnSpPr>
              <a:cxnSpLocks noChangeShapeType="1"/>
            </p:cNvCxnSpPr>
            <p:nvPr/>
          </p:nvCxnSpPr>
          <p:spPr bwMode="auto">
            <a:xfrm rot="5400000">
              <a:off x="53026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1" name="Straight Connector 241"/>
            <p:cNvCxnSpPr>
              <a:cxnSpLocks noChangeShapeType="1"/>
            </p:cNvCxnSpPr>
            <p:nvPr/>
          </p:nvCxnSpPr>
          <p:spPr bwMode="auto">
            <a:xfrm rot="5400000">
              <a:off x="54550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2" name="Straight Connector 242"/>
            <p:cNvCxnSpPr>
              <a:cxnSpLocks noChangeShapeType="1"/>
            </p:cNvCxnSpPr>
            <p:nvPr/>
          </p:nvCxnSpPr>
          <p:spPr bwMode="auto">
            <a:xfrm rot="5400000">
              <a:off x="5607411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3" name="Straight Connector 243"/>
            <p:cNvCxnSpPr>
              <a:cxnSpLocks noChangeShapeType="1"/>
            </p:cNvCxnSpPr>
            <p:nvPr/>
          </p:nvCxnSpPr>
          <p:spPr bwMode="auto">
            <a:xfrm rot="5400000">
              <a:off x="57558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4" name="Straight Connector 244"/>
            <p:cNvCxnSpPr>
              <a:cxnSpLocks noChangeShapeType="1"/>
            </p:cNvCxnSpPr>
            <p:nvPr/>
          </p:nvCxnSpPr>
          <p:spPr bwMode="auto">
            <a:xfrm rot="5400000">
              <a:off x="59082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5" name="Straight Connector 245"/>
            <p:cNvCxnSpPr>
              <a:cxnSpLocks noChangeShapeType="1"/>
            </p:cNvCxnSpPr>
            <p:nvPr/>
          </p:nvCxnSpPr>
          <p:spPr bwMode="auto">
            <a:xfrm rot="5400000">
              <a:off x="6060618" y="371371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6" name="Straight Connector 246"/>
            <p:cNvCxnSpPr>
              <a:cxnSpLocks noChangeShapeType="1"/>
            </p:cNvCxnSpPr>
            <p:nvPr/>
          </p:nvCxnSpPr>
          <p:spPr bwMode="auto">
            <a:xfrm rot="5400000">
              <a:off x="62069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7" name="Straight Connector 247"/>
            <p:cNvCxnSpPr>
              <a:cxnSpLocks noChangeShapeType="1"/>
            </p:cNvCxnSpPr>
            <p:nvPr/>
          </p:nvCxnSpPr>
          <p:spPr bwMode="auto">
            <a:xfrm rot="5400000">
              <a:off x="63593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8" name="Straight Connector 248"/>
            <p:cNvCxnSpPr>
              <a:cxnSpLocks noChangeShapeType="1"/>
            </p:cNvCxnSpPr>
            <p:nvPr/>
          </p:nvCxnSpPr>
          <p:spPr bwMode="auto">
            <a:xfrm rot="5400000">
              <a:off x="65117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49" name="Straight Connector 249"/>
            <p:cNvCxnSpPr>
              <a:cxnSpLocks noChangeShapeType="1"/>
            </p:cNvCxnSpPr>
            <p:nvPr/>
          </p:nvCxnSpPr>
          <p:spPr bwMode="auto">
            <a:xfrm rot="5400000">
              <a:off x="6664103" y="371868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0" name="Straight Connector 250"/>
            <p:cNvCxnSpPr>
              <a:cxnSpLocks noChangeShapeType="1"/>
            </p:cNvCxnSpPr>
            <p:nvPr/>
          </p:nvCxnSpPr>
          <p:spPr bwMode="auto">
            <a:xfrm rot="5400000">
              <a:off x="68133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1" name="Straight Connector 251"/>
            <p:cNvCxnSpPr>
              <a:cxnSpLocks noChangeShapeType="1"/>
            </p:cNvCxnSpPr>
            <p:nvPr/>
          </p:nvCxnSpPr>
          <p:spPr bwMode="auto">
            <a:xfrm rot="5400000">
              <a:off x="69657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2" name="Straight Connector 252"/>
            <p:cNvCxnSpPr>
              <a:cxnSpLocks noChangeShapeType="1"/>
            </p:cNvCxnSpPr>
            <p:nvPr/>
          </p:nvCxnSpPr>
          <p:spPr bwMode="auto">
            <a:xfrm rot="5400000">
              <a:off x="71181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853" name="Straight Connector 253"/>
            <p:cNvCxnSpPr>
              <a:cxnSpLocks noChangeShapeType="1"/>
            </p:cNvCxnSpPr>
            <p:nvPr/>
          </p:nvCxnSpPr>
          <p:spPr bwMode="auto">
            <a:xfrm rot="5400000">
              <a:off x="7270501" y="371504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4" name="Oval 254"/>
            <p:cNvSpPr>
              <a:spLocks noChangeArrowheads="1"/>
            </p:cNvSpPr>
            <p:nvPr/>
          </p:nvSpPr>
          <p:spPr bwMode="auto">
            <a:xfrm>
              <a:off x="504152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5" name="Oval 257"/>
            <p:cNvSpPr>
              <a:spLocks noChangeArrowheads="1"/>
            </p:cNvSpPr>
            <p:nvPr/>
          </p:nvSpPr>
          <p:spPr bwMode="auto">
            <a:xfrm>
              <a:off x="517487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6" name="Oval 278"/>
            <p:cNvSpPr>
              <a:spLocks noChangeArrowheads="1"/>
            </p:cNvSpPr>
            <p:nvPr/>
          </p:nvSpPr>
          <p:spPr bwMode="auto">
            <a:xfrm>
              <a:off x="4756968" y="394544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57" name="Oval 279"/>
            <p:cNvSpPr>
              <a:spLocks noChangeArrowheads="1"/>
            </p:cNvSpPr>
            <p:nvPr/>
          </p:nvSpPr>
          <p:spPr bwMode="auto">
            <a:xfrm>
              <a:off x="489031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858" name="Straight Connector 284"/>
            <p:cNvCxnSpPr>
              <a:cxnSpLocks noChangeShapeType="1"/>
            </p:cNvCxnSpPr>
            <p:nvPr/>
          </p:nvCxnSpPr>
          <p:spPr bwMode="auto">
            <a:xfrm rot="5400000">
              <a:off x="3019605" y="3716020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59" name="Rectangle 220"/>
            <p:cNvSpPr>
              <a:spLocks noChangeArrowheads="1"/>
            </p:cNvSpPr>
            <p:nvPr/>
          </p:nvSpPr>
          <p:spPr bwMode="auto">
            <a:xfrm>
              <a:off x="2850961" y="3069325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0" name="Oval 292"/>
            <p:cNvSpPr>
              <a:spLocks noChangeArrowheads="1"/>
            </p:cNvSpPr>
            <p:nvPr/>
          </p:nvSpPr>
          <p:spPr bwMode="auto">
            <a:xfrm>
              <a:off x="532846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1" name="Oval 294"/>
            <p:cNvSpPr>
              <a:spLocks noChangeArrowheads="1"/>
            </p:cNvSpPr>
            <p:nvPr/>
          </p:nvSpPr>
          <p:spPr bwMode="auto">
            <a:xfrm>
              <a:off x="56225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2" name="Oval 295"/>
            <p:cNvSpPr>
              <a:spLocks noChangeArrowheads="1"/>
            </p:cNvSpPr>
            <p:nvPr/>
          </p:nvSpPr>
          <p:spPr bwMode="auto">
            <a:xfrm>
              <a:off x="547967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3" name="Oval 297"/>
            <p:cNvSpPr>
              <a:spLocks noChangeArrowheads="1"/>
            </p:cNvSpPr>
            <p:nvPr/>
          </p:nvSpPr>
          <p:spPr bwMode="auto">
            <a:xfrm>
              <a:off x="5946403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4" name="Oval 298"/>
            <p:cNvSpPr>
              <a:spLocks noChangeArrowheads="1"/>
            </p:cNvSpPr>
            <p:nvPr/>
          </p:nvSpPr>
          <p:spPr bwMode="auto">
            <a:xfrm>
              <a:off x="6079753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5" name="Oval 300"/>
            <p:cNvSpPr>
              <a:spLocks noChangeArrowheads="1"/>
            </p:cNvSpPr>
            <p:nvPr/>
          </p:nvSpPr>
          <p:spPr bwMode="auto">
            <a:xfrm>
              <a:off x="579519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6" name="Oval 301"/>
            <p:cNvSpPr>
              <a:spLocks noChangeArrowheads="1"/>
            </p:cNvSpPr>
            <p:nvPr/>
          </p:nvSpPr>
          <p:spPr bwMode="auto">
            <a:xfrm>
              <a:off x="62333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7" name="Oval 302"/>
            <p:cNvSpPr>
              <a:spLocks noChangeArrowheads="1"/>
            </p:cNvSpPr>
            <p:nvPr/>
          </p:nvSpPr>
          <p:spPr bwMode="auto">
            <a:xfrm>
              <a:off x="6527428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8" name="Oval 303"/>
            <p:cNvSpPr>
              <a:spLocks noChangeArrowheads="1"/>
            </p:cNvSpPr>
            <p:nvPr/>
          </p:nvSpPr>
          <p:spPr bwMode="auto">
            <a:xfrm>
              <a:off x="6384553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69" name="Oval 304"/>
            <p:cNvSpPr>
              <a:spLocks noChangeArrowheads="1"/>
            </p:cNvSpPr>
            <p:nvPr/>
          </p:nvSpPr>
          <p:spPr bwMode="auto">
            <a:xfrm>
              <a:off x="68512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0" name="Oval 305"/>
            <p:cNvSpPr>
              <a:spLocks noChangeArrowheads="1"/>
            </p:cNvSpPr>
            <p:nvPr/>
          </p:nvSpPr>
          <p:spPr bwMode="auto">
            <a:xfrm>
              <a:off x="6984628" y="338820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1" name="Oval 306"/>
            <p:cNvSpPr>
              <a:spLocks noChangeArrowheads="1"/>
            </p:cNvSpPr>
            <p:nvPr/>
          </p:nvSpPr>
          <p:spPr bwMode="auto">
            <a:xfrm>
              <a:off x="670006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2" name="Oval 307"/>
            <p:cNvSpPr>
              <a:spLocks noChangeArrowheads="1"/>
            </p:cNvSpPr>
            <p:nvPr/>
          </p:nvSpPr>
          <p:spPr bwMode="auto">
            <a:xfrm>
              <a:off x="71382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3" name="Oval 309"/>
            <p:cNvSpPr>
              <a:spLocks noChangeArrowheads="1"/>
            </p:cNvSpPr>
            <p:nvPr/>
          </p:nvSpPr>
          <p:spPr bwMode="auto">
            <a:xfrm>
              <a:off x="72894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4" name="Oval 310"/>
            <p:cNvSpPr>
              <a:spLocks noChangeArrowheads="1"/>
            </p:cNvSpPr>
            <p:nvPr/>
          </p:nvSpPr>
          <p:spPr bwMode="auto">
            <a:xfrm>
              <a:off x="32317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5" name="Oval 311"/>
            <p:cNvSpPr>
              <a:spLocks noChangeArrowheads="1"/>
            </p:cNvSpPr>
            <p:nvPr/>
          </p:nvSpPr>
          <p:spPr bwMode="auto">
            <a:xfrm>
              <a:off x="3374653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6" name="Oval 313"/>
            <p:cNvSpPr>
              <a:spLocks noChangeArrowheads="1"/>
            </p:cNvSpPr>
            <p:nvPr/>
          </p:nvSpPr>
          <p:spPr bwMode="auto">
            <a:xfrm>
              <a:off x="307104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7" name="Oval 314"/>
            <p:cNvSpPr>
              <a:spLocks noChangeArrowheads="1"/>
            </p:cNvSpPr>
            <p:nvPr/>
          </p:nvSpPr>
          <p:spPr bwMode="auto">
            <a:xfrm>
              <a:off x="3528243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8" name="Oval 315"/>
            <p:cNvSpPr>
              <a:spLocks noChangeArrowheads="1"/>
            </p:cNvSpPr>
            <p:nvPr/>
          </p:nvSpPr>
          <p:spPr bwMode="auto">
            <a:xfrm>
              <a:off x="3831853" y="39644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79" name="Oval 316"/>
            <p:cNvSpPr>
              <a:spLocks noChangeArrowheads="1"/>
            </p:cNvSpPr>
            <p:nvPr/>
          </p:nvSpPr>
          <p:spPr bwMode="auto">
            <a:xfrm>
              <a:off x="3679453" y="38108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0" name="Oval 317"/>
            <p:cNvSpPr>
              <a:spLocks noChangeArrowheads="1"/>
            </p:cNvSpPr>
            <p:nvPr/>
          </p:nvSpPr>
          <p:spPr bwMode="auto">
            <a:xfrm>
              <a:off x="4146178" y="358247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1" name="Oval 318"/>
            <p:cNvSpPr>
              <a:spLocks noChangeArrowheads="1"/>
            </p:cNvSpPr>
            <p:nvPr/>
          </p:nvSpPr>
          <p:spPr bwMode="auto">
            <a:xfrm>
              <a:off x="4279528" y="33977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2" name="Oval 319"/>
            <p:cNvSpPr>
              <a:spLocks noChangeArrowheads="1"/>
            </p:cNvSpPr>
            <p:nvPr/>
          </p:nvSpPr>
          <p:spPr bwMode="auto">
            <a:xfrm>
              <a:off x="3985443" y="38013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3" name="Oval 320"/>
            <p:cNvSpPr>
              <a:spLocks noChangeArrowheads="1"/>
            </p:cNvSpPr>
            <p:nvPr/>
          </p:nvSpPr>
          <p:spPr bwMode="auto">
            <a:xfrm>
              <a:off x="4433118" y="357295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84" name="Oval 321"/>
            <p:cNvSpPr>
              <a:spLocks noChangeArrowheads="1"/>
            </p:cNvSpPr>
            <p:nvPr/>
          </p:nvSpPr>
          <p:spPr bwMode="auto">
            <a:xfrm>
              <a:off x="4584328" y="380135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3" name="Group 397"/>
          <p:cNvGrpSpPr>
            <a:grpSpLocks/>
          </p:cNvGrpSpPr>
          <p:nvPr/>
        </p:nvGrpSpPr>
        <p:grpSpPr bwMode="auto">
          <a:xfrm>
            <a:off x="2882900" y="3471964"/>
            <a:ext cx="4972050" cy="896937"/>
            <a:chOff x="2850961" y="4829175"/>
            <a:chExt cx="4972050" cy="897625"/>
          </a:xfrm>
        </p:grpSpPr>
        <p:cxnSp>
          <p:nvCxnSpPr>
            <p:cNvPr id="325" name="Straight Arrow Connector 324"/>
            <p:cNvCxnSpPr/>
            <p:nvPr/>
          </p:nvCxnSpPr>
          <p:spPr bwMode="auto">
            <a:xfrm>
              <a:off x="2946211" y="5572695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66" name="Straight Connector 325"/>
            <p:cNvCxnSpPr>
              <a:cxnSpLocks noChangeShapeType="1"/>
            </p:cNvCxnSpPr>
            <p:nvPr/>
          </p:nvCxnSpPr>
          <p:spPr bwMode="auto">
            <a:xfrm rot="5400000">
              <a:off x="31624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7" name="Straight Connector 326"/>
            <p:cNvCxnSpPr>
              <a:cxnSpLocks noChangeShapeType="1"/>
            </p:cNvCxnSpPr>
            <p:nvPr/>
          </p:nvCxnSpPr>
          <p:spPr bwMode="auto">
            <a:xfrm rot="5400000">
              <a:off x="33148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8" name="Straight Connector 327"/>
            <p:cNvCxnSpPr>
              <a:cxnSpLocks noChangeShapeType="1"/>
            </p:cNvCxnSpPr>
            <p:nvPr/>
          </p:nvCxnSpPr>
          <p:spPr bwMode="auto">
            <a:xfrm rot="5400000">
              <a:off x="34672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69" name="Straight Connector 328"/>
            <p:cNvCxnSpPr>
              <a:cxnSpLocks noChangeShapeType="1"/>
            </p:cNvCxnSpPr>
            <p:nvPr/>
          </p:nvCxnSpPr>
          <p:spPr bwMode="auto">
            <a:xfrm rot="5400000">
              <a:off x="36196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0" name="Straight Connector 329"/>
            <p:cNvCxnSpPr>
              <a:cxnSpLocks noChangeShapeType="1"/>
            </p:cNvCxnSpPr>
            <p:nvPr/>
          </p:nvCxnSpPr>
          <p:spPr bwMode="auto">
            <a:xfrm rot="5400000">
              <a:off x="3772080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1" name="Straight Connector 330"/>
            <p:cNvCxnSpPr>
              <a:cxnSpLocks noChangeShapeType="1"/>
            </p:cNvCxnSpPr>
            <p:nvPr/>
          </p:nvCxnSpPr>
          <p:spPr bwMode="auto">
            <a:xfrm rot="5400000">
              <a:off x="39212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2" name="Straight Connector 331"/>
            <p:cNvCxnSpPr>
              <a:cxnSpLocks noChangeShapeType="1"/>
            </p:cNvCxnSpPr>
            <p:nvPr/>
          </p:nvCxnSpPr>
          <p:spPr bwMode="auto">
            <a:xfrm rot="5400000">
              <a:off x="40736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3" name="Straight Connector 332"/>
            <p:cNvCxnSpPr>
              <a:cxnSpLocks noChangeShapeType="1"/>
            </p:cNvCxnSpPr>
            <p:nvPr/>
          </p:nvCxnSpPr>
          <p:spPr bwMode="auto">
            <a:xfrm rot="5400000">
              <a:off x="42260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4" name="Straight Connector 333"/>
            <p:cNvCxnSpPr>
              <a:cxnSpLocks noChangeShapeType="1"/>
            </p:cNvCxnSpPr>
            <p:nvPr/>
          </p:nvCxnSpPr>
          <p:spPr bwMode="auto">
            <a:xfrm rot="5400000">
              <a:off x="4378478" y="556976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5" name="Straight Connector 334"/>
            <p:cNvCxnSpPr>
              <a:cxnSpLocks noChangeShapeType="1"/>
            </p:cNvCxnSpPr>
            <p:nvPr/>
          </p:nvCxnSpPr>
          <p:spPr bwMode="auto">
            <a:xfrm rot="5400000">
              <a:off x="45247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6" name="Straight Connector 335"/>
            <p:cNvCxnSpPr>
              <a:cxnSpLocks noChangeShapeType="1"/>
            </p:cNvCxnSpPr>
            <p:nvPr/>
          </p:nvCxnSpPr>
          <p:spPr bwMode="auto">
            <a:xfrm rot="5400000">
              <a:off x="46771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7" name="Straight Connector 336"/>
            <p:cNvCxnSpPr>
              <a:cxnSpLocks noChangeShapeType="1"/>
            </p:cNvCxnSpPr>
            <p:nvPr/>
          </p:nvCxnSpPr>
          <p:spPr bwMode="auto">
            <a:xfrm rot="5400000">
              <a:off x="48295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8" name="Straight Connector 337"/>
            <p:cNvCxnSpPr>
              <a:cxnSpLocks noChangeShapeType="1"/>
            </p:cNvCxnSpPr>
            <p:nvPr/>
          </p:nvCxnSpPr>
          <p:spPr bwMode="auto">
            <a:xfrm rot="5400000">
              <a:off x="4981963" y="5574726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79" name="Straight Connector 338"/>
            <p:cNvCxnSpPr>
              <a:cxnSpLocks noChangeShapeType="1"/>
            </p:cNvCxnSpPr>
            <p:nvPr/>
          </p:nvCxnSpPr>
          <p:spPr bwMode="auto">
            <a:xfrm rot="5400000">
              <a:off x="51311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0" name="Straight Connector 339"/>
            <p:cNvCxnSpPr>
              <a:cxnSpLocks noChangeShapeType="1"/>
            </p:cNvCxnSpPr>
            <p:nvPr/>
          </p:nvCxnSpPr>
          <p:spPr bwMode="auto">
            <a:xfrm rot="5400000">
              <a:off x="52835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1" name="Straight Connector 340"/>
            <p:cNvCxnSpPr>
              <a:cxnSpLocks noChangeShapeType="1"/>
            </p:cNvCxnSpPr>
            <p:nvPr/>
          </p:nvCxnSpPr>
          <p:spPr bwMode="auto">
            <a:xfrm rot="5400000">
              <a:off x="54359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2" name="Straight Connector 341"/>
            <p:cNvCxnSpPr>
              <a:cxnSpLocks noChangeShapeType="1"/>
            </p:cNvCxnSpPr>
            <p:nvPr/>
          </p:nvCxnSpPr>
          <p:spPr bwMode="auto">
            <a:xfrm rot="5400000">
              <a:off x="5588361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3" name="Straight Connector 342"/>
            <p:cNvCxnSpPr>
              <a:cxnSpLocks noChangeShapeType="1"/>
            </p:cNvCxnSpPr>
            <p:nvPr/>
          </p:nvCxnSpPr>
          <p:spPr bwMode="auto">
            <a:xfrm rot="5400000">
              <a:off x="57367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4" name="Straight Connector 343"/>
            <p:cNvCxnSpPr>
              <a:cxnSpLocks noChangeShapeType="1"/>
            </p:cNvCxnSpPr>
            <p:nvPr/>
          </p:nvCxnSpPr>
          <p:spPr bwMode="auto">
            <a:xfrm rot="5400000">
              <a:off x="58891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5" name="Straight Connector 344"/>
            <p:cNvCxnSpPr>
              <a:cxnSpLocks noChangeShapeType="1"/>
            </p:cNvCxnSpPr>
            <p:nvPr/>
          </p:nvCxnSpPr>
          <p:spPr bwMode="auto">
            <a:xfrm rot="5400000">
              <a:off x="6041568" y="557109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6" name="Straight Connector 345"/>
            <p:cNvCxnSpPr>
              <a:cxnSpLocks noChangeShapeType="1"/>
            </p:cNvCxnSpPr>
            <p:nvPr/>
          </p:nvCxnSpPr>
          <p:spPr bwMode="auto">
            <a:xfrm rot="5400000">
              <a:off x="61878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7" name="Straight Connector 346"/>
            <p:cNvCxnSpPr>
              <a:cxnSpLocks noChangeShapeType="1"/>
            </p:cNvCxnSpPr>
            <p:nvPr/>
          </p:nvCxnSpPr>
          <p:spPr bwMode="auto">
            <a:xfrm rot="5400000">
              <a:off x="63402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8" name="Straight Connector 347"/>
            <p:cNvCxnSpPr>
              <a:cxnSpLocks noChangeShapeType="1"/>
            </p:cNvCxnSpPr>
            <p:nvPr/>
          </p:nvCxnSpPr>
          <p:spPr bwMode="auto">
            <a:xfrm rot="5400000">
              <a:off x="64926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89" name="Straight Connector 348"/>
            <p:cNvCxnSpPr>
              <a:cxnSpLocks noChangeShapeType="1"/>
            </p:cNvCxnSpPr>
            <p:nvPr/>
          </p:nvCxnSpPr>
          <p:spPr bwMode="auto">
            <a:xfrm rot="5400000">
              <a:off x="6645053" y="557605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0" name="Straight Connector 349"/>
            <p:cNvCxnSpPr>
              <a:cxnSpLocks noChangeShapeType="1"/>
            </p:cNvCxnSpPr>
            <p:nvPr/>
          </p:nvCxnSpPr>
          <p:spPr bwMode="auto">
            <a:xfrm rot="5400000">
              <a:off x="67942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1" name="Straight Connector 350"/>
            <p:cNvCxnSpPr>
              <a:cxnSpLocks noChangeShapeType="1"/>
            </p:cNvCxnSpPr>
            <p:nvPr/>
          </p:nvCxnSpPr>
          <p:spPr bwMode="auto">
            <a:xfrm rot="5400000">
              <a:off x="69466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2" name="Straight Connector 351"/>
            <p:cNvCxnSpPr>
              <a:cxnSpLocks noChangeShapeType="1"/>
            </p:cNvCxnSpPr>
            <p:nvPr/>
          </p:nvCxnSpPr>
          <p:spPr bwMode="auto">
            <a:xfrm rot="5400000">
              <a:off x="70990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93" name="Straight Connector 352"/>
            <p:cNvCxnSpPr>
              <a:cxnSpLocks noChangeShapeType="1"/>
            </p:cNvCxnSpPr>
            <p:nvPr/>
          </p:nvCxnSpPr>
          <p:spPr bwMode="auto">
            <a:xfrm rot="5400000">
              <a:off x="7251451" y="557242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4" name="Oval 353"/>
            <p:cNvSpPr>
              <a:spLocks noChangeArrowheads="1"/>
            </p:cNvSpPr>
            <p:nvPr/>
          </p:nvSpPr>
          <p:spPr bwMode="auto">
            <a:xfrm>
              <a:off x="3955678" y="516362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5" name="Oval 354"/>
            <p:cNvSpPr>
              <a:spLocks noChangeArrowheads="1"/>
            </p:cNvSpPr>
            <p:nvPr/>
          </p:nvSpPr>
          <p:spPr bwMode="auto">
            <a:xfrm>
              <a:off x="4089028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6" name="Oval 355"/>
            <p:cNvSpPr>
              <a:spLocks noChangeArrowheads="1"/>
            </p:cNvSpPr>
            <p:nvPr/>
          </p:nvSpPr>
          <p:spPr bwMode="auto">
            <a:xfrm>
              <a:off x="3661593" y="552659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97" name="Oval 356"/>
            <p:cNvSpPr>
              <a:spLocks noChangeArrowheads="1"/>
            </p:cNvSpPr>
            <p:nvPr/>
          </p:nvSpPr>
          <p:spPr bwMode="auto">
            <a:xfrm>
              <a:off x="3804468" y="5382507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98" name="Straight Connector 357"/>
            <p:cNvCxnSpPr>
              <a:cxnSpLocks noChangeShapeType="1"/>
            </p:cNvCxnSpPr>
            <p:nvPr/>
          </p:nvCxnSpPr>
          <p:spPr bwMode="auto">
            <a:xfrm rot="5400000">
              <a:off x="3000555" y="5573395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99" name="Rectangle 358"/>
            <p:cNvSpPr>
              <a:spLocks noChangeArrowheads="1"/>
            </p:cNvSpPr>
            <p:nvPr/>
          </p:nvSpPr>
          <p:spPr bwMode="auto">
            <a:xfrm>
              <a:off x="2850961" y="4829175"/>
              <a:ext cx="4972050" cy="8976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0" name="Oval 360"/>
            <p:cNvSpPr>
              <a:spLocks noChangeArrowheads="1"/>
            </p:cNvSpPr>
            <p:nvPr/>
          </p:nvSpPr>
          <p:spPr bwMode="auto">
            <a:xfrm>
              <a:off x="42604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1" name="Oval 362"/>
            <p:cNvSpPr>
              <a:spLocks noChangeArrowheads="1"/>
            </p:cNvSpPr>
            <p:nvPr/>
          </p:nvSpPr>
          <p:spPr bwMode="auto">
            <a:xfrm>
              <a:off x="45843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2" name="Oval 363"/>
            <p:cNvSpPr>
              <a:spLocks noChangeArrowheads="1"/>
            </p:cNvSpPr>
            <p:nvPr/>
          </p:nvSpPr>
          <p:spPr bwMode="auto">
            <a:xfrm>
              <a:off x="47176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3" name="Oval 364"/>
            <p:cNvSpPr>
              <a:spLocks noChangeArrowheads="1"/>
            </p:cNvSpPr>
            <p:nvPr/>
          </p:nvSpPr>
          <p:spPr bwMode="auto">
            <a:xfrm>
              <a:off x="44331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4" name="Oval 366"/>
            <p:cNvSpPr>
              <a:spLocks noChangeArrowheads="1"/>
            </p:cNvSpPr>
            <p:nvPr/>
          </p:nvSpPr>
          <p:spPr bwMode="auto">
            <a:xfrm>
              <a:off x="48700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5" name="Oval 368"/>
            <p:cNvSpPr>
              <a:spLocks noChangeArrowheads="1"/>
            </p:cNvSpPr>
            <p:nvPr/>
          </p:nvSpPr>
          <p:spPr bwMode="auto">
            <a:xfrm>
              <a:off x="5193928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6" name="Oval 369"/>
            <p:cNvSpPr>
              <a:spLocks noChangeArrowheads="1"/>
            </p:cNvSpPr>
            <p:nvPr/>
          </p:nvSpPr>
          <p:spPr bwMode="auto">
            <a:xfrm>
              <a:off x="5327278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7" name="Oval 370"/>
            <p:cNvSpPr>
              <a:spLocks noChangeArrowheads="1"/>
            </p:cNvSpPr>
            <p:nvPr/>
          </p:nvSpPr>
          <p:spPr bwMode="auto">
            <a:xfrm>
              <a:off x="504271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8" name="Oval 377"/>
            <p:cNvSpPr>
              <a:spLocks noChangeArrowheads="1"/>
            </p:cNvSpPr>
            <p:nvPr/>
          </p:nvSpPr>
          <p:spPr bwMode="auto">
            <a:xfrm>
              <a:off x="3041278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09" name="Oval 379"/>
            <p:cNvSpPr>
              <a:spLocks noChangeArrowheads="1"/>
            </p:cNvSpPr>
            <p:nvPr/>
          </p:nvSpPr>
          <p:spPr bwMode="auto">
            <a:xfrm>
              <a:off x="3355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0" name="Oval 380"/>
            <p:cNvSpPr>
              <a:spLocks noChangeArrowheads="1"/>
            </p:cNvSpPr>
            <p:nvPr/>
          </p:nvSpPr>
          <p:spPr bwMode="auto">
            <a:xfrm>
              <a:off x="3488953" y="49693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1" name="Oval 381"/>
            <p:cNvSpPr>
              <a:spLocks noChangeArrowheads="1"/>
            </p:cNvSpPr>
            <p:nvPr/>
          </p:nvSpPr>
          <p:spPr bwMode="auto">
            <a:xfrm>
              <a:off x="3194868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2" name="Oval 384"/>
            <p:cNvSpPr>
              <a:spLocks noChangeArrowheads="1"/>
            </p:cNvSpPr>
            <p:nvPr/>
          </p:nvSpPr>
          <p:spPr bwMode="auto">
            <a:xfrm>
              <a:off x="54701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3" name="Oval 385"/>
            <p:cNvSpPr>
              <a:spLocks noChangeArrowheads="1"/>
            </p:cNvSpPr>
            <p:nvPr/>
          </p:nvSpPr>
          <p:spPr bwMode="auto">
            <a:xfrm>
              <a:off x="57940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4" name="Oval 386"/>
            <p:cNvSpPr>
              <a:spLocks noChangeArrowheads="1"/>
            </p:cNvSpPr>
            <p:nvPr/>
          </p:nvSpPr>
          <p:spPr bwMode="auto">
            <a:xfrm>
              <a:off x="59273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5" name="Oval 387"/>
            <p:cNvSpPr>
              <a:spLocks noChangeArrowheads="1"/>
            </p:cNvSpPr>
            <p:nvPr/>
          </p:nvSpPr>
          <p:spPr bwMode="auto">
            <a:xfrm>
              <a:off x="56427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6" name="Oval 388"/>
            <p:cNvSpPr>
              <a:spLocks noChangeArrowheads="1"/>
            </p:cNvSpPr>
            <p:nvPr/>
          </p:nvSpPr>
          <p:spPr bwMode="auto">
            <a:xfrm>
              <a:off x="60797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7" name="Oval 389"/>
            <p:cNvSpPr>
              <a:spLocks noChangeArrowheads="1"/>
            </p:cNvSpPr>
            <p:nvPr/>
          </p:nvSpPr>
          <p:spPr bwMode="auto">
            <a:xfrm>
              <a:off x="64036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8" name="Oval 390"/>
            <p:cNvSpPr>
              <a:spLocks noChangeArrowheads="1"/>
            </p:cNvSpPr>
            <p:nvPr/>
          </p:nvSpPr>
          <p:spPr bwMode="auto">
            <a:xfrm>
              <a:off x="65369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19" name="Oval 391"/>
            <p:cNvSpPr>
              <a:spLocks noChangeArrowheads="1"/>
            </p:cNvSpPr>
            <p:nvPr/>
          </p:nvSpPr>
          <p:spPr bwMode="auto">
            <a:xfrm>
              <a:off x="62523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0" name="Oval 392"/>
            <p:cNvSpPr>
              <a:spLocks noChangeArrowheads="1"/>
            </p:cNvSpPr>
            <p:nvPr/>
          </p:nvSpPr>
          <p:spPr bwMode="auto">
            <a:xfrm>
              <a:off x="6689353" y="553612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1" name="Oval 393"/>
            <p:cNvSpPr>
              <a:spLocks noChangeArrowheads="1"/>
            </p:cNvSpPr>
            <p:nvPr/>
          </p:nvSpPr>
          <p:spPr bwMode="auto">
            <a:xfrm>
              <a:off x="7013203" y="515410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2" name="Oval 394"/>
            <p:cNvSpPr>
              <a:spLocks noChangeArrowheads="1"/>
            </p:cNvSpPr>
            <p:nvPr/>
          </p:nvSpPr>
          <p:spPr bwMode="auto">
            <a:xfrm>
              <a:off x="7146553" y="4959825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3" name="Oval 395"/>
            <p:cNvSpPr>
              <a:spLocks noChangeArrowheads="1"/>
            </p:cNvSpPr>
            <p:nvPr/>
          </p:nvSpPr>
          <p:spPr bwMode="auto">
            <a:xfrm>
              <a:off x="6861993" y="5372982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824" name="Oval 396"/>
            <p:cNvSpPr>
              <a:spLocks noChangeArrowheads="1"/>
            </p:cNvSpPr>
            <p:nvPr/>
          </p:nvSpPr>
          <p:spPr bwMode="auto">
            <a:xfrm>
              <a:off x="7298953" y="5540850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9704" name="Group 459"/>
          <p:cNvGrpSpPr>
            <a:grpSpLocks/>
          </p:cNvGrpSpPr>
          <p:nvPr/>
        </p:nvGrpSpPr>
        <p:grpSpPr bwMode="auto">
          <a:xfrm>
            <a:off x="2889250" y="4464879"/>
            <a:ext cx="4972050" cy="1143001"/>
            <a:chOff x="2889724" y="5164086"/>
            <a:chExt cx="4972050" cy="1343025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3004024" y="5810198"/>
              <a:ext cx="47498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706" name="Straight Connector 400"/>
            <p:cNvCxnSpPr>
              <a:cxnSpLocks noChangeShapeType="1"/>
            </p:cNvCxnSpPr>
            <p:nvPr/>
          </p:nvCxnSpPr>
          <p:spPr bwMode="auto">
            <a:xfrm rot="5400000">
              <a:off x="32202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7" name="Straight Connector 401"/>
            <p:cNvCxnSpPr>
              <a:cxnSpLocks noChangeShapeType="1"/>
            </p:cNvCxnSpPr>
            <p:nvPr/>
          </p:nvCxnSpPr>
          <p:spPr bwMode="auto">
            <a:xfrm rot="5400000">
              <a:off x="33726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8" name="Straight Connector 402"/>
            <p:cNvCxnSpPr>
              <a:cxnSpLocks noChangeShapeType="1"/>
            </p:cNvCxnSpPr>
            <p:nvPr/>
          </p:nvCxnSpPr>
          <p:spPr bwMode="auto">
            <a:xfrm rot="5400000">
              <a:off x="35250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09" name="Straight Connector 403"/>
            <p:cNvCxnSpPr>
              <a:cxnSpLocks noChangeShapeType="1"/>
            </p:cNvCxnSpPr>
            <p:nvPr/>
          </p:nvCxnSpPr>
          <p:spPr bwMode="auto">
            <a:xfrm rot="5400000">
              <a:off x="36774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0" name="Straight Connector 404"/>
            <p:cNvCxnSpPr>
              <a:cxnSpLocks noChangeShapeType="1"/>
            </p:cNvCxnSpPr>
            <p:nvPr/>
          </p:nvCxnSpPr>
          <p:spPr bwMode="auto">
            <a:xfrm rot="5400000">
              <a:off x="3829893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1" name="Straight Connector 405"/>
            <p:cNvCxnSpPr>
              <a:cxnSpLocks noChangeShapeType="1"/>
            </p:cNvCxnSpPr>
            <p:nvPr/>
          </p:nvCxnSpPr>
          <p:spPr bwMode="auto">
            <a:xfrm rot="5400000">
              <a:off x="39790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2" name="Straight Connector 406"/>
            <p:cNvCxnSpPr>
              <a:cxnSpLocks noChangeShapeType="1"/>
            </p:cNvCxnSpPr>
            <p:nvPr/>
          </p:nvCxnSpPr>
          <p:spPr bwMode="auto">
            <a:xfrm rot="5400000">
              <a:off x="41314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3" name="Straight Connector 407"/>
            <p:cNvCxnSpPr>
              <a:cxnSpLocks noChangeShapeType="1"/>
            </p:cNvCxnSpPr>
            <p:nvPr/>
          </p:nvCxnSpPr>
          <p:spPr bwMode="auto">
            <a:xfrm rot="5400000">
              <a:off x="42838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Connector 408"/>
            <p:cNvCxnSpPr>
              <a:cxnSpLocks noChangeShapeType="1"/>
            </p:cNvCxnSpPr>
            <p:nvPr/>
          </p:nvCxnSpPr>
          <p:spPr bwMode="auto">
            <a:xfrm rot="5400000">
              <a:off x="4436291" y="5807147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Connector 409"/>
            <p:cNvCxnSpPr>
              <a:cxnSpLocks noChangeShapeType="1"/>
            </p:cNvCxnSpPr>
            <p:nvPr/>
          </p:nvCxnSpPr>
          <p:spPr bwMode="auto">
            <a:xfrm rot="5400000">
              <a:off x="45825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Connector 410"/>
            <p:cNvCxnSpPr>
              <a:cxnSpLocks noChangeShapeType="1"/>
            </p:cNvCxnSpPr>
            <p:nvPr/>
          </p:nvCxnSpPr>
          <p:spPr bwMode="auto">
            <a:xfrm rot="5400000">
              <a:off x="47349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Connector 411"/>
            <p:cNvCxnSpPr>
              <a:cxnSpLocks noChangeShapeType="1"/>
            </p:cNvCxnSpPr>
            <p:nvPr/>
          </p:nvCxnSpPr>
          <p:spPr bwMode="auto">
            <a:xfrm rot="5400000">
              <a:off x="48873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Connector 412"/>
            <p:cNvCxnSpPr>
              <a:cxnSpLocks noChangeShapeType="1"/>
            </p:cNvCxnSpPr>
            <p:nvPr/>
          </p:nvCxnSpPr>
          <p:spPr bwMode="auto">
            <a:xfrm rot="5400000">
              <a:off x="5039776" y="5812112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Connector 413"/>
            <p:cNvCxnSpPr>
              <a:cxnSpLocks noChangeShapeType="1"/>
            </p:cNvCxnSpPr>
            <p:nvPr/>
          </p:nvCxnSpPr>
          <p:spPr bwMode="auto">
            <a:xfrm rot="5400000">
              <a:off x="51889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Connector 414"/>
            <p:cNvCxnSpPr>
              <a:cxnSpLocks noChangeShapeType="1"/>
            </p:cNvCxnSpPr>
            <p:nvPr/>
          </p:nvCxnSpPr>
          <p:spPr bwMode="auto">
            <a:xfrm rot="5400000">
              <a:off x="53413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Connector 415"/>
            <p:cNvCxnSpPr>
              <a:cxnSpLocks noChangeShapeType="1"/>
            </p:cNvCxnSpPr>
            <p:nvPr/>
          </p:nvCxnSpPr>
          <p:spPr bwMode="auto">
            <a:xfrm rot="5400000">
              <a:off x="54937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Connector 416"/>
            <p:cNvCxnSpPr>
              <a:cxnSpLocks noChangeShapeType="1"/>
            </p:cNvCxnSpPr>
            <p:nvPr/>
          </p:nvCxnSpPr>
          <p:spPr bwMode="auto">
            <a:xfrm rot="5400000">
              <a:off x="5646174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Connector 417"/>
            <p:cNvCxnSpPr>
              <a:cxnSpLocks noChangeShapeType="1"/>
            </p:cNvCxnSpPr>
            <p:nvPr/>
          </p:nvCxnSpPr>
          <p:spPr bwMode="auto">
            <a:xfrm rot="5400000">
              <a:off x="57945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Connector 418"/>
            <p:cNvCxnSpPr>
              <a:cxnSpLocks noChangeShapeType="1"/>
            </p:cNvCxnSpPr>
            <p:nvPr/>
          </p:nvCxnSpPr>
          <p:spPr bwMode="auto">
            <a:xfrm rot="5400000">
              <a:off x="59469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5" name="Straight Connector 419"/>
            <p:cNvCxnSpPr>
              <a:cxnSpLocks noChangeShapeType="1"/>
            </p:cNvCxnSpPr>
            <p:nvPr/>
          </p:nvCxnSpPr>
          <p:spPr bwMode="auto">
            <a:xfrm rot="5400000">
              <a:off x="6099381" y="5808478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6" name="Straight Connector 420"/>
            <p:cNvCxnSpPr>
              <a:cxnSpLocks noChangeShapeType="1"/>
            </p:cNvCxnSpPr>
            <p:nvPr/>
          </p:nvCxnSpPr>
          <p:spPr bwMode="auto">
            <a:xfrm rot="5400000">
              <a:off x="62456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7" name="Straight Connector 421"/>
            <p:cNvCxnSpPr>
              <a:cxnSpLocks noChangeShapeType="1"/>
            </p:cNvCxnSpPr>
            <p:nvPr/>
          </p:nvCxnSpPr>
          <p:spPr bwMode="auto">
            <a:xfrm rot="5400000">
              <a:off x="63980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Straight Connector 422"/>
            <p:cNvCxnSpPr>
              <a:cxnSpLocks noChangeShapeType="1"/>
            </p:cNvCxnSpPr>
            <p:nvPr/>
          </p:nvCxnSpPr>
          <p:spPr bwMode="auto">
            <a:xfrm rot="5400000">
              <a:off x="65504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9" name="Straight Connector 423"/>
            <p:cNvCxnSpPr>
              <a:cxnSpLocks noChangeShapeType="1"/>
            </p:cNvCxnSpPr>
            <p:nvPr/>
          </p:nvCxnSpPr>
          <p:spPr bwMode="auto">
            <a:xfrm rot="5400000">
              <a:off x="6702866" y="5813443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0" name="Straight Connector 424"/>
            <p:cNvCxnSpPr>
              <a:cxnSpLocks noChangeShapeType="1"/>
            </p:cNvCxnSpPr>
            <p:nvPr/>
          </p:nvCxnSpPr>
          <p:spPr bwMode="auto">
            <a:xfrm rot="5400000">
              <a:off x="68520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1" name="Straight Connector 425"/>
            <p:cNvCxnSpPr>
              <a:cxnSpLocks noChangeShapeType="1"/>
            </p:cNvCxnSpPr>
            <p:nvPr/>
          </p:nvCxnSpPr>
          <p:spPr bwMode="auto">
            <a:xfrm rot="5400000">
              <a:off x="70044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2" name="Straight Connector 426"/>
            <p:cNvCxnSpPr>
              <a:cxnSpLocks noChangeShapeType="1"/>
            </p:cNvCxnSpPr>
            <p:nvPr/>
          </p:nvCxnSpPr>
          <p:spPr bwMode="auto">
            <a:xfrm rot="5400000">
              <a:off x="71568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33" name="Straight Connector 427"/>
            <p:cNvCxnSpPr>
              <a:cxnSpLocks noChangeShapeType="1"/>
            </p:cNvCxnSpPr>
            <p:nvPr/>
          </p:nvCxnSpPr>
          <p:spPr bwMode="auto">
            <a:xfrm rot="5400000">
              <a:off x="7309264" y="5809809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4" name="Oval 428"/>
            <p:cNvSpPr>
              <a:spLocks noChangeArrowheads="1"/>
            </p:cNvSpPr>
            <p:nvPr/>
          </p:nvSpPr>
          <p:spPr bwMode="auto">
            <a:xfrm>
              <a:off x="508029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5" name="Oval 429"/>
            <p:cNvSpPr>
              <a:spLocks noChangeArrowheads="1"/>
            </p:cNvSpPr>
            <p:nvPr/>
          </p:nvSpPr>
          <p:spPr bwMode="auto">
            <a:xfrm>
              <a:off x="521364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6" name="Oval 430"/>
            <p:cNvSpPr>
              <a:spLocks noChangeArrowheads="1"/>
            </p:cNvSpPr>
            <p:nvPr/>
          </p:nvSpPr>
          <p:spPr bwMode="auto">
            <a:xfrm>
              <a:off x="4795731" y="604020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37" name="Oval 431"/>
            <p:cNvSpPr>
              <a:spLocks noChangeArrowheads="1"/>
            </p:cNvSpPr>
            <p:nvPr/>
          </p:nvSpPr>
          <p:spPr bwMode="auto">
            <a:xfrm>
              <a:off x="492908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cxnSp>
          <p:nvCxnSpPr>
            <p:cNvPr id="29738" name="Straight Connector 432"/>
            <p:cNvCxnSpPr>
              <a:cxnSpLocks noChangeShapeType="1"/>
            </p:cNvCxnSpPr>
            <p:nvPr/>
          </p:nvCxnSpPr>
          <p:spPr bwMode="auto">
            <a:xfrm rot="5400000">
              <a:off x="3058368" y="5810781"/>
              <a:ext cx="127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739" name="Rectangle 433"/>
            <p:cNvSpPr>
              <a:spLocks noChangeArrowheads="1"/>
            </p:cNvSpPr>
            <p:nvPr/>
          </p:nvSpPr>
          <p:spPr bwMode="auto">
            <a:xfrm>
              <a:off x="2889724" y="5164086"/>
              <a:ext cx="4972050" cy="1343025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0" name="Oval 434"/>
            <p:cNvSpPr>
              <a:spLocks noChangeArrowheads="1"/>
            </p:cNvSpPr>
            <p:nvPr/>
          </p:nvSpPr>
          <p:spPr bwMode="auto">
            <a:xfrm>
              <a:off x="536723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1" name="Oval 435"/>
            <p:cNvSpPr>
              <a:spLocks noChangeArrowheads="1"/>
            </p:cNvSpPr>
            <p:nvPr/>
          </p:nvSpPr>
          <p:spPr bwMode="auto">
            <a:xfrm>
              <a:off x="56613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2" name="Oval 436"/>
            <p:cNvSpPr>
              <a:spLocks noChangeArrowheads="1"/>
            </p:cNvSpPr>
            <p:nvPr/>
          </p:nvSpPr>
          <p:spPr bwMode="auto">
            <a:xfrm>
              <a:off x="551844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3" name="Oval 437"/>
            <p:cNvSpPr>
              <a:spLocks noChangeArrowheads="1"/>
            </p:cNvSpPr>
            <p:nvPr/>
          </p:nvSpPr>
          <p:spPr bwMode="auto">
            <a:xfrm>
              <a:off x="5985166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4" name="Oval 438"/>
            <p:cNvSpPr>
              <a:spLocks noChangeArrowheads="1"/>
            </p:cNvSpPr>
            <p:nvPr/>
          </p:nvSpPr>
          <p:spPr bwMode="auto">
            <a:xfrm>
              <a:off x="6118516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5" name="Oval 439"/>
            <p:cNvSpPr>
              <a:spLocks noChangeArrowheads="1"/>
            </p:cNvSpPr>
            <p:nvPr/>
          </p:nvSpPr>
          <p:spPr bwMode="auto">
            <a:xfrm>
              <a:off x="583395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6" name="Oval 440"/>
            <p:cNvSpPr>
              <a:spLocks noChangeArrowheads="1"/>
            </p:cNvSpPr>
            <p:nvPr/>
          </p:nvSpPr>
          <p:spPr bwMode="auto">
            <a:xfrm>
              <a:off x="6272106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7" name="Oval 441"/>
            <p:cNvSpPr>
              <a:spLocks noChangeArrowheads="1"/>
            </p:cNvSpPr>
            <p:nvPr/>
          </p:nvSpPr>
          <p:spPr bwMode="auto">
            <a:xfrm>
              <a:off x="6566191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8" name="Oval 442"/>
            <p:cNvSpPr>
              <a:spLocks noChangeArrowheads="1"/>
            </p:cNvSpPr>
            <p:nvPr/>
          </p:nvSpPr>
          <p:spPr bwMode="auto">
            <a:xfrm>
              <a:off x="6423316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49" name="Oval 443"/>
            <p:cNvSpPr>
              <a:spLocks noChangeArrowheads="1"/>
            </p:cNvSpPr>
            <p:nvPr/>
          </p:nvSpPr>
          <p:spPr bwMode="auto">
            <a:xfrm>
              <a:off x="6890041" y="562008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0" name="Oval 444"/>
            <p:cNvSpPr>
              <a:spLocks noChangeArrowheads="1"/>
            </p:cNvSpPr>
            <p:nvPr/>
          </p:nvSpPr>
          <p:spPr bwMode="auto">
            <a:xfrm>
              <a:off x="7023391" y="5482961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1" name="Oval 445"/>
            <p:cNvSpPr>
              <a:spLocks noChangeArrowheads="1"/>
            </p:cNvSpPr>
            <p:nvPr/>
          </p:nvSpPr>
          <p:spPr bwMode="auto">
            <a:xfrm>
              <a:off x="673883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2" name="Oval 446"/>
            <p:cNvSpPr>
              <a:spLocks noChangeArrowheads="1"/>
            </p:cNvSpPr>
            <p:nvPr/>
          </p:nvSpPr>
          <p:spPr bwMode="auto">
            <a:xfrm>
              <a:off x="7176981" y="561056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3" name="Oval 447"/>
            <p:cNvSpPr>
              <a:spLocks noChangeArrowheads="1"/>
            </p:cNvSpPr>
            <p:nvPr/>
          </p:nvSpPr>
          <p:spPr bwMode="auto">
            <a:xfrm>
              <a:off x="7328191" y="59437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4" name="Oval 448"/>
            <p:cNvSpPr>
              <a:spLocks noChangeArrowheads="1"/>
            </p:cNvSpPr>
            <p:nvPr/>
          </p:nvSpPr>
          <p:spPr bwMode="auto">
            <a:xfrm>
              <a:off x="3270541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5" name="Oval 449"/>
            <p:cNvSpPr>
              <a:spLocks noChangeArrowheads="1"/>
            </p:cNvSpPr>
            <p:nvPr/>
          </p:nvSpPr>
          <p:spPr bwMode="auto">
            <a:xfrm>
              <a:off x="3413416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6" name="Oval 450"/>
            <p:cNvSpPr>
              <a:spLocks noChangeArrowheads="1"/>
            </p:cNvSpPr>
            <p:nvPr/>
          </p:nvSpPr>
          <p:spPr bwMode="auto">
            <a:xfrm>
              <a:off x="3109806" y="590564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7" name="Oval 451"/>
            <p:cNvSpPr>
              <a:spLocks noChangeArrowheads="1"/>
            </p:cNvSpPr>
            <p:nvPr/>
          </p:nvSpPr>
          <p:spPr bwMode="auto">
            <a:xfrm>
              <a:off x="3567006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8" name="Oval 452"/>
            <p:cNvSpPr>
              <a:spLocks noChangeArrowheads="1"/>
            </p:cNvSpPr>
            <p:nvPr/>
          </p:nvSpPr>
          <p:spPr bwMode="auto">
            <a:xfrm>
              <a:off x="3870616" y="605925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59" name="Oval 453"/>
            <p:cNvSpPr>
              <a:spLocks noChangeArrowheads="1"/>
            </p:cNvSpPr>
            <p:nvPr/>
          </p:nvSpPr>
          <p:spPr bwMode="auto">
            <a:xfrm>
              <a:off x="371821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0" name="Oval 454"/>
            <p:cNvSpPr>
              <a:spLocks noChangeArrowheads="1"/>
            </p:cNvSpPr>
            <p:nvPr/>
          </p:nvSpPr>
          <p:spPr bwMode="auto">
            <a:xfrm>
              <a:off x="4175416" y="563913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1" name="Oval 455"/>
            <p:cNvSpPr>
              <a:spLocks noChangeArrowheads="1"/>
            </p:cNvSpPr>
            <p:nvPr/>
          </p:nvSpPr>
          <p:spPr bwMode="auto">
            <a:xfrm>
              <a:off x="4318291" y="5492486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2" name="Oval 456"/>
            <p:cNvSpPr>
              <a:spLocks noChangeArrowheads="1"/>
            </p:cNvSpPr>
            <p:nvPr/>
          </p:nvSpPr>
          <p:spPr bwMode="auto">
            <a:xfrm>
              <a:off x="4024206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3" name="Oval 457"/>
            <p:cNvSpPr>
              <a:spLocks noChangeArrowheads="1"/>
            </p:cNvSpPr>
            <p:nvPr/>
          </p:nvSpPr>
          <p:spPr bwMode="auto">
            <a:xfrm>
              <a:off x="4471881" y="5629613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764" name="Oval 458"/>
            <p:cNvSpPr>
              <a:spLocks noChangeArrowheads="1"/>
            </p:cNvSpPr>
            <p:nvPr/>
          </p:nvSpPr>
          <p:spPr bwMode="auto">
            <a:xfrm>
              <a:off x="4623091" y="5934218"/>
              <a:ext cx="63610" cy="6361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5F111EA-691E-9B21-2C36-084900B02FEB}"/>
              </a:ext>
            </a:extLst>
          </p:cNvPr>
          <p:cNvCxnSpPr/>
          <p:nvPr/>
        </p:nvCxnSpPr>
        <p:spPr bwMode="auto">
          <a:xfrm>
            <a:off x="3021013" y="6271845"/>
            <a:ext cx="4751387" cy="13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121">
            <a:extLst>
              <a:ext uri="{FF2B5EF4-FFF2-40B4-BE49-F238E27FC236}">
                <a16:creationId xmlns:a16="http://schemas.microsoft.com/office/drawing/2014/main" id="{D32D539F-460B-F028-35B4-DDD2917FFB7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247758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22">
            <a:extLst>
              <a:ext uri="{FF2B5EF4-FFF2-40B4-BE49-F238E27FC236}">
                <a16:creationId xmlns:a16="http://schemas.microsoft.com/office/drawing/2014/main" id="{BC9BFC16-9E3D-CA4E-E06D-073C8F8B531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400195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23">
            <a:extLst>
              <a:ext uri="{FF2B5EF4-FFF2-40B4-BE49-F238E27FC236}">
                <a16:creationId xmlns:a16="http://schemas.microsoft.com/office/drawing/2014/main" id="{3156112A-53F3-222B-8181-4E7FB18D263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552632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24">
            <a:extLst>
              <a:ext uri="{FF2B5EF4-FFF2-40B4-BE49-F238E27FC236}">
                <a16:creationId xmlns:a16="http://schemas.microsoft.com/office/drawing/2014/main" id="{2F9840CA-6D0E-83D4-ABD6-30D8D38958B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705070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5">
            <a:extLst>
              <a:ext uri="{FF2B5EF4-FFF2-40B4-BE49-F238E27FC236}">
                <a16:creationId xmlns:a16="http://schemas.microsoft.com/office/drawing/2014/main" id="{AE8247BB-168A-E835-4BEF-C2DBE5EFA5D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57507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26">
            <a:extLst>
              <a:ext uri="{FF2B5EF4-FFF2-40B4-BE49-F238E27FC236}">
                <a16:creationId xmlns:a16="http://schemas.microsoft.com/office/drawing/2014/main" id="{D69CB027-D372-EDE2-0EB8-A5B96DA1B50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006741" y="6268655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27">
            <a:extLst>
              <a:ext uri="{FF2B5EF4-FFF2-40B4-BE49-F238E27FC236}">
                <a16:creationId xmlns:a16="http://schemas.microsoft.com/office/drawing/2014/main" id="{E7815BA9-C85D-6EE1-46FA-591DB9C87DB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159178" y="6268655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28">
            <a:extLst>
              <a:ext uri="{FF2B5EF4-FFF2-40B4-BE49-F238E27FC236}">
                <a16:creationId xmlns:a16="http://schemas.microsoft.com/office/drawing/2014/main" id="{DFCDDDFD-4FDC-D2C8-8B98-4525C8E35BB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311615" y="6268655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29">
            <a:extLst>
              <a:ext uri="{FF2B5EF4-FFF2-40B4-BE49-F238E27FC236}">
                <a16:creationId xmlns:a16="http://schemas.microsoft.com/office/drawing/2014/main" id="{48E83656-FE5B-D25B-9830-CF32014E172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464053" y="6268655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30">
            <a:extLst>
              <a:ext uri="{FF2B5EF4-FFF2-40B4-BE49-F238E27FC236}">
                <a16:creationId xmlns:a16="http://schemas.microsoft.com/office/drawing/2014/main" id="{F2580E10-0FFF-DB5B-0747-8EE1B3146F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610373" y="627283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31">
            <a:extLst>
              <a:ext uri="{FF2B5EF4-FFF2-40B4-BE49-F238E27FC236}">
                <a16:creationId xmlns:a16="http://schemas.microsoft.com/office/drawing/2014/main" id="{A9EF82E7-958F-5CF5-EF93-6702BA354C1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62811" y="627283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32">
            <a:extLst>
              <a:ext uri="{FF2B5EF4-FFF2-40B4-BE49-F238E27FC236}">
                <a16:creationId xmlns:a16="http://schemas.microsoft.com/office/drawing/2014/main" id="{72DED2AF-2D93-6371-8F23-83EF92CC7FD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915248" y="627283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133">
            <a:extLst>
              <a:ext uri="{FF2B5EF4-FFF2-40B4-BE49-F238E27FC236}">
                <a16:creationId xmlns:a16="http://schemas.microsoft.com/office/drawing/2014/main" id="{FCB16D5F-DFD7-0E54-606B-7E5C652A7D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067685" y="627283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134">
            <a:extLst>
              <a:ext uri="{FF2B5EF4-FFF2-40B4-BE49-F238E27FC236}">
                <a16:creationId xmlns:a16="http://schemas.microsoft.com/office/drawing/2014/main" id="{DD2BC062-92E2-D731-3104-CFDFD39CC58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216919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135">
            <a:extLst>
              <a:ext uri="{FF2B5EF4-FFF2-40B4-BE49-F238E27FC236}">
                <a16:creationId xmlns:a16="http://schemas.microsoft.com/office/drawing/2014/main" id="{C9C62175-F032-CFF7-E14C-A1AE3169088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369356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136">
            <a:extLst>
              <a:ext uri="{FF2B5EF4-FFF2-40B4-BE49-F238E27FC236}">
                <a16:creationId xmlns:a16="http://schemas.microsoft.com/office/drawing/2014/main" id="{42DE207C-CFF8-D806-241B-2B7A6C4BDC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521794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137">
            <a:extLst>
              <a:ext uri="{FF2B5EF4-FFF2-40B4-BE49-F238E27FC236}">
                <a16:creationId xmlns:a16="http://schemas.microsoft.com/office/drawing/2014/main" id="{1CCCF680-6CA5-69D1-603C-0C0CE0FBCE8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74231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38">
            <a:extLst>
              <a:ext uri="{FF2B5EF4-FFF2-40B4-BE49-F238E27FC236}">
                <a16:creationId xmlns:a16="http://schemas.microsoft.com/office/drawing/2014/main" id="{B7C0207B-BF0F-4ABC-B9F6-8AAFCE809E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22674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139">
            <a:extLst>
              <a:ext uri="{FF2B5EF4-FFF2-40B4-BE49-F238E27FC236}">
                <a16:creationId xmlns:a16="http://schemas.microsoft.com/office/drawing/2014/main" id="{089CCB28-7D14-D3F1-EFBF-C05C3ABA3A2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75111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40">
            <a:extLst>
              <a:ext uri="{FF2B5EF4-FFF2-40B4-BE49-F238E27FC236}">
                <a16:creationId xmlns:a16="http://schemas.microsoft.com/office/drawing/2014/main" id="{C5F2B8B6-2813-FB00-0601-D1219B0578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127548" y="626977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141">
            <a:extLst>
              <a:ext uri="{FF2B5EF4-FFF2-40B4-BE49-F238E27FC236}">
                <a16:creationId xmlns:a16="http://schemas.microsoft.com/office/drawing/2014/main" id="{46F426AF-850B-7E5E-0FC6-D35058E4ED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273869" y="6273960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42">
            <a:extLst>
              <a:ext uri="{FF2B5EF4-FFF2-40B4-BE49-F238E27FC236}">
                <a16:creationId xmlns:a16="http://schemas.microsoft.com/office/drawing/2014/main" id="{2AA92F83-BD49-D079-A4E7-B9DD4992803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426306" y="6273960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143">
            <a:extLst>
              <a:ext uri="{FF2B5EF4-FFF2-40B4-BE49-F238E27FC236}">
                <a16:creationId xmlns:a16="http://schemas.microsoft.com/office/drawing/2014/main" id="{240352DF-C36C-8E03-31DA-8527CC7CAB6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78744" y="6273960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144">
            <a:extLst>
              <a:ext uri="{FF2B5EF4-FFF2-40B4-BE49-F238E27FC236}">
                <a16:creationId xmlns:a16="http://schemas.microsoft.com/office/drawing/2014/main" id="{6F7652B5-0F8F-78C3-AEB5-C1080F901995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31181" y="6273960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Connector 145">
            <a:extLst>
              <a:ext uri="{FF2B5EF4-FFF2-40B4-BE49-F238E27FC236}">
                <a16:creationId xmlns:a16="http://schemas.microsoft.com/office/drawing/2014/main" id="{1B9E022C-09BB-6E25-3024-5D64D513E8A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80415" y="627089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146">
            <a:extLst>
              <a:ext uri="{FF2B5EF4-FFF2-40B4-BE49-F238E27FC236}">
                <a16:creationId xmlns:a16="http://schemas.microsoft.com/office/drawing/2014/main" id="{3D262B34-9062-9B9E-E83C-51D05FE727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032852" y="627089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147">
            <a:extLst>
              <a:ext uri="{FF2B5EF4-FFF2-40B4-BE49-F238E27FC236}">
                <a16:creationId xmlns:a16="http://schemas.microsoft.com/office/drawing/2014/main" id="{28CDEF0C-8645-AC60-8603-7805F64C75B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185289" y="627089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148">
            <a:extLst>
              <a:ext uri="{FF2B5EF4-FFF2-40B4-BE49-F238E27FC236}">
                <a16:creationId xmlns:a16="http://schemas.microsoft.com/office/drawing/2014/main" id="{CE8B0289-1FAA-DA57-9C2F-BB0B1B686AD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337727" y="6270898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Oval 149">
            <a:extLst>
              <a:ext uri="{FF2B5EF4-FFF2-40B4-BE49-F238E27FC236}">
                <a16:creationId xmlns:a16="http://schemas.microsoft.com/office/drawing/2014/main" id="{A7F7B5C8-F48A-5E7E-D4B6-8DEA7880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138" y="5782169"/>
            <a:ext cx="63626" cy="5359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02BBF9-65C1-382A-6357-1E3C367EF167}"/>
              </a:ext>
            </a:extLst>
          </p:cNvPr>
          <p:cNvSpPr txBox="1"/>
          <p:nvPr/>
        </p:nvSpPr>
        <p:spPr bwMode="auto">
          <a:xfrm>
            <a:off x="2910701" y="5701246"/>
            <a:ext cx="317500" cy="2204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cs typeface="+mn-cs"/>
              </a:rPr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D50996-E1F0-3EAC-1BB4-EF382BDC3747}"/>
              </a:ext>
            </a:extLst>
          </p:cNvPr>
          <p:cNvSpPr txBox="1"/>
          <p:nvPr/>
        </p:nvSpPr>
        <p:spPr bwMode="auto">
          <a:xfrm>
            <a:off x="4895850" y="6258483"/>
            <a:ext cx="454025" cy="2325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n=0</a:t>
            </a:r>
          </a:p>
        </p:txBody>
      </p:sp>
      <p:sp>
        <p:nvSpPr>
          <p:cNvPr id="47" name="Oval 159">
            <a:extLst>
              <a:ext uri="{FF2B5EF4-FFF2-40B4-BE49-F238E27FC236}">
                <a16:creationId xmlns:a16="http://schemas.microsoft.com/office/drawing/2014/main" id="{C6E3E3C4-70E9-6C1D-70C4-2D1C2258E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360" y="5781146"/>
            <a:ext cx="63626" cy="5359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Oval 179">
            <a:extLst>
              <a:ext uri="{FF2B5EF4-FFF2-40B4-BE49-F238E27FC236}">
                <a16:creationId xmlns:a16="http://schemas.microsoft.com/office/drawing/2014/main" id="{9C22E2A8-3C48-7702-84BC-ED72240B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917" y="5789170"/>
            <a:ext cx="63626" cy="5359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Oval 182">
            <a:extLst>
              <a:ext uri="{FF2B5EF4-FFF2-40B4-BE49-F238E27FC236}">
                <a16:creationId xmlns:a16="http://schemas.microsoft.com/office/drawing/2014/main" id="{D772E4B2-8251-CA68-DD15-C339E1024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815" y="5786359"/>
            <a:ext cx="63626" cy="5359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67" name="Straight Connector 183">
            <a:extLst>
              <a:ext uri="{FF2B5EF4-FFF2-40B4-BE49-F238E27FC236}">
                <a16:creationId xmlns:a16="http://schemas.microsoft.com/office/drawing/2014/main" id="{697BBA92-F1F5-4CE6-0E43-909F4790AE4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085793" y="6271717"/>
            <a:ext cx="10699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226">
            <a:extLst>
              <a:ext uri="{FF2B5EF4-FFF2-40B4-BE49-F238E27FC236}">
                <a16:creationId xmlns:a16="http://schemas.microsoft.com/office/drawing/2014/main" id="{13EDA857-80E5-9452-B0CA-01E2CF76C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8037" y="5678682"/>
            <a:ext cx="4973263" cy="865264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9" name="Oval 159">
            <a:extLst>
              <a:ext uri="{FF2B5EF4-FFF2-40B4-BE49-F238E27FC236}">
                <a16:creationId xmlns:a16="http://schemas.microsoft.com/office/drawing/2014/main" id="{2180CFC6-5947-F14E-8463-C363159486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800" y="5782935"/>
            <a:ext cx="63626" cy="53591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dirty="0"/>
                  <a:t> operator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2548" y="1308100"/>
                <a:ext cx="7844631" cy="496716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/>
                  <a:t>For </a:t>
                </a:r>
                <a:r>
                  <a:rPr lang="en-US" sz="2400" b="1" i="1" dirty="0"/>
                  <a:t>digital </a:t>
                </a:r>
                <a:r>
                  <a:rPr lang="en-US" sz="2400" dirty="0"/>
                  <a:t>signals we define</a:t>
                </a:r>
              </a:p>
              <a:p>
                <a:pPr marL="0" indent="0">
                  <a:buNone/>
                </a:pPr>
                <a:r>
                  <a:rPr lang="en-US" sz="2400" dirty="0"/>
                  <a:t>The time </a:t>
                </a:r>
                <a:r>
                  <a:rPr lang="en-US" sz="2400" i="1" dirty="0"/>
                  <a:t>advance</a:t>
                </a:r>
                <a:r>
                  <a:rPr lang="en-US" sz="2400" dirty="0"/>
                  <a:t> operator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dirty="0"/>
                  <a:t> x  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n+1</a:t>
                </a:r>
              </a:p>
              <a:p>
                <a:pPr marL="0" indent="0">
                  <a:buNone/>
                </a:pPr>
                <a:r>
                  <a:rPr lang="en-US" sz="2400" dirty="0"/>
                  <a:t>This operator is </a:t>
                </a:r>
                <a:r>
                  <a:rPr lang="en-US" sz="2400" dirty="0" err="1"/>
                  <a:t>noncausal</a:t>
                </a:r>
                <a:r>
                  <a:rPr lang="en-US" sz="2400" dirty="0"/>
                  <a:t> (needs a crystal ball)</a:t>
                </a:r>
              </a:p>
              <a:p>
                <a:pPr marL="0" indent="0" defTabSz="463550"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	</a:t>
                </a:r>
                <a:r>
                  <a:rPr lang="en-US" sz="2000" dirty="0">
                    <a:solidFill>
                      <a:srgbClr val="002060"/>
                    </a:solidFill>
                  </a:rPr>
                  <a:t>for what kind of signal can we always implement?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The time </a:t>
                </a:r>
                <a:r>
                  <a:rPr lang="en-US" sz="2400" i="1" dirty="0"/>
                  <a:t>delay</a:t>
                </a:r>
                <a:r>
                  <a:rPr lang="en-US" sz="2400" dirty="0"/>
                  <a:t> operator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	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/>
                  <a:t>-1</a:t>
                </a:r>
                <a:r>
                  <a:rPr lang="en-US" altLang="en-US" sz="2400" dirty="0"/>
                  <a:t> x  means  Ɐ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n= -</a:t>
                </a:r>
                <a:r>
                  <a:rPr lang="en-US" alt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Symbol" panose="05050102010706020507" pitchFamily="18" charset="2"/>
                  </a:rPr>
                  <a:t> … +  </a:t>
                </a:r>
                <a:r>
                  <a:rPr lang="en-US" altLang="en-US" sz="2400" dirty="0"/>
                  <a:t>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n-1</a:t>
                </a:r>
              </a:p>
              <a:p>
                <a:pPr marL="0" indent="0">
                  <a:buNone/>
                </a:pPr>
                <a:r>
                  <a:rPr lang="en-US" sz="2400" dirty="0"/>
                  <a:t>This operator is causal (can always be implemented)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do you think 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solidFill>
                      <a:srgbClr val="002060"/>
                    </a:solidFill>
                  </a:rPr>
                  <a:t>m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x </a:t>
                </a:r>
                <a:r>
                  <a:rPr lang="en-US" sz="2400" dirty="0">
                    <a:solidFill>
                      <a:srgbClr val="002060"/>
                    </a:solidFill>
                  </a:rPr>
                  <a:t>means?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is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  <m:r>
                      <a:rPr lang="en-US" alt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?</m:t>
                    </m:r>
                  </m:oMath>
                </a14:m>
                <a:r>
                  <a:rPr lang="en-US" altLang="en-US" sz="2400" dirty="0">
                    <a:solidFill>
                      <a:srgbClr val="002060"/>
                    </a:solidFill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  <m:r>
                          <a:rPr lang="en-US" alt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Why aren’t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solidFill>
                      <a:srgbClr val="002060"/>
                    </a:solidFill>
                  </a:rPr>
                  <a:t>-1</a:t>
                </a:r>
                <a:r>
                  <a:rPr lang="en-US" altLang="en-US" sz="2400" dirty="0">
                    <a:solidFill>
                      <a:srgbClr val="002060"/>
                    </a:solidFill>
                  </a:rPr>
                  <a:t> defined for analog signals?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2548" y="1308100"/>
                <a:ext cx="7844631" cy="4967169"/>
              </a:xfrm>
              <a:blipFill rotWithShape="0">
                <a:blip r:embed="rId3"/>
                <a:stretch>
                  <a:fillRect l="-1166" t="-246" b="-1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 rot="2179558">
            <a:off x="5440220" y="2235482"/>
            <a:ext cx="4091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70C0"/>
                </a:solidFill>
                <a:latin typeface="+mn-lt"/>
              </a:rPr>
              <a:t>we’ll see later why it is called “z”</a:t>
            </a:r>
          </a:p>
        </p:txBody>
      </p:sp>
      <p:sp>
        <p:nvSpPr>
          <p:cNvPr id="6" name="TextBox 5"/>
          <p:cNvSpPr txBox="1"/>
          <p:nvPr/>
        </p:nvSpPr>
        <p:spPr>
          <a:xfrm rot="16552180">
            <a:off x="-1538624" y="2361958"/>
            <a:ext cx="3871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70C0"/>
                </a:solidFill>
                <a:latin typeface="+mn-lt"/>
              </a:rPr>
              <a:t>hat means </a:t>
            </a:r>
            <a:r>
              <a:rPr lang="en-US" sz="2000" b="0" i="1" dirty="0">
                <a:solidFill>
                  <a:srgbClr val="0070C0"/>
                </a:solidFill>
                <a:latin typeface="+mn-lt"/>
              </a:rPr>
              <a:t>operator</a:t>
            </a:r>
            <a:r>
              <a:rPr lang="en-US" sz="2000" b="0" dirty="0">
                <a:solidFill>
                  <a:srgbClr val="0070C0"/>
                </a:solidFill>
                <a:latin typeface="+mn-lt"/>
              </a:rPr>
              <a:t> – not gain!</a:t>
            </a:r>
          </a:p>
        </p:txBody>
      </p:sp>
    </p:spTree>
    <p:extLst>
      <p:ext uri="{BB962C8B-B14F-4D97-AF65-F5344CB8AC3E}">
        <p14:creationId xmlns:p14="http://schemas.microsoft.com/office/powerpoint/2010/main" val="120308096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36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Some 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381125"/>
                <a:ext cx="8001000" cy="5322888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first finite difference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/>
                  <a:t> x  means 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= </a:t>
                </a:r>
                <a:r>
                  <a:rPr lang="en-US" altLang="en-US" sz="2400" dirty="0" err="1"/>
                  <a:t>x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- x</a:t>
                </a:r>
                <a:r>
                  <a:rPr lang="en-US" altLang="en-US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lvl="2" eaLnBrk="1" hangingPunct="1">
                  <a:lnSpc>
                    <a:spcPct val="100000"/>
                  </a:lnSpc>
                  <a:spcBef>
                    <a:spcPct val="0"/>
                  </a:spcBef>
                </a:pPr>
                <a:r>
                  <a:rPr lang="en-US" altLang="en-US" sz="2400" dirty="0"/>
                  <a:t>note: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</a:t>
                </a:r>
                <a:r>
                  <a:rPr lang="en-US" altLang="en-US" sz="2400" dirty="0"/>
                  <a:t>= 1 -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-1</a:t>
                </a:r>
                <a:r>
                  <a:rPr lang="en-US" altLang="en-US" sz="2800" b="1" dirty="0"/>
                  <a:t> </a:t>
                </a:r>
                <a:endParaRPr lang="en-US" altLang="en-US" sz="2800" b="1" baseline="30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marL="457200" lvl="1" indent="0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r>
                  <a:rPr lang="en-US" altLang="en-US" sz="2400" dirty="0"/>
                  <a:t>and there are higher order finite differences </a:t>
                </a:r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y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x</a:t>
                </a: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endParaRPr lang="en-US" altLang="en-US" sz="2400" dirty="0"/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endParaRPr lang="en-US" altLang="en-US" sz="2000" dirty="0">
                  <a:solidFill>
                    <a:srgbClr val="002060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000" dirty="0">
                    <a:solidFill>
                      <a:srgbClr val="002060"/>
                    </a:solidFill>
                  </a:rPr>
                  <a:t>If the signal is a polynomial in time n what can we say about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000" b="1" dirty="0">
                            <a:solidFill>
                              <a:srgbClr val="002060"/>
                            </a:solidFill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000" baseline="300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m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x ?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381125"/>
                <a:ext cx="8001000" cy="5322888"/>
              </a:xfrm>
              <a:blipFill>
                <a:blip r:embed="rId2"/>
                <a:stretch>
                  <a:fillRect l="-838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958951"/>
                  </p:ext>
                </p:extLst>
              </p:nvPr>
            </p:nvGraphicFramePr>
            <p:xfrm>
              <a:off x="257278" y="2739012"/>
              <a:ext cx="8720919" cy="20435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1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76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53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5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387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367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baseline="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sz="1800" b="1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1500"/>
                            </a:lnSpc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en-US" sz="1800" b="1" dirty="0" smtClean="0">
                                      <a:latin typeface="Symbol" panose="05050102010706020507" pitchFamily="18" charset="2"/>
                                    </a:rPr>
                                    <m:t>D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dirty="0"/>
                            <a:t> x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>
                            <a:lnSpc>
                              <a:spcPts val="1500"/>
                            </a:lnSpc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18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altLang="en-US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en-US" sz="1800" b="1" dirty="0" smtClean="0">
                                      <a:latin typeface="Symbol" panose="05050102010706020507" pitchFamily="18" charset="2"/>
                                    </a:rPr>
                                    <m:t>D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en-US" sz="1800" b="1" baseline="30000" dirty="0"/>
                            <a:t>2</a:t>
                          </a:r>
                          <a:r>
                            <a:rPr lang="en-US" altLang="en-US" sz="1800" dirty="0"/>
                            <a:t>x 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( 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b="0" baseline="0" dirty="0"/>
                            <a:t>)</a:t>
                          </a:r>
                          <a:r>
                            <a:rPr lang="en-US" b="1" baseline="-25000" dirty="0"/>
                            <a:t> </a:t>
                          </a:r>
                          <a:r>
                            <a:rPr lang="en-US" dirty="0"/>
                            <a:t>– (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)  =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2 x</a:t>
                          </a:r>
                          <a:r>
                            <a:rPr lang="en-US" b="1" baseline="-25000" dirty="0"/>
                            <a:t>-1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+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3958951"/>
                  </p:ext>
                </p:extLst>
              </p:nvPr>
            </p:nvGraphicFramePr>
            <p:xfrm>
              <a:off x="257278" y="2739012"/>
              <a:ext cx="8720919" cy="204353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901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476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534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2358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283873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4367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b="0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sz="1800" b="0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b="0" baseline="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0" baseline="0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sz="1800" b="1" kern="1200" baseline="-2500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000"/>
                            </a:lnSpc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2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76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59" t="-202532" r="-700559" b="-1531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>
                            <a:lnSpc>
                              <a:spcPts val="1500"/>
                            </a:lnSpc>
                          </a:pP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-3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0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2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5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59" t="-227619" r="-700559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( 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b="0" baseline="0" dirty="0"/>
                            <a:t>)</a:t>
                          </a:r>
                          <a:r>
                            <a:rPr lang="en-US" b="1" baseline="-25000" dirty="0"/>
                            <a:t> </a:t>
                          </a:r>
                          <a:r>
                            <a:rPr lang="en-US" dirty="0"/>
                            <a:t>– ( x</a:t>
                          </a:r>
                          <a:r>
                            <a:rPr lang="en-US" b="1" baseline="-25000" dirty="0"/>
                            <a:t>-1 </a:t>
                          </a:r>
                          <a:r>
                            <a:rPr lang="en-US" dirty="0"/>
                            <a:t>– x</a:t>
                          </a:r>
                          <a:r>
                            <a:rPr lang="en-US" b="1" baseline="-25000" dirty="0"/>
                            <a:t>-2 </a:t>
                          </a:r>
                          <a:r>
                            <a:rPr lang="en-US" dirty="0"/>
                            <a:t>)  =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0 </a:t>
                          </a:r>
                          <a:r>
                            <a:rPr lang="en-US" dirty="0"/>
                            <a:t>– 2 x</a:t>
                          </a:r>
                          <a:r>
                            <a:rPr lang="en-US" b="1" baseline="-25000" dirty="0"/>
                            <a:t>-1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b="0" baseline="0" dirty="0"/>
                            <a:t>+</a:t>
                          </a:r>
                          <a:r>
                            <a:rPr lang="en-US" b="1" baseline="0" dirty="0"/>
                            <a:t> </a:t>
                          </a:r>
                          <a:r>
                            <a:rPr lang="en-US" dirty="0"/>
                            <a:t>x</a:t>
                          </a:r>
                          <a:r>
                            <a:rPr lang="en-US" b="1" baseline="-25000" dirty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5104742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91A076FE-0DF6-43AA-B79F-418639EB9CD1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100"/>
            <a:ext cx="6686550" cy="10207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Some more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185863"/>
                <a:ext cx="8001000" cy="551815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400" dirty="0"/>
                  <a:t>Here are some more operations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altLang="en-US" sz="2400" dirty="0"/>
                  <a:t>the accumulator y =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/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x  is a </a:t>
                </a:r>
                <a:r>
                  <a:rPr lang="en-US" altLang="en-US" sz="2400" i="1" dirty="0">
                    <a:sym typeface="Symbol" panose="05050102010706020507" pitchFamily="18" charset="2"/>
                  </a:rPr>
                  <a:t>running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summation</a:t>
                </a:r>
              </a:p>
              <a:p>
                <a:pPr marL="0" indent="0" eaLnBrk="1" hangingPunct="1">
                  <a:buNone/>
                </a:pPr>
                <a:r>
                  <a:rPr lang="en-US" altLang="en-US" sz="2400" dirty="0">
                    <a:sym typeface="Symbol" panose="05050102010706020507" pitchFamily="18" charset="2"/>
                  </a:rPr>
                  <a:t>	</a:t>
                </a:r>
                <a:r>
                  <a:rPr lang="en-US" altLang="en-US" sz="2400" dirty="0" err="1"/>
                  <a:t>y</a:t>
                </a:r>
                <a:r>
                  <a:rPr lang="en-US" altLang="en-US" sz="2400" baseline="-25000" dirty="0" err="1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dirty="0"/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=−</m:t>
                        </m:r>
                        <m:r>
                          <a:rPr lang="en-US" sz="3600" i="1" baseline="-1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400" dirty="0" smtClean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40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altLang="en-US" sz="2400" dirty="0"/>
                  <a:t>   =   y</a:t>
                </a:r>
                <a:r>
                  <a:rPr lang="en-US" altLang="en-US" sz="2400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 </a:t>
                </a:r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sz="2400" dirty="0"/>
                      <m:t>x</m:t>
                    </m:r>
                    <m:r>
                      <m:rPr>
                        <m:nor/>
                      </m:rPr>
                      <a:rPr lang="en-US" altLang="en-US" sz="2400" b="0" i="0" baseline="-25000" dirty="0" smtClean="0"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rPr>
                      <m:t>n</m:t>
                    </m:r>
                  </m:oMath>
                </a14:m>
                <a:r>
                  <a:rPr lang="en-US" altLang="en-US" sz="2400" dirty="0"/>
                  <a:t>   </a:t>
                </a:r>
              </a:p>
              <a:p>
                <a:pPr marL="457200" lvl="1" indent="0" eaLnBrk="1" hangingPunct="1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altLang="en-US" sz="2400" dirty="0"/>
                  <a:t>the accumulator is the inverse of the finite difference   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dirty="0" smtClean="0">
                            <a:latin typeface="Symbol" panose="05050102010706020507" pitchFamily="18" charset="2"/>
                          </a:rPr>
                          <m:t>D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800" b="1" dirty="0" smtClean="0">
                            <a:sym typeface="Symbol" panose="05050102010706020507" pitchFamily="18" charset="2"/>
                          </a:rPr>
                          <m:t>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Symbol" panose="05050102010706020507" pitchFamily="18" charset="2"/>
                    <a:ea typeface="Arial Unicode MS" panose="020B0604020202020204" pitchFamily="34" charset="-128"/>
                    <a:cs typeface="Arial Unicode MS" panose="020B0604020202020204" pitchFamily="34" charset="-128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i="0" dirty="0" smtClean="0">
                            <a:latin typeface="Symbol" panose="05050102010706020507" pitchFamily="18" charset="2"/>
                          </a:rPr>
                          <m:t>1</m:t>
                        </m:r>
                      </m:e>
                    </m:acc>
                  </m:oMath>
                </a14:m>
                <a:endParaRPr lang="en-US" altLang="en-US" sz="24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time reversal : y = Rev(x)  means  </a:t>
                </a:r>
                <a:r>
                  <a:rPr lang="en-US" altLang="en-US" sz="2400" dirty="0" err="1"/>
                  <a:t>y</a:t>
                </a:r>
                <a:r>
                  <a:rPr lang="en-US" altLang="en-US" sz="2400" b="1" baseline="-25000" dirty="0" err="1"/>
                  <a:t>n</a:t>
                </a:r>
                <a:r>
                  <a:rPr lang="en-US" altLang="en-US" sz="2400" dirty="0"/>
                  <a:t> = x</a:t>
                </a:r>
                <a:r>
                  <a:rPr lang="en-US" altLang="en-US" sz="2400" b="1" baseline="-25000" dirty="0"/>
                  <a:t>-n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/>
                  <a:t>we can compare two signals - how similar are they?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sz="2400" dirty="0"/>
                  <a:t>	</a:t>
                </a:r>
                <a:r>
                  <a:rPr lang="en-US" altLang="en-US" sz="2400" dirty="0" err="1"/>
                  <a:t>Cxy</a:t>
                </a:r>
                <a:r>
                  <a:rPr lang="en-US" altLang="en-US" sz="2400" dirty="0"/>
                  <a:t>(m)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=−</m:t>
                        </m:r>
                        <m:r>
                          <a:rPr lang="en-US" sz="4000" i="1" baseline="-1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sz="2800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sz="2800" baseline="-25000" dirty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en-US" sz="2800" b="0" i="0" dirty="0" smtClean="0"/>
                          <m:t>y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altLang="en-US" sz="2800" b="0" i="0" baseline="-25000" dirty="0" smtClean="0">
                            <a:latin typeface="Arial Unicode MS" panose="020B0604020202020204" pitchFamily="34" charset="-128"/>
                            <a:ea typeface="Arial Unicode MS" panose="020B0604020202020204" pitchFamily="34" charset="-128"/>
                            <a:cs typeface="Arial Unicode MS" panose="020B0604020202020204" pitchFamily="34" charset="-128"/>
                          </a:rPr>
                          <m:t>  </m:t>
                        </m:r>
                      </m:e>
                    </m:nary>
                  </m:oMath>
                </a14:m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</a:pPr>
                <a:r>
                  <a:rPr lang="en-US" altLang="en-US" sz="24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the Hilbert transform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en-US" sz="2400" b="1" i="0" dirty="0" smtClean="0">
                            <a:latin typeface="Symbol" panose="05050102010706020507" pitchFamily="18" charset="2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4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</a:t>
                </a:r>
                <a:r>
                  <a:rPr lang="en-US" altLang="en-US" sz="2400" dirty="0"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(see later)</a:t>
                </a:r>
              </a:p>
            </p:txBody>
          </p:sp>
        </mc:Choice>
        <mc:Fallback xmlns="">
          <p:sp>
            <p:nvSpPr>
              <p:cNvPr id="3072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185863"/>
                <a:ext cx="8001000" cy="5518150"/>
              </a:xfrm>
              <a:blipFill>
                <a:blip r:embed="rId2"/>
                <a:stretch>
                  <a:fillRect l="-1220" t="-773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9653269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D78A48A-9BB5-4959-9A6F-E8E80A2AF7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38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Sampling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8113"/>
            <a:ext cx="8318500" cy="5092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From an analog signal we can create a digital signal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by </a:t>
            </a:r>
            <a:r>
              <a:rPr lang="en-US" altLang="en-US" sz="2400" b="1" dirty="0"/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chemeClr val="accent2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Under certain conditions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we can uniquely return to the analog signal !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Even though the digital signal has only </a:t>
            </a:r>
            <a:r>
              <a:rPr lang="he-IL" sz="2400" dirty="0"/>
              <a:t>א</a:t>
            </a:r>
            <a:r>
              <a:rPr lang="en-US" sz="2400" baseline="-25000" dirty="0"/>
              <a:t>0</a:t>
            </a:r>
            <a:r>
              <a:rPr lang="en-US" sz="2400" dirty="0"/>
              <a:t> values </a:t>
            </a:r>
          </a:p>
          <a:p>
            <a:pPr marL="0" lvl="1" indent="0" defTabSz="461963" eaLnBrk="1" hangingPunct="1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and the analog has </a:t>
            </a:r>
            <a:r>
              <a:rPr lang="he-IL" sz="2400" dirty="0"/>
              <a:t>א</a:t>
            </a:r>
            <a:r>
              <a:rPr lang="en-US" sz="2400" baseline="-25000" dirty="0"/>
              <a:t>1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This sounds impossible! </a:t>
            </a:r>
          </a:p>
          <a:p>
            <a:pPr marL="0" lvl="1" indent="0"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/>
              <a:t>How can we know what happens between 2 samples?</a:t>
            </a:r>
          </a:p>
          <a:p>
            <a:pPr marL="171450" lvl="1" indent="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</p:txBody>
      </p:sp>
      <p:pic>
        <p:nvPicPr>
          <p:cNvPr id="31749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66913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45ADE-25F9-4F5E-9C1F-5D86AB07A3B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39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Digital signals and vectors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55713"/>
            <a:ext cx="8153400" cy="52197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Digital signals are in many ways like </a:t>
            </a:r>
            <a:r>
              <a:rPr lang="en-US" altLang="en-US" sz="2400" b="1" i="1" dirty="0"/>
              <a:t>vectors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     …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-5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-4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-3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-2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-1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altLang="en-US" sz="2400" dirty="0"/>
              <a:t> 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4 </a:t>
            </a:r>
            <a:r>
              <a:rPr lang="en-US" altLang="en-US" sz="2400" dirty="0"/>
              <a:t>s</a:t>
            </a:r>
            <a:r>
              <a:rPr lang="en-US" altLang="en-US" sz="24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en-US" altLang="en-US" sz="24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…   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      (x, y, z)</a:t>
            </a:r>
            <a:endParaRPr lang="en-US" altLang="en-US" sz="2400" dirty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endParaRPr lang="en-US" altLang="en-US" sz="2000" dirty="0"/>
          </a:p>
          <a:p>
            <a:pPr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400" dirty="0"/>
              <a:t>In fact</a:t>
            </a:r>
            <a:endParaRPr lang="en-US" altLang="en-US" sz="2400" b="1" dirty="0"/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the zero vector 0 (0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 </a:t>
            </a:r>
            <a:r>
              <a:rPr lang="en-US" altLang="en-US" sz="2000" dirty="0"/>
              <a:t>= 0 for all times n)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two signals can be added to form a new signal x + y = z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can be multiplied by a real number (amplified!)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has an inverse signal -s</a:t>
            </a:r>
            <a:r>
              <a:rPr lang="en-US" altLang="en-US" sz="2000" baseline="-25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</a:t>
            </a:r>
            <a:r>
              <a:rPr lang="en-US" altLang="en-US" sz="2000" dirty="0"/>
              <a:t>so that  s + -s = 0 (zero signal)</a:t>
            </a:r>
          </a:p>
          <a:p>
            <a:pPr eaLnBrk="1" hangingPunct="1">
              <a:lnSpc>
                <a:spcPct val="100000"/>
              </a:lnSpc>
            </a:pPr>
            <a:r>
              <a:rPr lang="en-US" altLang="en-US" sz="2000" dirty="0"/>
              <a:t>every signal has a length - its energy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1800" dirty="0"/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en-US" sz="2400" dirty="0"/>
              <a:t>So, they form a </a:t>
            </a:r>
            <a:r>
              <a:rPr lang="en-US" altLang="en-US" sz="2400" b="1" dirty="0"/>
              <a:t>linear vector space </a:t>
            </a:r>
            <a:r>
              <a:rPr lang="en-US" altLang="en-US" sz="2400" dirty="0"/>
              <a:t>(with norm)</a:t>
            </a:r>
            <a:endParaRPr lang="en-US" altLang="en-US" sz="24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</a:pPr>
            <a:r>
              <a:rPr lang="en-US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Similarly, analog signals, periodic signals with given period, etc.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	all form linear vector spaces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course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9" y="1886069"/>
            <a:ext cx="1506566" cy="241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534" y="1886069"/>
            <a:ext cx="1839036" cy="2410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2585" y="5491905"/>
            <a:ext cx="41974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  <a:cs typeface="+mn-cs"/>
                <a:hlinkClick r:id="rId4"/>
              </a:rPr>
              <a:t>WWW.DSPCSP.COM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16462" y="1374506"/>
            <a:ext cx="33698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D</a:t>
            </a:r>
            <a:r>
              <a:rPr lang="en-US" b="0" dirty="0">
                <a:latin typeface="+mn-lt"/>
              </a:rPr>
              <a:t>igital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b="0" dirty="0">
                <a:latin typeface="+mn-lt"/>
              </a:rPr>
              <a:t>ignal</a:t>
            </a:r>
          </a:p>
          <a:p>
            <a:r>
              <a:rPr lang="en-US" dirty="0">
                <a:latin typeface="+mn-lt"/>
              </a:rPr>
              <a:t>P</a:t>
            </a:r>
            <a:r>
              <a:rPr lang="en-US" b="0" dirty="0">
                <a:latin typeface="+mn-lt"/>
              </a:rPr>
              <a:t>rocessing</a:t>
            </a:r>
          </a:p>
          <a:p>
            <a:r>
              <a:rPr lang="en-US" b="0" dirty="0">
                <a:latin typeface="+mn-lt"/>
              </a:rPr>
              <a:t>       a</a:t>
            </a:r>
          </a:p>
          <a:p>
            <a:r>
              <a:rPr lang="en-US" dirty="0">
                <a:latin typeface="+mn-lt"/>
              </a:rPr>
              <a:t>C</a:t>
            </a:r>
            <a:r>
              <a:rPr lang="en-US" b="0" dirty="0">
                <a:latin typeface="+mn-lt"/>
              </a:rPr>
              <a:t>omputer</a:t>
            </a:r>
          </a:p>
          <a:p>
            <a:r>
              <a:rPr lang="en-US" dirty="0">
                <a:latin typeface="+mn-lt"/>
              </a:rPr>
              <a:t>S</a:t>
            </a:r>
            <a:r>
              <a:rPr lang="en-US" b="0" dirty="0">
                <a:latin typeface="+mn-lt"/>
              </a:rPr>
              <a:t>cience</a:t>
            </a:r>
          </a:p>
          <a:p>
            <a:r>
              <a:rPr lang="en-US" dirty="0">
                <a:latin typeface="+mn-lt"/>
              </a:rPr>
              <a:t>P</a:t>
            </a:r>
            <a:r>
              <a:rPr lang="en-US" b="0" dirty="0">
                <a:latin typeface="+mn-lt"/>
              </a:rPr>
              <a:t>erspective</a:t>
            </a:r>
          </a:p>
        </p:txBody>
      </p:sp>
      <p:sp>
        <p:nvSpPr>
          <p:cNvPr id="9" name="TextBox 8"/>
          <p:cNvSpPr txBox="1"/>
          <p:nvPr/>
        </p:nvSpPr>
        <p:spPr>
          <a:xfrm rot="4002570">
            <a:off x="5804313" y="2944166"/>
            <a:ext cx="43453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000" dirty="0">
                <a:latin typeface="+mn-lt"/>
              </a:rPr>
              <a:t>עיבוד ספרתי של אותות - ממבט מדעי מחשב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385467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AB45ADE-25F9-4F5E-9C1F-5D86AB07A3BF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95300" y="1255713"/>
                <a:ext cx="8153400" cy="5219700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However, signals are not </a:t>
                </a:r>
                <a:r>
                  <a:rPr lang="en-US" altLang="en-US" sz="2400" i="1" dirty="0"/>
                  <a:t>only</a:t>
                </a:r>
                <a:r>
                  <a:rPr lang="en-US" altLang="en-US" sz="2400" dirty="0"/>
                  <a:t> vectors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With regular vectors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	 the ordering of the components is arbitrary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We can decide to list them (</a:t>
                </a:r>
                <a:r>
                  <a:rPr lang="en-US" altLang="en-US" sz="2400" dirty="0" err="1"/>
                  <a:t>x,y,z</a:t>
                </a:r>
                <a:r>
                  <a:rPr lang="en-US" altLang="en-US" sz="2400" dirty="0"/>
                  <a:t>) or (</a:t>
                </a:r>
                <a:r>
                  <a:rPr lang="en-US" altLang="en-US" sz="2400" dirty="0" err="1"/>
                  <a:t>y,z,x</a:t>
                </a:r>
                <a:r>
                  <a:rPr lang="en-US" altLang="en-US" sz="2400" dirty="0"/>
                  <a:t>) or (</a:t>
                </a:r>
                <a:r>
                  <a:rPr lang="en-US" altLang="en-US" sz="2400" dirty="0" err="1"/>
                  <a:t>z,y,x</a:t>
                </a:r>
                <a:r>
                  <a:rPr lang="en-US" altLang="en-US" sz="2400" dirty="0"/>
                  <a:t>) !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None/>
                </a:pPr>
                <a:r>
                  <a:rPr lang="en-US" altLang="en-US" sz="2400" dirty="0"/>
                  <a:t>For digital signals the component order is </a:t>
                </a:r>
                <a:r>
                  <a:rPr lang="en-US" altLang="en-US" sz="2400" b="1" dirty="0"/>
                  <a:t>not</a:t>
                </a:r>
                <a:r>
                  <a:rPr lang="en-US" altLang="en-US" sz="2400" dirty="0"/>
                  <a:t> arbitrary </a:t>
                </a:r>
              </a:p>
              <a:p>
                <a:pPr marL="0" indent="0" defTabSz="46355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since time is ordered and flows in one direction !</a:t>
                </a:r>
              </a:p>
              <a:p>
                <a:pPr marL="0" indent="0" defTabSz="463550" eaLnBrk="1" hangingPunct="1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altLang="en-US" sz="2400" dirty="0"/>
                  <a:t>That’s why we could define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time advance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b="1" dirty="0"/>
                  <a:t>    (z s)</a:t>
                </a:r>
                <a:r>
                  <a:rPr lang="en-US" altLang="en-US" sz="2400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b="1" dirty="0"/>
                  <a:t>   = s</a:t>
                </a:r>
                <a:r>
                  <a:rPr lang="en-US" altLang="en-US" sz="2400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n+1</a:t>
                </a:r>
              </a:p>
              <a:p>
                <a:pPr lvl="1" eaLnBrk="1" hangingPunct="1">
                  <a:lnSpc>
                    <a:spcPct val="100000"/>
                  </a:lnSpc>
                </a:pPr>
                <a:r>
                  <a:rPr lang="en-US" altLang="en-US" sz="2400" dirty="0"/>
                  <a:t>time delay operator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000" b="1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-1</a:t>
                </a:r>
                <a:r>
                  <a:rPr lang="en-US" altLang="en-US" sz="2400" b="1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        </a:t>
                </a:r>
                <a:r>
                  <a:rPr lang="en-US" altLang="en-US" sz="2400" b="1" dirty="0"/>
                  <a:t>(z</a:t>
                </a:r>
                <a:r>
                  <a:rPr lang="en-US" altLang="en-US" sz="2400" b="1" baseline="30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-1</a:t>
                </a:r>
                <a:r>
                  <a:rPr lang="en-US" altLang="en-US" sz="2400" b="1" dirty="0"/>
                  <a:t> s)</a:t>
                </a:r>
                <a:r>
                  <a:rPr lang="en-US" altLang="en-US" sz="2400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</a:t>
                </a:r>
                <a:r>
                  <a:rPr lang="en-US" altLang="en-US" sz="2400" b="1" dirty="0"/>
                  <a:t> = s</a:t>
                </a:r>
                <a:r>
                  <a:rPr lang="en-US" altLang="en-US" sz="2400" b="1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n-1</a:t>
                </a:r>
              </a:p>
              <a:p>
                <a:pPr marL="5715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	these wouldn’t make sense for vectors</a:t>
                </a:r>
              </a:p>
              <a:p>
                <a:pPr marL="57150" indent="0" eaLnBrk="1" hangingPunct="1">
                  <a:lnSpc>
                    <a:spcPct val="100000"/>
                  </a:lnSpc>
                  <a:buNone/>
                </a:pPr>
                <a:r>
                  <a:rPr lang="en-US" altLang="en-US" sz="2400" dirty="0"/>
                  <a:t>This is the </a:t>
                </a:r>
                <a:r>
                  <a:rPr lang="en-US" altLang="en-US" sz="2400" dirty="0">
                    <a:hlinkClick r:id="rId2"/>
                  </a:rPr>
                  <a:t>arrow of entropic time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3277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95300" y="1255713"/>
                <a:ext cx="8153400" cy="5219700"/>
              </a:xfrm>
              <a:blipFill>
                <a:blip r:embed="rId3"/>
                <a:stretch>
                  <a:fillRect l="-1121" t="-818" b="-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855241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06500"/>
            <a:ext cx="8140700" cy="52959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the</a:t>
            </a:r>
            <a:r>
              <a:rPr lang="en-US" sz="2400" b="1" dirty="0"/>
              <a:t> fundamental theorem in linear algebra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dirty="0"/>
              <a:t>	</a:t>
            </a:r>
            <a:r>
              <a:rPr lang="en-US" sz="2400" b="1" dirty="0"/>
              <a:t>All linear vector spaces have a basis (usually &gt; 1 !)</a:t>
            </a:r>
            <a:endParaRPr lang="en-US" sz="2000" b="1" dirty="0"/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/>
              <a:t>A basis is a set of vectors    </a:t>
            </a:r>
            <a:r>
              <a:rPr lang="en-US" sz="2000" b="1" dirty="0"/>
              <a:t>b</a:t>
            </a:r>
            <a:r>
              <a:rPr lang="en-US" sz="2000" b="1" baseline="-25000" dirty="0"/>
              <a:t>1</a:t>
            </a:r>
            <a:r>
              <a:rPr lang="en-US" sz="2000" b="1" dirty="0"/>
              <a:t> b</a:t>
            </a:r>
            <a:r>
              <a:rPr lang="en-US" sz="2000" b="1" baseline="-25000" dirty="0"/>
              <a:t>2</a:t>
            </a:r>
            <a:r>
              <a:rPr lang="en-US" sz="2000" b="1" dirty="0"/>
              <a:t> … </a:t>
            </a:r>
            <a:r>
              <a:rPr lang="en-US" sz="2000" b="1" dirty="0" err="1"/>
              <a:t>b</a:t>
            </a:r>
            <a:r>
              <a:rPr lang="en-US" sz="2000" b="1" baseline="-25000" dirty="0" err="1"/>
              <a:t>d</a:t>
            </a:r>
            <a:r>
              <a:rPr lang="en-US" sz="2000" baseline="-25000" dirty="0"/>
              <a:t>     </a:t>
            </a:r>
            <a:r>
              <a:rPr lang="en-US" sz="2000" dirty="0"/>
              <a:t>that obeys 2 conditions 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1. spans the vector space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i.e., for every vector </a:t>
            </a:r>
            <a:r>
              <a:rPr lang="en-US" sz="2000" b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:  </a:t>
            </a:r>
            <a:r>
              <a:rPr lang="en-US" sz="2000" b="1" dirty="0">
                <a:solidFill>
                  <a:schemeClr val="accent2"/>
                </a:solidFill>
              </a:rPr>
              <a:t>x</a:t>
            </a:r>
            <a:r>
              <a:rPr lang="en-US" sz="2000" dirty="0">
                <a:solidFill>
                  <a:schemeClr val="accent2"/>
                </a:solidFill>
              </a:rPr>
              <a:t> =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b="1" dirty="0">
                <a:solidFill>
                  <a:schemeClr val="accent2"/>
                </a:solidFill>
              </a:rPr>
              <a:t> b</a:t>
            </a:r>
            <a:r>
              <a:rPr lang="en-US" sz="2000" b="1" baseline="-25000" dirty="0">
                <a:solidFill>
                  <a:schemeClr val="accent2"/>
                </a:solidFill>
              </a:rPr>
              <a:t>1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+ a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 b</a:t>
            </a:r>
            <a:r>
              <a:rPr lang="en-US" sz="2000" b="1" baseline="-25000" dirty="0">
                <a:solidFill>
                  <a:schemeClr val="accent2"/>
                </a:solidFill>
              </a:rPr>
              <a:t>2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+ … + a</a:t>
            </a:r>
            <a:r>
              <a:rPr lang="en-US" sz="2000" baseline="-25000" dirty="0">
                <a:solidFill>
                  <a:schemeClr val="accent2"/>
                </a:solidFill>
              </a:rPr>
              <a:t>d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  <a:r>
              <a:rPr lang="en-US" sz="2000" b="1" dirty="0" err="1">
                <a:solidFill>
                  <a:schemeClr val="accent2"/>
                </a:solidFill>
              </a:rPr>
              <a:t>b</a:t>
            </a:r>
            <a:r>
              <a:rPr lang="en-US" sz="2000" b="1" baseline="-25000" dirty="0" err="1">
                <a:solidFill>
                  <a:schemeClr val="accent2"/>
                </a:solidFill>
              </a:rPr>
              <a:t>d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2"/>
                </a:solidFill>
              </a:rPr>
              <a:t>	</a:t>
            </a:r>
            <a:r>
              <a:rPr lang="en-US" sz="2000" dirty="0">
                <a:solidFill>
                  <a:schemeClr val="accent2"/>
                </a:solidFill>
              </a:rPr>
              <a:t>where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… a</a:t>
            </a:r>
            <a:r>
              <a:rPr lang="en-US" sz="2000" baseline="-25000" dirty="0">
                <a:solidFill>
                  <a:schemeClr val="accent2"/>
                </a:solidFill>
              </a:rPr>
              <a:t>d </a:t>
            </a:r>
            <a:r>
              <a:rPr lang="en-US" sz="2000" dirty="0">
                <a:solidFill>
                  <a:schemeClr val="accent2"/>
                </a:solidFill>
              </a:rPr>
              <a:t>are a set of coefficients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2A the basis vectors </a:t>
            </a:r>
            <a:r>
              <a:rPr lang="en-US" sz="2000" b="1" dirty="0">
                <a:solidFill>
                  <a:srgbClr val="FF33CC"/>
                </a:solidFill>
              </a:rPr>
              <a:t>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…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are linearly independent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	i.e.,  </a:t>
            </a:r>
            <a:r>
              <a:rPr lang="en-US" sz="2000" i="1" dirty="0">
                <a:solidFill>
                  <a:srgbClr val="FF33CC"/>
                </a:solidFill>
              </a:rPr>
              <a:t>if</a:t>
            </a:r>
            <a:r>
              <a:rPr lang="en-US" sz="2000" dirty="0">
                <a:solidFill>
                  <a:srgbClr val="FF33CC"/>
                </a:solidFill>
              </a:rPr>
              <a:t>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… +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</a:t>
            </a:r>
            <a:r>
              <a:rPr lang="en-US" sz="2000" b="1" dirty="0">
                <a:solidFill>
                  <a:srgbClr val="FF33CC"/>
                </a:solidFill>
              </a:rPr>
              <a:t> 0 </a:t>
            </a:r>
            <a:r>
              <a:rPr lang="en-US" sz="2000" dirty="0">
                <a:solidFill>
                  <a:srgbClr val="FF33CC"/>
                </a:solidFill>
              </a:rPr>
              <a:t>(the zero vector)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                  </a:t>
            </a:r>
            <a:r>
              <a:rPr lang="en-US" sz="2000" i="1" dirty="0">
                <a:solidFill>
                  <a:srgbClr val="FF33CC"/>
                </a:solidFill>
              </a:rPr>
              <a:t>then</a:t>
            </a:r>
            <a:r>
              <a:rPr lang="en-US" sz="2000" dirty="0">
                <a:solidFill>
                  <a:srgbClr val="FF33CC"/>
                </a:solidFill>
              </a:rPr>
              <a:t>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= … =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= 0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OR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33CC"/>
                </a:solidFill>
              </a:rPr>
              <a:t>2B The expansion </a:t>
            </a:r>
            <a:r>
              <a:rPr lang="en-US" sz="2000" b="1" dirty="0">
                <a:solidFill>
                  <a:srgbClr val="FF33CC"/>
                </a:solidFill>
              </a:rPr>
              <a:t>x</a:t>
            </a:r>
            <a:r>
              <a:rPr lang="en-US" sz="2000" dirty="0">
                <a:solidFill>
                  <a:srgbClr val="FF33CC"/>
                </a:solidFill>
              </a:rPr>
              <a:t> = a</a:t>
            </a:r>
            <a:r>
              <a:rPr lang="en-US" sz="2000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1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a</a:t>
            </a:r>
            <a:r>
              <a:rPr lang="en-US" sz="2000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b</a:t>
            </a:r>
            <a:r>
              <a:rPr lang="en-US" sz="2000" b="1" baseline="-25000" dirty="0">
                <a:solidFill>
                  <a:srgbClr val="FF33CC"/>
                </a:solidFill>
              </a:rPr>
              <a:t>2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+ … + a</a:t>
            </a:r>
            <a:r>
              <a:rPr lang="en-US" sz="2000" baseline="-25000" dirty="0">
                <a:solidFill>
                  <a:srgbClr val="FF33CC"/>
                </a:solidFill>
              </a:rPr>
              <a:t>d</a:t>
            </a:r>
            <a:r>
              <a:rPr lang="en-US" sz="2000" dirty="0">
                <a:solidFill>
                  <a:srgbClr val="FF33CC"/>
                </a:solidFill>
              </a:rPr>
              <a:t> </a:t>
            </a:r>
            <a:r>
              <a:rPr lang="en-US" sz="2000" b="1" dirty="0" err="1">
                <a:solidFill>
                  <a:srgbClr val="FF33CC"/>
                </a:solidFill>
              </a:rPr>
              <a:t>b</a:t>
            </a:r>
            <a:r>
              <a:rPr lang="en-US" sz="2000" b="1" baseline="-25000" dirty="0" err="1">
                <a:solidFill>
                  <a:srgbClr val="FF33CC"/>
                </a:solidFill>
              </a:rPr>
              <a:t>d</a:t>
            </a:r>
            <a:r>
              <a:rPr lang="en-US" sz="2000" b="1" dirty="0">
                <a:solidFill>
                  <a:srgbClr val="FF33CC"/>
                </a:solidFill>
              </a:rPr>
              <a:t> </a:t>
            </a:r>
            <a:r>
              <a:rPr lang="en-US" sz="2000" dirty="0">
                <a:solidFill>
                  <a:srgbClr val="FF33CC"/>
                </a:solidFill>
              </a:rPr>
              <a:t>is unique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(we’ll prove that these 2 statements are equivalent)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en-US" sz="2000" dirty="0"/>
              <a:t>Since the expansion is unique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the coefficients a</a:t>
            </a:r>
            <a:r>
              <a:rPr lang="en-US" sz="2000" baseline="-25000" dirty="0"/>
              <a:t>1</a:t>
            </a:r>
            <a:r>
              <a:rPr lang="en-US" sz="2000" dirty="0"/>
              <a:t> … a</a:t>
            </a:r>
            <a:r>
              <a:rPr lang="en-US" sz="2000" baseline="-25000" dirty="0"/>
              <a:t>d </a:t>
            </a:r>
            <a:r>
              <a:rPr lang="en-US" sz="2000" i="1" dirty="0"/>
              <a:t>represent</a:t>
            </a:r>
            <a:r>
              <a:rPr lang="en-US" sz="2000" dirty="0"/>
              <a:t> the vector in that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30C1515E-AF27-437D-8D02-750AE85C4666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41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21287"/>
            <a:ext cx="8182897" cy="541716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1. A → 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Given: the basis is linearly independent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0  → </a:t>
            </a: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= a</a:t>
            </a:r>
            <a:r>
              <a:rPr lang="en-US" sz="2400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= … = a</a:t>
            </a:r>
            <a:r>
              <a:rPr lang="en-US" sz="2400" baseline="-25000" dirty="0"/>
              <a:t>d</a:t>
            </a:r>
            <a:r>
              <a:rPr lang="en-US" sz="2400" dirty="0"/>
              <a:t> = 0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Assume that the representation is </a:t>
            </a:r>
            <a:r>
              <a:rPr lang="en-US" sz="2400" i="1" dirty="0"/>
              <a:t>not unique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x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 =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c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c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By the definition of zero and that of subtraction of 2 vectors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0 = x-x = (a</a:t>
            </a:r>
            <a:r>
              <a:rPr lang="en-US" sz="2400" baseline="-25000" dirty="0"/>
              <a:t>1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1</a:t>
            </a:r>
            <a:r>
              <a:rPr lang="en-US" sz="2400" dirty="0"/>
              <a:t>)</a:t>
            </a:r>
            <a:r>
              <a:rPr lang="en-US" sz="2400" baseline="-25000" dirty="0"/>
              <a:t> </a:t>
            </a:r>
            <a:r>
              <a:rPr lang="en-US" sz="2400" b="1" dirty="0"/>
              <a:t>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(a</a:t>
            </a:r>
            <a:r>
              <a:rPr lang="en-US" sz="2400" baseline="-25000" dirty="0"/>
              <a:t>2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(a</a:t>
            </a:r>
            <a:r>
              <a:rPr lang="en-US" sz="2400" baseline="-25000" dirty="0"/>
              <a:t>d </a:t>
            </a:r>
            <a:r>
              <a:rPr lang="en-US" sz="2400" dirty="0"/>
              <a:t>-</a:t>
            </a:r>
            <a:r>
              <a:rPr lang="en-US" sz="2400" b="1" dirty="0"/>
              <a:t> </a:t>
            </a:r>
            <a:r>
              <a:rPr lang="en-US" sz="2400" dirty="0"/>
              <a:t>c</a:t>
            </a:r>
            <a:r>
              <a:rPr lang="en-US" sz="2400" baseline="-25000" dirty="0"/>
              <a:t>d</a:t>
            </a:r>
            <a:r>
              <a:rPr lang="en-US" sz="2400" dirty="0"/>
              <a:t>)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endParaRPr lang="en-US" sz="2400" b="1" baseline="-25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From the assumption a</a:t>
            </a:r>
            <a:r>
              <a:rPr lang="en-US" sz="2400" baseline="-25000" dirty="0"/>
              <a:t>1</a:t>
            </a:r>
            <a:r>
              <a:rPr lang="en-US" sz="2400" dirty="0"/>
              <a:t>=c</a:t>
            </a:r>
            <a:r>
              <a:rPr lang="en-US" sz="2400" baseline="-25000" dirty="0"/>
              <a:t>1   </a:t>
            </a:r>
            <a:r>
              <a:rPr lang="en-US" sz="2400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=c</a:t>
            </a:r>
            <a:r>
              <a:rPr lang="en-US" sz="2400" baseline="-25000" dirty="0"/>
              <a:t>2  </a:t>
            </a:r>
            <a:r>
              <a:rPr lang="en-US" sz="2400" b="1" dirty="0"/>
              <a:t>…  </a:t>
            </a:r>
            <a:r>
              <a:rPr lang="en-US" sz="2400" dirty="0"/>
              <a:t>a</a:t>
            </a:r>
            <a:r>
              <a:rPr lang="en-US" sz="2400" baseline="-25000" dirty="0"/>
              <a:t>d</a:t>
            </a:r>
            <a:r>
              <a:rPr lang="en-US" sz="2400" dirty="0"/>
              <a:t>=c</a:t>
            </a:r>
            <a:r>
              <a:rPr lang="en-US" sz="2400" baseline="-25000" dirty="0"/>
              <a:t>d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/>
              <a:t>2. B → 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Given: the representation is unique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x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Assume that the basis is </a:t>
            </a:r>
            <a:r>
              <a:rPr lang="en-US" sz="2400" b="1" dirty="0"/>
              <a:t>linearly dependent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a</a:t>
            </a:r>
            <a:r>
              <a:rPr lang="en-US" sz="2400" baseline="-25000" dirty="0"/>
              <a:t>1</a:t>
            </a:r>
            <a:r>
              <a:rPr lang="en-US" sz="2400" b="1" dirty="0"/>
              <a:t> b</a:t>
            </a:r>
            <a:r>
              <a:rPr lang="en-US" sz="2400" b="1" baseline="-25000" dirty="0"/>
              <a:t>1</a:t>
            </a:r>
            <a:r>
              <a:rPr lang="en-US" sz="2400" b="1" dirty="0"/>
              <a:t> </a:t>
            </a:r>
            <a:r>
              <a:rPr lang="en-US" sz="2400" dirty="0"/>
              <a:t>+ a</a:t>
            </a:r>
            <a:r>
              <a:rPr lang="en-US" sz="2400" baseline="-25000" dirty="0"/>
              <a:t>2</a:t>
            </a:r>
            <a:r>
              <a:rPr lang="en-US" sz="2400" b="1" dirty="0"/>
              <a:t> b</a:t>
            </a:r>
            <a:r>
              <a:rPr lang="en-US" sz="2400" b="1" baseline="-25000" dirty="0"/>
              <a:t>2</a:t>
            </a:r>
            <a:r>
              <a:rPr lang="en-US" sz="2400" b="1" dirty="0"/>
              <a:t> </a:t>
            </a:r>
            <a:r>
              <a:rPr lang="en-US" sz="2400" dirty="0"/>
              <a:t>+ … + a</a:t>
            </a:r>
            <a:r>
              <a:rPr lang="en-US" sz="2400" baseline="-25000" dirty="0"/>
              <a:t>d</a:t>
            </a:r>
            <a:r>
              <a:rPr lang="en-US" sz="2400" dirty="0"/>
              <a:t> </a:t>
            </a:r>
            <a:r>
              <a:rPr lang="en-US" sz="2400" b="1" dirty="0" err="1"/>
              <a:t>b</a:t>
            </a:r>
            <a:r>
              <a:rPr lang="en-US" sz="2400" b="1" baseline="-25000" dirty="0" err="1"/>
              <a:t>d</a:t>
            </a:r>
            <a:r>
              <a:rPr lang="en-US" sz="2400" b="1" dirty="0"/>
              <a:t> </a:t>
            </a:r>
            <a:r>
              <a:rPr lang="en-US" sz="2400" dirty="0"/>
              <a:t>=</a:t>
            </a:r>
            <a:r>
              <a:rPr lang="en-US" sz="2400" b="1" dirty="0"/>
              <a:t> 0  </a:t>
            </a:r>
            <a:r>
              <a:rPr lang="en-US" sz="2400" dirty="0"/>
              <a:t>and</a:t>
            </a:r>
            <a:r>
              <a:rPr lang="en-US" sz="2400" b="1" dirty="0"/>
              <a:t> </a:t>
            </a:r>
            <a:r>
              <a:rPr lang="en-US" sz="2400" dirty="0"/>
              <a:t>a</a:t>
            </a:r>
            <a:r>
              <a:rPr lang="en-US" sz="2400" baseline="-25000" dirty="0"/>
              <a:t>1 </a:t>
            </a:r>
            <a:r>
              <a:rPr lang="en-US" sz="2400" dirty="0"/>
              <a:t>≠ 0 and/or … a</a:t>
            </a:r>
            <a:r>
              <a:rPr lang="en-US" sz="2400" baseline="-25000" dirty="0"/>
              <a:t>d </a:t>
            </a:r>
            <a:r>
              <a:rPr lang="en-US" sz="2400" dirty="0"/>
              <a:t>≠ 0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Then the representation of the vector </a:t>
            </a:r>
            <a:r>
              <a:rPr lang="en-US" sz="2400" b="1" dirty="0"/>
              <a:t>0</a:t>
            </a:r>
            <a:r>
              <a:rPr lang="en-US" sz="2400" dirty="0"/>
              <a:t> is not unique!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53233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SUI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76" y="1194064"/>
            <a:ext cx="3601064" cy="10764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(the </a:t>
            </a:r>
            <a:r>
              <a:rPr lang="en-US" i="1" dirty="0"/>
              <a:t>natural</a:t>
            </a:r>
            <a:r>
              <a:rPr lang="en-US" dirty="0"/>
              <a:t> basis)</a:t>
            </a:r>
          </a:p>
          <a:p>
            <a:pPr marL="0" indent="0">
              <a:buNone/>
            </a:pPr>
            <a:r>
              <a:rPr lang="en-US" dirty="0"/>
              <a:t>Pick an arbitrary signal</a:t>
            </a:r>
          </a:p>
          <a:p>
            <a:pPr marL="0" indent="0">
              <a:buNone/>
            </a:pPr>
            <a:r>
              <a:rPr lang="en-US" dirty="0"/>
              <a:t>… 1 2 -1 0 3 -2 1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43</a:t>
            </a:fld>
            <a:endParaRPr lang="en-US" altLang="en-US"/>
          </a:p>
        </p:txBody>
      </p:sp>
      <p:grpSp>
        <p:nvGrpSpPr>
          <p:cNvPr id="51" name="Group 50"/>
          <p:cNvGrpSpPr/>
          <p:nvPr/>
        </p:nvGrpSpPr>
        <p:grpSpPr>
          <a:xfrm>
            <a:off x="3789163" y="1416259"/>
            <a:ext cx="4735404" cy="4877565"/>
            <a:chOff x="3789163" y="1416259"/>
            <a:chExt cx="4735404" cy="4877565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789163" y="5237213"/>
              <a:ext cx="2378187" cy="501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70000"/>
                <a:buFont typeface="Wingdings" pitchFamily="2" charset="2"/>
                <a:buChar char="n"/>
                <a:defRPr sz="2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5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75000"/>
                <a:buChar char="–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6300"/>
                </a:buClr>
                <a:buSzPct val="30000"/>
                <a:buFont typeface="Wingdings" pitchFamily="2" charset="2"/>
                <a:buChar char="l"/>
                <a:defRPr sz="22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Font typeface="Wingdings" pitchFamily="2" charset="2"/>
                <a:buNone/>
              </a:pPr>
              <a:r>
                <a:rPr lang="en-US" sz="3600" b="0" kern="0" dirty="0"/>
                <a:t>=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3008" y="4960017"/>
              <a:ext cx="3657600" cy="1333807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 bwMode="auto">
            <a:xfrm>
              <a:off x="4336025" y="4960017"/>
              <a:ext cx="41885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3175" y="1416259"/>
              <a:ext cx="3314700" cy="5012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3175" y="1888003"/>
              <a:ext cx="3324225" cy="573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5294" y="2297984"/>
              <a:ext cx="3295650" cy="5865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5630" y="2775734"/>
              <a:ext cx="3314700" cy="57401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0855" y="3205120"/>
              <a:ext cx="3419475" cy="6452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49905" y="3665510"/>
              <a:ext cx="3400425" cy="64303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83856" y="4168854"/>
              <a:ext cx="3352800" cy="51637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30855" y="5273665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20767" y="5110785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12671" y="5640942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-1</a:t>
              </a:r>
              <a:endParaRPr lang="en-US" dirty="0">
                <a:latin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17063" y="5303717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541378" y="492943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54334" y="5794830"/>
              <a:ext cx="445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-2</a:t>
              </a:r>
              <a:endParaRPr lang="en-US" dirty="0">
                <a:latin typeface="+mn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00314" y="5260971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70972" y="1443781"/>
              <a:ext cx="6716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28437" y="1960738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2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96049" y="2368218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─  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28437" y="2859304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0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26556" y="3307260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3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93218" y="3787893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─</a:t>
              </a:r>
              <a:r>
                <a:rPr lang="en-US" sz="2400" dirty="0">
                  <a:latin typeface="+mn-lt"/>
                </a:rPr>
                <a:t>  2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30977" y="4228951"/>
              <a:ext cx="10965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+  1 </a:t>
              </a:r>
              <a:r>
                <a:rPr lang="en-US" sz="3600" baseline="-14000" dirty="0">
                  <a:latin typeface="+mn-lt"/>
                </a:rPr>
                <a:t>*</a:t>
              </a:r>
              <a:endParaRPr lang="en-US" sz="6600" baseline="-14000" dirty="0">
                <a:latin typeface="+mn-lt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0223" y="2622637"/>
            <a:ext cx="3657600" cy="1364388"/>
            <a:chOff x="573628" y="5727587"/>
            <a:chExt cx="3657600" cy="1364388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628" y="5758168"/>
              <a:ext cx="3657600" cy="1333807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91475" y="607181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81387" y="5908936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2</a:t>
              </a:r>
              <a:endParaRPr lang="en-US" dirty="0">
                <a:latin typeface="+mn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573291" y="6439093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-1</a:t>
              </a:r>
              <a:endParaRPr lang="en-US" dirty="0">
                <a:latin typeface="+mn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277683" y="6101868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0</a:t>
              </a:r>
              <a:endParaRPr lang="en-US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01998" y="5727587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3</a:t>
              </a:r>
              <a:endParaRPr lang="en-US" dirty="0">
                <a:latin typeface="+mn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14954" y="6592981"/>
              <a:ext cx="4459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-2</a:t>
              </a:r>
              <a:endParaRPr lang="en-US" dirty="0">
                <a:latin typeface="+mn-l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460934" y="6059122"/>
              <a:ext cx="3441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+mn-lt"/>
                </a:rPr>
                <a:t>1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52" name="Content Placeholder 2"/>
          <p:cNvSpPr txBox="1">
            <a:spLocks/>
          </p:cNvSpPr>
          <p:nvPr/>
        </p:nvSpPr>
        <p:spPr bwMode="auto">
          <a:xfrm>
            <a:off x="388070" y="6282153"/>
            <a:ext cx="6658438" cy="56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What is the natural basis for the analog signals?</a:t>
            </a:r>
          </a:p>
        </p:txBody>
      </p:sp>
    </p:spTree>
    <p:extLst>
      <p:ext uri="{BB962C8B-B14F-4D97-AF65-F5344CB8AC3E}">
        <p14:creationId xmlns:p14="http://schemas.microsoft.com/office/powerpoint/2010/main" val="94309728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The number of elements in the base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is called the </a:t>
            </a:r>
            <a:r>
              <a:rPr lang="en-US" sz="2400" i="1" dirty="0"/>
              <a:t>dimension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b="1" dirty="0"/>
              <a:t>2</a:t>
            </a:r>
            <a:r>
              <a:rPr lang="en-US" sz="2400" dirty="0"/>
              <a:t>-space 			</a:t>
            </a:r>
            <a:r>
              <a:rPr lang="en-US" sz="2400" b="1" dirty="0"/>
              <a:t> 3</a:t>
            </a:r>
            <a:r>
              <a:rPr lang="en-US" sz="2400" dirty="0"/>
              <a:t>-space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The dimension of the vector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of all </a:t>
            </a:r>
            <a:r>
              <a:rPr lang="en-US" sz="2400" b="1" dirty="0"/>
              <a:t>digital</a:t>
            </a:r>
            <a:r>
              <a:rPr lang="en-US" sz="2400" dirty="0"/>
              <a:t> signals is </a:t>
            </a:r>
            <a:r>
              <a:rPr lang="en-US" sz="2400" dirty="0" err="1"/>
              <a:t>denumerably</a:t>
            </a:r>
            <a:r>
              <a:rPr lang="en-US" sz="2400" dirty="0"/>
              <a:t> infinite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of all </a:t>
            </a:r>
            <a:r>
              <a:rPr lang="en-US" sz="2400" b="1" dirty="0"/>
              <a:t>analog</a:t>
            </a:r>
            <a:r>
              <a:rPr lang="en-US" sz="2400" dirty="0"/>
              <a:t> signals is </a:t>
            </a:r>
            <a:r>
              <a:rPr lang="en-US" sz="2400" dirty="0" err="1"/>
              <a:t>nondenumerably</a:t>
            </a:r>
            <a:r>
              <a:rPr lang="en-US" sz="2400" dirty="0"/>
              <a:t> infinite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44</a:t>
            </a:fld>
            <a:endParaRPr lang="en-US" alt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60A740-B11E-07A5-3680-DFF56EE626AB}"/>
              </a:ext>
            </a:extLst>
          </p:cNvPr>
          <p:cNvCxnSpPr/>
          <p:nvPr/>
        </p:nvCxnSpPr>
        <p:spPr bwMode="auto">
          <a:xfrm flipV="1">
            <a:off x="2171700" y="2409825"/>
            <a:ext cx="0" cy="6953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8E94FD-F419-19A6-3BBD-7F9EF8BFB662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2495551" y="2747963"/>
            <a:ext cx="0" cy="6953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E24840-7F1B-13F3-E795-9D787A334A2E}"/>
              </a:ext>
            </a:extLst>
          </p:cNvPr>
          <p:cNvSpPr txBox="1"/>
          <p:nvPr/>
        </p:nvSpPr>
        <p:spPr>
          <a:xfrm>
            <a:off x="2755108" y="2876520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n-lt"/>
              </a:rPr>
              <a:t>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E7F3C8-2133-D262-B0F7-1E5E19F8B992}"/>
              </a:ext>
            </a:extLst>
          </p:cNvPr>
          <p:cNvSpPr txBox="1"/>
          <p:nvPr/>
        </p:nvSpPr>
        <p:spPr>
          <a:xfrm>
            <a:off x="2028825" y="2039907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n-lt"/>
              </a:rPr>
              <a:t>y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29EB11-192A-2856-BCCD-2233463DFEAB}"/>
              </a:ext>
            </a:extLst>
          </p:cNvPr>
          <p:cNvCxnSpPr/>
          <p:nvPr/>
        </p:nvCxnSpPr>
        <p:spPr bwMode="auto">
          <a:xfrm flipV="1">
            <a:off x="6169819" y="2409825"/>
            <a:ext cx="0" cy="6953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7A35C5-0964-A9B3-7364-D36CD7853F84}"/>
              </a:ext>
            </a:extLst>
          </p:cNvPr>
          <p:cNvCxnSpPr>
            <a:cxnSpLocks/>
          </p:cNvCxnSpPr>
          <p:nvPr/>
        </p:nvCxnSpPr>
        <p:spPr bwMode="auto">
          <a:xfrm rot="5400000" flipV="1">
            <a:off x="6493670" y="2747963"/>
            <a:ext cx="0" cy="69532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70AAC59-EE7F-7180-F399-9AF9B57ECBA1}"/>
              </a:ext>
            </a:extLst>
          </p:cNvPr>
          <p:cNvSpPr txBox="1"/>
          <p:nvPr/>
        </p:nvSpPr>
        <p:spPr>
          <a:xfrm>
            <a:off x="6753227" y="2876520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n-lt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07A532-DF40-EBE4-EC34-D4162DED4B59}"/>
              </a:ext>
            </a:extLst>
          </p:cNvPr>
          <p:cNvSpPr txBox="1"/>
          <p:nvPr/>
        </p:nvSpPr>
        <p:spPr>
          <a:xfrm>
            <a:off x="6026944" y="2039907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n-lt"/>
              </a:rPr>
              <a:t>y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BB9624-17ED-292C-7641-FF9608B6EC08}"/>
              </a:ext>
            </a:extLst>
          </p:cNvPr>
          <p:cNvCxnSpPr>
            <a:cxnSpLocks/>
          </p:cNvCxnSpPr>
          <p:nvPr/>
        </p:nvCxnSpPr>
        <p:spPr bwMode="auto">
          <a:xfrm flipH="1">
            <a:off x="5834065" y="3076575"/>
            <a:ext cx="373854" cy="5143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591CBF4-5444-2E76-42D3-08C37E5DBEFB}"/>
              </a:ext>
            </a:extLst>
          </p:cNvPr>
          <p:cNvSpPr txBox="1"/>
          <p:nvPr/>
        </p:nvSpPr>
        <p:spPr>
          <a:xfrm>
            <a:off x="5629277" y="3459928"/>
            <a:ext cx="36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/>
                </a:solidFill>
                <a:latin typeface="+mn-lt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06038029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basis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Vector fields can have more than one basis</a:t>
            </a:r>
          </a:p>
          <a:p>
            <a:pPr marL="0" indent="0">
              <a:buNone/>
            </a:pPr>
            <a:r>
              <a:rPr lang="en-US" sz="2800" dirty="0"/>
              <a:t>For signals there is another important basis!</a:t>
            </a:r>
          </a:p>
          <a:p>
            <a:pPr marL="0" indent="0">
              <a:buNone/>
            </a:pPr>
            <a:r>
              <a:rPr lang="en-US" sz="2800" dirty="0"/>
              <a:t>Let’s try to guess what it could be 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Fourier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700615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8338" y="165100"/>
            <a:ext cx="6686550" cy="731269"/>
          </a:xfrm>
        </p:spPr>
        <p:txBody>
          <a:bodyPr/>
          <a:lstStyle/>
          <a:p>
            <a:pPr>
              <a:defRPr/>
            </a:pPr>
            <a:r>
              <a:rPr lang="en-US" dirty="0"/>
              <a:t>Fourier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20" y="896369"/>
            <a:ext cx="8748713" cy="55975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In the demo we saw that many periodic analog signals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can be written as the sum of Harmonically Related Sinusoids (HRSs)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1800" dirty="0"/>
              <a:t>If the period is T, the </a:t>
            </a:r>
            <a:r>
              <a:rPr lang="en-US" sz="1800" i="1" dirty="0"/>
              <a:t>frequency</a:t>
            </a:r>
            <a:r>
              <a:rPr lang="en-US" sz="1800" dirty="0"/>
              <a:t> is f = 1/T, the </a:t>
            </a:r>
            <a:r>
              <a:rPr lang="en-US" sz="1800" i="1" dirty="0"/>
              <a:t>angular frequency </a:t>
            </a:r>
            <a:r>
              <a:rPr lang="en-US" sz="1800" dirty="0"/>
              <a:t>is </a:t>
            </a:r>
            <a:r>
              <a:rPr lang="en-US" sz="1800" dirty="0">
                <a:latin typeface="Symbol" pitchFamily="18" charset="2"/>
              </a:rPr>
              <a:t>w</a:t>
            </a:r>
            <a:r>
              <a:rPr lang="en-US" sz="1800" dirty="0"/>
              <a:t> = 2 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 f = 2 </a:t>
            </a:r>
            <a:r>
              <a:rPr lang="en-US" sz="1800" dirty="0">
                <a:latin typeface="Symbol" pitchFamily="18" charset="2"/>
              </a:rPr>
              <a:t>p</a:t>
            </a:r>
            <a:r>
              <a:rPr lang="en-US" sz="1800" dirty="0"/>
              <a:t> / 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n-US" sz="2000" dirty="0"/>
              <a:t>		s(t) = a</a:t>
            </a:r>
            <a:r>
              <a:rPr lang="en-US" sz="2000" baseline="-25000" dirty="0"/>
              <a:t>1</a:t>
            </a:r>
            <a:r>
              <a:rPr lang="en-US" sz="2000" dirty="0"/>
              <a:t> sin(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a</a:t>
            </a:r>
            <a:r>
              <a:rPr lang="en-US" sz="2000" baseline="-25000" dirty="0"/>
              <a:t>2</a:t>
            </a:r>
            <a:r>
              <a:rPr lang="en-US" sz="2000" dirty="0"/>
              <a:t> sin(2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a</a:t>
            </a:r>
            <a:r>
              <a:rPr lang="en-US" sz="2000" baseline="-25000" dirty="0"/>
              <a:t>3</a:t>
            </a:r>
            <a:r>
              <a:rPr lang="en-US" sz="2000" dirty="0"/>
              <a:t> sin(3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…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But this can’t be true for </a:t>
            </a:r>
            <a:r>
              <a:rPr lang="en-US" sz="2000" b="1" i="1" dirty="0"/>
              <a:t>all</a:t>
            </a:r>
            <a:r>
              <a:rPr lang="en-US" sz="2000" dirty="0"/>
              <a:t> periodic analog signals !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/>
              <a:t>sum of </a:t>
            </a:r>
            <a:r>
              <a:rPr lang="en-US" sz="1800" dirty="0" err="1"/>
              <a:t>sines</a:t>
            </a:r>
            <a:r>
              <a:rPr lang="en-US" sz="1800" dirty="0"/>
              <a:t> is an odd function  s(-t) = -s(t)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en-US" sz="1800" dirty="0"/>
              <a:t>in particular, s(0) must equal 0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Similarly, it can’t be true that </a:t>
            </a:r>
            <a:r>
              <a:rPr lang="en-US" sz="2000" b="1" i="1" dirty="0"/>
              <a:t>all</a:t>
            </a:r>
            <a:r>
              <a:rPr lang="en-US" sz="2000" dirty="0"/>
              <a:t> periodic analog signals obey</a:t>
            </a:r>
          </a:p>
          <a:p>
            <a:pPr marL="457200" indent="-4572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None/>
              <a:defRPr/>
            </a:pPr>
            <a:r>
              <a:rPr lang="en-US" sz="2000" dirty="0"/>
              <a:t>		s(t) = b</a:t>
            </a:r>
            <a:r>
              <a:rPr lang="en-US" sz="2000" baseline="-25000" dirty="0"/>
              <a:t>0  </a:t>
            </a:r>
            <a:r>
              <a:rPr lang="en-US" sz="2000" dirty="0"/>
              <a:t>+</a:t>
            </a:r>
            <a:r>
              <a:rPr lang="en-US" sz="2000" baseline="-25000" dirty="0"/>
              <a:t> </a:t>
            </a:r>
            <a:r>
              <a:rPr lang="en-US" sz="2000" dirty="0"/>
              <a:t>b</a:t>
            </a:r>
            <a:r>
              <a:rPr lang="en-US" sz="2000" baseline="-25000" dirty="0"/>
              <a:t>1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b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(2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b</a:t>
            </a:r>
            <a:r>
              <a:rPr lang="en-US" sz="2000" baseline="-25000" dirty="0"/>
              <a:t>3</a:t>
            </a:r>
            <a:r>
              <a:rPr lang="en-US" sz="2000" dirty="0"/>
              <a:t> </a:t>
            </a:r>
            <a:r>
              <a:rPr lang="en-US" sz="2000" dirty="0" err="1"/>
              <a:t>cos</a:t>
            </a:r>
            <a:r>
              <a:rPr lang="en-US" sz="2000" dirty="0"/>
              <a:t>(3</a:t>
            </a:r>
            <a:r>
              <a:rPr lang="en-US" sz="2000" dirty="0">
                <a:latin typeface="Symbol" pitchFamily="18" charset="2"/>
              </a:rPr>
              <a:t>w</a:t>
            </a:r>
            <a:r>
              <a:rPr lang="en-US" sz="2000" dirty="0"/>
              <a:t>t) + 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Since this would give only even functions  s(-t) = s(t)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/>
              <a:t>We know that any (periodic) function can be written as the sum of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an even (periodic) function and an odd (periodic) function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/>
              <a:t>		s(t) = e(t) + o(t)    </a:t>
            </a:r>
            <a:r>
              <a:rPr lang="en-US" sz="1400" dirty="0"/>
              <a:t>where  e(t)  =  ( s(t) + s(-t) ) / 2   and   o(t)  =  ( s(t) - s(-t) ) / 2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So Fourier claimed that all periodic analog signals can be written 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	s(t)   =             a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sin(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 + a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sin(2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 + a</a:t>
            </a:r>
            <a:r>
              <a:rPr lang="en-US" sz="2000" baseline="-25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 sin(3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…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chemeClr val="accent2"/>
                </a:solidFill>
              </a:rPr>
              <a:t>			+ b</a:t>
            </a:r>
            <a:r>
              <a:rPr lang="en-US" sz="2000" baseline="-25000" dirty="0">
                <a:solidFill>
                  <a:schemeClr val="accent2"/>
                </a:solidFill>
              </a:rPr>
              <a:t>0 </a:t>
            </a:r>
            <a:r>
              <a:rPr lang="en-US" sz="2000" dirty="0">
                <a:solidFill>
                  <a:schemeClr val="accent2"/>
                </a:solidFill>
              </a:rPr>
              <a:t>+</a:t>
            </a:r>
            <a:r>
              <a:rPr lang="en-US" sz="2000" baseline="-25000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b</a:t>
            </a:r>
            <a:r>
              <a:rPr lang="en-US" sz="2000" baseline="-25000" dirty="0">
                <a:solidFill>
                  <a:schemeClr val="accent2"/>
                </a:solidFill>
              </a:rPr>
              <a:t>1</a:t>
            </a:r>
            <a:r>
              <a:rPr lang="en-US" sz="2000" dirty="0">
                <a:solidFill>
                  <a:schemeClr val="accent2"/>
                </a:solidFill>
              </a:rPr>
              <a:t> cos(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b</a:t>
            </a:r>
            <a:r>
              <a:rPr lang="en-US" sz="2000" baseline="-25000" dirty="0">
                <a:solidFill>
                  <a:schemeClr val="accent2"/>
                </a:solidFill>
              </a:rPr>
              <a:t>2</a:t>
            </a:r>
            <a:r>
              <a:rPr lang="en-US" sz="2000" dirty="0">
                <a:solidFill>
                  <a:schemeClr val="accent2"/>
                </a:solidFill>
              </a:rPr>
              <a:t> cos(2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b</a:t>
            </a:r>
            <a:r>
              <a:rPr lang="en-US" sz="2000" baseline="-25000" dirty="0">
                <a:solidFill>
                  <a:schemeClr val="accent2"/>
                </a:solidFill>
              </a:rPr>
              <a:t>3</a:t>
            </a:r>
            <a:r>
              <a:rPr lang="en-US" sz="2000" dirty="0">
                <a:solidFill>
                  <a:schemeClr val="accent2"/>
                </a:solidFill>
              </a:rPr>
              <a:t> cos(3</a:t>
            </a:r>
            <a:r>
              <a:rPr lang="en-US" sz="2000" dirty="0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dirty="0">
                <a:solidFill>
                  <a:schemeClr val="accent2"/>
                </a:solidFill>
              </a:rPr>
              <a:t>t) + …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What does this say about the dimension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of the subspace of periodic signals?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AF690D2E-ECC5-4FED-85DC-F77D05448D79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46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Fourier rejected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92100" y="1079500"/>
            <a:ext cx="8559800" cy="502761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If Fourier is right, then-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sinusoids are a basis for vector </a:t>
            </a:r>
            <a:r>
              <a:rPr lang="en-US" altLang="en-US" sz="1800" b="1" i="1" dirty="0"/>
              <a:t>sub</a:t>
            </a:r>
            <a:r>
              <a:rPr lang="en-US" altLang="en-US" sz="2000" dirty="0"/>
              <a:t>space of periodic analog signals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 typeface="Wingdings" pitchFamily="2" charset="2"/>
              <a:buNone/>
            </a:pPr>
            <a:r>
              <a:rPr lang="en-US" altLang="en-US" sz="2000" dirty="0"/>
              <a:t>Lagrange said that this can’t be true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not all periodic analog signals can be written as sums of sinusoids !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His reason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continuous functions is continuous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smooth </a:t>
            </a:r>
            <a:r>
              <a:rPr lang="en-US" altLang="en-US" sz="1800" dirty="0"/>
              <a:t>(continuous derivative) </a:t>
            </a:r>
            <a:r>
              <a:rPr lang="en-US" altLang="en-US" sz="2000" dirty="0"/>
              <a:t>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His error –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a </a:t>
            </a:r>
            <a:r>
              <a:rPr lang="en-US" altLang="en-US" sz="2000" b="1" dirty="0"/>
              <a:t>finite number </a:t>
            </a:r>
            <a:r>
              <a:rPr lang="en-US" altLang="en-US" sz="2000" dirty="0"/>
              <a:t>of continuous functions is continuous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dirty="0"/>
              <a:t>	the sum of a </a:t>
            </a:r>
            <a:r>
              <a:rPr lang="en-US" altLang="en-US" sz="2000" b="1" dirty="0"/>
              <a:t>finite number </a:t>
            </a:r>
            <a:r>
              <a:rPr lang="en-US" altLang="en-US" sz="2000" dirty="0"/>
              <a:t>of smooth functions is smooth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 err="1"/>
              <a:t>Dirichlet</a:t>
            </a:r>
            <a:r>
              <a:rPr lang="en-US" altLang="en-US" sz="2000" dirty="0"/>
              <a:t> came up with exact conditions for Fourier to be right :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finite number of discontinuities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finite number of extrema in the period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bounded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altLang="en-US" sz="1800" dirty="0"/>
              <a:t>absolutely </a:t>
            </a:r>
            <a:r>
              <a:rPr lang="en-US" altLang="en-US" sz="1800" dirty="0" err="1"/>
              <a:t>integratable</a:t>
            </a:r>
            <a:endParaRPr lang="en-US" alt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C63B7C7B-23B5-4D79-844B-A81F46A4F67C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47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polynomials?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16" y="1308100"/>
            <a:ext cx="8163232" cy="5053371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Taylor theorem tells us that functions (analog signals)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can be expanded in 1, t, t</a:t>
            </a:r>
            <a:r>
              <a:rPr lang="en-US" sz="2000" baseline="30000" dirty="0"/>
              <a:t>2</a:t>
            </a:r>
            <a:r>
              <a:rPr lang="en-US" sz="2000" dirty="0"/>
              <a:t>, t</a:t>
            </a:r>
            <a:r>
              <a:rPr lang="en-US" sz="2000" baseline="30000" dirty="0"/>
              <a:t>3</a:t>
            </a:r>
            <a:r>
              <a:rPr lang="en-US" sz="2000" dirty="0"/>
              <a:t>, …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So these are a basis of the space of analog signals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and there is an orthonormal version – the Legendre polynomials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and for discrete time the </a:t>
            </a:r>
            <a:r>
              <a:rPr lang="en-US" sz="2000" dirty="0" err="1"/>
              <a:t>Szego</a:t>
            </a:r>
            <a:r>
              <a:rPr lang="en-US" sz="2000" dirty="0"/>
              <a:t> polynomials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Why aren’t these a useful basis for DSP ?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Taylor expansion focuses on the area around a specific time t</a:t>
            </a:r>
            <a:r>
              <a:rPr lang="en-US" sz="2000" b="1" baseline="-25000" dirty="0"/>
              <a:t>0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 more basis functions we use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 larger the interval in which we know s(t)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 DSP we are interested in signals </a:t>
            </a:r>
            <a:r>
              <a:rPr lang="en-US" sz="2000" i="1" dirty="0"/>
              <a:t>at all times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there is no special time t</a:t>
            </a:r>
            <a:r>
              <a:rPr lang="en-US" sz="2000" b="1" baseline="-25000" dirty="0"/>
              <a:t>0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Fourier expansion operates at all times simultaneously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The more basis functions we use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the better the approximation everywhere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48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98611" y="3834785"/>
            <a:ext cx="1085414" cy="980638"/>
            <a:chOff x="5884121" y="3729014"/>
            <a:chExt cx="1085414" cy="9806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84121" y="3729014"/>
              <a:ext cx="1085414" cy="980638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 bwMode="auto">
            <a:xfrm>
              <a:off x="6372750" y="4141970"/>
              <a:ext cx="108155" cy="108154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eft Brace 7"/>
            <p:cNvSpPr/>
            <p:nvPr/>
          </p:nvSpPr>
          <p:spPr bwMode="auto">
            <a:xfrm>
              <a:off x="6146852" y="4097724"/>
              <a:ext cx="126129" cy="196645"/>
            </a:xfrm>
            <a:prstGeom prst="leftBrace">
              <a:avLst/>
            </a:prstGeom>
            <a:noFill/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Left Brace 8"/>
            <p:cNvSpPr/>
            <p:nvPr/>
          </p:nvSpPr>
          <p:spPr bwMode="auto">
            <a:xfrm flipH="1">
              <a:off x="6584389" y="4102641"/>
              <a:ext cx="126129" cy="196645"/>
            </a:xfrm>
            <a:prstGeom prst="leftBrace">
              <a:avLst/>
            </a:prstGeom>
            <a:noFill/>
            <a:ln w="28575" cap="flat" cmpd="sng" algn="ctr">
              <a:solidFill>
                <a:srgbClr val="FF3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697" y="5702710"/>
            <a:ext cx="2910348" cy="91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47392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36" y="1006960"/>
            <a:ext cx="8597905" cy="5731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Newton used a prism and separates </a:t>
            </a:r>
            <a:r>
              <a:rPr lang="en-US" b="1" dirty="0"/>
              <a:t>white light </a:t>
            </a:r>
            <a:r>
              <a:rPr lang="en-US" dirty="0"/>
              <a:t>into </a:t>
            </a:r>
            <a:r>
              <a:rPr lang="en-US" b="1" dirty="0"/>
              <a:t>colors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Does the prism paint the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or were the colors there to begin with?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One can recreate the white light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but only if no color is blocked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49</a:t>
            </a:fld>
            <a:endParaRPr lang="en-US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075209" y="1738418"/>
            <a:ext cx="3500285" cy="1476733"/>
            <a:chOff x="2536721" y="1846570"/>
            <a:chExt cx="3500285" cy="1476733"/>
          </a:xfrm>
        </p:grpSpPr>
        <p:sp>
          <p:nvSpPr>
            <p:cNvPr id="5" name="Isosceles Triangle 4"/>
            <p:cNvSpPr/>
            <p:nvPr/>
          </p:nvSpPr>
          <p:spPr bwMode="auto">
            <a:xfrm>
              <a:off x="3972233" y="1885745"/>
              <a:ext cx="1160207" cy="1437558"/>
            </a:xfrm>
            <a:prstGeom prst="triangle">
              <a:avLst/>
            </a:prstGeom>
            <a:noFill/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 bwMode="auto">
            <a:xfrm>
              <a:off x="2536721" y="2507226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792359" y="2035277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 flipV="1">
              <a:off x="4862051" y="2035277"/>
              <a:ext cx="1174955" cy="4719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4774022" y="2271251"/>
              <a:ext cx="1238405" cy="2546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4862051" y="2398558"/>
              <a:ext cx="1170039" cy="1273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>
              <a:off x="4842388" y="2516546"/>
              <a:ext cx="1184786" cy="1035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4837472" y="2516546"/>
              <a:ext cx="1197076" cy="3539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839930" y="2516546"/>
              <a:ext cx="1172497" cy="5683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flipV="1">
              <a:off x="4815351" y="1846570"/>
              <a:ext cx="1219197" cy="6699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919747" y="4194001"/>
            <a:ext cx="5550785" cy="1588857"/>
            <a:chOff x="1919747" y="4194001"/>
            <a:chExt cx="5550785" cy="1588857"/>
          </a:xfrm>
        </p:grpSpPr>
        <p:cxnSp>
          <p:nvCxnSpPr>
            <p:cNvPr id="49" name="Straight Connector 48"/>
            <p:cNvCxnSpPr/>
            <p:nvPr/>
          </p:nvCxnSpPr>
          <p:spPr bwMode="auto">
            <a:xfrm>
              <a:off x="5720390" y="4957952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0" name="TextBox 49"/>
            <p:cNvSpPr txBox="1"/>
            <p:nvPr/>
          </p:nvSpPr>
          <p:spPr>
            <a:xfrm>
              <a:off x="5976028" y="4486003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sp>
          <p:nvSpPr>
            <p:cNvPr id="37" name="Isosceles Triangle 36"/>
            <p:cNvSpPr/>
            <p:nvPr/>
          </p:nvSpPr>
          <p:spPr bwMode="auto">
            <a:xfrm>
              <a:off x="3355259" y="4345300"/>
              <a:ext cx="1160207" cy="1437558"/>
            </a:xfrm>
            <a:prstGeom prst="triangle">
              <a:avLst/>
            </a:prstGeom>
            <a:noFill/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1919747" y="4966781"/>
              <a:ext cx="175014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2175385" y="4494832"/>
              <a:ext cx="123886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+mn-lt"/>
                </a:rPr>
                <a:t>white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 flipV="1">
              <a:off x="4245077" y="4494832"/>
              <a:ext cx="1174955" cy="47194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4157048" y="4730806"/>
              <a:ext cx="1238405" cy="2546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/>
            <p:nvPr/>
          </p:nvCxnSpPr>
          <p:spPr bwMode="auto">
            <a:xfrm flipV="1">
              <a:off x="4245077" y="4858113"/>
              <a:ext cx="1170039" cy="127308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Straight Connector 42"/>
            <p:cNvCxnSpPr/>
            <p:nvPr/>
          </p:nvCxnSpPr>
          <p:spPr bwMode="auto">
            <a:xfrm>
              <a:off x="4225414" y="4976101"/>
              <a:ext cx="1184786" cy="10350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>
              <a:off x="4220498" y="4976101"/>
              <a:ext cx="1197076" cy="35396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4222956" y="4976101"/>
              <a:ext cx="1172497" cy="56832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4198377" y="4459472"/>
              <a:ext cx="908025" cy="5166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Isosceles Triangle 46"/>
            <p:cNvSpPr/>
            <p:nvPr/>
          </p:nvSpPr>
          <p:spPr bwMode="auto">
            <a:xfrm flipV="1">
              <a:off x="4900920" y="4345300"/>
              <a:ext cx="1160207" cy="1437558"/>
            </a:xfrm>
            <a:prstGeom prst="triangle">
              <a:avLst/>
            </a:prstGeom>
            <a:solidFill>
              <a:schemeClr val="bg1"/>
            </a:solidFill>
            <a:ln w="28575" cap="flat" cmpd="sng" algn="ctr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 bwMode="auto">
            <a:xfrm>
              <a:off x="4535130" y="4194001"/>
              <a:ext cx="0" cy="52111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174523" y="4201009"/>
            <a:ext cx="2035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spectrum</a:t>
            </a:r>
            <a:r>
              <a:rPr lang="en-US" sz="1800" b="0" dirty="0">
                <a:latin typeface="+mn-lt"/>
              </a:rPr>
              <a:t> = ghost</a:t>
            </a: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2" y="3169753"/>
            <a:ext cx="876300" cy="1019175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 rot="1061789">
            <a:off x="5973034" y="3477198"/>
            <a:ext cx="203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White</a:t>
            </a:r>
            <a:r>
              <a:rPr lang="en-US" sz="1800" b="0" dirty="0">
                <a:latin typeface="+mn-lt"/>
              </a:rPr>
              <a:t> light </a:t>
            </a:r>
          </a:p>
          <a:p>
            <a:r>
              <a:rPr lang="en-US" sz="1800" b="0" dirty="0">
                <a:latin typeface="+mn-lt"/>
              </a:rPr>
              <a:t>has all the colors!</a:t>
            </a:r>
          </a:p>
        </p:txBody>
      </p:sp>
    </p:spTree>
    <p:extLst>
      <p:ext uri="{BB962C8B-B14F-4D97-AF65-F5344CB8AC3E}">
        <p14:creationId xmlns:p14="http://schemas.microsoft.com/office/powerpoint/2010/main" val="62067810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I write this book?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8088924" cy="499403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The book started in a course I gave back in 1996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Until DSPCSP only engineering students learned DSP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DSP is mostly programming!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Engineering students understood DSP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but not algorithms and not how to program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dirty="0"/>
              <a:t>(one well-known DSP book by an Israeli author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apologizes for introducing the FFT algorithm!)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Computer Science students knew algorithms and programming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but the existing books were incomprehensible to them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</a:t>
            </a:r>
            <a:r>
              <a:rPr lang="en-US" sz="1800" dirty="0"/>
              <a:t>(and its not just the strange usage of j = √-1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			it is the whole mindset)</a:t>
            </a:r>
          </a:p>
          <a:p>
            <a:pPr marL="0" indent="0" defTabSz="45720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This book and course bridges the gap!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there are now many more books like it </a:t>
            </a:r>
            <a:r>
              <a:rPr lang="en-US" sz="1800" dirty="0"/>
              <a:t>(but not as good </a:t>
            </a:r>
            <a:r>
              <a:rPr lang="en-US" sz="1800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426614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920756D-B18C-47CD-A455-92BE93986A08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50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Time and frequency domains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1200" y="1255713"/>
            <a:ext cx="8255000" cy="1157287"/>
          </a:xfrm>
        </p:spPr>
        <p:txBody>
          <a:bodyPr/>
          <a:lstStyle/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Vector spaces of signals have </a:t>
            </a:r>
            <a:r>
              <a:rPr lang="en-US" altLang="en-US" sz="2000" b="1" dirty="0"/>
              <a:t>two</a:t>
            </a:r>
            <a:r>
              <a:rPr lang="en-US" altLang="en-US" sz="2000" dirty="0"/>
              <a:t> important bases </a:t>
            </a:r>
            <a:r>
              <a:rPr lang="en-US" altLang="en-US" sz="1600" dirty="0"/>
              <a:t> (SUIs and sinusoids)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And the </a:t>
            </a:r>
            <a:r>
              <a:rPr lang="en-US" altLang="en-US" sz="2000" i="1" dirty="0"/>
              <a:t>representations</a:t>
            </a:r>
            <a:r>
              <a:rPr lang="en-US" altLang="en-US" sz="2000" dirty="0"/>
              <a:t> (coefficients) of signals in these two bases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dirty="0"/>
              <a:t>	give us two </a:t>
            </a:r>
            <a:r>
              <a:rPr lang="en-US" altLang="en-US" sz="2000" b="1" dirty="0"/>
              <a:t>domains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660400" y="2614613"/>
            <a:ext cx="36068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domain (axis)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s(t)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hifted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mpulses</a:t>
            </a: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4902200" y="2614613"/>
            <a:ext cx="34417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2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domain (axis)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S(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</a:t>
            </a:r>
            <a:r>
              <a:rPr lang="en-US" altLang="en-US" sz="24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         S</a:t>
            </a:r>
            <a:r>
              <a:rPr lang="en-US" altLang="en-US" sz="2400" b="0" baseline="-25000">
                <a:solidFill>
                  <a:schemeClr val="accent2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</a:t>
            </a:r>
            <a:endParaRPr lang="en-US" altLang="en-US" sz="2400" b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 -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sinusoids</a:t>
            </a: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711200" y="4305300"/>
            <a:ext cx="6921500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19100" indent="-4191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We use the same letter </a:t>
            </a:r>
            <a:r>
              <a:rPr lang="en-US" altLang="en-US" sz="2000" b="0" i="1" dirty="0">
                <a:latin typeface="Arial" panose="020B0604020202020204" pitchFamily="34" charset="0"/>
                <a:cs typeface="Arial" panose="020B0604020202020204" pitchFamily="34" charset="0"/>
              </a:rPr>
              <a:t>capitalized</a:t>
            </a:r>
            <a:r>
              <a:rPr lang="en-US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to stress that these are the same signal, just different representations</a:t>
            </a:r>
          </a:p>
          <a:p>
            <a:pPr eaLnBrk="1" hangingPunct="1">
              <a:spcBef>
                <a:spcPts val="12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between the representations :</a:t>
            </a: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analog signals - Fourier Transform  FT/</a:t>
            </a:r>
            <a:r>
              <a:rPr lang="en-US" altLang="en-US" sz="2000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</a:t>
            </a:r>
            <a:endParaRPr lang="en-US" altLang="en-US" sz="2000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100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2000" b="0" dirty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digital signals - Discrete Fourier Transform DFT/</a:t>
            </a:r>
            <a:r>
              <a:rPr lang="en-US" altLang="en-US" sz="2000" b="0" dirty="0" err="1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iDFT</a:t>
            </a:r>
            <a:endParaRPr lang="en-US" altLang="en-US" sz="2000" b="0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buClr>
                <a:srgbClr val="F46300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There is a </a:t>
            </a:r>
            <a:r>
              <a:rPr lang="en-US" altLang="en-US" sz="1800" b="0" i="1" dirty="0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algorithm for the DFT/</a:t>
            </a:r>
            <a:r>
              <a:rPr lang="en-US" altLang="en-US" sz="1800" b="0" dirty="0" err="1">
                <a:latin typeface="Arial" panose="020B0604020202020204" pitchFamily="34" charset="0"/>
                <a:cs typeface="Arial" panose="020B0604020202020204" pitchFamily="34" charset="0"/>
              </a:rPr>
              <a:t>iDFT</a:t>
            </a:r>
            <a:r>
              <a:rPr lang="en-US" alt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 called the FFT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-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5" y="1425677"/>
            <a:ext cx="8475405" cy="49259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So, we now have to backtrack</a:t>
            </a:r>
          </a:p>
          <a:p>
            <a:pPr marL="0" indent="0" defTabSz="461963">
              <a:buNone/>
            </a:pPr>
            <a:r>
              <a:rPr lang="en-US" dirty="0"/>
              <a:t>The definitions of a signal as a function or sequence of time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actually merely the representations of the signal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in the </a:t>
            </a:r>
            <a:r>
              <a:rPr lang="en-US" i="1" dirty="0"/>
              <a:t>time domain</a:t>
            </a:r>
          </a:p>
          <a:p>
            <a:pPr marL="0" indent="0" defTabSz="461963">
              <a:buNone/>
            </a:pPr>
            <a:r>
              <a:rPr lang="en-US" dirty="0"/>
              <a:t>The signal also has a </a:t>
            </a:r>
            <a:r>
              <a:rPr lang="en-US" i="1" dirty="0"/>
              <a:t>frequency domain </a:t>
            </a:r>
            <a:r>
              <a:rPr lang="en-US" dirty="0"/>
              <a:t>representation</a:t>
            </a:r>
          </a:p>
          <a:p>
            <a:pPr marL="0" indent="0" defTabSz="461963">
              <a:buNone/>
            </a:pPr>
            <a:r>
              <a:rPr lang="en-US" dirty="0"/>
              <a:t>The signal is </a:t>
            </a:r>
            <a:r>
              <a:rPr lang="en-US" i="1" dirty="0"/>
              <a:t>more</a:t>
            </a:r>
            <a:r>
              <a:rPr lang="en-US" dirty="0"/>
              <a:t> than just its representation!</a:t>
            </a:r>
          </a:p>
          <a:p>
            <a:pPr marL="0" indent="0" defTabSz="461963">
              <a:buNone/>
            </a:pPr>
            <a:endParaRPr lang="en-US" dirty="0"/>
          </a:p>
          <a:p>
            <a:pPr marL="0" indent="0" defTabSz="461963">
              <a:buNone/>
            </a:pPr>
            <a:r>
              <a:rPr lang="en-US" dirty="0"/>
              <a:t>DSP is the art of working in both domains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some processing is easier in the time domain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some processing is easier in the frequency domain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and we will have to go back and forth using the Fourier Transform</a:t>
            </a:r>
          </a:p>
          <a:p>
            <a:pPr marL="0" indent="0" defTabSz="461963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53675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 – a sinusoid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can now see the two representations using </a:t>
            </a:r>
            <a:r>
              <a:rPr lang="en-US" sz="2000" i="1" dirty="0"/>
              <a:t>regular</a:t>
            </a:r>
            <a:r>
              <a:rPr lang="en-US" sz="2000" dirty="0"/>
              <a:t> frequency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an analog sinusoid s(t) = A sin(2</a:t>
            </a:r>
            <a:r>
              <a:rPr lang="el-GR" sz="2000" dirty="0"/>
              <a:t>π</a:t>
            </a:r>
            <a:r>
              <a:rPr lang="en-US" sz="2000" dirty="0"/>
              <a:t> f</a:t>
            </a:r>
            <a:r>
              <a:rPr lang="en-US" sz="2000" b="1" baseline="-25000" dirty="0"/>
              <a:t>0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       time domain		frequency domain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a digital sinusoid	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A sin(2</a:t>
            </a:r>
            <a:r>
              <a:rPr lang="el-GR" sz="2400" dirty="0"/>
              <a:t>π</a:t>
            </a:r>
            <a:r>
              <a:rPr lang="en-US" sz="2400" dirty="0"/>
              <a:t> k</a:t>
            </a:r>
            <a:r>
              <a:rPr lang="en-US" sz="2400" b="1" baseline="-25000" dirty="0"/>
              <a:t>0</a:t>
            </a:r>
            <a:r>
              <a:rPr lang="en-US" sz="2400" dirty="0"/>
              <a:t>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      time domain			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52</a:t>
            </a:fld>
            <a:endParaRPr lang="en-US" alt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85800" y="2065690"/>
            <a:ext cx="6524971" cy="3721224"/>
            <a:chOff x="685800" y="2065690"/>
            <a:chExt cx="6524971" cy="37212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92" y="2487559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532671" y="2438403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519100" y="315615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476568" y="2566222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926902" y="297149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1613" y="3097160"/>
              <a:ext cx="48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f</a:t>
              </a:r>
              <a:r>
                <a:rPr lang="en-US" sz="1800" baseline="-25000" dirty="0"/>
                <a:t>0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792" y="4748979"/>
              <a:ext cx="2738130" cy="76737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4551069" y="4704946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537498" y="5422701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494966" y="4832765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6945300" y="5238035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k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2926" y="5417582"/>
              <a:ext cx="48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k</a:t>
              </a:r>
              <a:r>
                <a:rPr lang="en-US" sz="1800" baseline="-250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90540" y="214194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S(f)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V="1">
              <a:off x="909792" y="2326612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685800" y="2065690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909792" y="4633501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754626" y="428147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32810" y="4389478"/>
              <a:ext cx="4808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k</a:t>
              </a:r>
              <a:endParaRPr lang="en-US" sz="1800" baseline="-25000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AF92D60-B328-CB1C-64FB-91E1D12F1A6F}"/>
              </a:ext>
            </a:extLst>
          </p:cNvPr>
          <p:cNvSpPr txBox="1"/>
          <p:nvPr/>
        </p:nvSpPr>
        <p:spPr>
          <a:xfrm>
            <a:off x="3737962" y="2608743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99D919-3F6D-392A-A8D9-1AD7B6FE120A}"/>
              </a:ext>
            </a:extLst>
          </p:cNvPr>
          <p:cNvSpPr txBox="1"/>
          <p:nvPr/>
        </p:nvSpPr>
        <p:spPr>
          <a:xfrm>
            <a:off x="3681297" y="4933025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6FC2D9-B819-732F-588A-BE71AD427B68}"/>
              </a:ext>
            </a:extLst>
          </p:cNvPr>
          <p:cNvCxnSpPr/>
          <p:nvPr/>
        </p:nvCxnSpPr>
        <p:spPr bwMode="auto">
          <a:xfrm>
            <a:off x="909792" y="2802190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F98906-517A-5A65-D2C7-6DB3AB61AFE1}"/>
              </a:ext>
            </a:extLst>
          </p:cNvPr>
          <p:cNvCxnSpPr/>
          <p:nvPr/>
        </p:nvCxnSpPr>
        <p:spPr bwMode="auto">
          <a:xfrm>
            <a:off x="885672" y="5127523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AB7A0F6-5BE7-4CB7-3DA0-2AF2FDC58EE5}"/>
              </a:ext>
            </a:extLst>
          </p:cNvPr>
          <p:cNvCxnSpPr/>
          <p:nvPr/>
        </p:nvCxnSpPr>
        <p:spPr bwMode="auto">
          <a:xfrm>
            <a:off x="3618271" y="2802190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638E18-5DCE-2D76-AF09-6BF69BA95593}"/>
              </a:ext>
            </a:extLst>
          </p:cNvPr>
          <p:cNvCxnSpPr/>
          <p:nvPr/>
        </p:nvCxnSpPr>
        <p:spPr bwMode="auto">
          <a:xfrm>
            <a:off x="3621766" y="5126472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157201814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case – a sinusoid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 can now see the two representations using </a:t>
            </a:r>
            <a:r>
              <a:rPr lang="en-US" sz="2000" i="1" dirty="0"/>
              <a:t>angular </a:t>
            </a:r>
            <a:r>
              <a:rPr lang="en-US" sz="2000" dirty="0"/>
              <a:t>frequency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an analog sinusoid s(t) = A sin(</a:t>
            </a:r>
            <a:r>
              <a:rPr lang="el-GR" sz="2000" dirty="0"/>
              <a:t>ω</a:t>
            </a:r>
            <a:r>
              <a:rPr lang="en-US" sz="2000" b="1" baseline="-25000" dirty="0"/>
              <a:t>0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       time domain		frequency domain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For a digital sinusoid	</a:t>
            </a:r>
            <a:r>
              <a:rPr lang="en-US" sz="2400" dirty="0"/>
              <a:t>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A sin(</a:t>
            </a:r>
            <a:r>
              <a:rPr lang="el-GR" sz="2400" dirty="0"/>
              <a:t>ω</a:t>
            </a:r>
            <a:r>
              <a:rPr lang="en-US" sz="2400" b="1" baseline="-25000" dirty="0"/>
              <a:t>0</a:t>
            </a:r>
            <a:r>
              <a:rPr lang="en-US" sz="2400" dirty="0"/>
              <a:t> n)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   time domain			frequency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53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5800" y="2065690"/>
            <a:ext cx="6506573" cy="3657312"/>
            <a:chOff x="685800" y="2065690"/>
            <a:chExt cx="6506573" cy="36573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792" y="2489159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532671" y="2418737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519100" y="3136492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H="1">
              <a:off x="5476568" y="2546556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6926902" y="2951826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1613" y="3077494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909792" y="2802190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9792" y="4742352"/>
              <a:ext cx="2738130" cy="767377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 bwMode="auto">
            <a:xfrm flipV="1">
              <a:off x="4551069" y="4704947"/>
              <a:ext cx="0" cy="71775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4537498" y="5422702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H="1">
              <a:off x="5494966" y="4832766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6892489" y="522800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47200" y="535367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25" name="Straight Connector 24"/>
            <p:cNvCxnSpPr/>
            <p:nvPr/>
          </p:nvCxnSpPr>
          <p:spPr bwMode="auto">
            <a:xfrm>
              <a:off x="885672" y="5127523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618271" y="2802190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3677802" y="2608743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>
              <a:off x="3621766" y="5126472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3681297" y="4933025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90540" y="214194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 bwMode="auto">
            <a:xfrm flipV="1">
              <a:off x="909792" y="2326612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685800" y="2065690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 bwMode="auto">
            <a:xfrm flipV="1">
              <a:off x="909792" y="4633501"/>
              <a:ext cx="0" cy="495245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3" name="TextBox 32"/>
            <p:cNvSpPr txBox="1"/>
            <p:nvPr/>
          </p:nvSpPr>
          <p:spPr>
            <a:xfrm>
              <a:off x="754626" y="428147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err="1"/>
                <a:t>s</a:t>
              </a:r>
              <a:r>
                <a:rPr lang="en-US" sz="1800" baseline="-25000" dirty="0" err="1"/>
                <a:t>n</a:t>
              </a:r>
              <a:endParaRPr lang="en-US" sz="1800" baseline="-25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432810" y="4389478"/>
              <a:ext cx="3548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017172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DC component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51723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DC component is the spectral component </a:t>
            </a:r>
          </a:p>
          <a:p>
            <a:pPr marL="0" indent="0" defTabSz="461963">
              <a:buNone/>
            </a:pPr>
            <a:r>
              <a:rPr lang="en-US" sz="2000" dirty="0"/>
              <a:t>	at zero frequency   S(0) or S</a:t>
            </a:r>
            <a:r>
              <a:rPr lang="en-US" sz="2000" b="1" baseline="-25000" dirty="0"/>
              <a:t>0   </a:t>
            </a:r>
            <a:r>
              <a:rPr lang="en-US" sz="1800" dirty="0"/>
              <a:t>(either regular or angular frequency)</a:t>
            </a:r>
          </a:p>
          <a:p>
            <a:pPr marL="0" indent="0" defTabSz="461963">
              <a:buNone/>
            </a:pPr>
            <a:r>
              <a:rPr lang="en-US" sz="2800" dirty="0"/>
              <a:t>				s(t) = 1 + sin(</a:t>
            </a:r>
            <a:r>
              <a:rPr lang="el-GR" sz="2800" dirty="0"/>
              <a:t>ω</a:t>
            </a:r>
            <a:r>
              <a:rPr lang="en-US" sz="2800" b="1" baseline="-25000" dirty="0"/>
              <a:t>0</a:t>
            </a:r>
            <a:r>
              <a:rPr lang="en-US" sz="2800" dirty="0"/>
              <a:t> t)</a:t>
            </a:r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buNone/>
            </a:pPr>
            <a:endParaRPr lang="en-US" sz="2000" b="1" baseline="-25000" dirty="0"/>
          </a:p>
          <a:p>
            <a:pPr marL="0" indent="0" defTabSz="461963">
              <a:spcBef>
                <a:spcPts val="1800"/>
              </a:spcBef>
              <a:buNone/>
            </a:pPr>
            <a:r>
              <a:rPr lang="en-US" sz="2000" dirty="0"/>
              <a:t>	        time domain 			       frequency domain</a:t>
            </a:r>
          </a:p>
          <a:p>
            <a:pPr marL="0" indent="0" defTabSz="461963">
              <a:buNone/>
            </a:pPr>
            <a:endParaRPr lang="en-US" sz="2000" dirty="0"/>
          </a:p>
          <a:p>
            <a:pPr marL="0" indent="0" defTabSz="461963">
              <a:buNone/>
            </a:pPr>
            <a:r>
              <a:rPr lang="en-US" sz="2000" dirty="0"/>
              <a:t>So, we can give two interpretations to the DC component:</a:t>
            </a:r>
          </a:p>
          <a:p>
            <a:pPr marL="0" indent="0" defTabSz="461963">
              <a:buNone/>
            </a:pPr>
            <a:r>
              <a:rPr lang="en-US" sz="2000" dirty="0"/>
              <a:t>TIME DOMAIN INTERPRETATION : the average value of s(t) or </a:t>
            </a:r>
            <a:r>
              <a:rPr lang="en-US" sz="2000" dirty="0" err="1"/>
              <a:t>s</a:t>
            </a:r>
            <a:r>
              <a:rPr lang="en-US" sz="2000" b="1" baseline="-25000" dirty="0" err="1"/>
              <a:t>n</a:t>
            </a:r>
            <a:endParaRPr lang="en-US" sz="2000" b="1" baseline="-25000" dirty="0"/>
          </a:p>
          <a:p>
            <a:pPr marL="0" indent="0" defTabSz="461963">
              <a:buNone/>
            </a:pPr>
            <a:r>
              <a:rPr lang="en-US" sz="2000" dirty="0"/>
              <a:t>FREQUENCY DOMAIN INTERPRETATION : the value of S(0) or S</a:t>
            </a:r>
            <a:r>
              <a:rPr lang="en-US" sz="2000" b="1" baseline="-25000" dirty="0"/>
              <a:t>0</a:t>
            </a:r>
          </a:p>
          <a:p>
            <a:pPr marL="0" indent="0" defTabSz="461963">
              <a:buNone/>
            </a:pPr>
            <a:endParaRPr lang="en-US" sz="2000" b="1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54</a:t>
            </a:fld>
            <a:endParaRPr lang="en-US" alt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19758" y="2735961"/>
            <a:ext cx="6498758" cy="1546601"/>
            <a:chOff x="919758" y="2735961"/>
            <a:chExt cx="6498758" cy="15466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5935" y="3303629"/>
              <a:ext cx="2762250" cy="64892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4758814" y="3027532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745243" y="397222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H="1">
              <a:off x="5702711" y="3382292"/>
              <a:ext cx="9832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7153045" y="3787562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07756" y="391323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0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1135935" y="4041048"/>
              <a:ext cx="276225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3844414" y="4031217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903945" y="3847601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flipH="1">
              <a:off x="4763423" y="3382292"/>
              <a:ext cx="9832" cy="60960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4606608" y="3913230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cxnSp>
          <p:nvCxnSpPr>
            <p:cNvPr id="17" name="Straight Connector 16"/>
            <p:cNvCxnSpPr>
              <a:stCxn id="5" idx="1"/>
              <a:endCxn id="5" idx="3"/>
            </p:cNvCxnSpPr>
            <p:nvPr/>
          </p:nvCxnSpPr>
          <p:spPr bwMode="auto">
            <a:xfrm>
              <a:off x="1135935" y="3628094"/>
              <a:ext cx="27622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1131020" y="3085716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919758" y="2758413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56011" y="2735961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3822289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frequencies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55</a:t>
            </a:fld>
            <a:endParaRPr lang="en-US" alt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75628" y="1481360"/>
            <a:ext cx="7668800" cy="2164330"/>
            <a:chOff x="575628" y="2916796"/>
            <a:chExt cx="7668800" cy="2164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636" y="3313471"/>
              <a:ext cx="3619500" cy="1767655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 bwMode="auto">
            <a:xfrm flipV="1">
              <a:off x="766300" y="4178711"/>
              <a:ext cx="3728578" cy="18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421443" y="4178710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4475214" y="3979468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5614222" y="3404104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5600651" y="4348800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H="1">
              <a:off x="6558119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978957" y="4144470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3164" y="4289802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1</a:t>
              </a: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 flipH="1">
              <a:off x="6858004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62016" y="4289802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695087" y="4289805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774289" y="3233211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575628" y="291679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318583" y="3048545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42144" y="4216963"/>
              <a:ext cx="223095" cy="748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1121622"/>
            <a:ext cx="7772400" cy="528400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about the sum of two sinusoids (neither DC)?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time domain 			    frequency domain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dirty="0"/>
              <a:t>Two sinusoids </a:t>
            </a:r>
            <a:r>
              <a:rPr lang="en-US" i="1" dirty="0"/>
              <a:t>with</a:t>
            </a:r>
            <a:r>
              <a:rPr lang="en-US" dirty="0"/>
              <a:t> DC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ED5A1D3-AF14-4BD5-5771-4518099B4BC7}"/>
              </a:ext>
            </a:extLst>
          </p:cNvPr>
          <p:cNvGrpSpPr/>
          <p:nvPr/>
        </p:nvGrpSpPr>
        <p:grpSpPr>
          <a:xfrm>
            <a:off x="579166" y="4589642"/>
            <a:ext cx="7668800" cy="2048494"/>
            <a:chOff x="575628" y="2916796"/>
            <a:chExt cx="7668800" cy="204849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68121D-1A82-0860-6707-5B7FEF06E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636" y="2941323"/>
              <a:ext cx="3619500" cy="1767655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D83EE8-A75B-0EC0-3FDA-35E1FB13060D}"/>
                </a:ext>
              </a:extLst>
            </p:cNvPr>
            <p:cNvCxnSpPr/>
            <p:nvPr/>
          </p:nvCxnSpPr>
          <p:spPr bwMode="auto">
            <a:xfrm flipV="1">
              <a:off x="766300" y="4178711"/>
              <a:ext cx="3728578" cy="1858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DE6CEC9-72FD-10FF-56C8-85E3009A7173}"/>
                </a:ext>
              </a:extLst>
            </p:cNvPr>
            <p:cNvCxnSpPr/>
            <p:nvPr/>
          </p:nvCxnSpPr>
          <p:spPr bwMode="auto">
            <a:xfrm>
              <a:off x="4421443" y="4178710"/>
              <a:ext cx="83267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33D007-5697-9381-CD74-BEAECE7A8673}"/>
                </a:ext>
              </a:extLst>
            </p:cNvPr>
            <p:cNvSpPr txBox="1"/>
            <p:nvPr/>
          </p:nvSpPr>
          <p:spPr>
            <a:xfrm>
              <a:off x="4475214" y="3979468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t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CE31EF9-31A8-1AF8-3E93-FA5DEE0A144E}"/>
                </a:ext>
              </a:extLst>
            </p:cNvPr>
            <p:cNvCxnSpPr/>
            <p:nvPr/>
          </p:nvCxnSpPr>
          <p:spPr bwMode="auto">
            <a:xfrm flipV="1">
              <a:off x="5614222" y="3404104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5616419-63B7-21F0-F638-F12ACF7BDB83}"/>
                </a:ext>
              </a:extLst>
            </p:cNvPr>
            <p:cNvCxnSpPr/>
            <p:nvPr/>
          </p:nvCxnSpPr>
          <p:spPr bwMode="auto">
            <a:xfrm>
              <a:off x="5600651" y="4348800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3A8F0BC-40CF-328B-68FD-488566B8672E}"/>
                </a:ext>
              </a:extLst>
            </p:cNvPr>
            <p:cNvCxnSpPr/>
            <p:nvPr/>
          </p:nvCxnSpPr>
          <p:spPr bwMode="auto">
            <a:xfrm flipH="1">
              <a:off x="6558119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516EDA8-FFAF-2A58-E978-31272189E10E}"/>
                </a:ext>
              </a:extLst>
            </p:cNvPr>
            <p:cNvSpPr txBox="1"/>
            <p:nvPr/>
          </p:nvSpPr>
          <p:spPr>
            <a:xfrm>
              <a:off x="7978957" y="4144470"/>
              <a:ext cx="265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endParaRPr lang="en-US" sz="1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4BD8BA0-CABB-6B8C-DC79-E114C7F789A7}"/>
                </a:ext>
              </a:extLst>
            </p:cNvPr>
            <p:cNvSpPr txBox="1"/>
            <p:nvPr/>
          </p:nvSpPr>
          <p:spPr>
            <a:xfrm>
              <a:off x="6363164" y="4289802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1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F5CFB86-5D57-E82D-DA4D-33A1EA854352}"/>
                </a:ext>
              </a:extLst>
            </p:cNvPr>
            <p:cNvCxnSpPr/>
            <p:nvPr/>
          </p:nvCxnSpPr>
          <p:spPr bwMode="auto">
            <a:xfrm flipH="1">
              <a:off x="6858004" y="3758864"/>
              <a:ext cx="9832" cy="60960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4A63F09-C36D-FBBD-6594-D2DB2656116B}"/>
                </a:ext>
              </a:extLst>
            </p:cNvPr>
            <p:cNvSpPr txBox="1"/>
            <p:nvPr/>
          </p:nvSpPr>
          <p:spPr>
            <a:xfrm>
              <a:off x="5462016" y="4289802"/>
              <a:ext cx="531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0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817CE9-912C-AB87-5C11-F81F578B7248}"/>
                </a:ext>
              </a:extLst>
            </p:cNvPr>
            <p:cNvSpPr txBox="1"/>
            <p:nvPr/>
          </p:nvSpPr>
          <p:spPr>
            <a:xfrm>
              <a:off x="6695087" y="4289805"/>
              <a:ext cx="494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800" dirty="0"/>
                <a:t>ω</a:t>
              </a:r>
              <a:r>
                <a:rPr lang="en-US" sz="1800" baseline="-25000" dirty="0"/>
                <a:t>2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A6A7160-8EB1-D1E4-5D88-81623F7D8443}"/>
                </a:ext>
              </a:extLst>
            </p:cNvPr>
            <p:cNvCxnSpPr/>
            <p:nvPr/>
          </p:nvCxnSpPr>
          <p:spPr bwMode="auto">
            <a:xfrm flipV="1">
              <a:off x="774289" y="3233211"/>
              <a:ext cx="0" cy="9553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CD29D6-C2C5-4FE0-CC76-CC4032607843}"/>
                </a:ext>
              </a:extLst>
            </p:cNvPr>
            <p:cNvSpPr txBox="1"/>
            <p:nvPr/>
          </p:nvSpPr>
          <p:spPr>
            <a:xfrm>
              <a:off x="575628" y="2916796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s(t)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275E7D7-6C9F-A59E-CE52-625E961F1746}"/>
                </a:ext>
              </a:extLst>
            </p:cNvPr>
            <p:cNvSpPr txBox="1"/>
            <p:nvPr/>
          </p:nvSpPr>
          <p:spPr>
            <a:xfrm>
              <a:off x="5318583" y="3048545"/>
              <a:ext cx="717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/>
                <a:t>S(</a:t>
              </a:r>
              <a:r>
                <a:rPr lang="el-GR" sz="1800" dirty="0"/>
                <a:t>ω</a:t>
              </a:r>
              <a:r>
                <a:rPr lang="en-US" sz="1800" dirty="0"/>
                <a:t>)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856A10-B1F8-6234-1BA5-3CFA9B189C8C}"/>
                </a:ext>
              </a:extLst>
            </p:cNvPr>
            <p:cNvSpPr/>
            <p:nvPr/>
          </p:nvSpPr>
          <p:spPr bwMode="auto">
            <a:xfrm>
              <a:off x="642144" y="4216963"/>
              <a:ext cx="223095" cy="74832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CD71DFC-ECCE-B9D1-5A7C-D3ADAC0E69B1}"/>
              </a:ext>
            </a:extLst>
          </p:cNvPr>
          <p:cNvCxnSpPr/>
          <p:nvPr/>
        </p:nvCxnSpPr>
        <p:spPr bwMode="auto">
          <a:xfrm flipH="1">
            <a:off x="5618075" y="5431710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BFD00DCC-EE12-9300-C01B-B95CC6A36DBC}"/>
              </a:ext>
            </a:extLst>
          </p:cNvPr>
          <p:cNvSpPr txBox="1"/>
          <p:nvPr/>
        </p:nvSpPr>
        <p:spPr>
          <a:xfrm>
            <a:off x="967467" y="1481360"/>
            <a:ext cx="332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=   sin(</a:t>
            </a:r>
            <a:r>
              <a:rPr lang="el-GR" sz="2000" b="0" dirty="0"/>
              <a:t>ω</a:t>
            </a:r>
            <a:r>
              <a:rPr lang="en-US" sz="2000" b="0" baseline="-25000" dirty="0"/>
              <a:t>1</a:t>
            </a:r>
            <a:r>
              <a:rPr lang="en-US" sz="2000" b="0" dirty="0"/>
              <a:t> t)  +   sin(</a:t>
            </a:r>
            <a:r>
              <a:rPr lang="el-GR" sz="2000" b="0" dirty="0"/>
              <a:t>ω</a:t>
            </a:r>
            <a:r>
              <a:rPr lang="en-US" sz="2000" b="0" baseline="-25000" dirty="0"/>
              <a:t>2</a:t>
            </a:r>
            <a:r>
              <a:rPr lang="en-US" sz="2000" b="0" dirty="0"/>
              <a:t> t)</a:t>
            </a:r>
            <a:endParaRPr lang="en-US" sz="4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496C5-1707-AF13-DE43-F53200DC9344}"/>
              </a:ext>
            </a:extLst>
          </p:cNvPr>
          <p:cNvSpPr txBox="1"/>
          <p:nvPr/>
        </p:nvSpPr>
        <p:spPr>
          <a:xfrm>
            <a:off x="969176" y="4602212"/>
            <a:ext cx="3326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=  1 + sin(</a:t>
            </a:r>
            <a:r>
              <a:rPr lang="el-GR" sz="2000" b="0" dirty="0"/>
              <a:t>ω</a:t>
            </a:r>
            <a:r>
              <a:rPr lang="en-US" sz="2000" b="0" baseline="-25000" dirty="0"/>
              <a:t>1</a:t>
            </a:r>
            <a:r>
              <a:rPr lang="en-US" sz="2000" b="0" dirty="0"/>
              <a:t> t)  +   sin(</a:t>
            </a:r>
            <a:r>
              <a:rPr lang="el-GR" sz="2000" b="0" dirty="0"/>
              <a:t>ω</a:t>
            </a:r>
            <a:r>
              <a:rPr lang="en-US" sz="2000" b="0" baseline="-25000" dirty="0"/>
              <a:t>2</a:t>
            </a:r>
            <a:r>
              <a:rPr lang="en-US" sz="2000" b="0" dirty="0"/>
              <a:t> t)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6832111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594" y="1229032"/>
            <a:ext cx="7789606" cy="48780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We can finally define </a:t>
            </a:r>
            <a:r>
              <a:rPr lang="en-US" sz="2400" i="1" dirty="0"/>
              <a:t>bandwidth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Bandwidth is the </a:t>
            </a:r>
            <a:r>
              <a:rPr lang="en-US" sz="2400" i="1" dirty="0"/>
              <a:t>width</a:t>
            </a:r>
            <a:r>
              <a:rPr lang="en-US" sz="2400" dirty="0"/>
              <a:t> of the spectrum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BW = </a:t>
            </a:r>
            <a:r>
              <a:rPr lang="en-US" sz="2400" dirty="0" err="1"/>
              <a:t>f</a:t>
            </a:r>
            <a:r>
              <a:rPr lang="en-US" sz="2400" b="1" baseline="-25000" dirty="0" err="1"/>
              <a:t>max</a:t>
            </a:r>
            <a:r>
              <a:rPr lang="en-US" sz="2400" dirty="0"/>
              <a:t> - </a:t>
            </a:r>
            <a:r>
              <a:rPr lang="en-US" sz="2400" dirty="0" err="1"/>
              <a:t>f</a:t>
            </a:r>
            <a:r>
              <a:rPr lang="en-US" sz="2400" b="1" baseline="-25000" dirty="0" err="1"/>
              <a:t>min</a:t>
            </a:r>
            <a:r>
              <a:rPr lang="en-US" sz="2400" b="1" baseline="-25000" dirty="0"/>
              <a:t> </a:t>
            </a:r>
            <a:endParaRPr lang="en-US" sz="2400" b="1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This is a </a:t>
            </a:r>
            <a:r>
              <a:rPr lang="en-US" sz="2400" i="1" dirty="0"/>
              <a:t>simplistic</a:t>
            </a:r>
            <a:r>
              <a:rPr lang="en-US" sz="2400" dirty="0"/>
              <a:t> definition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usually there will be some constant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</a:t>
            </a:r>
            <a:r>
              <a:rPr lang="en-US" dirty="0"/>
              <a:t>depending on how we want to define the point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		when the spectrum is essentially zero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When the spectrum starts from DC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the BW is simply the highest frequency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Note that the bandwidth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of a single sinusoid (including DC) is zero!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56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397062" y="1207447"/>
            <a:ext cx="2579175" cy="1683136"/>
            <a:chOff x="6397062" y="1207447"/>
            <a:chExt cx="2579175" cy="168313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15100" y="1207447"/>
              <a:ext cx="1943100" cy="1331195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 bwMode="auto">
            <a:xfrm flipV="1">
              <a:off x="6420465" y="1229032"/>
              <a:ext cx="0" cy="128802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6397062" y="2517058"/>
              <a:ext cx="2422473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6397062" y="2550850"/>
              <a:ext cx="773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f</a:t>
              </a:r>
              <a:r>
                <a:rPr lang="en-US" sz="1600" baseline="-25000" dirty="0" err="1"/>
                <a:t>min</a:t>
              </a:r>
              <a:endParaRPr lang="en-US" sz="1600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 bwMode="auto">
            <a:xfrm flipV="1">
              <a:off x="6617110" y="2511007"/>
              <a:ext cx="0" cy="133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 flipV="1">
              <a:off x="8372167" y="2511007"/>
              <a:ext cx="0" cy="133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8203176" y="2552029"/>
              <a:ext cx="773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/>
                <a:t>f</a:t>
              </a:r>
              <a:r>
                <a:rPr lang="en-US" sz="1600" baseline="-25000" dirty="0" err="1"/>
                <a:t>max</a:t>
              </a:r>
              <a:endParaRPr lang="en-US" sz="16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70656586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1D78A48A-9BB5-4959-9A6F-E8E80A2AF73D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57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Sampling again!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500" y="1408113"/>
            <a:ext cx="8318500" cy="5092700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From an analog signal we can create a digital signal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by </a:t>
            </a:r>
            <a:r>
              <a:rPr lang="en-US" altLang="en-US" sz="2400" b="1" dirty="0"/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/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400" dirty="0"/>
              <a:t>Under certain conditions </a:t>
            </a:r>
          </a:p>
          <a:p>
            <a:pPr marL="876300" lvl="1" indent="-419100" eaLnBrk="1" hangingPunct="1">
              <a:lnSpc>
                <a:spcPct val="80000"/>
              </a:lnSpc>
              <a:spcBef>
                <a:spcPct val="10000"/>
              </a:spcBef>
              <a:buFontTx/>
              <a:buNone/>
            </a:pPr>
            <a:r>
              <a:rPr lang="en-US" altLang="en-US" sz="2400" dirty="0"/>
              <a:t>we can uniquely return to the analog signal !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endParaRPr lang="en-US" altLang="en-US" sz="2400" dirty="0">
              <a:solidFill>
                <a:srgbClr val="FF33CC"/>
              </a:solidFill>
            </a:endParaRPr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400" dirty="0"/>
              <a:t>Nyquist (Low pass) Sampling Theorem</a:t>
            </a:r>
          </a:p>
          <a:p>
            <a:pPr marL="419100" indent="-419100" eaLnBrk="1" hangingPunct="1">
              <a:lnSpc>
                <a:spcPct val="10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altLang="en-US" sz="2000" i="1" dirty="0"/>
              <a:t>	if</a:t>
            </a:r>
            <a:r>
              <a:rPr lang="en-US" altLang="en-US" sz="2000" dirty="0"/>
              <a:t> the analog signal is BW limited and </a:t>
            </a:r>
          </a:p>
          <a:p>
            <a:pPr marL="876300" lvl="1" indent="-41910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/>
              <a:t>	has no frequencies in its spectrum above </a:t>
            </a:r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Nyquist</a:t>
            </a:r>
            <a:endParaRPr lang="en-US" altLang="en-US" sz="2000" baseline="-25000" dirty="0"/>
          </a:p>
          <a:p>
            <a:pPr marL="419100" indent="-419100" eaLnBrk="1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2000" i="1" dirty="0"/>
              <a:t>	then</a:t>
            </a:r>
            <a:r>
              <a:rPr lang="en-US" altLang="en-US" sz="2000" dirty="0"/>
              <a:t> sampling at above 2F</a:t>
            </a:r>
            <a:r>
              <a:rPr lang="en-US" altLang="en-US" sz="2000" baseline="-25000" dirty="0"/>
              <a:t>Nyquist</a:t>
            </a:r>
            <a:r>
              <a:rPr lang="en-US" altLang="en-US" sz="2000" dirty="0"/>
              <a:t> causes no information loss</a:t>
            </a:r>
          </a:p>
        </p:txBody>
      </p:sp>
      <p:pic>
        <p:nvPicPr>
          <p:cNvPr id="31749" name="Picture 4" descr="C:\Documents and Settings\Yaakov_s\Desktop\te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1966913"/>
            <a:ext cx="34004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446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AD666DF-69C1-8718-A946-1F9A996A2435}"/>
              </a:ext>
            </a:extLst>
          </p:cNvPr>
          <p:cNvGrpSpPr/>
          <p:nvPr/>
        </p:nvGrpSpPr>
        <p:grpSpPr>
          <a:xfrm>
            <a:off x="3127966" y="1653140"/>
            <a:ext cx="2228850" cy="2190750"/>
            <a:chOff x="3127966" y="1653140"/>
            <a:chExt cx="2228850" cy="219075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00FB7C-187F-EB2E-BA0B-F15A69AD7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7966" y="1653140"/>
              <a:ext cx="2228850" cy="2190750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5E85A3F-B8FA-6DD3-0340-E8A2EF053CC5}"/>
                </a:ext>
              </a:extLst>
            </p:cNvPr>
            <p:cNvSpPr/>
            <p:nvPr/>
          </p:nvSpPr>
          <p:spPr bwMode="auto">
            <a:xfrm>
              <a:off x="3285460" y="3104706"/>
              <a:ext cx="116959" cy="11695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C8FDFE7-DC4A-87F5-1688-E0C0392759F2}"/>
                </a:ext>
              </a:extLst>
            </p:cNvPr>
            <p:cNvSpPr/>
            <p:nvPr/>
          </p:nvSpPr>
          <p:spPr bwMode="auto">
            <a:xfrm>
              <a:off x="4139612" y="1906768"/>
              <a:ext cx="116959" cy="11695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CAE221A-E95F-8557-5E70-6A4373D2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make sense?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EF5FD-23BB-06BD-AB37-96102C427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39415"/>
            <a:ext cx="7939088" cy="46317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understand how to interpolate if the analog signal looks like this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But why can’t the signal do this?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Because that requires frequencies above </a:t>
            </a:r>
            <a:r>
              <a:rPr lang="en-US" altLang="en-US" sz="2000" dirty="0" err="1"/>
              <a:t>F</a:t>
            </a:r>
            <a:r>
              <a:rPr lang="en-US" altLang="en-US" sz="2000" baseline="-25000" dirty="0" err="1"/>
              <a:t>Nyquist</a:t>
            </a:r>
            <a:r>
              <a:rPr lang="en-US" altLang="en-US" sz="2000" baseline="-25000" dirty="0"/>
              <a:t> </a:t>
            </a:r>
            <a:r>
              <a:rPr lang="en-US" dirty="0"/>
              <a:t>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81696-8400-01DA-D557-C56CC279B5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58</a:t>
            </a:fld>
            <a:endParaRPr lang="en-US" alt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7DA366-7C37-BE2B-B6D4-52F1EBE262BD}"/>
              </a:ext>
            </a:extLst>
          </p:cNvPr>
          <p:cNvGrpSpPr/>
          <p:nvPr/>
        </p:nvGrpSpPr>
        <p:grpSpPr>
          <a:xfrm>
            <a:off x="4682477" y="3163441"/>
            <a:ext cx="2058565" cy="2390775"/>
            <a:chOff x="4682477" y="3163441"/>
            <a:chExt cx="2058565" cy="23907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C7A14FA-EC5F-0E8C-AE90-BB1BF3821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2477" y="3163441"/>
              <a:ext cx="2058565" cy="2390775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5197EC0-AA47-3757-2F2B-8A2C59DB65C5}"/>
                </a:ext>
              </a:extLst>
            </p:cNvPr>
            <p:cNvSpPr/>
            <p:nvPr/>
          </p:nvSpPr>
          <p:spPr bwMode="auto">
            <a:xfrm>
              <a:off x="5032734" y="4947687"/>
              <a:ext cx="116959" cy="11695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FCDBE04-1DB4-E2C9-4021-FB4DA48796FB}"/>
                </a:ext>
              </a:extLst>
            </p:cNvPr>
            <p:cNvSpPr/>
            <p:nvPr/>
          </p:nvSpPr>
          <p:spPr bwMode="auto">
            <a:xfrm>
              <a:off x="5971950" y="3749749"/>
              <a:ext cx="116959" cy="11695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030101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8B36C2-54F5-ECE1-E5CC-E71A1C87A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002" y="3674433"/>
            <a:ext cx="4802594" cy="23492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DB0E99-695D-614F-4046-738A2B5B0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3271" y="3701027"/>
            <a:ext cx="4802594" cy="2349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29869D-23AF-448F-FFCA-B17B901C1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really have to be </a:t>
            </a:r>
            <a:r>
              <a:rPr lang="en-US" dirty="0">
                <a:solidFill>
                  <a:srgbClr val="FF0000"/>
                </a:solidFill>
              </a:rPr>
              <a:t>&gt;</a:t>
            </a:r>
            <a:r>
              <a:rPr lang="en-US" dirty="0"/>
              <a:t>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FC827-A579-5724-5067-52AC7AB0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92583"/>
            <a:ext cx="8298712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might hear people casually say 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	that you need to sample at </a:t>
            </a:r>
            <a:r>
              <a:rPr lang="en-US" b="1" dirty="0"/>
              <a:t>twice</a:t>
            </a:r>
            <a:r>
              <a:rPr lang="en-US" dirty="0"/>
              <a:t> the highest frequency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400" dirty="0"/>
              <a:t>WRONG!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You must sample at MORE than twice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Nyquist</a:t>
            </a:r>
            <a:r>
              <a:rPr lang="en-US" altLang="en-US" baseline="-25000" dirty="0"/>
              <a:t> </a:t>
            </a:r>
            <a:r>
              <a:rPr lang="en-US" dirty="0"/>
              <a:t>!!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dirty="0"/>
              <a:t>For example, here we sample at precisely twice </a:t>
            </a:r>
            <a:r>
              <a:rPr lang="en-US" altLang="en-US" dirty="0" err="1"/>
              <a:t>F</a:t>
            </a:r>
            <a:r>
              <a:rPr lang="en-US" altLang="en-US" baseline="-25000" dirty="0" err="1"/>
              <a:t>nyquist</a:t>
            </a:r>
            <a:endParaRPr lang="en-US" altLang="en-US" baseline="-25000" dirty="0"/>
          </a:p>
          <a:p>
            <a:pPr marL="0" indent="0">
              <a:buNone/>
              <a:tabLst>
                <a:tab pos="457200" algn="l"/>
              </a:tabLs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69ACD-2DFE-FEB5-07D3-FC95178D2E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796607-96B5-83BF-5A51-17ED582479DC}"/>
              </a:ext>
            </a:extLst>
          </p:cNvPr>
          <p:cNvSpPr/>
          <p:nvPr/>
        </p:nvSpPr>
        <p:spPr bwMode="auto">
          <a:xfrm>
            <a:off x="1619673" y="4809462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8C03E0F-EF22-3F8E-7D04-B4530795CFDA}"/>
              </a:ext>
            </a:extLst>
          </p:cNvPr>
          <p:cNvSpPr/>
          <p:nvPr/>
        </p:nvSpPr>
        <p:spPr bwMode="auto">
          <a:xfrm>
            <a:off x="2225728" y="4809463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E0BB8E-33C9-5A7E-9D73-9BFB0DCCB9F0}"/>
              </a:ext>
            </a:extLst>
          </p:cNvPr>
          <p:cNvSpPr/>
          <p:nvPr/>
        </p:nvSpPr>
        <p:spPr bwMode="auto">
          <a:xfrm>
            <a:off x="2803434" y="4802371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A7DA3F8-BD8D-4EDF-6F5F-9E3B7209F33C}"/>
              </a:ext>
            </a:extLst>
          </p:cNvPr>
          <p:cNvSpPr/>
          <p:nvPr/>
        </p:nvSpPr>
        <p:spPr bwMode="auto">
          <a:xfrm>
            <a:off x="3409489" y="4802372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84B9C7-CA00-5CD3-A4AA-4EE19B23FCB5}"/>
              </a:ext>
            </a:extLst>
          </p:cNvPr>
          <p:cNvSpPr/>
          <p:nvPr/>
        </p:nvSpPr>
        <p:spPr bwMode="auto">
          <a:xfrm>
            <a:off x="3994286" y="4802367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88C11-D604-155D-F4EE-0FFA0976E96B}"/>
              </a:ext>
            </a:extLst>
          </p:cNvPr>
          <p:cNvSpPr/>
          <p:nvPr/>
        </p:nvSpPr>
        <p:spPr bwMode="auto">
          <a:xfrm>
            <a:off x="4600341" y="4802368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5575CB9-53D0-9848-1FB2-AA4C40E185C9}"/>
              </a:ext>
            </a:extLst>
          </p:cNvPr>
          <p:cNvSpPr/>
          <p:nvPr/>
        </p:nvSpPr>
        <p:spPr bwMode="auto">
          <a:xfrm>
            <a:off x="5188680" y="4795276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29DED1-A282-3E40-24F2-7F19E4218620}"/>
              </a:ext>
            </a:extLst>
          </p:cNvPr>
          <p:cNvSpPr/>
          <p:nvPr/>
        </p:nvSpPr>
        <p:spPr bwMode="auto">
          <a:xfrm>
            <a:off x="5794735" y="4795277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8AF94B0-2360-8F94-0E23-96A10A3B31E8}"/>
              </a:ext>
            </a:extLst>
          </p:cNvPr>
          <p:cNvSpPr/>
          <p:nvPr/>
        </p:nvSpPr>
        <p:spPr bwMode="auto">
          <a:xfrm>
            <a:off x="6383072" y="4809448"/>
            <a:ext cx="116959" cy="116958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54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more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081" y="1308100"/>
            <a:ext cx="8488907" cy="5119996"/>
          </a:xfrm>
        </p:spPr>
        <p:txBody>
          <a:bodyPr/>
          <a:lstStyle/>
          <a:p>
            <a:pPr defTabSz="457200">
              <a:lnSpc>
                <a:spcPct val="100000"/>
              </a:lnSpc>
            </a:pPr>
            <a:r>
              <a:rPr lang="en-US" sz="2400" dirty="0"/>
              <a:t>The course will focus on </a:t>
            </a:r>
            <a:r>
              <a:rPr lang="en-US" sz="2400" i="1" dirty="0"/>
              <a:t>understanding</a:t>
            </a:r>
            <a:r>
              <a:rPr lang="en-US" sz="2400" dirty="0"/>
              <a:t> the main concepts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not mathematical formulas or formal proofs of theorems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Hopefully, you will come away with an understanding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of how many </a:t>
            </a:r>
            <a:r>
              <a:rPr lang="en-US" sz="2400" dirty="0" err="1"/>
              <a:t>many</a:t>
            </a:r>
            <a:r>
              <a:rPr lang="en-US" sz="2400" dirty="0"/>
              <a:t> things work nowadays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	and will remember these for many years</a:t>
            </a:r>
          </a:p>
          <a:p>
            <a:pPr defTabSz="457200">
              <a:lnSpc>
                <a:spcPct val="100000"/>
              </a:lnSpc>
              <a:spcBef>
                <a:spcPts val="1200"/>
              </a:spcBef>
            </a:pPr>
            <a:r>
              <a:rPr lang="en-US" sz="2400" dirty="0"/>
              <a:t>If there are applications that interest you</a:t>
            </a: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800" dirty="0"/>
              <a:t>	</a:t>
            </a:r>
            <a:r>
              <a:rPr lang="en-US" sz="2000" dirty="0"/>
              <a:t>e.g., radar, predicting stock market trends, musical effects, …</a:t>
            </a:r>
          </a:p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		</a:t>
            </a:r>
            <a:r>
              <a:rPr lang="en-US" sz="2400" dirty="0"/>
              <a:t>we can talk about some of them in the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6249515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104" y="1308100"/>
            <a:ext cx="815961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 happens if you sample at too low a frequency?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Wagon wheel demo</a:t>
            </a:r>
            <a:r>
              <a:rPr lang="en-US" sz="2400" dirty="0"/>
              <a:t>		</a:t>
            </a:r>
            <a:r>
              <a:rPr lang="en-US" sz="2400" dirty="0">
                <a:hlinkClick r:id="rId3"/>
              </a:rPr>
              <a:t>helicopter demo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called aliasing!</a:t>
            </a:r>
          </a:p>
          <a:p>
            <a:pPr marL="0" indent="0">
              <a:buNone/>
            </a:pPr>
            <a:r>
              <a:rPr lang="en-US" sz="2400" dirty="0"/>
              <a:t>The maximum allowed frequency is the </a:t>
            </a:r>
            <a:r>
              <a:rPr lang="en-US" sz="2400" b="1" dirty="0"/>
              <a:t>Nyquist</a:t>
            </a:r>
            <a:r>
              <a:rPr lang="en-US" sz="2400" dirty="0"/>
              <a:t> frequency</a:t>
            </a:r>
          </a:p>
          <a:p>
            <a:pPr marL="0" indent="0">
              <a:buNone/>
            </a:pPr>
            <a:r>
              <a:rPr lang="en-US" sz="2400" dirty="0"/>
              <a:t>              </a:t>
            </a:r>
            <a:r>
              <a:rPr lang="en-US" sz="2400" dirty="0" err="1"/>
              <a:t>f</a:t>
            </a:r>
            <a:r>
              <a:rPr lang="en-US" sz="2400" b="1" baseline="-25000" dirty="0" err="1"/>
              <a:t>Nyquist</a:t>
            </a:r>
            <a:r>
              <a:rPr lang="en-US" sz="2400" dirty="0"/>
              <a:t>   =  f</a:t>
            </a:r>
            <a:r>
              <a:rPr lang="en-US" sz="2400" b="1" baseline="-25000" dirty="0"/>
              <a:t>s</a:t>
            </a:r>
            <a:r>
              <a:rPr lang="en-US" sz="2400" dirty="0"/>
              <a:t> / 2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When sampling we have to make sure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	that there are not spectral components over </a:t>
            </a:r>
            <a:r>
              <a:rPr lang="en-US" sz="2400" dirty="0" err="1"/>
              <a:t>f</a:t>
            </a:r>
            <a:r>
              <a:rPr lang="en-US" sz="2400" b="1" baseline="-25000" dirty="0" err="1"/>
              <a:t>Nyquist</a:t>
            </a:r>
            <a:r>
              <a:rPr lang="en-US" sz="2400" dirty="0"/>
              <a:t> 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This is done using an </a:t>
            </a:r>
            <a:r>
              <a:rPr lang="en-US" sz="2400" b="1" dirty="0"/>
              <a:t>anti-aliasing filter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	</a:t>
            </a:r>
            <a:r>
              <a:rPr lang="en-US" sz="2400" dirty="0"/>
              <a:t>that removes all energy in the spectrum over </a:t>
            </a:r>
            <a:r>
              <a:rPr lang="en-US" sz="2400" dirty="0" err="1"/>
              <a:t>f</a:t>
            </a:r>
            <a:r>
              <a:rPr lang="en-US" sz="2400" b="1" baseline="-25000" dirty="0" err="1"/>
              <a:t>Nyquist</a:t>
            </a:r>
            <a:endParaRPr lang="en-US" sz="2400" b="1" baseline="-25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400" dirty="0"/>
              <a:t>(we’ll learn about filters later 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114470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the time domain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94121-3539-394D-0A2F-C9A7FDFA7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37" y="1488004"/>
            <a:ext cx="5961013" cy="48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27605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706" y="165100"/>
            <a:ext cx="7280182" cy="1143000"/>
          </a:xfrm>
        </p:spPr>
        <p:txBody>
          <a:bodyPr/>
          <a:lstStyle/>
          <a:p>
            <a:r>
              <a:rPr lang="en-US" dirty="0"/>
              <a:t>What is the highest frequency?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103" y="1992313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analog signal processing, frequency has no upper limit</a:t>
            </a:r>
          </a:p>
          <a:p>
            <a:pPr marL="0" indent="0">
              <a:buNone/>
            </a:pPr>
            <a:r>
              <a:rPr lang="en-US" dirty="0"/>
              <a:t>But in DSP the Nyquist frequency is the highest one can go!</a:t>
            </a:r>
          </a:p>
          <a:p>
            <a:pPr marL="0" indent="0">
              <a:buNone/>
            </a:pPr>
            <a:r>
              <a:rPr lang="en-US" dirty="0"/>
              <a:t>How much is it?</a:t>
            </a:r>
          </a:p>
          <a:p>
            <a:pPr marL="0" indent="0">
              <a:buNone/>
            </a:pPr>
            <a:r>
              <a:rPr lang="en-US" dirty="0"/>
              <a:t>When sampling we define n = t / </a:t>
            </a:r>
            <a:r>
              <a:rPr lang="en-US" dirty="0" err="1"/>
              <a:t>t</a:t>
            </a:r>
            <a:r>
              <a:rPr lang="en-US" b="1" baseline="-25000" dirty="0" err="1"/>
              <a:t>s</a:t>
            </a:r>
            <a:r>
              <a:rPr lang="en-US" b="1" baseline="-25000" dirty="0"/>
              <a:t>  </a:t>
            </a:r>
            <a:r>
              <a:rPr lang="en-US" dirty="0"/>
              <a:t>and thus k = f / f</a:t>
            </a:r>
            <a:r>
              <a:rPr lang="en-US" b="1" baseline="-25000" dirty="0"/>
              <a:t>s</a:t>
            </a:r>
          </a:p>
          <a:p>
            <a:pPr marL="0" indent="0">
              <a:buNone/>
            </a:pPr>
            <a:r>
              <a:rPr lang="en-US" sz="2000" dirty="0"/>
              <a:t>Thus, the highest k is f</a:t>
            </a:r>
            <a:r>
              <a:rPr lang="en-US" sz="2000" b="1" baseline="-25000" dirty="0"/>
              <a:t>max </a:t>
            </a:r>
            <a:r>
              <a:rPr lang="en-US" sz="2000" dirty="0"/>
              <a:t>= </a:t>
            </a:r>
            <a:r>
              <a:rPr lang="en-US" sz="2000" dirty="0" err="1"/>
              <a:t>f</a:t>
            </a:r>
            <a:r>
              <a:rPr lang="en-US" sz="2000" b="1" baseline="-25000" dirty="0" err="1"/>
              <a:t>Nyquist</a:t>
            </a:r>
            <a:r>
              <a:rPr lang="en-US" sz="2000" dirty="0"/>
              <a:t> / f</a:t>
            </a:r>
            <a:r>
              <a:rPr lang="en-US" sz="2000" b="1" baseline="-25000" dirty="0"/>
              <a:t>s</a:t>
            </a:r>
            <a:r>
              <a:rPr lang="en-US" sz="2000" dirty="0"/>
              <a:t> = (½ f</a:t>
            </a:r>
            <a:r>
              <a:rPr lang="en-US" sz="2000" b="1" baseline="-25000" dirty="0"/>
              <a:t>s</a:t>
            </a:r>
            <a:r>
              <a:rPr lang="en-US" sz="2000" dirty="0"/>
              <a:t>) / f</a:t>
            </a:r>
            <a:r>
              <a:rPr lang="en-US" sz="2000" b="1" baseline="-25000" dirty="0"/>
              <a:t>s</a:t>
            </a:r>
            <a:r>
              <a:rPr lang="en-US" sz="2000" dirty="0"/>
              <a:t> = ½</a:t>
            </a:r>
          </a:p>
          <a:p>
            <a:pPr marL="0" indent="0">
              <a:buNone/>
            </a:pPr>
            <a:r>
              <a:rPr lang="en-US" sz="2000" dirty="0"/>
              <a:t>What about angular frequency?</a:t>
            </a:r>
          </a:p>
          <a:p>
            <a:pPr marL="0" indent="0">
              <a:buNone/>
            </a:pPr>
            <a:r>
              <a:rPr lang="en-US" sz="2000" dirty="0"/>
              <a:t>The highest </a:t>
            </a:r>
            <a:r>
              <a:rPr lang="el-GR" sz="2000" dirty="0"/>
              <a:t>ω</a:t>
            </a:r>
            <a:r>
              <a:rPr lang="en-US" sz="2000" b="1" baseline="-25000" dirty="0"/>
              <a:t>digital-max</a:t>
            </a:r>
            <a:r>
              <a:rPr lang="en-US" sz="2000" dirty="0"/>
              <a:t> = 2 </a:t>
            </a:r>
            <a:r>
              <a:rPr lang="el-GR" sz="2000" dirty="0"/>
              <a:t>π</a:t>
            </a:r>
            <a:r>
              <a:rPr lang="en-US" sz="2000" dirty="0"/>
              <a:t> </a:t>
            </a:r>
            <a:r>
              <a:rPr lang="en-US" sz="2000" dirty="0" err="1"/>
              <a:t>f</a:t>
            </a:r>
            <a:r>
              <a:rPr lang="en-US" sz="2000" b="1" baseline="-25000" dirty="0" err="1"/>
              <a:t>max</a:t>
            </a:r>
            <a:r>
              <a:rPr lang="en-US" sz="2000" b="1" baseline="-25000" dirty="0"/>
              <a:t> </a:t>
            </a:r>
            <a:r>
              <a:rPr lang="en-US" sz="2000" dirty="0"/>
              <a:t>= </a:t>
            </a:r>
            <a:r>
              <a:rPr lang="el-GR" sz="2000" dirty="0"/>
              <a:t>π</a:t>
            </a:r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All digital signals have finite bandwidth!</a:t>
            </a:r>
          </a:p>
          <a:p>
            <a:pPr marL="0" indent="0">
              <a:buNone/>
            </a:pPr>
            <a:r>
              <a:rPr lang="en-US" sz="2000" dirty="0"/>
              <a:t>What is the Nyquist signal?</a:t>
            </a:r>
          </a:p>
          <a:p>
            <a:pPr marL="0" indent="0">
              <a:buNone/>
            </a:pPr>
            <a:r>
              <a:rPr lang="en-US" dirty="0"/>
              <a:t>Sample a sine exactly twice per period</a:t>
            </a:r>
          </a:p>
          <a:p>
            <a:pPr marL="0" indent="0">
              <a:buNone/>
            </a:pPr>
            <a:r>
              <a:rPr lang="en-US" dirty="0"/>
              <a:t>	S = … +1 -1 +1 -1 …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62</a:t>
            </a:fld>
            <a:endParaRPr lang="en-US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141666" y="4017633"/>
            <a:ext cx="1841755" cy="1661156"/>
            <a:chOff x="7003228" y="3935340"/>
            <a:chExt cx="1841755" cy="1661156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7003228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flipV="1">
              <a:off x="8379815" y="3973887"/>
              <a:ext cx="0" cy="11614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8675917" y="4976446"/>
              <a:ext cx="169066" cy="31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endParaRPr lang="en-US" sz="16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99137" y="5134831"/>
              <a:ext cx="37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½ </a:t>
              </a:r>
              <a:endParaRPr lang="en-US" sz="2400" baseline="-25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182924" y="1181819"/>
            <a:ext cx="1828107" cy="1357877"/>
            <a:chOff x="7016876" y="3935340"/>
            <a:chExt cx="1828107" cy="1357877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>
              <a:off x="7016876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8675917" y="4976446"/>
              <a:ext cx="169066" cy="316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</a:t>
              </a:r>
              <a:endParaRPr lang="en-US" sz="1600" baseline="-25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156414" y="4017633"/>
            <a:ext cx="1841755" cy="1661156"/>
            <a:chOff x="7003228" y="3935340"/>
            <a:chExt cx="1841755" cy="1661156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V="1">
              <a:off x="7019539" y="3935340"/>
              <a:ext cx="0" cy="120515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>
              <a:off x="7003228" y="5140493"/>
              <a:ext cx="1688388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8379815" y="3973887"/>
              <a:ext cx="0" cy="116143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8675917" y="4976446"/>
              <a:ext cx="1690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dirty="0"/>
                <a:t>ω</a:t>
              </a:r>
              <a:endParaRPr lang="en-US" sz="16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99137" y="5134831"/>
              <a:ext cx="3794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400" dirty="0"/>
                <a:t>π</a:t>
              </a:r>
              <a:r>
                <a:rPr lang="en-US" sz="2400" dirty="0"/>
                <a:t> </a:t>
              </a:r>
              <a:endParaRPr lang="en-US" sz="2400" baseline="-25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381500" y="5879990"/>
            <a:ext cx="3219450" cy="687521"/>
            <a:chOff x="4381500" y="5879990"/>
            <a:chExt cx="3219450" cy="68752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0" y="5919264"/>
              <a:ext cx="2842345" cy="630012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 bwMode="auto">
            <a:xfrm>
              <a:off x="482320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457708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5315446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069325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5803712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5557591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629595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604983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6780244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6534123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7272486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026365" y="5879990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494571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469959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5437953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5191832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5926219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680098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41846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617234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902751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656630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148872" y="6462023"/>
              <a:ext cx="106603" cy="105488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 bwMode="auto">
            <a:xfrm>
              <a:off x="4381500" y="6229350"/>
              <a:ext cx="321945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81797006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Reconstructing the signal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861" y="1414562"/>
            <a:ext cx="7688851" cy="492594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So, if we obey the sampling theorem and now have </a:t>
            </a:r>
            <a:r>
              <a:rPr lang="en-US" dirty="0" err="1"/>
              <a:t>s</a:t>
            </a:r>
            <a:r>
              <a:rPr lang="en-US" sz="2800" b="1" baseline="-25000" dirty="0" err="1"/>
              <a:t>n</a:t>
            </a:r>
            <a:endParaRPr lang="en-US" b="1" baseline="-25000" dirty="0"/>
          </a:p>
          <a:p>
            <a:pPr marL="0" indent="0">
              <a:buNone/>
            </a:pPr>
            <a:r>
              <a:rPr lang="en-US" dirty="0"/>
              <a:t>	how do we recover s(t) at some other time?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practice we only need a finite number of </a:t>
            </a:r>
            <a:r>
              <a:rPr lang="en-US" b="1" dirty="0" err="1"/>
              <a:t>sinc</a:t>
            </a:r>
            <a:r>
              <a:rPr lang="en-US" dirty="0" err="1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63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63" y="2232658"/>
            <a:ext cx="5338482" cy="1074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83" y="4241807"/>
            <a:ext cx="6115050" cy="227272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045DE86-62A5-4C10-E9A2-2A655C85677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231219" y="2934586"/>
            <a:ext cx="1818167" cy="3721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C58CCB-6BE6-3831-F48F-2474836DB9D5}"/>
              </a:ext>
            </a:extLst>
          </p:cNvPr>
          <p:cNvSpPr txBox="1"/>
          <p:nvPr/>
        </p:nvSpPr>
        <p:spPr>
          <a:xfrm>
            <a:off x="6241312" y="2952783"/>
            <a:ext cx="29026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accent6"/>
                </a:solidFill>
                <a:latin typeface="+mn-lt"/>
              </a:rPr>
              <a:t>frequency</a:t>
            </a:r>
          </a:p>
          <a:p>
            <a:pPr algn="ctr"/>
            <a:r>
              <a:rPr lang="en-US" sz="2000" b="0" dirty="0">
                <a:solidFill>
                  <a:schemeClr val="accent6"/>
                </a:solidFill>
                <a:latin typeface="+mn-lt"/>
              </a:rPr>
              <a:t> f</a:t>
            </a:r>
            <a:r>
              <a:rPr lang="en-US" sz="2000" b="0" baseline="-25000" dirty="0">
                <a:solidFill>
                  <a:schemeClr val="accent6"/>
                </a:solidFill>
                <a:latin typeface="+mn-lt"/>
              </a:rPr>
              <a:t>s</a:t>
            </a:r>
            <a:r>
              <a:rPr lang="en-US" sz="2000" b="0" dirty="0">
                <a:solidFill>
                  <a:schemeClr val="accent6"/>
                </a:solidFill>
                <a:latin typeface="+mn-lt"/>
              </a:rPr>
              <a:t>/2 = </a:t>
            </a:r>
            <a:r>
              <a:rPr lang="en-US" sz="2000" b="0" dirty="0" err="1">
                <a:solidFill>
                  <a:schemeClr val="accent6"/>
                </a:solidFill>
                <a:latin typeface="+mn-lt"/>
              </a:rPr>
              <a:t>f</a:t>
            </a:r>
            <a:r>
              <a:rPr lang="en-US" sz="2000" b="0" baseline="-25000" dirty="0" err="1">
                <a:solidFill>
                  <a:schemeClr val="accent6"/>
                </a:solidFill>
                <a:latin typeface="+mn-lt"/>
              </a:rPr>
              <a:t>Nyquist</a:t>
            </a:r>
            <a:endParaRPr lang="en-US" sz="2000" b="0" baseline="-25000" dirty="0">
              <a:solidFill>
                <a:schemeClr val="accent6"/>
              </a:solidFill>
              <a:latin typeface="+mn-lt"/>
            </a:endParaRPr>
          </a:p>
          <a:p>
            <a:pPr algn="ctr"/>
            <a:r>
              <a:rPr lang="en-US" sz="1800" b="0" dirty="0">
                <a:solidFill>
                  <a:schemeClr val="accent6"/>
                </a:solidFill>
                <a:latin typeface="+mn-lt"/>
              </a:rPr>
              <a:t>so, each </a:t>
            </a:r>
            <a:r>
              <a:rPr lang="en-US" sz="1800" b="0" dirty="0" err="1">
                <a:solidFill>
                  <a:schemeClr val="accent6"/>
                </a:solidFill>
                <a:latin typeface="+mn-lt"/>
              </a:rPr>
              <a:t>sinc</a:t>
            </a:r>
            <a:r>
              <a:rPr lang="en-US" sz="1800" b="0" dirty="0">
                <a:solidFill>
                  <a:schemeClr val="accent6"/>
                </a:solidFill>
                <a:latin typeface="+mn-lt"/>
              </a:rPr>
              <a:t> is zero at neighboring sample points</a:t>
            </a:r>
          </a:p>
        </p:txBody>
      </p:sp>
    </p:spTree>
    <p:extLst>
      <p:ext uri="{BB962C8B-B14F-4D97-AF65-F5344CB8AC3E}">
        <p14:creationId xmlns:p14="http://schemas.microsoft.com/office/powerpoint/2010/main" val="3915570196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exponentials Negative frequencies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6662"/>
                <a:ext cx="8319977" cy="5071095"/>
              </a:xfrm>
            </p:spPr>
            <p:txBody>
              <a:bodyPr/>
              <a:lstStyle/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The Fourier series</a:t>
                </a:r>
                <a:endParaRPr lang="en-US" sz="2000" dirty="0">
                  <a:solidFill>
                    <a:schemeClr val="accent2"/>
                  </a:solidFill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s(t)   =            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 + 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…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	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0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+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3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cos(3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t) + …</a:t>
                </a:r>
              </a:p>
              <a:p>
                <a:pPr marL="0" indent="0">
                  <a:buNone/>
                </a:pPr>
                <a:r>
                  <a:rPr lang="en-US" sz="2000" dirty="0"/>
                  <a:t>has a basis consisting of 2 </a:t>
                </a:r>
                <a:r>
                  <a:rPr lang="en-US" sz="2000" i="1" dirty="0"/>
                  <a:t>different</a:t>
                </a:r>
                <a:r>
                  <a:rPr lang="en-US" sz="2000" dirty="0"/>
                  <a:t> kinds of signal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sin(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/>
                  <a:t>and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Can we find a series with a single type of basis ?</a:t>
                </a:r>
              </a:p>
              <a:p>
                <a:pPr marL="457200" indent="-457200">
                  <a:lnSpc>
                    <a:spcPct val="100000"/>
                  </a:lnSpc>
                  <a:buNone/>
                  <a:defRPr/>
                </a:pPr>
                <a:r>
                  <a:rPr lang="en-US" sz="2000" dirty="0">
                    <a:solidFill>
                      <a:schemeClr val="accent2"/>
                    </a:solidFill>
                  </a:rPr>
                  <a:t>	s(t)   =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0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sin(2</a:t>
                </a:r>
                <a:r>
                  <a:rPr lang="en-US" sz="2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t +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 + … </a:t>
                </a:r>
                <a:endParaRPr lang="en-US" sz="2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		where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c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√(a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>
                    <a:solidFill>
                      <a:schemeClr val="accent2"/>
                    </a:solidFill>
                  </a:rPr>
                  <a:t>2</a:t>
                </a:r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  <a:r>
                  <a:rPr lang="en-US" sz="2000" dirty="0"/>
                  <a:t> and </a:t>
                </a:r>
                <a:r>
                  <a:rPr lang="el-GR" sz="2000" dirty="0">
                    <a:solidFill>
                      <a:schemeClr val="accent2"/>
                    </a:solidFill>
                  </a:rPr>
                  <a:t>Φ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= arctan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4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( b</a:t>
                </a:r>
                <a:r>
                  <a:rPr lang="en-US" sz="2000" baseline="-25000" dirty="0">
                    <a:solidFill>
                      <a:schemeClr val="accent2"/>
                    </a:solidFill>
                  </a:rPr>
                  <a:t>k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/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a</a:t>
                </a:r>
                <a:r>
                  <a:rPr lang="en-US" sz="2000" baseline="-25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/>
                  <a:t> </a:t>
                </a:r>
                <a:r>
                  <a:rPr lang="en-US" dirty="0">
                    <a:solidFill>
                      <a:schemeClr val="accent2"/>
                    </a:solidFill>
                  </a:rPr>
                  <a:t>)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works, but isn’t a basis – it contains </a:t>
                </a:r>
                <a:r>
                  <a:rPr lang="en-US" sz="2000" dirty="0" err="1"/>
                  <a:t>nondenumerable</a:t>
                </a:r>
                <a:r>
                  <a:rPr lang="en-US" sz="2000" dirty="0"/>
                  <a:t> number of signals!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1200"/>
                  </a:spcBef>
                  <a:buNone/>
                  <a:defRPr/>
                </a:pPr>
                <a:r>
                  <a:rPr lang="en-US" sz="2000" dirty="0"/>
                  <a:t>Substituting 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cos(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 (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+ e</a:t>
                </a:r>
                <a:r>
                  <a:rPr lang="en-US" sz="20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</a:t>
                </a:r>
                <a:r>
                  <a:rPr lang="en-US" sz="2000" dirty="0"/>
                  <a:t>and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1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accent2"/>
                    </a:solidFill>
                  </a:rPr>
                  <a:t>( </a:t>
                </a:r>
                <a:r>
                  <a:rPr lang="en-US" sz="20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 - e</a:t>
                </a:r>
                <a:r>
                  <a:rPr lang="en-US" sz="20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20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k</a:t>
                </a:r>
                <a:r>
                  <a:rPr lang="en-US" sz="20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0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2000" dirty="0">
                    <a:solidFill>
                      <a:schemeClr val="accent2"/>
                    </a:solidFill>
                  </a:rPr>
                  <a:t>)</a:t>
                </a:r>
                <a:endParaRPr lang="en-US" sz="2000" baseline="30000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000" dirty="0"/>
                  <a:t>	we find the Fourier Series in terms of complex exponentials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2800" dirty="0">
                    <a:solidFill>
                      <a:schemeClr val="accent2"/>
                    </a:solidFill>
                  </a:rPr>
                  <a:t>			s(t)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80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en-US" sz="3200" b="1" dirty="0">
                            <a:solidFill>
                              <a:schemeClr val="accent2"/>
                            </a:solidFill>
                            <a:sym typeface="Symbol" panose="05050102010706020507" pitchFamily="18" charset="2"/>
                          </a:rPr>
                          <m:t>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2"/>
                            </a:solidFill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k</m:t>
                        </m:r>
                        <m:r>
                          <m:rPr>
                            <m:nor/>
                          </m:rPr>
                          <a:rPr lang="en-US" sz="2800" b="0" i="0" baseline="-25000" dirty="0" smtClean="0">
                            <a:solidFill>
                              <a:schemeClr val="accent2"/>
                            </a:solidFill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chemeClr val="accent2"/>
                    </a:solidFill>
                  </a:rPr>
                  <a:t> e</a:t>
                </a:r>
                <a:r>
                  <a:rPr lang="en-US" sz="2800" b="1" baseline="30000" dirty="0">
                    <a:solidFill>
                      <a:schemeClr val="accent2"/>
                    </a:solidFill>
                  </a:rPr>
                  <a:t>i</a:t>
                </a:r>
                <a:r>
                  <a:rPr lang="en-US" sz="2800" baseline="30000" dirty="0">
                    <a:solidFill>
                      <a:schemeClr val="accent2"/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2800" baseline="30000" dirty="0">
                    <a:solidFill>
                      <a:schemeClr val="accent2"/>
                    </a:solidFill>
                  </a:rPr>
                  <a:t>t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1800" dirty="0"/>
                  <a:t>For example</a:t>
                </a:r>
              </a:p>
              <a:p>
                <a:pPr marL="457200" indent="-457200">
                  <a:spcBef>
                    <a:spcPts val="0"/>
                  </a:spcBef>
                  <a:buNone/>
                  <a:defRPr/>
                </a:pPr>
                <a:r>
                  <a:rPr lang="en-US" sz="1600" dirty="0">
                    <a:solidFill>
                      <a:schemeClr val="accent2"/>
                    </a:solidFill>
                  </a:rPr>
                  <a:t>a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sin(</a:t>
                </a:r>
                <a:r>
                  <a:rPr lang="en-US" sz="16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) + b</a:t>
                </a:r>
                <a:r>
                  <a:rPr lang="en-US" sz="16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cos(</a:t>
                </a:r>
                <a:r>
                  <a:rPr lang="en-US" sz="16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accent2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chemeClr val="accent2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(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- e</a:t>
                </a:r>
                <a:r>
                  <a:rPr lang="en-US" sz="16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)</a:t>
                </a:r>
                <a:r>
                  <a:rPr lang="en-US" sz="1600" baseline="30000" dirty="0"/>
                  <a:t>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accent2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chemeClr val="accent2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chemeClr val="accent2"/>
                    </a:solidFill>
                  </a:rPr>
                  <a:t> (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 + e</a:t>
                </a:r>
                <a:r>
                  <a:rPr lang="en-US" sz="16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) = </a:t>
                </a:r>
                <a:r>
                  <a:rPr lang="en-US" sz="1600" dirty="0">
                    <a:solidFill>
                      <a:srgbClr val="7030A0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7030A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7030A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 err="1">
                    <a:solidFill>
                      <a:schemeClr val="accent2"/>
                    </a:solidFill>
                  </a:rPr>
                  <a:t>e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r>
                  <a:rPr lang="en-US" sz="1600" baseline="30000" dirty="0">
                    <a:solidFill>
                      <a:schemeClr val="accent2"/>
                    </a:solidFill>
                  </a:rPr>
                  <a:t>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+ </a:t>
                </a:r>
                <a:r>
                  <a:rPr lang="en-US" sz="1600" dirty="0">
                    <a:solidFill>
                      <a:srgbClr val="7030A0"/>
                    </a:solidFill>
                  </a:rPr>
                  <a:t>(-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7030A0"/>
                            </a:solidFill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600" b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rgbClr val="7030A0"/>
                            </a:solidFill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olidFill>
                              <a:srgbClr val="7030A0"/>
                            </a:solidFill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7030A0"/>
                    </a:solidFill>
                  </a:rPr>
                  <a:t>) </a:t>
                </a:r>
                <a:r>
                  <a:rPr lang="en-US" sz="1600" dirty="0">
                    <a:solidFill>
                      <a:schemeClr val="accent2"/>
                    </a:solidFill>
                  </a:rPr>
                  <a:t>e</a:t>
                </a:r>
                <a:r>
                  <a:rPr lang="en-US" sz="1600" b="1" baseline="30000" dirty="0">
                    <a:solidFill>
                      <a:schemeClr val="accent2"/>
                    </a:solidFill>
                  </a:rPr>
                  <a:t>-</a:t>
                </a:r>
                <a:r>
                  <a:rPr lang="en-US" sz="1600" b="1" baseline="30000" dirty="0" err="1">
                    <a:solidFill>
                      <a:schemeClr val="accent2"/>
                    </a:solidFill>
                  </a:rPr>
                  <a:t>i</a:t>
                </a:r>
                <a:r>
                  <a:rPr lang="en-US" sz="1600" baseline="30000" dirty="0" err="1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US" sz="1600" baseline="30000" dirty="0" err="1">
                    <a:solidFill>
                      <a:schemeClr val="accent2"/>
                    </a:solidFill>
                  </a:rPr>
                  <a:t>t</a:t>
                </a:r>
                <a:endParaRPr lang="en-US" sz="1600" baseline="30000" dirty="0">
                  <a:solidFill>
                    <a:schemeClr val="accent2"/>
                  </a:solidFill>
                </a:endParaRPr>
              </a:p>
              <a:p>
                <a:pPr marL="457200" indent="-457200">
                  <a:spcBef>
                    <a:spcPts val="0"/>
                  </a:spcBef>
                  <a:buNone/>
                  <a:defRPr/>
                </a:pPr>
                <a:r>
                  <a:rPr lang="en-US" sz="1600" baseline="30000" dirty="0">
                    <a:solidFill>
                      <a:schemeClr val="accent2"/>
                    </a:solidFill>
                  </a:rPr>
                  <a:t>						</a:t>
                </a:r>
                <a:r>
                  <a:rPr lang="en-US" sz="1600" baseline="30000" dirty="0">
                    <a:solidFill>
                      <a:srgbClr val="7030A0"/>
                    </a:solidFill>
                  </a:rPr>
                  <a:t>                   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7030A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7030A0"/>
                        </a:solidFill>
                      </a:rPr>
                      <m:t>+1</m:t>
                    </m:r>
                  </m:oMath>
                </a14:m>
                <a:r>
                  <a:rPr lang="en-US" sz="2000" dirty="0"/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>
                        <a:solidFill>
                          <a:srgbClr val="7030A0"/>
                        </a:solidFill>
                      </a:rPr>
                      <m:t>S</m:t>
                    </m:r>
                    <m:r>
                      <m:rPr>
                        <m:nor/>
                      </m:rPr>
                      <a:rPr lang="en-US" b="0" i="0" baseline="-25000" dirty="0" smtClean="0">
                        <a:solidFill>
                          <a:srgbClr val="7030A0"/>
                        </a:solidFill>
                      </a:rPr>
                      <m:t>-1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6662"/>
                <a:ext cx="8319977" cy="5071095"/>
              </a:xfrm>
              <a:blipFill>
                <a:blip r:embed="rId2"/>
                <a:stretch>
                  <a:fillRect l="-806" t="-481" r="-440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8816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the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19" y="1308100"/>
            <a:ext cx="8325135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is aesthetically pleasing, but raises two problems: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1. the basis functions </a:t>
            </a:r>
            <a:r>
              <a:rPr lang="en-US" sz="2400" dirty="0" err="1">
                <a:solidFill>
                  <a:schemeClr val="accent2"/>
                </a:solidFill>
              </a:rPr>
              <a:t>e</a:t>
            </a:r>
            <a:r>
              <a:rPr lang="en-US" sz="2400" b="1" baseline="30000" dirty="0" err="1">
                <a:solidFill>
                  <a:schemeClr val="accent2"/>
                </a:solidFill>
              </a:rPr>
              <a:t>i</a:t>
            </a:r>
            <a:r>
              <a:rPr lang="en-US" sz="2400" baseline="30000" dirty="0" err="1">
                <a:solidFill>
                  <a:schemeClr val="accent2"/>
                </a:solidFill>
              </a:rPr>
              <a:t>k</a:t>
            </a:r>
            <a:r>
              <a:rPr lang="en-US" sz="2400" baseline="30000" dirty="0" err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400" baseline="30000" dirty="0" err="1">
                <a:solidFill>
                  <a:schemeClr val="accent2"/>
                </a:solidFill>
              </a:rPr>
              <a:t>t</a:t>
            </a:r>
            <a:r>
              <a:rPr lang="en-US" sz="2400" baseline="30000" dirty="0">
                <a:solidFill>
                  <a:schemeClr val="accent2"/>
                </a:solidFill>
              </a:rPr>
              <a:t> </a:t>
            </a:r>
            <a:r>
              <a:rPr lang="en-US" dirty="0"/>
              <a:t>are complex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and thus not </a:t>
            </a:r>
            <a:r>
              <a:rPr lang="en-US" i="1" dirty="0"/>
              <a:t>signals</a:t>
            </a:r>
            <a:r>
              <a:rPr lang="en-US" dirty="0"/>
              <a:t> at all !</a:t>
            </a:r>
          </a:p>
          <a:p>
            <a:pPr marL="0" indent="0" defTabSz="531813">
              <a:lnSpc>
                <a:spcPct val="100000"/>
              </a:lnSpc>
              <a:buNone/>
            </a:pPr>
            <a:r>
              <a:rPr lang="en-US" dirty="0"/>
              <a:t>2. the frequencies </a:t>
            </a:r>
            <a:r>
              <a:rPr lang="en-US" sz="2400" dirty="0">
                <a:solidFill>
                  <a:schemeClr val="accent2"/>
                </a:solidFill>
              </a:rPr>
              <a:t>k</a:t>
            </a:r>
            <a:r>
              <a:rPr lang="en-US" sz="2400" dirty="0">
                <a:solidFill>
                  <a:schemeClr val="accent2"/>
                </a:solidFill>
                <a:latin typeface="Symbol" pitchFamily="18" charset="2"/>
              </a:rPr>
              <a:t>w </a:t>
            </a:r>
            <a:r>
              <a:rPr lang="en-US" dirty="0"/>
              <a:t>can be negative 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what does -2 cycles per second mean 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Using complex exponentials and negative frequencies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</a:t>
            </a:r>
            <a:r>
              <a:rPr lang="en-US" sz="2000" i="1" dirty="0"/>
              <a:t>so</a:t>
            </a:r>
            <a:r>
              <a:rPr lang="en-US" sz="2000" dirty="0"/>
              <a:t> simplifies the mathematics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we will do anything to allow it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1. We are understand that the true signals are real </a:t>
            </a:r>
          </a:p>
          <a:p>
            <a:pPr marL="0" indent="0" defTabSz="3556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– they are simply </a:t>
            </a:r>
            <a:r>
              <a:rPr lang="en-US" sz="2000" b="1" dirty="0">
                <a:solidFill>
                  <a:schemeClr val="accent2"/>
                </a:solidFill>
              </a:rPr>
              <a:t>Re</a:t>
            </a:r>
            <a:r>
              <a:rPr lang="en-US" sz="2000" dirty="0">
                <a:solidFill>
                  <a:schemeClr val="accent2"/>
                </a:solidFill>
              </a:rPr>
              <a:t>(</a:t>
            </a:r>
            <a:r>
              <a:rPr lang="en-US" sz="2000" dirty="0" err="1">
                <a:solidFill>
                  <a:schemeClr val="accent2"/>
                </a:solidFill>
              </a:rPr>
              <a:t>e</a:t>
            </a:r>
            <a:r>
              <a:rPr lang="en-US" sz="2000" b="1" baseline="30000" dirty="0" err="1">
                <a:solidFill>
                  <a:schemeClr val="accent2"/>
                </a:solidFill>
              </a:rPr>
              <a:t>i</a:t>
            </a:r>
            <a:r>
              <a:rPr lang="en-US" sz="2000" baseline="30000" dirty="0" err="1">
                <a:solidFill>
                  <a:schemeClr val="accent2"/>
                </a:solidFill>
              </a:rPr>
              <a:t>k</a:t>
            </a:r>
            <a:r>
              <a:rPr lang="en-US" sz="2000" baseline="30000" dirty="0" err="1">
                <a:solidFill>
                  <a:schemeClr val="accent2"/>
                </a:solidFill>
                <a:latin typeface="Symbol" pitchFamily="18" charset="2"/>
              </a:rPr>
              <a:t>w</a:t>
            </a:r>
            <a:r>
              <a:rPr lang="en-US" sz="2000" baseline="30000" dirty="0" err="1">
                <a:solidFill>
                  <a:schemeClr val="accent2"/>
                </a:solidFill>
              </a:rPr>
              <a:t>t</a:t>
            </a:r>
            <a:r>
              <a:rPr lang="en-US" sz="2000" dirty="0">
                <a:solidFill>
                  <a:schemeClr val="accent2"/>
                </a:solidFill>
              </a:rPr>
              <a:t>)</a:t>
            </a:r>
          </a:p>
          <a:p>
            <a:pPr marL="0" indent="0" defTabSz="53181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2"/>
                </a:solidFill>
              </a:rPr>
              <a:t>	</a:t>
            </a:r>
            <a:r>
              <a:rPr lang="en-US" sz="2000" dirty="0"/>
              <a:t>At the end of the calculations we look at the real part</a:t>
            </a:r>
          </a:p>
          <a:p>
            <a:pPr marL="0" indent="0" defTabSz="3556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2. The negative frequencies are the same as the positive ones</a:t>
            </a:r>
          </a:p>
          <a:p>
            <a:pPr marL="0" indent="0" defTabSz="6270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only the phase is different (see demo)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65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7285704" y="3746090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6502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967" y="165100"/>
            <a:ext cx="7263921" cy="1143000"/>
          </a:xfrm>
        </p:spPr>
        <p:txBody>
          <a:bodyPr/>
          <a:lstStyle/>
          <a:p>
            <a:r>
              <a:rPr lang="en-US" dirty="0"/>
              <a:t>FS, FT, DFT – the long journey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114" y="1064524"/>
            <a:ext cx="8541056" cy="5553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S</a:t>
            </a:r>
            <a:r>
              <a:rPr lang="en-US" dirty="0"/>
              <a:t>eries (periodic analog signal → </a:t>
            </a:r>
            <a:r>
              <a:rPr lang="he-IL" sz="2800" dirty="0"/>
              <a:t>א</a:t>
            </a:r>
            <a:r>
              <a:rPr lang="en-US" b="1" baseline="-25000" dirty="0"/>
              <a:t>0</a:t>
            </a:r>
            <a:r>
              <a:rPr lang="en-US" dirty="0"/>
              <a:t> coefficients)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3000"/>
              </a:spcBef>
              <a:buNone/>
            </a:pP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 (general analog signal → spectrum)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/>
              <a:t>D</a:t>
            </a:r>
            <a:r>
              <a:rPr lang="en-US" dirty="0"/>
              <a:t>iscrete </a:t>
            </a: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 (finite digital signal → digital spectrum)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66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4622677"/>
                <a:ext cx="3313921" cy="534121"/>
              </a:xfrm>
              <a:prstGeom prst="rect">
                <a:avLst/>
              </a:prstGeom>
              <a:blipFill rotWithShape="0">
                <a:blip r:embed="rId2"/>
                <a:stretch>
                  <a:fillRect l="-7537" t="-15909" b="-4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2992" y="5288614"/>
                <a:ext cx="3775072" cy="708977"/>
              </a:xfrm>
              <a:prstGeom prst="rect">
                <a:avLst/>
              </a:prstGeom>
              <a:blipFill rotWithShape="0">
                <a:blip r:embed="rId3"/>
                <a:stretch>
                  <a:fillRect l="-6624"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S(</a:t>
                </a:r>
                <a:r>
                  <a:rPr lang="el-GR" dirty="0"/>
                  <a:t>ω</a:t>
                </a:r>
                <a:r>
                  <a:rPr lang="en-US" dirty="0"/>
                  <a:t>)  =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00" y="2586978"/>
                <a:ext cx="4435573" cy="624017"/>
              </a:xfrm>
              <a:prstGeom prst="rect">
                <a:avLst/>
              </a:prstGeom>
              <a:blipFill rotWithShape="0">
                <a:blip r:embed="rId4"/>
                <a:stretch>
                  <a:fillRect l="-5632" t="-10680" b="-26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s(t)   =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06" y="1575089"/>
                <a:ext cx="4922457" cy="1016240"/>
              </a:xfrm>
              <a:prstGeom prst="rect">
                <a:avLst/>
              </a:prstGeom>
              <a:blipFill rotWithShape="0">
                <a:blip r:embed="rId5"/>
                <a:stretch>
                  <a:fillRect l="-5081" t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s(t)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den>
                    </m:f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l-GR" dirty="0"/>
                              <m:t>ω</m:t>
                            </m:r>
                          </m:e>
                        </m:d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l-GR" b="1" i="1" smtClean="0">
                                <a:latin typeface="Cambria Math" panose="02040503050406030204" pitchFamily="18" charset="0"/>
                              </a:rPr>
                              <m:t>𝝎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m:rPr>
                            <m:nor/>
                          </m:rPr>
                          <a:rPr lang="el-GR" dirty="0"/>
                          <m:t>ω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165" y="3330237"/>
                <a:ext cx="4721998" cy="711349"/>
              </a:xfrm>
              <a:prstGeom prst="rect">
                <a:avLst/>
              </a:prstGeom>
              <a:blipFill rotWithShape="0">
                <a:blip r:embed="rId6"/>
                <a:stretch>
                  <a:fillRect l="-5297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7607333-C0EC-9E3E-F163-C8E66BFB7328}"/>
              </a:ext>
            </a:extLst>
          </p:cNvPr>
          <p:cNvSpPr txBox="1"/>
          <p:nvPr/>
        </p:nvSpPr>
        <p:spPr>
          <a:xfrm rot="1961814">
            <a:off x="5808167" y="5311457"/>
            <a:ext cx="3132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chemeClr val="accent6"/>
                </a:solidFill>
                <a:latin typeface="+mn-lt"/>
              </a:rPr>
              <a:t>Actually, this is the </a:t>
            </a:r>
            <a:r>
              <a:rPr lang="en-US" sz="1400" dirty="0">
                <a:solidFill>
                  <a:schemeClr val="accent6"/>
                </a:solidFill>
                <a:latin typeface="+mn-lt"/>
              </a:rPr>
              <a:t>Short Time </a:t>
            </a:r>
            <a:r>
              <a:rPr lang="en-US" sz="1400" b="0" dirty="0">
                <a:solidFill>
                  <a:schemeClr val="accent6"/>
                </a:solidFill>
                <a:latin typeface="+mn-lt"/>
              </a:rPr>
              <a:t>DFT</a:t>
            </a:r>
          </a:p>
        </p:txBody>
      </p:sp>
    </p:spTree>
    <p:extLst>
      <p:ext uri="{BB962C8B-B14F-4D97-AF65-F5344CB8AC3E}">
        <p14:creationId xmlns:p14="http://schemas.microsoft.com/office/powerpoint/2010/main" val="298308340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39" y="5912009"/>
            <a:ext cx="2381869" cy="7980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19" y="4614412"/>
            <a:ext cx="2515188" cy="10205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165" y="3309444"/>
            <a:ext cx="2692738" cy="9700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FS to 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16" y="1308100"/>
            <a:ext cx="7767084" cy="4799013"/>
          </a:xfrm>
        </p:spPr>
        <p:txBody>
          <a:bodyPr/>
          <a:lstStyle/>
          <a:p>
            <a:pPr marL="0" indent="0" defTabSz="457200">
              <a:lnSpc>
                <a:spcPct val="100000"/>
              </a:lnSpc>
              <a:buNone/>
            </a:pPr>
            <a:r>
              <a:rPr lang="en-US" sz="2000" dirty="0"/>
              <a:t>The Fourier series transforms a periodic analog signal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into a denumerable set of coefficients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What about non-periodic analog signals?</a:t>
            </a:r>
          </a:p>
          <a:p>
            <a:pPr marL="0" indent="0" defTabSz="457200">
              <a:lnSpc>
                <a:spcPct val="100000"/>
              </a:lnSpc>
              <a:buNone/>
            </a:pPr>
            <a:r>
              <a:rPr lang="en-US" sz="2000" dirty="0"/>
              <a:t>A non-periodic signal is the limit of a periodic one with period T→</a:t>
            </a:r>
            <a:r>
              <a:rPr lang="en-US" sz="3600" baseline="-12000" dirty="0"/>
              <a:t>∞</a:t>
            </a:r>
            <a:endParaRPr lang="en-US" sz="2000" baseline="-12000"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so the base frequency f → 0 !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67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4750642" y="3274392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4737071" y="4013413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077313" y="3402211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144873" y="3807481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882360" y="3933149"/>
            <a:ext cx="53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1127763" y="3774808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3836242" y="3774808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3895773" y="3581361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08511" y="2997601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127763" y="3299230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903771" y="3038308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4732919" y="4575126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4719348" y="5292881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5421637" y="4702945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7127150" y="5108215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35" name="TextBox 34"/>
          <p:cNvSpPr txBox="1"/>
          <p:nvPr/>
        </p:nvSpPr>
        <p:spPr>
          <a:xfrm>
            <a:off x="5087494" y="5243923"/>
            <a:ext cx="6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  <a:r>
              <a:rPr lang="en-US" sz="1800" dirty="0"/>
              <a:t>/2</a:t>
            </a: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110040" y="5075536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3818519" y="5064903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3878050" y="4871456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85629" y="4265990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110040" y="4589325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886048" y="4328404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728934" y="3265711"/>
            <a:ext cx="217972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690748" y="2993180"/>
            <a:ext cx="340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1837920" y="4598330"/>
            <a:ext cx="535903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1927986" y="4315681"/>
            <a:ext cx="46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2T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 flipV="1">
            <a:off x="4739216" y="5788325"/>
            <a:ext cx="0" cy="7177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4725645" y="6506080"/>
            <a:ext cx="242247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flipH="1">
            <a:off x="5087688" y="5916144"/>
            <a:ext cx="9832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/>
          <p:cNvSpPr txBox="1"/>
          <p:nvPr/>
        </p:nvSpPr>
        <p:spPr>
          <a:xfrm>
            <a:off x="7133447" y="6321414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endParaRPr lang="en-US" sz="1800" dirty="0"/>
          </a:p>
        </p:txBody>
      </p:sp>
      <p:sp>
        <p:nvSpPr>
          <p:cNvPr id="56" name="TextBox 55"/>
          <p:cNvSpPr txBox="1"/>
          <p:nvPr/>
        </p:nvSpPr>
        <p:spPr>
          <a:xfrm>
            <a:off x="4764173" y="6435856"/>
            <a:ext cx="675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dirty="0"/>
              <a:t>ω</a:t>
            </a:r>
            <a:r>
              <a:rPr lang="en-US" sz="1800" baseline="-25000" dirty="0"/>
              <a:t>0</a:t>
            </a:r>
            <a:r>
              <a:rPr lang="en-US" sz="1800" dirty="0"/>
              <a:t>/4</a:t>
            </a:r>
          </a:p>
        </p:txBody>
      </p:sp>
      <p:cxnSp>
        <p:nvCxnSpPr>
          <p:cNvPr id="57" name="Straight Connector 56"/>
          <p:cNvCxnSpPr/>
          <p:nvPr/>
        </p:nvCxnSpPr>
        <p:spPr bwMode="auto">
          <a:xfrm>
            <a:off x="1116337" y="6288735"/>
            <a:ext cx="276225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>
            <a:off x="3824816" y="6278102"/>
            <a:ext cx="83267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3884347" y="6084655"/>
            <a:ext cx="26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91926" y="5479189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S(f)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 flipV="1">
            <a:off x="1116337" y="5802524"/>
            <a:ext cx="0" cy="49524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2" name="TextBox 61"/>
          <p:cNvSpPr txBox="1"/>
          <p:nvPr/>
        </p:nvSpPr>
        <p:spPr>
          <a:xfrm>
            <a:off x="892345" y="5541603"/>
            <a:ext cx="717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s(t)</a:t>
            </a:r>
          </a:p>
        </p:txBody>
      </p:sp>
      <p:cxnSp>
        <p:nvCxnSpPr>
          <p:cNvPr id="63" name="Straight Connector 62"/>
          <p:cNvCxnSpPr/>
          <p:nvPr/>
        </p:nvCxnSpPr>
        <p:spPr bwMode="auto">
          <a:xfrm>
            <a:off x="1507188" y="5875672"/>
            <a:ext cx="111905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1774659" y="5615457"/>
            <a:ext cx="5991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4T</a:t>
            </a:r>
          </a:p>
        </p:txBody>
      </p:sp>
    </p:spTree>
    <p:extLst>
      <p:ext uri="{BB962C8B-B14F-4D97-AF65-F5344CB8AC3E}">
        <p14:creationId xmlns:p14="http://schemas.microsoft.com/office/powerpoint/2010/main" val="431443472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spectrum in the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1"/>
            <a:ext cx="8008197" cy="749138"/>
          </a:xfr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What about a periodic signal that is not a sinusoid?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i.e., has lots of frequencies in its spectrum ? (all multiples of </a:t>
            </a:r>
            <a:r>
              <a:rPr lang="el-GR" sz="2000" dirty="0"/>
              <a:t>ω</a:t>
            </a:r>
            <a:r>
              <a:rPr lang="en-US" sz="2000" baseline="-25000" dirty="0"/>
              <a:t>0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68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594" y="2082605"/>
            <a:ext cx="7600950" cy="770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24" y="2991151"/>
            <a:ext cx="8008197" cy="760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18" y="3889365"/>
            <a:ext cx="8549036" cy="903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4" y="5293527"/>
            <a:ext cx="8008196" cy="9562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7105" y="4638503"/>
            <a:ext cx="499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 rot="20785911">
            <a:off x="-386" y="5397012"/>
            <a:ext cx="38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+mn-lt"/>
              </a:rPr>
              <a:t>continuous</a:t>
            </a:r>
            <a:r>
              <a:rPr lang="en-US" sz="2400" dirty="0">
                <a:latin typeface="+mn-lt"/>
              </a:rPr>
              <a:t> spectrum!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567902" y="6402599"/>
            <a:ext cx="7117186" cy="36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75000"/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46300"/>
              </a:buClr>
              <a:buSzPct val="3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defTabSz="457200">
              <a:buFont typeface="Wingdings" pitchFamily="2" charset="2"/>
              <a:buNone/>
            </a:pPr>
            <a:r>
              <a:rPr lang="en-US" b="0" kern="0" dirty="0">
                <a:solidFill>
                  <a:srgbClr val="002060"/>
                </a:solidFill>
              </a:rPr>
              <a:t>How can you recognize a periodic signal from its spectrum?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FF7A58-56FA-BCA1-7AEA-68DD173E4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462" y="3669851"/>
            <a:ext cx="127083" cy="611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327FADC-5E0E-2362-C6DA-52A7980155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3689" y="3683537"/>
            <a:ext cx="127083" cy="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88557"/>
      </p:ext>
    </p:extLst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</p:spPr>
            <p:txBody>
              <a:bodyPr/>
              <a:lstStyle/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So, the </a:t>
                </a:r>
                <a:r>
                  <a:rPr lang="en-US" sz="2000" i="1" dirty="0"/>
                  <a:t>sum</a:t>
                </a:r>
                <a:r>
                  <a:rPr lang="en-US" sz="2000" dirty="0"/>
                  <a:t> becomes an </a:t>
                </a:r>
                <a:r>
                  <a:rPr lang="en-US" sz="2000" i="1" dirty="0"/>
                  <a:t>integral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and </a:t>
                </a:r>
                <a:r>
                  <a:rPr lang="en-US" sz="2000" dirty="0" err="1"/>
                  <a:t>nonperiodic</a:t>
                </a:r>
                <a:r>
                  <a:rPr lang="en-US" sz="2000" dirty="0"/>
                  <a:t> analog signals have Fourier </a:t>
                </a:r>
                <a:r>
                  <a:rPr lang="en-US" sz="2000" i="1" dirty="0"/>
                  <a:t>Transforms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	which are functions s(t) → S(</a:t>
                </a:r>
                <a14:m>
                  <m:oMath xmlns:m="http://schemas.openxmlformats.org/officeDocument/2006/math">
                    <m:r>
                      <a:rPr lang="el-GR" sz="2000" b="1" i="0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400" dirty="0"/>
                  <a:t>	S(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400" dirty="0"/>
                  <a:t>) = FT( </a:t>
                </a:r>
                <a:r>
                  <a:rPr lang="en-US" sz="2000" dirty="0"/>
                  <a:t>s(t)</a:t>
                </a:r>
                <a:r>
                  <a:rPr lang="en-US" sz="2400" dirty="0"/>
                  <a:t> ) 		s(t) = </a:t>
                </a:r>
                <a:r>
                  <a:rPr lang="en-US" sz="2400" dirty="0" err="1"/>
                  <a:t>iFT</a:t>
                </a:r>
                <a:r>
                  <a:rPr lang="en-US" sz="2400" dirty="0"/>
                  <a:t>( S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r>
                      <a:rPr lang="el-GR" sz="20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000" dirty="0"/>
                  <a:t>) </a:t>
                </a:r>
                <a:r>
                  <a:rPr lang="en-US" sz="2400" dirty="0"/>
                  <a:t>)    </a:t>
                </a:r>
                <a:r>
                  <a:rPr lang="en-US" sz="2000" dirty="0"/>
                  <a:t>(</a:t>
                </a:r>
                <a:r>
                  <a:rPr lang="en-US" sz="2000" dirty="0" err="1"/>
                  <a:t>iFT</a:t>
                </a:r>
                <a:r>
                  <a:rPr lang="en-US" sz="2000" dirty="0"/>
                  <a:t> =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)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/>
                  <a:t>The precise definitions are the integrals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400" dirty="0"/>
                  <a:t>	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:r>
                  <a:rPr lang="en-US" sz="2000" dirty="0"/>
                  <a:t>Of course FT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 = FT</a:t>
                </a:r>
                <a:r>
                  <a:rPr lang="en-US" sz="2000" b="1" baseline="30000" dirty="0"/>
                  <a:t>-1</a:t>
                </a:r>
                <a:r>
                  <a:rPr lang="en-US" sz="2000" dirty="0"/>
                  <a:t> FT = 1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which means that the product of the constants must be 1 / 2</a:t>
                </a:r>
                <a:r>
                  <a:rPr lang="el-GR" sz="2000" dirty="0"/>
                  <a:t>π</a:t>
                </a:r>
                <a:endParaRPr lang="en-US" sz="2000" dirty="0"/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		but there are various conventions as to how to do this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7772400" cy="4799013"/>
              </a:xfrm>
              <a:blipFill rotWithShape="0">
                <a:blip r:embed="rId2"/>
                <a:stretch>
                  <a:fillRect l="-863" t="-635" b="-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69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3397769"/>
            <a:ext cx="4314825" cy="742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249" y="4224560"/>
            <a:ext cx="51435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2618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7E02AAE2-332B-4985-98FA-8F6AD53EECAE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</a:t>
            </a:fld>
            <a:endParaRPr lang="en-US" altLang="en-US" sz="80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Outline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96900" y="1382713"/>
            <a:ext cx="8178800" cy="5119687"/>
          </a:xfrm>
        </p:spPr>
        <p:txBody>
          <a:bodyPr/>
          <a:lstStyle/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Signals (analog and digital)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Spectrum (frequency domain)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Sampling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chemeClr val="accent2"/>
                </a:solidFill>
              </a:rPr>
              <a:t>Transforms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Systems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Filters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Convolution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MA, AR, ARMA filters 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/>
              <a:t>System identification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Graph theory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FFT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7030A0"/>
                </a:solidFill>
              </a:rPr>
              <a:t>DSP processors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Correlation and Adaptation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Speech signal processing 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Data communications</a:t>
            </a:r>
          </a:p>
          <a:p>
            <a:pPr marL="419100" indent="-419100" eaLnBrk="1" hangingPunct="1">
              <a:lnSpc>
                <a:spcPct val="80000"/>
              </a:lnSpc>
              <a:spcBef>
                <a:spcPct val="10000"/>
              </a:spcBef>
              <a:buFont typeface="Wingdings" pitchFamily="2" charset="2"/>
              <a:buAutoNum type="arabicPeriod"/>
            </a:pPr>
            <a:r>
              <a:rPr lang="en-US" altLang="en-US" sz="2400" b="1" dirty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2" name="Right Brace 1"/>
          <p:cNvSpPr/>
          <p:nvPr/>
        </p:nvSpPr>
        <p:spPr bwMode="auto">
          <a:xfrm>
            <a:off x="5673687" y="1410158"/>
            <a:ext cx="374573" cy="1234399"/>
          </a:xfrm>
          <a:prstGeom prst="rightBrac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 bwMode="auto">
          <a:xfrm>
            <a:off x="5673686" y="2746617"/>
            <a:ext cx="374573" cy="153385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 bwMode="auto">
          <a:xfrm>
            <a:off x="5673685" y="4355079"/>
            <a:ext cx="374573" cy="902455"/>
          </a:xfrm>
          <a:prstGeom prst="rightBrac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5673684" y="5307943"/>
            <a:ext cx="374573" cy="1241999"/>
          </a:xfrm>
          <a:prstGeom prst="rightBrac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6762" y="1620933"/>
            <a:ext cx="229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  <a:latin typeface="+mn-lt"/>
              </a:rPr>
              <a:t>PART 1</a:t>
            </a:r>
          </a:p>
          <a:p>
            <a:r>
              <a:rPr lang="en-US" sz="2800" dirty="0">
                <a:solidFill>
                  <a:schemeClr val="accent6"/>
                </a:solidFill>
                <a:latin typeface="+mn-lt"/>
              </a:rPr>
              <a:t>SIGNALS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6762" y="3036488"/>
            <a:ext cx="22977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PART 2</a:t>
            </a:r>
          </a:p>
          <a:p>
            <a:r>
              <a:rPr lang="en-US" sz="2800" dirty="0">
                <a:latin typeface="+mn-lt"/>
              </a:rPr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16762" y="4303428"/>
            <a:ext cx="265893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PART 3</a:t>
            </a:r>
          </a:p>
          <a:p>
            <a:r>
              <a:rPr lang="en-US" sz="2800" dirty="0">
                <a:solidFill>
                  <a:srgbClr val="7030A0"/>
                </a:solidFill>
                <a:latin typeface="+mn-lt"/>
              </a:rPr>
              <a:t>ALGORITHMS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16762" y="5451888"/>
            <a:ext cx="2828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PART 4</a:t>
            </a:r>
          </a:p>
          <a:p>
            <a:r>
              <a:rPr lang="en-US" sz="2800" dirty="0">
                <a:solidFill>
                  <a:srgbClr val="FF0000"/>
                </a:solidFill>
                <a:latin typeface="+mn-lt"/>
              </a:rPr>
              <a:t>APPLICATIONS</a:t>
            </a:r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we’re interested in DSP!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308100"/>
                <a:ext cx="8181753" cy="4799013"/>
              </a:xfrm>
            </p:spPr>
            <p:txBody>
              <a:bodyPr/>
              <a:lstStyle/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Sampling the analog signal in the time domain  n = t / </a:t>
                </a:r>
                <a:r>
                  <a:rPr lang="en-US" dirty="0" err="1"/>
                  <a:t>t</a:t>
                </a:r>
                <a:r>
                  <a:rPr lang="en-US" b="1" baseline="-25000" dirty="0" err="1"/>
                  <a:t>s</a:t>
                </a:r>
                <a:r>
                  <a:rPr lang="en-US" sz="2000" dirty="0"/>
                  <a:t> </a:t>
                </a:r>
              </a:p>
              <a:p>
                <a:pPr marL="0" indent="0" defTabSz="45720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the integral becomes a sum</a:t>
                </a:r>
                <a:endParaRPr lang="en-US" sz="2000" dirty="0"/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sz="2000" dirty="0"/>
                  <a:t>		</a:t>
                </a:r>
                <a:r>
                  <a:rPr lang="en-US" dirty="0"/>
                  <a:t>i.e., </a:t>
                </a:r>
                <a:r>
                  <a:rPr lang="en-US" sz="2000" dirty="0"/>
                  <a:t>sampling in the frequency </a:t>
                </a:r>
                <a:r>
                  <a:rPr lang="en-US" dirty="0"/>
                  <a:t>domain  k = f / f</a:t>
                </a:r>
                <a:r>
                  <a:rPr lang="en-US" b="1" baseline="-25000" dirty="0"/>
                  <a:t>s 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/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b="1" baseline="-25000" dirty="0"/>
                  <a:t>s  </a:t>
                </a:r>
              </a:p>
              <a:p>
                <a:pPr marL="0" indent="0" defTabSz="457200">
                  <a:spcAft>
                    <a:spcPts val="600"/>
                  </a:spcAft>
                  <a:buNone/>
                </a:pPr>
                <a:r>
                  <a:rPr lang="en-US" sz="1600" dirty="0">
                    <a:solidFill>
                      <a:srgbClr val="002060"/>
                    </a:solidFill>
                  </a:rPr>
                  <a:t>Why don’t we need 2 </a:t>
                </a:r>
                <a:r>
                  <a:rPr lang="en-US" sz="1600" dirty="0" err="1">
                    <a:solidFill>
                      <a:srgbClr val="002060"/>
                    </a:solidFill>
                  </a:rPr>
                  <a:t>ks</a:t>
                </a:r>
                <a:r>
                  <a:rPr lang="en-US" sz="1600" dirty="0">
                    <a:solidFill>
                      <a:srgbClr val="002060"/>
                    </a:solidFill>
                  </a:rPr>
                  <a:t>, one for regular and one for angular frequency?</a:t>
                </a:r>
                <a:endParaRPr lang="en-US" dirty="0">
                  <a:solidFill>
                    <a:srgbClr val="002060"/>
                  </a:solidFill>
                </a:endParaRP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sz="2400" dirty="0"/>
                  <a:t>	s(t) → </a:t>
                </a:r>
                <a:r>
                  <a:rPr lang="en-US" sz="2400" dirty="0" err="1"/>
                  <a:t>s</a:t>
                </a:r>
                <a:r>
                  <a:rPr lang="en-US" sz="2400" b="1" baseline="-25000" dirty="0" err="1"/>
                  <a:t>n</a:t>
                </a:r>
                <a:r>
                  <a:rPr lang="en-US" sz="2400" dirty="0"/>
                  <a:t> 	 ↔		 S(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𝛚</m:t>
                    </m:r>
                  </m:oMath>
                </a14:m>
                <a:r>
                  <a:rPr lang="en-US" sz="2400" dirty="0"/>
                  <a:t>) → </a:t>
                </a:r>
                <a:r>
                  <a:rPr lang="en-US" sz="2400" dirty="0" err="1"/>
                  <a:t>S</a:t>
                </a:r>
                <a:r>
                  <a:rPr lang="en-US" sz="2400" b="1" baseline="-25000" dirty="0" err="1"/>
                  <a:t>k</a:t>
                </a:r>
                <a:r>
                  <a:rPr lang="en-US" sz="2400" dirty="0"/>
                  <a:t> 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r>
                  <a:rPr lang="en-US" dirty="0"/>
                  <a:t>We won’t prove this here – see the textbook!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but note that </a:t>
                </a:r>
                <a:r>
                  <a:rPr lang="en-US" dirty="0" err="1"/>
                  <a:t>t</a:t>
                </a:r>
                <a:r>
                  <a:rPr lang="en-US" b="1" baseline="-25000" dirty="0" err="1"/>
                  <a:t>s</a:t>
                </a:r>
                <a:r>
                  <a:rPr lang="en-US" dirty="0"/>
                  <a:t> = 1/f</a:t>
                </a:r>
                <a:r>
                  <a:rPr lang="en-US" b="1" baseline="-25000" dirty="0"/>
                  <a:t>s</a:t>
                </a:r>
                <a:r>
                  <a:rPr lang="en-US" dirty="0"/>
                  <a:t> 	so	 f t = f/fs </a:t>
                </a:r>
                <a:r>
                  <a:rPr lang="en-US" b="1" baseline="-14000" dirty="0"/>
                  <a:t>*</a:t>
                </a:r>
                <a:r>
                  <a:rPr lang="en-US" dirty="0"/>
                  <a:t> t/</a:t>
                </a:r>
                <a:r>
                  <a:rPr lang="en-US" dirty="0" err="1"/>
                  <a:t>ts</a:t>
                </a:r>
                <a:r>
                  <a:rPr lang="en-US" dirty="0"/>
                  <a:t> = k n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So the integral over   s(t) e </a:t>
                </a:r>
                <a:r>
                  <a:rPr lang="en-US" baseline="30000" dirty="0"/>
                  <a:t>i </a:t>
                </a:r>
                <a:r>
                  <a:rPr lang="en-US" b="1" baseline="30000" dirty="0"/>
                  <a:t>2 </a:t>
                </a:r>
                <a:r>
                  <a:rPr lang="el-GR" b="1" baseline="30000" dirty="0"/>
                  <a:t>π</a:t>
                </a:r>
                <a:r>
                  <a:rPr lang="en-US" b="1" baseline="30000" dirty="0"/>
                  <a:t> f t  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b="1" baseline="30000" dirty="0"/>
                  <a:t>	</a:t>
                </a:r>
                <a:r>
                  <a:rPr lang="en-US" dirty="0"/>
                  <a:t>will turn into a sum over   </a:t>
                </a:r>
                <a:r>
                  <a:rPr lang="en-US" dirty="0" err="1"/>
                  <a:t>s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e </a:t>
                </a:r>
                <a:r>
                  <a:rPr lang="en-US" b="1" baseline="30000" dirty="0"/>
                  <a:t>i 2 </a:t>
                </a:r>
                <a:r>
                  <a:rPr lang="el-GR" b="1" baseline="30000" dirty="0"/>
                  <a:t>π</a:t>
                </a:r>
                <a:r>
                  <a:rPr lang="en-US" b="1" baseline="30000" dirty="0"/>
                  <a:t> n k</a:t>
                </a:r>
                <a:endParaRPr lang="en-US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dirty="0"/>
                  <a:t>The product of coefficients has to be 1/N</a:t>
                </a:r>
              </a:p>
              <a:p>
                <a:pPr marL="0" indent="0" defTabSz="457200">
                  <a:spcBef>
                    <a:spcPts val="0"/>
                  </a:spcBef>
                  <a:buNone/>
                </a:pPr>
                <a:r>
                  <a:rPr lang="en-US" dirty="0"/>
                  <a:t>	and we are following a (bad) convention</a:t>
                </a:r>
              </a:p>
              <a:p>
                <a:pPr marL="0" indent="0" defTabSz="457200">
                  <a:spcBef>
                    <a:spcPts val="1800"/>
                  </a:spcBef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308100"/>
                <a:ext cx="8181753" cy="4799013"/>
              </a:xfrm>
              <a:blipFill rotWithShape="0">
                <a:blip r:embed="rId2"/>
                <a:stretch>
                  <a:fillRect l="-745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18178" y="4209616"/>
                <a:ext cx="2462725" cy="4415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baseline="-25000" dirty="0" err="1"/>
                  <a:t>k</a:t>
                </a:r>
                <a:r>
                  <a:rPr lang="en-US" sz="2000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78" y="4209616"/>
                <a:ext cx="2462725" cy="441596"/>
              </a:xfrm>
              <a:prstGeom prst="rect">
                <a:avLst/>
              </a:prstGeom>
              <a:blipFill rotWithShape="0">
                <a:blip r:embed="rId3"/>
                <a:stretch>
                  <a:fillRect l="-6188" b="-34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18178" y="4871138"/>
                <a:ext cx="2422138" cy="508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000" dirty="0"/>
                  <a:t>s</a:t>
                </a:r>
                <a:r>
                  <a:rPr lang="en-US" sz="2000" baseline="-25000" dirty="0" err="1"/>
                  <a:t>n</a:t>
                </a:r>
                <a:r>
                  <a:rPr lang="en-US" sz="2000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178" y="4871138"/>
                <a:ext cx="2422138" cy="508024"/>
              </a:xfrm>
              <a:prstGeom prst="rect">
                <a:avLst/>
              </a:prstGeom>
              <a:blipFill rotWithShape="0">
                <a:blip r:embed="rId4"/>
                <a:stretch>
                  <a:fillRect l="-6297" b="-18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724387"/>
      </p:ext>
    </p:extLst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181753" cy="4799013"/>
          </a:xfrm>
        </p:spPr>
        <p:txBody>
          <a:bodyPr/>
          <a:lstStyle/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So, the transformation now is the </a:t>
            </a:r>
            <a:r>
              <a:rPr lang="en-US" b="1" dirty="0"/>
              <a:t>D</a:t>
            </a:r>
            <a:r>
              <a:rPr lang="en-US" dirty="0"/>
              <a:t>iscrete </a:t>
            </a:r>
            <a:r>
              <a:rPr lang="en-US" b="1" dirty="0"/>
              <a:t>F</a:t>
            </a:r>
            <a:r>
              <a:rPr lang="en-US" dirty="0"/>
              <a:t>ourier </a:t>
            </a:r>
            <a:r>
              <a:rPr lang="en-US" b="1" dirty="0"/>
              <a:t>T</a:t>
            </a:r>
            <a:r>
              <a:rPr lang="en-US" dirty="0"/>
              <a:t>ransform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		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dirty="0"/>
              <a:t>= DFT( 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) 		</a:t>
            </a:r>
            <a:r>
              <a:rPr lang="en-US" sz="2400" dirty="0" err="1"/>
              <a:t>s</a:t>
            </a:r>
            <a:r>
              <a:rPr lang="en-US" sz="2400" b="1" baseline="-25000" dirty="0" err="1"/>
              <a:t>n</a:t>
            </a:r>
            <a:r>
              <a:rPr lang="en-US" sz="2400" dirty="0"/>
              <a:t> = </a:t>
            </a:r>
            <a:r>
              <a:rPr lang="en-US" sz="2400" dirty="0" err="1"/>
              <a:t>iDFT</a:t>
            </a:r>
            <a:r>
              <a:rPr lang="en-US" sz="2400" dirty="0"/>
              <a:t>( </a:t>
            </a:r>
            <a:r>
              <a:rPr lang="en-US" sz="2400" dirty="0" err="1"/>
              <a:t>S</a:t>
            </a:r>
            <a:r>
              <a:rPr lang="en-US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dirty="0"/>
              <a:t>)    </a:t>
            </a:r>
            <a:r>
              <a:rPr lang="en-US" dirty="0"/>
              <a:t>(</a:t>
            </a:r>
            <a:r>
              <a:rPr lang="en-US" dirty="0" err="1"/>
              <a:t>iDFT</a:t>
            </a:r>
            <a:r>
              <a:rPr lang="en-US" dirty="0"/>
              <a:t> = DFT</a:t>
            </a:r>
            <a:r>
              <a:rPr lang="en-US" b="1" baseline="30000" dirty="0"/>
              <a:t>-1</a:t>
            </a:r>
            <a:r>
              <a:rPr lang="en-US" dirty="0"/>
              <a:t>)</a:t>
            </a:r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/>
              <a:t>We will deal with digital signals with N times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Yes, signals are defined for all times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but we don’t care about all other values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you can think that all other values are zero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		or that the signal repeats over and over again</a:t>
            </a:r>
          </a:p>
          <a:p>
            <a:pPr marL="0" indent="0" defTabSz="457200">
              <a:spcBef>
                <a:spcPts val="1200"/>
              </a:spcBef>
              <a:buNone/>
            </a:pPr>
            <a:r>
              <a:rPr lang="en-US" dirty="0"/>
              <a:t>The precise form of the DFT and </a:t>
            </a:r>
            <a:r>
              <a:rPr lang="en-US" dirty="0" err="1"/>
              <a:t>iDFT</a:t>
            </a:r>
            <a:r>
              <a:rPr lang="en-US" dirty="0"/>
              <a:t> for finite N is:</a:t>
            </a:r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endParaRPr lang="en-US" dirty="0"/>
          </a:p>
          <a:p>
            <a:pPr marL="0" indent="0" defTabSz="457200">
              <a:spcBef>
                <a:spcPts val="18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Why must there be the same number of </a:t>
            </a:r>
            <a:r>
              <a:rPr lang="en-US" b="1" dirty="0" err="1">
                <a:solidFill>
                  <a:srgbClr val="002060"/>
                </a:solidFill>
              </a:rPr>
              <a:t>k</a:t>
            </a:r>
            <a:r>
              <a:rPr lang="en-US" dirty="0" err="1">
                <a:solidFill>
                  <a:srgbClr val="002060"/>
                </a:solidFill>
              </a:rPr>
              <a:t>s</a:t>
            </a:r>
            <a:r>
              <a:rPr lang="en-US" dirty="0">
                <a:solidFill>
                  <a:srgbClr val="002060"/>
                </a:solidFill>
              </a:rPr>
              <a:t> as </a:t>
            </a:r>
            <a:r>
              <a:rPr lang="en-US" b="1" dirty="0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s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71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13339" y="4622677"/>
                <a:ext cx="3942298" cy="7064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4622677"/>
                <a:ext cx="3942298" cy="706412"/>
              </a:xfrm>
              <a:prstGeom prst="rect">
                <a:avLst/>
              </a:prstGeom>
              <a:blipFill rotWithShape="0">
                <a:blip r:embed="rId2"/>
                <a:stretch>
                  <a:fillRect l="-6337" b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13339" y="5550043"/>
                <a:ext cx="3877665" cy="8126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den>
                            </m:f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339" y="5550043"/>
                <a:ext cx="3877665" cy="812658"/>
              </a:xfrm>
              <a:prstGeom prst="rect">
                <a:avLst/>
              </a:prstGeom>
              <a:blipFill rotWithShape="0">
                <a:blip r:embed="rId3"/>
                <a:stretch>
                  <a:fillRect l="-6447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596571" y="4928979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k = 0 … N-1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96571" y="5762535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 = 0 … N-1</a:t>
            </a:r>
          </a:p>
        </p:txBody>
      </p:sp>
    </p:spTree>
    <p:extLst>
      <p:ext uri="{BB962C8B-B14F-4D97-AF65-F5344CB8AC3E}">
        <p14:creationId xmlns:p14="http://schemas.microsoft.com/office/powerpoint/2010/main" val="2325773291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3481814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156736"/>
            <a:ext cx="6686550" cy="1143000"/>
          </a:xfrm>
        </p:spPr>
        <p:txBody>
          <a:bodyPr/>
          <a:lstStyle/>
          <a:p>
            <a:r>
              <a:rPr lang="en-US" dirty="0"/>
              <a:t>DFT is 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8149856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we think of the digital signals as vectors</a:t>
            </a:r>
          </a:p>
          <a:p>
            <a:pPr marL="0" indent="0" defTabSz="457200">
              <a:buNone/>
            </a:pPr>
            <a:r>
              <a:rPr lang="en-US" dirty="0"/>
              <a:t>	then the DFT and </a:t>
            </a:r>
            <a:r>
              <a:rPr lang="en-US" dirty="0" err="1"/>
              <a:t>iDFT</a:t>
            </a:r>
            <a:r>
              <a:rPr lang="en-US" dirty="0"/>
              <a:t> are (unitary transformation) matrices</a:t>
            </a:r>
          </a:p>
          <a:p>
            <a:pPr marL="0" indent="0" defTabSz="457200">
              <a:buNone/>
            </a:pPr>
            <a:r>
              <a:rPr lang="en-US" dirty="0"/>
              <a:t>They change the representation from the SUI basis to the HRS one</a:t>
            </a:r>
          </a:p>
          <a:p>
            <a:pPr marL="0" indent="0" defTabSz="457200">
              <a:buNone/>
            </a:pPr>
            <a:r>
              <a:rPr lang="en-US" dirty="0"/>
              <a:t>We call the matrix </a:t>
            </a:r>
            <a:r>
              <a:rPr lang="en-US" b="1" dirty="0"/>
              <a:t>W</a:t>
            </a:r>
          </a:p>
          <a:p>
            <a:pPr marL="0" indent="0" defTabSz="457200">
              <a:buNone/>
            </a:pPr>
            <a:r>
              <a:rPr lang="en-US" dirty="0"/>
              <a:t>So, we can write the DFT like this:</a:t>
            </a:r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spcBef>
                <a:spcPts val="0"/>
              </a:spcBef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  <a:p>
            <a:pPr marL="0" indent="0" defTabSz="4572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534413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83" y="156736"/>
            <a:ext cx="6686550" cy="1143000"/>
          </a:xfrm>
        </p:spPr>
        <p:txBody>
          <a:bodyPr/>
          <a:lstStyle/>
          <a:p>
            <a:r>
              <a:rPr lang="en-US" dirty="0"/>
              <a:t>The Nth root of unity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There’s a better way of writing this</a:t>
                </a:r>
              </a:p>
              <a:p>
                <a:pPr marL="0" indent="0">
                  <a:buNone/>
                </a:pPr>
                <a:r>
                  <a:rPr lang="en-US" dirty="0"/>
                  <a:t>We define the N</a:t>
                </a:r>
                <a:r>
                  <a:rPr lang="en-US" b="1" baseline="30000" dirty="0"/>
                  <a:t>th</a:t>
                </a:r>
                <a:r>
                  <a:rPr lang="en-US" dirty="0"/>
                  <a:t> root of unity W</a:t>
                </a:r>
                <a:r>
                  <a:rPr lang="en-US" b="1" baseline="-25000" dirty="0"/>
                  <a:t>N</a:t>
                </a:r>
                <a:r>
                  <a:rPr lang="en-US" dirty="0"/>
                  <a:t>, i.e., a number such that W</a:t>
                </a:r>
                <a:r>
                  <a:rPr lang="en-US" b="1" baseline="-25000" dirty="0"/>
                  <a:t>N</a:t>
                </a:r>
                <a:r>
                  <a:rPr lang="en-US" b="1" baseline="30000" dirty="0"/>
                  <a:t>N </a:t>
                </a:r>
                <a:r>
                  <a:rPr lang="en-US" b="1" dirty="0"/>
                  <a:t>= 1</a:t>
                </a:r>
              </a:p>
              <a:p>
                <a:pPr marL="0" indent="0">
                  <a:buNone/>
                </a:pPr>
                <a:r>
                  <a:rPr lang="en-US" sz="1800" dirty="0"/>
                  <a:t>It is also called the twiddle factor (we’ll see why later!)</a:t>
                </a:r>
              </a:p>
              <a:p>
                <a:pPr marL="0" indent="0">
                  <a:buNone/>
                </a:pPr>
                <a:r>
                  <a:rPr lang="en-US" sz="2400" dirty="0"/>
                  <a:t>W</a:t>
                </a:r>
                <a:r>
                  <a:rPr lang="en-US" sz="2400" b="1" baseline="-25000" dirty="0"/>
                  <a:t>N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 for example, </a:t>
                </a:r>
                <a:r>
                  <a:rPr lang="en-US" sz="2400" dirty="0"/>
                  <a:t>W</a:t>
                </a:r>
                <a:r>
                  <a:rPr lang="en-US" sz="2400" b="1" baseline="-25000" dirty="0"/>
                  <a:t>2 </a:t>
                </a:r>
                <a:r>
                  <a:rPr lang="en-US" sz="2400" dirty="0"/>
                  <a:t>= -1    W</a:t>
                </a:r>
                <a:r>
                  <a:rPr lang="en-US" sz="2400" b="1" baseline="-25000" dirty="0"/>
                  <a:t>4 </a:t>
                </a:r>
                <a:r>
                  <a:rPr lang="en-US" sz="2400" dirty="0"/>
                  <a:t>= - i    W</a:t>
                </a:r>
                <a:r>
                  <a:rPr lang="en-US" sz="2400" b="1" baseline="-25000" dirty="0"/>
                  <a:t>8 </a:t>
                </a:r>
                <a:r>
                  <a:rPr lang="en-US" sz="2400" dirty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/>
                  <a:t> (1+i)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 rotWithShape="0">
                <a:blip r:embed="rId2"/>
                <a:stretch>
                  <a:fillRect l="-1198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73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99116" y="156736"/>
            <a:ext cx="1936540" cy="1486390"/>
            <a:chOff x="6091041" y="979011"/>
            <a:chExt cx="2159824" cy="1680528"/>
          </a:xfrm>
        </p:grpSpPr>
        <p:cxnSp>
          <p:nvCxnSpPr>
            <p:cNvPr id="11" name="Straight Arrow Connector 10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Oval 12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7325833" y="2230051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Connector 14"/>
            <p:cNvCxnSpPr>
              <a:endCxn id="14" idx="5"/>
            </p:cNvCxnSpPr>
            <p:nvPr/>
          </p:nvCxnSpPr>
          <p:spPr bwMode="auto">
            <a:xfrm>
              <a:off x="6969853" y="1819275"/>
              <a:ext cx="428583" cy="51298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7368363" y="2255395"/>
              <a:ext cx="8825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N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38989" y="4768410"/>
                <a:ext cx="3313921" cy="5341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k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989" y="4768410"/>
                <a:ext cx="3313921" cy="534121"/>
              </a:xfrm>
              <a:prstGeom prst="rect">
                <a:avLst/>
              </a:prstGeom>
              <a:blipFill rotWithShape="0">
                <a:blip r:embed="rId3"/>
                <a:stretch>
                  <a:fillRect l="-7537" t="-15909" b="-4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218642" y="5434347"/>
                <a:ext cx="3775072" cy="7089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err="1"/>
                  <a:t>s</a:t>
                </a:r>
                <a:r>
                  <a:rPr lang="en-US" baseline="-25000" dirty="0" err="1"/>
                  <a:t>n</a:t>
                </a:r>
                <a:r>
                  <a:rPr lang="en-US" dirty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  <m:e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𝒏𝒌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642" y="5434347"/>
                <a:ext cx="3775072" cy="708977"/>
              </a:xfrm>
              <a:prstGeom prst="rect">
                <a:avLst/>
              </a:prstGeom>
              <a:blipFill rotWithShape="0">
                <a:blip r:embed="rId4"/>
                <a:stretch>
                  <a:fillRect l="-6624" t="-2564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304631" y="4828952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k = 0 … N-1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4631" y="5662508"/>
            <a:ext cx="1850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n = 0 … N-1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958679" y="2964411"/>
            <a:ext cx="0" cy="1486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170719" y="3722432"/>
            <a:ext cx="15759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1428176" y="3268887"/>
            <a:ext cx="1061006" cy="980035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1392399" y="3669476"/>
            <a:ext cx="76266" cy="10591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2325" y="3766679"/>
            <a:ext cx="7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2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248588" y="2964411"/>
            <a:ext cx="0" cy="148639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3460628" y="3722432"/>
            <a:ext cx="157592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3718085" y="3268887"/>
            <a:ext cx="1061006" cy="980035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216891" y="4187891"/>
            <a:ext cx="76266" cy="105911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5024" y="4208969"/>
            <a:ext cx="791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n-lt"/>
              </a:rPr>
              <a:t>W</a:t>
            </a:r>
            <a:r>
              <a:rPr lang="en-US" sz="1800" baseline="-25000" dirty="0">
                <a:solidFill>
                  <a:srgbClr val="FF0000"/>
                </a:solidFill>
                <a:latin typeface="+mn-lt"/>
              </a:rPr>
              <a:t>4</a:t>
            </a:r>
            <a:endParaRPr lang="en-US" sz="1800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827684" y="2964411"/>
            <a:ext cx="1936540" cy="1498267"/>
            <a:chOff x="6091041" y="979011"/>
            <a:chExt cx="2159824" cy="1693956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6969853" y="979011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6091041" y="1836037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8" name="Oval 37"/>
            <p:cNvSpPr/>
            <p:nvPr/>
          </p:nvSpPr>
          <p:spPr bwMode="auto">
            <a:xfrm>
              <a:off x="6378183" y="1323255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Oval 38"/>
            <p:cNvSpPr/>
            <p:nvPr/>
          </p:nvSpPr>
          <p:spPr bwMode="auto">
            <a:xfrm>
              <a:off x="7349551" y="2206007"/>
              <a:ext cx="85060" cy="11974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68363" y="2255396"/>
              <a:ext cx="882502" cy="417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latin typeface="+mn-lt"/>
                </a:rPr>
                <a:t>W</a:t>
              </a:r>
              <a:r>
                <a:rPr lang="en-US" sz="1800" baseline="-25000" dirty="0">
                  <a:solidFill>
                    <a:srgbClr val="FF0000"/>
                  </a:solidFill>
                  <a:latin typeface="+mn-lt"/>
                </a:rPr>
                <a:t>8</a:t>
              </a:r>
              <a:endParaRPr lang="en-US" sz="1800" dirty="0">
                <a:solidFill>
                  <a:srgbClr val="FF0000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332184"/>
      </p:ext>
    </p:extLst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1472251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N=2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 defTabSz="457200">
                  <a:buNone/>
                </a:pPr>
                <a:r>
                  <a:rPr lang="en-US" dirty="0"/>
                  <a:t>Let’s try one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For  N=2 we have 2 signal values in the time domain s</a:t>
                </a:r>
                <a:r>
                  <a:rPr lang="en-US" b="1" baseline="-25000" dirty="0"/>
                  <a:t>0</a:t>
                </a:r>
                <a:r>
                  <a:rPr lang="en-US" dirty="0"/>
                  <a:t> s</a:t>
                </a:r>
                <a:r>
                  <a:rPr lang="en-US" b="1" baseline="-25000" dirty="0"/>
                  <a:t>1</a:t>
                </a:r>
              </a:p>
              <a:p>
                <a:pPr marL="0" indent="0" defTabSz="457200">
                  <a:buNone/>
                </a:pPr>
                <a:endParaRPr lang="en-US" b="1" baseline="-25000" dirty="0"/>
              </a:p>
              <a:p>
                <a:pPr marL="0" indent="0" defTabSz="457200">
                  <a:buNone/>
                </a:pPr>
                <a:r>
                  <a:rPr lang="en-US" dirty="0"/>
                  <a:t>	W</a:t>
                </a:r>
                <a:r>
                  <a:rPr lang="en-US" b="1" baseline="-25000" dirty="0"/>
                  <a:t>2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sup>
                    </m:sSup>
                  </m:oMath>
                </a14:m>
                <a:r>
                  <a:rPr lang="en-US" dirty="0"/>
                  <a:t> = -1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and in the frequency domain 	S</a:t>
                </a:r>
                <a:r>
                  <a:rPr lang="en-US" b="1" baseline="-25000" dirty="0"/>
                  <a:t>0</a:t>
                </a:r>
                <a:r>
                  <a:rPr lang="en-US" dirty="0"/>
                  <a:t> = s</a:t>
                </a:r>
                <a:r>
                  <a:rPr lang="en-US" b="1" baseline="-25000" dirty="0"/>
                  <a:t>0</a:t>
                </a:r>
                <a:r>
                  <a:rPr lang="en-US" dirty="0"/>
                  <a:t> + s</a:t>
                </a:r>
                <a:r>
                  <a:rPr lang="en-US" b="1" baseline="-25000" dirty="0"/>
                  <a:t>1 		</a:t>
                </a:r>
                <a:r>
                  <a:rPr lang="en-US" dirty="0"/>
                  <a:t>S</a:t>
                </a:r>
                <a:r>
                  <a:rPr lang="en-US" b="1" baseline="-25000" dirty="0"/>
                  <a:t>1</a:t>
                </a:r>
                <a:r>
                  <a:rPr lang="en-US" dirty="0"/>
                  <a:t> = s</a:t>
                </a:r>
                <a:r>
                  <a:rPr lang="en-US" b="1" baseline="-25000" dirty="0"/>
                  <a:t>0</a:t>
                </a:r>
                <a:r>
                  <a:rPr lang="en-US" dirty="0"/>
                  <a:t> - s</a:t>
                </a:r>
                <a:r>
                  <a:rPr lang="en-US" b="1" baseline="-25000" dirty="0"/>
                  <a:t>1</a:t>
                </a:r>
              </a:p>
              <a:p>
                <a:pPr marL="0" indent="0" defTabSz="457200">
                  <a:buNone/>
                </a:pPr>
                <a:endParaRPr lang="en-US" b="1" baseline="-25000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>
                <a:blip r:embed="rId3"/>
                <a:stretch>
                  <a:fillRect l="-823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74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27" y="5103619"/>
            <a:ext cx="3825789" cy="893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6865" y="5103619"/>
            <a:ext cx="4117679" cy="933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A26BB0-F6C1-6716-1E32-96187F1A1F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469" y="3774882"/>
            <a:ext cx="881062" cy="75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1136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862" y="1472251"/>
            <a:ext cx="6710085" cy="170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: N=4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</p:spPr>
            <p:txBody>
              <a:bodyPr/>
              <a:lstStyle/>
              <a:p>
                <a:pPr marL="0" indent="0" defTabSz="457200">
                  <a:buNone/>
                </a:pPr>
                <a:r>
                  <a:rPr lang="en-US" dirty="0"/>
                  <a:t>Let’s try another one</a:t>
                </a:r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r>
                  <a:rPr lang="en-US" dirty="0"/>
                  <a:t>For  N=4 we have 4 signal values in the time domain s</a:t>
                </a:r>
                <a:r>
                  <a:rPr lang="en-US" b="1" baseline="-25000" dirty="0"/>
                  <a:t>0</a:t>
                </a:r>
                <a:r>
                  <a:rPr lang="en-US" dirty="0"/>
                  <a:t> s</a:t>
                </a:r>
                <a:r>
                  <a:rPr lang="en-US" b="1" baseline="-25000" dirty="0"/>
                  <a:t>1 </a:t>
                </a:r>
                <a:r>
                  <a:rPr lang="en-US" dirty="0"/>
                  <a:t>s</a:t>
                </a:r>
                <a:r>
                  <a:rPr lang="en-US" b="1" baseline="-25000" dirty="0"/>
                  <a:t>2</a:t>
                </a:r>
                <a:r>
                  <a:rPr lang="en-US" dirty="0"/>
                  <a:t> s</a:t>
                </a:r>
                <a:r>
                  <a:rPr lang="en-US" b="1" baseline="-25000" dirty="0"/>
                  <a:t>3</a:t>
                </a:r>
              </a:p>
              <a:p>
                <a:pPr marL="0" indent="0" defTabSz="457200">
                  <a:buNone/>
                </a:pPr>
                <a:r>
                  <a:rPr lang="en-US" b="1" baseline="-25000" dirty="0"/>
                  <a:t> 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W</a:t>
                </a:r>
                <a:r>
                  <a:rPr lang="en-US" b="1" baseline="-25000" dirty="0"/>
                  <a:t>4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dirty="0"/>
                  <a:t> = -i</a:t>
                </a:r>
              </a:p>
              <a:p>
                <a:pPr marL="0" indent="0" defTabSz="457200">
                  <a:buNone/>
                </a:pPr>
                <a:r>
                  <a:rPr lang="en-US" dirty="0"/>
                  <a:t>	</a:t>
                </a:r>
                <a:endParaRPr lang="en-US" b="1" baseline="-25000" dirty="0"/>
              </a:p>
              <a:p>
                <a:pPr marL="0" indent="0" defTabSz="457200">
                  <a:buNone/>
                </a:pPr>
                <a:endParaRPr lang="en-US" dirty="0"/>
              </a:p>
              <a:p>
                <a:pPr marL="0" indent="0" defTabSz="45720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308100"/>
                <a:ext cx="8149856" cy="4799013"/>
              </a:xfrm>
              <a:blipFill>
                <a:blip r:embed="rId3"/>
                <a:stretch>
                  <a:fillRect l="-823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75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5155" y="4695377"/>
            <a:ext cx="8261498" cy="1411736"/>
            <a:chOff x="733591" y="5113063"/>
            <a:chExt cx="7406777" cy="111313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9338" y="5201037"/>
              <a:ext cx="2341030" cy="10251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3591" y="5113063"/>
              <a:ext cx="5138299" cy="1078319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367A1BFF-5403-5743-BBD7-581A67AA6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912" y="3759765"/>
            <a:ext cx="763984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612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 matrix in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144" y="3512121"/>
            <a:ext cx="7772400" cy="2909943"/>
          </a:xfrm>
        </p:spPr>
        <p:txBody>
          <a:bodyPr/>
          <a:lstStyle/>
          <a:p>
            <a:pPr marL="0" indent="0" defTabSz="457200">
              <a:buNone/>
            </a:pPr>
            <a:r>
              <a:rPr lang="en-US" dirty="0"/>
              <a:t>The first row is all 1s</a:t>
            </a:r>
          </a:p>
          <a:p>
            <a:pPr marL="0" indent="0" defTabSz="457200">
              <a:buNone/>
            </a:pPr>
            <a:r>
              <a:rPr lang="en-US" dirty="0"/>
              <a:t>	so S</a:t>
            </a:r>
            <a:r>
              <a:rPr lang="en-US" b="1" baseline="-25000" dirty="0"/>
              <a:t>0</a:t>
            </a:r>
            <a:r>
              <a:rPr lang="en-US" dirty="0"/>
              <a:t> (the DC component) is the sum of all values</a:t>
            </a:r>
          </a:p>
          <a:p>
            <a:pPr marL="0" indent="0" defTabSz="457200">
              <a:buNone/>
            </a:pPr>
            <a:r>
              <a:rPr lang="en-US" dirty="0"/>
              <a:t>		it would be the average if we used a different convention</a:t>
            </a:r>
          </a:p>
          <a:p>
            <a:pPr marL="0" indent="0" defTabSz="457200">
              <a:buNone/>
            </a:pPr>
            <a:r>
              <a:rPr lang="en-US" dirty="0"/>
              <a:t>The second row is powers of W</a:t>
            </a:r>
            <a:r>
              <a:rPr lang="en-US" b="1" baseline="-25000" dirty="0"/>
              <a:t>N</a:t>
            </a:r>
          </a:p>
          <a:p>
            <a:pPr marL="0" indent="0" defTabSz="457200">
              <a:buNone/>
            </a:pPr>
            <a:r>
              <a:rPr lang="en-US" dirty="0"/>
              <a:t>The third row is powers of W</a:t>
            </a:r>
            <a:r>
              <a:rPr lang="en-US" b="1" baseline="-25000" dirty="0"/>
              <a:t>N</a:t>
            </a:r>
            <a:r>
              <a:rPr lang="en-US" b="1" baseline="30000" dirty="0"/>
              <a:t>2</a:t>
            </a:r>
          </a:p>
          <a:p>
            <a:pPr marL="0" indent="0" defTabSz="457200">
              <a:buNone/>
            </a:pPr>
            <a:r>
              <a:rPr lang="en-US" dirty="0"/>
              <a:t>Row N/2 + 1 is +1 -1 +1 -1</a:t>
            </a:r>
          </a:p>
          <a:p>
            <a:pPr marL="0" indent="0" defTabSz="457200">
              <a:buNone/>
            </a:pPr>
            <a:r>
              <a:rPr lang="en-US" dirty="0"/>
              <a:t>The first column is all 1s</a:t>
            </a:r>
          </a:p>
          <a:p>
            <a:pPr marL="0" indent="0" defTabSz="457200">
              <a:buNone/>
            </a:pPr>
            <a:r>
              <a:rPr lang="en-US" dirty="0">
                <a:solidFill>
                  <a:srgbClr val="002060"/>
                </a:solidFill>
              </a:rPr>
              <a:t>This matrix is not orthogonal but unitary – why?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76</a:t>
            </a:fld>
            <a:endParaRPr lang="en-US" alt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856548" y="1069344"/>
            <a:ext cx="4853482" cy="2343781"/>
            <a:chOff x="1856548" y="1069344"/>
            <a:chExt cx="4853482" cy="234378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9030" y="1308100"/>
              <a:ext cx="4191000" cy="21050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856548" y="132203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n=0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50110" y="1602924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50110" y="1892606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2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50110" y="216732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7240" y="1069344"/>
              <a:ext cx="41868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k=0     1       2       3               n-1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80040" y="2911072"/>
              <a:ext cx="914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N-1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368012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174" y="165100"/>
            <a:ext cx="7169714" cy="1143000"/>
          </a:xfrm>
        </p:spPr>
        <p:txBody>
          <a:bodyPr/>
          <a:lstStyle/>
          <a:p>
            <a:r>
              <a:rPr lang="en-US" dirty="0"/>
              <a:t>Another meaning for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308100"/>
            <a:ext cx="8251723" cy="479901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Frequency</a:t>
            </a:r>
            <a:r>
              <a:rPr lang="en-US" sz="2000" dirty="0"/>
              <a:t> is well defined for sinusoids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	s(t) = A sin(</a:t>
            </a:r>
            <a:r>
              <a:rPr lang="el-GR" sz="2000" dirty="0"/>
              <a:t>ω</a:t>
            </a:r>
            <a:r>
              <a:rPr lang="en-US" sz="2000" dirty="0"/>
              <a:t>t + </a:t>
            </a:r>
            <a:r>
              <a:rPr lang="el-GR" sz="2000" dirty="0"/>
              <a:t>ϕ</a:t>
            </a:r>
            <a:r>
              <a:rPr lang="en-US" sz="2000" dirty="0"/>
              <a:t>)     </a:t>
            </a:r>
            <a:r>
              <a:rPr lang="en-US" sz="2000" dirty="0" err="1"/>
              <a:t>s</a:t>
            </a:r>
            <a:r>
              <a:rPr lang="en-US" sz="2000" baseline="-25000" dirty="0" err="1"/>
              <a:t>n</a:t>
            </a:r>
            <a:r>
              <a:rPr lang="en-US" sz="2000" dirty="0"/>
              <a:t> = A sin(</a:t>
            </a:r>
            <a:r>
              <a:rPr lang="el-GR" sz="2000" dirty="0"/>
              <a:t>ω</a:t>
            </a:r>
            <a:r>
              <a:rPr lang="en-US" sz="2000" dirty="0"/>
              <a:t>n + </a:t>
            </a:r>
            <a:r>
              <a:rPr lang="el-GR" sz="2000" dirty="0"/>
              <a:t>ϕ</a:t>
            </a:r>
            <a:r>
              <a:rPr lang="en-US" sz="2000" dirty="0"/>
              <a:t>)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but all other signals have many - an entire </a:t>
            </a:r>
            <a:r>
              <a:rPr lang="en-US" sz="2000" i="1" dirty="0"/>
              <a:t>spectrum</a:t>
            </a:r>
            <a:r>
              <a:rPr lang="en-US" sz="2000" dirty="0"/>
              <a:t> of frequencies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There is an intuitive feeling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at every time a signal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	can have a different </a:t>
            </a:r>
            <a:r>
              <a:rPr lang="en-US" sz="2000" i="1" dirty="0"/>
              <a:t>instantaneous</a:t>
            </a:r>
            <a:r>
              <a:rPr lang="en-US" sz="2000" dirty="0"/>
              <a:t> amplitude and frequency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Can we find s(t) = A</a:t>
            </a:r>
            <a:r>
              <a:rPr lang="en-US" sz="1600" dirty="0"/>
              <a:t>(t)</a:t>
            </a:r>
            <a:r>
              <a:rPr lang="en-US" sz="2000" dirty="0"/>
              <a:t> sin(</a:t>
            </a:r>
            <a:r>
              <a:rPr lang="el-GR" sz="2000" dirty="0"/>
              <a:t>ω</a:t>
            </a:r>
            <a:r>
              <a:rPr lang="en-US" sz="1600" dirty="0"/>
              <a:t>(t)</a:t>
            </a:r>
            <a:r>
              <a:rPr lang="en-US" sz="2000" dirty="0"/>
              <a:t> t) for all signals?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Does that make sense?  It can’t be unique!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Given any s(t) pick an arbitrary </a:t>
            </a:r>
            <a:r>
              <a:rPr lang="el-GR" sz="2000" dirty="0"/>
              <a:t>ω</a:t>
            </a:r>
            <a:r>
              <a:rPr lang="en-US" sz="2000" dirty="0"/>
              <a:t>(t) and divide A(t) = s(t) / sin(</a:t>
            </a:r>
            <a:r>
              <a:rPr lang="el-GR" sz="2000" dirty="0"/>
              <a:t>ω</a:t>
            </a:r>
            <a:r>
              <a:rPr lang="en-US" sz="1600" dirty="0"/>
              <a:t>(t)</a:t>
            </a:r>
            <a:r>
              <a:rPr lang="en-US" sz="2000" dirty="0"/>
              <a:t> t)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A consistent meaning of instantaneous amplitude and frequency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can be obtained by a different transform (not Fourier!)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This new transform only works under 2 conditions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signal has finite bandwidth (which real signals should)	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signal has no DC component – i.e., its time average is zero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77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351640" y="1308100"/>
            <a:ext cx="2507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7030A0"/>
                </a:solidFill>
                <a:latin typeface="+mn-lt"/>
              </a:rPr>
              <a:t>A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amplitude</a:t>
            </a:r>
          </a:p>
          <a:p>
            <a:r>
              <a:rPr lang="el-GR" sz="1800" dirty="0">
                <a:solidFill>
                  <a:srgbClr val="7030A0"/>
                </a:solidFill>
              </a:rPr>
              <a:t>ω</a:t>
            </a:r>
            <a:r>
              <a:rPr lang="en-US" sz="1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(angular) frequency</a:t>
            </a:r>
          </a:p>
          <a:p>
            <a:r>
              <a:rPr lang="el-GR" sz="1800" dirty="0">
                <a:solidFill>
                  <a:srgbClr val="7030A0"/>
                </a:solidFill>
                <a:latin typeface="+mn-lt"/>
              </a:rPr>
              <a:t>Φ</a:t>
            </a:r>
            <a:r>
              <a:rPr lang="en-US" sz="1800" dirty="0">
                <a:solidFill>
                  <a:srgbClr val="7030A0"/>
                </a:solidFill>
                <a:latin typeface="+mn-lt"/>
              </a:rPr>
              <a:t> </a:t>
            </a:r>
            <a:r>
              <a:rPr lang="en-US" sz="1800" b="0" dirty="0">
                <a:solidFill>
                  <a:srgbClr val="7030A0"/>
                </a:solidFill>
                <a:latin typeface="+mn-lt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3201051865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3891" cy="241590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ABCD631-E998-4252-BD83-ECBB1F0DDFF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78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099"/>
            <a:ext cx="6663538" cy="9959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16934" y="1255712"/>
                <a:ext cx="8004586" cy="5267918"/>
              </a:xfrm>
            </p:spPr>
            <p:txBody>
              <a:bodyPr/>
              <a:lstStyle/>
              <a:p>
                <a:pPr eaLnBrk="1" hangingPunct="1">
                  <a:lnSpc>
                    <a:spcPct val="140000"/>
                  </a:lnSpc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The instantaneous (analytical) representation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/>
                  <a:t>x(t) = A(t) cos </a:t>
                </a:r>
                <a:r>
                  <a:rPr lang="en-US" altLang="en-US" sz="2600" dirty="0"/>
                  <a:t>(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</a:t>
                </a:r>
                <a:r>
                  <a:rPr lang="en-US" altLang="en-US" sz="2600" dirty="0"/>
                  <a:t>) = </a:t>
                </a:r>
                <a:r>
                  <a:rPr lang="en-US" altLang="en-US" dirty="0"/>
                  <a:t>A(t) cos </a:t>
                </a:r>
                <a:r>
                  <a:rPr lang="en-US" altLang="en-US" sz="2600" dirty="0"/>
                  <a:t>(</a:t>
                </a:r>
                <a:r>
                  <a:rPr lang="en-US" altLang="en-US" dirty="0"/>
                  <a:t>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+ </a:t>
                </a:r>
                <a:r>
                  <a:rPr lang="en-US" altLang="en-US" dirty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/>
                  <a:t>(t) </a:t>
                </a:r>
                <a:r>
                  <a:rPr lang="en-US" altLang="en-US" sz="2600" dirty="0"/>
                  <a:t>)</a:t>
                </a:r>
                <a:endParaRPr lang="en-US" altLang="en-US" dirty="0"/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/>
                  <a:t>A(t) is the </a:t>
                </a:r>
                <a:r>
                  <a:rPr lang="en-US" altLang="en-US" i="1" dirty="0"/>
                  <a:t>instantaneous amplitude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r>
                  <a:rPr lang="en-US" altLang="en-US" dirty="0">
                    <a:latin typeface="Symbol" panose="05050102010706020507" pitchFamily="18" charset="2"/>
                  </a:rPr>
                  <a:t>f</a:t>
                </a:r>
                <a:r>
                  <a:rPr lang="en-US" altLang="en-US" dirty="0"/>
                  <a:t>(t) is the </a:t>
                </a:r>
                <a:r>
                  <a:rPr lang="en-US" altLang="en-US" i="1" dirty="0"/>
                  <a:t>instantaneous phase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10000"/>
                  </a:spcBef>
                </a:pPr>
                <a:endParaRPr lang="en-US" altLang="en-US" i="1" dirty="0"/>
              </a:p>
              <a:p>
                <a:pPr marL="0" indent="0" eaLnBrk="1" hangingPunct="1">
                  <a:lnSpc>
                    <a:spcPct val="100000"/>
                  </a:lnSpc>
                  <a:spcBef>
                    <a:spcPct val="10000"/>
                  </a:spcBef>
                  <a:buNone/>
                </a:pPr>
                <a:r>
                  <a:rPr lang="en-US" altLang="en-US" dirty="0"/>
                  <a:t>This is used in information transmission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A</a:t>
                </a:r>
                <a:r>
                  <a:rPr lang="en-US" altLang="en-US" dirty="0"/>
                  <a:t>mplitude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	x(t) = A(t)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</a:t>
                </a:r>
                <a:r>
                  <a:rPr lang="en-US" altLang="en-US" sz="2600" dirty="0"/>
                  <a:t>) 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P</a:t>
                </a:r>
                <a:r>
                  <a:rPr lang="en-US" altLang="en-US" dirty="0"/>
                  <a:t>hase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        	x(t) = A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baseline="-25000" dirty="0"/>
                  <a:t>c</a:t>
                </a:r>
                <a:r>
                  <a:rPr lang="en-US" altLang="en-US" dirty="0"/>
                  <a:t> t + </a:t>
                </a:r>
                <a:r>
                  <a:rPr lang="en-US" altLang="en-US" sz="24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2400" dirty="0"/>
                  <a:t>(t)</a:t>
                </a:r>
                <a:r>
                  <a:rPr lang="en-US" altLang="en-US" sz="2800" dirty="0"/>
                  <a:t> </a:t>
                </a:r>
                <a:r>
                  <a:rPr lang="en-US" altLang="en-US" sz="2600" dirty="0"/>
                  <a:t>) </a:t>
                </a:r>
              </a:p>
              <a:p>
                <a:pPr eaLnBrk="1" hangingPunct="1">
                  <a:spcBef>
                    <a:spcPct val="10000"/>
                  </a:spcBef>
                </a:pPr>
                <a:r>
                  <a:rPr lang="en-US" altLang="en-US" b="1" dirty="0"/>
                  <a:t>F</a:t>
                </a:r>
                <a:r>
                  <a:rPr lang="en-US" altLang="en-US" dirty="0"/>
                  <a:t>requency </a:t>
                </a:r>
                <a:r>
                  <a:rPr lang="en-US" altLang="en-US" b="1" dirty="0"/>
                  <a:t>M</a:t>
                </a:r>
                <a:r>
                  <a:rPr lang="en-US" altLang="en-US" dirty="0"/>
                  <a:t>odulation	x(t) ≠ A cos </a:t>
                </a:r>
                <a:r>
                  <a:rPr lang="en-US" altLang="en-US" sz="2600" dirty="0"/>
                  <a:t>( </a:t>
                </a:r>
                <a:r>
                  <a:rPr lang="en-US" altLang="en-US" dirty="0">
                    <a:sym typeface="Symbol" panose="05050102010706020507" pitchFamily="18" charset="2"/>
                  </a:rPr>
                  <a:t></a:t>
                </a:r>
                <a:r>
                  <a:rPr lang="en-US" altLang="en-US" dirty="0"/>
                  <a:t>(t) t </a:t>
                </a:r>
                <a:r>
                  <a:rPr lang="en-US" altLang="en-US" sz="2600" dirty="0"/>
                  <a:t>) 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>
                    <a:solidFill>
                      <a:srgbClr val="002060"/>
                    </a:solidFill>
                  </a:rPr>
                  <a:t>Why not?</a:t>
                </a:r>
              </a:p>
              <a:p>
                <a:pPr marL="0" indent="0" eaLnBrk="1" hangingPunct="1">
                  <a:spcBef>
                    <a:spcPts val="1200"/>
                  </a:spcBef>
                  <a:buNone/>
                </a:pPr>
                <a:r>
                  <a:rPr lang="en-US" altLang="en-US" dirty="0"/>
                  <a:t>Frequency is the derivative of phase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0</a:t>
                </a:r>
                <a:r>
                  <a:rPr lang="en-US" altLang="en-US" sz="1600" dirty="0"/>
                  <a:t> t   then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0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en-US" sz="16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c</a:t>
                </a:r>
                <a:r>
                  <a:rPr lang="en-US" altLang="en-US" sz="1600" dirty="0"/>
                  <a:t> t  + </a:t>
                </a:r>
                <a:r>
                  <a:rPr lang="en-US" altLang="en-US" sz="1600" dirty="0">
                    <a:latin typeface="Symbol" panose="05050102010706020507" pitchFamily="18" charset="2"/>
                  </a:rPr>
                  <a:t>f</a:t>
                </a:r>
                <a:r>
                  <a:rPr lang="en-US" altLang="en-US" sz="1600" dirty="0"/>
                  <a:t>(t)  then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dirty="0"/>
                  <a:t>(t) = 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</a:t>
                </a:r>
                <a:r>
                  <a:rPr lang="en-US" altLang="en-US" sz="1600" baseline="-25000" dirty="0"/>
                  <a:t>c</a:t>
                </a:r>
                <a:r>
                  <a:rPr lang="en-US" altLang="en-US" sz="16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altLang="en-US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altLang="en-US" sz="1600" dirty="0">
                    <a:latin typeface="Symbol" panose="05050102010706020507" pitchFamily="18" charset="2"/>
                  </a:rPr>
                  <a:t>f(</a:t>
                </a:r>
                <a:r>
                  <a:rPr lang="en-US" altLang="en-US" sz="1600" dirty="0"/>
                  <a:t>t</a:t>
                </a:r>
                <a:r>
                  <a:rPr lang="en-US" altLang="en-US" sz="1600" dirty="0">
                    <a:latin typeface="Symbol" panose="05050102010706020507" pitchFamily="18" charset="2"/>
                  </a:rPr>
                  <a:t>)</a:t>
                </a:r>
                <a:endParaRPr lang="en-US" altLang="en-US" sz="1600" dirty="0"/>
              </a:p>
              <a:p>
                <a:pPr eaLnBrk="1" hangingPunct="1">
                  <a:spcBef>
                    <a:spcPts val="0"/>
                  </a:spcBef>
                </a:pPr>
                <a:endParaRPr lang="en-US" altLang="en-US" sz="1600" dirty="0"/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6934" y="1255712"/>
                <a:ext cx="8004586" cy="5267918"/>
              </a:xfrm>
              <a:blipFill rotWithShape="0">
                <a:blip r:embed="rId2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96328" y="2153264"/>
            <a:ext cx="2605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ym typeface="Symbol" panose="05050102010706020507" pitchFamily="18" charset="2"/>
              </a:rPr>
              <a:t></a:t>
            </a:r>
            <a:r>
              <a:rPr lang="en-US" altLang="en-US" sz="2400" baseline="-25000" dirty="0"/>
              <a:t>c  </a:t>
            </a:r>
            <a:r>
              <a:rPr lang="en-US" altLang="en-US" sz="2000" b="0" dirty="0"/>
              <a:t>center frequency</a:t>
            </a:r>
            <a:endParaRPr lang="en-US" altLang="en-US" sz="2400" b="0" dirty="0"/>
          </a:p>
          <a:p>
            <a:r>
              <a:rPr lang="en-US" sz="2400" baseline="-25000" dirty="0"/>
              <a:t> </a:t>
            </a:r>
            <a:r>
              <a:rPr lang="en-US" sz="2400" dirty="0"/>
              <a:t>     </a:t>
            </a:r>
            <a:r>
              <a:rPr lang="en-US" sz="2000" b="0" i="1" dirty="0"/>
              <a:t>carrier</a:t>
            </a:r>
            <a:r>
              <a:rPr lang="en-US" sz="2000" b="0" dirty="0"/>
              <a:t> frequency</a:t>
            </a:r>
            <a:endParaRPr lang="en-US" sz="2400" b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uiExpand="1" build="p"/>
      <p:bldP spid="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 and FM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014" y="1536935"/>
            <a:ext cx="4023870" cy="25700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79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139" y="1609636"/>
            <a:ext cx="3757945" cy="24246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6854" y="4763069"/>
            <a:ext cx="78201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+mn-lt"/>
              </a:rPr>
              <a:t>Modulation means changing some parameter of a signal </a:t>
            </a:r>
          </a:p>
          <a:p>
            <a:pPr defTabSz="463550"/>
            <a:r>
              <a:rPr lang="en-US" sz="2000" b="0" dirty="0">
                <a:latin typeface="+mn-lt"/>
              </a:rPr>
              <a:t>	so that it carries </a:t>
            </a:r>
            <a:r>
              <a:rPr lang="en-US" sz="2000" b="0" i="1" dirty="0">
                <a:latin typeface="+mn-lt"/>
              </a:rPr>
              <a:t>information</a:t>
            </a:r>
          </a:p>
          <a:p>
            <a:pPr defTabSz="463550"/>
            <a:r>
              <a:rPr lang="en-US" sz="2000" b="0" dirty="0">
                <a:latin typeface="+mn-lt"/>
              </a:rPr>
              <a:t>Here we change the sinusoid’s </a:t>
            </a:r>
            <a:r>
              <a:rPr lang="en-US" sz="2000" b="0" i="1" dirty="0">
                <a:latin typeface="+mn-lt"/>
              </a:rPr>
              <a:t>amplitude</a:t>
            </a:r>
            <a:r>
              <a:rPr lang="en-US" sz="2000" b="0" dirty="0">
                <a:latin typeface="+mn-lt"/>
              </a:rPr>
              <a:t> or </a:t>
            </a:r>
            <a:r>
              <a:rPr lang="en-US" sz="2000" b="0" i="1" dirty="0">
                <a:latin typeface="+mn-lt"/>
              </a:rPr>
              <a:t>frequency (phase)</a:t>
            </a:r>
          </a:p>
        </p:txBody>
      </p:sp>
    </p:spTree>
    <p:extLst>
      <p:ext uri="{BB962C8B-B14F-4D97-AF65-F5344CB8AC3E}">
        <p14:creationId xmlns:p14="http://schemas.microsoft.com/office/powerpoint/2010/main" val="333970525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Any questions about logistics?</a:t>
            </a:r>
          </a:p>
          <a:p>
            <a:pPr marL="0" indent="0">
              <a:buNone/>
            </a:pPr>
            <a:r>
              <a:rPr lang="en-US" sz="2400" dirty="0"/>
              <a:t>(Please don’t ask about the final exam yet …)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801161" y="3449548"/>
            <a:ext cx="230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851136813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85088" y="6618288"/>
            <a:ext cx="1453891" cy="241590"/>
          </a:xfrm>
        </p:spPr>
        <p:txBody>
          <a:bodyPr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800" dirty="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Y(J)S   DSP     Slide </a:t>
            </a:r>
            <a:fld id="{4ABCD631-E998-4252-BD83-ECBB1F0DDFF4}" type="slidenum">
              <a:rPr lang="en-US" altLang="en-US" sz="800">
                <a:solidFill>
                  <a:srgbClr val="0050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/>
              <a:t>80</a:t>
            </a:fld>
            <a:endParaRPr lang="en-US" altLang="en-US" sz="800" dirty="0">
              <a:solidFill>
                <a:srgbClr val="00508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338" y="165099"/>
            <a:ext cx="6663538" cy="99595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Hilbert transform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38200" y="1255712"/>
                <a:ext cx="8004586" cy="5267918"/>
              </a:xfrm>
            </p:spPr>
            <p:txBody>
              <a:bodyPr/>
              <a:lstStyle/>
              <a:p>
                <a:pPr eaLnBrk="1" hangingPunct="1">
                  <a:lnSpc>
                    <a:spcPct val="100000"/>
                  </a:lnSpc>
                  <a:spcBef>
                    <a:spcPts val="18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The Hilbert transform is a 90 degree </a:t>
                </a:r>
                <a:r>
                  <a:rPr lang="en-US" altLang="en-US" sz="2000" i="1" dirty="0">
                    <a:solidFill>
                      <a:schemeClr val="accent2"/>
                    </a:solidFill>
                  </a:rPr>
                  <a:t>phase shifter</a:t>
                </a:r>
                <a:br>
                  <a:rPr lang="en-US" altLang="en-US" sz="2000" dirty="0">
                    <a:solidFill>
                      <a:schemeClr val="accent2"/>
                    </a:solidFill>
                  </a:rPr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acc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en-US" sz="2400" dirty="0">
                    <a:solidFill>
                      <a:schemeClr val="tx1"/>
                    </a:solidFill>
                  </a:rPr>
                  <a:t>cos</a:t>
                </a:r>
                <a:r>
                  <a:rPr lang="en-US" altLang="en-US" sz="2400" dirty="0"/>
                  <a:t>(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/>
                  <a:t>(t) ) = sin(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</a:t>
                </a:r>
                <a:r>
                  <a:rPr lang="en-US" altLang="en-US" sz="2400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ts val="1200"/>
                  </a:spcBef>
                  <a:buFont typeface="Wingdings" pitchFamily="2" charset="2"/>
                  <a:buNone/>
                </a:pPr>
                <a:r>
                  <a:rPr lang="en-US" altLang="en-US" sz="2000" dirty="0">
                    <a:solidFill>
                      <a:schemeClr val="accent2"/>
                    </a:solidFill>
                  </a:rPr>
                  <a:t>Hence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/>
                  <a:t>x(t) = A(t) cos (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:r>
                  <a:rPr lang="en-US" altLang="en-US" dirty="0"/>
                  <a:t>y(t)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0" dirty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</m:acc>
                  </m:oMath>
                </a14:m>
                <a:r>
                  <a:rPr lang="en-US" altLang="en-US" dirty="0"/>
                  <a:t> x(t) = A(t) sin ( </a:t>
                </a:r>
                <a:r>
                  <a:rPr lang="en-US" altLang="en-US" dirty="0">
                    <a:sym typeface="Symbol" panose="05050102010706020507" pitchFamily="18" charset="2"/>
                  </a:rPr>
                  <a:t></a:t>
                </a:r>
                <a:r>
                  <a:rPr lang="en-US" altLang="en-US" dirty="0"/>
                  <a:t>(t) )</a:t>
                </a:r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smtClean="0"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alt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b="0" i="0" smtClean="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d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r>
                              <a:rPr lang="en-US" alt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altLang="en-US" dirty="0"/>
              </a:p>
              <a:p>
                <a:pPr eaLnBrk="1" hangingPunct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dirty="0" smtClean="0">
                        <a:sym typeface="Symbol" panose="05050102010706020507" pitchFamily="18" charset="2"/>
                      </a:rPr>
                      <m:t></m:t>
                    </m:r>
                  </m:oMath>
                </a14:m>
                <a:r>
                  <a:rPr lang="en-US" altLang="en-US" dirty="0"/>
                  <a:t>(t) = arctan</a:t>
                </a:r>
                <a:r>
                  <a:rPr lang="en-US" altLang="en-US" baseline="-25000" dirty="0">
                    <a:latin typeface="Arial Unicode MS" panose="020B0604020202020204" pitchFamily="34" charset="-128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4</a:t>
                </a:r>
                <a:r>
                  <a:rPr lang="en-US" altLang="en-US" dirty="0"/>
                  <a:t> </a:t>
                </a:r>
                <a:r>
                  <a:rPr lang="en-US" altLang="en-US" sz="2600" dirty="0"/>
                  <a:t>(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altLang="en-US" sz="2600" b="0" i="0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en-US" sz="2600" dirty="0"/>
                  <a:t> )</a:t>
                </a: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endParaRPr lang="en-US" altLang="en-US" dirty="0">
                  <a:solidFill>
                    <a:srgbClr val="002060"/>
                  </a:solidFill>
                </a:endParaRPr>
              </a:p>
              <a:p>
                <a:pPr marL="0" indent="0" eaLnBrk="1" hangingPunct="1">
                  <a:lnSpc>
                    <a:spcPct val="100000"/>
                  </a:lnSpc>
                  <a:buNone/>
                </a:pPr>
                <a:r>
                  <a:rPr lang="en-US" altLang="en-US" dirty="0"/>
                  <a:t>The instantaneous frequency is the derivative</a:t>
                </a:r>
              </a:p>
              <a:p>
                <a:pPr marL="0" indent="0" defTabSz="457200" eaLnBrk="1" hangingPunct="1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dirty="0"/>
                  <a:t>	of the instantaneous frequency</a:t>
                </a:r>
                <a:endParaRPr lang="en-US" altLang="en-US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789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38200" y="1255712"/>
                <a:ext cx="8004586" cy="5267918"/>
              </a:xfrm>
              <a:blipFill rotWithShape="0">
                <a:blip r:embed="rId2"/>
                <a:stretch>
                  <a:fillRect l="-838"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44624" y="3558647"/>
            <a:ext cx="4198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b="0" dirty="0">
                <a:sym typeface="Symbol" panose="05050102010706020507" pitchFamily="18" charset="2"/>
              </a:rPr>
              <a:t>this is equivalent to shifting                            every spectral component separately by 90</a:t>
            </a:r>
            <a:r>
              <a:rPr lang="en-US" altLang="en-US" sz="1800" b="0" baseline="30000" dirty="0">
                <a:sym typeface="Symbol" panose="05050102010706020507" pitchFamily="18" charset="2"/>
              </a:rPr>
              <a:t>o</a:t>
            </a:r>
            <a:endParaRPr lang="en-US" sz="1800" b="0" baseline="30000" dirty="0"/>
          </a:p>
        </p:txBody>
      </p:sp>
    </p:spTree>
    <p:extLst>
      <p:ext uri="{BB962C8B-B14F-4D97-AF65-F5344CB8AC3E}">
        <p14:creationId xmlns:p14="http://schemas.microsoft.com/office/powerpoint/2010/main" val="32150129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  <p:bldP spid="6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8" y="3183450"/>
            <a:ext cx="4837815" cy="245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Uncertainty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75" y="1308100"/>
            <a:ext cx="8407021" cy="53101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When you see a sinusoid for a long time 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   it is easy to measure its frequency :  </a:t>
            </a:r>
            <a:r>
              <a:rPr lang="en-US" dirty="0" err="1"/>
              <a:t>N</a:t>
            </a:r>
            <a:r>
              <a:rPr lang="en-US" b="1" baseline="-25000" dirty="0" err="1"/>
              <a:t>cycles</a:t>
            </a:r>
            <a:r>
              <a:rPr lang="en-US" dirty="0"/>
              <a:t> / </a:t>
            </a:r>
            <a:r>
              <a:rPr lang="el-GR" dirty="0"/>
              <a:t>Δ</a:t>
            </a:r>
            <a:r>
              <a:rPr lang="en-US" dirty="0"/>
              <a:t>t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/>
              <a:t>But when you only see it for a short time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 the uncertainty in frequency </a:t>
            </a:r>
            <a:r>
              <a:rPr lang="el-GR" dirty="0"/>
              <a:t>Δ</a:t>
            </a:r>
            <a:r>
              <a:rPr lang="en-US" dirty="0"/>
              <a:t>ω is large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uncertainty theorem </a:t>
            </a:r>
            <a:r>
              <a:rPr lang="en-US" sz="2000" dirty="0"/>
              <a:t>(well-known in quantum mechanics) </a:t>
            </a:r>
            <a:r>
              <a:rPr lang="en-US" dirty="0"/>
              <a:t>says</a:t>
            </a:r>
          </a:p>
          <a:p>
            <a:pPr marL="0" indent="0">
              <a:buNone/>
            </a:pPr>
            <a:r>
              <a:rPr lang="en-US" dirty="0"/>
              <a:t>                     </a:t>
            </a:r>
            <a:r>
              <a:rPr lang="el-GR" dirty="0"/>
              <a:t>Δ</a:t>
            </a:r>
            <a:r>
              <a:rPr lang="en-US" dirty="0"/>
              <a:t>ω </a:t>
            </a:r>
            <a:r>
              <a:rPr lang="el-GR" dirty="0"/>
              <a:t>Δ</a:t>
            </a:r>
            <a:r>
              <a:rPr lang="en-US" dirty="0"/>
              <a:t>t  &gt;  constant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9498"/>
      </p:ext>
    </p:extLst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more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075765"/>
            <a:ext cx="8060167" cy="503134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What is a transform in mathematics?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An operation that transforms some object into a similar object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while not losing information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For example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FT transforms a function into a function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DFT transforms a sequence into a sequence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Fourier series is not a transform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since it converts a function into a sequence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In DSP we frequently use the z transform, although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it is not a transform (it converts a sequence into a function)</a:t>
            </a:r>
          </a:p>
          <a:p>
            <a:pPr defTabSz="461963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the name z is arbitrary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is only defined for </a:t>
            </a:r>
            <a:r>
              <a:rPr lang="en-US" sz="2000" b="1" dirty="0"/>
              <a:t>digital</a:t>
            </a:r>
            <a:r>
              <a:rPr lang="en-US" sz="2000" dirty="0"/>
              <a:t> signals    </a:t>
            </a:r>
            <a:r>
              <a:rPr lang="en-US" sz="2000" dirty="0">
                <a:solidFill>
                  <a:srgbClr val="002060"/>
                </a:solidFill>
              </a:rPr>
              <a:t>why?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Let’s start with something you already know - generating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620079"/>
      </p:ext>
    </p:extLst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321" y="4949077"/>
            <a:ext cx="3644930" cy="14136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61826"/>
            <a:ext cx="8038652" cy="49452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In math we have the strong tools of </a:t>
            </a:r>
            <a:r>
              <a:rPr lang="en-US" sz="2000" i="1" dirty="0"/>
              <a:t>analysis (calculus)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i="1" dirty="0"/>
              <a:t>	</a:t>
            </a:r>
            <a:r>
              <a:rPr lang="en-US" sz="2000" dirty="0"/>
              <a:t>to study functions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For example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we can learn about a function by looking at its derivatives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But we have very few general mechanisms to handle sequences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(which is not good for DSP!)</a:t>
            </a:r>
          </a:p>
          <a:p>
            <a:pPr marL="0" indent="0" defTabSz="4619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So, mathematicians came up with a way 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to convert a sequence into a function (the generating function)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and by studying the function we learn a lot about the sequence!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Given a sequence </a:t>
            </a:r>
            <a:r>
              <a:rPr lang="en-US" sz="2000" dirty="0" err="1"/>
              <a:t>s</a:t>
            </a:r>
            <a:r>
              <a:rPr lang="en-US" sz="2000" b="1" baseline="-25000" dirty="0" err="1"/>
              <a:t>n</a:t>
            </a:r>
            <a:r>
              <a:rPr lang="en-US" sz="2000" dirty="0"/>
              <a:t> where n = 0 … ∞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we define the generating function to be the power series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739937"/>
      </p:ext>
    </p:extLst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Riddle?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92313"/>
            <a:ext cx="7772400" cy="12271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Why is this sculpture in Jerusalem called the golden sculpture?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84</a:t>
            </a:fld>
            <a:endParaRPr lang="en-US" alt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854269" y="2677812"/>
            <a:ext cx="3135125" cy="1816852"/>
            <a:chOff x="2472130" y="3237372"/>
            <a:chExt cx="3135125" cy="1816852"/>
          </a:xfrm>
        </p:grpSpPr>
        <p:sp>
          <p:nvSpPr>
            <p:cNvPr id="5" name="Rectangle 4"/>
            <p:cNvSpPr/>
            <p:nvPr/>
          </p:nvSpPr>
          <p:spPr bwMode="auto">
            <a:xfrm>
              <a:off x="2809875" y="4687493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162300" y="4687493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162300" y="433387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7385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507385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852470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852470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500045" y="397192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2472130" y="468790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52470" y="396948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52470" y="3596899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55601" y="3237372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212235" y="469227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4212235" y="4330324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4204895" y="3971925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564660" y="469168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564660" y="4332747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5254830" y="4688151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917085" y="4690859"/>
              <a:ext cx="352425" cy="361950"/>
            </a:xfrm>
            <a:prstGeom prst="rect">
              <a:avLst/>
            </a:prstGeom>
            <a:solidFill>
              <a:schemeClr val="bg1"/>
            </a:solidFill>
            <a:ln w="571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727663"/>
      </p:ext>
    </p:extLst>
  </p:cSld>
  <p:clrMapOvr>
    <a:masterClrMapping/>
  </p:clrMapOvr>
  <p:transition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823" y="1794651"/>
            <a:ext cx="436245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406" y="2525009"/>
            <a:ext cx="322897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368" y="3024772"/>
            <a:ext cx="1498073" cy="55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63" y="4353057"/>
            <a:ext cx="8086725" cy="1343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1183341"/>
            <a:ext cx="8477026" cy="492377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all know the Fibonacci sequence 1, 1, 2, 3, 5, 8, 13, 21, …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which is recursively defined by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 is well known that the ratio of two consecutive terms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	tends to the golden ratio                                              ≈ 1.618 </a:t>
            </a:r>
          </a:p>
          <a:p>
            <a:pPr marL="0" indent="0">
              <a:buNone/>
            </a:pPr>
            <a:r>
              <a:rPr lang="en-US" dirty="0"/>
              <a:t>(note that </a:t>
            </a:r>
            <a:r>
              <a:rPr lang="el-GR" dirty="0"/>
              <a:t>γ</a:t>
            </a:r>
            <a:r>
              <a:rPr lang="en-US" dirty="0"/>
              <a:t>-1 = 1/</a:t>
            </a:r>
            <a:r>
              <a:rPr lang="el-GR" dirty="0"/>
              <a:t> γ</a:t>
            </a:r>
            <a:r>
              <a:rPr lang="en-US" dirty="0"/>
              <a:t> !)                                         ≈ -0.618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is a </a:t>
            </a:r>
            <a:r>
              <a:rPr lang="en-US" dirty="0" err="1"/>
              <a:t>nonrecursive</a:t>
            </a:r>
            <a:r>
              <a:rPr lang="en-US" dirty="0"/>
              <a:t> formula for the n</a:t>
            </a:r>
            <a:r>
              <a:rPr lang="en-US" b="1" baseline="30000" dirty="0"/>
              <a:t>th</a:t>
            </a:r>
            <a:r>
              <a:rPr lang="en-US" dirty="0"/>
              <a:t> term!</a:t>
            </a:r>
          </a:p>
          <a:p>
            <a:pPr marL="0" indent="0">
              <a:buNone/>
            </a:pPr>
            <a:r>
              <a:rPr lang="en-US" dirty="0"/>
              <a:t>The generating function 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We want to study this function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rgbClr val="002060"/>
                </a:solidFill>
              </a:rPr>
              <a:t>BTW, there is a </a:t>
            </a:r>
            <a:r>
              <a:rPr lang="en-US" sz="1600" dirty="0" err="1">
                <a:solidFill>
                  <a:srgbClr val="002060"/>
                </a:solidFill>
              </a:rPr>
              <a:t>nonrecursive</a:t>
            </a:r>
            <a:r>
              <a:rPr lang="en-US" sz="1600" dirty="0">
                <a:solidFill>
                  <a:srgbClr val="002060"/>
                </a:solidFill>
              </a:rPr>
              <a:t> formula for the N</a:t>
            </a:r>
            <a:r>
              <a:rPr lang="en-US" sz="1600" b="1" baseline="30000" dirty="0">
                <a:solidFill>
                  <a:srgbClr val="002060"/>
                </a:solidFill>
              </a:rPr>
              <a:t>th</a:t>
            </a:r>
            <a:r>
              <a:rPr lang="en-US" sz="1600" dirty="0">
                <a:solidFill>
                  <a:srgbClr val="002060"/>
                </a:solidFill>
              </a:rPr>
              <a:t> hexadecimal digit of </a:t>
            </a:r>
            <a:r>
              <a:rPr lang="el-GR" sz="1600" dirty="0">
                <a:solidFill>
                  <a:srgbClr val="002060"/>
                </a:solidFill>
              </a:rPr>
              <a:t>π</a:t>
            </a:r>
            <a:r>
              <a:rPr lang="en-US" sz="1600" dirty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50799"/>
      </p:ext>
    </p:extLst>
  </p:cSld>
  <p:clrMapOvr>
    <a:masterClrMapping/>
  </p:clrMapOvr>
  <p:transition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86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308100"/>
            <a:ext cx="8200016" cy="479901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We’ll use here for the first time some tricks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that we’ll be using again and again, so let’s do it slowly!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81" y="2047875"/>
            <a:ext cx="8801100" cy="43148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15031" y="3897510"/>
            <a:ext cx="16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substitute m = n-1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480" y="1985523"/>
            <a:ext cx="3409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sum from n=2 since the left term has n-2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27470" y="4795921"/>
            <a:ext cx="1803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rename m back to 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5629" y="3897510"/>
            <a:ext cx="1638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7030A0"/>
                </a:solidFill>
                <a:latin typeface="+mn-lt"/>
              </a:rPr>
              <a:t>substitute m = n-2</a:t>
            </a:r>
          </a:p>
        </p:txBody>
      </p:sp>
    </p:spTree>
    <p:extLst>
      <p:ext uri="{BB962C8B-B14F-4D97-AF65-F5344CB8AC3E}">
        <p14:creationId xmlns:p14="http://schemas.microsoft.com/office/powerpoint/2010/main" val="103862538"/>
      </p:ext>
    </p:extLst>
  </p:cSld>
  <p:clrMapOvr>
    <a:masterClrMapping/>
  </p:clrMapOvr>
  <p:transition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79" y="1129553"/>
            <a:ext cx="7995621" cy="4977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Using the techniques learned in elementary calculus we can sketch it</a:t>
            </a:r>
          </a:p>
          <a:p>
            <a:pPr marL="0" indent="0" defTabSz="457200">
              <a:spcBef>
                <a:spcPts val="0"/>
              </a:spcBef>
              <a:buNone/>
            </a:pPr>
            <a:r>
              <a:rPr lang="en-US" dirty="0"/>
              <a:t>	note: x</a:t>
            </a:r>
            <a:r>
              <a:rPr lang="en-US" b="1" baseline="30000" dirty="0"/>
              <a:t>2</a:t>
            </a:r>
            <a:r>
              <a:rPr lang="en-US" dirty="0"/>
              <a:t> + x – 1 = 0 has roots -</a:t>
            </a:r>
            <a:r>
              <a:rPr lang="el-GR" dirty="0"/>
              <a:t>γ</a:t>
            </a:r>
            <a:r>
              <a:rPr lang="en-US" dirty="0"/>
              <a:t>’ = 1/</a:t>
            </a:r>
            <a:r>
              <a:rPr lang="el-GR" dirty="0"/>
              <a:t>γ</a:t>
            </a:r>
            <a:r>
              <a:rPr lang="en-US" dirty="0"/>
              <a:t>  and -</a:t>
            </a:r>
            <a:r>
              <a:rPr lang="el-GR" dirty="0"/>
              <a:t>γ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289" y="1308100"/>
            <a:ext cx="3086100" cy="93345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839558" y="3200057"/>
            <a:ext cx="4862456" cy="3257894"/>
            <a:chOff x="1839558" y="3104807"/>
            <a:chExt cx="4862456" cy="32578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39558" y="3104807"/>
              <a:ext cx="4862456" cy="325789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385969" y="4927003"/>
              <a:ext cx="1519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l-GR" dirty="0"/>
                <a:t>γ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14132" y="3860001"/>
              <a:ext cx="16683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-</a:t>
              </a:r>
              <a:r>
                <a:rPr lang="el-GR" dirty="0"/>
                <a:t>γ</a:t>
              </a:r>
              <a:r>
                <a:rPr lang="en-US" dirty="0">
                  <a:latin typeface="+mn-lt"/>
                </a:rPr>
                <a:t>’</a:t>
              </a:r>
              <a:r>
                <a:rPr lang="en-US" dirty="0"/>
                <a:t> = 1/</a:t>
              </a:r>
              <a:r>
                <a:rPr lang="el-GR" dirty="0"/>
                <a:t>γ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65220427"/>
      </p:ext>
    </p:extLst>
  </p:cSld>
  <p:clrMapOvr>
    <a:masterClrMapping/>
  </p:clrMapOvr>
  <p:transition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862" y="1476107"/>
            <a:ext cx="5079462" cy="2945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673" y="4860770"/>
            <a:ext cx="3895725" cy="103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Fibonacci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69" y="1277788"/>
            <a:ext cx="8820219" cy="5340500"/>
          </a:xfrm>
        </p:spPr>
        <p:txBody>
          <a:bodyPr/>
          <a:lstStyle/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Using a </a:t>
            </a:r>
            <a:r>
              <a:rPr lang="en-US" sz="2000" i="1" dirty="0"/>
              <a:t>partial fraction expansion 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	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sz="2000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and comparing to the sum of a geometric series we can find :</a:t>
            </a:r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1200"/>
              </a:spcBef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 defTabSz="461963">
              <a:lnSpc>
                <a:spcPct val="100000"/>
              </a:lnSpc>
              <a:buNone/>
            </a:pPr>
            <a:r>
              <a:rPr lang="en-US" sz="2000" dirty="0">
                <a:solidFill>
                  <a:srgbClr val="002060"/>
                </a:solidFill>
              </a:rPr>
              <a:t>How can this be an integer?</a:t>
            </a:r>
          </a:p>
          <a:p>
            <a:pPr marL="0" indent="0" defTabSz="461963">
              <a:buNone/>
            </a:pPr>
            <a:r>
              <a:rPr lang="en-US" dirty="0">
                <a:solidFill>
                  <a:srgbClr val="002060"/>
                </a:solidFill>
              </a:rPr>
              <a:t>Why does the ratio  f</a:t>
            </a:r>
            <a:r>
              <a:rPr lang="en-US" b="1" baseline="-25000" dirty="0">
                <a:solidFill>
                  <a:srgbClr val="002060"/>
                </a:solidFill>
              </a:rPr>
              <a:t>n+1</a:t>
            </a:r>
            <a:r>
              <a:rPr lang="en-US" dirty="0">
                <a:solidFill>
                  <a:srgbClr val="002060"/>
                </a:solidFill>
              </a:rPr>
              <a:t> / </a:t>
            </a:r>
            <a:r>
              <a:rPr lang="en-US" dirty="0" err="1">
                <a:solidFill>
                  <a:srgbClr val="002060"/>
                </a:solidFill>
              </a:rPr>
              <a:t>f</a:t>
            </a:r>
            <a:r>
              <a:rPr lang="en-US" b="1" baseline="-25000" dirty="0" err="1">
                <a:solidFill>
                  <a:srgbClr val="002060"/>
                </a:solidFill>
              </a:rPr>
              <a:t>n</a:t>
            </a:r>
            <a:r>
              <a:rPr lang="en-US" dirty="0">
                <a:solidFill>
                  <a:srgbClr val="002060"/>
                </a:solidFill>
              </a:rPr>
              <a:t>  approach </a:t>
            </a:r>
            <a:r>
              <a:rPr lang="el-GR" dirty="0">
                <a:solidFill>
                  <a:srgbClr val="002060"/>
                </a:solidFill>
              </a:rPr>
              <a:t>γ</a:t>
            </a:r>
            <a:r>
              <a:rPr lang="en-US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11205"/>
      </p:ext>
    </p:extLst>
  </p:cSld>
  <p:clrMapOvr>
    <a:masterClrMapping/>
  </p:clrMapOvr>
  <p:transition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101" y="165100"/>
            <a:ext cx="7075787" cy="1143000"/>
          </a:xfrm>
        </p:spPr>
        <p:txBody>
          <a:bodyPr/>
          <a:lstStyle/>
          <a:p>
            <a:r>
              <a:rPr lang="en-US" dirty="0"/>
              <a:t>From generating function</a:t>
            </a:r>
            <a:br>
              <a:rPr lang="en-US" dirty="0"/>
            </a:br>
            <a:r>
              <a:rPr lang="en-US" dirty="0"/>
              <a:t>to z transform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0009"/>
            <a:ext cx="7939088" cy="46871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To use this technique for digital signals we define the z Transform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There are 3 changes as compared to the generating function</a:t>
            </a:r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1.</a:t>
            </a:r>
            <a:r>
              <a:rPr lang="en-US" sz="2000" dirty="0"/>
              <a:t>  sum over n=-∞ … +∞    </a:t>
            </a:r>
            <a:r>
              <a:rPr lang="en-US" sz="1800" dirty="0"/>
              <a:t>(sum – not integral! only for digital signals)</a:t>
            </a:r>
            <a:endParaRPr lang="en-US" sz="2000" dirty="0"/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2.</a:t>
            </a:r>
            <a:r>
              <a:rPr lang="en-US" sz="2000" dirty="0"/>
              <a:t>  minus in exponent (convention)</a:t>
            </a:r>
          </a:p>
          <a:p>
            <a:pPr marL="29051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3.</a:t>
            </a:r>
            <a:r>
              <a:rPr lang="en-US" sz="2000" dirty="0"/>
              <a:t>  z instead of x - since z is a </a:t>
            </a:r>
            <a:r>
              <a:rPr lang="en-US" sz="2000" b="1" dirty="0"/>
              <a:t>complex</a:t>
            </a:r>
            <a:r>
              <a:rPr lang="en-US" sz="2000" dirty="0"/>
              <a:t> variable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allows us to use the even more powerful techniques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	of </a:t>
            </a:r>
            <a:r>
              <a:rPr lang="en-US" sz="2000" i="1" dirty="0"/>
              <a:t>complex analysis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The </a:t>
            </a:r>
            <a:r>
              <a:rPr lang="en-US" sz="2000" dirty="0" err="1"/>
              <a:t>zT</a:t>
            </a:r>
            <a:r>
              <a:rPr lang="en-US" sz="2000" dirty="0"/>
              <a:t> is defined over the complex plane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Each point in the plane represents a signal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dirty="0"/>
              <a:t>	</a:t>
            </a:r>
            <a:r>
              <a:rPr lang="en-US" sz="3200" dirty="0"/>
              <a:t>S</a:t>
            </a:r>
            <a:r>
              <a:rPr lang="en-US" sz="3200" b="1" baseline="-25000" dirty="0"/>
              <a:t>n</a:t>
            </a:r>
            <a:r>
              <a:rPr lang="en-US" sz="3200" dirty="0"/>
              <a:t> = </a:t>
            </a:r>
            <a:r>
              <a:rPr lang="en-US" sz="3200" dirty="0" err="1"/>
              <a:t>z</a:t>
            </a:r>
            <a:r>
              <a:rPr lang="en-US" sz="3200" b="1" baseline="30000" dirty="0" err="1"/>
              <a:t>n</a:t>
            </a:r>
            <a:endParaRPr lang="en-US" sz="32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89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59" y="1858350"/>
            <a:ext cx="4596765" cy="1047895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06082" y="4937760"/>
            <a:ext cx="1757624" cy="1680528"/>
            <a:chOff x="6006082" y="4937760"/>
            <a:chExt cx="1757624" cy="1680528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V="1">
              <a:off x="6884894" y="4937760"/>
              <a:ext cx="0" cy="16805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6006082" y="5794786"/>
              <a:ext cx="175762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Oval 10"/>
            <p:cNvSpPr/>
            <p:nvPr/>
          </p:nvSpPr>
          <p:spPr bwMode="auto">
            <a:xfrm>
              <a:off x="6293224" y="5282004"/>
              <a:ext cx="1183341" cy="1108038"/>
            </a:xfrm>
            <a:prstGeom prst="ellipse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36576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What is DSP good for?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You are using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D</a:t>
            </a:r>
            <a:r>
              <a:rPr lang="en-US" sz="2400" dirty="0"/>
              <a:t>igital </a:t>
            </a:r>
            <a:r>
              <a:rPr lang="en-US" sz="2400" b="1" dirty="0"/>
              <a:t>S</a:t>
            </a:r>
            <a:r>
              <a:rPr lang="en-US" sz="2400" dirty="0"/>
              <a:t>ignal </a:t>
            </a:r>
            <a:r>
              <a:rPr lang="en-US" sz="2400" b="1" dirty="0"/>
              <a:t>P</a:t>
            </a:r>
            <a:r>
              <a:rPr lang="en-US" sz="2400" dirty="0"/>
              <a:t>rocessing</a:t>
            </a:r>
          </a:p>
          <a:p>
            <a:pPr marL="0" indent="0">
              <a:buNone/>
            </a:pPr>
            <a:r>
              <a:rPr lang="en-US" sz="2400" dirty="0"/>
              <a:t>		right now</a:t>
            </a:r>
          </a:p>
          <a:p>
            <a:pPr marL="0" indent="0">
              <a:buNone/>
            </a:pPr>
            <a:r>
              <a:rPr lang="en-US" sz="2400" dirty="0"/>
              <a:t>and are probably carrying a few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b="1" dirty="0"/>
              <a:t>D</a:t>
            </a:r>
            <a:r>
              <a:rPr lang="en-US" sz="2400" dirty="0"/>
              <a:t>igital </a:t>
            </a:r>
            <a:r>
              <a:rPr lang="en-US" sz="2400" b="1" dirty="0"/>
              <a:t>S</a:t>
            </a:r>
            <a:r>
              <a:rPr lang="en-US" sz="2400" dirty="0"/>
              <a:t>ignal </a:t>
            </a:r>
            <a:r>
              <a:rPr lang="en-US" sz="2400" b="1" dirty="0"/>
              <a:t>P</a:t>
            </a:r>
            <a:r>
              <a:rPr lang="en-US" sz="2400" dirty="0"/>
              <a:t>rocessors </a:t>
            </a:r>
          </a:p>
          <a:p>
            <a:pPr marL="0" indent="0">
              <a:buNone/>
            </a:pPr>
            <a:r>
              <a:rPr lang="en-US" sz="2400" dirty="0"/>
              <a:t>		with you right now!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7BA39-01D1-7B65-235E-38475730C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12084">
            <a:off x="5857584" y="2580476"/>
            <a:ext cx="957924" cy="1346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2E14E9-1270-AA86-15BE-E0FC47D3F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436" y="4830113"/>
            <a:ext cx="955712" cy="934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1F1A85-AB88-18D6-9A5D-C214B1C9A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515" y="4830112"/>
            <a:ext cx="955712" cy="9342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2DFE04-F7AA-FDD5-EB32-B44A9F362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6859" y="4830111"/>
            <a:ext cx="95571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074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90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4428429" y="130166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2369997" y="331507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3042567" y="211040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265" y="2362164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z=1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>
                <a:latin typeface="+mn-lt"/>
              </a:rPr>
              <a:t>=1 (DC)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847682" y="2946939"/>
            <a:ext cx="294934" cy="3287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16515" y="3627696"/>
            <a:ext cx="32436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 = -1 </a:t>
            </a:r>
          </a:p>
          <a:p>
            <a:r>
              <a:rPr lang="en-US" sz="2000" b="0" dirty="0">
                <a:latin typeface="+mn-lt"/>
              </a:rPr>
              <a:t>Nyquist frequency!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81374" y="3411954"/>
            <a:ext cx="1333948" cy="4384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170898" y="5005896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z=-i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/>
              <a:t> </a:t>
            </a:r>
            <a:r>
              <a:rPr lang="en-US" dirty="0"/>
              <a:t>=</a:t>
            </a:r>
            <a:r>
              <a:rPr lang="en-US" b="0" dirty="0"/>
              <a:t> (-i)</a:t>
            </a:r>
            <a:r>
              <a:rPr lang="en-US" baseline="30000" dirty="0"/>
              <a:t>n</a:t>
            </a:r>
            <a:r>
              <a:rPr lang="en-US" b="0" dirty="0">
                <a:latin typeface="+mn-lt"/>
              </a:rPr>
              <a:t> 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4525816" y="4762667"/>
            <a:ext cx="445938" cy="6379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48174" y="940850"/>
            <a:ext cx="3243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z=+i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/>
              <a:t> </a:t>
            </a:r>
            <a:r>
              <a:rPr lang="en-US" dirty="0"/>
              <a:t>=</a:t>
            </a:r>
            <a:r>
              <a:rPr lang="en-US" b="0" dirty="0"/>
              <a:t> i</a:t>
            </a:r>
            <a:r>
              <a:rPr lang="en-US" baseline="30000" dirty="0"/>
              <a:t>n</a:t>
            </a:r>
            <a:r>
              <a:rPr lang="en-US" b="0" dirty="0">
                <a:latin typeface="+mn-lt"/>
              </a:rPr>
              <a:t> 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3318314" y="1470764"/>
            <a:ext cx="1110117" cy="6073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68321" y="5834501"/>
            <a:ext cx="348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What is the DC signal?</a:t>
            </a:r>
          </a:p>
          <a:p>
            <a:r>
              <a:rPr lang="en-US" sz="2000" b="0" dirty="0" err="1">
                <a:solidFill>
                  <a:srgbClr val="002060"/>
                </a:solidFill>
              </a:rPr>
              <a:t>s</a:t>
            </a:r>
            <a:r>
              <a:rPr lang="en-US" sz="2000" baseline="-25000" dirty="0" err="1">
                <a:solidFill>
                  <a:srgbClr val="002060"/>
                </a:solidFill>
              </a:rPr>
              <a:t>n</a:t>
            </a:r>
            <a:r>
              <a:rPr lang="en-US" sz="2000" baseline="-25000" dirty="0">
                <a:solidFill>
                  <a:srgbClr val="002060"/>
                </a:solidFill>
              </a:rPr>
              <a:t>  </a:t>
            </a:r>
            <a:r>
              <a:rPr lang="en-US" sz="2000" b="0" dirty="0">
                <a:solidFill>
                  <a:srgbClr val="002060"/>
                </a:solidFill>
              </a:rPr>
              <a:t>= 1</a:t>
            </a:r>
            <a:r>
              <a:rPr lang="en-US" sz="2000" baseline="30000" dirty="0">
                <a:solidFill>
                  <a:srgbClr val="002060"/>
                </a:solidFill>
              </a:rPr>
              <a:t>n</a:t>
            </a:r>
            <a:r>
              <a:rPr lang="en-US" sz="2000" b="0" dirty="0">
                <a:solidFill>
                  <a:srgbClr val="002060"/>
                </a:solidFill>
              </a:rPr>
              <a:t>   =  … +1 +1 +1 +1 …</a:t>
            </a:r>
            <a:endParaRPr lang="en-US" sz="2000" b="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29" name="Straight Arrow Connector 28"/>
          <p:cNvCxnSpPr>
            <a:stCxn id="32" idx="1"/>
          </p:cNvCxnSpPr>
          <p:nvPr/>
        </p:nvCxnSpPr>
        <p:spPr bwMode="auto">
          <a:xfrm flipH="1" flipV="1">
            <a:off x="5814294" y="3834930"/>
            <a:ext cx="638940" cy="4001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453234" y="3788784"/>
            <a:ext cx="196131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unit circle</a:t>
            </a:r>
          </a:p>
          <a:p>
            <a:pPr algn="ctr"/>
            <a:r>
              <a:rPr lang="en-US" sz="2000" b="0" dirty="0">
                <a:latin typeface="+mn-lt"/>
              </a:rPr>
              <a:t>(all z with |z|=1)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91820" y="5834501"/>
            <a:ext cx="34845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2060"/>
                </a:solidFill>
                <a:latin typeface="+mn-lt"/>
              </a:rPr>
              <a:t>What is the Nyquist signal?</a:t>
            </a:r>
          </a:p>
          <a:p>
            <a:r>
              <a:rPr lang="en-US" sz="2000" b="0" dirty="0" err="1">
                <a:solidFill>
                  <a:srgbClr val="002060"/>
                </a:solidFill>
              </a:rPr>
              <a:t>s</a:t>
            </a:r>
            <a:r>
              <a:rPr lang="en-US" sz="2000" baseline="-25000" dirty="0" err="1">
                <a:solidFill>
                  <a:srgbClr val="002060"/>
                </a:solidFill>
              </a:rPr>
              <a:t>n</a:t>
            </a:r>
            <a:r>
              <a:rPr lang="en-US" sz="2000" baseline="-25000" dirty="0">
                <a:solidFill>
                  <a:srgbClr val="002060"/>
                </a:solidFill>
              </a:rPr>
              <a:t>  </a:t>
            </a:r>
            <a:r>
              <a:rPr lang="en-US" sz="2000" b="0" dirty="0">
                <a:solidFill>
                  <a:srgbClr val="002060"/>
                </a:solidFill>
              </a:rPr>
              <a:t>= (-1)</a:t>
            </a:r>
            <a:r>
              <a:rPr lang="en-US" sz="2000" baseline="30000" dirty="0">
                <a:solidFill>
                  <a:srgbClr val="002060"/>
                </a:solidFill>
              </a:rPr>
              <a:t>n</a:t>
            </a:r>
            <a:r>
              <a:rPr lang="en-US" sz="2000" b="0" dirty="0">
                <a:solidFill>
                  <a:srgbClr val="002060"/>
                </a:solidFill>
              </a:rPr>
              <a:t>   =  … -1 +1 -1 +1 …</a:t>
            </a:r>
            <a:endParaRPr lang="en-US" sz="2000" b="0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10FAFC7-DB38-FF11-CB64-582B5E90C5C1}"/>
              </a:ext>
            </a:extLst>
          </p:cNvPr>
          <p:cNvCxnSpPr>
            <a:cxnSpLocks/>
          </p:cNvCxnSpPr>
          <p:nvPr/>
        </p:nvCxnSpPr>
        <p:spPr bwMode="auto">
          <a:xfrm flipH="1">
            <a:off x="4435310" y="1825218"/>
            <a:ext cx="1087781" cy="14615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BB4812-CAB0-ABE5-9E87-1C901790B5FD}"/>
              </a:ext>
            </a:extLst>
          </p:cNvPr>
          <p:cNvSpPr txBox="1"/>
          <p:nvPr/>
        </p:nvSpPr>
        <p:spPr>
          <a:xfrm>
            <a:off x="5508582" y="1409252"/>
            <a:ext cx="2106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>
                <a:latin typeface="+mn-lt"/>
              </a:rPr>
              <a:t>z=0   </a:t>
            </a:r>
            <a:r>
              <a:rPr lang="en-US" b="0" dirty="0" err="1">
                <a:latin typeface="+mn-lt"/>
              </a:rPr>
              <a:t>s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="0" dirty="0">
                <a:latin typeface="+mn-lt"/>
              </a:rPr>
              <a:t>=0</a:t>
            </a:r>
          </a:p>
        </p:txBody>
      </p:sp>
    </p:spTree>
    <p:extLst>
      <p:ext uri="{BB962C8B-B14F-4D97-AF65-F5344CB8AC3E}">
        <p14:creationId xmlns:p14="http://schemas.microsoft.com/office/powerpoint/2010/main" val="3240727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22" y="165100"/>
            <a:ext cx="7846966" cy="1143000"/>
          </a:xfrm>
        </p:spPr>
        <p:txBody>
          <a:bodyPr/>
          <a:lstStyle/>
          <a:p>
            <a:r>
              <a:rPr lang="en-US" dirty="0"/>
              <a:t>Some more signals on the z plane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91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162897" y="130166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104465" y="331507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777035" y="211040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055" y="2853679"/>
            <a:ext cx="2547226" cy="119161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2497537" y="2736327"/>
            <a:ext cx="207995" cy="210001"/>
          </a:xfrm>
          <a:prstGeom prst="ellipse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5055" y="4333444"/>
            <a:ext cx="2272993" cy="172214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 bwMode="auto">
          <a:xfrm>
            <a:off x="3313596" y="1875441"/>
            <a:ext cx="207995" cy="210001"/>
          </a:xfrm>
          <a:prstGeom prst="ellipse">
            <a:avLst/>
          </a:prstGeom>
          <a:solidFill>
            <a:srgbClr val="33CC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11" y="912501"/>
            <a:ext cx="2430770" cy="186130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C1EBAC1-7E67-21AC-27F6-3B5373F4050F}"/>
              </a:ext>
            </a:extLst>
          </p:cNvPr>
          <p:cNvSpPr/>
          <p:nvPr/>
        </p:nvSpPr>
        <p:spPr bwMode="auto">
          <a:xfrm>
            <a:off x="2058899" y="3222637"/>
            <a:ext cx="207995" cy="210001"/>
          </a:xfrm>
          <a:prstGeom prst="ellipse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74CB33-4407-C0B3-E550-B2772D201ABB}"/>
              </a:ext>
            </a:extLst>
          </p:cNvPr>
          <p:cNvCxnSpPr/>
          <p:nvPr/>
        </p:nvCxnSpPr>
        <p:spPr bwMode="auto">
          <a:xfrm>
            <a:off x="5335055" y="6377354"/>
            <a:ext cx="23500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E67094C-8ED3-C4EF-DB7F-60D29ADC073A}"/>
              </a:ext>
            </a:extLst>
          </p:cNvPr>
          <p:cNvSpPr/>
          <p:nvPr/>
        </p:nvSpPr>
        <p:spPr bwMode="auto">
          <a:xfrm>
            <a:off x="2937020" y="2293303"/>
            <a:ext cx="207995" cy="210001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44306"/>
      </p:ext>
    </p:extLst>
  </p:cSld>
  <p:clrMapOvr>
    <a:masterClrMapping/>
  </p:clrMapOvr>
  <p:transition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98" y="165100"/>
            <a:ext cx="7151090" cy="1143000"/>
          </a:xfrm>
        </p:spPr>
        <p:txBody>
          <a:bodyPr/>
          <a:lstStyle/>
          <a:p>
            <a:r>
              <a:rPr lang="en-US" dirty="0"/>
              <a:t>What’s the connection with z?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183340"/>
                <a:ext cx="7772400" cy="5434947"/>
              </a:xfrm>
            </p:spPr>
            <p:txBody>
              <a:bodyPr/>
              <a:lstStyle/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We have used the letter z before - 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for the time advance/delay operator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Is there a connection?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If we already know the </a:t>
                </a:r>
                <a:r>
                  <a:rPr lang="en-US" dirty="0" err="1"/>
                  <a:t>zT</a:t>
                </a:r>
                <a:r>
                  <a:rPr lang="en-US" dirty="0"/>
                  <a:t> of some signal </a:t>
                </a:r>
                <a:r>
                  <a:rPr lang="en-US" dirty="0" err="1"/>
                  <a:t>x</a:t>
                </a:r>
                <a:r>
                  <a:rPr lang="en-US" b="1" baseline="-25000" dirty="0" err="1"/>
                  <a:t>n</a:t>
                </a:r>
                <a:r>
                  <a:rPr lang="en-US" dirty="0"/>
                  <a:t> is X(z)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do we need to recalculate to find the </a:t>
                </a:r>
                <a:r>
                  <a:rPr lang="en-US" dirty="0" err="1"/>
                  <a:t>zT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000" b="1" baseline="30000" dirty="0"/>
                  <a:t>-1</a:t>
                </a:r>
                <a:r>
                  <a:rPr lang="en-US" altLang="en-US" sz="2000" dirty="0"/>
                  <a:t> x ?</a:t>
                </a:r>
                <a:r>
                  <a:rPr lang="en-US" dirty="0"/>
                  <a:t> 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No!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So                   </a:t>
                </a:r>
                <a:r>
                  <a:rPr lang="en-US" sz="3600" dirty="0" err="1"/>
                  <a:t>zT</a:t>
                </a:r>
                <a:r>
                  <a:rPr lang="en-US" sz="3600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4000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4000" b="1" baseline="30000" dirty="0"/>
                  <a:t>-1</a:t>
                </a:r>
                <a:r>
                  <a:rPr lang="en-US" altLang="en-US" sz="4000" dirty="0"/>
                  <a:t> x) = </a:t>
                </a:r>
                <a14:m>
                  <m:oMath xmlns:m="http://schemas.openxmlformats.org/officeDocument/2006/math">
                    <m:r>
                      <a:rPr lang="en-US" altLang="en-US" sz="360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altLang="en-US" sz="3600" b="1" baseline="30000" dirty="0"/>
                  <a:t>-1</a:t>
                </a:r>
                <a:r>
                  <a:rPr lang="en-US" altLang="en-US" sz="3600" dirty="0"/>
                  <a:t> </a:t>
                </a:r>
                <a:r>
                  <a:rPr lang="en-US" altLang="en-US" sz="3600" dirty="0" err="1"/>
                  <a:t>zT</a:t>
                </a:r>
                <a:r>
                  <a:rPr lang="en-US" altLang="en-US" sz="3600" dirty="0"/>
                  <a:t>(x)</a:t>
                </a: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00" dirty="0"/>
              </a:p>
              <a:p>
                <a:pPr marL="0" indent="0" defTabSz="461963">
                  <a:spcBef>
                    <a:spcPts val="1800"/>
                  </a:spcBef>
                  <a:buNone/>
                </a:pPr>
                <a:r>
                  <a:rPr lang="en-US" sz="2400" dirty="0">
                    <a:solidFill>
                      <a:srgbClr val="002060"/>
                    </a:solidFill>
                  </a:rPr>
                  <a:t>What can you say about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zT</a:t>
                </a:r>
                <a:r>
                  <a:rPr lang="en-US" sz="2400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400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002060"/>
                    </a:solidFill>
                  </a:rPr>
                  <a:t> x) ? </a:t>
                </a:r>
                <a:endParaRPr lang="en-US" sz="2400" dirty="0">
                  <a:solidFill>
                    <a:srgbClr val="002060"/>
                  </a:solidFill>
                </a:endParaRPr>
              </a:p>
              <a:p>
                <a:pPr marL="0" indent="0" defTabSz="461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183340"/>
                <a:ext cx="7772400" cy="5434947"/>
              </a:xfrm>
              <a:blipFill rotWithShape="0">
                <a:blip r:embed="rId2"/>
                <a:stretch>
                  <a:fillRect l="-1255" t="-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92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404103" y="5468460"/>
            <a:ext cx="179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delay operator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217783" y="5103128"/>
            <a:ext cx="0" cy="473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4200630" y="5474473"/>
            <a:ext cx="2136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complex number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014310" y="5117850"/>
            <a:ext cx="0" cy="473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847" y="2873063"/>
            <a:ext cx="6531148" cy="16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66132"/>
      </p:ext>
    </p:extLst>
  </p:cSld>
  <p:clrMapOvr>
    <a:masterClrMapping/>
  </p:clrMapOvr>
  <p:transition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699" y="165100"/>
            <a:ext cx="8345189" cy="1143000"/>
          </a:xfrm>
        </p:spPr>
        <p:txBody>
          <a:bodyPr/>
          <a:lstStyle/>
          <a:p>
            <a:r>
              <a:rPr lang="en-US" dirty="0"/>
              <a:t>What’s the connection with the DFT?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103" y="1308100"/>
            <a:ext cx="7878097" cy="47990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complex numbers on the unit circle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of the form 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t</a:t>
            </a:r>
          </a:p>
          <a:p>
            <a:pPr marL="0" indent="0" defTabSz="461963">
              <a:buNone/>
            </a:pPr>
            <a:r>
              <a:rPr lang="en-US" dirty="0"/>
              <a:t>(since all complex numbers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are r 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t </a:t>
            </a:r>
            <a:r>
              <a:rPr lang="en-US" dirty="0"/>
              <a:t>and here r=1)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So the </a:t>
            </a:r>
            <a:r>
              <a:rPr lang="en-US" dirty="0" err="1"/>
              <a:t>zT</a:t>
            </a:r>
            <a:r>
              <a:rPr lang="en-US" dirty="0"/>
              <a:t> on the unit circle is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	exactly the FT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If we look at points W</a:t>
            </a:r>
            <a:r>
              <a:rPr lang="en-US" b="1" baseline="-25000" dirty="0"/>
              <a:t>N </a:t>
            </a:r>
            <a:r>
              <a:rPr lang="en-US" dirty="0"/>
              <a:t>we get exactly the DFT</a:t>
            </a:r>
          </a:p>
          <a:p>
            <a:pPr marL="0" indent="0" defTabSz="461963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93</a:t>
            </a:fld>
            <a:endParaRPr lang="en-US" altLang="en-US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072335" y="1113089"/>
            <a:ext cx="0" cy="394805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013903" y="3126496"/>
            <a:ext cx="4116864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Oval 6"/>
          <p:cNvSpPr/>
          <p:nvPr/>
        </p:nvSpPr>
        <p:spPr bwMode="auto">
          <a:xfrm>
            <a:off x="5686473" y="1921820"/>
            <a:ext cx="2771727" cy="2603109"/>
          </a:xfrm>
          <a:prstGeom prst="ellipse">
            <a:avLst/>
          </a:prstGeom>
          <a:noFill/>
          <a:ln w="571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 flipV="1">
            <a:off x="7072335" y="2269050"/>
            <a:ext cx="921291" cy="85744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7072334" y="3126496"/>
            <a:ext cx="137409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Arc 13"/>
          <p:cNvSpPr/>
          <p:nvPr/>
        </p:nvSpPr>
        <p:spPr bwMode="auto">
          <a:xfrm rot="1488861">
            <a:off x="7111192" y="2670633"/>
            <a:ext cx="667123" cy="619433"/>
          </a:xfrm>
          <a:prstGeom prst="arc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3828" y="2469220"/>
            <a:ext cx="707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ω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936621" y="2182611"/>
            <a:ext cx="165160" cy="204275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77500" y="1655330"/>
            <a:ext cx="104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 </a:t>
            </a:r>
            <a:r>
              <a:rPr lang="en-US" baseline="30000" dirty="0"/>
              <a:t>i </a:t>
            </a:r>
            <a:r>
              <a:rPr lang="el-GR" baseline="30000" dirty="0"/>
              <a:t>ω</a:t>
            </a:r>
            <a:r>
              <a:rPr lang="en-US" baseline="30000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15" y="3680997"/>
            <a:ext cx="4542489" cy="7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9204"/>
      </p:ext>
    </p:extLst>
  </p:cSld>
  <p:clrMapOvr>
    <a:masterClrMapping/>
  </p:clrMapOvr>
  <p:transition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riddle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799" y="1992312"/>
                <a:ext cx="7803107" cy="46259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Here is a proof that   -1  =  ∞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How much is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800" dirty="0"/>
                  <a:t> …  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We all remember that S = 2 ! How do we prove this?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=1+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 + 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= 1 and so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2 !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1800" dirty="0"/>
                  <a:t>Now, how much is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=1+2+4+8+16+</m:t>
                    </m:r>
                  </m:oMath>
                </a14:m>
                <a:r>
                  <a:rPr lang="en-US" sz="1800" dirty="0"/>
                  <a:t> … 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I am sure you agree that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∞ 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But using the same trick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=1+2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1+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16+ 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=1 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/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So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= -1 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What’s wrong???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2060"/>
                    </a:solidFill>
                  </a:rPr>
                  <a:t>The </a:t>
                </a:r>
                <a:r>
                  <a:rPr lang="en-US" sz="1800" i="1" dirty="0">
                    <a:solidFill>
                      <a:srgbClr val="002060"/>
                    </a:solidFill>
                  </a:rPr>
                  <a:t>distributive law </a:t>
                </a:r>
                <a:r>
                  <a:rPr lang="en-US" sz="1800" dirty="0">
                    <a:solidFill>
                      <a:srgbClr val="002060"/>
                    </a:solidFill>
                  </a:rPr>
                  <a:t>only holds if the sum converges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799" y="1992312"/>
                <a:ext cx="7803107" cy="4625975"/>
              </a:xfrm>
              <a:blipFill rotWithShape="0">
                <a:blip r:embed="rId2"/>
                <a:stretch>
                  <a:fillRect l="-781"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1001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08100"/>
            <a:ext cx="7772400" cy="4799013"/>
          </a:xfrm>
        </p:spPr>
        <p:txBody>
          <a:bodyPr/>
          <a:lstStyle/>
          <a:p>
            <a:pPr marL="0" indent="0" defTabSz="400050">
              <a:buNone/>
            </a:pPr>
            <a:r>
              <a:rPr lang="en-US" dirty="0"/>
              <a:t>The </a:t>
            </a:r>
            <a:r>
              <a:rPr lang="en-US" dirty="0" err="1"/>
              <a:t>zT</a:t>
            </a:r>
            <a:r>
              <a:rPr lang="en-US" dirty="0"/>
              <a:t> is an infinite series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	and we can get into trouble when it doesn’t converge!</a:t>
            </a:r>
          </a:p>
          <a:p>
            <a:pPr marL="0" indent="0" defTabSz="400050">
              <a:buNone/>
            </a:pPr>
            <a:r>
              <a:rPr lang="en-US" dirty="0"/>
              <a:t>It turns out that the </a:t>
            </a:r>
            <a:r>
              <a:rPr lang="en-US" b="1" dirty="0"/>
              <a:t>R</a:t>
            </a:r>
            <a:r>
              <a:rPr lang="en-US" dirty="0"/>
              <a:t>egion </a:t>
            </a:r>
            <a:r>
              <a:rPr lang="en-US" b="1" dirty="0"/>
              <a:t>o</a:t>
            </a:r>
            <a:r>
              <a:rPr lang="en-US" dirty="0"/>
              <a:t>f </a:t>
            </a:r>
            <a:r>
              <a:rPr lang="en-US" b="1" dirty="0"/>
              <a:t>C</a:t>
            </a:r>
            <a:r>
              <a:rPr lang="en-US" dirty="0"/>
              <a:t>onvergence of the </a:t>
            </a:r>
            <a:r>
              <a:rPr lang="en-US" dirty="0" err="1"/>
              <a:t>zT</a:t>
            </a:r>
            <a:r>
              <a:rPr lang="en-US" dirty="0"/>
              <a:t> </a:t>
            </a:r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	is always a ring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General case							DFT converges if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1200"/>
              </a:spcBef>
              <a:buNone/>
            </a:pPr>
            <a:r>
              <a:rPr lang="en-US" dirty="0"/>
              <a:t>Sometimes we must use </a:t>
            </a:r>
            <a:r>
              <a:rPr lang="en-US" dirty="0" err="1"/>
              <a:t>zT</a:t>
            </a:r>
            <a:r>
              <a:rPr lang="en-US" dirty="0"/>
              <a:t> since DFT doesn’t converge!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R1=0 R2=∞  </a:t>
            </a:r>
            <a:r>
              <a:rPr lang="en-US" dirty="0" err="1"/>
              <a:t>RoC</a:t>
            </a:r>
            <a:r>
              <a:rPr lang="en-US" dirty="0"/>
              <a:t> = entire plane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R1=0 R2&lt;∞  </a:t>
            </a:r>
            <a:r>
              <a:rPr lang="en-US" dirty="0" err="1"/>
              <a:t>RoC</a:t>
            </a:r>
            <a:r>
              <a:rPr lang="en-US" dirty="0"/>
              <a:t> = circle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  <a:p>
            <a:pPr marL="0" indent="0" defTabSz="400050">
              <a:spcBef>
                <a:spcPts val="0"/>
              </a:spcBef>
              <a:buNone/>
            </a:pPr>
            <a:r>
              <a:rPr lang="en-US" dirty="0"/>
              <a:t>Special case : R1&gt;0 R2=∞  </a:t>
            </a:r>
            <a:r>
              <a:rPr lang="en-US" dirty="0" err="1"/>
              <a:t>RoC</a:t>
            </a:r>
            <a:r>
              <a:rPr lang="en-US" dirty="0"/>
              <a:t> = outside of a circle</a:t>
            </a:r>
          </a:p>
          <a:p>
            <a:pPr marL="0" indent="0" defTabSz="40005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Y(J)S   DSP     Slide </a:t>
            </a:r>
            <a:fld id="{C61314C7-C31C-4AF5-ACEE-36E1E89E86E0}" type="slidenum">
              <a:rPr lang="en-US" altLang="en-US" smtClean="0"/>
              <a:pPr/>
              <a:t>95</a:t>
            </a:fld>
            <a:endParaRPr lang="en-US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803560" y="2264073"/>
            <a:ext cx="1537023" cy="1443533"/>
            <a:chOff x="2925796" y="2519660"/>
            <a:chExt cx="1537023" cy="1443533"/>
          </a:xfrm>
        </p:grpSpPr>
        <p:grpSp>
          <p:nvGrpSpPr>
            <p:cNvPr id="18" name="Group 17"/>
            <p:cNvGrpSpPr/>
            <p:nvPr/>
          </p:nvGrpSpPr>
          <p:grpSpPr>
            <a:xfrm>
              <a:off x="3122127" y="2779468"/>
              <a:ext cx="1144360" cy="1023556"/>
              <a:chOff x="5911534" y="3255825"/>
              <a:chExt cx="1144360" cy="1023556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5911534" y="3255825"/>
                <a:ext cx="1144360" cy="102355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>
                <a:off x="6261984" y="354058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925796" y="2519660"/>
              <a:ext cx="1537023" cy="1443533"/>
              <a:chOff x="2775670" y="2695273"/>
              <a:chExt cx="4116864" cy="3948057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" name="Straight Arrow Connector 6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44" name="Group 43"/>
          <p:cNvGrpSpPr/>
          <p:nvPr/>
        </p:nvGrpSpPr>
        <p:grpSpPr>
          <a:xfrm>
            <a:off x="6834193" y="2406435"/>
            <a:ext cx="1537023" cy="1443533"/>
            <a:chOff x="7488757" y="276832"/>
            <a:chExt cx="1537023" cy="1443533"/>
          </a:xfrm>
        </p:grpSpPr>
        <p:grpSp>
          <p:nvGrpSpPr>
            <p:cNvPr id="20" name="Group 19"/>
            <p:cNvGrpSpPr/>
            <p:nvPr/>
          </p:nvGrpSpPr>
          <p:grpSpPr>
            <a:xfrm>
              <a:off x="7685088" y="536640"/>
              <a:ext cx="1144360" cy="1023556"/>
              <a:chOff x="5911534" y="3255825"/>
              <a:chExt cx="1144360" cy="1023556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5911534" y="3255825"/>
                <a:ext cx="1144360" cy="1023556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6261984" y="354058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488757" y="276832"/>
              <a:ext cx="1537023" cy="1443533"/>
              <a:chOff x="2775670" y="2695273"/>
              <a:chExt cx="4116864" cy="3948057"/>
            </a:xfrm>
          </p:grpSpPr>
          <p:cxnSp>
            <p:nvCxnSpPr>
              <p:cNvPr id="24" name="Straight Arrow Connector 23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6" name="Oval 25"/>
              <p:cNvSpPr/>
              <p:nvPr/>
            </p:nvSpPr>
            <p:spPr bwMode="auto">
              <a:xfrm>
                <a:off x="3850348" y="3802621"/>
                <a:ext cx="1972720" cy="1919893"/>
              </a:xfrm>
              <a:prstGeom prst="ellipse">
                <a:avLst/>
              </a:prstGeom>
              <a:noFill/>
              <a:ln w="5715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7435439" y="4354375"/>
            <a:ext cx="1537023" cy="1443533"/>
            <a:chOff x="6916577" y="3998948"/>
            <a:chExt cx="1537023" cy="1443533"/>
          </a:xfrm>
        </p:grpSpPr>
        <p:sp>
          <p:nvSpPr>
            <p:cNvPr id="28" name="Oval 27"/>
            <p:cNvSpPr/>
            <p:nvPr/>
          </p:nvSpPr>
          <p:spPr bwMode="auto">
            <a:xfrm>
              <a:off x="7112908" y="4258756"/>
              <a:ext cx="1144360" cy="1023556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916577" y="3998948"/>
              <a:ext cx="1537023" cy="1443533"/>
              <a:chOff x="2775670" y="2695273"/>
              <a:chExt cx="4116864" cy="3948057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53" name="Group 52"/>
          <p:cNvGrpSpPr/>
          <p:nvPr/>
        </p:nvGrpSpPr>
        <p:grpSpPr>
          <a:xfrm>
            <a:off x="6780467" y="5601716"/>
            <a:ext cx="1135039" cy="987658"/>
            <a:chOff x="4906995" y="5630629"/>
            <a:chExt cx="1537024" cy="1443533"/>
          </a:xfrm>
        </p:grpSpPr>
        <p:grpSp>
          <p:nvGrpSpPr>
            <p:cNvPr id="42" name="Group 41"/>
            <p:cNvGrpSpPr/>
            <p:nvPr/>
          </p:nvGrpSpPr>
          <p:grpSpPr>
            <a:xfrm>
              <a:off x="4906995" y="5637739"/>
              <a:ext cx="1537023" cy="1436423"/>
              <a:chOff x="2802457" y="5750749"/>
              <a:chExt cx="1183858" cy="1003110"/>
            </a:xfrm>
          </p:grpSpPr>
          <p:sp>
            <p:nvSpPr>
              <p:cNvPr id="41" name="Rectangle 40"/>
              <p:cNvSpPr/>
              <p:nvPr/>
            </p:nvSpPr>
            <p:spPr bwMode="auto">
              <a:xfrm>
                <a:off x="2802457" y="5750749"/>
                <a:ext cx="1183858" cy="100311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 bwMode="auto">
              <a:xfrm>
                <a:off x="3168155" y="6051532"/>
                <a:ext cx="440833" cy="453105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906996" y="5630629"/>
              <a:ext cx="1537023" cy="1443533"/>
              <a:chOff x="2775670" y="2695273"/>
              <a:chExt cx="4116864" cy="3948057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  <p:grpSp>
        <p:nvGrpSpPr>
          <p:cNvPr id="51" name="Group 50"/>
          <p:cNvGrpSpPr/>
          <p:nvPr/>
        </p:nvGrpSpPr>
        <p:grpSpPr>
          <a:xfrm>
            <a:off x="6076806" y="4082897"/>
            <a:ext cx="978074" cy="963369"/>
            <a:chOff x="1565356" y="5662586"/>
            <a:chExt cx="1537023" cy="1443533"/>
          </a:xfrm>
        </p:grpSpPr>
        <p:sp>
          <p:nvSpPr>
            <p:cNvPr id="46" name="Rectangle 45"/>
            <p:cNvSpPr/>
            <p:nvPr/>
          </p:nvSpPr>
          <p:spPr bwMode="auto">
            <a:xfrm>
              <a:off x="1565357" y="5662586"/>
              <a:ext cx="1537022" cy="144353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1565356" y="5662586"/>
              <a:ext cx="1537023" cy="1443533"/>
              <a:chOff x="2775670" y="2695273"/>
              <a:chExt cx="4116864" cy="3948057"/>
            </a:xfrm>
          </p:grpSpPr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4834102" y="2695273"/>
                <a:ext cx="0" cy="39480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0" name="Straight Arrow Connector 49"/>
              <p:cNvCxnSpPr/>
              <p:nvPr/>
            </p:nvCxnSpPr>
            <p:spPr bwMode="auto">
              <a:xfrm>
                <a:off x="2775670" y="4708680"/>
                <a:ext cx="4116864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27712550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ster-200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-200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master-200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-200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-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Data\Microsoft\Templates\master-2001.pot</Template>
  <TotalTime>22306</TotalTime>
  <Words>8519</Words>
  <Application>Microsoft Office PowerPoint</Application>
  <PresentationFormat>Letter Paper (8.5x11 in)</PresentationFormat>
  <Paragraphs>1355</Paragraphs>
  <Slides>95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95</vt:i4>
      </vt:variant>
    </vt:vector>
  </HeadingPairs>
  <TitlesOfParts>
    <vt:vector size="102" baseType="lpstr">
      <vt:lpstr>Arial</vt:lpstr>
      <vt:lpstr>Arial Unicode MS</vt:lpstr>
      <vt:lpstr>Cambria Math</vt:lpstr>
      <vt:lpstr>Symbol</vt:lpstr>
      <vt:lpstr>Times New Roman</vt:lpstr>
      <vt:lpstr>Wingdings</vt:lpstr>
      <vt:lpstr>master-2001</vt:lpstr>
      <vt:lpstr>Part 1 Signals</vt:lpstr>
      <vt:lpstr>The course</vt:lpstr>
      <vt:lpstr>Requirements</vt:lpstr>
      <vt:lpstr>The course text</vt:lpstr>
      <vt:lpstr>Why did I write this book?</vt:lpstr>
      <vt:lpstr>A few more things</vt:lpstr>
      <vt:lpstr>Course Outline</vt:lpstr>
      <vt:lpstr>Questions?</vt:lpstr>
      <vt:lpstr>Motivation</vt:lpstr>
      <vt:lpstr>What is this?</vt:lpstr>
      <vt:lpstr>How does GPS work?</vt:lpstr>
      <vt:lpstr>Telephony</vt:lpstr>
      <vt:lpstr>Wonderful tones!</vt:lpstr>
      <vt:lpstr>5G</vt:lpstr>
      <vt:lpstr>The 5G refrigerator</vt:lpstr>
      <vt:lpstr>Speech</vt:lpstr>
      <vt:lpstr>Deep fakes</vt:lpstr>
      <vt:lpstr>Classifying Encrypted Traffic</vt:lpstr>
      <vt:lpstr>Let’s start - What is DSP?</vt:lpstr>
      <vt:lpstr>What is a signal?</vt:lpstr>
      <vt:lpstr>What isn’t a signal? (Part 1)</vt:lpstr>
      <vt:lpstr>DSP</vt:lpstr>
      <vt:lpstr>Is it worthwhile?</vt:lpstr>
      <vt:lpstr>Signals</vt:lpstr>
      <vt:lpstr>Show me the money!</vt:lpstr>
      <vt:lpstr>Energy</vt:lpstr>
      <vt:lpstr>Handling infinite energy</vt:lpstr>
      <vt:lpstr>illegal signals</vt:lpstr>
      <vt:lpstr>What isn’t a signal? Part 2</vt:lpstr>
      <vt:lpstr>Some digital signals </vt:lpstr>
      <vt:lpstr>Signals as objects</vt:lpstr>
      <vt:lpstr>Deterministic vs stochastic signals</vt:lpstr>
      <vt:lpstr>Periodic signals</vt:lpstr>
      <vt:lpstr>Some periodic digital “signals”</vt:lpstr>
      <vt:lpstr>The z ̂ operator</vt:lpstr>
      <vt:lpstr>Some more operations</vt:lpstr>
      <vt:lpstr>Some more operations</vt:lpstr>
      <vt:lpstr>Sampling</vt:lpstr>
      <vt:lpstr>Digital signals and vectors</vt:lpstr>
      <vt:lpstr>Time</vt:lpstr>
      <vt:lpstr>Bases</vt:lpstr>
      <vt:lpstr>Equivalence</vt:lpstr>
      <vt:lpstr>The SUI basis</vt:lpstr>
      <vt:lpstr>Dimension</vt:lpstr>
      <vt:lpstr>Another basis</vt:lpstr>
      <vt:lpstr>Fourier Series</vt:lpstr>
      <vt:lpstr>Fourier rejected</vt:lpstr>
      <vt:lpstr>Why not polynomials?</vt:lpstr>
      <vt:lpstr>Spectra</vt:lpstr>
      <vt:lpstr>Time and frequency domains</vt:lpstr>
      <vt:lpstr>Signals - recap</vt:lpstr>
      <vt:lpstr>Simplest case – a sinusoid</vt:lpstr>
      <vt:lpstr>Simplest case – a sinusoid</vt:lpstr>
      <vt:lpstr>DC component</vt:lpstr>
      <vt:lpstr>Two frequencies</vt:lpstr>
      <vt:lpstr>Bandwidth</vt:lpstr>
      <vt:lpstr>Sampling again!</vt:lpstr>
      <vt:lpstr>Does this make sense?</vt:lpstr>
      <vt:lpstr>Does it really have to be &gt; ?</vt:lpstr>
      <vt:lpstr>Aliasing</vt:lpstr>
      <vt:lpstr>Aliasing in the time domain</vt:lpstr>
      <vt:lpstr>What is the highest frequency?</vt:lpstr>
      <vt:lpstr>Reconstructing the signal</vt:lpstr>
      <vt:lpstr>Complex exponentials Negative frequencies</vt:lpstr>
      <vt:lpstr>Handling the problems</vt:lpstr>
      <vt:lpstr>FS, FT, DFT – the long journey</vt:lpstr>
      <vt:lpstr>From FS to FT</vt:lpstr>
      <vt:lpstr>The spectrum in the limit</vt:lpstr>
      <vt:lpstr>The Fourier Transform</vt:lpstr>
      <vt:lpstr>But we’re interested in DSP!</vt:lpstr>
      <vt:lpstr>The DFT</vt:lpstr>
      <vt:lpstr>DFT is a transformation</vt:lpstr>
      <vt:lpstr>The Nth root of unity</vt:lpstr>
      <vt:lpstr>Example : N=2</vt:lpstr>
      <vt:lpstr>Example : N=4</vt:lpstr>
      <vt:lpstr>The W matrix in general</vt:lpstr>
      <vt:lpstr>Another meaning for frequency</vt:lpstr>
      <vt:lpstr>Hilbert transform</vt:lpstr>
      <vt:lpstr>AM and FM</vt:lpstr>
      <vt:lpstr>Hilbert transform</vt:lpstr>
      <vt:lpstr>Uncertainty Theorem</vt:lpstr>
      <vt:lpstr>One more transform</vt:lpstr>
      <vt:lpstr>Generating functions</vt:lpstr>
      <vt:lpstr>Riddle?</vt:lpstr>
      <vt:lpstr>Example – Fibonacci (1)</vt:lpstr>
      <vt:lpstr>Example – Fibonacci (2)</vt:lpstr>
      <vt:lpstr>Example – Fibonacci (2)</vt:lpstr>
      <vt:lpstr>Example – Fibonacci (2)</vt:lpstr>
      <vt:lpstr>From generating function to z transform</vt:lpstr>
      <vt:lpstr>The z plane</vt:lpstr>
      <vt:lpstr>Some more signals on the z plane</vt:lpstr>
      <vt:lpstr>What’s the connection with z?</vt:lpstr>
      <vt:lpstr>What’s the connection with the DFT?</vt:lpstr>
      <vt:lpstr>Another riddle</vt:lpstr>
      <vt:lpstr>RoC</vt:lpstr>
    </vt:vector>
  </TitlesOfParts>
  <Company>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 2020</dc:title>
  <dc:creator>Yaakov Stein</dc:creator>
  <cp:keywords>DSP, Y(J)S</cp:keywords>
  <cp:lastModifiedBy>Yaakov Stein</cp:lastModifiedBy>
  <cp:revision>715</cp:revision>
  <cp:lastPrinted>2022-10-31T07:24:13Z</cp:lastPrinted>
  <dcterms:created xsi:type="dcterms:W3CDTF">2001-12-06T08:31:54Z</dcterms:created>
  <dcterms:modified xsi:type="dcterms:W3CDTF">2024-01-24T04:32:05Z</dcterms:modified>
</cp:coreProperties>
</file>