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445" r:id="rId2"/>
    <p:sldId id="471" r:id="rId3"/>
    <p:sldId id="468" r:id="rId4"/>
    <p:sldId id="472" r:id="rId5"/>
    <p:sldId id="473" r:id="rId6"/>
    <p:sldId id="477" r:id="rId7"/>
    <p:sldId id="476" r:id="rId8"/>
    <p:sldId id="475" r:id="rId9"/>
    <p:sldId id="474" r:id="rId10"/>
    <p:sldId id="470" r:id="rId11"/>
    <p:sldId id="479" r:id="rId12"/>
    <p:sldId id="408" r:id="rId13"/>
  </p:sldIdLst>
  <p:sldSz cx="9144000" cy="6858000" type="screen4x3"/>
  <p:notesSz cx="6662738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47">
          <p15:clr>
            <a:srgbClr val="A4A3A4"/>
          </p15:clr>
        </p15:guide>
        <p15:guide id="2" orient="horz" pos="3178">
          <p15:clr>
            <a:srgbClr val="A4A3A4"/>
          </p15:clr>
        </p15:guide>
        <p15:guide id="3" orient="horz" pos="4224">
          <p15:clr>
            <a:srgbClr val="A4A3A4"/>
          </p15:clr>
        </p15:guide>
        <p15:guide id="4" orient="horz" pos="2688">
          <p15:clr>
            <a:srgbClr val="A4A3A4"/>
          </p15:clr>
        </p15:guide>
        <p15:guide id="5" pos="487">
          <p15:clr>
            <a:srgbClr val="A4A3A4"/>
          </p15:clr>
        </p15:guide>
        <p15:guide id="6" pos="2757">
          <p15:clr>
            <a:srgbClr val="A4A3A4"/>
          </p15:clr>
        </p15:guide>
        <p15:guide id="7" pos="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62D0"/>
    <a:srgbClr val="00C8D2"/>
    <a:srgbClr val="009E47"/>
    <a:srgbClr val="D0DA00"/>
    <a:srgbClr val="FF9999"/>
    <a:srgbClr val="0098A1"/>
    <a:srgbClr val="00DE64"/>
    <a:srgbClr val="C9D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5385" autoAdjust="0"/>
  </p:normalViewPr>
  <p:slideViewPr>
    <p:cSldViewPr snapToGrid="0">
      <p:cViewPr varScale="1">
        <p:scale>
          <a:sx n="80" d="100"/>
          <a:sy n="80" d="100"/>
        </p:scale>
        <p:origin x="384" y="66"/>
      </p:cViewPr>
      <p:guideLst>
        <p:guide orient="horz" pos="2147"/>
        <p:guide orient="horz" pos="3178"/>
        <p:guide orient="horz" pos="4224"/>
        <p:guide orient="horz" pos="2688"/>
        <p:guide pos="487"/>
        <p:guide pos="2757"/>
        <p:guide pos="4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-15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3488" y="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B6CBB4E-6695-41A6-A12D-188F75D54237}" type="datetimeFigureOut">
              <a:rPr lang="en-US"/>
              <a:pPr>
                <a:defRPr/>
              </a:pPr>
              <a:t>12/2/2018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76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3488" y="9428163"/>
            <a:ext cx="28876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C68A3D4-ED7C-430F-9643-0C15E738A2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1136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3488" y="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41A2A3-6803-449F-81FD-994BF5844EF2}" type="datetimeFigureOut">
              <a:rPr lang="en-US"/>
              <a:pPr>
                <a:defRPr/>
              </a:pPr>
              <a:t>12/2/2018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2923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76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3488" y="9428163"/>
            <a:ext cx="28876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2434059-C4C7-4113-8F3F-692D295B05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5588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 of Presentatio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 userDrawn="1"/>
        </p:nvSpPr>
        <p:spPr>
          <a:xfrm>
            <a:off x="0" y="0"/>
            <a:ext cx="9144000" cy="532765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6258295" y="6737460"/>
            <a:ext cx="2699967" cy="108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577850" y="0"/>
            <a:ext cx="184150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Title 13"/>
          <p:cNvSpPr>
            <a:spLocks noGrp="1"/>
          </p:cNvSpPr>
          <p:nvPr>
            <p:ph type="title"/>
          </p:nvPr>
        </p:nvSpPr>
        <p:spPr>
          <a:xfrm>
            <a:off x="4016188" y="1764205"/>
            <a:ext cx="4141693" cy="129418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21"/>
          <p:cNvSpPr>
            <a:spLocks noGrp="1"/>
          </p:cNvSpPr>
          <p:nvPr>
            <p:ph type="body" sz="quarter" idx="13"/>
          </p:nvPr>
        </p:nvSpPr>
        <p:spPr>
          <a:xfrm>
            <a:off x="4033648" y="4131980"/>
            <a:ext cx="4124234" cy="1120775"/>
          </a:xfrm>
          <a:prstGeom prst="rect">
            <a:avLst/>
          </a:prstGeom>
        </p:spPr>
        <p:txBody>
          <a:bodyPr/>
          <a:lstStyle>
            <a:lvl1pPr>
              <a:buNone/>
              <a:defRPr sz="1800" b="1">
                <a:solidFill>
                  <a:schemeClr val="tx1">
                    <a:lumMod val="50000"/>
                  </a:schemeClr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Text Placeholder 21"/>
          <p:cNvSpPr>
            <a:spLocks noGrp="1"/>
          </p:cNvSpPr>
          <p:nvPr>
            <p:ph type="body" sz="quarter" idx="14"/>
          </p:nvPr>
        </p:nvSpPr>
        <p:spPr>
          <a:xfrm>
            <a:off x="4033648" y="3185496"/>
            <a:ext cx="4124234" cy="764412"/>
          </a:xfrm>
          <a:prstGeom prst="rect">
            <a:avLst/>
          </a:prstGeom>
        </p:spPr>
        <p:txBody>
          <a:bodyPr/>
          <a:lstStyle>
            <a:lvl1pPr>
              <a:buNone/>
              <a:defRPr sz="2400" b="1" baseline="0">
                <a:solidFill>
                  <a:srgbClr val="0098A1"/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Same Side Corner Rectangle 1"/>
          <p:cNvSpPr/>
          <p:nvPr userDrawn="1"/>
        </p:nvSpPr>
        <p:spPr>
          <a:xfrm>
            <a:off x="0" y="0"/>
            <a:ext cx="9144000" cy="532765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03300" y="5170488"/>
            <a:ext cx="2303463" cy="3381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www.rad.com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577850" y="0"/>
            <a:ext cx="47625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4841875" y="0"/>
            <a:ext cx="242888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6" name="Picture 6" descr="RAD_only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8775" y="4611688"/>
            <a:ext cx="1071563" cy="61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6"/>
          <p:cNvSpPr txBox="1">
            <a:spLocks noChangeArrowheads="1"/>
          </p:cNvSpPr>
          <p:nvPr userDrawn="1"/>
        </p:nvSpPr>
        <p:spPr bwMode="auto">
          <a:xfrm>
            <a:off x="838200" y="1749425"/>
            <a:ext cx="6286500" cy="207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882" tIns="50941" rIns="101882" bIns="50941"/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Thank You </a:t>
            </a:r>
            <a:b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For Your </a:t>
            </a:r>
            <a:b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Attention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>
            <a:lum bright="14000"/>
          </a:blip>
          <a:srcRect l="63930" t="94395"/>
          <a:stretch>
            <a:fillRect/>
          </a:stretch>
        </p:blipFill>
        <p:spPr bwMode="auto">
          <a:xfrm>
            <a:off x="5846763" y="6557963"/>
            <a:ext cx="3303587" cy="30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ound Single Corner Rectangle 5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7" name="Picture 5" descr="rad-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2600" y="363538"/>
            <a:ext cx="762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39077" y="1352779"/>
            <a:ext cx="8107358" cy="5127534"/>
          </a:xfrm>
          <a:prstGeom prst="rect">
            <a:avLst/>
          </a:prstGeom>
        </p:spPr>
        <p:txBody>
          <a:bodyPr/>
          <a:lstStyle>
            <a:lvl1pPr marL="0" indent="0" defTabSz="358775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buFont typeface="Arial" panose="020B0604020202020204" pitchFamily="34" charset="0"/>
              <a:buNone/>
              <a:defRPr sz="2000">
                <a:solidFill>
                  <a:srgbClr val="000000"/>
                </a:solidFill>
              </a:defRPr>
            </a:lvl1pPr>
            <a:lvl2pPr marL="576263" indent="-238125">
              <a:lnSpc>
                <a:spcPct val="100000"/>
              </a:lnSpc>
              <a:spcBef>
                <a:spcPts val="600"/>
              </a:spcBef>
              <a:defRPr sz="2000">
                <a:solidFill>
                  <a:srgbClr val="000000"/>
                </a:solidFill>
              </a:defRPr>
            </a:lvl2pPr>
            <a:lvl3pPr marL="857250" indent="-168275">
              <a:lnSpc>
                <a:spcPct val="100000"/>
              </a:lnSpc>
              <a:spcBef>
                <a:spcPts val="600"/>
              </a:spcBef>
              <a:defRPr sz="1800">
                <a:solidFill>
                  <a:srgbClr val="000000"/>
                </a:solidFill>
              </a:defRPr>
            </a:lvl3pPr>
            <a:lvl4pPr marL="1196975" indent="-22542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4pPr>
            <a:lvl5pPr marL="1433513" indent="-18097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5pPr>
          </a:lstStyle>
          <a:p>
            <a:pPr lvl="0"/>
            <a:endParaRPr lang="en-US" dirty="0" smtClean="0"/>
          </a:p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para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 userDrawn="1"/>
        </p:nvSpPr>
        <p:spPr>
          <a:xfrm>
            <a:off x="0" y="0"/>
            <a:ext cx="9144000" cy="532765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9339" y="2766218"/>
            <a:ext cx="5110413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7332412" y="0"/>
            <a:ext cx="242888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909054" y="0"/>
            <a:ext cx="47625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502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84300"/>
            <a:ext cx="8585199" cy="4978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2pPr>
              <a:lnSpc>
                <a:spcPct val="100000"/>
              </a:lnSpc>
              <a:spcBef>
                <a:spcPts val="0"/>
              </a:spcBef>
              <a:defRPr/>
            </a:lvl2pPr>
            <a:lvl3pPr>
              <a:lnSpc>
                <a:spcPct val="100000"/>
              </a:lnSpc>
              <a:spcBef>
                <a:spcPts val="0"/>
              </a:spcBef>
              <a:defRPr/>
            </a:lvl3pPr>
            <a:lvl4pPr>
              <a:lnSpc>
                <a:spcPct val="100000"/>
              </a:lnSpc>
              <a:spcBef>
                <a:spcPts val="0"/>
              </a:spcBef>
              <a:defRPr/>
            </a:lvl4pPr>
            <a:lvl5pPr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2425" y="12700"/>
            <a:ext cx="6638925" cy="1000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51171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0"/>
          <p:cNvSpPr txBox="1">
            <a:spLocks noChangeArrowheads="1"/>
          </p:cNvSpPr>
          <p:nvPr/>
        </p:nvSpPr>
        <p:spPr bwMode="auto">
          <a:xfrm>
            <a:off x="8157084" y="6650038"/>
            <a:ext cx="737679" cy="246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 smtClean="0">
                <a:latin typeface="+mn-lt"/>
                <a:cs typeface="+mn-cs"/>
              </a:rPr>
              <a:t>SD-WAN  </a:t>
            </a:r>
            <a:fld id="{F9623A8B-B7CD-4310-934B-56EDFF9E264B}" type="slidenum">
              <a:rPr lang="en-US" sz="1000" smtClean="0">
                <a:solidFill>
                  <a:srgbClr val="4D4D4D"/>
                </a:solidFill>
                <a:latin typeface="+mn-lt"/>
                <a:cs typeface="Arial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dirty="0">
              <a:solidFill>
                <a:srgbClr val="4D4D4D"/>
              </a:solidFill>
              <a:latin typeface="+mn-lt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4" r:id="rId4"/>
    <p:sldLayoutId id="2147483685" r:id="rId5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cs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cs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cs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cs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5592" y="2934660"/>
            <a:ext cx="5290395" cy="2905701"/>
          </a:xfrm>
        </p:spPr>
        <p:txBody>
          <a:bodyPr/>
          <a:lstStyle/>
          <a:p>
            <a:r>
              <a:rPr lang="en-US" dirty="0" smtClean="0"/>
              <a:t>EVPN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a very short 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871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Multihoming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/>
              <a:t>EVPN </a:t>
            </a:r>
            <a:r>
              <a:rPr lang="en-US" sz="2400" dirty="0" smtClean="0"/>
              <a:t>allows </a:t>
            </a:r>
            <a:r>
              <a:rPr lang="en-US" sz="2400" dirty="0" err="1" smtClean="0"/>
              <a:t>multihoming</a:t>
            </a:r>
            <a:r>
              <a:rPr lang="en-US" sz="2400" dirty="0" smtClean="0"/>
              <a:t> using </a:t>
            </a:r>
            <a:r>
              <a:rPr lang="en-US" sz="2400" b="1" dirty="0" smtClean="0"/>
              <a:t>E</a:t>
            </a:r>
            <a:r>
              <a:rPr lang="en-US" sz="2400" dirty="0" smtClean="0"/>
              <a:t>thernet </a:t>
            </a:r>
            <a:r>
              <a:rPr lang="en-US" sz="2400" b="1" dirty="0" smtClean="0"/>
              <a:t>S</a:t>
            </a:r>
            <a:r>
              <a:rPr lang="en-US" sz="2400" dirty="0" smtClean="0"/>
              <a:t>egment </a:t>
            </a:r>
            <a:r>
              <a:rPr lang="en-US" sz="2400" b="1" dirty="0" smtClean="0"/>
              <a:t>I</a:t>
            </a:r>
            <a:r>
              <a:rPr lang="en-US" sz="2400" dirty="0" smtClean="0"/>
              <a:t>dentifiers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CE over multiple links to a PE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CE connecting to 2 </a:t>
            </a:r>
            <a:r>
              <a:rPr lang="en-US" sz="2400" dirty="0"/>
              <a:t>or more </a:t>
            </a:r>
            <a:r>
              <a:rPr lang="en-US" sz="2400" dirty="0" smtClean="0"/>
              <a:t>PEs</a:t>
            </a:r>
          </a:p>
          <a:p>
            <a:r>
              <a:rPr lang="en-US" sz="2400" dirty="0" smtClean="0"/>
              <a:t>to </a:t>
            </a:r>
            <a:r>
              <a:rPr lang="en-US" sz="2400" dirty="0"/>
              <a:t>maintain EVPN service </a:t>
            </a:r>
            <a:r>
              <a:rPr lang="en-US" sz="2400" dirty="0" smtClean="0"/>
              <a:t>in the </a:t>
            </a:r>
            <a:r>
              <a:rPr lang="en-US" sz="2400" dirty="0"/>
              <a:t>event of </a:t>
            </a:r>
            <a:r>
              <a:rPr lang="en-US" sz="2400" dirty="0" smtClean="0"/>
              <a:t>:</a:t>
            </a:r>
            <a:endParaRPr lang="en-US" sz="2400" dirty="0"/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CE to PE link </a:t>
            </a:r>
            <a:r>
              <a:rPr lang="en-US" sz="2400" dirty="0"/>
              <a:t>failure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PE </a:t>
            </a:r>
            <a:r>
              <a:rPr lang="en-US" sz="2400" dirty="0" smtClean="0"/>
              <a:t>failure</a:t>
            </a:r>
            <a:endParaRPr lang="en-US" sz="2400" dirty="0"/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some MPLS network failures</a:t>
            </a:r>
            <a:endParaRPr lang="en-US" sz="2400" dirty="0"/>
          </a:p>
          <a:p>
            <a:r>
              <a:rPr lang="en-US" sz="2400" dirty="0" smtClean="0"/>
              <a:t>Links can be in </a:t>
            </a:r>
            <a:r>
              <a:rPr lang="en-US" sz="2400" i="1" dirty="0" smtClean="0"/>
              <a:t>single-active</a:t>
            </a:r>
            <a:r>
              <a:rPr lang="en-US" sz="2400" dirty="0" smtClean="0"/>
              <a:t> </a:t>
            </a:r>
            <a:r>
              <a:rPr lang="en-US" sz="2400" i="1" dirty="0" smtClean="0"/>
              <a:t>or all-active </a:t>
            </a:r>
            <a:r>
              <a:rPr lang="en-US" sz="2400" dirty="0" smtClean="0"/>
              <a:t>mode</a:t>
            </a:r>
          </a:p>
          <a:p>
            <a:r>
              <a:rPr lang="en-US" sz="2400" dirty="0" smtClean="0"/>
              <a:t>BUM </a:t>
            </a:r>
            <a:r>
              <a:rPr lang="en-US" sz="2400" dirty="0"/>
              <a:t>(</a:t>
            </a:r>
            <a:r>
              <a:rPr lang="en-US" sz="2400" b="1" dirty="0"/>
              <a:t>B</a:t>
            </a:r>
            <a:r>
              <a:rPr lang="en-US" sz="2400" dirty="0"/>
              <a:t>roadcast, </a:t>
            </a:r>
            <a:r>
              <a:rPr lang="en-US" sz="2400" b="1" dirty="0"/>
              <a:t>U</a:t>
            </a:r>
            <a:r>
              <a:rPr lang="en-US" sz="2400" dirty="0"/>
              <a:t>nknown unicast and </a:t>
            </a:r>
            <a:r>
              <a:rPr lang="en-US" sz="2400" b="1" dirty="0"/>
              <a:t>M</a:t>
            </a:r>
            <a:r>
              <a:rPr lang="en-US" sz="2400" dirty="0"/>
              <a:t>ulticast</a:t>
            </a:r>
            <a:r>
              <a:rPr lang="en-US" sz="2400" dirty="0" smtClean="0"/>
              <a:t>) traffic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is </a:t>
            </a:r>
            <a:r>
              <a:rPr lang="en-US" sz="2400" dirty="0"/>
              <a:t>limited to </a:t>
            </a:r>
            <a:r>
              <a:rPr lang="en-US" sz="2400" dirty="0" smtClean="0"/>
              <a:t>a single link</a:t>
            </a:r>
            <a:endParaRPr lang="en-US" sz="2400" dirty="0"/>
          </a:p>
          <a:p>
            <a:r>
              <a:rPr lang="en-US" sz="2400" dirty="0" smtClean="0"/>
              <a:t>To </a:t>
            </a:r>
            <a:r>
              <a:rPr lang="en-US" sz="2400" dirty="0"/>
              <a:t>prevent traffic </a:t>
            </a:r>
            <a:r>
              <a:rPr lang="en-US" sz="2400" dirty="0" smtClean="0"/>
              <a:t>from a DC looping back to the same DC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	EVPN supports split horizon based on the ESI  </a:t>
            </a:r>
            <a:endParaRPr lang="en-US" sz="2400" dirty="0"/>
          </a:p>
        </p:txBody>
      </p:sp>
      <p:grpSp>
        <p:nvGrpSpPr>
          <p:cNvPr id="35" name="Group 34"/>
          <p:cNvGrpSpPr/>
          <p:nvPr/>
        </p:nvGrpSpPr>
        <p:grpSpPr>
          <a:xfrm>
            <a:off x="6101921" y="2287412"/>
            <a:ext cx="2867831" cy="1731963"/>
            <a:chOff x="6101921" y="2287412"/>
            <a:chExt cx="2867831" cy="1731963"/>
          </a:xfrm>
        </p:grpSpPr>
        <p:sp>
          <p:nvSpPr>
            <p:cNvPr id="33" name="Freeform 54"/>
            <p:cNvSpPr>
              <a:spLocks/>
            </p:cNvSpPr>
            <p:nvPr/>
          </p:nvSpPr>
          <p:spPr bwMode="auto">
            <a:xfrm rot="64793">
              <a:off x="8007359" y="2287412"/>
              <a:ext cx="962393" cy="1731963"/>
            </a:xfrm>
            <a:custGeom>
              <a:avLst/>
              <a:gdLst>
                <a:gd name="T0" fmla="*/ 294 w 1034"/>
                <a:gd name="T1" fmla="*/ 88 h 737"/>
                <a:gd name="T2" fmla="*/ 223 w 1034"/>
                <a:gd name="T3" fmla="*/ 89 h 737"/>
                <a:gd name="T4" fmla="*/ 150 w 1034"/>
                <a:gd name="T5" fmla="*/ 123 h 737"/>
                <a:gd name="T6" fmla="*/ 94 w 1034"/>
                <a:gd name="T7" fmla="*/ 177 h 737"/>
                <a:gd name="T8" fmla="*/ 67 w 1034"/>
                <a:gd name="T9" fmla="*/ 246 h 737"/>
                <a:gd name="T10" fmla="*/ 58 w 1034"/>
                <a:gd name="T11" fmla="*/ 304 h 737"/>
                <a:gd name="T12" fmla="*/ 17 w 1034"/>
                <a:gd name="T13" fmla="*/ 343 h 737"/>
                <a:gd name="T14" fmla="*/ 0 w 1034"/>
                <a:gd name="T15" fmla="*/ 395 h 737"/>
                <a:gd name="T16" fmla="*/ 9 w 1034"/>
                <a:gd name="T17" fmla="*/ 449 h 737"/>
                <a:gd name="T18" fmla="*/ 51 w 1034"/>
                <a:gd name="T19" fmla="*/ 503 h 737"/>
                <a:gd name="T20" fmla="*/ 127 w 1034"/>
                <a:gd name="T21" fmla="*/ 546 h 737"/>
                <a:gd name="T22" fmla="*/ 125 w 1034"/>
                <a:gd name="T23" fmla="*/ 604 h 737"/>
                <a:gd name="T24" fmla="*/ 163 w 1034"/>
                <a:gd name="T25" fmla="*/ 648 h 737"/>
                <a:gd name="T26" fmla="*/ 219 w 1034"/>
                <a:gd name="T27" fmla="*/ 675 h 737"/>
                <a:gd name="T28" fmla="*/ 284 w 1034"/>
                <a:gd name="T29" fmla="*/ 682 h 737"/>
                <a:gd name="T30" fmla="*/ 337 w 1034"/>
                <a:gd name="T31" fmla="*/ 665 h 737"/>
                <a:gd name="T32" fmla="*/ 395 w 1034"/>
                <a:gd name="T33" fmla="*/ 693 h 737"/>
                <a:gd name="T34" fmla="*/ 472 w 1034"/>
                <a:gd name="T35" fmla="*/ 729 h 737"/>
                <a:gd name="T36" fmla="*/ 550 w 1034"/>
                <a:gd name="T37" fmla="*/ 736 h 737"/>
                <a:gd name="T38" fmla="*/ 629 w 1034"/>
                <a:gd name="T39" fmla="*/ 721 h 737"/>
                <a:gd name="T40" fmla="*/ 702 w 1034"/>
                <a:gd name="T41" fmla="*/ 688 h 737"/>
                <a:gd name="T42" fmla="*/ 765 w 1034"/>
                <a:gd name="T43" fmla="*/ 665 h 737"/>
                <a:gd name="T44" fmla="*/ 825 w 1034"/>
                <a:gd name="T45" fmla="*/ 676 h 737"/>
                <a:gd name="T46" fmla="*/ 889 w 1034"/>
                <a:gd name="T47" fmla="*/ 656 h 737"/>
                <a:gd name="T48" fmla="*/ 939 w 1034"/>
                <a:gd name="T49" fmla="*/ 613 h 737"/>
                <a:gd name="T50" fmla="*/ 971 w 1034"/>
                <a:gd name="T51" fmla="*/ 555 h 737"/>
                <a:gd name="T52" fmla="*/ 966 w 1034"/>
                <a:gd name="T53" fmla="*/ 492 h 737"/>
                <a:gd name="T54" fmla="*/ 1011 w 1034"/>
                <a:gd name="T55" fmla="*/ 430 h 737"/>
                <a:gd name="T56" fmla="*/ 1031 w 1034"/>
                <a:gd name="T57" fmla="*/ 367 h 737"/>
                <a:gd name="T58" fmla="*/ 1027 w 1034"/>
                <a:gd name="T59" fmla="*/ 306 h 737"/>
                <a:gd name="T60" fmla="*/ 999 w 1034"/>
                <a:gd name="T61" fmla="*/ 253 h 737"/>
                <a:gd name="T62" fmla="*/ 951 w 1034"/>
                <a:gd name="T63" fmla="*/ 212 h 737"/>
                <a:gd name="T64" fmla="*/ 936 w 1034"/>
                <a:gd name="T65" fmla="*/ 158 h 737"/>
                <a:gd name="T66" fmla="*/ 904 w 1034"/>
                <a:gd name="T67" fmla="*/ 99 h 737"/>
                <a:gd name="T68" fmla="*/ 846 w 1034"/>
                <a:gd name="T69" fmla="*/ 58 h 737"/>
                <a:gd name="T70" fmla="*/ 773 w 1034"/>
                <a:gd name="T71" fmla="*/ 41 h 737"/>
                <a:gd name="T72" fmla="*/ 702 w 1034"/>
                <a:gd name="T73" fmla="*/ 54 h 737"/>
                <a:gd name="T74" fmla="*/ 642 w 1034"/>
                <a:gd name="T75" fmla="*/ 61 h 737"/>
                <a:gd name="T76" fmla="*/ 575 w 1034"/>
                <a:gd name="T77" fmla="*/ 17 h 737"/>
                <a:gd name="T78" fmla="*/ 513 w 1034"/>
                <a:gd name="T79" fmla="*/ 0 h 737"/>
                <a:gd name="T80" fmla="*/ 451 w 1034"/>
                <a:gd name="T81" fmla="*/ 11 h 737"/>
                <a:gd name="T82" fmla="*/ 389 w 1034"/>
                <a:gd name="T83" fmla="*/ 48 h 737"/>
                <a:gd name="T84" fmla="*/ 331 w 1034"/>
                <a:gd name="T85" fmla="*/ 108 h 7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gradFill rotWithShape="0">
              <a:gsLst>
                <a:gs pos="0">
                  <a:srgbClr val="669900"/>
                </a:gs>
                <a:gs pos="50000">
                  <a:srgbClr val="669900">
                    <a:gamma/>
                    <a:tint val="40000"/>
                    <a:invGamma/>
                  </a:srgbClr>
                </a:gs>
                <a:gs pos="100000">
                  <a:srgbClr val="669900"/>
                </a:gs>
              </a:gsLst>
              <a:lin ang="2700000" scaled="1"/>
            </a:gradFill>
            <a:ln>
              <a:noFill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9900"/>
              </a:extrusionClr>
              <a:contourClr>
                <a:srgbClr val="669900"/>
              </a:contourClr>
            </a:sp3d>
            <a:extLst>
              <a:ext uri="{91240B29-F687-4F45-9708-019B960494DF}">
                <a14:hiddenLine xmlns:a14="http://schemas.microsoft.com/office/drawing/2010/main" w="12700" cap="rnd" cmpd="sng">
                  <a:noFill/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4" name="Line 262"/>
            <p:cNvSpPr>
              <a:spLocks noChangeShapeType="1"/>
            </p:cNvSpPr>
            <p:nvPr/>
          </p:nvSpPr>
          <p:spPr bwMode="auto">
            <a:xfrm flipV="1">
              <a:off x="6596692" y="2608047"/>
              <a:ext cx="1656183" cy="407453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Line 262"/>
            <p:cNvSpPr>
              <a:spLocks noChangeShapeType="1"/>
            </p:cNvSpPr>
            <p:nvPr/>
          </p:nvSpPr>
          <p:spPr bwMode="auto">
            <a:xfrm>
              <a:off x="6584521" y="3295292"/>
              <a:ext cx="1571526" cy="138429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" name="Group 81"/>
            <p:cNvGrpSpPr>
              <a:grpSpLocks/>
            </p:cNvGrpSpPr>
            <p:nvPr/>
          </p:nvGrpSpPr>
          <p:grpSpPr bwMode="auto">
            <a:xfrm>
              <a:off x="6101921" y="2868340"/>
              <a:ext cx="611188" cy="561975"/>
              <a:chOff x="1573" y="1273"/>
              <a:chExt cx="385" cy="385"/>
            </a:xfrm>
          </p:grpSpPr>
          <p:grpSp>
            <p:nvGrpSpPr>
              <p:cNvPr id="9" name="Group 82"/>
              <p:cNvGrpSpPr>
                <a:grpSpLocks/>
              </p:cNvGrpSpPr>
              <p:nvPr/>
            </p:nvGrpSpPr>
            <p:grpSpPr bwMode="auto">
              <a:xfrm>
                <a:off x="1605" y="1273"/>
                <a:ext cx="306" cy="385"/>
                <a:chOff x="1884" y="765"/>
                <a:chExt cx="251" cy="330"/>
              </a:xfrm>
            </p:grpSpPr>
            <p:sp>
              <p:nvSpPr>
                <p:cNvPr id="11" name="Oval 83"/>
                <p:cNvSpPr>
                  <a:spLocks noChangeArrowheads="1"/>
                </p:cNvSpPr>
                <p:nvPr/>
              </p:nvSpPr>
              <p:spPr bwMode="auto">
                <a:xfrm>
                  <a:off x="1885" y="990"/>
                  <a:ext cx="250" cy="105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938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" name="Rectangle 84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rgbClr val="0078A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" name="Rectangle 85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" name="Oval 86"/>
                <p:cNvSpPr>
                  <a:spLocks noChangeArrowheads="1"/>
                </p:cNvSpPr>
                <p:nvPr/>
              </p:nvSpPr>
              <p:spPr bwMode="auto">
                <a:xfrm>
                  <a:off x="1885" y="765"/>
                  <a:ext cx="250" cy="105"/>
                </a:xfrm>
                <a:prstGeom prst="ellipse">
                  <a:avLst/>
                </a:prstGeom>
                <a:solidFill>
                  <a:srgbClr val="777ED5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" name="Text Box 87"/>
              <p:cNvSpPr txBox="1">
                <a:spLocks noChangeArrowheads="1"/>
              </p:cNvSpPr>
              <p:nvPr/>
            </p:nvSpPr>
            <p:spPr bwMode="auto">
              <a:xfrm>
                <a:off x="1573" y="1427"/>
                <a:ext cx="385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lnSpc>
                    <a:spcPct val="80000"/>
                  </a:lnSpc>
                  <a:spcBef>
                    <a:spcPct val="30000"/>
                  </a:spcBef>
                </a:pPr>
                <a:r>
                  <a:rPr lang="en-US" altLang="en-US" sz="1800" b="1"/>
                  <a:t>CE</a:t>
                </a:r>
              </a:p>
            </p:txBody>
          </p:sp>
        </p:grpSp>
        <p:grpSp>
          <p:nvGrpSpPr>
            <p:cNvPr id="18" name="Group 137"/>
            <p:cNvGrpSpPr>
              <a:grpSpLocks/>
            </p:cNvGrpSpPr>
            <p:nvPr/>
          </p:nvGrpSpPr>
          <p:grpSpPr bwMode="auto">
            <a:xfrm>
              <a:off x="8008409" y="3138344"/>
              <a:ext cx="611188" cy="549275"/>
              <a:chOff x="2043" y="1287"/>
              <a:chExt cx="385" cy="376"/>
            </a:xfrm>
          </p:grpSpPr>
          <p:grpSp>
            <p:nvGrpSpPr>
              <p:cNvPr id="19" name="Group 138"/>
              <p:cNvGrpSpPr>
                <a:grpSpLocks/>
              </p:cNvGrpSpPr>
              <p:nvPr/>
            </p:nvGrpSpPr>
            <p:grpSpPr bwMode="auto">
              <a:xfrm>
                <a:off x="2123" y="1287"/>
                <a:ext cx="260" cy="376"/>
                <a:chOff x="1884" y="765"/>
                <a:chExt cx="251" cy="330"/>
              </a:xfrm>
            </p:grpSpPr>
            <p:sp>
              <p:nvSpPr>
                <p:cNvPr id="21" name="Oval 139"/>
                <p:cNvSpPr>
                  <a:spLocks noChangeArrowheads="1"/>
                </p:cNvSpPr>
                <p:nvPr/>
              </p:nvSpPr>
              <p:spPr bwMode="auto">
                <a:xfrm>
                  <a:off x="1885" y="990"/>
                  <a:ext cx="250" cy="105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938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Rectangle 140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rgbClr val="0078A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Rectangle 141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" name="Oval 142"/>
                <p:cNvSpPr>
                  <a:spLocks noChangeArrowheads="1"/>
                </p:cNvSpPr>
                <p:nvPr/>
              </p:nvSpPr>
              <p:spPr bwMode="auto">
                <a:xfrm>
                  <a:off x="1885" y="765"/>
                  <a:ext cx="250" cy="105"/>
                </a:xfrm>
                <a:prstGeom prst="ellipse">
                  <a:avLst/>
                </a:prstGeom>
                <a:solidFill>
                  <a:srgbClr val="777ED5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0" name="Text Box 143"/>
              <p:cNvSpPr txBox="1">
                <a:spLocks noChangeArrowheads="1"/>
              </p:cNvSpPr>
              <p:nvPr/>
            </p:nvSpPr>
            <p:spPr bwMode="auto">
              <a:xfrm>
                <a:off x="2043" y="1422"/>
                <a:ext cx="385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lnSpc>
                    <a:spcPct val="80000"/>
                  </a:lnSpc>
                  <a:spcBef>
                    <a:spcPct val="30000"/>
                  </a:spcBef>
                </a:pPr>
                <a:r>
                  <a:rPr lang="en-US" altLang="en-US" sz="1800" b="1"/>
                  <a:t>PE</a:t>
                </a:r>
              </a:p>
            </p:txBody>
          </p:sp>
        </p:grpSp>
        <p:grpSp>
          <p:nvGrpSpPr>
            <p:cNvPr id="25" name="Group 172"/>
            <p:cNvGrpSpPr>
              <a:grpSpLocks/>
            </p:cNvGrpSpPr>
            <p:nvPr/>
          </p:nvGrpSpPr>
          <p:grpSpPr bwMode="auto">
            <a:xfrm>
              <a:off x="8106834" y="2426061"/>
              <a:ext cx="512763" cy="516236"/>
              <a:chOff x="4994" y="1529"/>
              <a:chExt cx="323" cy="353"/>
            </a:xfrm>
          </p:grpSpPr>
          <p:grpSp>
            <p:nvGrpSpPr>
              <p:cNvPr id="26" name="Group 173"/>
              <p:cNvGrpSpPr>
                <a:grpSpLocks/>
              </p:cNvGrpSpPr>
              <p:nvPr/>
            </p:nvGrpSpPr>
            <p:grpSpPr bwMode="auto">
              <a:xfrm>
                <a:off x="5025" y="1529"/>
                <a:ext cx="251" cy="330"/>
                <a:chOff x="1884" y="765"/>
                <a:chExt cx="251" cy="330"/>
              </a:xfrm>
            </p:grpSpPr>
            <p:sp>
              <p:nvSpPr>
                <p:cNvPr id="28" name="Oval 174"/>
                <p:cNvSpPr>
                  <a:spLocks noChangeArrowheads="1"/>
                </p:cNvSpPr>
                <p:nvPr/>
              </p:nvSpPr>
              <p:spPr bwMode="auto">
                <a:xfrm>
                  <a:off x="1885" y="990"/>
                  <a:ext cx="250" cy="105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938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" name="Rectangle 175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rgbClr val="0078A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" name="Rectangle 176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" name="Oval 177"/>
                <p:cNvSpPr>
                  <a:spLocks noChangeArrowheads="1"/>
                </p:cNvSpPr>
                <p:nvPr/>
              </p:nvSpPr>
              <p:spPr bwMode="auto">
                <a:xfrm>
                  <a:off x="1885" y="765"/>
                  <a:ext cx="250" cy="105"/>
                </a:xfrm>
                <a:prstGeom prst="ellipse">
                  <a:avLst/>
                </a:prstGeom>
                <a:solidFill>
                  <a:srgbClr val="777ED5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" name="Text Box 178"/>
              <p:cNvSpPr txBox="1">
                <a:spLocks noChangeArrowheads="1"/>
              </p:cNvSpPr>
              <p:nvPr/>
            </p:nvSpPr>
            <p:spPr bwMode="auto">
              <a:xfrm>
                <a:off x="4994" y="1667"/>
                <a:ext cx="323" cy="2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80000"/>
                  </a:lnSpc>
                  <a:spcBef>
                    <a:spcPct val="30000"/>
                  </a:spcBef>
                </a:pPr>
                <a:r>
                  <a:rPr lang="en-US" altLang="en-US" sz="1800" b="1" dirty="0" smtClean="0"/>
                  <a:t>PE</a:t>
                </a:r>
                <a:endParaRPr lang="en-US" altLang="en-US" sz="1800" b="1" dirty="0"/>
              </a:p>
            </p:txBody>
          </p:sp>
        </p:grpSp>
        <p:sp>
          <p:nvSpPr>
            <p:cNvPr id="34" name="TextBox 33"/>
            <p:cNvSpPr txBox="1"/>
            <p:nvPr/>
          </p:nvSpPr>
          <p:spPr>
            <a:xfrm>
              <a:off x="7114211" y="2862163"/>
              <a:ext cx="821116" cy="5127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600" b="1" dirty="0" smtClean="0">
                  <a:latin typeface="+mn-lt"/>
                </a:rPr>
                <a:t>same</a:t>
              </a:r>
            </a:p>
            <a:p>
              <a:pPr algn="ctr">
                <a:lnSpc>
                  <a:spcPct val="85000"/>
                </a:lnSpc>
              </a:pPr>
              <a:r>
                <a:rPr lang="en-US" sz="1600" b="1" dirty="0" smtClean="0">
                  <a:latin typeface="+mn-lt"/>
                </a:rPr>
                <a:t>ESI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15896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more EVPN advantages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EVPN prevents ARP storms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	DC edge GWs only pass known traffic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 smtClean="0"/>
              <a:t>	DC edge GW proxy-ARPS to all known </a:t>
            </a:r>
            <a:r>
              <a:rPr lang="en-US" dirty="0"/>
              <a:t>ARP requests </a:t>
            </a: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	and discards all unknown ARP requests 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EVPN can prevent </a:t>
            </a:r>
            <a:r>
              <a:rPr lang="en-US" sz="2400" i="1" dirty="0"/>
              <a:t>MAC flapping </a:t>
            </a:r>
            <a:endParaRPr lang="en-US" sz="2400" i="1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	</a:t>
            </a:r>
            <a:r>
              <a:rPr lang="en-US" dirty="0" smtClean="0"/>
              <a:t>after VM migration 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	the new MAC location needs </a:t>
            </a:r>
            <a:r>
              <a:rPr lang="en-US" dirty="0"/>
              <a:t>to be </a:t>
            </a:r>
            <a:r>
              <a:rPr lang="en-US" dirty="0" smtClean="0"/>
              <a:t>learned 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	the </a:t>
            </a:r>
            <a:r>
              <a:rPr lang="en-US" dirty="0"/>
              <a:t>old </a:t>
            </a:r>
            <a:r>
              <a:rPr lang="en-US" dirty="0" smtClean="0"/>
              <a:t>location forgotten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			the first might happen faster than the second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EVPN can support multicast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using replication, or P2MP or MP2MP MPLS LSPs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EVPNs can support multiple VLANs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while maintaining VLAN isolation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951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8187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Acquiring MAC tables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Ethernet MAC addresses are arbitrary identifiers – not locators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how does an Ethernet switch learn how to forward?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802.1D STP and </a:t>
            </a:r>
            <a:r>
              <a:rPr lang="en-US" sz="2400" dirty="0" err="1" smtClean="0"/>
              <a:t>learning+flooding+aging</a:t>
            </a:r>
            <a:endParaRPr lang="en-US" sz="2400" dirty="0" smtClean="0"/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MEF switch – ignore MAC addresses </a:t>
            </a:r>
            <a:endParaRPr lang="en-US" sz="2400" dirty="0"/>
          </a:p>
          <a:p>
            <a:pPr lvl="1" indent="0" defTabSz="688975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		and </a:t>
            </a:r>
            <a:r>
              <a:rPr lang="en-US" sz="2400" dirty="0"/>
              <a:t>NMS configures VLAN tags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TRILL </a:t>
            </a:r>
            <a:r>
              <a:rPr lang="en-US" dirty="0" smtClean="0"/>
              <a:t>(RFC 6326)</a:t>
            </a:r>
            <a:r>
              <a:rPr lang="en-US" sz="2400" dirty="0" smtClean="0"/>
              <a:t> – shortest-path-bridging (Dijkstra) using IS-IS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SDN – centrally located </a:t>
            </a:r>
            <a:r>
              <a:rPr lang="en-US" sz="2400" i="1" dirty="0" smtClean="0"/>
              <a:t>God Box </a:t>
            </a:r>
            <a:r>
              <a:rPr lang="en-US" sz="2400" dirty="0" smtClean="0"/>
              <a:t>configures entire network </a:t>
            </a:r>
          </a:p>
          <a:p>
            <a:pPr lvl="1" indent="0">
              <a:spcBef>
                <a:spcPts val="0"/>
              </a:spcBef>
              <a:buNone/>
              <a:tabLst>
                <a:tab pos="1165225" algn="l"/>
              </a:tabLst>
            </a:pPr>
            <a:r>
              <a:rPr lang="en-US" sz="2400" dirty="0" smtClean="0"/>
              <a:t>	using protocol such as </a:t>
            </a:r>
            <a:r>
              <a:rPr lang="en-US" sz="2400" dirty="0" err="1" smtClean="0"/>
              <a:t>OpenFlow</a:t>
            </a:r>
            <a:r>
              <a:rPr lang="en-US" sz="2400" dirty="0" smtClean="0"/>
              <a:t> or Yang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</a:rPr>
              <a:t>EVPN</a:t>
            </a:r>
            <a:r>
              <a:rPr lang="en-US" sz="1800" dirty="0" smtClean="0">
                <a:solidFill>
                  <a:srgbClr val="002060"/>
                </a:solidFill>
              </a:rPr>
              <a:t> (RFC 7432)</a:t>
            </a:r>
            <a:r>
              <a:rPr lang="en-US" sz="2400" dirty="0" smtClean="0">
                <a:solidFill>
                  <a:srgbClr val="002060"/>
                </a:solidFill>
              </a:rPr>
              <a:t> – distributes MAC addresses via BGP</a:t>
            </a:r>
          </a:p>
          <a:p>
            <a:pPr lvl="1" indent="0" defTabSz="1168400">
              <a:spcBef>
                <a:spcPts val="0"/>
              </a:spcBef>
              <a:buNone/>
            </a:pPr>
            <a:r>
              <a:rPr lang="en-US" sz="2400" dirty="0">
                <a:solidFill>
                  <a:srgbClr val="002060"/>
                </a:solidFill>
              </a:rPr>
              <a:t>	</a:t>
            </a:r>
            <a:r>
              <a:rPr lang="en-US" sz="2400" dirty="0" smtClean="0">
                <a:solidFill>
                  <a:srgbClr val="002060"/>
                </a:solidFill>
              </a:rPr>
              <a:t>	driven by operational needs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838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 VPNs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Ethernet VPNs connect customer </a:t>
            </a:r>
            <a:r>
              <a:rPr lang="en-US" sz="2400" dirty="0"/>
              <a:t>sites </a:t>
            </a:r>
            <a:r>
              <a:rPr lang="en-US" sz="2400" dirty="0" smtClean="0"/>
              <a:t>at the Ethernet layer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	but not necessarily over Ethernet networks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PBBN (MAC-in-MAC) uses a pure Ethernet backbone network</a:t>
            </a:r>
          </a:p>
          <a:p>
            <a:pPr defTabSz="354013"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but without learning/flooding (if NMS setup called PBB-TE)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L2VPN (VPWS/VPLS) uses Ethernet PW over MPLS networks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</a:rPr>
              <a:t>EVPN may use</a:t>
            </a:r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</a:rPr>
              <a:t>MPLS PWs </a:t>
            </a:r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</a:rPr>
              <a:t>VXLAN over UDP over IP</a:t>
            </a:r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</a:rPr>
              <a:t>new tunneling mechanisms, such as :</a:t>
            </a:r>
          </a:p>
          <a:p>
            <a:pPr marL="120015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err="1" smtClean="0">
                <a:solidFill>
                  <a:srgbClr val="002060"/>
                </a:solidFill>
              </a:rPr>
              <a:t>Geneve</a:t>
            </a:r>
            <a:r>
              <a:rPr lang="en-US" sz="2200" dirty="0" smtClean="0">
                <a:solidFill>
                  <a:srgbClr val="002060"/>
                </a:solidFill>
              </a:rPr>
              <a:t> = Generic Network Virtualization Encapsulation)</a:t>
            </a:r>
          </a:p>
          <a:p>
            <a:pPr marL="120015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2060"/>
                </a:solidFill>
              </a:rPr>
              <a:t>NVGRE </a:t>
            </a:r>
            <a:r>
              <a:rPr lang="en-US" sz="2200" dirty="0">
                <a:solidFill>
                  <a:srgbClr val="002060"/>
                </a:solidFill>
              </a:rPr>
              <a:t>= Network Virtualization using </a:t>
            </a:r>
            <a:r>
              <a:rPr lang="en-US" sz="2200" dirty="0" smtClean="0">
                <a:solidFill>
                  <a:srgbClr val="002060"/>
                </a:solidFill>
              </a:rPr>
              <a:t>GRE</a:t>
            </a:r>
            <a:endParaRPr lang="en-US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705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DCI Use case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EVPN addressed the Data </a:t>
            </a:r>
            <a:r>
              <a:rPr lang="en-US" sz="2400" dirty="0"/>
              <a:t>Center Interconnect (DCI</a:t>
            </a:r>
            <a:r>
              <a:rPr lang="en-US" sz="2400" dirty="0" smtClean="0"/>
              <a:t>) use case</a:t>
            </a:r>
          </a:p>
          <a:p>
            <a:r>
              <a:rPr lang="en-US" sz="2400" dirty="0" smtClean="0"/>
              <a:t>DCI intelligently connects data centers, enabling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inter-DC workload migration (AKA VM mobility)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dirty="0" smtClean="0"/>
              <a:t>G</a:t>
            </a:r>
            <a:r>
              <a:rPr lang="en-US" sz="2400" dirty="0" smtClean="0"/>
              <a:t>lobal </a:t>
            </a:r>
            <a:r>
              <a:rPr lang="en-US" sz="2400" b="1" dirty="0" smtClean="0"/>
              <a:t>S</a:t>
            </a:r>
            <a:r>
              <a:rPr lang="en-US" sz="2400" dirty="0" smtClean="0"/>
              <a:t>erver </a:t>
            </a:r>
            <a:r>
              <a:rPr lang="en-US" sz="2400" b="1" dirty="0" smtClean="0"/>
              <a:t>L</a:t>
            </a:r>
            <a:r>
              <a:rPr lang="en-US" sz="2400" dirty="0" smtClean="0"/>
              <a:t>oad </a:t>
            </a:r>
            <a:r>
              <a:rPr lang="en-US" sz="2400" b="1" dirty="0" smtClean="0"/>
              <a:t>B</a:t>
            </a:r>
            <a:r>
              <a:rPr lang="en-US" sz="2400" dirty="0" smtClean="0"/>
              <a:t>alancing (AKA server clustering)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business continuity across failures</a:t>
            </a:r>
          </a:p>
          <a:p>
            <a:r>
              <a:rPr lang="en-US" sz="2400" dirty="0" smtClean="0"/>
              <a:t>Servers in different DCs are not on the same IP subnet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so identity continuity and basic connectivity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is usually guaranteed using MAC addresses </a:t>
            </a:r>
          </a:p>
          <a:p>
            <a:r>
              <a:rPr lang="en-US" sz="2400" dirty="0" smtClean="0"/>
              <a:t>When a VM spins up it is allocated a MAC address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and if migrated this address remains unchanged</a:t>
            </a:r>
          </a:p>
          <a:p>
            <a:r>
              <a:rPr lang="en-US" sz="2400" dirty="0" smtClean="0"/>
              <a:t>But there may be 100s of thousands of MAC addresses per DC!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migrating huge numbers would cause massive ARP storms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and necessitate colossal relearning procedures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95033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EVPN as SDN mechanism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6" y="1352779"/>
            <a:ext cx="8121465" cy="522500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400" dirty="0" smtClean="0"/>
              <a:t>How </a:t>
            </a:r>
            <a:r>
              <a:rPr lang="en-US" sz="2400" dirty="0"/>
              <a:t>is EVPN different from L2VPN (VPWS, </a:t>
            </a:r>
            <a:r>
              <a:rPr lang="en-US" sz="2400" dirty="0" smtClean="0"/>
              <a:t>VPLS)?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/>
              <a:t>L2VPNs </a:t>
            </a:r>
            <a:r>
              <a:rPr lang="en-US" sz="2400" dirty="0" smtClean="0"/>
              <a:t>use Ethernet PWs for transport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but otherwise rely on standard Ethernet techniques, e.g., 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802.1D learning/flooding/aging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split </a:t>
            </a:r>
            <a:r>
              <a:rPr lang="en-US" sz="2400" dirty="0"/>
              <a:t>horizon instead of </a:t>
            </a:r>
            <a:r>
              <a:rPr lang="en-US" sz="2400" dirty="0" smtClean="0"/>
              <a:t>STP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ARP to associate MAC and IP addresses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EVPN </a:t>
            </a:r>
            <a:r>
              <a:rPr lang="en-US" sz="2400" i="1" dirty="0"/>
              <a:t>configures</a:t>
            </a:r>
            <a:r>
              <a:rPr lang="en-US" sz="2400" dirty="0"/>
              <a:t> MAC tables SDN-style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although it </a:t>
            </a:r>
            <a:r>
              <a:rPr lang="en-US" sz="2400" i="1" dirty="0"/>
              <a:t>happens</a:t>
            </a:r>
            <a:r>
              <a:rPr lang="en-US" sz="2400" dirty="0"/>
              <a:t> to use BGP </a:t>
            </a:r>
            <a:r>
              <a:rPr lang="en-US" sz="2400" dirty="0" smtClean="0"/>
              <a:t>rather than an </a:t>
            </a:r>
            <a:r>
              <a:rPr lang="en-US" sz="2400" dirty="0"/>
              <a:t>SDN </a:t>
            </a:r>
            <a:r>
              <a:rPr lang="en-US" sz="2400" dirty="0" smtClean="0"/>
              <a:t>SBI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dirty="0" smtClean="0"/>
              <a:t>(since it was invented by </a:t>
            </a:r>
            <a:r>
              <a:rPr lang="en-US" dirty="0" err="1" smtClean="0"/>
              <a:t>Yakov</a:t>
            </a:r>
            <a:r>
              <a:rPr lang="en-US" dirty="0" smtClean="0"/>
              <a:t> </a:t>
            </a:r>
            <a:r>
              <a:rPr lang="en-US" dirty="0" err="1" smtClean="0"/>
              <a:t>Rekhter</a:t>
            </a:r>
            <a:r>
              <a:rPr lang="en-US" dirty="0" smtClean="0"/>
              <a:t> – one of the authors of BGP!)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This makes EVPN ideal for DCI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although it is also useful for E-LINE/E-LAN L2VPN  services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and is being studied for </a:t>
            </a:r>
            <a:r>
              <a:rPr lang="en-US" sz="2400" dirty="0" err="1" smtClean="0"/>
              <a:t>IoT</a:t>
            </a:r>
            <a:r>
              <a:rPr lang="en-US" sz="2400" dirty="0" smtClean="0"/>
              <a:t> applications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33065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EVPN advantages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6" y="1352779"/>
            <a:ext cx="8121465" cy="522500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400" dirty="0" smtClean="0"/>
              <a:t>At least for the DCI use case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	there are many advantages to </a:t>
            </a:r>
            <a:r>
              <a:rPr lang="en-US" sz="2400" i="1" dirty="0" smtClean="0"/>
              <a:t>configuring</a:t>
            </a:r>
            <a:r>
              <a:rPr lang="en-US" sz="2400" dirty="0" smtClean="0"/>
              <a:t> </a:t>
            </a:r>
            <a:r>
              <a:rPr lang="en-US" sz="2400" i="1" dirty="0" smtClean="0"/>
              <a:t>via control plane</a:t>
            </a:r>
          </a:p>
          <a:p>
            <a:pPr>
              <a:spcBef>
                <a:spcPts val="0"/>
              </a:spcBef>
            </a:pPr>
            <a:r>
              <a:rPr lang="en-US" sz="2400" i="1" dirty="0"/>
              <a:t>	</a:t>
            </a:r>
            <a:r>
              <a:rPr lang="en-US" sz="2400" dirty="0" smtClean="0"/>
              <a:t>instead of </a:t>
            </a:r>
            <a:r>
              <a:rPr lang="en-US" sz="2400" i="1" dirty="0" smtClean="0"/>
              <a:t>learning in the data plane</a:t>
            </a:r>
            <a:r>
              <a:rPr lang="en-US" sz="2400" dirty="0"/>
              <a:t> </a:t>
            </a:r>
            <a:r>
              <a:rPr lang="en-US" sz="2400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faster (no aging, flooding, etc.)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faster to repair after failures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scales better (distribute thousands of MAC addresses)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allows applying policy rules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restrict how and to whom information is </a:t>
            </a:r>
            <a:r>
              <a:rPr lang="en-US" sz="2400" dirty="0"/>
              <a:t>distributed </a:t>
            </a:r>
            <a:r>
              <a:rPr lang="en-US" sz="2400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can isolate </a:t>
            </a:r>
            <a:r>
              <a:rPr lang="en-US" sz="2400" dirty="0"/>
              <a:t>groups of devices (hosts, servers, </a:t>
            </a:r>
            <a:r>
              <a:rPr lang="en-US" sz="2400" dirty="0" smtClean="0"/>
              <a:t>VMs)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enables CE multi-homing (a CE can attach to multiple PEs)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enables CE LAG load balancing</a:t>
            </a:r>
            <a:endParaRPr lang="en-US" sz="2400" dirty="0"/>
          </a:p>
          <a:p>
            <a:pPr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686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EVPN – PEs and 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EVPN uses BGP between PEs 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PEs advertise to other PEs :</a:t>
            </a:r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MAC </a:t>
            </a:r>
            <a:r>
              <a:rPr lang="en-US" sz="2400" dirty="0"/>
              <a:t>addresses learned from </a:t>
            </a:r>
            <a:r>
              <a:rPr lang="en-US" sz="2400" dirty="0" smtClean="0"/>
              <a:t>connected CEs  </a:t>
            </a:r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an </a:t>
            </a:r>
            <a:r>
              <a:rPr lang="en-US" sz="2400" dirty="0"/>
              <a:t>MPLS </a:t>
            </a:r>
            <a:r>
              <a:rPr lang="en-US" sz="2400" dirty="0" smtClean="0"/>
              <a:t>label</a:t>
            </a:r>
          </a:p>
          <a:p>
            <a:r>
              <a:rPr lang="en-US" sz="2400" dirty="0" smtClean="0"/>
              <a:t>Learning </a:t>
            </a:r>
            <a:r>
              <a:rPr lang="en-US" sz="2400" dirty="0"/>
              <a:t>between PEs and CEs is done by the </a:t>
            </a:r>
            <a:r>
              <a:rPr lang="en-US" sz="2400" dirty="0" smtClean="0"/>
              <a:t>data plane</a:t>
            </a:r>
            <a:endParaRPr lang="en-US" sz="2400" dirty="0"/>
          </a:p>
        </p:txBody>
      </p:sp>
      <p:grpSp>
        <p:nvGrpSpPr>
          <p:cNvPr id="216" name="Group 215"/>
          <p:cNvGrpSpPr/>
          <p:nvPr/>
        </p:nvGrpSpPr>
        <p:grpSpPr>
          <a:xfrm>
            <a:off x="1017850" y="3895956"/>
            <a:ext cx="6595801" cy="2478901"/>
            <a:chOff x="1017850" y="3895956"/>
            <a:chExt cx="6595801" cy="2478901"/>
          </a:xfrm>
        </p:grpSpPr>
        <p:sp>
          <p:nvSpPr>
            <p:cNvPr id="212" name="Line 262"/>
            <p:cNvSpPr>
              <a:spLocks noChangeShapeType="1"/>
            </p:cNvSpPr>
            <p:nvPr/>
          </p:nvSpPr>
          <p:spPr bwMode="auto">
            <a:xfrm flipV="1">
              <a:off x="3474771" y="4702318"/>
              <a:ext cx="1656183" cy="407453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1" name="Line 262"/>
            <p:cNvSpPr>
              <a:spLocks noChangeShapeType="1"/>
            </p:cNvSpPr>
            <p:nvPr/>
          </p:nvSpPr>
          <p:spPr bwMode="auto">
            <a:xfrm flipV="1">
              <a:off x="3462600" y="5363352"/>
              <a:ext cx="1103313" cy="26212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 Box 58"/>
            <p:cNvSpPr txBox="1">
              <a:spLocks noChangeArrowheads="1"/>
            </p:cNvSpPr>
            <p:nvPr/>
          </p:nvSpPr>
          <p:spPr bwMode="auto">
            <a:xfrm>
              <a:off x="1359955" y="3904250"/>
              <a:ext cx="2424113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10000"/>
                </a:spcBef>
              </a:pPr>
              <a:r>
                <a:rPr lang="en-US" altLang="en-US" dirty="0"/>
                <a:t>customer </a:t>
              </a:r>
              <a:r>
                <a:rPr lang="en-US" altLang="en-US" dirty="0" smtClean="0"/>
                <a:t>network</a:t>
              </a:r>
              <a:endParaRPr lang="en-US" altLang="en-US" dirty="0"/>
            </a:p>
          </p:txBody>
        </p:sp>
        <p:sp>
          <p:nvSpPr>
            <p:cNvPr id="7" name="Freeform 57"/>
            <p:cNvSpPr>
              <a:spLocks/>
            </p:cNvSpPr>
            <p:nvPr/>
          </p:nvSpPr>
          <p:spPr bwMode="auto">
            <a:xfrm rot="64793">
              <a:off x="1017850" y="4351423"/>
              <a:ext cx="2312988" cy="1735138"/>
            </a:xfrm>
            <a:custGeom>
              <a:avLst/>
              <a:gdLst>
                <a:gd name="T0" fmla="*/ 294 w 1034"/>
                <a:gd name="T1" fmla="*/ 88 h 737"/>
                <a:gd name="T2" fmla="*/ 223 w 1034"/>
                <a:gd name="T3" fmla="*/ 89 h 737"/>
                <a:gd name="T4" fmla="*/ 150 w 1034"/>
                <a:gd name="T5" fmla="*/ 123 h 737"/>
                <a:gd name="T6" fmla="*/ 94 w 1034"/>
                <a:gd name="T7" fmla="*/ 177 h 737"/>
                <a:gd name="T8" fmla="*/ 67 w 1034"/>
                <a:gd name="T9" fmla="*/ 246 h 737"/>
                <a:gd name="T10" fmla="*/ 58 w 1034"/>
                <a:gd name="T11" fmla="*/ 304 h 737"/>
                <a:gd name="T12" fmla="*/ 17 w 1034"/>
                <a:gd name="T13" fmla="*/ 343 h 737"/>
                <a:gd name="T14" fmla="*/ 0 w 1034"/>
                <a:gd name="T15" fmla="*/ 395 h 737"/>
                <a:gd name="T16" fmla="*/ 9 w 1034"/>
                <a:gd name="T17" fmla="*/ 449 h 737"/>
                <a:gd name="T18" fmla="*/ 51 w 1034"/>
                <a:gd name="T19" fmla="*/ 503 h 737"/>
                <a:gd name="T20" fmla="*/ 127 w 1034"/>
                <a:gd name="T21" fmla="*/ 546 h 737"/>
                <a:gd name="T22" fmla="*/ 125 w 1034"/>
                <a:gd name="T23" fmla="*/ 604 h 737"/>
                <a:gd name="T24" fmla="*/ 163 w 1034"/>
                <a:gd name="T25" fmla="*/ 648 h 737"/>
                <a:gd name="T26" fmla="*/ 219 w 1034"/>
                <a:gd name="T27" fmla="*/ 675 h 737"/>
                <a:gd name="T28" fmla="*/ 284 w 1034"/>
                <a:gd name="T29" fmla="*/ 682 h 737"/>
                <a:gd name="T30" fmla="*/ 337 w 1034"/>
                <a:gd name="T31" fmla="*/ 665 h 737"/>
                <a:gd name="T32" fmla="*/ 395 w 1034"/>
                <a:gd name="T33" fmla="*/ 693 h 737"/>
                <a:gd name="T34" fmla="*/ 472 w 1034"/>
                <a:gd name="T35" fmla="*/ 729 h 737"/>
                <a:gd name="T36" fmla="*/ 550 w 1034"/>
                <a:gd name="T37" fmla="*/ 736 h 737"/>
                <a:gd name="T38" fmla="*/ 629 w 1034"/>
                <a:gd name="T39" fmla="*/ 721 h 737"/>
                <a:gd name="T40" fmla="*/ 702 w 1034"/>
                <a:gd name="T41" fmla="*/ 688 h 737"/>
                <a:gd name="T42" fmla="*/ 765 w 1034"/>
                <a:gd name="T43" fmla="*/ 665 h 737"/>
                <a:gd name="T44" fmla="*/ 825 w 1034"/>
                <a:gd name="T45" fmla="*/ 676 h 737"/>
                <a:gd name="T46" fmla="*/ 889 w 1034"/>
                <a:gd name="T47" fmla="*/ 656 h 737"/>
                <a:gd name="T48" fmla="*/ 939 w 1034"/>
                <a:gd name="T49" fmla="*/ 613 h 737"/>
                <a:gd name="T50" fmla="*/ 971 w 1034"/>
                <a:gd name="T51" fmla="*/ 555 h 737"/>
                <a:gd name="T52" fmla="*/ 966 w 1034"/>
                <a:gd name="T53" fmla="*/ 492 h 737"/>
                <a:gd name="T54" fmla="*/ 1011 w 1034"/>
                <a:gd name="T55" fmla="*/ 430 h 737"/>
                <a:gd name="T56" fmla="*/ 1031 w 1034"/>
                <a:gd name="T57" fmla="*/ 367 h 737"/>
                <a:gd name="T58" fmla="*/ 1027 w 1034"/>
                <a:gd name="T59" fmla="*/ 306 h 737"/>
                <a:gd name="T60" fmla="*/ 999 w 1034"/>
                <a:gd name="T61" fmla="*/ 253 h 737"/>
                <a:gd name="T62" fmla="*/ 951 w 1034"/>
                <a:gd name="T63" fmla="*/ 212 h 737"/>
                <a:gd name="T64" fmla="*/ 936 w 1034"/>
                <a:gd name="T65" fmla="*/ 158 h 737"/>
                <a:gd name="T66" fmla="*/ 904 w 1034"/>
                <a:gd name="T67" fmla="*/ 99 h 737"/>
                <a:gd name="T68" fmla="*/ 846 w 1034"/>
                <a:gd name="T69" fmla="*/ 58 h 737"/>
                <a:gd name="T70" fmla="*/ 773 w 1034"/>
                <a:gd name="T71" fmla="*/ 41 h 737"/>
                <a:gd name="T72" fmla="*/ 702 w 1034"/>
                <a:gd name="T73" fmla="*/ 54 h 737"/>
                <a:gd name="T74" fmla="*/ 642 w 1034"/>
                <a:gd name="T75" fmla="*/ 61 h 737"/>
                <a:gd name="T76" fmla="*/ 575 w 1034"/>
                <a:gd name="T77" fmla="*/ 17 h 737"/>
                <a:gd name="T78" fmla="*/ 513 w 1034"/>
                <a:gd name="T79" fmla="*/ 0 h 737"/>
                <a:gd name="T80" fmla="*/ 451 w 1034"/>
                <a:gd name="T81" fmla="*/ 11 h 737"/>
                <a:gd name="T82" fmla="*/ 389 w 1034"/>
                <a:gd name="T83" fmla="*/ 48 h 737"/>
                <a:gd name="T84" fmla="*/ 331 w 1034"/>
                <a:gd name="T85" fmla="*/ 108 h 7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solidFill>
              <a:schemeClr val="hlink"/>
            </a:solidFill>
            <a:ln>
              <a:noFill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  <a:contourClr>
                <a:schemeClr val="hlink"/>
              </a:contourClr>
            </a:sp3d>
            <a:extLst>
              <a:ext uri="{91240B29-F687-4F45-9708-019B960494DF}">
                <a14:hiddenLine xmlns:a14="http://schemas.microsoft.com/office/drawing/2010/main" w="12700" cap="rnd" cmpd="sng">
                  <a:noFill/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8" name="Line 59"/>
            <p:cNvSpPr>
              <a:spLocks noChangeShapeType="1"/>
            </p:cNvSpPr>
            <p:nvPr/>
          </p:nvSpPr>
          <p:spPr bwMode="auto">
            <a:xfrm>
              <a:off x="1905262" y="5238836"/>
              <a:ext cx="160338" cy="20002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60"/>
            <p:cNvSpPr>
              <a:spLocks noChangeShapeType="1"/>
            </p:cNvSpPr>
            <p:nvPr/>
          </p:nvSpPr>
          <p:spPr bwMode="auto">
            <a:xfrm flipV="1">
              <a:off x="1941775" y="5019761"/>
              <a:ext cx="450850" cy="14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61"/>
            <p:cNvSpPr>
              <a:spLocks noChangeShapeType="1"/>
            </p:cNvSpPr>
            <p:nvPr/>
          </p:nvSpPr>
          <p:spPr bwMode="auto">
            <a:xfrm flipH="1">
              <a:off x="2283087" y="5184861"/>
              <a:ext cx="274638" cy="2936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" name="Group 62"/>
            <p:cNvGrpSpPr>
              <a:grpSpLocks/>
            </p:cNvGrpSpPr>
            <p:nvPr/>
          </p:nvGrpSpPr>
          <p:grpSpPr bwMode="auto">
            <a:xfrm>
              <a:off x="1563950" y="4821323"/>
              <a:ext cx="479425" cy="482600"/>
              <a:chOff x="681" y="1177"/>
              <a:chExt cx="302" cy="330"/>
            </a:xfrm>
          </p:grpSpPr>
          <p:grpSp>
            <p:nvGrpSpPr>
              <p:cNvPr id="205" name="Group 63"/>
              <p:cNvGrpSpPr>
                <a:grpSpLocks/>
              </p:cNvGrpSpPr>
              <p:nvPr/>
            </p:nvGrpSpPr>
            <p:grpSpPr bwMode="auto">
              <a:xfrm>
                <a:off x="705" y="1177"/>
                <a:ext cx="251" cy="330"/>
                <a:chOff x="1884" y="765"/>
                <a:chExt cx="251" cy="330"/>
              </a:xfrm>
            </p:grpSpPr>
            <p:sp>
              <p:nvSpPr>
                <p:cNvPr id="207" name="Oval 64"/>
                <p:cNvSpPr>
                  <a:spLocks noChangeArrowheads="1"/>
                </p:cNvSpPr>
                <p:nvPr/>
              </p:nvSpPr>
              <p:spPr bwMode="auto">
                <a:xfrm>
                  <a:off x="1885" y="990"/>
                  <a:ext cx="250" cy="105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938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" name="Rectangle 65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rgbClr val="0078A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" name="Rectangle 66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0" name="Oval 67"/>
                <p:cNvSpPr>
                  <a:spLocks noChangeArrowheads="1"/>
                </p:cNvSpPr>
                <p:nvPr/>
              </p:nvSpPr>
              <p:spPr bwMode="auto">
                <a:xfrm>
                  <a:off x="1885" y="765"/>
                  <a:ext cx="250" cy="105"/>
                </a:xfrm>
                <a:prstGeom prst="ellipse">
                  <a:avLst/>
                </a:prstGeom>
                <a:solidFill>
                  <a:srgbClr val="777ED5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06" name="Text Box 68"/>
              <p:cNvSpPr txBox="1">
                <a:spLocks noChangeArrowheads="1"/>
              </p:cNvSpPr>
              <p:nvPr/>
            </p:nvSpPr>
            <p:spPr bwMode="auto">
              <a:xfrm>
                <a:off x="681" y="1277"/>
                <a:ext cx="302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lnSpc>
                    <a:spcPct val="80000"/>
                  </a:lnSpc>
                  <a:spcBef>
                    <a:spcPct val="30000"/>
                  </a:spcBef>
                </a:pPr>
                <a:r>
                  <a:rPr lang="en-US" altLang="en-US" sz="1800" b="1"/>
                  <a:t>C</a:t>
                </a:r>
              </a:p>
            </p:txBody>
          </p:sp>
        </p:grpSp>
        <p:sp>
          <p:nvSpPr>
            <p:cNvPr id="12" name="Line 79"/>
            <p:cNvSpPr>
              <a:spLocks noChangeShapeType="1"/>
            </p:cNvSpPr>
            <p:nvPr/>
          </p:nvSpPr>
          <p:spPr bwMode="auto">
            <a:xfrm>
              <a:off x="2718062" y="5040398"/>
              <a:ext cx="363538" cy="18732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80"/>
            <p:cNvSpPr>
              <a:spLocks noChangeShapeType="1"/>
            </p:cNvSpPr>
            <p:nvPr/>
          </p:nvSpPr>
          <p:spPr bwMode="auto">
            <a:xfrm flipV="1">
              <a:off x="2319600" y="5300748"/>
              <a:ext cx="769938" cy="33337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" name="Group 88"/>
            <p:cNvGrpSpPr>
              <a:grpSpLocks/>
            </p:cNvGrpSpPr>
            <p:nvPr/>
          </p:nvGrpSpPr>
          <p:grpSpPr bwMode="auto">
            <a:xfrm>
              <a:off x="2333887" y="4727661"/>
              <a:ext cx="479425" cy="482600"/>
              <a:chOff x="914" y="1556"/>
              <a:chExt cx="302" cy="330"/>
            </a:xfrm>
          </p:grpSpPr>
          <p:grpSp>
            <p:nvGrpSpPr>
              <p:cNvPr id="199" name="Group 89"/>
              <p:cNvGrpSpPr>
                <a:grpSpLocks/>
              </p:cNvGrpSpPr>
              <p:nvPr/>
            </p:nvGrpSpPr>
            <p:grpSpPr bwMode="auto">
              <a:xfrm>
                <a:off x="939" y="1556"/>
                <a:ext cx="251" cy="330"/>
                <a:chOff x="1884" y="765"/>
                <a:chExt cx="251" cy="330"/>
              </a:xfrm>
            </p:grpSpPr>
            <p:sp>
              <p:nvSpPr>
                <p:cNvPr id="201" name="Oval 90"/>
                <p:cNvSpPr>
                  <a:spLocks noChangeArrowheads="1"/>
                </p:cNvSpPr>
                <p:nvPr/>
              </p:nvSpPr>
              <p:spPr bwMode="auto">
                <a:xfrm>
                  <a:off x="1885" y="990"/>
                  <a:ext cx="250" cy="105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938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2" name="Rectangle 91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rgbClr val="0078A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3" name="Rectangle 92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4" name="Oval 93"/>
                <p:cNvSpPr>
                  <a:spLocks noChangeArrowheads="1"/>
                </p:cNvSpPr>
                <p:nvPr/>
              </p:nvSpPr>
              <p:spPr bwMode="auto">
                <a:xfrm>
                  <a:off x="1885" y="765"/>
                  <a:ext cx="250" cy="105"/>
                </a:xfrm>
                <a:prstGeom prst="ellipse">
                  <a:avLst/>
                </a:prstGeom>
                <a:solidFill>
                  <a:srgbClr val="777ED5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00" name="Text Box 94"/>
              <p:cNvSpPr txBox="1">
                <a:spLocks noChangeArrowheads="1"/>
              </p:cNvSpPr>
              <p:nvPr/>
            </p:nvSpPr>
            <p:spPr bwMode="auto">
              <a:xfrm>
                <a:off x="914" y="1663"/>
                <a:ext cx="302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lnSpc>
                    <a:spcPct val="80000"/>
                  </a:lnSpc>
                  <a:spcBef>
                    <a:spcPct val="30000"/>
                  </a:spcBef>
                </a:pPr>
                <a:r>
                  <a:rPr lang="en-US" altLang="en-US" sz="1800" b="1"/>
                  <a:t>C</a:t>
                </a:r>
              </a:p>
            </p:txBody>
          </p:sp>
        </p:grpSp>
        <p:grpSp>
          <p:nvGrpSpPr>
            <p:cNvPr id="15" name="Group 95"/>
            <p:cNvGrpSpPr>
              <a:grpSpLocks/>
            </p:cNvGrpSpPr>
            <p:nvPr/>
          </p:nvGrpSpPr>
          <p:grpSpPr bwMode="auto">
            <a:xfrm>
              <a:off x="1933837" y="5375361"/>
              <a:ext cx="479425" cy="482600"/>
              <a:chOff x="914" y="1556"/>
              <a:chExt cx="302" cy="330"/>
            </a:xfrm>
          </p:grpSpPr>
          <p:grpSp>
            <p:nvGrpSpPr>
              <p:cNvPr id="193" name="Group 96"/>
              <p:cNvGrpSpPr>
                <a:grpSpLocks/>
              </p:cNvGrpSpPr>
              <p:nvPr/>
            </p:nvGrpSpPr>
            <p:grpSpPr bwMode="auto">
              <a:xfrm>
                <a:off x="939" y="1556"/>
                <a:ext cx="251" cy="330"/>
                <a:chOff x="1884" y="765"/>
                <a:chExt cx="251" cy="330"/>
              </a:xfrm>
            </p:grpSpPr>
            <p:sp>
              <p:nvSpPr>
                <p:cNvPr id="195" name="Oval 97"/>
                <p:cNvSpPr>
                  <a:spLocks noChangeArrowheads="1"/>
                </p:cNvSpPr>
                <p:nvPr/>
              </p:nvSpPr>
              <p:spPr bwMode="auto">
                <a:xfrm>
                  <a:off x="1885" y="990"/>
                  <a:ext cx="250" cy="105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938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6" name="Rectangle 98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rgbClr val="0078A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7" name="Rectangle 99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8" name="Oval 100"/>
                <p:cNvSpPr>
                  <a:spLocks noChangeArrowheads="1"/>
                </p:cNvSpPr>
                <p:nvPr/>
              </p:nvSpPr>
              <p:spPr bwMode="auto">
                <a:xfrm>
                  <a:off x="1885" y="765"/>
                  <a:ext cx="250" cy="105"/>
                </a:xfrm>
                <a:prstGeom prst="ellipse">
                  <a:avLst/>
                </a:prstGeom>
                <a:solidFill>
                  <a:srgbClr val="777ED5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94" name="Text Box 101"/>
              <p:cNvSpPr txBox="1">
                <a:spLocks noChangeArrowheads="1"/>
              </p:cNvSpPr>
              <p:nvPr/>
            </p:nvSpPr>
            <p:spPr bwMode="auto">
              <a:xfrm>
                <a:off x="914" y="1666"/>
                <a:ext cx="302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lnSpc>
                    <a:spcPct val="80000"/>
                  </a:lnSpc>
                  <a:spcBef>
                    <a:spcPct val="30000"/>
                  </a:spcBef>
                </a:pPr>
                <a:r>
                  <a:rPr lang="en-US" altLang="en-US" sz="1800" b="1"/>
                  <a:t>C</a:t>
                </a:r>
              </a:p>
            </p:txBody>
          </p:sp>
        </p:grpSp>
        <p:sp>
          <p:nvSpPr>
            <p:cNvPr id="39" name="Freeform 54"/>
            <p:cNvSpPr>
              <a:spLocks/>
            </p:cNvSpPr>
            <p:nvPr/>
          </p:nvSpPr>
          <p:spPr bwMode="auto">
            <a:xfrm rot="64793">
              <a:off x="4741773" y="4444406"/>
              <a:ext cx="2622641" cy="1731963"/>
            </a:xfrm>
            <a:custGeom>
              <a:avLst/>
              <a:gdLst>
                <a:gd name="T0" fmla="*/ 294 w 1034"/>
                <a:gd name="T1" fmla="*/ 88 h 737"/>
                <a:gd name="T2" fmla="*/ 223 w 1034"/>
                <a:gd name="T3" fmla="*/ 89 h 737"/>
                <a:gd name="T4" fmla="*/ 150 w 1034"/>
                <a:gd name="T5" fmla="*/ 123 h 737"/>
                <a:gd name="T6" fmla="*/ 94 w 1034"/>
                <a:gd name="T7" fmla="*/ 177 h 737"/>
                <a:gd name="T8" fmla="*/ 67 w 1034"/>
                <a:gd name="T9" fmla="*/ 246 h 737"/>
                <a:gd name="T10" fmla="*/ 58 w 1034"/>
                <a:gd name="T11" fmla="*/ 304 h 737"/>
                <a:gd name="T12" fmla="*/ 17 w 1034"/>
                <a:gd name="T13" fmla="*/ 343 h 737"/>
                <a:gd name="T14" fmla="*/ 0 w 1034"/>
                <a:gd name="T15" fmla="*/ 395 h 737"/>
                <a:gd name="T16" fmla="*/ 9 w 1034"/>
                <a:gd name="T17" fmla="*/ 449 h 737"/>
                <a:gd name="T18" fmla="*/ 51 w 1034"/>
                <a:gd name="T19" fmla="*/ 503 h 737"/>
                <a:gd name="T20" fmla="*/ 127 w 1034"/>
                <a:gd name="T21" fmla="*/ 546 h 737"/>
                <a:gd name="T22" fmla="*/ 125 w 1034"/>
                <a:gd name="T23" fmla="*/ 604 h 737"/>
                <a:gd name="T24" fmla="*/ 163 w 1034"/>
                <a:gd name="T25" fmla="*/ 648 h 737"/>
                <a:gd name="T26" fmla="*/ 219 w 1034"/>
                <a:gd name="T27" fmla="*/ 675 h 737"/>
                <a:gd name="T28" fmla="*/ 284 w 1034"/>
                <a:gd name="T29" fmla="*/ 682 h 737"/>
                <a:gd name="T30" fmla="*/ 337 w 1034"/>
                <a:gd name="T31" fmla="*/ 665 h 737"/>
                <a:gd name="T32" fmla="*/ 395 w 1034"/>
                <a:gd name="T33" fmla="*/ 693 h 737"/>
                <a:gd name="T34" fmla="*/ 472 w 1034"/>
                <a:gd name="T35" fmla="*/ 729 h 737"/>
                <a:gd name="T36" fmla="*/ 550 w 1034"/>
                <a:gd name="T37" fmla="*/ 736 h 737"/>
                <a:gd name="T38" fmla="*/ 629 w 1034"/>
                <a:gd name="T39" fmla="*/ 721 h 737"/>
                <a:gd name="T40" fmla="*/ 702 w 1034"/>
                <a:gd name="T41" fmla="*/ 688 h 737"/>
                <a:gd name="T42" fmla="*/ 765 w 1034"/>
                <a:gd name="T43" fmla="*/ 665 h 737"/>
                <a:gd name="T44" fmla="*/ 825 w 1034"/>
                <a:gd name="T45" fmla="*/ 676 h 737"/>
                <a:gd name="T46" fmla="*/ 889 w 1034"/>
                <a:gd name="T47" fmla="*/ 656 h 737"/>
                <a:gd name="T48" fmla="*/ 939 w 1034"/>
                <a:gd name="T49" fmla="*/ 613 h 737"/>
                <a:gd name="T50" fmla="*/ 971 w 1034"/>
                <a:gd name="T51" fmla="*/ 555 h 737"/>
                <a:gd name="T52" fmla="*/ 966 w 1034"/>
                <a:gd name="T53" fmla="*/ 492 h 737"/>
                <a:gd name="T54" fmla="*/ 1011 w 1034"/>
                <a:gd name="T55" fmla="*/ 430 h 737"/>
                <a:gd name="T56" fmla="*/ 1031 w 1034"/>
                <a:gd name="T57" fmla="*/ 367 h 737"/>
                <a:gd name="T58" fmla="*/ 1027 w 1034"/>
                <a:gd name="T59" fmla="*/ 306 h 737"/>
                <a:gd name="T60" fmla="*/ 999 w 1034"/>
                <a:gd name="T61" fmla="*/ 253 h 737"/>
                <a:gd name="T62" fmla="*/ 951 w 1034"/>
                <a:gd name="T63" fmla="*/ 212 h 737"/>
                <a:gd name="T64" fmla="*/ 936 w 1034"/>
                <a:gd name="T65" fmla="*/ 158 h 737"/>
                <a:gd name="T66" fmla="*/ 904 w 1034"/>
                <a:gd name="T67" fmla="*/ 99 h 737"/>
                <a:gd name="T68" fmla="*/ 846 w 1034"/>
                <a:gd name="T69" fmla="*/ 58 h 737"/>
                <a:gd name="T70" fmla="*/ 773 w 1034"/>
                <a:gd name="T71" fmla="*/ 41 h 737"/>
                <a:gd name="T72" fmla="*/ 702 w 1034"/>
                <a:gd name="T73" fmla="*/ 54 h 737"/>
                <a:gd name="T74" fmla="*/ 642 w 1034"/>
                <a:gd name="T75" fmla="*/ 61 h 737"/>
                <a:gd name="T76" fmla="*/ 575 w 1034"/>
                <a:gd name="T77" fmla="*/ 17 h 737"/>
                <a:gd name="T78" fmla="*/ 513 w 1034"/>
                <a:gd name="T79" fmla="*/ 0 h 737"/>
                <a:gd name="T80" fmla="*/ 451 w 1034"/>
                <a:gd name="T81" fmla="*/ 11 h 737"/>
                <a:gd name="T82" fmla="*/ 389 w 1034"/>
                <a:gd name="T83" fmla="*/ 48 h 737"/>
                <a:gd name="T84" fmla="*/ 331 w 1034"/>
                <a:gd name="T85" fmla="*/ 108 h 7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gradFill rotWithShape="0">
              <a:gsLst>
                <a:gs pos="0">
                  <a:srgbClr val="669900"/>
                </a:gs>
                <a:gs pos="50000">
                  <a:srgbClr val="669900">
                    <a:gamma/>
                    <a:tint val="40000"/>
                    <a:invGamma/>
                  </a:srgbClr>
                </a:gs>
                <a:gs pos="100000">
                  <a:srgbClr val="669900"/>
                </a:gs>
              </a:gsLst>
              <a:lin ang="2700000" scaled="1"/>
            </a:gradFill>
            <a:ln>
              <a:noFill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9900"/>
              </a:extrusionClr>
              <a:contourClr>
                <a:srgbClr val="669900"/>
              </a:contourClr>
            </a:sp3d>
            <a:extLst>
              <a:ext uri="{91240B29-F687-4F45-9708-019B960494DF}">
                <a14:hiddenLine xmlns:a14="http://schemas.microsoft.com/office/drawing/2010/main" w="12700" cap="rnd" cmpd="sng">
                  <a:noFill/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40" name="Line 126"/>
            <p:cNvSpPr>
              <a:spLocks noChangeShapeType="1"/>
            </p:cNvSpPr>
            <p:nvPr/>
          </p:nvSpPr>
          <p:spPr bwMode="auto">
            <a:xfrm flipV="1">
              <a:off x="5883276" y="5536636"/>
              <a:ext cx="450850" cy="1428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127"/>
            <p:cNvSpPr>
              <a:spLocks noChangeShapeType="1"/>
            </p:cNvSpPr>
            <p:nvPr/>
          </p:nvSpPr>
          <p:spPr bwMode="auto">
            <a:xfrm flipV="1">
              <a:off x="6159501" y="4922274"/>
              <a:ext cx="450850" cy="1270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129"/>
            <p:cNvSpPr>
              <a:spLocks noChangeShapeType="1"/>
            </p:cNvSpPr>
            <p:nvPr/>
          </p:nvSpPr>
          <p:spPr bwMode="auto">
            <a:xfrm>
              <a:off x="6013451" y="5096899"/>
              <a:ext cx="319088" cy="40005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130"/>
            <p:cNvSpPr>
              <a:spLocks noChangeShapeType="1"/>
            </p:cNvSpPr>
            <p:nvPr/>
          </p:nvSpPr>
          <p:spPr bwMode="auto">
            <a:xfrm flipH="1">
              <a:off x="6553201" y="5042924"/>
              <a:ext cx="85725" cy="42703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131"/>
            <p:cNvSpPr>
              <a:spLocks noChangeShapeType="1"/>
            </p:cNvSpPr>
            <p:nvPr/>
          </p:nvSpPr>
          <p:spPr bwMode="auto">
            <a:xfrm flipV="1">
              <a:off x="5797551" y="5068324"/>
              <a:ext cx="711200" cy="42862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134"/>
            <p:cNvSpPr>
              <a:spLocks noChangeShapeType="1"/>
            </p:cNvSpPr>
            <p:nvPr/>
          </p:nvSpPr>
          <p:spPr bwMode="auto">
            <a:xfrm flipV="1">
              <a:off x="6637338" y="5322324"/>
              <a:ext cx="554038" cy="18732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135"/>
            <p:cNvSpPr>
              <a:spLocks noChangeShapeType="1"/>
            </p:cNvSpPr>
            <p:nvPr/>
          </p:nvSpPr>
          <p:spPr bwMode="auto">
            <a:xfrm>
              <a:off x="6753226" y="4922274"/>
              <a:ext cx="434975" cy="38735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7" name="Group 144"/>
            <p:cNvGrpSpPr>
              <a:grpSpLocks/>
            </p:cNvGrpSpPr>
            <p:nvPr/>
          </p:nvGrpSpPr>
          <p:grpSpPr bwMode="auto">
            <a:xfrm>
              <a:off x="6245226" y="5290574"/>
              <a:ext cx="479425" cy="482600"/>
              <a:chOff x="3176" y="1456"/>
              <a:chExt cx="302" cy="330"/>
            </a:xfrm>
          </p:grpSpPr>
          <p:grpSp>
            <p:nvGrpSpPr>
              <p:cNvPr id="113" name="Group 145"/>
              <p:cNvGrpSpPr>
                <a:grpSpLocks/>
              </p:cNvGrpSpPr>
              <p:nvPr/>
            </p:nvGrpSpPr>
            <p:grpSpPr bwMode="auto">
              <a:xfrm>
                <a:off x="3197" y="1456"/>
                <a:ext cx="251" cy="330"/>
                <a:chOff x="1884" y="765"/>
                <a:chExt cx="251" cy="330"/>
              </a:xfrm>
            </p:grpSpPr>
            <p:sp>
              <p:nvSpPr>
                <p:cNvPr id="115" name="Oval 146"/>
                <p:cNvSpPr>
                  <a:spLocks noChangeArrowheads="1"/>
                </p:cNvSpPr>
                <p:nvPr/>
              </p:nvSpPr>
              <p:spPr bwMode="auto">
                <a:xfrm>
                  <a:off x="1885" y="990"/>
                  <a:ext cx="250" cy="105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938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6" name="Rectangle 147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rgbClr val="0078A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7" name="Rectangle 148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8" name="Oval 149"/>
                <p:cNvSpPr>
                  <a:spLocks noChangeArrowheads="1"/>
                </p:cNvSpPr>
                <p:nvPr/>
              </p:nvSpPr>
              <p:spPr bwMode="auto">
                <a:xfrm>
                  <a:off x="1885" y="765"/>
                  <a:ext cx="250" cy="105"/>
                </a:xfrm>
                <a:prstGeom prst="ellipse">
                  <a:avLst/>
                </a:prstGeom>
                <a:solidFill>
                  <a:srgbClr val="777ED5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4" name="Text Box 150"/>
              <p:cNvSpPr txBox="1">
                <a:spLocks noChangeArrowheads="1"/>
              </p:cNvSpPr>
              <p:nvPr/>
            </p:nvSpPr>
            <p:spPr bwMode="auto">
              <a:xfrm>
                <a:off x="3176" y="1551"/>
                <a:ext cx="302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lnSpc>
                    <a:spcPct val="80000"/>
                  </a:lnSpc>
                  <a:spcBef>
                    <a:spcPct val="30000"/>
                  </a:spcBef>
                </a:pPr>
                <a:r>
                  <a:rPr lang="en-US" altLang="en-US" sz="1800" b="1"/>
                  <a:t>P</a:t>
                </a:r>
              </a:p>
            </p:txBody>
          </p:sp>
        </p:grpSp>
        <p:grpSp>
          <p:nvGrpSpPr>
            <p:cNvPr id="48" name="Group 151"/>
            <p:cNvGrpSpPr>
              <a:grpSpLocks/>
            </p:cNvGrpSpPr>
            <p:nvPr/>
          </p:nvGrpSpPr>
          <p:grpSpPr bwMode="auto">
            <a:xfrm>
              <a:off x="7002463" y="5057211"/>
              <a:ext cx="611188" cy="481013"/>
              <a:chOff x="3653" y="1296"/>
              <a:chExt cx="385" cy="330"/>
            </a:xfrm>
          </p:grpSpPr>
          <p:grpSp>
            <p:nvGrpSpPr>
              <p:cNvPr id="107" name="Group 152"/>
              <p:cNvGrpSpPr>
                <a:grpSpLocks/>
              </p:cNvGrpSpPr>
              <p:nvPr/>
            </p:nvGrpSpPr>
            <p:grpSpPr bwMode="auto">
              <a:xfrm>
                <a:off x="3731" y="1296"/>
                <a:ext cx="251" cy="330"/>
                <a:chOff x="1884" y="765"/>
                <a:chExt cx="251" cy="330"/>
              </a:xfrm>
            </p:grpSpPr>
            <p:sp>
              <p:nvSpPr>
                <p:cNvPr id="109" name="Oval 153"/>
                <p:cNvSpPr>
                  <a:spLocks noChangeArrowheads="1"/>
                </p:cNvSpPr>
                <p:nvPr/>
              </p:nvSpPr>
              <p:spPr bwMode="auto">
                <a:xfrm>
                  <a:off x="1885" y="990"/>
                  <a:ext cx="250" cy="105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938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" name="Rectangle 154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rgbClr val="0078A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1" name="Rectangle 155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" name="Oval 156"/>
                <p:cNvSpPr>
                  <a:spLocks noChangeArrowheads="1"/>
                </p:cNvSpPr>
                <p:nvPr/>
              </p:nvSpPr>
              <p:spPr bwMode="auto">
                <a:xfrm>
                  <a:off x="1885" y="765"/>
                  <a:ext cx="250" cy="105"/>
                </a:xfrm>
                <a:prstGeom prst="ellipse">
                  <a:avLst/>
                </a:prstGeom>
                <a:solidFill>
                  <a:srgbClr val="777ED5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8" name="Text Box 157"/>
              <p:cNvSpPr txBox="1">
                <a:spLocks noChangeArrowheads="1"/>
              </p:cNvSpPr>
              <p:nvPr/>
            </p:nvSpPr>
            <p:spPr bwMode="auto">
              <a:xfrm>
                <a:off x="3653" y="1376"/>
                <a:ext cx="385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lnSpc>
                    <a:spcPct val="80000"/>
                  </a:lnSpc>
                  <a:spcBef>
                    <a:spcPct val="30000"/>
                  </a:spcBef>
                </a:pPr>
                <a:r>
                  <a:rPr lang="en-US" altLang="en-US" sz="1800" b="1"/>
                  <a:t>PE</a:t>
                </a:r>
              </a:p>
            </p:txBody>
          </p:sp>
        </p:grpSp>
        <p:grpSp>
          <p:nvGrpSpPr>
            <p:cNvPr id="49" name="Group 158"/>
            <p:cNvGrpSpPr>
              <a:grpSpLocks/>
            </p:cNvGrpSpPr>
            <p:nvPr/>
          </p:nvGrpSpPr>
          <p:grpSpPr bwMode="auto">
            <a:xfrm>
              <a:off x="6440488" y="4663511"/>
              <a:ext cx="479425" cy="482600"/>
              <a:chOff x="3299" y="1027"/>
              <a:chExt cx="302" cy="330"/>
            </a:xfrm>
          </p:grpSpPr>
          <p:grpSp>
            <p:nvGrpSpPr>
              <p:cNvPr id="101" name="Group 159"/>
              <p:cNvGrpSpPr>
                <a:grpSpLocks/>
              </p:cNvGrpSpPr>
              <p:nvPr/>
            </p:nvGrpSpPr>
            <p:grpSpPr bwMode="auto">
              <a:xfrm>
                <a:off x="3315" y="1027"/>
                <a:ext cx="251" cy="330"/>
                <a:chOff x="1884" y="765"/>
                <a:chExt cx="251" cy="330"/>
              </a:xfrm>
            </p:grpSpPr>
            <p:sp>
              <p:nvSpPr>
                <p:cNvPr id="103" name="Oval 160"/>
                <p:cNvSpPr>
                  <a:spLocks noChangeArrowheads="1"/>
                </p:cNvSpPr>
                <p:nvPr/>
              </p:nvSpPr>
              <p:spPr bwMode="auto">
                <a:xfrm>
                  <a:off x="1885" y="990"/>
                  <a:ext cx="250" cy="105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938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" name="Rectangle 161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rgbClr val="0078A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" name="Rectangle 162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" name="Oval 163"/>
                <p:cNvSpPr>
                  <a:spLocks noChangeArrowheads="1"/>
                </p:cNvSpPr>
                <p:nvPr/>
              </p:nvSpPr>
              <p:spPr bwMode="auto">
                <a:xfrm>
                  <a:off x="1885" y="765"/>
                  <a:ext cx="250" cy="105"/>
                </a:xfrm>
                <a:prstGeom prst="ellipse">
                  <a:avLst/>
                </a:prstGeom>
                <a:solidFill>
                  <a:srgbClr val="777ED5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2" name="Text Box 164"/>
              <p:cNvSpPr txBox="1">
                <a:spLocks noChangeArrowheads="1"/>
              </p:cNvSpPr>
              <p:nvPr/>
            </p:nvSpPr>
            <p:spPr bwMode="auto">
              <a:xfrm>
                <a:off x="3299" y="1134"/>
                <a:ext cx="302" cy="2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lnSpc>
                    <a:spcPct val="80000"/>
                  </a:lnSpc>
                  <a:spcBef>
                    <a:spcPct val="30000"/>
                  </a:spcBef>
                </a:pPr>
                <a:r>
                  <a:rPr lang="en-US" altLang="en-US" sz="1800" b="1"/>
                  <a:t>P</a:t>
                </a:r>
              </a:p>
            </p:txBody>
          </p:sp>
        </p:grpSp>
        <p:grpSp>
          <p:nvGrpSpPr>
            <p:cNvPr id="50" name="Group 165"/>
            <p:cNvGrpSpPr>
              <a:grpSpLocks/>
            </p:cNvGrpSpPr>
            <p:nvPr/>
          </p:nvGrpSpPr>
          <p:grpSpPr bwMode="auto">
            <a:xfrm>
              <a:off x="5808663" y="4682561"/>
              <a:ext cx="479425" cy="482600"/>
              <a:chOff x="2901" y="1040"/>
              <a:chExt cx="302" cy="330"/>
            </a:xfrm>
          </p:grpSpPr>
          <p:grpSp>
            <p:nvGrpSpPr>
              <p:cNvPr id="95" name="Group 166"/>
              <p:cNvGrpSpPr>
                <a:grpSpLocks/>
              </p:cNvGrpSpPr>
              <p:nvPr/>
            </p:nvGrpSpPr>
            <p:grpSpPr bwMode="auto">
              <a:xfrm>
                <a:off x="2935" y="1040"/>
                <a:ext cx="251" cy="330"/>
                <a:chOff x="1884" y="765"/>
                <a:chExt cx="251" cy="330"/>
              </a:xfrm>
            </p:grpSpPr>
            <p:sp>
              <p:nvSpPr>
                <p:cNvPr id="97" name="Oval 167"/>
                <p:cNvSpPr>
                  <a:spLocks noChangeArrowheads="1"/>
                </p:cNvSpPr>
                <p:nvPr/>
              </p:nvSpPr>
              <p:spPr bwMode="auto">
                <a:xfrm>
                  <a:off x="1885" y="990"/>
                  <a:ext cx="250" cy="105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938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8" name="Rectangle 168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rgbClr val="0078A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" name="Rectangle 169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0" name="Oval 170"/>
                <p:cNvSpPr>
                  <a:spLocks noChangeArrowheads="1"/>
                </p:cNvSpPr>
                <p:nvPr/>
              </p:nvSpPr>
              <p:spPr bwMode="auto">
                <a:xfrm>
                  <a:off x="1885" y="765"/>
                  <a:ext cx="250" cy="105"/>
                </a:xfrm>
                <a:prstGeom prst="ellipse">
                  <a:avLst/>
                </a:prstGeom>
                <a:solidFill>
                  <a:srgbClr val="777ED5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6" name="Text Box 171"/>
              <p:cNvSpPr txBox="1">
                <a:spLocks noChangeArrowheads="1"/>
              </p:cNvSpPr>
              <p:nvPr/>
            </p:nvSpPr>
            <p:spPr bwMode="auto">
              <a:xfrm>
                <a:off x="2901" y="1131"/>
                <a:ext cx="302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lnSpc>
                    <a:spcPct val="80000"/>
                  </a:lnSpc>
                  <a:spcBef>
                    <a:spcPct val="30000"/>
                  </a:spcBef>
                </a:pPr>
                <a:r>
                  <a:rPr lang="en-US" altLang="en-US" sz="1800" b="1"/>
                  <a:t>P</a:t>
                </a:r>
              </a:p>
            </p:txBody>
          </p:sp>
        </p:grpSp>
        <p:sp>
          <p:nvSpPr>
            <p:cNvPr id="51" name="Line 262"/>
            <p:cNvSpPr>
              <a:spLocks noChangeShapeType="1"/>
            </p:cNvSpPr>
            <p:nvPr/>
          </p:nvSpPr>
          <p:spPr bwMode="auto">
            <a:xfrm flipV="1">
              <a:off x="3486200" y="5225730"/>
              <a:ext cx="1103313" cy="26212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3" name="Group 81"/>
            <p:cNvGrpSpPr>
              <a:grpSpLocks/>
            </p:cNvGrpSpPr>
            <p:nvPr/>
          </p:nvGrpSpPr>
          <p:grpSpPr bwMode="auto">
            <a:xfrm>
              <a:off x="2980000" y="4962611"/>
              <a:ext cx="611188" cy="561975"/>
              <a:chOff x="1573" y="1273"/>
              <a:chExt cx="385" cy="385"/>
            </a:xfrm>
          </p:grpSpPr>
          <p:grpSp>
            <p:nvGrpSpPr>
              <p:cNvPr id="89" name="Group 82"/>
              <p:cNvGrpSpPr>
                <a:grpSpLocks/>
              </p:cNvGrpSpPr>
              <p:nvPr/>
            </p:nvGrpSpPr>
            <p:grpSpPr bwMode="auto">
              <a:xfrm>
                <a:off x="1605" y="1273"/>
                <a:ext cx="306" cy="385"/>
                <a:chOff x="1884" y="765"/>
                <a:chExt cx="251" cy="330"/>
              </a:xfrm>
            </p:grpSpPr>
            <p:sp>
              <p:nvSpPr>
                <p:cNvPr id="91" name="Oval 83"/>
                <p:cNvSpPr>
                  <a:spLocks noChangeArrowheads="1"/>
                </p:cNvSpPr>
                <p:nvPr/>
              </p:nvSpPr>
              <p:spPr bwMode="auto">
                <a:xfrm>
                  <a:off x="1885" y="990"/>
                  <a:ext cx="250" cy="105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938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" name="Rectangle 84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rgbClr val="0078A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" name="Rectangle 85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" name="Oval 86"/>
                <p:cNvSpPr>
                  <a:spLocks noChangeArrowheads="1"/>
                </p:cNvSpPr>
                <p:nvPr/>
              </p:nvSpPr>
              <p:spPr bwMode="auto">
                <a:xfrm>
                  <a:off x="1885" y="765"/>
                  <a:ext cx="250" cy="105"/>
                </a:xfrm>
                <a:prstGeom prst="ellipse">
                  <a:avLst/>
                </a:prstGeom>
                <a:solidFill>
                  <a:srgbClr val="777ED5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0" name="Text Box 87"/>
              <p:cNvSpPr txBox="1">
                <a:spLocks noChangeArrowheads="1"/>
              </p:cNvSpPr>
              <p:nvPr/>
            </p:nvSpPr>
            <p:spPr bwMode="auto">
              <a:xfrm>
                <a:off x="1573" y="1427"/>
                <a:ext cx="385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lnSpc>
                    <a:spcPct val="80000"/>
                  </a:lnSpc>
                  <a:spcBef>
                    <a:spcPct val="30000"/>
                  </a:spcBef>
                </a:pPr>
                <a:r>
                  <a:rPr lang="en-US" altLang="en-US" sz="1800" b="1"/>
                  <a:t>CE</a:t>
                </a:r>
              </a:p>
            </p:txBody>
          </p:sp>
        </p:grpSp>
        <p:sp>
          <p:nvSpPr>
            <p:cNvPr id="54" name="Line 125"/>
            <p:cNvSpPr>
              <a:spLocks noChangeShapeType="1"/>
            </p:cNvSpPr>
            <p:nvPr/>
          </p:nvSpPr>
          <p:spPr bwMode="auto">
            <a:xfrm>
              <a:off x="5399242" y="4896075"/>
              <a:ext cx="564996" cy="4683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128"/>
            <p:cNvSpPr>
              <a:spLocks noChangeShapeType="1"/>
            </p:cNvSpPr>
            <p:nvPr/>
          </p:nvSpPr>
          <p:spPr bwMode="auto">
            <a:xfrm>
              <a:off x="5370727" y="4951568"/>
              <a:ext cx="253787" cy="46442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132"/>
            <p:cNvSpPr>
              <a:spLocks noChangeShapeType="1"/>
            </p:cNvSpPr>
            <p:nvPr/>
          </p:nvSpPr>
          <p:spPr bwMode="auto">
            <a:xfrm flipV="1">
              <a:off x="4807105" y="4934669"/>
              <a:ext cx="407988" cy="21272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133"/>
            <p:cNvSpPr>
              <a:spLocks noChangeShapeType="1"/>
            </p:cNvSpPr>
            <p:nvPr/>
          </p:nvSpPr>
          <p:spPr bwMode="auto">
            <a:xfrm>
              <a:off x="4968876" y="5388999"/>
              <a:ext cx="568325" cy="17462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136"/>
            <p:cNvSpPr>
              <a:spLocks noChangeShapeType="1"/>
            </p:cNvSpPr>
            <p:nvPr/>
          </p:nvSpPr>
          <p:spPr bwMode="auto">
            <a:xfrm flipV="1">
              <a:off x="4954588" y="5109599"/>
              <a:ext cx="958850" cy="239713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9" name="Group 137"/>
            <p:cNvGrpSpPr>
              <a:grpSpLocks/>
            </p:cNvGrpSpPr>
            <p:nvPr/>
          </p:nvGrpSpPr>
          <p:grpSpPr bwMode="auto">
            <a:xfrm>
              <a:off x="4446588" y="5042924"/>
              <a:ext cx="611188" cy="549275"/>
              <a:chOff x="2043" y="1287"/>
              <a:chExt cx="385" cy="376"/>
            </a:xfrm>
          </p:grpSpPr>
          <p:grpSp>
            <p:nvGrpSpPr>
              <p:cNvPr id="83" name="Group 138"/>
              <p:cNvGrpSpPr>
                <a:grpSpLocks/>
              </p:cNvGrpSpPr>
              <p:nvPr/>
            </p:nvGrpSpPr>
            <p:grpSpPr bwMode="auto">
              <a:xfrm>
                <a:off x="2123" y="1287"/>
                <a:ext cx="260" cy="376"/>
                <a:chOff x="1884" y="765"/>
                <a:chExt cx="251" cy="330"/>
              </a:xfrm>
            </p:grpSpPr>
            <p:sp>
              <p:nvSpPr>
                <p:cNvPr id="85" name="Oval 139"/>
                <p:cNvSpPr>
                  <a:spLocks noChangeArrowheads="1"/>
                </p:cNvSpPr>
                <p:nvPr/>
              </p:nvSpPr>
              <p:spPr bwMode="auto">
                <a:xfrm>
                  <a:off x="1885" y="990"/>
                  <a:ext cx="250" cy="105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938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" name="Rectangle 140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rgbClr val="0078A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" name="Rectangle 141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" name="Oval 142"/>
                <p:cNvSpPr>
                  <a:spLocks noChangeArrowheads="1"/>
                </p:cNvSpPr>
                <p:nvPr/>
              </p:nvSpPr>
              <p:spPr bwMode="auto">
                <a:xfrm>
                  <a:off x="1885" y="765"/>
                  <a:ext cx="250" cy="105"/>
                </a:xfrm>
                <a:prstGeom prst="ellipse">
                  <a:avLst/>
                </a:prstGeom>
                <a:solidFill>
                  <a:srgbClr val="777ED5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4" name="Text Box 143"/>
              <p:cNvSpPr txBox="1">
                <a:spLocks noChangeArrowheads="1"/>
              </p:cNvSpPr>
              <p:nvPr/>
            </p:nvSpPr>
            <p:spPr bwMode="auto">
              <a:xfrm>
                <a:off x="2043" y="1422"/>
                <a:ext cx="385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lnSpc>
                    <a:spcPct val="80000"/>
                  </a:lnSpc>
                  <a:spcBef>
                    <a:spcPct val="30000"/>
                  </a:spcBef>
                </a:pPr>
                <a:r>
                  <a:rPr lang="en-US" altLang="en-US" sz="1800" b="1"/>
                  <a:t>PE</a:t>
                </a:r>
              </a:p>
            </p:txBody>
          </p:sp>
        </p:grpSp>
        <p:grpSp>
          <p:nvGrpSpPr>
            <p:cNvPr id="60" name="Group 172"/>
            <p:cNvGrpSpPr>
              <a:grpSpLocks/>
            </p:cNvGrpSpPr>
            <p:nvPr/>
          </p:nvGrpSpPr>
          <p:grpSpPr bwMode="auto">
            <a:xfrm>
              <a:off x="4984913" y="4520332"/>
              <a:ext cx="512763" cy="516236"/>
              <a:chOff x="4994" y="1529"/>
              <a:chExt cx="323" cy="353"/>
            </a:xfrm>
          </p:grpSpPr>
          <p:grpSp>
            <p:nvGrpSpPr>
              <p:cNvPr id="77" name="Group 173"/>
              <p:cNvGrpSpPr>
                <a:grpSpLocks/>
              </p:cNvGrpSpPr>
              <p:nvPr/>
            </p:nvGrpSpPr>
            <p:grpSpPr bwMode="auto">
              <a:xfrm>
                <a:off x="5025" y="1529"/>
                <a:ext cx="251" cy="330"/>
                <a:chOff x="1884" y="765"/>
                <a:chExt cx="251" cy="330"/>
              </a:xfrm>
            </p:grpSpPr>
            <p:sp>
              <p:nvSpPr>
                <p:cNvPr id="79" name="Oval 174"/>
                <p:cNvSpPr>
                  <a:spLocks noChangeArrowheads="1"/>
                </p:cNvSpPr>
                <p:nvPr/>
              </p:nvSpPr>
              <p:spPr bwMode="auto">
                <a:xfrm>
                  <a:off x="1885" y="990"/>
                  <a:ext cx="250" cy="105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938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0" name="Rectangle 175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rgbClr val="0078A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" name="Rectangle 176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" name="Oval 177"/>
                <p:cNvSpPr>
                  <a:spLocks noChangeArrowheads="1"/>
                </p:cNvSpPr>
                <p:nvPr/>
              </p:nvSpPr>
              <p:spPr bwMode="auto">
                <a:xfrm>
                  <a:off x="1885" y="765"/>
                  <a:ext cx="250" cy="105"/>
                </a:xfrm>
                <a:prstGeom prst="ellipse">
                  <a:avLst/>
                </a:prstGeom>
                <a:solidFill>
                  <a:srgbClr val="777ED5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8" name="Text Box 178"/>
              <p:cNvSpPr txBox="1">
                <a:spLocks noChangeArrowheads="1"/>
              </p:cNvSpPr>
              <p:nvPr/>
            </p:nvSpPr>
            <p:spPr bwMode="auto">
              <a:xfrm>
                <a:off x="4994" y="1667"/>
                <a:ext cx="323" cy="2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80000"/>
                  </a:lnSpc>
                  <a:spcBef>
                    <a:spcPct val="30000"/>
                  </a:spcBef>
                </a:pPr>
                <a:r>
                  <a:rPr lang="en-US" altLang="en-US" sz="1800" b="1" dirty="0" smtClean="0"/>
                  <a:t>PE</a:t>
                </a:r>
                <a:endParaRPr lang="en-US" altLang="en-US" sz="1800" b="1" dirty="0"/>
              </a:p>
            </p:txBody>
          </p:sp>
        </p:grpSp>
        <p:grpSp>
          <p:nvGrpSpPr>
            <p:cNvPr id="61" name="Group 179"/>
            <p:cNvGrpSpPr>
              <a:grpSpLocks/>
            </p:cNvGrpSpPr>
            <p:nvPr/>
          </p:nvGrpSpPr>
          <p:grpSpPr bwMode="auto">
            <a:xfrm>
              <a:off x="5440363" y="5363599"/>
              <a:ext cx="479425" cy="482600"/>
              <a:chOff x="3176" y="1456"/>
              <a:chExt cx="302" cy="330"/>
            </a:xfrm>
          </p:grpSpPr>
          <p:grpSp>
            <p:nvGrpSpPr>
              <p:cNvPr id="71" name="Group 180"/>
              <p:cNvGrpSpPr>
                <a:grpSpLocks/>
              </p:cNvGrpSpPr>
              <p:nvPr/>
            </p:nvGrpSpPr>
            <p:grpSpPr bwMode="auto">
              <a:xfrm>
                <a:off x="3197" y="1456"/>
                <a:ext cx="251" cy="330"/>
                <a:chOff x="1884" y="765"/>
                <a:chExt cx="251" cy="330"/>
              </a:xfrm>
            </p:grpSpPr>
            <p:sp>
              <p:nvSpPr>
                <p:cNvPr id="73" name="Oval 181"/>
                <p:cNvSpPr>
                  <a:spLocks noChangeArrowheads="1"/>
                </p:cNvSpPr>
                <p:nvPr/>
              </p:nvSpPr>
              <p:spPr bwMode="auto">
                <a:xfrm>
                  <a:off x="1885" y="990"/>
                  <a:ext cx="250" cy="105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938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" name="Rectangle 182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rgbClr val="0078A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" name="Rectangle 183"/>
                <p:cNvSpPr>
                  <a:spLocks noChangeArrowheads="1"/>
                </p:cNvSpPr>
                <p:nvPr/>
              </p:nvSpPr>
              <p:spPr bwMode="auto">
                <a:xfrm>
                  <a:off x="1884" y="819"/>
                  <a:ext cx="250" cy="224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" name="Oval 184"/>
                <p:cNvSpPr>
                  <a:spLocks noChangeArrowheads="1"/>
                </p:cNvSpPr>
                <p:nvPr/>
              </p:nvSpPr>
              <p:spPr bwMode="auto">
                <a:xfrm>
                  <a:off x="1885" y="765"/>
                  <a:ext cx="250" cy="105"/>
                </a:xfrm>
                <a:prstGeom prst="ellipse">
                  <a:avLst/>
                </a:prstGeom>
                <a:solidFill>
                  <a:srgbClr val="777ED5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AAE6FF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2" name="Text Box 185"/>
              <p:cNvSpPr txBox="1">
                <a:spLocks noChangeArrowheads="1"/>
              </p:cNvSpPr>
              <p:nvPr/>
            </p:nvSpPr>
            <p:spPr bwMode="auto">
              <a:xfrm>
                <a:off x="3176" y="1551"/>
                <a:ext cx="302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lnSpc>
                    <a:spcPct val="80000"/>
                  </a:lnSpc>
                  <a:spcBef>
                    <a:spcPct val="30000"/>
                  </a:spcBef>
                </a:pPr>
                <a:r>
                  <a:rPr lang="en-US" altLang="en-US" sz="1800" b="1"/>
                  <a:t>P</a:t>
                </a:r>
              </a:p>
            </p:txBody>
          </p:sp>
        </p:grpSp>
        <p:sp>
          <p:nvSpPr>
            <p:cNvPr id="64" name="Text Box 266"/>
            <p:cNvSpPr txBox="1">
              <a:spLocks noChangeArrowheads="1"/>
            </p:cNvSpPr>
            <p:nvPr/>
          </p:nvSpPr>
          <p:spPr bwMode="auto">
            <a:xfrm>
              <a:off x="5191920" y="3895956"/>
              <a:ext cx="2173288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10000"/>
                </a:spcBef>
              </a:pPr>
              <a:r>
                <a:rPr lang="en-US" altLang="en-US" dirty="0"/>
                <a:t>provider network</a:t>
              </a: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3184360" y="5442570"/>
              <a:ext cx="1654815" cy="6178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latin typeface="+mn-lt"/>
                </a:rPr>
                <a:t>Ethernet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latin typeface="+mn-lt"/>
                </a:rPr>
                <a:t>learning</a:t>
              </a:r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5282431" y="5756996"/>
              <a:ext cx="1654815" cy="6178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latin typeface="+mn-lt"/>
                </a:rPr>
                <a:t>EVPN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latin typeface="+mn-lt"/>
                </a:rPr>
                <a:t>advertising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9816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BGP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BGP distributes routing information in update messages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that contain </a:t>
            </a:r>
            <a:r>
              <a:rPr lang="en-US" sz="2400" b="1" dirty="0">
                <a:solidFill>
                  <a:schemeClr val="tx1"/>
                </a:solidFill>
              </a:rPr>
              <a:t>N</a:t>
            </a:r>
            <a:r>
              <a:rPr lang="en-US" sz="2400" dirty="0">
                <a:solidFill>
                  <a:schemeClr val="tx1"/>
                </a:solidFill>
              </a:rPr>
              <a:t>etwork </a:t>
            </a:r>
            <a:r>
              <a:rPr lang="en-US" sz="2400" b="1" dirty="0">
                <a:solidFill>
                  <a:schemeClr val="tx1"/>
                </a:solidFill>
              </a:rPr>
              <a:t>L</a:t>
            </a:r>
            <a:r>
              <a:rPr lang="en-US" sz="2400" dirty="0">
                <a:solidFill>
                  <a:schemeClr val="tx1"/>
                </a:solidFill>
              </a:rPr>
              <a:t>ayer </a:t>
            </a:r>
            <a:r>
              <a:rPr lang="en-US" sz="2400" b="1" dirty="0">
                <a:solidFill>
                  <a:schemeClr val="tx1"/>
                </a:solidFill>
              </a:rPr>
              <a:t>R</a:t>
            </a:r>
            <a:r>
              <a:rPr lang="en-US" sz="2400" dirty="0">
                <a:solidFill>
                  <a:schemeClr val="tx1"/>
                </a:solidFill>
              </a:rPr>
              <a:t>eachability </a:t>
            </a:r>
            <a:r>
              <a:rPr lang="en-US" sz="2400" b="1" dirty="0" smtClean="0">
                <a:solidFill>
                  <a:schemeClr val="tx1"/>
                </a:solidFill>
              </a:rPr>
              <a:t>I</a:t>
            </a:r>
            <a:r>
              <a:rPr lang="en-US" sz="2400" dirty="0" smtClean="0">
                <a:solidFill>
                  <a:schemeClr val="tx1"/>
                </a:solidFill>
              </a:rPr>
              <a:t>nformation</a:t>
            </a:r>
          </a:p>
          <a:p>
            <a:pPr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</a:rPr>
              <a:t>	</a:t>
            </a:r>
            <a:r>
              <a:rPr lang="en-US" sz="2400" dirty="0" smtClean="0">
                <a:solidFill>
                  <a:schemeClr val="tx1"/>
                </a:solidFill>
              </a:rPr>
              <a:t>along with path attributes for the NLRI</a:t>
            </a:r>
          </a:p>
          <a:p>
            <a:r>
              <a:rPr lang="en-US" sz="2400" dirty="0" smtClean="0"/>
              <a:t>Originally NLRI was one or more destination IP prefixes</a:t>
            </a:r>
          </a:p>
          <a:p>
            <a:r>
              <a:rPr lang="en-US" sz="2400" dirty="0" smtClean="0"/>
              <a:t>BGP </a:t>
            </a:r>
            <a:r>
              <a:rPr lang="en-US" sz="2400" dirty="0"/>
              <a:t>version 4 </a:t>
            </a:r>
            <a:r>
              <a:rPr lang="en-US" sz="2400" dirty="0" smtClean="0"/>
              <a:t>became </a:t>
            </a:r>
            <a:r>
              <a:rPr lang="en-US" sz="2400" i="1" dirty="0"/>
              <a:t>multiprotocol</a:t>
            </a:r>
            <a:r>
              <a:rPr lang="en-US" sz="2400" dirty="0"/>
              <a:t> </a:t>
            </a:r>
            <a:r>
              <a:rPr lang="en-US" sz="2400" dirty="0" smtClean="0"/>
              <a:t>(MP-BGP)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	by extending NLRI to additional </a:t>
            </a:r>
            <a:r>
              <a:rPr lang="en-US" sz="2400" i="1" dirty="0" smtClean="0"/>
              <a:t>address families, e.g.,   </a:t>
            </a:r>
            <a:endParaRPr lang="en-US" sz="2400" i="1" dirty="0"/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unicast IPv4 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unicast IPv6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labelled unicast (i.e., MPLS labels)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L3VPNs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IPv4 multicast</a:t>
            </a:r>
          </a:p>
          <a:p>
            <a:r>
              <a:rPr lang="en-US" sz="2400" dirty="0"/>
              <a:t>Each </a:t>
            </a:r>
            <a:r>
              <a:rPr lang="en-US" sz="2400" dirty="0" smtClean="0"/>
              <a:t>of these is defined by an </a:t>
            </a:r>
            <a:r>
              <a:rPr lang="en-US" sz="2400" dirty="0"/>
              <a:t>AFI (Address Family Identifier)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and SAFI (Subsequent (Next Hop) Address Family </a:t>
            </a:r>
            <a:r>
              <a:rPr lang="en-US" sz="2400" dirty="0" smtClean="0"/>
              <a:t>Identifier)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26185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BGP for EVPN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7" y="1352779"/>
            <a:ext cx="8224704" cy="5127534"/>
          </a:xfrm>
        </p:spPr>
        <p:txBody>
          <a:bodyPr/>
          <a:lstStyle/>
          <a:p>
            <a:r>
              <a:rPr lang="en-US" sz="2400" dirty="0" smtClean="0"/>
              <a:t>RFC 7432 defines a </a:t>
            </a:r>
            <a:r>
              <a:rPr lang="en-US" sz="2400" b="1" dirty="0" smtClean="0"/>
              <a:t>new</a:t>
            </a:r>
            <a:r>
              <a:rPr lang="en-US" sz="2400" dirty="0" smtClean="0"/>
              <a:t> address family for EVPN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based on the previously defined L3VPN address family</a:t>
            </a:r>
          </a:p>
          <a:p>
            <a:r>
              <a:rPr lang="en-US" sz="2400" dirty="0" smtClean="0"/>
              <a:t>EVPN enables distribution of MAC addresses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or pairs of MAC+IP addresses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Thus, EVPN can support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extending Ethernet domain across multiple DCs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VM </a:t>
            </a:r>
            <a:r>
              <a:rPr lang="en-US" sz="2400" dirty="0"/>
              <a:t>migration maintaining </a:t>
            </a:r>
            <a:r>
              <a:rPr lang="en-US" sz="2400" dirty="0" smtClean="0"/>
              <a:t>MAC addresses</a:t>
            </a:r>
          </a:p>
          <a:p>
            <a:pPr lvl="1" indent="0">
              <a:spcBef>
                <a:spcPts val="0"/>
              </a:spcBef>
              <a:buNone/>
            </a:pPr>
            <a:r>
              <a:rPr lang="en-US" sz="2400" dirty="0" smtClean="0"/>
              <a:t>but reassigning P addresses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VM migration </a:t>
            </a:r>
            <a:r>
              <a:rPr lang="en-US" sz="2400" dirty="0" smtClean="0"/>
              <a:t>maintaining both MAC and IP addresses</a:t>
            </a:r>
          </a:p>
          <a:p>
            <a:pPr defTabSz="530225"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without need for triangle routing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58337143"/>
      </p:ext>
    </p:extLst>
  </p:cSld>
  <p:clrMapOvr>
    <a:masterClrMapping/>
  </p:clrMapOvr>
</p:sld>
</file>

<file path=ppt/theme/theme1.xml><?xml version="1.0" encoding="utf-8"?>
<a:theme xmlns:a="http://schemas.openxmlformats.org/drawingml/2006/main" name="RADtemplate-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294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4D4948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ctr">
          <a:lnSpc>
            <a:spcPct val="85000"/>
          </a:lnSpc>
          <a:defRPr sz="1100" b="1"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C00000"/>
        </a:dk2>
        <a:lt2>
          <a:srgbClr val="969696"/>
        </a:lt2>
        <a:accent1>
          <a:srgbClr val="C00000"/>
        </a:accent1>
        <a:accent2>
          <a:srgbClr val="0098A1"/>
        </a:accent2>
        <a:accent3>
          <a:srgbClr val="FFFFFF"/>
        </a:accent3>
        <a:accent4>
          <a:srgbClr val="000000"/>
        </a:accent4>
        <a:accent5>
          <a:srgbClr val="DCAAAA"/>
        </a:accent5>
        <a:accent6>
          <a:srgbClr val="008991"/>
        </a:accent6>
        <a:hlink>
          <a:srgbClr val="F29400"/>
        </a:hlink>
        <a:folHlink>
          <a:srgbClr val="0098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RADtemplate-2013</Template>
  <TotalTime>24194</TotalTime>
  <Words>255</Words>
  <Application>Microsoft Office PowerPoint</Application>
  <PresentationFormat>On-screen Show (4:3)</PresentationFormat>
  <Paragraphs>143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Adobe Ming Std L</vt:lpstr>
      <vt:lpstr>Arial</vt:lpstr>
      <vt:lpstr>Calibri</vt:lpstr>
      <vt:lpstr>Times New Roman</vt:lpstr>
      <vt:lpstr>Times New Roman (Hebrew)</vt:lpstr>
      <vt:lpstr>RADtemplate-2013</vt:lpstr>
      <vt:lpstr>EVPN  a very short introduction</vt:lpstr>
      <vt:lpstr>Acquiring MAC tables</vt:lpstr>
      <vt:lpstr>Ethernet VPNs</vt:lpstr>
      <vt:lpstr>DCI Use case</vt:lpstr>
      <vt:lpstr>EVPN as SDN mechanism</vt:lpstr>
      <vt:lpstr>EVPN advantages</vt:lpstr>
      <vt:lpstr>EVPN – PEs and CEs</vt:lpstr>
      <vt:lpstr>BGP</vt:lpstr>
      <vt:lpstr>BGP for EVPN</vt:lpstr>
      <vt:lpstr>Multihoming</vt:lpstr>
      <vt:lpstr>Some more EVPN advantages</vt:lpstr>
      <vt:lpstr>PowerPoint Presentation</vt:lpstr>
    </vt:vector>
  </TitlesOfParts>
  <Company>Rad 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QoS for rich services</dc:title>
  <dc:creator>Y(J)S</dc:creator>
  <cp:keywords>QoS, MEF, NFV</cp:keywords>
  <cp:lastModifiedBy>Yaakov Stein</cp:lastModifiedBy>
  <cp:revision>1022</cp:revision>
  <dcterms:created xsi:type="dcterms:W3CDTF">2013-01-21T06:31:02Z</dcterms:created>
  <dcterms:modified xsi:type="dcterms:W3CDTF">2018-12-02T12:36:44Z</dcterms:modified>
</cp:coreProperties>
</file>