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9"/>
  </p:notesMasterIdLst>
  <p:handoutMasterIdLst>
    <p:handoutMasterId r:id="rId200"/>
  </p:handoutMasterIdLst>
  <p:sldIdLst>
    <p:sldId id="259" r:id="rId2"/>
    <p:sldId id="261" r:id="rId3"/>
    <p:sldId id="329" r:id="rId4"/>
    <p:sldId id="264" r:id="rId5"/>
    <p:sldId id="265" r:id="rId6"/>
    <p:sldId id="325" r:id="rId7"/>
    <p:sldId id="266" r:id="rId8"/>
    <p:sldId id="267" r:id="rId9"/>
    <p:sldId id="268" r:id="rId10"/>
    <p:sldId id="269" r:id="rId11"/>
    <p:sldId id="270" r:id="rId12"/>
    <p:sldId id="271" r:id="rId13"/>
    <p:sldId id="330" r:id="rId14"/>
    <p:sldId id="331" r:id="rId15"/>
    <p:sldId id="326" r:id="rId16"/>
    <p:sldId id="328" r:id="rId17"/>
    <p:sldId id="327" r:id="rId18"/>
    <p:sldId id="33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334" r:id="rId40"/>
    <p:sldId id="513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72" r:id="rId49"/>
    <p:sldId id="516" r:id="rId50"/>
    <p:sldId id="303" r:id="rId51"/>
    <p:sldId id="304" r:id="rId52"/>
    <p:sldId id="517" r:id="rId53"/>
    <p:sldId id="518" r:id="rId54"/>
    <p:sldId id="335" r:id="rId55"/>
    <p:sldId id="336" r:id="rId56"/>
    <p:sldId id="306" r:id="rId57"/>
    <p:sldId id="338" r:id="rId58"/>
    <p:sldId id="337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73" r:id="rId69"/>
    <p:sldId id="348" r:id="rId70"/>
    <p:sldId id="349" r:id="rId71"/>
    <p:sldId id="350" r:id="rId72"/>
    <p:sldId id="351" r:id="rId73"/>
    <p:sldId id="352" r:id="rId74"/>
    <p:sldId id="353" r:id="rId75"/>
    <p:sldId id="31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4" r:id="rId94"/>
    <p:sldId id="375" r:id="rId95"/>
    <p:sldId id="376" r:id="rId96"/>
    <p:sldId id="377" r:id="rId97"/>
    <p:sldId id="391" r:id="rId98"/>
    <p:sldId id="506" r:id="rId99"/>
    <p:sldId id="507" r:id="rId100"/>
    <p:sldId id="392" r:id="rId101"/>
    <p:sldId id="393" r:id="rId102"/>
    <p:sldId id="399" r:id="rId103"/>
    <p:sldId id="394" r:id="rId104"/>
    <p:sldId id="395" r:id="rId105"/>
    <p:sldId id="396" r:id="rId106"/>
    <p:sldId id="508" r:id="rId107"/>
    <p:sldId id="509" r:id="rId108"/>
    <p:sldId id="402" r:id="rId109"/>
    <p:sldId id="403" r:id="rId110"/>
    <p:sldId id="404" r:id="rId111"/>
    <p:sldId id="405" r:id="rId112"/>
    <p:sldId id="408" r:id="rId113"/>
    <p:sldId id="409" r:id="rId114"/>
    <p:sldId id="410" r:id="rId115"/>
    <p:sldId id="411" r:id="rId116"/>
    <p:sldId id="412" r:id="rId117"/>
    <p:sldId id="413" r:id="rId118"/>
    <p:sldId id="414" r:id="rId119"/>
    <p:sldId id="415" r:id="rId120"/>
    <p:sldId id="416" r:id="rId121"/>
    <p:sldId id="417" r:id="rId122"/>
    <p:sldId id="418" r:id="rId123"/>
    <p:sldId id="419" r:id="rId124"/>
    <p:sldId id="420" r:id="rId125"/>
    <p:sldId id="421" r:id="rId126"/>
    <p:sldId id="422" r:id="rId127"/>
    <p:sldId id="423" r:id="rId128"/>
    <p:sldId id="424" r:id="rId129"/>
    <p:sldId id="426" r:id="rId130"/>
    <p:sldId id="427" r:id="rId131"/>
    <p:sldId id="428" r:id="rId132"/>
    <p:sldId id="429" r:id="rId133"/>
    <p:sldId id="430" r:id="rId134"/>
    <p:sldId id="515" r:id="rId135"/>
    <p:sldId id="510" r:id="rId136"/>
    <p:sldId id="511" r:id="rId137"/>
    <p:sldId id="512" r:id="rId138"/>
    <p:sldId id="431" r:id="rId139"/>
    <p:sldId id="432" r:id="rId140"/>
    <p:sldId id="433" r:id="rId141"/>
    <p:sldId id="434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442" r:id="rId150"/>
    <p:sldId id="443" r:id="rId151"/>
    <p:sldId id="444" r:id="rId152"/>
    <p:sldId id="445" r:id="rId153"/>
    <p:sldId id="446" r:id="rId154"/>
    <p:sldId id="447" r:id="rId155"/>
    <p:sldId id="448" r:id="rId156"/>
    <p:sldId id="449" r:id="rId157"/>
    <p:sldId id="450" r:id="rId158"/>
    <p:sldId id="451" r:id="rId159"/>
    <p:sldId id="452" r:id="rId160"/>
    <p:sldId id="453" r:id="rId161"/>
    <p:sldId id="454" r:id="rId162"/>
    <p:sldId id="455" r:id="rId163"/>
    <p:sldId id="456" r:id="rId164"/>
    <p:sldId id="457" r:id="rId165"/>
    <p:sldId id="458" r:id="rId166"/>
    <p:sldId id="459" r:id="rId167"/>
    <p:sldId id="460" r:id="rId168"/>
    <p:sldId id="461" r:id="rId169"/>
    <p:sldId id="462" r:id="rId170"/>
    <p:sldId id="463" r:id="rId171"/>
    <p:sldId id="464" r:id="rId172"/>
    <p:sldId id="465" r:id="rId173"/>
    <p:sldId id="466" r:id="rId174"/>
    <p:sldId id="467" r:id="rId175"/>
    <p:sldId id="468" r:id="rId176"/>
    <p:sldId id="469" r:id="rId177"/>
    <p:sldId id="470" r:id="rId178"/>
    <p:sldId id="475" r:id="rId179"/>
    <p:sldId id="476" r:id="rId180"/>
    <p:sldId id="477" r:id="rId181"/>
    <p:sldId id="478" r:id="rId182"/>
    <p:sldId id="479" r:id="rId183"/>
    <p:sldId id="491" r:id="rId184"/>
    <p:sldId id="492" r:id="rId185"/>
    <p:sldId id="493" r:id="rId186"/>
    <p:sldId id="494" r:id="rId187"/>
    <p:sldId id="495" r:id="rId188"/>
    <p:sldId id="496" r:id="rId189"/>
    <p:sldId id="497" r:id="rId190"/>
    <p:sldId id="498" r:id="rId191"/>
    <p:sldId id="499" r:id="rId192"/>
    <p:sldId id="500" r:id="rId193"/>
    <p:sldId id="501" r:id="rId194"/>
    <p:sldId id="502" r:id="rId195"/>
    <p:sldId id="503" r:id="rId196"/>
    <p:sldId id="504" r:id="rId197"/>
    <p:sldId id="514" r:id="rId19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notesMaster" Target="notesMasters/notesMaster1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955F-4D00-41E8-A4A5-B0BE2067230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BAE7-E482-4803-9346-7E830CB29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2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9FE9D-6459-440B-9752-5A553139A6D9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2CC9-510C-47FE-8145-0DF2BF00B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1829B-6CF5-4872-AB7C-32485FFCB2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BBBCB-3C64-4E41-AF13-18E2EB919D3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998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FC2F9-9878-473F-9379-A964AA4A4AD8}" type="slidenum">
              <a:rPr lang="en-US"/>
              <a:pPr/>
              <a:t>73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36588" y="584200"/>
            <a:ext cx="5387975" cy="4041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08" y="4715153"/>
            <a:ext cx="4882923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87" tIns="45094" rIns="90187" bIns="45094"/>
          <a:lstStyle/>
          <a:p>
            <a:r>
              <a:rPr lang="en-US" altLang="en-US"/>
              <a:t>If one LSR proposes Downstream Unsolicited and the other  proposes Downstream on Demand, the rules for resolving this</a:t>
            </a:r>
          </a:p>
          <a:p>
            <a:r>
              <a:rPr lang="en-US" altLang="en-US"/>
              <a:t>         difference is:</a:t>
            </a:r>
          </a:p>
          <a:p>
            <a:r>
              <a:rPr lang="en-US" altLang="en-US"/>
              <a:t>         -  If the session is for a label-controlled ATM link or a</a:t>
            </a:r>
          </a:p>
          <a:p>
            <a:r>
              <a:rPr lang="en-US" altLang="en-US"/>
              <a:t>            label-controlled Frame Relay link, then Downstream on Demand</a:t>
            </a:r>
          </a:p>
          <a:p>
            <a:r>
              <a:rPr lang="en-US" altLang="en-US"/>
              <a:t>            must be used.</a:t>
            </a:r>
          </a:p>
          <a:p>
            <a:r>
              <a:rPr lang="en-US" altLang="en-US"/>
              <a:t>         -  Otherwise, Downstream Unsolicited must be used.</a:t>
            </a:r>
          </a:p>
          <a:p>
            <a:r>
              <a:rPr lang="en-US" altLang="en-US"/>
              <a:t>Independent or Ordered Control is LSR (interface) specific – Independent and Ordered can co-exist in the same network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5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28302-B879-4ECC-AC23-AEBD6D19905F}" type="slidenum">
              <a:rPr lang="en-US"/>
              <a:pPr/>
              <a:t>74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36588" y="584200"/>
            <a:ext cx="5387975" cy="4041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08" y="4715153"/>
            <a:ext cx="4882923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87" tIns="45094" rIns="90187" bIns="45094"/>
          <a:lstStyle/>
          <a:p>
            <a:r>
              <a:rPr lang="en-US" altLang="en-US"/>
              <a:t>An LSR may transmit a Request message under any of the following conditions:</a:t>
            </a:r>
          </a:p>
          <a:p>
            <a:r>
              <a:rPr lang="en-US" altLang="en-US"/>
              <a:t>      1. The LSR recognizes a new FEC via the forwarding table, and the next hop is an LDP peer, and the LSR doesn't already have a</a:t>
            </a:r>
          </a:p>
          <a:p>
            <a:r>
              <a:rPr lang="en-US" altLang="en-US"/>
              <a:t>         mapping from the next hop for the given FEC.</a:t>
            </a:r>
          </a:p>
          <a:p>
            <a:endParaRPr lang="en-US" altLang="en-US"/>
          </a:p>
          <a:p>
            <a:r>
              <a:rPr lang="en-US" altLang="en-US"/>
              <a:t>      2. The next hop to the FEC changes, and the LSR doesn't already have a mapping from that next hop for the given FEC.</a:t>
            </a:r>
          </a:p>
          <a:p>
            <a:r>
              <a:rPr lang="en-US" altLang="en-US"/>
              <a:t>         Note that if the LSR already has a pending Label Request message for the new next hop it should not issue an additional</a:t>
            </a:r>
          </a:p>
          <a:p>
            <a:r>
              <a:rPr lang="en-US" altLang="en-US"/>
              <a:t>         Label Request in response to the next hop change.</a:t>
            </a:r>
          </a:p>
          <a:p>
            <a:endParaRPr lang="en-US" altLang="en-US"/>
          </a:p>
          <a:p>
            <a:r>
              <a:rPr lang="en-US" altLang="en-US"/>
              <a:t>      3. The LSR receives a Label Request for a FEC from an upstream LDP peer, the FEC next hop is an LDP peer, and the LSR doesn't</a:t>
            </a:r>
          </a:p>
          <a:p>
            <a:r>
              <a:rPr lang="en-US" altLang="en-US"/>
              <a:t>         already have a mapping from the next hop.</a:t>
            </a:r>
          </a:p>
          <a:p>
            <a:endParaRPr lang="en-US" altLang="en-US"/>
          </a:p>
          <a:p>
            <a:r>
              <a:rPr lang="en-US" altLang="en-US"/>
              <a:t>         Note that since a non-merge LSR must setup a separate LSP for each upstream peer requesting a label, it must send a separate</a:t>
            </a:r>
          </a:p>
          <a:p>
            <a:r>
              <a:rPr lang="en-US" altLang="en-US"/>
              <a:t>         Label Request for each such peer.  A consequence of this is that a non-merge LSR may have multiple Label Request messages</a:t>
            </a:r>
          </a:p>
          <a:p>
            <a:r>
              <a:rPr lang="en-US" altLang="en-US"/>
              <a:t>         for a given FEC outstanding at the same time.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2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2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4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 descr="rad-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6715" y="5625732"/>
            <a:ext cx="1255935" cy="65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1336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4300"/>
            <a:ext cx="8585199" cy="4978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425" y="12700"/>
            <a:ext cx="6638925" cy="1000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2713" y="6434138"/>
            <a:ext cx="1411287" cy="423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Y(J)S MPV    </a:t>
            </a:r>
            <a:fld id="{52B0ABC5-2ED6-4973-A3D9-F038C5E9163A}" type="slidenum">
              <a:rPr lang="en-US" sz="2400"/>
              <a:pPr>
                <a:defRPr/>
              </a:pPr>
              <a:t>‹#›</a:t>
            </a:fld>
            <a:endParaRPr lang="en-US" sz="2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8082673" y="6650038"/>
            <a:ext cx="811418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rgbClr val="4D4D4D"/>
                </a:solidFill>
                <a:latin typeface="+mn-lt"/>
                <a:cs typeface="Arial" charset="0"/>
              </a:rPr>
              <a:t>MPLS </a:t>
            </a:r>
            <a:r>
              <a:rPr lang="en-US" sz="8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0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7093593" y="6348208"/>
            <a:ext cx="1777452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200" i="1" dirty="0" smtClean="0">
                <a:latin typeface="Verdana" pitchFamily="34" charset="0"/>
              </a:rPr>
              <a:t>Your Network’s Edge</a:t>
            </a:r>
            <a:endParaRPr lang="en-US" sz="1200" b="0" i="1" dirty="0">
              <a:latin typeface="Verdana" pitchFamily="34" charset="0"/>
            </a:endParaRP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>
          <a:xfrm>
            <a:off x="4025153" y="2668220"/>
            <a:ext cx="4482353" cy="1294181"/>
          </a:xfrm>
        </p:spPr>
        <p:txBody>
          <a:bodyPr/>
          <a:lstStyle/>
          <a:p>
            <a:pPr algn="ctr"/>
            <a:r>
              <a:rPr lang="en-US" sz="3600" dirty="0" smtClean="0"/>
              <a:t>MPLS</a:t>
            </a:r>
            <a:br>
              <a:rPr lang="en-US" sz="3600" dirty="0" smtClean="0"/>
            </a:br>
            <a:r>
              <a:rPr lang="en-US" sz="3600" dirty="0" smtClean="0"/>
              <a:t>a mini-course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/>
              <a:t>Presented by:</a:t>
            </a:r>
          </a:p>
          <a:p>
            <a:pPr eaLnBrk="1" hangingPunct="1"/>
            <a:r>
              <a:rPr lang="en-US" altLang="he-IL" b="1" dirty="0" smtClean="0"/>
              <a:t>Yaakov (J) Stein</a:t>
            </a:r>
          </a:p>
          <a:p>
            <a:pPr eaLnBrk="1" hangingPunct="1"/>
            <a:r>
              <a:rPr lang="en-US" altLang="he-IL" dirty="0" smtClean="0"/>
              <a:t>CTO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9122" y="4828560"/>
            <a:ext cx="2548903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rgbClr val="0033CC"/>
                </a:solidFill>
                <a:latin typeface="+mn-lt"/>
              </a:rPr>
              <a:t>July 2018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 Forwarding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721" y="913831"/>
            <a:ext cx="8104187" cy="574627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CO addresses need not have </a:t>
            </a:r>
            <a:r>
              <a:rPr lang="en-US" sz="2400" i="1" dirty="0" smtClean="0"/>
              <a:t>global significance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by using locally defined addresses:</a:t>
            </a:r>
          </a:p>
          <a:p>
            <a:pPr eaLnBrk="1" hangingPunct="1"/>
            <a:r>
              <a:rPr lang="en-US" sz="2400" dirty="0" smtClean="0"/>
              <a:t>addresses are smaller in size</a:t>
            </a:r>
          </a:p>
          <a:p>
            <a:pPr eaLnBrk="1" hangingPunct="1"/>
            <a:r>
              <a:rPr lang="en-US" sz="2400" dirty="0" smtClean="0"/>
              <a:t>lookup is faster</a:t>
            </a:r>
          </a:p>
          <a:p>
            <a:pPr eaLnBrk="1" hangingPunct="1"/>
            <a:r>
              <a:rPr lang="en-US" sz="2400" dirty="0" smtClean="0"/>
              <a:t>no need for global allocation mechanism </a:t>
            </a:r>
            <a:r>
              <a:rPr lang="en-US" sz="2000" dirty="0" smtClean="0"/>
              <a:t>(purchasing, DHCP)</a:t>
            </a:r>
          </a:p>
          <a:p>
            <a:pPr eaLnBrk="1" hangingPunct="1"/>
            <a:r>
              <a:rPr lang="en-US" sz="2400" dirty="0" smtClean="0"/>
              <a:t>no need to maintain global database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L2 forwarding is based on address </a:t>
            </a:r>
            <a:r>
              <a:rPr lang="en-US" sz="2400" i="1" dirty="0" smtClean="0"/>
              <a:t>read</a:t>
            </a:r>
            <a:r>
              <a:rPr lang="en-US" sz="2400" dirty="0" smtClean="0"/>
              <a:t> and </a:t>
            </a:r>
            <a:r>
              <a:rPr lang="en-US" sz="2400" i="1" dirty="0" smtClean="0"/>
              <a:t>swap</a:t>
            </a: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Note: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when addresses are purely local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CO forwarding is  often called </a:t>
            </a:r>
            <a:r>
              <a:rPr lang="en-US" sz="2000" dirty="0" err="1" smtClean="0"/>
              <a:t>called</a:t>
            </a:r>
            <a:r>
              <a:rPr lang="en-US" sz="2000" dirty="0" smtClean="0"/>
              <a:t> L2 (link layer) forwarding</a:t>
            </a:r>
            <a:endParaRPr lang="en-US" sz="2000" i="1" dirty="0" smtClean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63538" y="4048125"/>
            <a:ext cx="8313737" cy="1141413"/>
            <a:chOff x="229" y="2550"/>
            <a:chExt cx="5237" cy="719"/>
          </a:xfrm>
        </p:grpSpPr>
        <p:sp>
          <p:nvSpPr>
            <p:cNvPr id="22534" name="Rectangle 30"/>
            <p:cNvSpPr>
              <a:spLocks noChangeArrowheads="1"/>
            </p:cNvSpPr>
            <p:nvPr/>
          </p:nvSpPr>
          <p:spPr bwMode="auto">
            <a:xfrm flipH="1">
              <a:off x="429" y="2896"/>
              <a:ext cx="4828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825" y="2576"/>
              <a:ext cx="496" cy="679"/>
              <a:chOff x="2027" y="676"/>
              <a:chExt cx="945" cy="1245"/>
            </a:xfrm>
          </p:grpSpPr>
          <p:sp>
            <p:nvSpPr>
              <p:cNvPr id="22575" name="Oval 5"/>
              <p:cNvSpPr>
                <a:spLocks noChangeArrowheads="1"/>
              </p:cNvSpPr>
              <p:nvPr/>
            </p:nvSpPr>
            <p:spPr bwMode="auto">
              <a:xfrm>
                <a:off x="2029" y="1524"/>
                <a:ext cx="943" cy="397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Rectangle 6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Rectangle 7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Oval 8"/>
              <p:cNvSpPr>
                <a:spLocks noChangeArrowheads="1"/>
              </p:cNvSpPr>
              <p:nvPr/>
            </p:nvSpPr>
            <p:spPr bwMode="auto">
              <a:xfrm>
                <a:off x="2029" y="676"/>
                <a:ext cx="943" cy="397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136" y="1097"/>
                <a:ext cx="723" cy="728"/>
                <a:chOff x="581" y="2795"/>
                <a:chExt cx="667" cy="513"/>
              </a:xfrm>
            </p:grpSpPr>
            <p:sp>
              <p:nvSpPr>
                <p:cNvPr id="22580" name="Freeform 1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1" name="Freeform 1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Freeform 1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Freeform 1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786" y="2550"/>
              <a:ext cx="978" cy="256"/>
              <a:chOff x="695" y="859"/>
              <a:chExt cx="978" cy="256"/>
            </a:xfrm>
          </p:grpSpPr>
          <p:sp>
            <p:nvSpPr>
              <p:cNvPr id="22573" name="Text Box 27"/>
              <p:cNvSpPr txBox="1">
                <a:spLocks noChangeArrowheads="1"/>
              </p:cNvSpPr>
              <p:nvPr/>
            </p:nvSpPr>
            <p:spPr bwMode="auto">
              <a:xfrm>
                <a:off x="695" y="859"/>
                <a:ext cx="978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12</a:t>
                </a:r>
              </a:p>
            </p:txBody>
          </p:sp>
          <p:sp>
            <p:nvSpPr>
              <p:cNvPr id="22574" name="Line 28"/>
              <p:cNvSpPr>
                <a:spLocks noChangeShapeType="1"/>
              </p:cNvSpPr>
              <p:nvPr/>
            </p:nvSpPr>
            <p:spPr bwMode="auto">
              <a:xfrm>
                <a:off x="997" y="859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29" y="2590"/>
              <a:ext cx="496" cy="679"/>
              <a:chOff x="2027" y="676"/>
              <a:chExt cx="945" cy="1245"/>
            </a:xfrm>
          </p:grpSpPr>
          <p:sp>
            <p:nvSpPr>
              <p:cNvPr id="22564" name="Oval 32"/>
              <p:cNvSpPr>
                <a:spLocks noChangeArrowheads="1"/>
              </p:cNvSpPr>
              <p:nvPr/>
            </p:nvSpPr>
            <p:spPr bwMode="auto">
              <a:xfrm>
                <a:off x="2029" y="1524"/>
                <a:ext cx="943" cy="397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Rectangle 33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Rectangle 34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Oval 35"/>
              <p:cNvSpPr>
                <a:spLocks noChangeArrowheads="1"/>
              </p:cNvSpPr>
              <p:nvPr/>
            </p:nvSpPr>
            <p:spPr bwMode="auto">
              <a:xfrm>
                <a:off x="2029" y="676"/>
                <a:ext cx="943" cy="397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2136" y="1097"/>
                <a:ext cx="723" cy="728"/>
                <a:chOff x="581" y="2795"/>
                <a:chExt cx="667" cy="513"/>
              </a:xfrm>
            </p:grpSpPr>
            <p:sp>
              <p:nvSpPr>
                <p:cNvPr id="22569" name="Freeform 3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0" name="Freeform 3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1" name="Freeform 3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2" name="Freeform 4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4970" y="2576"/>
              <a:ext cx="496" cy="679"/>
              <a:chOff x="2027" y="676"/>
              <a:chExt cx="945" cy="1245"/>
            </a:xfrm>
          </p:grpSpPr>
          <p:sp>
            <p:nvSpPr>
              <p:cNvPr id="22555" name="Oval 42"/>
              <p:cNvSpPr>
                <a:spLocks noChangeArrowheads="1"/>
              </p:cNvSpPr>
              <p:nvPr/>
            </p:nvSpPr>
            <p:spPr bwMode="auto">
              <a:xfrm>
                <a:off x="2029" y="1524"/>
                <a:ext cx="943" cy="397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43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Rectangle 44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Oval 45"/>
              <p:cNvSpPr>
                <a:spLocks noChangeArrowheads="1"/>
              </p:cNvSpPr>
              <p:nvPr/>
            </p:nvSpPr>
            <p:spPr bwMode="auto">
              <a:xfrm>
                <a:off x="2029" y="676"/>
                <a:ext cx="943" cy="397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2136" y="1097"/>
                <a:ext cx="723" cy="728"/>
                <a:chOff x="581" y="2795"/>
                <a:chExt cx="667" cy="513"/>
              </a:xfrm>
            </p:grpSpPr>
            <p:sp>
              <p:nvSpPr>
                <p:cNvPr id="22560" name="Freeform 4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1" name="Freeform 4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2" name="Freeform 4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3" name="Freeform 5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412" y="2572"/>
              <a:ext cx="496" cy="679"/>
              <a:chOff x="2027" y="676"/>
              <a:chExt cx="945" cy="1245"/>
            </a:xfrm>
          </p:grpSpPr>
          <p:sp>
            <p:nvSpPr>
              <p:cNvPr id="22546" name="Oval 52"/>
              <p:cNvSpPr>
                <a:spLocks noChangeArrowheads="1"/>
              </p:cNvSpPr>
              <p:nvPr/>
            </p:nvSpPr>
            <p:spPr bwMode="auto">
              <a:xfrm>
                <a:off x="2029" y="1524"/>
                <a:ext cx="943" cy="397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Rectangle 53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Rectangle 54"/>
              <p:cNvSpPr>
                <a:spLocks noChangeArrowheads="1"/>
              </p:cNvSpPr>
              <p:nvPr/>
            </p:nvSpPr>
            <p:spPr bwMode="auto">
              <a:xfrm>
                <a:off x="2027" y="879"/>
                <a:ext cx="942" cy="84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Oval 55"/>
              <p:cNvSpPr>
                <a:spLocks noChangeArrowheads="1"/>
              </p:cNvSpPr>
              <p:nvPr/>
            </p:nvSpPr>
            <p:spPr bwMode="auto">
              <a:xfrm>
                <a:off x="2029" y="676"/>
                <a:ext cx="943" cy="397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2136" y="1097"/>
                <a:ext cx="723" cy="728"/>
                <a:chOff x="581" y="2795"/>
                <a:chExt cx="667" cy="513"/>
              </a:xfrm>
            </p:grpSpPr>
            <p:sp>
              <p:nvSpPr>
                <p:cNvPr id="22551" name="Freeform 5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5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3" name="Freeform 5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4" name="Freeform 6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381" y="2554"/>
              <a:ext cx="978" cy="256"/>
              <a:chOff x="695" y="859"/>
              <a:chExt cx="978" cy="256"/>
            </a:xfrm>
          </p:grpSpPr>
          <p:sp>
            <p:nvSpPr>
              <p:cNvPr id="22544" name="Text Box 62"/>
              <p:cNvSpPr txBox="1">
                <a:spLocks noChangeArrowheads="1"/>
              </p:cNvSpPr>
              <p:nvPr/>
            </p:nvSpPr>
            <p:spPr bwMode="auto">
              <a:xfrm>
                <a:off x="695" y="859"/>
                <a:ext cx="978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17</a:t>
                </a:r>
              </a:p>
            </p:txBody>
          </p:sp>
          <p:sp>
            <p:nvSpPr>
              <p:cNvPr id="22545" name="Line 63"/>
              <p:cNvSpPr>
                <a:spLocks noChangeShapeType="1"/>
              </p:cNvSpPr>
              <p:nvPr/>
            </p:nvSpPr>
            <p:spPr bwMode="auto">
              <a:xfrm>
                <a:off x="997" y="859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3963" y="2564"/>
              <a:ext cx="978" cy="256"/>
              <a:chOff x="695" y="859"/>
              <a:chExt cx="978" cy="256"/>
            </a:xfrm>
          </p:grpSpPr>
          <p:sp>
            <p:nvSpPr>
              <p:cNvPr id="22542" name="Text Box 65"/>
              <p:cNvSpPr txBox="1">
                <a:spLocks noChangeArrowheads="1"/>
              </p:cNvSpPr>
              <p:nvPr/>
            </p:nvSpPr>
            <p:spPr bwMode="auto">
              <a:xfrm>
                <a:off x="695" y="859"/>
                <a:ext cx="978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23</a:t>
                </a:r>
              </a:p>
            </p:txBody>
          </p:sp>
          <p:sp>
            <p:nvSpPr>
              <p:cNvPr id="22543" name="Line 66"/>
              <p:cNvSpPr>
                <a:spLocks noChangeShapeType="1"/>
              </p:cNvSpPr>
              <p:nvPr/>
            </p:nvSpPr>
            <p:spPr bwMode="auto">
              <a:xfrm>
                <a:off x="997" y="859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Planes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19100" y="1181100"/>
            <a:ext cx="8496300" cy="52959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supports static provisioning via management plane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sz="2400" kern="0" dirty="0" smtClean="0"/>
              <a:t>	a control plane (CP) is defined but not mandatory to 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 networks can be configured and operate w/o IP forwarding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TP’s data plane is </a:t>
            </a:r>
            <a:r>
              <a:rPr lang="en-US" sz="2000" kern="0" dirty="0" smtClean="0"/>
              <a:t>physically/logically</a:t>
            </a:r>
            <a:r>
              <a:rPr lang="en-US" sz="2400" kern="0" dirty="0" smtClean="0"/>
              <a:t> separated from management/control planes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dirty="0" smtClean="0"/>
              <a:t>Data plane continues to operate normally (forwarding, OAM, APS) even if the management/control plane that configured it fails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can always distinguish user packets from control/management</a:t>
            </a: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plane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19100" y="1181100"/>
            <a:ext cx="8534400" cy="5372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 is a CO PS network 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defines PWs, LSPs, and segments </a:t>
            </a:r>
            <a:r>
              <a:rPr lang="en-US" sz="2000" kern="0" dirty="0" smtClean="0"/>
              <a:t>(single links of LSP or PW path)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clients: IP, Ethernet, MPLS, MPLS-TP </a:t>
            </a:r>
            <a:r>
              <a:rPr lang="en-US" sz="2000" kern="0" dirty="0" smtClean="0"/>
              <a:t>and can be extended to others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servers: Ethernet, MPLS-TP, SDH, OTN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 supports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/>
              <a:t>traffic-engineered p2p and p2mp </a:t>
            </a:r>
            <a:r>
              <a:rPr lang="en-US" sz="2000" kern="0" dirty="0" smtClean="0"/>
              <a:t>transport paths</a:t>
            </a:r>
            <a:endParaRPr lang="en-US" sz="2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dirty="0" smtClean="0"/>
              <a:t>unidirectional/co-routed bidirectional/associated bidirectional flows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/>
              <a:t>mesh, ring, interconnected ring topologies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paths must be identifiable by a single label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The path’s source must be identifiable at destination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P2MP can exploit P2MP capabilities of a server layer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mechanisms can detect sub-SLA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Topologies and connection types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496300" cy="46101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TP paths are strictly Connection Oriented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and may be Traffic Engineered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TP supports :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unidirectional p2p and p2mp connections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co-routed bidirectional p2p paths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associated bidirectional point-to-point transport p2p paths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TP should safeguard against forwarding loops</a:t>
            </a:r>
          </a:p>
          <a:p>
            <a:pPr>
              <a:buNone/>
            </a:pPr>
            <a:r>
              <a:rPr lang="en-US" sz="2400" dirty="0" smtClean="0"/>
              <a:t>TP paths can span multiple </a:t>
            </a:r>
            <a:r>
              <a:rPr lang="en-US" sz="2000" dirty="0" smtClean="0"/>
              <a:t>(non-homogenous) </a:t>
            </a:r>
            <a:r>
              <a:rPr lang="en-US" sz="2400" dirty="0" smtClean="0"/>
              <a:t>domains  </a:t>
            </a:r>
          </a:p>
          <a:p>
            <a:pPr marL="457200" indent="-457200">
              <a:buNone/>
            </a:pPr>
            <a:r>
              <a:rPr lang="en-US" sz="2400" dirty="0" smtClean="0"/>
              <a:t>TP supports rings </a:t>
            </a:r>
            <a:r>
              <a:rPr lang="en-US" sz="2000" dirty="0" smtClean="0"/>
              <a:t>(with at least 16 nodes)</a:t>
            </a:r>
          </a:p>
          <a:p>
            <a:pPr marL="457200" indent="-457200">
              <a:buNone/>
            </a:pPr>
            <a:r>
              <a:rPr lang="en-US" sz="2400" dirty="0" smtClean="0"/>
              <a:t>TP supports arbitrarily interconnected rings </a:t>
            </a:r>
            <a:r>
              <a:rPr lang="en-US" sz="2000" dirty="0" smtClean="0"/>
              <a:t>(1 or 2 interconnections)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QoS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333501"/>
            <a:ext cx="7377113" cy="4495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main aim of TP is to enable SPs to guarantee SLAs 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Thus </a:t>
            </a:r>
            <a:r>
              <a:rPr lang="en-US" sz="2400" dirty="0" err="1" smtClean="0"/>
              <a:t>QoS</a:t>
            </a:r>
            <a:r>
              <a:rPr lang="en-US" sz="2400" dirty="0" smtClean="0"/>
              <a:t> mechanisms are an essential part of TP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These mechanisms include:</a:t>
            </a:r>
          </a:p>
          <a:p>
            <a:pPr>
              <a:buClrTx/>
            </a:pPr>
            <a:r>
              <a:rPr lang="en-US" sz="2400" dirty="0" err="1" smtClean="0"/>
              <a:t>DiffServ</a:t>
            </a:r>
            <a:r>
              <a:rPr lang="en-US" sz="2400" dirty="0" smtClean="0"/>
              <a:t> traffic types and traffic class separation</a:t>
            </a:r>
          </a:p>
          <a:p>
            <a:pPr>
              <a:buClrTx/>
            </a:pPr>
            <a:r>
              <a:rPr lang="en-US" sz="2400" dirty="0" smtClean="0"/>
              <a:t>provisioning  end-to-end bandwidth</a:t>
            </a:r>
          </a:p>
          <a:p>
            <a:pPr>
              <a:buClrTx/>
            </a:pPr>
            <a:r>
              <a:rPr lang="en-US" sz="2400" dirty="0" smtClean="0"/>
              <a:t>flexible BW allocation</a:t>
            </a:r>
          </a:p>
          <a:p>
            <a:pPr>
              <a:buClrTx/>
            </a:pPr>
            <a:r>
              <a:rPr lang="en-US" sz="2400" dirty="0" smtClean="0"/>
              <a:t>support for delay- and jitter- sensitive services </a:t>
            </a:r>
          </a:p>
          <a:p>
            <a:pPr>
              <a:buClrTx/>
            </a:pPr>
            <a:r>
              <a:rPr lang="en-US" sz="2400" dirty="0" smtClean="0"/>
              <a:t>guarantee of fair access to shared resources</a:t>
            </a:r>
          </a:p>
          <a:p>
            <a:pPr>
              <a:buClrTx/>
            </a:pPr>
            <a:r>
              <a:rPr lang="en-US" sz="2400" dirty="0" smtClean="0"/>
              <a:t>guaranteed resources for control/management-plane traffic, regardless of the amount of data-plane traffic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104900"/>
            <a:ext cx="81153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TP OAM applies to PWs, LSPs, and to segments, and may cross domains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TP OAM works independently and distinguishably at any label-stack depth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TP OAM fate-shares with user traffic, but is distinguishable from user traffic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TP OAM functionality can be configured by management or control plane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It should be possible to change configuration without impacting user traffic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/>
              <a:t>Supported functionality: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proactive CC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proactive CV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on-demand route tracing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on-demand diagnostics (e.g., intrusive loopback)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on-demand lock (administratively configured test state)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proactive defect reporting (FDI and RDI)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proactive client failure indication (CSF)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proactive or on-demand packet loss measurement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on-demand </a:t>
            </a:r>
            <a:r>
              <a:rPr lang="en-US" kern="0" dirty="0" smtClean="0"/>
              <a:t>(and proactive) </a:t>
            </a:r>
            <a:r>
              <a:rPr lang="en-US" sz="2000" kern="0" dirty="0" smtClean="0"/>
              <a:t>1-way and 2-way delay measurement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/>
              <a:t>TP OAM must not cause network congestion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MEPs and MIPs are defined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3900" y="1028700"/>
            <a:ext cx="8039100" cy="5676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 APS is similar to APS in other transport networks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sz="2400" kern="0" dirty="0" smtClean="0"/>
              <a:t>APS may be triggered by lower-layer/OAM/</a:t>
            </a:r>
            <a:r>
              <a:rPr lang="en-US" sz="2400" kern="0" dirty="0" err="1" smtClean="0"/>
              <a:t>mngt</a:t>
            </a:r>
            <a:r>
              <a:rPr lang="en-US" sz="2400" kern="0" dirty="0" smtClean="0"/>
              <a:t>/control plane</a:t>
            </a:r>
          </a:p>
          <a:p>
            <a:pPr marL="342900" marR="0" lvl="0" indent="-342900" algn="l" defTabSz="914400" eaLnBrk="1" fontAlgn="base" latinLnBrk="0" hangingPunct="1"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APS mechanism should be the same for p2p and p2mp </a:t>
            </a:r>
          </a:p>
          <a:p>
            <a:pPr marL="342900" marR="0" lvl="0" indent="-342900" algn="l" defTabSz="914400" eaLnBrk="1" fontAlgn="base" latinLnBrk="0" hangingPunct="1"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link, segment, and end-end protection are possible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Requirements: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standard 50 ms switching time for 1200 km 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100% protection must be supported</a:t>
            </a:r>
          </a:p>
          <a:p>
            <a:pPr marL="34290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priority logic is required but extra traffic is not required</a:t>
            </a:r>
          </a:p>
          <a:p>
            <a:pPr marL="34290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it must be possible to </a:t>
            </a:r>
            <a:r>
              <a:rPr lang="en-US" sz="2000" kern="0" dirty="0" err="1" smtClean="0"/>
              <a:t>preconfigure</a:t>
            </a:r>
            <a:r>
              <a:rPr lang="en-US" sz="2000" kern="0" dirty="0" smtClean="0"/>
              <a:t> protection paths</a:t>
            </a:r>
          </a:p>
          <a:p>
            <a:pPr marL="34290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it must be possible to test/validate protection mechanisms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race conditions with other layers must be avoided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Protection types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/>
              <a:t>revertive</a:t>
            </a:r>
            <a:r>
              <a:rPr lang="en-US" sz="2000" kern="0" dirty="0" smtClean="0"/>
              <a:t>/</a:t>
            </a:r>
            <a:r>
              <a:rPr lang="en-US" sz="2000" kern="0" dirty="0" err="1" smtClean="0"/>
              <a:t>nonrevertive</a:t>
            </a: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/>
              <a:t>uni</a:t>
            </a:r>
            <a:r>
              <a:rPr lang="en-US" sz="2000" kern="0" dirty="0" smtClean="0"/>
              <a:t> and </a:t>
            </a:r>
            <a:r>
              <a:rPr lang="en-US" sz="2000" kern="0" dirty="0" err="1" smtClean="0"/>
              <a:t>bidi</a:t>
            </a:r>
            <a:r>
              <a:rPr lang="en-US" sz="2000" kern="0" dirty="0" smtClean="0"/>
              <a:t> 1+1 for p2p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/>
              <a:t>uni</a:t>
            </a:r>
            <a:r>
              <a:rPr lang="en-US" sz="2000" kern="0" dirty="0" smtClean="0"/>
              <a:t> 1+1 for p2mp 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/>
              <a:t>bidi</a:t>
            </a:r>
            <a:r>
              <a:rPr lang="en-US" sz="2000" kern="0" dirty="0" smtClean="0"/>
              <a:t> 1:n (including 1:1) for p2p 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/>
              <a:t>uni</a:t>
            </a:r>
            <a:r>
              <a:rPr lang="en-US" sz="2000" kern="0" dirty="0" smtClean="0"/>
              <a:t> 1:n for p2mp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Control and Management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3900" y="1028700"/>
            <a:ext cx="7124700" cy="5676900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defRPr/>
            </a:pPr>
            <a:endParaRPr lang="en-US" sz="1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en-US" sz="1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33500"/>
            <a:ext cx="8115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en-US" sz="2000" dirty="0" smtClean="0"/>
              <a:t>Every MPLS-TP network element must connect 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sz="2000" dirty="0" smtClean="0"/>
              <a:t>	(directly or indirectly) to an </a:t>
            </a:r>
            <a:r>
              <a:rPr lang="en-US" sz="2000" b="1" dirty="0" smtClean="0"/>
              <a:t>O</a:t>
            </a:r>
            <a:r>
              <a:rPr lang="en-US" sz="2000" dirty="0" smtClean="0"/>
              <a:t>perations </a:t>
            </a:r>
            <a:r>
              <a:rPr lang="en-US" sz="2000" b="1" dirty="0" smtClean="0"/>
              <a:t>S</a:t>
            </a:r>
            <a:r>
              <a:rPr lang="en-US" sz="2000" dirty="0" smtClean="0"/>
              <a:t>ystem </a:t>
            </a:r>
            <a:endParaRPr lang="en-US" sz="2000" kern="0" dirty="0" smtClean="0"/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kern="0" dirty="0" smtClean="0"/>
              <a:t>When the connection is indirect, there must be a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M</a:t>
            </a:r>
            <a:r>
              <a:rPr lang="en-US" sz="2000" dirty="0" smtClean="0"/>
              <a:t>anagement </a:t>
            </a:r>
            <a:r>
              <a:rPr lang="en-US" sz="2000" b="1" dirty="0" smtClean="0"/>
              <a:t>C</a:t>
            </a:r>
            <a:r>
              <a:rPr lang="en-US" sz="2000" dirty="0" smtClean="0"/>
              <a:t>ommunication </a:t>
            </a:r>
            <a:r>
              <a:rPr lang="en-US" sz="2000" b="1" dirty="0" smtClean="0"/>
              <a:t>C</a:t>
            </a:r>
            <a:r>
              <a:rPr lang="en-US" sz="2000" dirty="0" smtClean="0"/>
              <a:t>hannel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dirty="0" smtClean="0"/>
              <a:t>When there is a control plane, there is also a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S</a:t>
            </a:r>
            <a:r>
              <a:rPr lang="en-US" sz="2000" dirty="0" smtClean="0"/>
              <a:t>ignaling </a:t>
            </a:r>
            <a:r>
              <a:rPr lang="en-US" sz="2000" b="1" dirty="0" smtClean="0"/>
              <a:t>C</a:t>
            </a:r>
            <a:r>
              <a:rPr lang="en-US" sz="2000" dirty="0" smtClean="0"/>
              <a:t>ommunication </a:t>
            </a:r>
            <a:r>
              <a:rPr lang="en-US" sz="2000" b="1" dirty="0" smtClean="0"/>
              <a:t>C</a:t>
            </a:r>
            <a:r>
              <a:rPr lang="en-US" sz="2000" dirty="0" smtClean="0"/>
              <a:t>hannel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000" dirty="0" smtClean="0"/>
              <a:t>TP management plane functionality includes:</a:t>
            </a:r>
          </a:p>
          <a:p>
            <a:pPr marL="34290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configuration management (of system, CP, paths, OAM, APS)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fault management (supervision, validation, alarm handling)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performance management (characterization, measurement)</a:t>
            </a:r>
          </a:p>
          <a:p>
            <a:pPr marL="342900" lvl="0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security management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kern="0" dirty="0" smtClean="0"/>
              <a:t>TP defines a </a:t>
            </a:r>
            <a:r>
              <a:rPr lang="en-US" sz="2000" kern="0" dirty="0"/>
              <a:t>control plane </a:t>
            </a:r>
            <a:r>
              <a:rPr lang="en-US" sz="2000" kern="0" dirty="0" smtClean="0"/>
              <a:t>(</a:t>
            </a:r>
            <a:r>
              <a:rPr lang="en-US" sz="2000" kern="0" dirty="0"/>
              <a:t>but </a:t>
            </a:r>
            <a:r>
              <a:rPr lang="en-US" sz="2000" kern="0" dirty="0" smtClean="0"/>
              <a:t>it is not </a:t>
            </a:r>
            <a:r>
              <a:rPr lang="en-US" sz="2000" kern="0" dirty="0"/>
              <a:t>mandatory to 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setting up </a:t>
            </a:r>
            <a:r>
              <a:rPr lang="en-US" sz="2000" dirty="0" smtClean="0"/>
              <a:t>LSPs MPLS-TP uses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RSVP-TE </a:t>
            </a:r>
            <a:r>
              <a:rPr lang="en-US" sz="2000" dirty="0"/>
              <a:t>and extensions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OSPF-TE </a:t>
            </a:r>
            <a:r>
              <a:rPr lang="en-US" sz="2000" dirty="0"/>
              <a:t>(RFC 4203 and 5392) or </a:t>
            </a:r>
            <a:r>
              <a:rPr lang="en-US" sz="2000" dirty="0" smtClean="0"/>
              <a:t>ISIS-TE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setting up </a:t>
            </a:r>
            <a:r>
              <a:rPr lang="en-US" sz="2000" dirty="0" smtClean="0"/>
              <a:t>PWs </a:t>
            </a:r>
            <a:r>
              <a:rPr lang="en-US" sz="2000" dirty="0"/>
              <a:t>MPLS-TP uses </a:t>
            </a:r>
            <a:r>
              <a:rPr lang="en-US" sz="2000" dirty="0" smtClean="0"/>
              <a:t>the PWE3 </a:t>
            </a:r>
            <a:r>
              <a:rPr lang="en-US" sz="2000" dirty="0"/>
              <a:t>control protocol </a:t>
            </a:r>
            <a:r>
              <a:rPr lang="en-US" sz="2000" dirty="0" smtClean="0"/>
              <a:t>RFC4447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3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Identifiers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6" y="1120877"/>
            <a:ext cx="8268949" cy="545690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 order to configure, manage, and monitor network elements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they require unique identifiers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IP networks, IP addresses serve as a unique identifiers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but MPLS-TP must function </a:t>
            </a:r>
            <a:r>
              <a:rPr lang="en-US" i="1" dirty="0" smtClean="0"/>
              <a:t>without</a:t>
            </a:r>
            <a:r>
              <a:rPr lang="en-US" dirty="0" smtClean="0"/>
              <a:t> IP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PWs set up by PWE3 control protocol have unique identifiers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RFC 4447 defines </a:t>
            </a:r>
            <a:r>
              <a:rPr lang="en-US" b="1" dirty="0" smtClean="0"/>
              <a:t>A</a:t>
            </a:r>
            <a:r>
              <a:rPr lang="en-US" dirty="0" smtClean="0"/>
              <a:t>ttachment </a:t>
            </a:r>
            <a:r>
              <a:rPr lang="en-US" b="1" dirty="0" smtClean="0"/>
              <a:t>I</a:t>
            </a:r>
            <a:r>
              <a:rPr lang="en-US" dirty="0" smtClean="0"/>
              <a:t>ndividual </a:t>
            </a:r>
            <a:r>
              <a:rPr lang="en-US" b="1" dirty="0" smtClean="0"/>
              <a:t>I</a:t>
            </a:r>
            <a:r>
              <a:rPr lang="en-US" dirty="0" smtClean="0"/>
              <a:t>dentifiers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carrier networks network elements can be uniquely identified by </a:t>
            </a:r>
            <a:r>
              <a:rPr lang="en-US" dirty="0" err="1" smtClean="0"/>
              <a:t>Country_Code:ICC:Node_ID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sz="1050" dirty="0" smtClean="0"/>
              <a:t>	</a:t>
            </a:r>
            <a:r>
              <a:rPr lang="en-US" sz="1600" b="1" dirty="0" err="1" smtClean="0"/>
              <a:t>Country_Code</a:t>
            </a:r>
            <a:r>
              <a:rPr lang="en-US" sz="1600" dirty="0" smtClean="0"/>
              <a:t> is two upper case letters defined in ISO 3166-1 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ICC</a:t>
            </a:r>
            <a:r>
              <a:rPr lang="en-US" sz="1600" dirty="0" smtClean="0"/>
              <a:t>  is a string of one to six alphabetic/numeric characters 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b="1" dirty="0" err="1" smtClean="0"/>
              <a:t>Node_ID</a:t>
            </a:r>
            <a:r>
              <a:rPr lang="en-US" sz="1600" dirty="0" smtClean="0"/>
              <a:t> is a unique 32-bit unsigned integer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For MPLS-TP any of these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Generic Associated Channel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220257"/>
            <a:ext cx="7718342" cy="465943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MPLS-TP must be able to forward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management and control plane messages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without an IP forwarding plane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MPLS-TP must be able to inject OAM messages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that fate-share with the user traffic</a:t>
            </a:r>
          </a:p>
          <a:p>
            <a:pPr>
              <a:buNone/>
            </a:pPr>
            <a:r>
              <a:rPr lang="en-US" sz="2400" dirty="0" smtClean="0"/>
              <a:t>MPLS-TP needs to send status indications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MPLS-TP must support APS protocol messages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How are all these messages sent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Associated channels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219200"/>
            <a:ext cx="8534400" cy="5143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PWs have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ssociated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annel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which one can place OAM (VCCV)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that will </a:t>
            </a:r>
            <a:r>
              <a:rPr lang="en-US" sz="2400" i="1" kern="0" dirty="0" smtClean="0"/>
              <a:t>fate-share</a:t>
            </a:r>
            <a:r>
              <a:rPr lang="en-US" sz="2400" kern="0" dirty="0" smtClean="0"/>
              <a:t> with user traffic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The </a:t>
            </a:r>
            <a:r>
              <a:rPr lang="en-US" sz="2400" kern="0" dirty="0" err="1" smtClean="0"/>
              <a:t>ACh</a:t>
            </a:r>
            <a:r>
              <a:rPr lang="en-US" sz="2400" kern="0" dirty="0" smtClean="0"/>
              <a:t> is defined in RFC 4385 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sz="2400" kern="0" dirty="0" smtClean="0"/>
              <a:t>	and is based on use of the PWE3 Control Word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MPLS-TP also needs an </a:t>
            </a:r>
            <a:r>
              <a:rPr lang="en-US" sz="2400" kern="0" dirty="0" err="1" smtClean="0"/>
              <a:t>ACh</a:t>
            </a:r>
            <a:r>
              <a:rPr lang="en-US" sz="2400" kern="0" dirty="0" smtClean="0"/>
              <a:t> for its OAM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en-US" sz="2400" kern="0" dirty="0" smtClean="0"/>
              <a:t>	but MPLS LSPs do not have a CW!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Y.1711 defined a mechanism for MPLS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(pre-TP)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OAM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based on use of reserved label 14 and an OAM type code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The ITU wanted to use this mechanism for T-MPLS  as well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but the IETF </a:t>
            </a:r>
            <a:r>
              <a:rPr lang="en-US" sz="2400" kern="0" dirty="0" smtClean="0"/>
              <a:t>did something a little bit different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533400" y="3352800"/>
            <a:ext cx="7721600" cy="465138"/>
            <a:chOff x="557213" y="2095500"/>
            <a:chExt cx="7721600" cy="465138"/>
          </a:xfrm>
          <a:noFill/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557213" y="2095500"/>
              <a:ext cx="7721600" cy="4616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 0 0 0 1     VER         </a:t>
              </a:r>
              <a:r>
                <a:rPr lang="en-US" sz="1800" dirty="0">
                  <a:latin typeface="Arial" charset="0"/>
                </a:rPr>
                <a:t>RES=0</a:t>
              </a:r>
              <a:r>
                <a:rPr lang="en-US" sz="2200" dirty="0">
                  <a:latin typeface="Arial" charset="0"/>
                </a:rPr>
                <a:t>       </a:t>
              </a:r>
              <a:r>
                <a:rPr lang="en-US" sz="2200" dirty="0" smtClean="0">
                  <a:latin typeface="Arial" charset="0"/>
                </a:rPr>
                <a:t>       </a:t>
              </a:r>
              <a:r>
                <a:rPr lang="en-US" sz="2400" dirty="0" smtClean="0">
                  <a:latin typeface="Arial" charset="0"/>
                </a:rPr>
                <a:t>  </a:t>
              </a:r>
              <a:r>
                <a:rPr lang="en-US" sz="2200" dirty="0" smtClean="0">
                  <a:latin typeface="Arial" charset="0"/>
                </a:rPr>
                <a:t>  Channel </a:t>
              </a:r>
              <a:r>
                <a:rPr lang="en-US" sz="2200" dirty="0">
                  <a:latin typeface="Arial" charset="0"/>
                </a:rPr>
                <a:t>Type 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1851025" y="2111375"/>
              <a:ext cx="0" cy="44926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4391025" y="2111375"/>
              <a:ext cx="0" cy="44926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743200" y="2106613"/>
              <a:ext cx="0" cy="44926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 Forwarding Table</a:t>
            </a:r>
          </a:p>
        </p:txBody>
      </p:sp>
      <p:graphicFrame>
        <p:nvGraphicFramePr>
          <p:cNvPr id="222254" name="Group 46"/>
          <p:cNvGraphicFramePr>
            <a:graphicFrameLocks noGrp="1"/>
          </p:cNvGraphicFramePr>
          <p:nvPr/>
        </p:nvGraphicFramePr>
        <p:xfrm>
          <a:off x="538163" y="1397000"/>
          <a:ext cx="8228012" cy="406400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5812"/>
                <a:gridCol w="20574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 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3" name="Text Box 47"/>
          <p:cNvSpPr txBox="1">
            <a:spLocks noChangeArrowheads="1"/>
          </p:cNvSpPr>
          <p:nvPr/>
        </p:nvSpPr>
        <p:spPr bwMode="auto">
          <a:xfrm>
            <a:off x="68240" y="5826125"/>
            <a:ext cx="802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Note: never really have an input port </a:t>
            </a:r>
            <a:r>
              <a:rPr lang="en-US" sz="1800" i="1" dirty="0"/>
              <a:t>column</a:t>
            </a:r>
          </a:p>
          <a:p>
            <a:r>
              <a:rPr lang="en-US" sz="1800" dirty="0"/>
              <a:t>          either it is irrelevant </a:t>
            </a:r>
            <a:r>
              <a:rPr lang="en-US" sz="1600" dirty="0"/>
              <a:t>(CO address is per switch not per input port),</a:t>
            </a:r>
            <a:r>
              <a:rPr lang="en-US" sz="1800" dirty="0"/>
              <a:t> </a:t>
            </a:r>
          </a:p>
          <a:p>
            <a:r>
              <a:rPr lang="en-US" sz="1800" dirty="0"/>
              <a:t>          or if needed </a:t>
            </a:r>
            <a:r>
              <a:rPr lang="en-US" sz="1600" dirty="0"/>
              <a:t>(e.g. ATM)</a:t>
            </a:r>
            <a:r>
              <a:rPr lang="en-US" sz="1800" dirty="0"/>
              <a:t> we keep separate tables per input port (more efficient)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GACh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219200"/>
            <a:ext cx="7962900" cy="1485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RFC 5586 defines the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eneric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ssociated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annel (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based on the </a:t>
            </a:r>
            <a:r>
              <a:rPr lang="en-US" sz="2400" b="1" kern="0" dirty="0" smtClean="0"/>
              <a:t>G</a:t>
            </a:r>
            <a:r>
              <a:rPr lang="en-US" sz="2400" kern="0" dirty="0" smtClean="0"/>
              <a:t>eneric </a:t>
            </a:r>
            <a:r>
              <a:rPr lang="en-US" sz="2400" b="1" kern="0" dirty="0" smtClean="0"/>
              <a:t>A</a:t>
            </a:r>
            <a:r>
              <a:rPr lang="en-US" sz="2400" kern="0" dirty="0" smtClean="0"/>
              <a:t>ssociated channel </a:t>
            </a:r>
            <a:r>
              <a:rPr lang="en-US" sz="2400" b="1" kern="0" dirty="0" smtClean="0"/>
              <a:t>L</a:t>
            </a:r>
            <a:r>
              <a:rPr lang="en-US" sz="2400" kern="0" dirty="0" smtClean="0"/>
              <a:t>abel (</a:t>
            </a:r>
            <a:r>
              <a:rPr lang="en-US" sz="2400" b="1" kern="0" dirty="0" smtClean="0"/>
              <a:t>GAL</a:t>
            </a:r>
            <a:r>
              <a:rPr lang="en-US" sz="2400" kern="0" dirty="0" smtClean="0"/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For the simplest case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762000" y="2819400"/>
            <a:ext cx="8267700" cy="3124200"/>
            <a:chOff x="762000" y="2819400"/>
            <a:chExt cx="8267700" cy="3124200"/>
          </a:xfrm>
        </p:grpSpPr>
        <p:sp>
          <p:nvSpPr>
            <p:cNvPr id="4" name="Rectangle 3"/>
            <p:cNvSpPr/>
            <p:nvPr/>
          </p:nvSpPr>
          <p:spPr>
            <a:xfrm>
              <a:off x="762000" y="2819400"/>
              <a:ext cx="6248400" cy="3124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62000" y="3808412"/>
              <a:ext cx="6248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2000" y="3313112"/>
              <a:ext cx="6248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62000" y="4305300"/>
              <a:ext cx="6248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" y="5370512"/>
              <a:ext cx="6248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2000" y="3417957"/>
              <a:ext cx="6248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     GAL label = 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               TC    S      TTL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5179880" y="3312980"/>
              <a:ext cx="990600" cy="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2000" y="2895600"/>
              <a:ext cx="6248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     MPLS label             </a:t>
              </a:r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            TC    S      TTL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190868" y="3312980"/>
              <a:ext cx="990600" cy="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875080" y="3312980"/>
              <a:ext cx="990600" cy="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236530" y="4055930"/>
              <a:ext cx="495298" cy="3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2000" y="3875157"/>
              <a:ext cx="6248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0001</a:t>
              </a: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0000   RESERVED          Channel Type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1960430" y="4055928"/>
              <a:ext cx="495298" cy="3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02172" y="4055928"/>
              <a:ext cx="495298" cy="3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048500" y="3429000"/>
              <a:ext cx="685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  <a:cs typeface="Arial" pitchFamily="34" charset="0"/>
                </a:rPr>
                <a:t>GAL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48500" y="2922657"/>
              <a:ext cx="19812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  <a:cs typeface="Arial" pitchFamily="34" charset="0"/>
                </a:rPr>
                <a:t>MPLS label stack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6600" y="3924300"/>
              <a:ext cx="144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  <a:cs typeface="Arial" pitchFamily="34" charset="0"/>
                </a:rPr>
                <a:t>ACH header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19300" y="4661035"/>
              <a:ext cx="411480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Zero or more </a:t>
              </a: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ACh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TLVs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8900" y="5499235"/>
              <a:ext cx="285750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GACh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message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can be carried in the </a:t>
            </a:r>
            <a:r>
              <a:rPr lang="en-US" dirty="0" err="1" smtClean="0">
                <a:solidFill>
                  <a:schemeClr val="tx2"/>
                </a:solidFill>
              </a:rPr>
              <a:t>GACh</a:t>
            </a:r>
            <a:r>
              <a:rPr lang="en-US" dirty="0" smtClean="0">
                <a:solidFill>
                  <a:schemeClr val="tx2"/>
                </a:solidFill>
              </a:rPr>
              <a:t> 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219200"/>
            <a:ext cx="7962900" cy="55245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Aft>
                <a:spcPct val="0"/>
              </a:spcAft>
            </a:pPr>
            <a:r>
              <a:rPr lang="en-US" sz="2000" kern="0" dirty="0" smtClean="0">
                <a:solidFill>
                  <a:schemeClr val="tx2">
                    <a:lumMod val="50000"/>
                  </a:schemeClr>
                </a:solidFill>
              </a:rPr>
              <a:t>Defined Channel Types (IANA registry) :</a:t>
            </a:r>
          </a:p>
          <a:p>
            <a:pPr marL="342900" indent="-342900" fontAlgn="base">
              <a:spcAft>
                <a:spcPct val="0"/>
              </a:spcAft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base">
              <a:spcAft>
                <a:spcPct val="0"/>
              </a:spcAft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base">
              <a:spcAft>
                <a:spcPct val="0"/>
              </a:spcAft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thus be used for:</a:t>
            </a:r>
          </a:p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chemeClr val="tx2">
                    <a:lumMod val="50000"/>
                  </a:schemeClr>
                </a:solidFill>
              </a:rPr>
              <a:t>OAM (FM/PM) – using BFD, Y.1731, … (see next chapter)</a:t>
            </a:r>
          </a:p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chemeClr val="tx2">
                    <a:lumMod val="50000"/>
                  </a:schemeClr>
                </a:solidFill>
              </a:rPr>
              <a:t>status signaling for static (non-LDP) PWs</a:t>
            </a:r>
          </a:p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 traffic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(e.g., when no IP forwarding plane)</a:t>
            </a:r>
          </a:p>
          <a:p>
            <a:pPr marL="457200" lvl="0" indent="-457200"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sz="2000" kern="0" dirty="0" smtClean="0">
                <a:solidFill>
                  <a:schemeClr val="tx2">
                    <a:lumMod val="50000"/>
                  </a:schemeClr>
                </a:solidFill>
              </a:rPr>
              <a:t>control traffic </a:t>
            </a:r>
            <a:r>
              <a:rPr lang="en-US" kern="0" dirty="0" smtClean="0">
                <a:solidFill>
                  <a:schemeClr val="tx2">
                    <a:lumMod val="50000"/>
                  </a:schemeClr>
                </a:solidFill>
              </a:rPr>
              <a:t>(e.g., when no IP forwarding plane)</a:t>
            </a:r>
          </a:p>
          <a:p>
            <a:pPr marL="457200" lvl="0" indent="-457200" fontAlgn="base">
              <a:spcAft>
                <a:spcPct val="0"/>
              </a:spcAft>
              <a:buFontTx/>
              <a:buAutoNum type="arabicPeriod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uses 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44110"/>
              </p:ext>
            </p:extLst>
          </p:nvPr>
        </p:nvGraphicFramePr>
        <p:xfrm>
          <a:off x="838200" y="1752601"/>
          <a:ext cx="5943600" cy="281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99"/>
                <a:gridCol w="1866900"/>
                <a:gridCol w="762000"/>
                <a:gridCol w="2057401"/>
              </a:tblGrid>
              <a:tr h="292377">
                <a:tc>
                  <a:txBody>
                    <a:bodyPr/>
                    <a:lstStyle/>
                    <a:p>
                      <a:r>
                        <a:rPr lang="en-US" sz="1400" dirty="0"/>
                        <a:t>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TLVs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Reference </a:t>
                      </a:r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/>
                        <a:t>0x0000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Reserved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/>
                        <a:t>0x0001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RFC5718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/>
                        <a:t>0x0002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RFC5718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/>
                        <a:t>0x0007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BFD </a:t>
                      </a:r>
                      <a:r>
                        <a:rPr lang="en-US" sz="1400" dirty="0" smtClean="0"/>
                        <a:t>w/o IP header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RFC5885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/>
                        <a:t>0x0021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IPv4 </a:t>
                      </a:r>
                      <a:r>
                        <a:rPr lang="en-US" sz="1400" dirty="0"/>
                        <a:t>packet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RFC4385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/>
                        <a:t>0x0057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IPv6 </a:t>
                      </a:r>
                      <a:r>
                        <a:rPr lang="en-US" sz="1400" dirty="0"/>
                        <a:t>packet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RFC4385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/>
                        <a:t>0x0058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Fault </a:t>
                      </a:r>
                      <a:r>
                        <a:rPr lang="en-US" sz="1400" dirty="0" smtClean="0"/>
                        <a:t>OAM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 6427</a:t>
                      </a:r>
                      <a:endParaRPr lang="en-US" sz="1400" dirty="0"/>
                    </a:p>
                  </a:txBody>
                  <a:tcPr anchor="ctr"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sz="1400" dirty="0"/>
                        <a:t>0x7FF8-0x7FFF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Experimental </a:t>
                      </a:r>
                      <a:r>
                        <a:rPr lang="en-US" sz="1400" dirty="0"/>
                        <a:t>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RFC5586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Which OAM 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219200"/>
            <a:ext cx="8572500" cy="54102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what OAM do we put into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baseline="0" dirty="0" smtClean="0"/>
              <a:t>There are two possibilities: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AutoNum type="arabicPeriod"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idirectional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orwarding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etection</a:t>
            </a:r>
          </a:p>
          <a:p>
            <a:pPr marL="457200" indent="-457200" fontAlgn="base">
              <a:spcAft>
                <a:spcPct val="0"/>
              </a:spcAft>
            </a:pPr>
            <a:r>
              <a:rPr lang="en-US" sz="2400" kern="0" dirty="0" smtClean="0"/>
              <a:t>	BFD is a “hello” protocol originally between routers</a:t>
            </a:r>
          </a:p>
          <a:p>
            <a:pPr marL="457200" indent="-457200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before TP IETF standardized it for IP, MPLS, and PWs (in VCCV)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RFC 5880	(draft-ietf-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bfd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-base)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RFC 5881	(draft-ietf-bfd-v4v6-1hop)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RFC 5882	(draft-ietf-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bfd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-generic)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RFC 5883 	(draft-ietf-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bfd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multihop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RFC 5884 	(draft-ietf-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bfd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mpls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baseline="0" dirty="0" smtClean="0"/>
              <a:t>2. </a:t>
            </a:r>
            <a:r>
              <a:rPr lang="en-US" sz="2400" b="1" kern="0" baseline="0" dirty="0" smtClean="0"/>
              <a:t>Y.1731</a:t>
            </a:r>
            <a:r>
              <a:rPr lang="en-US" sz="2400" kern="0" baseline="0" dirty="0" smtClean="0"/>
              <a:t> (802.1ag)</a:t>
            </a:r>
          </a:p>
          <a:p>
            <a:pPr marL="342900" indent="-342900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Y.1731 is an ITU/IEEE OAM protocol for Ethernet OAM</a:t>
            </a:r>
          </a:p>
          <a:p>
            <a:pPr marL="342900" indent="-342900" fontAlgn="base">
              <a:spcAft>
                <a:spcPct val="0"/>
              </a:spcAft>
            </a:pPr>
            <a:r>
              <a:rPr lang="en-US" sz="2400" kern="0" dirty="0" smtClean="0"/>
              <a:t>	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end-end OAM with FM and PM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(ITU-only)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capabilities</a:t>
            </a:r>
          </a:p>
          <a:p>
            <a:pPr marL="342900" indent="-342900" fontAlgn="base">
              <a:spcAft>
                <a:spcPct val="0"/>
              </a:spcAft>
            </a:pPr>
            <a:r>
              <a:rPr lang="en-US" sz="2400" kern="0" dirty="0" smtClean="0"/>
              <a:t>	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as an alternative to LSP-ping and BFD in VCCV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BFD - review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257300"/>
            <a:ext cx="8039100" cy="54483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Originally developed by Juniper and Cisco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to detect failures in the bidirectional path between routers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faster than via routing protocol hellos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/>
              <a:t>thus reducing routing processing load as hello rates can be reduced</a:t>
            </a:r>
          </a:p>
          <a:p>
            <a:pPr>
              <a:buNone/>
            </a:pPr>
            <a:r>
              <a:rPr lang="en-US" sz="2400" dirty="0" smtClean="0"/>
              <a:t>Light-weight </a:t>
            </a:r>
            <a:r>
              <a:rPr lang="en-US" sz="2400" i="1" dirty="0" smtClean="0"/>
              <a:t>liveliness</a:t>
            </a:r>
            <a:r>
              <a:rPr lang="en-US" sz="2400" dirty="0" smtClean="0"/>
              <a:t> protocol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400" dirty="0" smtClean="0"/>
              <a:t>control packets sent in both directions at negotiated rate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rate specified in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sec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optional echo mode for two-way failure detection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runs in </a:t>
            </a:r>
            <a:r>
              <a:rPr lang="en-US" sz="2400" i="1" dirty="0" smtClean="0"/>
              <a:t>data plane </a:t>
            </a:r>
            <a:r>
              <a:rPr lang="en-US" sz="2400" dirty="0" smtClean="0"/>
              <a:t>like OAM, but unlike router hellos,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simple fixed-field encoding to facilitate HW implementation</a:t>
            </a:r>
            <a:br>
              <a:rPr lang="en-US" sz="2400" dirty="0" smtClean="0"/>
            </a:br>
            <a:r>
              <a:rPr lang="en-US" sz="2400" dirty="0" smtClean="0"/>
              <a:t>no neighbor discovery </a:t>
            </a:r>
            <a:r>
              <a:rPr lang="en-US" sz="2000" dirty="0" smtClean="0"/>
              <a:t>(sessions triggered by routing protocol)</a:t>
            </a:r>
          </a:p>
          <a:p>
            <a:pPr>
              <a:buNone/>
            </a:pPr>
            <a:r>
              <a:rPr lang="en-US" sz="2400" dirty="0" smtClean="0"/>
              <a:t>Since BFD can be the payload of </a:t>
            </a:r>
            <a:r>
              <a:rPr lang="en-US" sz="2400" i="1" dirty="0" smtClean="0"/>
              <a:t>any</a:t>
            </a:r>
            <a:r>
              <a:rPr lang="en-US" sz="2400" dirty="0" smtClean="0"/>
              <a:t> encapsulating protocol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so easily extended to new cases: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      physical links, tunnels, LSPs, </a:t>
            </a:r>
            <a:r>
              <a:rPr lang="en-US" sz="2400" dirty="0" err="1" smtClean="0"/>
              <a:t>multihop</a:t>
            </a:r>
            <a:r>
              <a:rPr lang="en-US" sz="2400" dirty="0" smtClean="0"/>
              <a:t> routed paths, …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BFD details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57300"/>
            <a:ext cx="8167688" cy="47244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Modes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/>
              <a:t>Async</a:t>
            </a:r>
            <a:r>
              <a:rPr lang="en-US" sz="2400" dirty="0" smtClean="0"/>
              <a:t> mode – each side periodically sends control packets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Demand mode – side does not send control packet unless polled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Echo mode – echo packet returned to sender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States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Down – just created or no connectivity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Init – during 3-way handshake  (set-up or tear-down)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Up – connectivity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/>
              <a:t>AdminDown</a:t>
            </a:r>
            <a:r>
              <a:rPr lang="en-US" sz="2400" dirty="0" smtClean="0"/>
              <a:t> – administratively down for indefinite period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		does not imply lack of connectivity!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BFD format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" y="1333501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 smtClean="0"/>
              <a:t>format of echo packet need not be defined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BFD control packet   </a:t>
            </a:r>
            <a:r>
              <a:rPr lang="en-US" sz="2000" dirty="0" smtClean="0"/>
              <a:t>(without optional Authentication) :</a:t>
            </a:r>
            <a:br>
              <a:rPr lang="en-US" sz="2000" dirty="0" smtClean="0"/>
            </a:b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85800" y="2667000"/>
            <a:ext cx="7467600" cy="3855899"/>
            <a:chOff x="952500" y="2057400"/>
            <a:chExt cx="7467600" cy="3855899"/>
          </a:xfrm>
        </p:grpSpPr>
        <p:sp>
          <p:nvSpPr>
            <p:cNvPr id="10" name="Rectangle 9"/>
            <p:cNvSpPr/>
            <p:nvPr/>
          </p:nvSpPr>
          <p:spPr>
            <a:xfrm>
              <a:off x="952500" y="2057400"/>
              <a:ext cx="7467600" cy="38481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52500" y="3886200"/>
              <a:ext cx="7467600" cy="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52500" y="2667000"/>
              <a:ext cx="7467600" cy="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2500" y="3276600"/>
              <a:ext cx="7467600" cy="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52500" y="4570459"/>
              <a:ext cx="7467600" cy="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52500" y="5180059"/>
              <a:ext cx="7467600" cy="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52500" y="2171700"/>
              <a:ext cx="742950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Vers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Diag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Sta|P|F|C|A|D|M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Detect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Mult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Length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448594" y="2362200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86794" y="23614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63294" y="23614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782594" y="23614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90600" y="2743200"/>
              <a:ext cx="74295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2800" dirty="0" smtClean="0"/>
                <a:t>My Discriminator                        </a:t>
              </a:r>
            </a:p>
            <a:p>
              <a:pPr algn="ctr">
                <a:spcBef>
                  <a:spcPts val="1800"/>
                </a:spcBef>
              </a:pPr>
              <a:r>
                <a:rPr lang="en-US" sz="2800" dirty="0" smtClean="0"/>
                <a:t>Your Discriminator</a:t>
              </a:r>
            </a:p>
            <a:p>
              <a:pPr algn="ctr">
                <a:spcBef>
                  <a:spcPts val="1800"/>
                </a:spcBef>
              </a:pPr>
              <a:r>
                <a:rPr lang="en-US" sz="2800" dirty="0" smtClean="0"/>
                <a:t>Desired Min TX Interval</a:t>
              </a:r>
            </a:p>
            <a:p>
              <a:pPr algn="ctr">
                <a:spcBef>
                  <a:spcPts val="1800"/>
                </a:spcBef>
              </a:pPr>
              <a:r>
                <a:rPr lang="en-US" sz="2800" dirty="0" smtClean="0"/>
                <a:t>   Required Min RX Interval</a:t>
              </a:r>
            </a:p>
            <a:p>
              <a:pPr algn="ctr">
                <a:spcBef>
                  <a:spcPts val="1800"/>
                </a:spcBef>
              </a:pPr>
              <a:r>
                <a:rPr lang="en-US" sz="2800" dirty="0" smtClean="0"/>
                <a:t>Required Min Echo RX Interval</a:t>
              </a:r>
              <a:endParaRPr lang="en-US" sz="2800" b="1" dirty="0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BFD control packet – explanations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257300"/>
            <a:ext cx="8039100" cy="52959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400" b="1" dirty="0" err="1" smtClean="0"/>
              <a:t>Vers</a:t>
            </a:r>
            <a:r>
              <a:rPr lang="en-US" sz="1400" b="1" dirty="0" smtClean="0"/>
              <a:t> </a:t>
            </a:r>
            <a:r>
              <a:rPr lang="en-US" sz="1400" dirty="0" smtClean="0"/>
              <a:t>: version = 1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err="1" smtClean="0"/>
              <a:t>Diag</a:t>
            </a:r>
            <a:r>
              <a:rPr lang="en-US" sz="1400" dirty="0" smtClean="0"/>
              <a:t> : diagnostic code specifying the reason for the last state change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0 -- No Diagnostic 			1 -- Control Detection Time Expired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2 -- Echo Function Failed 		3 -- Neighbor Signaled Session Down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4 -- Forwarding Plane Reset 		5 -- Path Down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6 -- Concatenated Path Down		 7 -- Administratively Down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8 -- Reverse Concatenated Path Down 	9-31 -- Reserved 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err="1" smtClean="0"/>
              <a:t>Sta</a:t>
            </a:r>
            <a:r>
              <a:rPr lang="en-US" sz="1400" b="1" dirty="0" smtClean="0"/>
              <a:t>:</a:t>
            </a:r>
            <a:r>
              <a:rPr lang="en-US" sz="1400" dirty="0" smtClean="0"/>
              <a:t>  current BFD session state as seen by the transmitting system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         0 – </a:t>
            </a:r>
            <a:r>
              <a:rPr lang="en-US" sz="1400" dirty="0" err="1" smtClean="0"/>
              <a:t>AdminDown</a:t>
            </a:r>
            <a:r>
              <a:rPr lang="en-US" sz="1400" dirty="0" smtClean="0"/>
              <a:t>      1 -- Down      2 -- Init       3 -- Up 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P</a:t>
            </a:r>
            <a:r>
              <a:rPr lang="en-US" sz="1400" dirty="0" smtClean="0"/>
              <a:t>: Poll. Sender requests verification of connectivity or of parameter change,  expects an “F” packet  in reply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F</a:t>
            </a:r>
            <a:r>
              <a:rPr lang="en-US" sz="1400" dirty="0" smtClean="0"/>
              <a:t>:  Final  Sender is responding to a received poll.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C</a:t>
            </a:r>
            <a:r>
              <a:rPr lang="en-US" sz="1400" dirty="0" smtClean="0"/>
              <a:t>: Control plane independent - sender BFD in data plane, continues to function even if control plane fails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A</a:t>
            </a:r>
            <a:r>
              <a:rPr lang="en-US" sz="1400" dirty="0" smtClean="0"/>
              <a:t>:  Authentication present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D</a:t>
            </a:r>
            <a:r>
              <a:rPr lang="en-US" sz="1400" dirty="0" smtClean="0"/>
              <a:t>:  Demand – sender wishes to operate in Demand mode, asks remote not to send control packets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M</a:t>
            </a:r>
            <a:r>
              <a:rPr lang="en-US" sz="1400" dirty="0" smtClean="0"/>
              <a:t>:  Multipoint  - for p2mp applications 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Detect </a:t>
            </a:r>
            <a:r>
              <a:rPr lang="en-US" sz="1400" b="1" dirty="0" err="1" smtClean="0"/>
              <a:t>Mult</a:t>
            </a:r>
            <a:r>
              <a:rPr lang="en-US" sz="1400" b="1" dirty="0" smtClean="0"/>
              <a:t> </a:t>
            </a:r>
            <a:r>
              <a:rPr lang="en-US" sz="1400" dirty="0" smtClean="0"/>
              <a:t>:  Detection time multiplier (e.g., 3).  Number of </a:t>
            </a:r>
            <a:r>
              <a:rPr lang="en-US" sz="1400" dirty="0" err="1" smtClean="0"/>
              <a:t>Tx</a:t>
            </a:r>
            <a:r>
              <a:rPr lang="en-US" sz="1400" dirty="0" smtClean="0"/>
              <a:t> intervals for detection in </a:t>
            </a:r>
            <a:r>
              <a:rPr lang="en-US" sz="1400" dirty="0" err="1" smtClean="0"/>
              <a:t>async</a:t>
            </a:r>
            <a:r>
              <a:rPr lang="en-US" sz="1400" dirty="0" smtClean="0"/>
              <a:t> mode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Length</a:t>
            </a:r>
            <a:r>
              <a:rPr lang="en-US" sz="1400" dirty="0" smtClean="0"/>
              <a:t> : length of packet in bytes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My Discriminator </a:t>
            </a:r>
            <a:r>
              <a:rPr lang="en-US" sz="1400" dirty="0" smtClean="0"/>
              <a:t>: unique nonzero value used to </a:t>
            </a:r>
            <a:r>
              <a:rPr lang="en-US" sz="1400" dirty="0" err="1" smtClean="0"/>
              <a:t>demux</a:t>
            </a:r>
            <a:r>
              <a:rPr lang="en-US" sz="1400" dirty="0" smtClean="0"/>
              <a:t> BFD sessions between the same endpoints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Your Discriminator </a:t>
            </a:r>
            <a:r>
              <a:rPr lang="en-US" sz="1400" dirty="0" smtClean="0"/>
              <a:t>: discriminator received from the remote or zero if unknown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Desired Min TX Interval </a:t>
            </a:r>
            <a:r>
              <a:rPr lang="en-US" sz="1400" dirty="0" smtClean="0"/>
              <a:t>: minimum interval (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sec</a:t>
            </a:r>
            <a:r>
              <a:rPr lang="en-US" sz="1400" dirty="0" smtClean="0"/>
              <a:t>) that can send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Required Min RX Interval </a:t>
            </a:r>
            <a:r>
              <a:rPr lang="en-US" sz="1400" dirty="0" smtClean="0"/>
              <a:t>: minimal interval (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sec</a:t>
            </a:r>
            <a:r>
              <a:rPr lang="en-US" sz="1400" dirty="0" smtClean="0"/>
              <a:t>) that can receive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		    0 means do not send periodic control packets.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/>
              <a:t>Required Min Echo RX Interval </a:t>
            </a:r>
            <a:r>
              <a:rPr lang="en-US" sz="1400" dirty="0" smtClean="0"/>
              <a:t>: minimum supported interval (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sec</a:t>
            </a:r>
            <a:r>
              <a:rPr lang="en-US" sz="1400" dirty="0" smtClean="0"/>
              <a:t>) between received echo packets  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		              if zero, echo mode is not supported.</a:t>
            </a:r>
          </a:p>
          <a:p>
            <a:pPr>
              <a:spcBef>
                <a:spcPts val="0"/>
              </a:spcBef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Encapsulations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single hop IP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UDP </a:t>
            </a:r>
            <a:r>
              <a:rPr lang="en-US" sz="1600" dirty="0" err="1" smtClean="0"/>
              <a:t>dest</a:t>
            </a:r>
            <a:r>
              <a:rPr lang="en-US" sz="1600" dirty="0" smtClean="0"/>
              <a:t> port = 3784 for control packets, 3785 for echo packets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UDP source port from dynamic range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TTL=255 (for security)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multihop</a:t>
            </a:r>
            <a:r>
              <a:rPr lang="en-US" sz="2000" b="1" dirty="0" smtClean="0">
                <a:solidFill>
                  <a:schemeClr val="tx2"/>
                </a:solidFill>
              </a:rPr>
              <a:t> IP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UDP </a:t>
            </a:r>
            <a:r>
              <a:rPr lang="en-US" sz="1600" dirty="0" err="1" smtClean="0"/>
              <a:t>dest</a:t>
            </a:r>
            <a:r>
              <a:rPr lang="en-US" sz="1600" dirty="0" smtClean="0"/>
              <a:t> port = 4784 for control packets, echo mode forbidden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UDP source port from dynamic range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TTL does not provide security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PW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PW label + any of the 3 VCCV CC types but always with the CW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4 CV types – (fault only or </a:t>
            </a:r>
            <a:r>
              <a:rPr lang="en-US" sz="1600" dirty="0" err="1" smtClean="0">
                <a:solidFill>
                  <a:schemeClr val="tx1"/>
                </a:solidFill>
              </a:rPr>
              <a:t>fault+status</a:t>
            </a:r>
            <a:r>
              <a:rPr lang="en-US" sz="1600" dirty="0" smtClean="0">
                <a:solidFill>
                  <a:schemeClr val="tx1"/>
                </a:solidFill>
              </a:rPr>
              <a:t>) * (with/without UDP/IP headers) – indicated in CW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only </a:t>
            </a:r>
            <a:r>
              <a:rPr lang="en-US" sz="1600" dirty="0" err="1" smtClean="0">
                <a:solidFill>
                  <a:schemeClr val="tx1"/>
                </a:solidFill>
              </a:rPr>
              <a:t>async</a:t>
            </a:r>
            <a:r>
              <a:rPr lang="en-US" sz="1600" dirty="0" smtClean="0">
                <a:solidFill>
                  <a:schemeClr val="tx1"/>
                </a:solidFill>
              </a:rPr>
              <a:t> mode, discriminator=0, capabilities signaled in PWE control protocol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MPLS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label stack of FEC being monitored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MPLS TTL set to expire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BFD triggered by LSP ping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UDP/IP BFD control packet inside MPLS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async</a:t>
            </a:r>
            <a:r>
              <a:rPr lang="en-US" sz="1600" dirty="0" smtClean="0"/>
              <a:t> mode only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bootstrapped with LSP ping echo request/reply messages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	containing discriminators in TLV type 15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Y.1731 – brief review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100" y="1219200"/>
            <a:ext cx="8305800" cy="51435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Developed by the ITU and IEEE as 802.1ag (CFM)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and supported by the MEF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Designed as a </a:t>
            </a:r>
            <a:r>
              <a:rPr lang="en-US" sz="2400" i="1" dirty="0" smtClean="0"/>
              <a:t>full</a:t>
            </a:r>
            <a:r>
              <a:rPr lang="en-US" sz="2400" dirty="0" smtClean="0"/>
              <a:t> multi-level carrier-grade OAM solution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Introduced new concepts, such as MEPs, MIPS, …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Supports CC, CV, AIS, LB, LT, placket loss, delay, PDV, …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Unfortunately,  Y.1731 is tightly coupled with Ethernet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	EtherType identifies Y.1731 packet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	DAs identifies entities such as MEPs and MIPS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	MEL identifies level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not easy to drop Y.1731 PDUs into other protocols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Y.1731 format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29857"/>
            <a:ext cx="8305800" cy="441854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after DA, SA, optionally VLANs, comes </a:t>
            </a:r>
            <a:r>
              <a:rPr lang="en-US" sz="2400" dirty="0" err="1" smtClean="0"/>
              <a:t>Ethertype</a:t>
            </a:r>
            <a:r>
              <a:rPr lang="en-US" sz="2400" dirty="0" smtClean="0"/>
              <a:t> (8902)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and the following PDU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dirty="0" smtClean="0"/>
          </a:p>
          <a:p>
            <a:pPr lvl="1">
              <a:spcBef>
                <a:spcPts val="0"/>
              </a:spcBef>
              <a:buFontTx/>
              <a:buNone/>
            </a:pPr>
            <a:endParaRPr lang="en-US" sz="1600" dirty="0" smtClean="0"/>
          </a:p>
          <a:p>
            <a:pPr lvl="1">
              <a:spcBef>
                <a:spcPts val="0"/>
              </a:spcBef>
              <a:buFontTx/>
              <a:buNone/>
            </a:pPr>
            <a:endParaRPr lang="en-US" sz="1600" dirty="0" smtClean="0"/>
          </a:p>
          <a:p>
            <a:pPr lvl="1">
              <a:spcBef>
                <a:spcPts val="0"/>
              </a:spcBef>
              <a:buFontTx/>
              <a:buNone/>
            </a:pPr>
            <a:endParaRPr lang="en-US" sz="1600" dirty="0" smtClean="0"/>
          </a:p>
          <a:p>
            <a:pPr lvl="1">
              <a:spcBef>
                <a:spcPts val="0"/>
              </a:spcBef>
              <a:buFontTx/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if there are sequence numbers/timestamp(s), they are next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then come TLVs </a:t>
            </a:r>
            <a:r>
              <a:rPr lang="en-US" sz="2000" dirty="0" smtClean="0"/>
              <a:t>(after offset)</a:t>
            </a:r>
            <a:r>
              <a:rPr lang="en-US" sz="2400" dirty="0" smtClean="0"/>
              <a:t>,</a:t>
            </a:r>
            <a:r>
              <a:rPr lang="en-US" sz="2000" dirty="0" smtClean="0"/>
              <a:t> </a:t>
            </a:r>
            <a:r>
              <a:rPr lang="en-US" sz="2400" dirty="0" smtClean="0"/>
              <a:t>the “end TLV”, followed by the FCS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TLVs have 1B type and 2B length fields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there may or not be a value field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 “end-TLV” has type = 0 and no length or value fields</a:t>
            </a:r>
          </a:p>
          <a:p>
            <a:pPr lvl="1">
              <a:spcBef>
                <a:spcPts val="0"/>
              </a:spcBef>
              <a:buFontTx/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14400" y="2781300"/>
            <a:ext cx="6604000" cy="1082675"/>
            <a:chOff x="368" y="1840"/>
            <a:chExt cx="4160" cy="682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68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 smtClean="0"/>
                <a:t>MEL</a:t>
              </a:r>
              <a:endParaRPr lang="en-US" sz="2000" dirty="0"/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(3b)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032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OPCODE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1200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VER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(5b)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864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FLAGS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696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TLV-OFF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 Control Plane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064266"/>
            <a:ext cx="8699500" cy="54047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For CO forwarding we need to find and set-up a </a:t>
            </a:r>
            <a:r>
              <a:rPr lang="en-US" sz="2400" i="1" dirty="0" smtClean="0"/>
              <a:t>path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These can be done via</a:t>
            </a:r>
          </a:p>
          <a:p>
            <a:pPr lvl="1" eaLnBrk="1" hangingPunct="1"/>
            <a:r>
              <a:rPr lang="en-US" sz="2400" dirty="0" smtClean="0"/>
              <a:t>manual configuration (strict explicit route)</a:t>
            </a:r>
          </a:p>
          <a:p>
            <a:pPr lvl="1" eaLnBrk="1" hangingPunct="1"/>
            <a:r>
              <a:rPr lang="en-US" sz="2400" dirty="0" smtClean="0"/>
              <a:t>use routing protocols (e.g. P-NNI for ATM)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CO routing protocols search for a global path </a:t>
            </a:r>
          </a:p>
          <a:p>
            <a:pPr lvl="1" eaLnBrk="1" hangingPunct="1"/>
            <a:r>
              <a:rPr lang="en-US" sz="2400" dirty="0" smtClean="0"/>
              <a:t>hence they can guarantee global characteristics (SLA)</a:t>
            </a:r>
          </a:p>
          <a:p>
            <a:pPr lvl="1" eaLnBrk="1" hangingPunct="1"/>
            <a:r>
              <a:rPr lang="en-US" sz="2400" dirty="0" smtClean="0"/>
              <a:t>pure CL routing can not </a:t>
            </a:r>
            <a:r>
              <a:rPr lang="en-US" sz="2400" i="1" dirty="0" smtClean="0"/>
              <a:t>guarantee</a:t>
            </a:r>
            <a:r>
              <a:rPr lang="en-US" sz="2400" dirty="0" smtClean="0"/>
              <a:t> path QoS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Information source usually knows the desired characteristics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so usually use </a:t>
            </a:r>
            <a:r>
              <a:rPr lang="en-US" sz="2400" i="1" dirty="0" smtClean="0"/>
              <a:t>source routing</a:t>
            </a:r>
          </a:p>
          <a:p>
            <a:pPr lvl="1" eaLnBrk="1" hangingPunct="1"/>
            <a:r>
              <a:rPr lang="en-US" sz="2000" dirty="0" smtClean="0"/>
              <a:t>can force route to go through specific forwarders (loose explicit route)</a:t>
            </a:r>
          </a:p>
          <a:p>
            <a:pPr lvl="1" eaLnBrk="1" hangingPunct="1"/>
            <a:r>
              <a:rPr lang="en-US" sz="2000" dirty="0" smtClean="0"/>
              <a:t>can reject forwarders that can not guarantee needed characteristic</a:t>
            </a:r>
          </a:p>
          <a:p>
            <a:pPr lvl="1" eaLnBrk="1" hangingPunct="1"/>
            <a:r>
              <a:rPr lang="en-US" sz="2000" dirty="0" smtClean="0"/>
              <a:t>can request resource reservation in selected forwarders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Y.1731 PDU types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49440"/>
              </p:ext>
            </p:extLst>
          </p:nvPr>
        </p:nvGraphicFramePr>
        <p:xfrm>
          <a:off x="1340045" y="804332"/>
          <a:ext cx="6065592" cy="5916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0352"/>
                <a:gridCol w="2763124"/>
                <a:gridCol w="1742116"/>
              </a:tblGrid>
              <a:tr h="25782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/>
                        <a:t>opcode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/>
                        <a:t>OAM Type 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/>
                        <a:t>DA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1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 dirty="0"/>
                        <a:t>CCM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 dirty="0"/>
                        <a:t>LBM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2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LBR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/>
                        <a:t>LTM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M2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LTR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6-31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RES IEEE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654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32-63 unused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RES ITU-T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AIS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LCK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37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TST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39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Linear APS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40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Ring APS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MCC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 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LMM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42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LMR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 DA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1DM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47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DMM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46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DMR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UA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49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EXM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48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EXR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50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VSR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VSM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52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CSF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 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54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SLR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SLM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 smtClean="0"/>
                        <a:t>56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 smtClean="0"/>
                        <a:t>LLR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LLM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64-255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RES IEEE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and the winner is 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500" y="1143000"/>
            <a:ext cx="8343900" cy="54483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So, for MPLS-TP there are two options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BFD + 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 The IETF chose this route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extensible to new encapsulations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not a full OAM protocol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already runs on LSRs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	and deployed in MPLS core networks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extend BFD </a:t>
            </a:r>
            <a:r>
              <a:rPr lang="en-US" sz="2000" dirty="0" smtClean="0">
                <a:solidFill>
                  <a:schemeClr val="tx2"/>
                </a:solidFill>
              </a:rPr>
              <a:t>(and LSP-ping) </a:t>
            </a:r>
            <a:r>
              <a:rPr lang="en-US" sz="2400" dirty="0" smtClean="0">
                <a:solidFill>
                  <a:schemeClr val="tx2"/>
                </a:solidFill>
              </a:rPr>
              <a:t>to become a full FM OAM protocol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and invent new protocols as needed</a:t>
            </a:r>
          </a:p>
          <a:p>
            <a:pPr marL="457200" indent="-457200">
              <a:spcBef>
                <a:spcPts val="1200"/>
              </a:spcBef>
              <a:buAutoNum type="arabicPeriod" startAt="2"/>
            </a:pPr>
            <a:r>
              <a:rPr lang="en-US" sz="2400" dirty="0" smtClean="0">
                <a:solidFill>
                  <a:schemeClr val="tx2"/>
                </a:solidFill>
              </a:rPr>
              <a:t>Y.1731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 The ITU-T chose this route</a:t>
            </a:r>
            <a:endParaRPr lang="en-US" sz="2400" dirty="0" smtClean="0"/>
          </a:p>
          <a:p>
            <a:pPr marL="808038" lvl="1" indent="-457200">
              <a:spcBef>
                <a:spcPts val="0"/>
              </a:spcBef>
              <a:buNone/>
            </a:pPr>
            <a:r>
              <a:rPr lang="en-US" sz="2400" dirty="0" smtClean="0"/>
              <a:t>full OAM protocol</a:t>
            </a:r>
          </a:p>
          <a:p>
            <a:pPr marL="808038" lvl="1" indent="-457200">
              <a:spcBef>
                <a:spcPts val="0"/>
              </a:spcBef>
              <a:buNone/>
            </a:pPr>
            <a:r>
              <a:rPr lang="en-US" sz="2400" dirty="0" smtClean="0"/>
              <a:t>not easily extensible to MPLS</a:t>
            </a:r>
          </a:p>
          <a:p>
            <a:pPr marL="808038" lvl="1" indent="-457200">
              <a:spcBef>
                <a:spcPts val="0"/>
              </a:spcBef>
              <a:buNone/>
            </a:pPr>
            <a:r>
              <a:rPr lang="en-US" sz="2400" dirty="0" smtClean="0"/>
              <a:t>already runs on switches </a:t>
            </a:r>
          </a:p>
          <a:p>
            <a:pPr marL="808038" lvl="1" indent="-457200">
              <a:spcBef>
                <a:spcPts val="0"/>
              </a:spcBef>
              <a:buNone/>
            </a:pPr>
            <a:r>
              <a:rPr lang="en-US" sz="2400" dirty="0" smtClean="0"/>
              <a:t>	and deployed in carrier Ethernet networks</a:t>
            </a:r>
          </a:p>
          <a:p>
            <a:pPr marL="808038" lvl="1" indent="-4572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create a new encapsulation and reuse all functionality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OAM - 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295400"/>
            <a:ext cx="8305800" cy="51054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b="1" dirty="0" smtClean="0"/>
              <a:t>All functionality runs over the GAL/</a:t>
            </a:r>
            <a:r>
              <a:rPr lang="en-US" sz="2400" b="1" dirty="0" err="1" smtClean="0"/>
              <a:t>GACh</a:t>
            </a: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indent="-342900">
              <a:spcBef>
                <a:spcPts val="0"/>
              </a:spcBef>
            </a:pPr>
            <a:r>
              <a:rPr lang="en-US" sz="2400" b="1" dirty="0" smtClean="0"/>
              <a:t>RFC 6428 </a:t>
            </a:r>
            <a:r>
              <a:rPr lang="en-US" sz="2400" dirty="0" smtClean="0"/>
              <a:t>  leverages BFD for CC, CV and RDI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1" dirty="0" smtClean="0"/>
              <a:t>RFC 6426</a:t>
            </a:r>
            <a:r>
              <a:rPr lang="en-US" sz="2400" dirty="0" smtClean="0"/>
              <a:t>  leverages LSP-ping for on demand CV</a:t>
            </a:r>
          </a:p>
          <a:p>
            <a:pPr marL="342900" indent="-342900"/>
            <a:r>
              <a:rPr lang="en-US" sz="2400" b="1" dirty="0" smtClean="0"/>
              <a:t>RFC 6435  </a:t>
            </a:r>
            <a:r>
              <a:rPr lang="en-US" sz="2400" dirty="0" smtClean="0"/>
              <a:t>new</a:t>
            </a:r>
            <a:r>
              <a:rPr lang="en-US" sz="2400" b="1" dirty="0" smtClean="0"/>
              <a:t> l</a:t>
            </a:r>
            <a:r>
              <a:rPr lang="en-US" sz="2400" dirty="0" smtClean="0"/>
              <a:t>ock </a:t>
            </a:r>
            <a:r>
              <a:rPr lang="en-US" sz="2400" b="1" dirty="0" smtClean="0"/>
              <a:t>i</a:t>
            </a:r>
            <a:r>
              <a:rPr lang="en-US" sz="2400" dirty="0" smtClean="0"/>
              <a:t>nstruct and </a:t>
            </a:r>
            <a:r>
              <a:rPr lang="en-US" sz="2400" b="1" dirty="0" smtClean="0"/>
              <a:t>l</a:t>
            </a:r>
            <a:r>
              <a:rPr lang="en-US" sz="2400" dirty="0" smtClean="0"/>
              <a:t>oop</a:t>
            </a:r>
            <a:r>
              <a:rPr lang="en-US" sz="2400" b="1" dirty="0" smtClean="0"/>
              <a:t>b</a:t>
            </a:r>
            <a:r>
              <a:rPr lang="en-US" sz="2400" dirty="0" smtClean="0"/>
              <a:t>ack protocol</a:t>
            </a:r>
            <a:endParaRPr lang="en-US" sz="2400" b="1" dirty="0" smtClean="0"/>
          </a:p>
          <a:p>
            <a:pPr marL="342900" indent="-342900"/>
            <a:r>
              <a:rPr lang="en-US" sz="2400" b="1" dirty="0" smtClean="0"/>
              <a:t>RFC 6427  </a:t>
            </a:r>
            <a:r>
              <a:rPr lang="en-US" sz="2400" dirty="0" smtClean="0"/>
              <a:t>new fault (AIS, link-down) reporting protocol</a:t>
            </a:r>
          </a:p>
          <a:p>
            <a:pPr marL="342900" indent="-342900"/>
            <a:r>
              <a:rPr lang="en-US" sz="2400" b="1" dirty="0" smtClean="0"/>
              <a:t>RFC 6374</a:t>
            </a:r>
            <a:r>
              <a:rPr lang="en-US" sz="2000" dirty="0" smtClean="0"/>
              <a:t>   </a:t>
            </a:r>
            <a:r>
              <a:rPr lang="en-US" sz="2400" dirty="0" smtClean="0"/>
              <a:t>new PM protocol</a:t>
            </a:r>
          </a:p>
          <a:p>
            <a:pPr marL="342900" indent="-342900"/>
            <a:r>
              <a:rPr lang="en-US" sz="2400" b="1" dirty="0" smtClean="0"/>
              <a:t>RFC 6375</a:t>
            </a:r>
            <a:r>
              <a:rPr lang="en-US" sz="2000" dirty="0" smtClean="0"/>
              <a:t>   </a:t>
            </a:r>
            <a:r>
              <a:rPr lang="en-US" sz="2400" dirty="0" smtClean="0"/>
              <a:t>simplified subset of loss-delay protocol</a:t>
            </a:r>
          </a:p>
          <a:p>
            <a:pPr marL="342900" indent="-342900">
              <a:buNone/>
            </a:pPr>
            <a:endParaRPr lang="en-US" sz="2400" dirty="0" smtClean="0"/>
          </a:p>
          <a:p>
            <a:pPr marL="342900" indent="-342900">
              <a:spcBef>
                <a:spcPts val="0"/>
              </a:spcBef>
              <a:buNone/>
            </a:pPr>
            <a:r>
              <a:rPr lang="en-US" sz="2400" b="1" dirty="0" smtClean="0"/>
              <a:t>Let’s see </a:t>
            </a:r>
            <a:r>
              <a:rPr lang="en-US" sz="2400" b="1" i="1" dirty="0" smtClean="0"/>
              <a:t>a few </a:t>
            </a:r>
            <a:r>
              <a:rPr lang="en-US" sz="2400" b="1" dirty="0" smtClean="0"/>
              <a:t>of these …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CC and RDI message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295400"/>
            <a:ext cx="7862887" cy="51054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from </a:t>
            </a:r>
            <a:r>
              <a:rPr lang="en-US" sz="2400" b="1" dirty="0" smtClean="0"/>
              <a:t>draft-ietf-</a:t>
            </a:r>
            <a:r>
              <a:rPr lang="en-US" sz="2400" b="1" dirty="0" err="1" smtClean="0"/>
              <a:t>mpls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tp</a:t>
            </a:r>
            <a:r>
              <a:rPr lang="en-US" sz="2400" b="1" dirty="0" smtClean="0"/>
              <a:t>-cc-</a:t>
            </a:r>
            <a:r>
              <a:rPr lang="en-US" sz="2400" b="1" dirty="0" err="1" smtClean="0"/>
              <a:t>cv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rdi</a:t>
            </a: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CC packet</a:t>
            </a:r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RDI indicated in BFD control packet by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Diag</a:t>
            </a:r>
            <a:r>
              <a:rPr lang="en-US" sz="2000" dirty="0" smtClean="0"/>
              <a:t>=8 -- Reverse Concatenated Path Down </a:t>
            </a:r>
            <a:endParaRPr lang="en-US" sz="2000" dirty="0"/>
          </a:p>
        </p:txBody>
      </p:sp>
      <p:grpSp>
        <p:nvGrpSpPr>
          <p:cNvPr id="4" name="Group 24"/>
          <p:cNvGrpSpPr/>
          <p:nvPr/>
        </p:nvGrpSpPr>
        <p:grpSpPr>
          <a:xfrm>
            <a:off x="571500" y="2628900"/>
            <a:ext cx="7962900" cy="2514600"/>
            <a:chOff x="419100" y="2362200"/>
            <a:chExt cx="7962900" cy="2514600"/>
          </a:xfrm>
        </p:grpSpPr>
        <p:sp>
          <p:nvSpPr>
            <p:cNvPr id="10" name="Rectangle 9"/>
            <p:cNvSpPr/>
            <p:nvPr/>
          </p:nvSpPr>
          <p:spPr>
            <a:xfrm>
              <a:off x="419100" y="32004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" y="3453749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0001        VER          00000000           CC channel type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875506" y="36195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905794" y="3618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353594" y="3618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19100" y="40386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" y="4291949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BFD control packet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" y="23622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733006" y="27805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7200" y="2552700"/>
              <a:ext cx="6515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             GAL Label  (13)                          TC      S=1          TTL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953794" y="27805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496594" y="27805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24700" y="26178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GAL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4700" y="34560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GACh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9000" y="4229100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BFD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CV message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181100"/>
            <a:ext cx="7862887" cy="51054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from </a:t>
            </a:r>
            <a:r>
              <a:rPr lang="en-US" sz="2400" b="1" dirty="0" smtClean="0"/>
              <a:t>draft-ietf-</a:t>
            </a:r>
            <a:r>
              <a:rPr lang="en-US" sz="2400" b="1" dirty="0" err="1" smtClean="0"/>
              <a:t>mpls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tp</a:t>
            </a:r>
            <a:r>
              <a:rPr lang="en-US" sz="2400" b="1" dirty="0" smtClean="0"/>
              <a:t>-cc-</a:t>
            </a:r>
            <a:r>
              <a:rPr lang="en-US" sz="2400" b="1" dirty="0" err="1" smtClean="0"/>
              <a:t>cv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rdi</a:t>
            </a:r>
            <a:endParaRPr lang="en-US" sz="2400" b="1" dirty="0" smtClean="0"/>
          </a:p>
          <a:p>
            <a:pPr marL="342900" lvl="0" indent="-34290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CV packet</a:t>
            </a:r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" name="Group 32"/>
          <p:cNvGrpSpPr/>
          <p:nvPr/>
        </p:nvGrpSpPr>
        <p:grpSpPr>
          <a:xfrm>
            <a:off x="419100" y="2286000"/>
            <a:ext cx="8267700" cy="4191000"/>
            <a:chOff x="419100" y="2286000"/>
            <a:chExt cx="8267700" cy="4191000"/>
          </a:xfrm>
        </p:grpSpPr>
        <p:sp>
          <p:nvSpPr>
            <p:cNvPr id="10" name="Rectangle 9"/>
            <p:cNvSpPr/>
            <p:nvPr/>
          </p:nvSpPr>
          <p:spPr>
            <a:xfrm>
              <a:off x="419100" y="31242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" y="3377549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0001        VER          00000000           CV channel type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875506" y="35433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905794" y="35425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353594" y="35425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19100" y="39624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" y="4215749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BFD control packet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" y="22860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733006" y="27043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7200" y="2476500"/>
              <a:ext cx="6515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             GAL Label  (13)                          TC      S=1          TTL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953794" y="27043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496594" y="27043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24700" y="25416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GAL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4700" y="33798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GACh</a:t>
              </a: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62800" y="4152900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BFD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" y="48006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2800" y="5334000"/>
              <a:ext cx="1524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MEP Source ID TLV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3315494" y="52189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9100" y="5029200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Type= 1)segment 2)LSP 3) PW                   Length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" y="56388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5892149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node identifier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on-demand CV message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181100"/>
            <a:ext cx="8382000" cy="54102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from </a:t>
            </a:r>
            <a:r>
              <a:rPr lang="en-US" sz="2400" b="1" dirty="0" smtClean="0"/>
              <a:t>draft-ietf-</a:t>
            </a:r>
            <a:r>
              <a:rPr lang="en-US" sz="2400" b="1" dirty="0" err="1" smtClean="0"/>
              <a:t>mpls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tp</a:t>
            </a:r>
            <a:r>
              <a:rPr lang="en-US" sz="2400" b="1" dirty="0" smtClean="0"/>
              <a:t>-on-demand-</a:t>
            </a:r>
            <a:r>
              <a:rPr lang="en-US" sz="2400" b="1" dirty="0" err="1" smtClean="0"/>
              <a:t>cv</a:t>
            </a:r>
            <a:endParaRPr lang="en-US" sz="2400" b="1" dirty="0" smtClean="0"/>
          </a:p>
          <a:p>
            <a:pPr marL="342900" lvl="0" indent="-34290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on-demand CV packet </a:t>
            </a:r>
            <a:r>
              <a:rPr lang="en-US" sz="2000" b="1" i="1" dirty="0" smtClean="0">
                <a:solidFill>
                  <a:schemeClr val="tx2"/>
                </a:solidFill>
              </a:rPr>
              <a:t>(several </a:t>
            </a:r>
            <a:r>
              <a:rPr lang="en-US" sz="2000" b="1" i="1" dirty="0" err="1" smtClean="0">
                <a:solidFill>
                  <a:schemeClr val="tx2"/>
                </a:solidFill>
              </a:rPr>
              <a:t>encaps</a:t>
            </a:r>
            <a:r>
              <a:rPr lang="en-US" sz="2000" b="1" i="1" dirty="0" smtClean="0">
                <a:solidFill>
                  <a:schemeClr val="tx2"/>
                </a:solidFill>
              </a:rPr>
              <a:t> possible)</a:t>
            </a:r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return path is in MPLS (no IP forwarding …)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three encapsulations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LSP-ping UDP/IP packet in MPLS (RFC 4379 )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LSP-ping packet in UDP/IP in </a:t>
            </a:r>
            <a:r>
              <a:rPr lang="en-US" sz="1800" dirty="0" err="1" smtClean="0"/>
              <a:t>GACh</a:t>
            </a:r>
            <a:r>
              <a:rPr lang="en-US" sz="1800" dirty="0" smtClean="0"/>
              <a:t> (channel type 0x21 or  0x57) </a:t>
            </a:r>
            <a:r>
              <a:rPr lang="en-US" sz="1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“raw” LSP-ping packet in </a:t>
            </a:r>
            <a:r>
              <a:rPr lang="en-US" sz="1800" dirty="0" err="1" smtClean="0"/>
              <a:t>GACh</a:t>
            </a:r>
            <a:r>
              <a:rPr lang="en-US" sz="1800" dirty="0" smtClean="0"/>
              <a:t> (new channel type)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new TLVs are defined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" y="3124200"/>
            <a:ext cx="65913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100" y="3377549"/>
            <a:ext cx="65532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0001        VER          00000000                   channel type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75506" y="3543300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905794" y="3542506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53594" y="3542506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9100" y="3962400"/>
            <a:ext cx="65913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" y="4215749"/>
            <a:ext cx="65532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RFC 4379 packet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00" y="2286000"/>
            <a:ext cx="65913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733006" y="2704306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2476500"/>
            <a:ext cx="651510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              GAL Label  (13)                          TC      S=1          TTL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953794" y="2704306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96594" y="2704306"/>
            <a:ext cx="838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4700" y="2541657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4700" y="3379857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GACh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4152900"/>
            <a:ext cx="114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LSP-ping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fault message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181100"/>
            <a:ext cx="8382000" cy="54102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from </a:t>
            </a:r>
            <a:r>
              <a:rPr lang="en-US" sz="2400" b="1" dirty="0" smtClean="0"/>
              <a:t>draft-ietf-</a:t>
            </a:r>
            <a:r>
              <a:rPr lang="en-US" sz="2400" b="1" dirty="0" err="1" smtClean="0"/>
              <a:t>mpls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tp</a:t>
            </a:r>
            <a:r>
              <a:rPr lang="en-US" sz="2400" b="1" dirty="0" smtClean="0"/>
              <a:t>-fault</a:t>
            </a:r>
          </a:p>
          <a:p>
            <a:pPr marL="342900" lvl="0" indent="-34290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fault management packet</a:t>
            </a:r>
          </a:p>
          <a:p>
            <a:pPr marL="342900" lvl="0" indent="-342900">
              <a:spcBef>
                <a:spcPts val="1200"/>
              </a:spcBef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342900" lvl="0" indent="-342900">
              <a:spcBef>
                <a:spcPts val="1200"/>
              </a:spcBef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L flag used for AIS  R flag removes previous fault condition</a:t>
            </a:r>
          </a:p>
          <a:p>
            <a:pPr>
              <a:buNone/>
            </a:pPr>
            <a:r>
              <a:rPr lang="en-US" sz="2000" dirty="0" smtClean="0"/>
              <a:t>TLVs indicate the nodes/interfaces and conditions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81000" y="3162300"/>
            <a:ext cx="65913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000" y="3415649"/>
            <a:ext cx="65532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 0001         VER         00000000               FM channel type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837406" y="3581400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867694" y="35806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15494" y="35806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" y="4000500"/>
            <a:ext cx="65913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4253849"/>
            <a:ext cx="6591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Vers</a:t>
            </a:r>
            <a:r>
              <a:rPr lang="en-US" sz="2000" b="1" dirty="0" smtClean="0"/>
              <a:t>          RES          </a:t>
            </a:r>
            <a:r>
              <a:rPr lang="en-US" sz="2000" b="1" dirty="0" err="1" smtClean="0"/>
              <a:t>Msg</a:t>
            </a:r>
            <a:r>
              <a:rPr lang="en-US" sz="2000" b="1" dirty="0" smtClean="0"/>
              <a:t> Type             Flags   </a:t>
            </a:r>
            <a:r>
              <a:rPr lang="en-US" sz="2000" b="1" dirty="0" smtClean="0">
                <a:solidFill>
                  <a:schemeClr val="tx2"/>
                </a:solidFill>
              </a:rPr>
              <a:t>    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</a:t>
            </a:r>
            <a:r>
              <a:rPr lang="en-US" sz="2000" b="1" dirty="0" smtClean="0"/>
              <a:t> Refresh Timer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2324100"/>
            <a:ext cx="65913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694906" y="27424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9100" y="2514600"/>
            <a:ext cx="6515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              GAL Label  (13)                          TC      S=1          TTL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915694" y="27424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458494" y="27424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6600" y="2579757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6600" y="3417957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GACh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0900" y="4953000"/>
            <a:ext cx="1562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FM</a:t>
            </a: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4838700"/>
            <a:ext cx="65913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838994" y="44188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867694" y="44188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315494" y="44188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915694" y="44188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867694" y="5257006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5300" y="5067300"/>
            <a:ext cx="152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/>
              <a:t> TLV Length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5029200"/>
            <a:ext cx="91440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/>
              <a:t> </a:t>
            </a:r>
            <a:r>
              <a:rPr lang="en-US" sz="2800" b="1" dirty="0" smtClean="0"/>
              <a:t>TLVs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24400" y="4038600"/>
            <a:ext cx="647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L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IETF loss and delay PM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" y="1181100"/>
            <a:ext cx="8382000" cy="525780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None/>
            </a:pPr>
            <a:r>
              <a:rPr lang="en-US" sz="2400" b="1" dirty="0" smtClean="0"/>
              <a:t>RFC 6374 defines 4 new </a:t>
            </a:r>
            <a:r>
              <a:rPr lang="en-US" sz="2400" b="1" dirty="0" err="1" smtClean="0"/>
              <a:t>GACh</a:t>
            </a:r>
            <a:r>
              <a:rPr lang="en-US" sz="2400" b="1" dirty="0" smtClean="0"/>
              <a:t> types</a:t>
            </a:r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lvl="0" indent="-342900">
              <a:spcBef>
                <a:spcPts val="0"/>
              </a:spcBef>
              <a:buNone/>
            </a:pPr>
            <a:endParaRPr lang="en-US" sz="2400" b="1" dirty="0" smtClean="0"/>
          </a:p>
          <a:p>
            <a:pPr marL="342900" indent="-342900">
              <a:spcBef>
                <a:spcPts val="1200"/>
              </a:spcBef>
            </a:pPr>
            <a:r>
              <a:rPr lang="en-US" sz="2000" dirty="0" smtClean="0"/>
              <a:t>the same packet format is used for query and response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000" dirty="0" smtClean="0"/>
              <a:t>	a flag bit distinguishes between the two</a:t>
            </a:r>
          </a:p>
          <a:p>
            <a:pPr marL="342900" indent="-342900">
              <a:spcBef>
                <a:spcPts val="0"/>
              </a:spcBef>
            </a:pPr>
            <a:r>
              <a:rPr lang="en-US" sz="2000" dirty="0" smtClean="0"/>
              <a:t>direct mode = use of counters for accurate loss measurement</a:t>
            </a:r>
          </a:p>
          <a:p>
            <a:pPr marL="342900" indent="-342900">
              <a:spcBef>
                <a:spcPts val="0"/>
              </a:spcBef>
            </a:pPr>
            <a:r>
              <a:rPr lang="en-US" sz="2000" dirty="0" smtClean="0"/>
              <a:t>inferred mode = use of synthetic packets</a:t>
            </a:r>
          </a:p>
          <a:p>
            <a:pPr marL="342900" indent="-342900">
              <a:spcBef>
                <a:spcPts val="0"/>
              </a:spcBef>
            </a:pPr>
            <a:r>
              <a:rPr lang="en-US" sz="2000" dirty="0" smtClean="0"/>
              <a:t>for loss measurement counters are carried in the OAM packets</a:t>
            </a:r>
          </a:p>
          <a:p>
            <a:pPr marL="342900" indent="-342900">
              <a:spcBef>
                <a:spcPts val="0"/>
              </a:spcBef>
            </a:pPr>
            <a:r>
              <a:rPr lang="en-US" sz="2000" dirty="0" smtClean="0"/>
              <a:t>delay measurement timestamps may be 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000" dirty="0" smtClean="0"/>
              <a:t>		1588 format (default)   or 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000" dirty="0" smtClean="0"/>
              <a:t>		NTP format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These messages are for MPLS in general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en-US" sz="2400" dirty="0" smtClean="0"/>
              <a:t>Profile for TP (where no ECMP, PHP, etc) is available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876300" y="1676400"/>
          <a:ext cx="67437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806"/>
                <a:gridCol w="3977054"/>
                <a:gridCol w="648433"/>
                <a:gridCol w="1210408"/>
              </a:tblGrid>
              <a:tr h="292377">
                <a:tc>
                  <a:txBody>
                    <a:bodyPr/>
                    <a:lstStyle/>
                    <a:p>
                      <a:r>
                        <a:rPr lang="en-US" sz="1400" dirty="0"/>
                        <a:t>Value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TLVs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Reference </a:t>
                      </a:r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0x000A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 Loss Measurement (DLM)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RFC6374</a:t>
                      </a:r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0x000B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Inferred Loss Measurement (ILM)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RFC6374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0x000C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 Measurement (DM)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RFC6374</a:t>
                      </a:r>
                      <a:endParaRPr lang="en-US" sz="1400" dirty="0"/>
                    </a:p>
                  </a:txBody>
                  <a:tcPr anchor="ctr"/>
                </a:tc>
              </a:tr>
              <a:tr h="292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0x000D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Inferred Loss and Delay Measurement (ILM+DM)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RFC6374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ITU-T </a:t>
            </a:r>
            <a:r>
              <a:rPr lang="en-US" i="1" dirty="0" smtClean="0">
                <a:solidFill>
                  <a:schemeClr val="tx2"/>
                </a:solidFill>
              </a:rPr>
              <a:t>Y.1731-based</a:t>
            </a:r>
            <a:r>
              <a:rPr lang="en-US" dirty="0" smtClean="0">
                <a:solidFill>
                  <a:schemeClr val="tx2"/>
                </a:solidFill>
              </a:rPr>
              <a:t> OAM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57300"/>
            <a:ext cx="7124700" cy="266594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Defined in G.8113.1 and draft-</a:t>
            </a:r>
            <a:r>
              <a:rPr lang="en-US" dirty="0" err="1" smtClean="0"/>
              <a:t>bhh</a:t>
            </a:r>
            <a:r>
              <a:rPr lang="en-US" dirty="0" smtClean="0"/>
              <a:t>-</a:t>
            </a:r>
            <a:r>
              <a:rPr lang="en-US" dirty="0" err="1" smtClean="0"/>
              <a:t>mpls</a:t>
            </a:r>
            <a:r>
              <a:rPr lang="en-US" dirty="0" smtClean="0"/>
              <a:t>-</a:t>
            </a:r>
            <a:r>
              <a:rPr lang="en-US" dirty="0" err="1" smtClean="0"/>
              <a:t>tp</a:t>
            </a:r>
            <a:r>
              <a:rPr lang="en-US" dirty="0" smtClean="0"/>
              <a:t>-</a:t>
            </a:r>
            <a:r>
              <a:rPr lang="en-US" dirty="0" err="1" smtClean="0"/>
              <a:t>oam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Y.1731 PDUs are placed after GAL</a:t>
            </a:r>
          </a:p>
          <a:p>
            <a:pPr>
              <a:buNone/>
            </a:pPr>
            <a:r>
              <a:rPr lang="en-US" dirty="0" err="1" smtClean="0"/>
              <a:t>ACh</a:t>
            </a:r>
            <a:r>
              <a:rPr lang="en-US" dirty="0" smtClean="0"/>
              <a:t> channel type (not allocated by IANA) identifies PDUs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533400" y="2819400"/>
            <a:ext cx="7924800" cy="3352800"/>
            <a:chOff x="533400" y="2819400"/>
            <a:chExt cx="7924800" cy="3352800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7239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b="1" dirty="0" smtClean="0"/>
                <a:t>MEL</a:t>
              </a:r>
              <a:endParaRPr lang="en-US" sz="1800" b="1" dirty="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14478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b="1" dirty="0"/>
                <a:t>OPCODE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1257300" y="4495800"/>
              <a:ext cx="11811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b="1" dirty="0"/>
                <a:t>VER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886200" y="4495800"/>
              <a:ext cx="16002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b="1" dirty="0"/>
                <a:t>FLAGS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486400" y="4495800"/>
              <a:ext cx="1638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b="1" dirty="0"/>
                <a:t>TLV-OFF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36576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848100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0001        VER          00000000           allocated channel type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989806" y="40767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020094" y="40759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467894" y="40759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33400" y="53340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5562600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Y.1731 PDU with </a:t>
              </a:r>
              <a:r>
                <a:rPr lang="en-US" b="1" dirty="0" smtClean="0">
                  <a:latin typeface="+mn-lt"/>
                </a:rPr>
                <a:t>(ICC-based or IP-based) </a:t>
              </a:r>
              <a:r>
                <a:rPr lang="en-US" sz="2000" b="1" dirty="0" smtClean="0">
                  <a:latin typeface="+mn-lt"/>
                </a:rPr>
                <a:t>MEG ID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400" y="28194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847306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1500" y="3009900"/>
              <a:ext cx="6515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             GAL Label  (13)                          TC      S=1          TTL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5068094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10894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39000" y="30750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39132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GACh</a:t>
              </a:r>
              <a:endPara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5181600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Y.1731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MPLS-TP resilience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100" y="1200593"/>
            <a:ext cx="8400435" cy="502322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Since it strives to be a carrier-grade transport network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TP has strong protection switching requirements</a:t>
            </a:r>
          </a:p>
          <a:p>
            <a:pPr lvl="0">
              <a:spcBef>
                <a:spcPts val="1200"/>
              </a:spcBef>
              <a:buNone/>
            </a:pPr>
            <a:r>
              <a:rPr lang="en-US" sz="2400" dirty="0" smtClean="0"/>
              <a:t>APS has been almost as contentious issue as OAM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 smtClean="0"/>
              <a:t>	and indeed the arguments are inter-related</a:t>
            </a:r>
          </a:p>
          <a:p>
            <a:pPr lvl="0">
              <a:spcBef>
                <a:spcPts val="1200"/>
              </a:spcBef>
              <a:buNone/>
            </a:pPr>
            <a:r>
              <a:rPr lang="en-US" sz="2400" b="1" dirty="0" smtClean="0"/>
              <a:t>RFC 6372 </a:t>
            </a:r>
            <a:r>
              <a:rPr lang="en-US" sz="2400" dirty="0" smtClean="0"/>
              <a:t>gives a general framework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 smtClean="0"/>
              <a:t>	and differentiates between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linear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shared-mesh    and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ring 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 smtClean="0"/>
              <a:t>	protection</a:t>
            </a:r>
          </a:p>
          <a:p>
            <a:pPr>
              <a:spcBef>
                <a:spcPts val="1200"/>
              </a:spcBef>
              <a:buNone/>
            </a:pPr>
            <a:endParaRPr lang="en-US" sz="2400" b="1" dirty="0" smtClean="0"/>
          </a:p>
          <a:p>
            <a:pPr lvl="0">
              <a:spcBef>
                <a:spcPts val="1200"/>
              </a:spcBef>
              <a:buNone/>
            </a:pPr>
            <a:endParaRPr lang="en-US" sz="2400" dirty="0" smtClean="0"/>
          </a:p>
          <a:p>
            <a:pPr lvl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Forwarding Equivalence Classes</a:t>
            </a:r>
          </a:p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1116" y="891702"/>
            <a:ext cx="3020515" cy="841565"/>
            <a:chOff x="4411663" y="1355725"/>
            <a:chExt cx="4491037" cy="1331913"/>
          </a:xfrm>
        </p:grpSpPr>
        <p:pic>
          <p:nvPicPr>
            <p:cNvPr id="4" name="Picture 6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4713" y="137477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97763" y="135572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1663" y="135572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Linear protection – IETF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219200"/>
            <a:ext cx="7962900" cy="54102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81101"/>
            <a:ext cx="845820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b="1" dirty="0" smtClean="0"/>
              <a:t>RFC 6378</a:t>
            </a:r>
            <a:endParaRPr lang="en-US" sz="2000" dirty="0" smtClean="0"/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1+1, 1:1, 1:n and </a:t>
            </a:r>
            <a:r>
              <a:rPr lang="en-US" sz="2400" dirty="0" err="1" smtClean="0"/>
              <a:t>uni</a:t>
            </a:r>
            <a:r>
              <a:rPr lang="en-US" sz="2400" dirty="0" smtClean="0"/>
              <a:t>/bidi are supported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 APS signaling protocol (for all modes except 1+1 </a:t>
            </a:r>
            <a:r>
              <a:rPr lang="en-US" sz="2400" dirty="0" err="1" smtClean="0"/>
              <a:t>uni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	is single-phase </a:t>
            </a:r>
          </a:p>
          <a:p>
            <a:r>
              <a:rPr lang="en-US" sz="2400" dirty="0" smtClean="0"/>
              <a:t>   	and called the </a:t>
            </a:r>
            <a:r>
              <a:rPr lang="en-US" sz="2400" b="1" dirty="0" smtClean="0"/>
              <a:t>P</a:t>
            </a:r>
            <a:r>
              <a:rPr lang="en-US" sz="2400" dirty="0" smtClean="0"/>
              <a:t>rotection </a:t>
            </a:r>
            <a:r>
              <a:rPr lang="en-US" sz="2400" b="1" dirty="0" smtClean="0"/>
              <a:t>S</a:t>
            </a:r>
            <a:r>
              <a:rPr lang="en-US" sz="2400" dirty="0" smtClean="0"/>
              <a:t>tate </a:t>
            </a:r>
            <a:r>
              <a:rPr lang="en-US" sz="2400" b="1" dirty="0" smtClean="0"/>
              <a:t>C</a:t>
            </a:r>
            <a:r>
              <a:rPr lang="en-US" sz="2400" dirty="0" smtClean="0"/>
              <a:t>oordination protocol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 PSC messages are sent over the protection channel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 APS messages are sent over the </a:t>
            </a:r>
            <a:r>
              <a:rPr lang="en-US" sz="2400" dirty="0" err="1" smtClean="0"/>
              <a:t>GACh</a:t>
            </a:r>
            <a:r>
              <a:rPr lang="en-US" sz="2400" dirty="0" smtClean="0"/>
              <a:t> with a single channel type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  message functions identified by a request field 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 6 states: normal, protecting due to failure, admin protecting,</a:t>
            </a:r>
          </a:p>
          <a:p>
            <a:r>
              <a:rPr lang="en-US" sz="2400" dirty="0" smtClean="0"/>
              <a:t>                  WTR, protection path unavailable, DNR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 when </a:t>
            </a:r>
            <a:r>
              <a:rPr lang="en-US" sz="2400" dirty="0" err="1" smtClean="0"/>
              <a:t>revertive</a:t>
            </a:r>
            <a:r>
              <a:rPr lang="en-US" sz="2400" dirty="0" smtClean="0"/>
              <a:t>, a WTR timer is used</a:t>
            </a:r>
          </a:p>
          <a:p>
            <a:endParaRPr lang="en-US" sz="9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PSC message format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5410201"/>
            <a:ext cx="7772400" cy="137159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/>
              <a:t>Request : NR, SF, SD, manual switch, forced switch, lockout, WTR, DNR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PT = Protection Type : </a:t>
            </a:r>
            <a:r>
              <a:rPr lang="en-US" sz="1800" dirty="0" err="1" smtClean="0"/>
              <a:t>uni</a:t>
            </a:r>
            <a:r>
              <a:rPr lang="en-US" sz="1800" dirty="0" smtClean="0"/>
              <a:t> 1+1, </a:t>
            </a:r>
            <a:r>
              <a:rPr lang="en-US" sz="1800" dirty="0" err="1" smtClean="0"/>
              <a:t>bidi</a:t>
            </a:r>
            <a:r>
              <a:rPr lang="en-US" sz="1800" dirty="0" smtClean="0"/>
              <a:t> 1+1, </a:t>
            </a:r>
            <a:r>
              <a:rPr lang="en-US" sz="1800" dirty="0" err="1" smtClean="0"/>
              <a:t>bidi</a:t>
            </a:r>
            <a:r>
              <a:rPr lang="en-US" sz="1800" dirty="0" smtClean="0"/>
              <a:t> 1:1/1:n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R = </a:t>
            </a:r>
            <a:r>
              <a:rPr lang="en-US" sz="1800" dirty="0" err="1" smtClean="0"/>
              <a:t>Revertive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/>
              <a:t>FPath</a:t>
            </a:r>
            <a:r>
              <a:rPr lang="en-US" sz="1800" dirty="0" smtClean="0"/>
              <a:t> = which path has fault    Path = which data path is on protection channel</a:t>
            </a:r>
            <a:endParaRPr lang="en-US" sz="1800" dirty="0"/>
          </a:p>
        </p:txBody>
      </p:sp>
      <p:grpSp>
        <p:nvGrpSpPr>
          <p:cNvPr id="4" name="Group 39"/>
          <p:cNvGrpSpPr/>
          <p:nvPr/>
        </p:nvGrpSpPr>
        <p:grpSpPr>
          <a:xfrm>
            <a:off x="609600" y="1104900"/>
            <a:ext cx="7924800" cy="4191000"/>
            <a:chOff x="609600" y="1104900"/>
            <a:chExt cx="7924800" cy="4191000"/>
          </a:xfrm>
        </p:grpSpPr>
        <p:sp>
          <p:nvSpPr>
            <p:cNvPr id="10" name="Rectangle 9"/>
            <p:cNvSpPr/>
            <p:nvPr/>
          </p:nvSpPr>
          <p:spPr>
            <a:xfrm>
              <a:off x="609600" y="19431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133600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0001        VER          00000000              PSC channel type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066006" y="23622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096294" y="23614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2"/>
              <a:endCxn id="35" idx="0"/>
            </p:cNvCxnSpPr>
            <p:nvPr/>
          </p:nvCxnSpPr>
          <p:spPr>
            <a:xfrm rot="5400000">
              <a:off x="2647950" y="3200400"/>
              <a:ext cx="2514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09600" y="27813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2987315"/>
              <a:ext cx="6553200" cy="36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err="1" smtClean="0">
                  <a:cs typeface="Courier New" pitchFamily="49" charset="0"/>
                </a:rPr>
                <a:t>Ver</a:t>
              </a:r>
              <a:r>
                <a:rPr lang="en-US" sz="2000" b="1" dirty="0" smtClean="0">
                  <a:cs typeface="Courier New" pitchFamily="49" charset="0"/>
                </a:rPr>
                <a:t>  Request   PT  R      Res                  </a:t>
              </a:r>
              <a:r>
                <a:rPr lang="en-US" sz="2000" b="1" dirty="0" err="1" smtClean="0">
                  <a:cs typeface="Courier New" pitchFamily="49" charset="0"/>
                </a:rPr>
                <a:t>FPath</a:t>
              </a:r>
              <a:r>
                <a:rPr lang="en-US" sz="2000" b="1" dirty="0" smtClean="0">
                  <a:cs typeface="Courier New" pitchFamily="49" charset="0"/>
                </a:rPr>
                <a:t>                  Path </a:t>
              </a:r>
              <a:r>
                <a:rPr lang="en-US" sz="2000" b="1" dirty="0" smtClean="0"/>
                <a:t>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11049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923506" y="15232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7700" y="1295400"/>
              <a:ext cx="6515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             GAL Label  (13)                          TC      S=1          TTL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5144294" y="15232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87094" y="15232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15200" y="13605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5200" y="21987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GACh</a:t>
              </a:r>
              <a:endPara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400" y="38370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PSC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36195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700" y="3867090"/>
              <a:ext cx="655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cs typeface="Courier New" pitchFamily="49" charset="0"/>
                </a:rPr>
                <a:t>              TLV Length                                          Res</a:t>
              </a:r>
              <a:endParaRPr lang="en-US" sz="2000" b="1" dirty="0" smtClean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686594" y="31996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713706" y="31996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094706" y="31996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794" y="31996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142706" y="31996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09600" y="44577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1700" y="4711049"/>
              <a:ext cx="34671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Optional TLVs</a:t>
              </a:r>
              <a:endParaRPr lang="en-US" sz="2000" b="1" dirty="0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Linear protection – ITU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219200"/>
            <a:ext cx="7962900" cy="54102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81100"/>
            <a:ext cx="8039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b="1" dirty="0" smtClean="0"/>
              <a:t>RFC </a:t>
            </a:r>
            <a:r>
              <a:rPr lang="en-US" sz="2400" b="1" dirty="0"/>
              <a:t>7347 </a:t>
            </a:r>
            <a:r>
              <a:rPr lang="en-US" sz="2400" dirty="0"/>
              <a:t>(Pre-standard Linear Protection Switching)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Similar to previous, but uses Y.1731/G.8031 format</a:t>
            </a:r>
          </a:p>
        </p:txBody>
      </p:sp>
      <p:grpSp>
        <p:nvGrpSpPr>
          <p:cNvPr id="3" name="Group 75"/>
          <p:cNvGrpSpPr/>
          <p:nvPr/>
        </p:nvGrpSpPr>
        <p:grpSpPr>
          <a:xfrm>
            <a:off x="152400" y="2476500"/>
            <a:ext cx="8153400" cy="4000499"/>
            <a:chOff x="152400" y="2819400"/>
            <a:chExt cx="8153400" cy="4000499"/>
          </a:xfrm>
        </p:grpSpPr>
        <p:sp>
          <p:nvSpPr>
            <p:cNvPr id="37" name="Rectangle 36"/>
            <p:cNvSpPr/>
            <p:nvPr/>
          </p:nvSpPr>
          <p:spPr>
            <a:xfrm>
              <a:off x="381000" y="36576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" y="3848100"/>
              <a:ext cx="6553200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0001        VER          00000000           allocated channel type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837406" y="40767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67694" y="40759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315494" y="40759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81000" y="2819400"/>
              <a:ext cx="65913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3694906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9100" y="3009900"/>
              <a:ext cx="6515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              GAL Label  (13)                          TC      S=1          TTL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4915694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458494" y="3237706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0750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86600" y="3913257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GACh</a:t>
              </a:r>
              <a:endPara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2800" y="5181600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G.8031</a:t>
              </a:r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2400" y="4487862"/>
              <a:ext cx="6819900" cy="2332037"/>
              <a:chOff x="165100" y="4090967"/>
              <a:chExt cx="8001000" cy="2331513"/>
            </a:xfrm>
          </p:grpSpPr>
          <p:sp>
            <p:nvSpPr>
              <p:cNvPr id="54" name="Text Box 9"/>
              <p:cNvSpPr txBox="1">
                <a:spLocks noChangeArrowheads="1"/>
              </p:cNvSpPr>
              <p:nvPr/>
            </p:nvSpPr>
            <p:spPr bwMode="auto">
              <a:xfrm>
                <a:off x="419100" y="4102100"/>
                <a:ext cx="7747000" cy="7709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endParaRPr lang="en-US" sz="1800"/>
              </a:p>
              <a:p>
                <a:pPr algn="ctr">
                  <a:lnSpc>
                    <a:spcPct val="80000"/>
                  </a:lnSpc>
                  <a:spcBef>
                    <a:spcPct val="10000"/>
                  </a:spcBef>
                </a:pPr>
                <a:endParaRPr lang="en-US" sz="180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3971544" y="4482991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816690" y="4495688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1930490" y="4495688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774790" y="4495688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 Box 9"/>
              <p:cNvSpPr txBox="1">
                <a:spLocks noChangeArrowheads="1"/>
              </p:cNvSpPr>
              <p:nvPr/>
            </p:nvSpPr>
            <p:spPr bwMode="auto">
              <a:xfrm>
                <a:off x="419100" y="4876800"/>
                <a:ext cx="7747000" cy="7709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endParaRPr lang="en-US" sz="1800"/>
              </a:p>
              <a:p>
                <a:pPr algn="ctr">
                  <a:lnSpc>
                    <a:spcPct val="80000"/>
                  </a:lnSpc>
                  <a:spcBef>
                    <a:spcPct val="10000"/>
                  </a:spcBef>
                </a:pPr>
                <a:endParaRPr lang="en-US" sz="1800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>
                <a:off x="3971544" y="5257518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5816690" y="5270214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930490" y="5270214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952590" y="5270214"/>
                <a:ext cx="787223" cy="31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 Box 9"/>
              <p:cNvSpPr txBox="1">
                <a:spLocks noChangeArrowheads="1"/>
              </p:cNvSpPr>
              <p:nvPr/>
            </p:nvSpPr>
            <p:spPr bwMode="auto">
              <a:xfrm>
                <a:off x="419100" y="5651500"/>
                <a:ext cx="927100" cy="7709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endParaRPr lang="en-US" sz="1800"/>
              </a:p>
              <a:p>
                <a:pPr algn="ctr">
                  <a:lnSpc>
                    <a:spcPct val="80000"/>
                  </a:lnSpc>
                  <a:spcBef>
                    <a:spcPct val="10000"/>
                  </a:spcBef>
                </a:pPr>
                <a:endParaRPr lang="en-US" sz="1800"/>
              </a:p>
            </p:txBody>
          </p:sp>
          <p:sp>
            <p:nvSpPr>
              <p:cNvPr id="65" name="TextBox 33"/>
              <p:cNvSpPr txBox="1">
                <a:spLocks noChangeArrowheads="1"/>
              </p:cNvSpPr>
              <p:nvPr/>
            </p:nvSpPr>
            <p:spPr bwMode="auto">
              <a:xfrm>
                <a:off x="419100" y="4233215"/>
                <a:ext cx="8001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MEL</a:t>
                </a:r>
                <a:endParaRPr lang="en-US" b="1" dirty="0"/>
              </a:p>
            </p:txBody>
          </p:sp>
          <p:sp>
            <p:nvSpPr>
              <p:cNvPr id="66" name="TextBox 34"/>
              <p:cNvSpPr txBox="1">
                <a:spLocks noChangeArrowheads="1"/>
              </p:cNvSpPr>
              <p:nvPr/>
            </p:nvSpPr>
            <p:spPr bwMode="auto">
              <a:xfrm>
                <a:off x="1308099" y="4271306"/>
                <a:ext cx="9779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VER</a:t>
                </a:r>
                <a:endParaRPr lang="en-US" b="1" dirty="0"/>
              </a:p>
            </p:txBody>
          </p:sp>
          <p:sp>
            <p:nvSpPr>
              <p:cNvPr id="67" name="TextBox 35"/>
              <p:cNvSpPr txBox="1">
                <a:spLocks noChangeArrowheads="1"/>
              </p:cNvSpPr>
              <p:nvPr/>
            </p:nvSpPr>
            <p:spPr bwMode="auto">
              <a:xfrm>
                <a:off x="2489413" y="4213178"/>
                <a:ext cx="16129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OPCODE=39</a:t>
                </a:r>
                <a:endParaRPr lang="en-US" b="1" dirty="0"/>
              </a:p>
            </p:txBody>
          </p:sp>
          <p:sp>
            <p:nvSpPr>
              <p:cNvPr id="68" name="TextBox 36"/>
              <p:cNvSpPr txBox="1">
                <a:spLocks noChangeArrowheads="1"/>
              </p:cNvSpPr>
              <p:nvPr/>
            </p:nvSpPr>
            <p:spPr bwMode="auto">
              <a:xfrm>
                <a:off x="4495800" y="4233216"/>
                <a:ext cx="14351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FLAGS=0</a:t>
                </a:r>
                <a:endParaRPr lang="en-US" b="1" dirty="0"/>
              </a:p>
            </p:txBody>
          </p:sp>
          <p:sp>
            <p:nvSpPr>
              <p:cNvPr id="69" name="TextBox 37"/>
              <p:cNvSpPr txBox="1">
                <a:spLocks noChangeArrowheads="1"/>
              </p:cNvSpPr>
              <p:nvPr/>
            </p:nvSpPr>
            <p:spPr bwMode="auto">
              <a:xfrm>
                <a:off x="6464300" y="4233215"/>
                <a:ext cx="14351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OFFSET=4</a:t>
                </a:r>
                <a:endParaRPr lang="en-US" b="1" dirty="0"/>
              </a:p>
            </p:txBody>
          </p:sp>
          <p:sp>
            <p:nvSpPr>
              <p:cNvPr id="70" name="TextBox 38"/>
              <p:cNvSpPr txBox="1">
                <a:spLocks noChangeArrowheads="1"/>
              </p:cNvSpPr>
              <p:nvPr/>
            </p:nvSpPr>
            <p:spPr bwMode="auto">
              <a:xfrm>
                <a:off x="165100" y="4938284"/>
                <a:ext cx="1435100" cy="646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err="1" smtClean="0"/>
                  <a:t>req</a:t>
                </a:r>
                <a:endParaRPr lang="en-US" b="1" dirty="0" smtClean="0"/>
              </a:p>
              <a:p>
                <a:pPr algn="ctr"/>
                <a:r>
                  <a:rPr lang="en-US" b="1" dirty="0" smtClean="0"/>
                  <a:t>state</a:t>
                </a:r>
                <a:endParaRPr lang="en-US" b="1" dirty="0"/>
              </a:p>
            </p:txBody>
          </p:sp>
          <p:sp>
            <p:nvSpPr>
              <p:cNvPr id="71" name="TextBox 39"/>
              <p:cNvSpPr txBox="1">
                <a:spLocks noChangeArrowheads="1"/>
              </p:cNvSpPr>
              <p:nvPr/>
            </p:nvSpPr>
            <p:spPr bwMode="auto">
              <a:xfrm>
                <a:off x="1143000" y="4938284"/>
                <a:ext cx="1435100" cy="646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/>
                  <a:t> </a:t>
                </a:r>
                <a:r>
                  <a:rPr lang="en-US" b="1" dirty="0" err="1" smtClean="0"/>
                  <a:t>prot</a:t>
                </a:r>
                <a:endParaRPr lang="en-US" b="1" dirty="0" smtClean="0"/>
              </a:p>
              <a:p>
                <a:pPr algn="ctr"/>
                <a:r>
                  <a:rPr lang="en-US" b="1" dirty="0" smtClean="0"/>
                  <a:t> type</a:t>
                </a:r>
                <a:endParaRPr lang="en-US" b="1" dirty="0"/>
              </a:p>
            </p:txBody>
          </p:sp>
          <p:sp>
            <p:nvSpPr>
              <p:cNvPr id="72" name="TextBox 40"/>
              <p:cNvSpPr txBox="1">
                <a:spLocks noChangeArrowheads="1"/>
              </p:cNvSpPr>
              <p:nvPr/>
            </p:nvSpPr>
            <p:spPr bwMode="auto">
              <a:xfrm>
                <a:off x="2552700" y="4900192"/>
                <a:ext cx="1562100" cy="646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/>
                  <a:t>requested</a:t>
                </a:r>
              </a:p>
              <a:p>
                <a:pPr algn="ctr"/>
                <a:r>
                  <a:rPr lang="en-US" b="1" dirty="0" smtClean="0"/>
                  <a:t>sig</a:t>
                </a:r>
                <a:endParaRPr lang="en-US" b="1" dirty="0"/>
              </a:p>
            </p:txBody>
          </p:sp>
          <p:sp>
            <p:nvSpPr>
              <p:cNvPr id="73" name="TextBox 41"/>
              <p:cNvSpPr txBox="1">
                <a:spLocks noChangeArrowheads="1"/>
              </p:cNvSpPr>
              <p:nvPr/>
            </p:nvSpPr>
            <p:spPr bwMode="auto">
              <a:xfrm>
                <a:off x="4545536" y="4936915"/>
                <a:ext cx="1562100" cy="646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 smtClean="0"/>
                  <a:t>bridged</a:t>
                </a:r>
              </a:p>
              <a:p>
                <a:pPr algn="ctr"/>
                <a:r>
                  <a:rPr lang="en-US" b="1" dirty="0" smtClean="0"/>
                  <a:t> sig</a:t>
                </a:r>
                <a:endParaRPr lang="en-US" b="1" dirty="0"/>
              </a:p>
            </p:txBody>
          </p:sp>
          <p:sp>
            <p:nvSpPr>
              <p:cNvPr id="74" name="TextBox 42"/>
              <p:cNvSpPr txBox="1">
                <a:spLocks noChangeArrowheads="1"/>
              </p:cNvSpPr>
              <p:nvPr/>
            </p:nvSpPr>
            <p:spPr bwMode="auto">
              <a:xfrm>
                <a:off x="6400800" y="4995044"/>
                <a:ext cx="15621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reserved</a:t>
                </a:r>
                <a:endParaRPr lang="en-US" b="1" dirty="0"/>
              </a:p>
            </p:txBody>
          </p:sp>
          <p:sp>
            <p:nvSpPr>
              <p:cNvPr id="75" name="TextBox 43"/>
              <p:cNvSpPr txBox="1">
                <a:spLocks noChangeArrowheads="1"/>
              </p:cNvSpPr>
              <p:nvPr/>
            </p:nvSpPr>
            <p:spPr bwMode="auto">
              <a:xfrm>
                <a:off x="279400" y="5756873"/>
                <a:ext cx="1231900" cy="475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b="1" dirty="0" smtClean="0"/>
                  <a:t>END=0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213" y="262623"/>
            <a:ext cx="4780424" cy="6447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Ring protection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219200"/>
            <a:ext cx="7962900" cy="54102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1255097"/>
            <a:ext cx="8305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RFC 6974</a:t>
            </a:r>
          </a:p>
          <a:p>
            <a:r>
              <a:rPr lang="en-US" sz="2000" dirty="0" smtClean="0"/>
              <a:t>Between any 2 LSRs can define a </a:t>
            </a:r>
            <a:r>
              <a:rPr lang="en-US" sz="2000" b="1" dirty="0" smtClean="0"/>
              <a:t>S</a:t>
            </a:r>
            <a:r>
              <a:rPr lang="en-US" sz="2000" dirty="0" smtClean="0"/>
              <a:t>ub-</a:t>
            </a:r>
            <a:r>
              <a:rPr lang="en-US" sz="2000" b="1" dirty="0" smtClean="0"/>
              <a:t>P</a:t>
            </a:r>
            <a:r>
              <a:rPr lang="en-US" sz="2000" dirty="0" smtClean="0"/>
              <a:t>ath </a:t>
            </a:r>
            <a:r>
              <a:rPr lang="en-US" sz="2000" b="1" dirty="0" smtClean="0"/>
              <a:t>M</a:t>
            </a:r>
            <a:r>
              <a:rPr lang="en-US" sz="2000" dirty="0" smtClean="0"/>
              <a:t>aintenance </a:t>
            </a:r>
            <a:r>
              <a:rPr lang="en-US" sz="2000" b="1" dirty="0" smtClean="0"/>
              <a:t>E</a:t>
            </a:r>
            <a:r>
              <a:rPr lang="en-US" sz="2000" dirty="0" smtClean="0"/>
              <a:t>ntity</a:t>
            </a:r>
          </a:p>
          <a:p>
            <a:r>
              <a:rPr lang="en-US" sz="2000" dirty="0" smtClean="0"/>
              <a:t>So between 2 LSRs on a ring there are 2 SPMEs – </a:t>
            </a:r>
          </a:p>
          <a:p>
            <a:r>
              <a:rPr lang="en-US" sz="2000" dirty="0" smtClean="0"/>
              <a:t>    we define 1 as the working channel and 1 as the protection channel</a:t>
            </a:r>
          </a:p>
          <a:p>
            <a:r>
              <a:rPr lang="en-US" sz="2000" dirty="0" smtClean="0"/>
              <a:t>Now we re-use the linear protection mechanisms, including the PSC protocol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draft-</a:t>
            </a:r>
            <a:r>
              <a:rPr lang="en-US" sz="2400" b="1" dirty="0" err="1" smtClean="0"/>
              <a:t>helvoort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mpls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tp</a:t>
            </a:r>
            <a:r>
              <a:rPr lang="en-US" sz="2400" b="1" dirty="0" smtClean="0"/>
              <a:t>-ring-protection-switching</a:t>
            </a:r>
          </a:p>
          <a:p>
            <a:r>
              <a:rPr lang="en-US" sz="2000" dirty="0" smtClean="0"/>
              <a:t>Both counter-rotating rings carry working and protection traffic</a:t>
            </a:r>
          </a:p>
          <a:p>
            <a:r>
              <a:rPr lang="en-US" sz="2000" dirty="0" smtClean="0"/>
              <a:t>The bandwidth on each ring is divided </a:t>
            </a:r>
          </a:p>
          <a:p>
            <a:r>
              <a:rPr lang="en-US" sz="2000" dirty="0" smtClean="0"/>
              <a:t>    X BW is dedicated to working traffic and Y dedicated to protection traffic</a:t>
            </a:r>
          </a:p>
          <a:p>
            <a:r>
              <a:rPr lang="en-US" sz="2000" dirty="0" smtClean="0"/>
              <a:t>The protection bandwidth of one ring is used to protect the other ring</a:t>
            </a:r>
          </a:p>
          <a:p>
            <a:r>
              <a:rPr lang="en-US" sz="2000" dirty="0" smtClean="0"/>
              <a:t>Each node should have information about the sequence of ring nodes </a:t>
            </a:r>
          </a:p>
          <a:p>
            <a:r>
              <a:rPr lang="en-US" sz="2000" b="1" dirty="0" smtClean="0"/>
              <a:t>M</a:t>
            </a:r>
            <a:r>
              <a:rPr lang="en-US" sz="2000" dirty="0" smtClean="0"/>
              <a:t>PLS-TP </a:t>
            </a:r>
            <a:r>
              <a:rPr lang="en-US" sz="2000" b="1" dirty="0" smtClean="0"/>
              <a:t>R</a:t>
            </a:r>
            <a:r>
              <a:rPr lang="en-US" sz="2000" dirty="0" smtClean="0"/>
              <a:t>ing </a:t>
            </a:r>
            <a:r>
              <a:rPr lang="en-US" sz="2000" b="1" dirty="0" smtClean="0"/>
              <a:t>P</a:t>
            </a:r>
            <a:r>
              <a:rPr lang="en-US" sz="2000" dirty="0" smtClean="0"/>
              <a:t>rotection </a:t>
            </a:r>
            <a:r>
              <a:rPr lang="en-US" sz="2000" b="1" dirty="0" smtClean="0"/>
              <a:t>S</a:t>
            </a:r>
            <a:r>
              <a:rPr lang="en-US" sz="2000" dirty="0" smtClean="0"/>
              <a:t>witching  is G.8032-like, but forwards non-NR </a:t>
            </a:r>
            <a:r>
              <a:rPr lang="en-US" sz="2000" dirty="0" err="1" smtClean="0"/>
              <a:t>msgs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3030179"/>
            <a:ext cx="7394575" cy="1879600"/>
          </a:xfrm>
          <a:prstGeom prst="rect">
            <a:avLst/>
          </a:prstGeom>
        </p:spPr>
        <p:txBody>
          <a:bodyPr/>
          <a:lstStyle/>
          <a:p>
            <a:pPr marL="419100" indent="-419100"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Security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03" y="262623"/>
            <a:ext cx="4691934" cy="6447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MPLS security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255097"/>
            <a:ext cx="830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RFC 5920 </a:t>
            </a:r>
            <a:r>
              <a:rPr lang="en-US" sz="2400" dirty="0"/>
              <a:t>provides </a:t>
            </a:r>
            <a:r>
              <a:rPr lang="en-US" sz="2400" dirty="0" smtClean="0"/>
              <a:t>a security framework </a:t>
            </a:r>
            <a:r>
              <a:rPr lang="en-US" sz="2400" dirty="0"/>
              <a:t>for </a:t>
            </a:r>
            <a:r>
              <a:rPr lang="en-US" sz="2400" dirty="0" smtClean="0"/>
              <a:t>MPLS networks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MPLS </a:t>
            </a:r>
            <a:r>
              <a:rPr lang="en-US" sz="2400" dirty="0"/>
              <a:t>was designed for </a:t>
            </a:r>
            <a:r>
              <a:rPr lang="en-US" sz="2400" i="1" dirty="0"/>
              <a:t>core networks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	its security design is </a:t>
            </a:r>
            <a:r>
              <a:rPr lang="en-US" sz="2400" i="1" dirty="0"/>
              <a:t>soft on the inside and hard on the outside </a:t>
            </a:r>
          </a:p>
          <a:p>
            <a:pPr defTabSz="339725">
              <a:spcBef>
                <a:spcPts val="1200"/>
              </a:spcBef>
              <a:buNone/>
            </a:pPr>
            <a:r>
              <a:rPr lang="en-US" sz="2400" dirty="0" smtClean="0"/>
              <a:t>If </a:t>
            </a:r>
            <a:r>
              <a:rPr lang="en-US" sz="2400" dirty="0"/>
              <a:t>an attacker gains physical access to an MPLS network node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	(it is enough for there to be an open switch port)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he can inject fake MPLS packets with arbitrary labels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	(there is high probability of guessing a valid label)</a:t>
            </a:r>
          </a:p>
          <a:p>
            <a:pPr defTabSz="339725">
              <a:spcBef>
                <a:spcPts val="1200"/>
              </a:spcBef>
              <a:buNone/>
            </a:pPr>
            <a:r>
              <a:rPr lang="en-US" sz="2400" dirty="0"/>
              <a:t>Once a packet is inside the network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	there are no mechanisms to identify and block it </a:t>
            </a:r>
          </a:p>
          <a:p>
            <a:pPr defTabSz="339725">
              <a:spcBef>
                <a:spcPts val="0"/>
              </a:spcBef>
              <a:buNone/>
            </a:pPr>
            <a:r>
              <a:rPr lang="en-US" sz="2400" dirty="0"/>
              <a:t>	(no sanity checking, no header field to authenticate)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In addition there are issues with MPLS control protocols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At </a:t>
            </a:r>
            <a:r>
              <a:rPr lang="en-US" sz="2400" dirty="0"/>
              <a:t>high rates this injection can overwhelm forwarding resources</a:t>
            </a:r>
          </a:p>
        </p:txBody>
      </p:sp>
    </p:spTree>
    <p:extLst>
      <p:ext uri="{BB962C8B-B14F-4D97-AF65-F5344CB8AC3E}">
        <p14:creationId xmlns:p14="http://schemas.microsoft.com/office/powerpoint/2010/main" val="22630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3" y="262623"/>
            <a:ext cx="5340863" cy="6447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Source authentication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255097"/>
            <a:ext cx="8305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Ethernet and IP packets contain Source Addresses (SA)</a:t>
            </a:r>
          </a:p>
          <a:p>
            <a:pPr>
              <a:buNone/>
              <a:tabLst>
                <a:tab pos="515938" algn="l"/>
              </a:tabLst>
            </a:pPr>
            <a:r>
              <a:rPr lang="en-US" sz="2400" dirty="0"/>
              <a:t>	but these can be readily forged</a:t>
            </a:r>
          </a:p>
          <a:p>
            <a:pPr>
              <a:spcBef>
                <a:spcPts val="1200"/>
              </a:spcBef>
              <a:buNone/>
              <a:tabLst>
                <a:tab pos="515938" algn="l"/>
              </a:tabLst>
            </a:pPr>
            <a:r>
              <a:rPr lang="en-US" sz="2400" dirty="0" smtClean="0"/>
              <a:t>Message Authentication Codes (MACs)</a:t>
            </a:r>
          </a:p>
          <a:p>
            <a:pPr>
              <a:buNone/>
              <a:tabLst>
                <a:tab pos="5159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can be </a:t>
            </a:r>
            <a:r>
              <a:rPr lang="en-US" sz="2400" dirty="0"/>
              <a:t>used to authenticate a packet’s source </a:t>
            </a:r>
          </a:p>
          <a:p>
            <a:pPr>
              <a:buNone/>
              <a:tabLst>
                <a:tab pos="515938" algn="l"/>
              </a:tabLst>
            </a:pPr>
            <a:r>
              <a:rPr lang="en-US" sz="2400" dirty="0"/>
              <a:t>	that is, to prove that the SA correctly indicates the </a:t>
            </a:r>
            <a:r>
              <a:rPr lang="en-US" sz="2400" dirty="0" smtClean="0"/>
              <a:t>source</a:t>
            </a:r>
          </a:p>
          <a:p>
            <a:pPr>
              <a:buNone/>
              <a:tabLst>
                <a:tab pos="515938" algn="l"/>
              </a:tabLst>
            </a:pPr>
            <a:r>
              <a:rPr lang="en-US" sz="2400" dirty="0" smtClean="0"/>
              <a:t>Source authentication is used in IPsec and </a:t>
            </a:r>
            <a:r>
              <a:rPr lang="en-US" sz="2400" dirty="0" err="1" smtClean="0"/>
              <a:t>MACsec</a:t>
            </a:r>
            <a:endParaRPr lang="en-US" sz="2400" dirty="0" smtClean="0"/>
          </a:p>
          <a:p>
            <a:pPr>
              <a:buNone/>
              <a:tabLst>
                <a:tab pos="5159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along with integrity (anti-tampering) </a:t>
            </a:r>
          </a:p>
          <a:p>
            <a:pPr>
              <a:buNone/>
              <a:tabLst>
                <a:tab pos="5159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and optionally confidentiality (encryption)</a:t>
            </a:r>
            <a:endParaRPr lang="en-US" sz="2400" dirty="0"/>
          </a:p>
          <a:p>
            <a:pPr defTabSz="457200">
              <a:spcBef>
                <a:spcPts val="1200"/>
              </a:spcBef>
              <a:buNone/>
            </a:pPr>
            <a:r>
              <a:rPr lang="en-US" sz="2400" dirty="0" smtClean="0"/>
              <a:t>MPLS packets contain no source address</a:t>
            </a:r>
          </a:p>
          <a:p>
            <a:pPr defTabSz="457200">
              <a:buNone/>
            </a:pPr>
            <a:r>
              <a:rPr lang="en-US" sz="2400" dirty="0"/>
              <a:t>	</a:t>
            </a:r>
            <a:r>
              <a:rPr lang="en-US" sz="2400" dirty="0" smtClean="0"/>
              <a:t>and thus there is no way to verify who sent them</a:t>
            </a:r>
          </a:p>
          <a:p>
            <a:pPr defTabSz="457200">
              <a:buNone/>
            </a:pPr>
            <a:r>
              <a:rPr lang="en-US" sz="2400" dirty="0" smtClean="0"/>
              <a:t>This opens MPLS to </a:t>
            </a:r>
            <a:r>
              <a:rPr lang="en-US" sz="2400" i="1" dirty="0" smtClean="0"/>
              <a:t>injection</a:t>
            </a:r>
            <a:r>
              <a:rPr lang="en-US" sz="2400" dirty="0" smtClean="0"/>
              <a:t> and </a:t>
            </a:r>
            <a:r>
              <a:rPr lang="en-US" sz="2400" i="1" dirty="0" smtClean="0"/>
              <a:t>label swap </a:t>
            </a:r>
            <a:r>
              <a:rPr lang="en-US" sz="2400" dirty="0" smtClean="0"/>
              <a:t>attacks</a:t>
            </a:r>
          </a:p>
          <a:p>
            <a:pPr defTabSz="457200"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489" y="262623"/>
            <a:ext cx="5031147" cy="6447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Control plane attacks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255097"/>
            <a:ext cx="82996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Some MPLS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control</a:t>
            </a:r>
            <a:r>
              <a:rPr lang="en-US" sz="2400" dirty="0" smtClean="0"/>
              <a:t> protocols </a:t>
            </a:r>
            <a:r>
              <a:rPr lang="en-US" sz="2400" dirty="0"/>
              <a:t>(e.g., </a:t>
            </a:r>
            <a:r>
              <a:rPr lang="en-US" sz="2400" dirty="0" smtClean="0"/>
              <a:t>RSVP-TE</a:t>
            </a:r>
            <a:r>
              <a:rPr lang="en-US" sz="2400" dirty="0"/>
              <a:t>) are </a:t>
            </a:r>
            <a:r>
              <a:rPr lang="en-US" sz="2400" i="1" dirty="0"/>
              <a:t>soft-state </a:t>
            </a:r>
            <a:endParaRPr lang="en-US" sz="2400" i="1" dirty="0" smtClean="0"/>
          </a:p>
          <a:p>
            <a:pPr defTabSz="457200">
              <a:spcBef>
                <a:spcPts val="0"/>
              </a:spcBef>
            </a:pPr>
            <a:r>
              <a:rPr lang="en-US" sz="2400" dirty="0" smtClean="0"/>
              <a:t>	and others (e.g., LDP) withdraw LSPs </a:t>
            </a:r>
          </a:p>
          <a:p>
            <a:pPr defTabSz="457200"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dirty="0" smtClean="0"/>
              <a:t>	when </a:t>
            </a:r>
            <a:r>
              <a:rPr lang="en-US" sz="2400" dirty="0"/>
              <a:t>contact with a peer is </a:t>
            </a:r>
            <a:r>
              <a:rPr lang="en-US" sz="2400" dirty="0" smtClean="0"/>
              <a:t>lost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Intermittently deleting even a few consecutive </a:t>
            </a:r>
            <a:r>
              <a:rPr lang="en-US" sz="2400" dirty="0" err="1" smtClean="0"/>
              <a:t>keepalive</a:t>
            </a:r>
            <a:r>
              <a:rPr lang="en-US" sz="2400" dirty="0" smtClean="0"/>
              <a:t> packets</a:t>
            </a:r>
          </a:p>
          <a:p>
            <a:pPr defTabSz="457200"/>
            <a:r>
              <a:rPr lang="en-US" sz="2400" dirty="0" smtClean="0"/>
              <a:t>	can thus cause a massive denial of service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complex </a:t>
            </a:r>
            <a:r>
              <a:rPr lang="en-US" sz="2400" dirty="0" smtClean="0"/>
              <a:t>attacks </a:t>
            </a:r>
            <a:r>
              <a:rPr lang="en-US" sz="2400" dirty="0"/>
              <a:t>can poison the </a:t>
            </a:r>
            <a:r>
              <a:rPr lang="en-US" sz="2400" dirty="0" smtClean="0"/>
              <a:t>LFIB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These attacks are not relevant for MPLS-TP w/o a control 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0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3030179"/>
            <a:ext cx="7394575" cy="1879600"/>
          </a:xfrm>
          <a:prstGeom prst="rect">
            <a:avLst/>
          </a:prstGeom>
        </p:spPr>
        <p:txBody>
          <a:bodyPr/>
          <a:lstStyle/>
          <a:p>
            <a:pPr marL="419100" indent="-419100" algn="ctr">
              <a:lnSpc>
                <a:spcPct val="200000"/>
              </a:lnSpc>
              <a:buNone/>
            </a:pPr>
            <a:r>
              <a:rPr lang="en-US" sz="4400" dirty="0">
                <a:solidFill>
                  <a:srgbClr val="0033CC"/>
                </a:solidFill>
              </a:rPr>
              <a:t>Pseudowires</a:t>
            </a:r>
            <a:endParaRPr lang="en-US" sz="4400" dirty="0" smtClean="0">
              <a:solidFill>
                <a:srgbClr val="0033CC"/>
              </a:solidFill>
            </a:endParaRP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2" name="Group 257"/>
          <p:cNvGrpSpPr>
            <a:grpSpLocks/>
          </p:cNvGrpSpPr>
          <p:nvPr/>
        </p:nvGrpSpPr>
        <p:grpSpPr bwMode="auto">
          <a:xfrm>
            <a:off x="3549650" y="279400"/>
            <a:ext cx="5475288" cy="1519238"/>
            <a:chOff x="2236" y="176"/>
            <a:chExt cx="3449" cy="957"/>
          </a:xfrm>
        </p:grpSpPr>
        <p:sp>
          <p:nvSpPr>
            <p:cNvPr id="542906" name="Freeform 186"/>
            <p:cNvSpPr>
              <a:spLocks/>
            </p:cNvSpPr>
            <p:nvPr/>
          </p:nvSpPr>
          <p:spPr bwMode="auto">
            <a:xfrm rot="64793">
              <a:off x="3228" y="224"/>
              <a:ext cx="1602" cy="90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78" name="Line 187"/>
            <p:cNvSpPr>
              <a:spLocks noChangeShapeType="1"/>
            </p:cNvSpPr>
            <p:nvPr/>
          </p:nvSpPr>
          <p:spPr bwMode="auto">
            <a:xfrm flipV="1">
              <a:off x="4936" y="376"/>
              <a:ext cx="488" cy="22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188"/>
            <p:cNvSpPr>
              <a:spLocks noChangeShapeType="1"/>
            </p:cNvSpPr>
            <p:nvPr/>
          </p:nvSpPr>
          <p:spPr bwMode="auto">
            <a:xfrm>
              <a:off x="4928" y="672"/>
              <a:ext cx="4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Line 189"/>
            <p:cNvSpPr>
              <a:spLocks noChangeShapeType="1"/>
            </p:cNvSpPr>
            <p:nvPr/>
          </p:nvSpPr>
          <p:spPr bwMode="auto">
            <a:xfrm>
              <a:off x="4936" y="744"/>
              <a:ext cx="512" cy="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Rectangle 190"/>
            <p:cNvSpPr>
              <a:spLocks noChangeArrowheads="1"/>
            </p:cNvSpPr>
            <p:nvPr/>
          </p:nvSpPr>
          <p:spPr bwMode="auto">
            <a:xfrm flipH="1">
              <a:off x="3333" y="565"/>
              <a:ext cx="1505" cy="23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Line 192"/>
            <p:cNvSpPr>
              <a:spLocks noChangeShapeType="1"/>
            </p:cNvSpPr>
            <p:nvPr/>
          </p:nvSpPr>
          <p:spPr bwMode="auto">
            <a:xfrm>
              <a:off x="3176" y="746"/>
              <a:ext cx="1552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93"/>
            <p:cNvSpPr>
              <a:spLocks noChangeShapeType="1"/>
            </p:cNvSpPr>
            <p:nvPr/>
          </p:nvSpPr>
          <p:spPr bwMode="auto">
            <a:xfrm>
              <a:off x="3120" y="672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Line 194"/>
            <p:cNvSpPr>
              <a:spLocks noChangeShapeType="1"/>
            </p:cNvSpPr>
            <p:nvPr/>
          </p:nvSpPr>
          <p:spPr bwMode="auto">
            <a:xfrm>
              <a:off x="3168" y="600"/>
              <a:ext cx="164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4587" y="509"/>
              <a:ext cx="433" cy="327"/>
              <a:chOff x="3427" y="1269"/>
              <a:chExt cx="433" cy="327"/>
            </a:xfrm>
          </p:grpSpPr>
          <p:grpSp>
            <p:nvGrpSpPr>
              <p:cNvPr id="4" name="Group 196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79942" name="Oval 19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5" name="Oval 20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1" name="Text Box 201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sp>
          <p:nvSpPr>
            <p:cNvPr id="79886" name="Line 202"/>
            <p:cNvSpPr>
              <a:spLocks noChangeShapeType="1"/>
            </p:cNvSpPr>
            <p:nvPr/>
          </p:nvSpPr>
          <p:spPr bwMode="auto">
            <a:xfrm>
              <a:off x="2512" y="288"/>
              <a:ext cx="568" cy="31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203"/>
            <p:cNvSpPr>
              <a:spLocks noChangeShapeType="1"/>
            </p:cNvSpPr>
            <p:nvPr/>
          </p:nvSpPr>
          <p:spPr bwMode="auto">
            <a:xfrm>
              <a:off x="2488" y="672"/>
              <a:ext cx="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Line 204"/>
            <p:cNvSpPr>
              <a:spLocks noChangeShapeType="1"/>
            </p:cNvSpPr>
            <p:nvPr/>
          </p:nvSpPr>
          <p:spPr bwMode="auto">
            <a:xfrm flipV="1">
              <a:off x="2496" y="744"/>
              <a:ext cx="58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244" y="176"/>
              <a:ext cx="313" cy="263"/>
              <a:chOff x="1084" y="984"/>
              <a:chExt cx="313" cy="263"/>
            </a:xfrm>
          </p:grpSpPr>
          <p:grpSp>
            <p:nvGrpSpPr>
              <p:cNvPr id="6" name="Group 206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36" name="Oval 20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9" name="Oval 21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35" name="Text Box 211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7" name="Group 212"/>
            <p:cNvGrpSpPr>
              <a:grpSpLocks/>
            </p:cNvGrpSpPr>
            <p:nvPr/>
          </p:nvGrpSpPr>
          <p:grpSpPr bwMode="auto">
            <a:xfrm>
              <a:off x="2236" y="512"/>
              <a:ext cx="313" cy="263"/>
              <a:chOff x="1084" y="984"/>
              <a:chExt cx="313" cy="263"/>
            </a:xfrm>
          </p:grpSpPr>
          <p:grpSp>
            <p:nvGrpSpPr>
              <p:cNvPr id="8" name="Group 213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30" name="Oval 21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1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3" name="Oval 21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29" name="Text Box 218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9" name="Group 219"/>
            <p:cNvGrpSpPr>
              <a:grpSpLocks/>
            </p:cNvGrpSpPr>
            <p:nvPr/>
          </p:nvGrpSpPr>
          <p:grpSpPr bwMode="auto">
            <a:xfrm>
              <a:off x="2236" y="816"/>
              <a:ext cx="313" cy="263"/>
              <a:chOff x="1084" y="984"/>
              <a:chExt cx="313" cy="263"/>
            </a:xfrm>
          </p:grpSpPr>
          <p:grpSp>
            <p:nvGrpSpPr>
              <p:cNvPr id="10" name="Group 220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24" name="Oval 22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7" name="Oval 22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23" name="Text Box 225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1" name="Group 226"/>
            <p:cNvGrpSpPr>
              <a:grpSpLocks/>
            </p:cNvGrpSpPr>
            <p:nvPr/>
          </p:nvGrpSpPr>
          <p:grpSpPr bwMode="auto">
            <a:xfrm>
              <a:off x="2985" y="492"/>
              <a:ext cx="433" cy="362"/>
              <a:chOff x="1825" y="1252"/>
              <a:chExt cx="433" cy="362"/>
            </a:xfrm>
          </p:grpSpPr>
          <p:grpSp>
            <p:nvGrpSpPr>
              <p:cNvPr id="12" name="Group 227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79918" name="Oval 228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9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0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1" name="Oval 231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17" name="Text Box 232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3" name="Group 233"/>
            <p:cNvGrpSpPr>
              <a:grpSpLocks/>
            </p:cNvGrpSpPr>
            <p:nvPr/>
          </p:nvGrpSpPr>
          <p:grpSpPr bwMode="auto">
            <a:xfrm>
              <a:off x="5372" y="824"/>
              <a:ext cx="313" cy="263"/>
              <a:chOff x="1084" y="984"/>
              <a:chExt cx="313" cy="263"/>
            </a:xfrm>
          </p:grpSpPr>
          <p:grpSp>
            <p:nvGrpSpPr>
              <p:cNvPr id="14" name="Group 234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12" name="Oval 23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5" name="Oval 23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11" name="Text Box 239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5" name="Group 240"/>
            <p:cNvGrpSpPr>
              <a:grpSpLocks/>
            </p:cNvGrpSpPr>
            <p:nvPr/>
          </p:nvGrpSpPr>
          <p:grpSpPr bwMode="auto">
            <a:xfrm>
              <a:off x="5372" y="520"/>
              <a:ext cx="313" cy="263"/>
              <a:chOff x="1084" y="984"/>
              <a:chExt cx="313" cy="263"/>
            </a:xfrm>
          </p:grpSpPr>
          <p:grpSp>
            <p:nvGrpSpPr>
              <p:cNvPr id="16" name="Group 241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06" name="Oval 24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8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9" name="Oval 24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05" name="Text Box 246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7" name="Group 247"/>
            <p:cNvGrpSpPr>
              <a:grpSpLocks/>
            </p:cNvGrpSpPr>
            <p:nvPr/>
          </p:nvGrpSpPr>
          <p:grpSpPr bwMode="auto">
            <a:xfrm>
              <a:off x="5372" y="224"/>
              <a:ext cx="313" cy="263"/>
              <a:chOff x="1084" y="984"/>
              <a:chExt cx="313" cy="263"/>
            </a:xfrm>
          </p:grpSpPr>
          <p:grpSp>
            <p:nvGrpSpPr>
              <p:cNvPr id="18" name="Group 248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00" name="Oval 24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3" name="Oval 25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99" name="Text Box 253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sp>
          <p:nvSpPr>
            <p:cNvPr id="79896" name="Text Box 255"/>
            <p:cNvSpPr txBox="1">
              <a:spLocks noChangeArrowheads="1"/>
            </p:cNvSpPr>
            <p:nvPr/>
          </p:nvSpPr>
          <p:spPr bwMode="auto">
            <a:xfrm>
              <a:off x="2536" y="42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  <p:sp>
          <p:nvSpPr>
            <p:cNvPr id="79897" name="Text Box 256"/>
            <p:cNvSpPr txBox="1">
              <a:spLocks noChangeArrowheads="1"/>
            </p:cNvSpPr>
            <p:nvPr/>
          </p:nvSpPr>
          <p:spPr bwMode="auto">
            <a:xfrm>
              <a:off x="5048" y="47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86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services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117600"/>
            <a:ext cx="8655050" cy="48688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There are many kinds of customer traffic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(</a:t>
            </a:r>
            <a:r>
              <a:rPr lang="en-US" sz="2400" dirty="0"/>
              <a:t>voice, video, </a:t>
            </a:r>
            <a:r>
              <a:rPr lang="en-US" sz="2400" dirty="0" smtClean="0"/>
              <a:t>file-transfer</a:t>
            </a:r>
            <a:r>
              <a:rPr lang="en-US" sz="2400" dirty="0"/>
              <a:t>, </a:t>
            </a:r>
            <a:r>
              <a:rPr lang="en-US" sz="2400" dirty="0" smtClean="0"/>
              <a:t>BE data, web browsing, etc.)</a:t>
            </a:r>
            <a:endParaRPr lang="en-US" sz="2400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Historically, </a:t>
            </a:r>
            <a:r>
              <a:rPr lang="en-US" sz="2400" b="1" dirty="0" smtClean="0"/>
              <a:t>S</a:t>
            </a:r>
            <a:r>
              <a:rPr lang="en-US" sz="2400" dirty="0" smtClean="0"/>
              <a:t>ervice </a:t>
            </a:r>
            <a:r>
              <a:rPr lang="en-US" sz="2400" b="1" dirty="0" smtClean="0"/>
              <a:t>P</a:t>
            </a:r>
            <a:r>
              <a:rPr lang="en-US" sz="2400" dirty="0" smtClean="0"/>
              <a:t>roviders built networks and sold </a:t>
            </a:r>
            <a:r>
              <a:rPr lang="en-US" sz="2400" i="1" dirty="0" smtClean="0"/>
              <a:t>services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optimized for a specific traffic type or types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Thus, we ended up with (too) many communications protocols</a:t>
            </a:r>
          </a:p>
          <a:p>
            <a:r>
              <a:rPr lang="en-US" sz="2400" dirty="0" smtClean="0"/>
              <a:t>IPv4, IPv6, Ethernet, MPLS, ATM, frame relay, </a:t>
            </a:r>
          </a:p>
          <a:p>
            <a:r>
              <a:rPr lang="en-US" sz="2400" dirty="0" smtClean="0"/>
              <a:t>CLNS, E1 , E3, T1, T3, SDH, OTN, CPRI, PPP,</a:t>
            </a:r>
          </a:p>
          <a:p>
            <a:r>
              <a:rPr lang="en-US" sz="2400" dirty="0" smtClean="0"/>
              <a:t>fiber channel, Controller Area Network, </a:t>
            </a:r>
            <a:r>
              <a:rPr lang="en-US" sz="2400" dirty="0" err="1" smtClean="0"/>
              <a:t>Profinet</a:t>
            </a:r>
            <a:r>
              <a:rPr lang="en-US" sz="2400" dirty="0" smtClean="0"/>
              <a:t>, …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However, SPs </a:t>
            </a:r>
            <a:r>
              <a:rPr lang="en-US" sz="2400" dirty="0">
                <a:solidFill>
                  <a:srgbClr val="0033CC"/>
                </a:solidFill>
              </a:rPr>
              <a:t>with one type of network infrastructure </a:t>
            </a:r>
            <a:endParaRPr lang="en-US" sz="24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want </a:t>
            </a:r>
            <a:r>
              <a:rPr lang="en-US" sz="2400" dirty="0">
                <a:solidFill>
                  <a:srgbClr val="0033CC"/>
                </a:solidFill>
              </a:rPr>
              <a:t>to fully exploit it </a:t>
            </a:r>
            <a:r>
              <a:rPr lang="en-US" sz="2400" dirty="0" smtClean="0">
                <a:solidFill>
                  <a:srgbClr val="0033CC"/>
                </a:solidFill>
              </a:rPr>
              <a:t>to carry all </a:t>
            </a:r>
            <a:r>
              <a:rPr lang="en-US" sz="2400" dirty="0">
                <a:solidFill>
                  <a:srgbClr val="0033CC"/>
                </a:solidFill>
              </a:rPr>
              <a:t>types of network </a:t>
            </a:r>
            <a:r>
              <a:rPr lang="en-US" sz="2400" dirty="0" smtClean="0">
                <a:solidFill>
                  <a:srgbClr val="0033CC"/>
                </a:solidFill>
              </a:rPr>
              <a:t>traffic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0732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721" y="0"/>
            <a:ext cx="73263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F</a:t>
            </a:r>
            <a:r>
              <a:rPr lang="en-US" sz="4000" b="0" dirty="0" smtClean="0"/>
              <a:t>orwarding </a:t>
            </a:r>
            <a:r>
              <a:rPr lang="en-US" sz="4000" b="1" dirty="0" smtClean="0"/>
              <a:t>E</a:t>
            </a:r>
            <a:r>
              <a:rPr lang="en-US" sz="4000" b="0" dirty="0" smtClean="0"/>
              <a:t>quivalence </a:t>
            </a:r>
            <a:r>
              <a:rPr lang="en-US" sz="4000" b="1" dirty="0" smtClean="0"/>
              <a:t>C</a:t>
            </a:r>
            <a:r>
              <a:rPr lang="en-US" sz="4000" b="0" dirty="0" smtClean="0"/>
              <a:t>lasses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393" y="1023582"/>
            <a:ext cx="8686800" cy="550004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Simple routers typically search for IP prefix</a:t>
            </a:r>
          </a:p>
          <a:p>
            <a:pPr>
              <a:buNone/>
            </a:pPr>
            <a:r>
              <a:rPr lang="en-US" sz="2400" dirty="0" smtClean="0"/>
              <a:t>	and immediately perform forwarding</a:t>
            </a:r>
          </a:p>
          <a:p>
            <a:pPr>
              <a:buNone/>
            </a:pPr>
            <a:r>
              <a:rPr lang="en-US" sz="2400" dirty="0" smtClean="0"/>
              <a:t>e.g., the UNIX router LSDB </a:t>
            </a:r>
            <a:r>
              <a:rPr lang="en-US" sz="2400" dirty="0" err="1" smtClean="0"/>
              <a:t>Dijkstra</a:t>
            </a:r>
            <a:r>
              <a:rPr lang="en-US" sz="2400" dirty="0" smtClean="0"/>
              <a:t> returns forwarding information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Today’s routers decouple (as much as possible)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routing protocol(s)  (building LSDB, RIBs)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building FIB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packet parsing/classification/search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forwarding decision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All packets that are to be forwarded in the same way</a:t>
            </a:r>
          </a:p>
          <a:p>
            <a:pPr>
              <a:buNone/>
            </a:pPr>
            <a:r>
              <a:rPr lang="en-US" sz="2400" dirty="0" smtClean="0"/>
              <a:t>	are grouped together to form a FEC</a:t>
            </a:r>
          </a:p>
          <a:p>
            <a:pPr>
              <a:buNone/>
            </a:pPr>
            <a:r>
              <a:rPr lang="en-US" sz="2400" dirty="0" smtClean="0"/>
              <a:t>Thus the search algorithm returns a FEC label</a:t>
            </a:r>
          </a:p>
          <a:p>
            <a:pPr>
              <a:buNone/>
            </a:pPr>
            <a:r>
              <a:rPr lang="en-US" sz="2400" dirty="0" smtClean="0"/>
              <a:t>	and then a second lookup is performed </a:t>
            </a:r>
          </a:p>
          <a:p>
            <a:pPr>
              <a:buNone/>
            </a:pPr>
            <a:r>
              <a:rPr lang="en-US" sz="2400" dirty="0" smtClean="0"/>
              <a:t>		to find the forwarding information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Interworking</a:t>
            </a:r>
            <a:endParaRPr lang="en-US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661" y="1105469"/>
            <a:ext cx="8693624" cy="552734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smtClean="0"/>
              <a:t>As transport using different network protocols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are </a:t>
            </a:r>
            <a:r>
              <a:rPr lang="en-US" sz="2400" dirty="0" smtClean="0"/>
              <a:t>often sold </a:t>
            </a:r>
            <a:r>
              <a:rPr lang="en-US" sz="2400" smtClean="0"/>
              <a:t>as different </a:t>
            </a:r>
            <a:r>
              <a:rPr lang="en-US" sz="2400" i="1" smtClean="0"/>
              <a:t>services </a:t>
            </a:r>
            <a:r>
              <a:rPr lang="en-US" sz="1800" smtClean="0"/>
              <a:t>(although the customer shouldn’t care)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one </a:t>
            </a:r>
            <a:r>
              <a:rPr lang="en-US" sz="2400" dirty="0" smtClean="0"/>
              <a:t>frequently needs to connect networks using different protocols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33CC"/>
                </a:solidFill>
              </a:rPr>
              <a:t>This connection is </a:t>
            </a:r>
            <a:r>
              <a:rPr lang="en-US" sz="2400" dirty="0">
                <a:solidFill>
                  <a:srgbClr val="0033CC"/>
                </a:solidFill>
              </a:rPr>
              <a:t>called </a:t>
            </a:r>
            <a:r>
              <a:rPr lang="en-US" sz="2400" i="1" dirty="0">
                <a:solidFill>
                  <a:srgbClr val="0033CC"/>
                </a:solidFill>
              </a:rPr>
              <a:t>interworking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The protocol </a:t>
            </a:r>
            <a:r>
              <a:rPr lang="en-US" sz="2400" dirty="0">
                <a:solidFill>
                  <a:srgbClr val="0033CC"/>
                </a:solidFill>
              </a:rPr>
              <a:t>converter goes by various names :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interworking function (IWF)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gateway (GW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33CC"/>
                </a:solidFill>
              </a:rPr>
              <a:t>edge device (e.g., PE)</a:t>
            </a:r>
            <a:endParaRPr lang="en-US" sz="200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74405" y="2551628"/>
            <a:ext cx="3257187" cy="1365806"/>
            <a:chOff x="2188053" y="3684391"/>
            <a:chExt cx="3257187" cy="1365806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64793">
              <a:off x="2188053" y="3697838"/>
              <a:ext cx="1458912" cy="135235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64793">
              <a:off x="3795828" y="3684391"/>
              <a:ext cx="1649412" cy="1340406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337542" y="4045576"/>
              <a:ext cx="1200150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dirty="0" smtClean="0"/>
                <a:t>network</a:t>
              </a:r>
              <a:endParaRPr lang="en-US" dirty="0"/>
            </a:p>
            <a:p>
              <a:pPr algn="ctr">
                <a:spcBef>
                  <a:spcPct val="10000"/>
                </a:spcBef>
              </a:pPr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045768" y="4034203"/>
              <a:ext cx="1200150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dirty="0" smtClean="0"/>
                <a:t>network</a:t>
              </a:r>
              <a:endParaRPr lang="en-US" dirty="0"/>
            </a:p>
            <a:p>
              <a:pPr algn="ctr">
                <a:spcBef>
                  <a:spcPct val="10000"/>
                </a:spcBef>
              </a:pPr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3621211" y="4132100"/>
              <a:ext cx="398463" cy="508000"/>
              <a:chOff x="1884" y="765"/>
              <a:chExt cx="251" cy="330"/>
            </a:xfrm>
          </p:grpSpPr>
          <p:sp>
            <p:nvSpPr>
              <p:cNvPr id="24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43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Interworking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6" y="1090044"/>
            <a:ext cx="8475259" cy="39323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One way to connect two different networks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is by full conversion of the </a:t>
            </a:r>
            <a:r>
              <a:rPr lang="en-US" sz="2400" b="1" i="1" dirty="0" smtClean="0"/>
              <a:t>N</a:t>
            </a:r>
            <a:r>
              <a:rPr lang="en-US" sz="2400" i="1" dirty="0" smtClean="0"/>
              <a:t>ative</a:t>
            </a:r>
            <a:r>
              <a:rPr lang="en-US" sz="2400" dirty="0" smtClean="0"/>
              <a:t> </a:t>
            </a:r>
            <a:r>
              <a:rPr lang="en-US" sz="2400" b="1" i="1" dirty="0" smtClean="0"/>
              <a:t>S</a:t>
            </a:r>
            <a:r>
              <a:rPr lang="en-US" sz="2400" i="1" dirty="0" smtClean="0"/>
              <a:t>ervice</a:t>
            </a:r>
            <a:r>
              <a:rPr lang="en-US" sz="2400" dirty="0" smtClean="0"/>
              <a:t> formats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This is called </a:t>
            </a:r>
            <a:r>
              <a:rPr lang="en-US" sz="2400" i="1" dirty="0" smtClean="0"/>
              <a:t>service interworking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The service interworking IWF fully terminates the native services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CC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85065" y="2442947"/>
            <a:ext cx="5063544" cy="1712128"/>
            <a:chOff x="1385065" y="2411294"/>
            <a:chExt cx="5063544" cy="1893910"/>
          </a:xfrm>
        </p:grpSpPr>
        <p:sp>
          <p:nvSpPr>
            <p:cNvPr id="482324" name="Line 20"/>
            <p:cNvSpPr>
              <a:spLocks noChangeShapeType="1"/>
            </p:cNvSpPr>
            <p:nvPr/>
          </p:nvSpPr>
          <p:spPr bwMode="auto">
            <a:xfrm flipH="1" flipV="1">
              <a:off x="2464061" y="3347919"/>
              <a:ext cx="1406525" cy="1588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321" name="Line 17"/>
            <p:cNvSpPr>
              <a:spLocks noChangeShapeType="1"/>
            </p:cNvSpPr>
            <p:nvPr/>
          </p:nvSpPr>
          <p:spPr bwMode="auto">
            <a:xfrm flipH="1">
              <a:off x="3965955" y="3338394"/>
              <a:ext cx="1685925" cy="95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3143537" y="2470245"/>
              <a:ext cx="1687769" cy="1610436"/>
              <a:chOff x="1884" y="765"/>
              <a:chExt cx="251" cy="330"/>
            </a:xfrm>
          </p:grpSpPr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322" name="Freeform 18"/>
            <p:cNvSpPr>
              <a:spLocks/>
            </p:cNvSpPr>
            <p:nvPr/>
          </p:nvSpPr>
          <p:spPr bwMode="auto">
            <a:xfrm rot="64793">
              <a:off x="4989696" y="2419254"/>
              <a:ext cx="1458913" cy="1885950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0066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2323" name="Freeform 19"/>
            <p:cNvSpPr>
              <a:spLocks/>
            </p:cNvSpPr>
            <p:nvPr/>
          </p:nvSpPr>
          <p:spPr bwMode="auto">
            <a:xfrm rot="64793">
              <a:off x="1385065" y="2411294"/>
              <a:ext cx="1458913" cy="1885950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FF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2327" name="Text Box 23"/>
            <p:cNvSpPr txBox="1">
              <a:spLocks noChangeArrowheads="1"/>
            </p:cNvSpPr>
            <p:nvPr/>
          </p:nvSpPr>
          <p:spPr bwMode="auto">
            <a:xfrm>
              <a:off x="3222862" y="3003076"/>
              <a:ext cx="1581150" cy="8858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"/>
                </a:spcBef>
              </a:pPr>
              <a:r>
                <a:rPr lang="en-US" dirty="0"/>
                <a:t>service</a:t>
              </a:r>
            </a:p>
            <a:p>
              <a:pPr algn="ctr">
                <a:lnSpc>
                  <a:spcPct val="80000"/>
                </a:lnSpc>
                <a:spcBef>
                  <a:spcPct val="5000"/>
                </a:spcBef>
              </a:pPr>
              <a:r>
                <a:rPr lang="en-US" dirty="0"/>
                <a:t>interworking</a:t>
              </a:r>
            </a:p>
            <a:p>
              <a:pPr algn="ctr">
                <a:lnSpc>
                  <a:spcPct val="80000"/>
                </a:lnSpc>
                <a:spcBef>
                  <a:spcPct val="5000"/>
                </a:spcBef>
              </a:pPr>
              <a:r>
                <a:rPr lang="en-US" dirty="0"/>
                <a:t>function</a:t>
              </a:r>
            </a:p>
          </p:txBody>
        </p:sp>
        <p:sp>
          <p:nvSpPr>
            <p:cNvPr id="482329" name="Text Box 25"/>
            <p:cNvSpPr txBox="1">
              <a:spLocks noChangeArrowheads="1"/>
            </p:cNvSpPr>
            <p:nvPr/>
          </p:nvSpPr>
          <p:spPr bwMode="auto">
            <a:xfrm>
              <a:off x="1577153" y="2905007"/>
              <a:ext cx="12001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/>
                <a:t>Native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Service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482332" name="Text Box 28"/>
            <p:cNvSpPr txBox="1">
              <a:spLocks noChangeArrowheads="1"/>
            </p:cNvSpPr>
            <p:nvPr/>
          </p:nvSpPr>
          <p:spPr bwMode="auto">
            <a:xfrm>
              <a:off x="5167496" y="2818996"/>
              <a:ext cx="12001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/>
                <a:t>Native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Service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B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41234" y="5131557"/>
            <a:ext cx="5975994" cy="1403279"/>
            <a:chOff x="1041234" y="5131557"/>
            <a:chExt cx="5975994" cy="1403279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041234" y="5131557"/>
              <a:ext cx="2234228" cy="1401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15" name="Straight Connector 14"/>
            <p:cNvCxnSpPr>
              <a:stCxn id="13" idx="1"/>
              <a:endCxn id="13" idx="3"/>
            </p:cNvCxnSpPr>
            <p:nvPr/>
          </p:nvCxnSpPr>
          <p:spPr>
            <a:xfrm rot="10800000" flipH="1">
              <a:off x="1041234" y="5832060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87355" y="5322627"/>
              <a:ext cx="193798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NS A  header(s)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584" y="5993642"/>
              <a:ext cx="139207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user data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783000" y="5133831"/>
              <a:ext cx="2234228" cy="1401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/>
            <p:cNvCxnSpPr>
              <a:stCxn id="18" idx="1"/>
              <a:endCxn id="18" idx="3"/>
            </p:cNvCxnSpPr>
            <p:nvPr/>
          </p:nvCxnSpPr>
          <p:spPr>
            <a:xfrm rot="10800000" flipH="1">
              <a:off x="4783000" y="5834334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22381" y="5324901"/>
              <a:ext cx="184244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NS B  header(s)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4350" y="5995916"/>
              <a:ext cx="139207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user data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835026" y="5841242"/>
              <a:ext cx="600501" cy="158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577993" y="5843516"/>
              <a:ext cx="600501" cy="158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335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323" y="901510"/>
            <a:ext cx="8134824" cy="5175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Network interworking </a:t>
            </a:r>
            <a:r>
              <a:rPr lang="en-US" sz="2400" dirty="0" smtClean="0"/>
              <a:t>(tunneling) is a simpler alternative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that is applicable when both end-points sit on the same NS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For example, if we wish to interconnect two Ethernet LANs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using an MPLS infrastructure network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Note that the native service protocol is not terminated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237714" y="2442942"/>
            <a:ext cx="5994429" cy="1576733"/>
            <a:chOff x="1237714" y="2825086"/>
            <a:chExt cx="5994429" cy="1576733"/>
          </a:xfrm>
        </p:grpSpPr>
        <p:sp>
          <p:nvSpPr>
            <p:cNvPr id="477195" name="Line 11"/>
            <p:cNvSpPr>
              <a:spLocks noChangeShapeType="1"/>
            </p:cNvSpPr>
            <p:nvPr/>
          </p:nvSpPr>
          <p:spPr bwMode="auto">
            <a:xfrm flipH="1" flipV="1">
              <a:off x="2269129" y="3643763"/>
              <a:ext cx="4022725" cy="16077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7189" name="Freeform 5"/>
            <p:cNvSpPr>
              <a:spLocks/>
            </p:cNvSpPr>
            <p:nvPr/>
          </p:nvSpPr>
          <p:spPr bwMode="auto">
            <a:xfrm rot="64793">
              <a:off x="5773230" y="2932664"/>
              <a:ext cx="1458913" cy="1469155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77190" name="Freeform 6"/>
            <p:cNvSpPr>
              <a:spLocks/>
            </p:cNvSpPr>
            <p:nvPr/>
          </p:nvSpPr>
          <p:spPr bwMode="auto">
            <a:xfrm rot="64793">
              <a:off x="1237714" y="2895564"/>
              <a:ext cx="1458912" cy="1469155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77191" name="Freeform 7"/>
            <p:cNvSpPr>
              <a:spLocks/>
            </p:cNvSpPr>
            <p:nvPr/>
          </p:nvSpPr>
          <p:spPr bwMode="auto">
            <a:xfrm rot="64793">
              <a:off x="3390610" y="2825086"/>
              <a:ext cx="1649412" cy="153962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77193" name="Text Box 9"/>
            <p:cNvSpPr txBox="1">
              <a:spLocks noChangeArrowheads="1"/>
            </p:cNvSpPr>
            <p:nvPr/>
          </p:nvSpPr>
          <p:spPr bwMode="auto">
            <a:xfrm>
              <a:off x="1382176" y="3099352"/>
              <a:ext cx="1200150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dirty="0" smtClean="0"/>
                <a:t>native</a:t>
              </a:r>
            </a:p>
            <a:p>
              <a:pPr algn="ctr">
                <a:spcBef>
                  <a:spcPct val="10000"/>
                </a:spcBef>
              </a:pPr>
              <a:r>
                <a:rPr lang="en-US" dirty="0" smtClean="0"/>
                <a:t>service</a:t>
              </a:r>
              <a:endParaRPr lang="en-US" dirty="0"/>
            </a:p>
            <a:p>
              <a:pPr algn="ctr"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477196" name="Rectangle 12"/>
            <p:cNvSpPr>
              <a:spLocks noChangeArrowheads="1"/>
            </p:cNvSpPr>
            <p:nvPr/>
          </p:nvSpPr>
          <p:spPr bwMode="auto">
            <a:xfrm flipH="1">
              <a:off x="3383554" y="3595533"/>
              <a:ext cx="1741488" cy="1286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197" name="Text Box 13"/>
            <p:cNvSpPr txBox="1">
              <a:spLocks noChangeArrowheads="1"/>
            </p:cNvSpPr>
            <p:nvPr/>
          </p:nvSpPr>
          <p:spPr bwMode="auto">
            <a:xfrm>
              <a:off x="5960223" y="3150930"/>
              <a:ext cx="1200150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dirty="0" smtClean="0"/>
                <a:t>native</a:t>
              </a:r>
            </a:p>
            <a:p>
              <a:pPr algn="ctr">
                <a:spcBef>
                  <a:spcPct val="10000"/>
                </a:spcBef>
              </a:pPr>
              <a:r>
                <a:rPr lang="en-US" dirty="0" smtClean="0"/>
                <a:t>service</a:t>
              </a:r>
              <a:endParaRPr lang="en-US" dirty="0"/>
            </a:p>
            <a:p>
              <a:pPr algn="ctr"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477198" name="Text Box 14"/>
            <p:cNvSpPr txBox="1">
              <a:spLocks noChangeArrowheads="1"/>
            </p:cNvSpPr>
            <p:nvPr/>
          </p:nvSpPr>
          <p:spPr bwMode="auto">
            <a:xfrm>
              <a:off x="3435942" y="3144375"/>
              <a:ext cx="1625600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dirty="0" smtClean="0"/>
                <a:t>SP</a:t>
              </a:r>
            </a:p>
            <a:p>
              <a:pPr algn="ctr">
                <a:spcBef>
                  <a:spcPct val="10000"/>
                </a:spcBef>
              </a:pPr>
              <a:endParaRPr lang="en-US" dirty="0"/>
            </a:p>
            <a:p>
              <a:pPr algn="ctr"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3143608" y="3428696"/>
              <a:ext cx="418458" cy="446524"/>
              <a:chOff x="1884" y="765"/>
              <a:chExt cx="251" cy="330"/>
            </a:xfrm>
          </p:grpSpPr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4879148" y="3441098"/>
              <a:ext cx="418458" cy="446524"/>
              <a:chOff x="1884" y="765"/>
              <a:chExt cx="251" cy="330"/>
            </a:xfrm>
          </p:grpSpPr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45698" y="4572000"/>
            <a:ext cx="6835818" cy="2156184"/>
            <a:chOff x="945698" y="4572000"/>
            <a:chExt cx="6835818" cy="2156184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945698" y="5322629"/>
              <a:ext cx="2234228" cy="1401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Connector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945698" y="6023132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91819" y="5513699"/>
              <a:ext cx="193798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NS  headers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67048" y="6184714"/>
              <a:ext cx="139207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user data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5547288" y="5324903"/>
              <a:ext cx="2234228" cy="1401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37" name="Straight Connector 36"/>
            <p:cNvCxnSpPr>
              <a:stCxn id="36" idx="1"/>
              <a:endCxn id="36" idx="3"/>
            </p:cNvCxnSpPr>
            <p:nvPr/>
          </p:nvCxnSpPr>
          <p:spPr>
            <a:xfrm rot="10800000" flipH="1">
              <a:off x="5547288" y="6025406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786669" y="5515973"/>
              <a:ext cx="184244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NS  headers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8638" y="6186988"/>
              <a:ext cx="139207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user data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243091" y="4572000"/>
              <a:ext cx="2234228" cy="215618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 flipH="1">
              <a:off x="3243091" y="6004940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82472" y="5463656"/>
              <a:ext cx="184244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NS  headers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64441" y="6134671"/>
              <a:ext cx="1392072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user data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0800000" flipH="1">
              <a:off x="3259011" y="5324812"/>
              <a:ext cx="22342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441529" y="4794916"/>
              <a:ext cx="1842448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/>
                <a:t>SP  headers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431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248" y="915402"/>
            <a:ext cx="8585199" cy="4978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Since both ends of a tunnel are of the same native service</a:t>
            </a:r>
          </a:p>
          <a:p>
            <a:pPr>
              <a:buNone/>
            </a:pPr>
            <a:r>
              <a:rPr lang="en-US" sz="2400" dirty="0" smtClean="0"/>
              <a:t>	the tunnel seems to be transparent (a </a:t>
            </a:r>
            <a:r>
              <a:rPr lang="en-US" sz="2400" i="1" dirty="0" smtClean="0"/>
              <a:t>virtual</a:t>
            </a:r>
            <a:r>
              <a:rPr lang="en-US" sz="2400" dirty="0" smtClean="0"/>
              <a:t> </a:t>
            </a:r>
            <a:r>
              <a:rPr lang="en-US" sz="2400" i="1" dirty="0" smtClean="0"/>
              <a:t>wire</a:t>
            </a:r>
            <a:r>
              <a:rPr lang="en-US" sz="240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In fact, the </a:t>
            </a:r>
            <a:r>
              <a:rPr lang="en-US" sz="2400" i="1" dirty="0" smtClean="0"/>
              <a:t>goal</a:t>
            </a:r>
            <a:r>
              <a:rPr lang="en-US" sz="2400" dirty="0" smtClean="0"/>
              <a:t> of network interworking (wire) service </a:t>
            </a:r>
          </a:p>
          <a:p>
            <a:pPr>
              <a:buNone/>
            </a:pPr>
            <a:r>
              <a:rPr lang="en-US" sz="2400" dirty="0" smtClean="0"/>
              <a:t>	is to </a:t>
            </a:r>
            <a:r>
              <a:rPr lang="en-US" sz="2400" i="1" dirty="0" smtClean="0"/>
              <a:t>emulate </a:t>
            </a:r>
            <a:r>
              <a:rPr lang="en-US" sz="2400" dirty="0" smtClean="0"/>
              <a:t>the native service</a:t>
            </a:r>
          </a:p>
          <a:p>
            <a:pPr>
              <a:buNone/>
            </a:pPr>
            <a:r>
              <a:rPr lang="en-US" sz="2400" dirty="0" smtClean="0"/>
              <a:t>	i.e., to be as </a:t>
            </a:r>
            <a:r>
              <a:rPr lang="en-US" sz="2400" i="1" dirty="0" smtClean="0"/>
              <a:t>transparent</a:t>
            </a:r>
            <a:r>
              <a:rPr lang="en-US" sz="2400" dirty="0" smtClean="0"/>
              <a:t> as possible</a:t>
            </a:r>
          </a:p>
          <a:p>
            <a:pPr>
              <a:buNone/>
            </a:pPr>
            <a:r>
              <a:rPr lang="en-US" sz="2400" dirty="0" smtClean="0"/>
              <a:t>	however, the emulation will not always be perfect !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(wire service)</a:t>
            </a:r>
            <a:endParaRPr lang="en-US" dirty="0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H="1" flipV="1">
            <a:off x="2093913" y="5837711"/>
            <a:ext cx="4384675" cy="2933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4868" y="3493826"/>
            <a:ext cx="7316788" cy="3166281"/>
            <a:chOff x="544868" y="3493826"/>
            <a:chExt cx="7316788" cy="3166281"/>
          </a:xfrm>
        </p:grpSpPr>
        <p:sp>
          <p:nvSpPr>
            <p:cNvPr id="5" name="Freeform 17"/>
            <p:cNvSpPr>
              <a:spLocks/>
            </p:cNvSpPr>
            <p:nvPr/>
          </p:nvSpPr>
          <p:spPr bwMode="auto">
            <a:xfrm rot="64793">
              <a:off x="544868" y="3522517"/>
              <a:ext cx="1458913" cy="136338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 flipV="1">
              <a:off x="2073631" y="4190436"/>
              <a:ext cx="4384675" cy="3443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794106" y="3845865"/>
              <a:ext cx="1200150" cy="67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dirty="0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 rot="64793">
              <a:off x="6402743" y="3493826"/>
              <a:ext cx="1458913" cy="136338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6574193" y="3852627"/>
              <a:ext cx="1200150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dirty="0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753206" y="4182403"/>
              <a:ext cx="1228725" cy="26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E96D35"/>
                  </a:solidFill>
                </a:rPr>
                <a:t>leased line</a:t>
              </a:r>
              <a:endParaRPr lang="en-US" dirty="0">
                <a:solidFill>
                  <a:srgbClr val="E96D35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64793">
              <a:off x="576263" y="5162500"/>
              <a:ext cx="1458912" cy="136112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833438" y="5452370"/>
              <a:ext cx="1200150" cy="7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dirty="0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 rot="64793">
              <a:off x="6345243" y="5332260"/>
              <a:ext cx="1458913" cy="132784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546856" y="5599394"/>
              <a:ext cx="1200150" cy="78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dirty="0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 dirty="0"/>
                <a:t>network</a:t>
              </a:r>
            </a:p>
          </p:txBody>
        </p:sp>
      </p:grpSp>
      <p:sp>
        <p:nvSpPr>
          <p:cNvPr id="23" name="Freeform 28"/>
          <p:cNvSpPr>
            <a:spLocks/>
          </p:cNvSpPr>
          <p:nvPr/>
        </p:nvSpPr>
        <p:spPr bwMode="auto">
          <a:xfrm rot="64793">
            <a:off x="3344863" y="5239107"/>
            <a:ext cx="1649412" cy="1159507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 flipH="1">
            <a:off x="3336925" y="5783940"/>
            <a:ext cx="1741488" cy="101677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630613" y="5482505"/>
            <a:ext cx="11049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dirty="0"/>
              <a:t>provider</a:t>
            </a:r>
          </a:p>
          <a:p>
            <a:pPr algn="ctr">
              <a:spcBef>
                <a:spcPct val="10000"/>
              </a:spcBef>
            </a:pPr>
            <a:r>
              <a:rPr lang="en-US" dirty="0"/>
              <a:t>network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2158929" y="6249056"/>
            <a:ext cx="110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 dirty="0" smtClean="0">
                <a:solidFill>
                  <a:srgbClr val="0033CC"/>
                </a:solidFill>
              </a:rPr>
              <a:t>tunnel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2968389" y="5957249"/>
            <a:ext cx="368489" cy="327546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Edge to Edge</a:t>
            </a:r>
            <a:endParaRPr lang="en-US" dirty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54050" y="985266"/>
            <a:ext cx="7316788" cy="1925637"/>
            <a:chOff x="412" y="901"/>
            <a:chExt cx="4609" cy="1213"/>
          </a:xfrm>
        </p:grpSpPr>
        <p:sp>
          <p:nvSpPr>
            <p:cNvPr id="487441" name="Freeform 17"/>
            <p:cNvSpPr>
              <a:spLocks/>
            </p:cNvSpPr>
            <p:nvPr/>
          </p:nvSpPr>
          <p:spPr bwMode="auto">
            <a:xfrm rot="64793">
              <a:off x="412" y="926"/>
              <a:ext cx="919" cy="118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7442" name="Line 18"/>
            <p:cNvSpPr>
              <a:spLocks noChangeShapeType="1"/>
            </p:cNvSpPr>
            <p:nvPr/>
          </p:nvSpPr>
          <p:spPr bwMode="auto">
            <a:xfrm flipH="1" flipV="1">
              <a:off x="1375" y="1508"/>
              <a:ext cx="2762" cy="3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7443" name="Text Box 19"/>
            <p:cNvSpPr txBox="1">
              <a:spLocks noChangeArrowheads="1"/>
            </p:cNvSpPr>
            <p:nvPr/>
          </p:nvSpPr>
          <p:spPr bwMode="auto">
            <a:xfrm>
              <a:off x="569" y="1291"/>
              <a:ext cx="75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/>
                <a:t>network</a:t>
              </a:r>
            </a:p>
          </p:txBody>
        </p:sp>
        <p:sp>
          <p:nvSpPr>
            <p:cNvPr id="487444" name="Freeform 20"/>
            <p:cNvSpPr>
              <a:spLocks/>
            </p:cNvSpPr>
            <p:nvPr/>
          </p:nvSpPr>
          <p:spPr bwMode="auto">
            <a:xfrm rot="64793">
              <a:off x="4102" y="901"/>
              <a:ext cx="919" cy="118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7445" name="Text Box 21"/>
            <p:cNvSpPr txBox="1">
              <a:spLocks noChangeArrowheads="1"/>
            </p:cNvSpPr>
            <p:nvPr/>
          </p:nvSpPr>
          <p:spPr bwMode="auto">
            <a:xfrm>
              <a:off x="4210" y="1285"/>
              <a:ext cx="75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/>
                <a:t>network</a:t>
              </a:r>
            </a:p>
          </p:txBody>
        </p:sp>
        <p:sp>
          <p:nvSpPr>
            <p:cNvPr id="487446" name="Text Box 22"/>
            <p:cNvSpPr txBox="1">
              <a:spLocks noChangeArrowheads="1"/>
            </p:cNvSpPr>
            <p:nvPr/>
          </p:nvSpPr>
          <p:spPr bwMode="auto">
            <a:xfrm>
              <a:off x="2003" y="1501"/>
              <a:ext cx="17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E96D35"/>
                  </a:solidFill>
                </a:rPr>
                <a:t>native service link or path</a:t>
              </a:r>
              <a:endParaRPr lang="en-US" dirty="0">
                <a:solidFill>
                  <a:srgbClr val="E96D35"/>
                </a:solidFill>
              </a:endParaRPr>
            </a:p>
          </p:txBody>
        </p:sp>
      </p:grpSp>
      <p:sp>
        <p:nvSpPr>
          <p:cNvPr id="487457" name="Line 33"/>
          <p:cNvSpPr>
            <a:spLocks noChangeShapeType="1"/>
          </p:cNvSpPr>
          <p:nvPr/>
        </p:nvSpPr>
        <p:spPr bwMode="auto">
          <a:xfrm flipH="1" flipV="1">
            <a:off x="2093913" y="5081234"/>
            <a:ext cx="4384675" cy="4763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76263" y="4184297"/>
            <a:ext cx="1458912" cy="1885950"/>
            <a:chOff x="43" y="2431"/>
            <a:chExt cx="919" cy="1188"/>
          </a:xfrm>
        </p:grpSpPr>
        <p:sp>
          <p:nvSpPr>
            <p:cNvPr id="487431" name="Freeform 7"/>
            <p:cNvSpPr>
              <a:spLocks/>
            </p:cNvSpPr>
            <p:nvPr/>
          </p:nvSpPr>
          <p:spPr bwMode="auto">
            <a:xfrm rot="64793">
              <a:off x="43" y="2431"/>
              <a:ext cx="919" cy="118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7436" name="Text Box 12"/>
            <p:cNvSpPr txBox="1">
              <a:spLocks noChangeArrowheads="1"/>
            </p:cNvSpPr>
            <p:nvPr/>
          </p:nvSpPr>
          <p:spPr bwMode="auto">
            <a:xfrm>
              <a:off x="119" y="2824"/>
              <a:ext cx="75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/>
                <a:t>network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345238" y="4260497"/>
            <a:ext cx="1497012" cy="1885950"/>
            <a:chOff x="4669" y="2479"/>
            <a:chExt cx="943" cy="1188"/>
          </a:xfrm>
        </p:grpSpPr>
        <p:sp>
          <p:nvSpPr>
            <p:cNvPr id="487430" name="Freeform 6"/>
            <p:cNvSpPr>
              <a:spLocks/>
            </p:cNvSpPr>
            <p:nvPr/>
          </p:nvSpPr>
          <p:spPr bwMode="auto">
            <a:xfrm rot="64793">
              <a:off x="4669" y="2479"/>
              <a:ext cx="919" cy="118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7439" name="Text Box 15"/>
            <p:cNvSpPr txBox="1">
              <a:spLocks noChangeArrowheads="1"/>
            </p:cNvSpPr>
            <p:nvPr/>
          </p:nvSpPr>
          <p:spPr bwMode="auto">
            <a:xfrm>
              <a:off x="4856" y="2872"/>
              <a:ext cx="75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</a:t>
              </a:r>
            </a:p>
            <a:p>
              <a:pPr>
                <a:spcBef>
                  <a:spcPct val="10000"/>
                </a:spcBef>
              </a:pPr>
              <a:r>
                <a:rPr lang="en-US"/>
                <a:t>network</a:t>
              </a:r>
            </a:p>
          </p:txBody>
        </p:sp>
      </p:grpSp>
      <p:sp>
        <p:nvSpPr>
          <p:cNvPr id="487451" name="Text Box 27"/>
          <p:cNvSpPr txBox="1">
            <a:spLocks noChangeArrowheads="1"/>
          </p:cNvSpPr>
          <p:nvPr/>
        </p:nvSpPr>
        <p:spPr bwMode="auto">
          <a:xfrm>
            <a:off x="3379788" y="5806722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96D35"/>
                </a:solidFill>
              </a:rPr>
              <a:t>emulated link</a:t>
            </a:r>
          </a:p>
        </p:txBody>
      </p:sp>
      <p:sp>
        <p:nvSpPr>
          <p:cNvPr id="487452" name="Freeform 28"/>
          <p:cNvSpPr>
            <a:spLocks/>
          </p:cNvSpPr>
          <p:nvPr/>
        </p:nvSpPr>
        <p:spPr bwMode="auto">
          <a:xfrm rot="64793">
            <a:off x="3344863" y="3954109"/>
            <a:ext cx="1649412" cy="1882775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487454" name="Rectangle 30"/>
          <p:cNvSpPr>
            <a:spLocks noChangeArrowheads="1"/>
          </p:cNvSpPr>
          <p:nvPr/>
        </p:nvSpPr>
        <p:spPr bwMode="auto">
          <a:xfrm flipH="1">
            <a:off x="3336925" y="4993922"/>
            <a:ext cx="1741488" cy="16510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0" name="Text Box 36"/>
          <p:cNvSpPr txBox="1">
            <a:spLocks noChangeArrowheads="1"/>
          </p:cNvSpPr>
          <p:nvPr/>
        </p:nvSpPr>
        <p:spPr bwMode="auto">
          <a:xfrm>
            <a:off x="3630613" y="4327172"/>
            <a:ext cx="11049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/>
              <a:t>provider</a:t>
            </a:r>
          </a:p>
          <a:p>
            <a:pPr algn="ctr">
              <a:spcBef>
                <a:spcPct val="10000"/>
              </a:spcBef>
            </a:pPr>
            <a:r>
              <a:rPr lang="en-US"/>
              <a:t>network</a:t>
            </a:r>
          </a:p>
        </p:txBody>
      </p: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1346200" y="6421084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provider network edge</a:t>
            </a:r>
          </a:p>
        </p:txBody>
      </p:sp>
      <p:sp>
        <p:nvSpPr>
          <p:cNvPr id="487462" name="Text Box 38"/>
          <p:cNvSpPr txBox="1">
            <a:spLocks noChangeArrowheads="1"/>
          </p:cNvSpPr>
          <p:nvPr/>
        </p:nvSpPr>
        <p:spPr bwMode="auto">
          <a:xfrm>
            <a:off x="5054600" y="6382984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provider network edge</a:t>
            </a:r>
          </a:p>
        </p:txBody>
      </p:sp>
      <p:sp>
        <p:nvSpPr>
          <p:cNvPr id="487463" name="Line 39"/>
          <p:cNvSpPr>
            <a:spLocks noChangeShapeType="1"/>
          </p:cNvSpPr>
          <p:nvPr/>
        </p:nvSpPr>
        <p:spPr bwMode="auto">
          <a:xfrm flipV="1">
            <a:off x="2463800" y="5163784"/>
            <a:ext cx="82550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64" name="Line 40"/>
          <p:cNvSpPr>
            <a:spLocks noChangeShapeType="1"/>
          </p:cNvSpPr>
          <p:nvPr/>
        </p:nvSpPr>
        <p:spPr bwMode="auto">
          <a:xfrm flipH="1" flipV="1">
            <a:off x="5105400" y="5163784"/>
            <a:ext cx="1117600" cy="128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65" name="Line 41"/>
          <p:cNvSpPr>
            <a:spLocks noChangeShapeType="1"/>
          </p:cNvSpPr>
          <p:nvPr/>
        </p:nvSpPr>
        <p:spPr bwMode="auto">
          <a:xfrm>
            <a:off x="1422400" y="3012548"/>
            <a:ext cx="591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66" name="Text Box 42"/>
          <p:cNvSpPr txBox="1">
            <a:spLocks noChangeArrowheads="1"/>
          </p:cNvSpPr>
          <p:nvPr/>
        </p:nvSpPr>
        <p:spPr bwMode="auto">
          <a:xfrm>
            <a:off x="3466535" y="2733148"/>
            <a:ext cx="2251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end to </a:t>
            </a:r>
            <a:r>
              <a:rPr lang="en-US" sz="1800" dirty="0" smtClean="0"/>
              <a:t>end service</a:t>
            </a:r>
            <a:endParaRPr lang="en-US" sz="1800" dirty="0"/>
          </a:p>
        </p:txBody>
      </p:sp>
      <p:sp>
        <p:nvSpPr>
          <p:cNvPr id="487467" name="Line 43"/>
          <p:cNvSpPr>
            <a:spLocks noChangeShapeType="1"/>
          </p:cNvSpPr>
          <p:nvPr/>
        </p:nvSpPr>
        <p:spPr bwMode="auto">
          <a:xfrm>
            <a:off x="3403600" y="3779484"/>
            <a:ext cx="165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68" name="Text Box 44"/>
          <p:cNvSpPr txBox="1">
            <a:spLocks noChangeArrowheads="1"/>
          </p:cNvSpPr>
          <p:nvPr/>
        </p:nvSpPr>
        <p:spPr bwMode="auto">
          <a:xfrm>
            <a:off x="3564908" y="3473736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edge to edge</a:t>
            </a:r>
          </a:p>
        </p:txBody>
      </p:sp>
      <p:sp>
        <p:nvSpPr>
          <p:cNvPr id="487469" name="Line 45"/>
          <p:cNvSpPr>
            <a:spLocks noChangeShapeType="1"/>
          </p:cNvSpPr>
          <p:nvPr/>
        </p:nvSpPr>
        <p:spPr bwMode="auto">
          <a:xfrm>
            <a:off x="1422400" y="2910948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70" name="Line 46"/>
          <p:cNvSpPr>
            <a:spLocks noChangeShapeType="1"/>
          </p:cNvSpPr>
          <p:nvPr/>
        </p:nvSpPr>
        <p:spPr bwMode="auto">
          <a:xfrm>
            <a:off x="7340600" y="2898248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71" name="Line 47"/>
          <p:cNvSpPr>
            <a:spLocks noChangeShapeType="1"/>
          </p:cNvSpPr>
          <p:nvPr/>
        </p:nvSpPr>
        <p:spPr bwMode="auto">
          <a:xfrm>
            <a:off x="5067300" y="3677884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72" name="Line 48"/>
          <p:cNvSpPr>
            <a:spLocks noChangeShapeType="1"/>
          </p:cNvSpPr>
          <p:nvPr/>
        </p:nvSpPr>
        <p:spPr bwMode="auto">
          <a:xfrm>
            <a:off x="3390900" y="3677884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2294933" y="4737832"/>
            <a:ext cx="816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E96D35"/>
                </a:solidFill>
              </a:rPr>
              <a:t>NS link</a:t>
            </a:r>
            <a:endParaRPr lang="en-US" dirty="0">
              <a:solidFill>
                <a:srgbClr val="E96D35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395250" y="4753756"/>
            <a:ext cx="816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E96D35"/>
                </a:solidFill>
              </a:rPr>
              <a:t>NS link</a:t>
            </a:r>
            <a:endParaRPr lang="en-US" dirty="0">
              <a:solidFill>
                <a:srgbClr val="E96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71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Pseudowire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358" y="981755"/>
            <a:ext cx="8318500" cy="5310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 Packet Switched Network (PSN) is</a:t>
            </a:r>
          </a:p>
          <a:p>
            <a:pPr lvl="1" eaLnBrk="1" hangingPunct="1"/>
            <a:r>
              <a:rPr lang="en-US" sz="2400" dirty="0" smtClean="0"/>
              <a:t>a network that forwards packets</a:t>
            </a:r>
          </a:p>
          <a:p>
            <a:pPr lvl="1" eaLnBrk="1" hangingPunct="1"/>
            <a:r>
              <a:rPr lang="en-US" sz="2400" dirty="0" smtClean="0"/>
              <a:t>e.g., IPv4, IPv6, MPLS, Ethernet*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a pseudowire (PW) is a mechanism to </a:t>
            </a:r>
            <a:r>
              <a:rPr lang="en-US" sz="2400" i="1" dirty="0" smtClean="0"/>
              <a:t>tunnel</a:t>
            </a:r>
            <a:r>
              <a:rPr lang="en-US" sz="2400" dirty="0" smtClean="0"/>
              <a:t> through a PSN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PWs have been defined for :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MPLS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L2TPv3 over IP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TDM PWs have also been defined for :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Ethernet (only TDM PWs)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UDP/IP (only TDM PWs)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PWs enable exploitation of a single converged network</a:t>
            </a:r>
            <a:endParaRPr lang="en-US" sz="20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 smtClean="0"/>
              <a:t>PWs are bidirectional </a:t>
            </a:r>
            <a:r>
              <a:rPr lang="en-US" sz="2000" dirty="0" smtClean="0"/>
              <a:t>(unlike MPLS LSPs)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PW architecture is an extension of VPN architecture</a:t>
            </a:r>
          </a:p>
          <a:p>
            <a:endParaRPr lang="en-US" sz="20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29" y="0"/>
            <a:ext cx="80806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Provider Network Architecture</a:t>
            </a:r>
          </a:p>
        </p:txBody>
      </p:sp>
      <p:sp>
        <p:nvSpPr>
          <p:cNvPr id="82949" name="Text Box 26"/>
          <p:cNvSpPr txBox="1">
            <a:spLocks noChangeArrowheads="1"/>
          </p:cNvSpPr>
          <p:nvPr/>
        </p:nvSpPr>
        <p:spPr bwMode="auto">
          <a:xfrm>
            <a:off x="288925" y="1189038"/>
            <a:ext cx="5167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 provider </a:t>
            </a:r>
            <a:r>
              <a:rPr lang="en-US" sz="2400" dirty="0"/>
              <a:t>network is composed of: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P</a:t>
            </a:r>
            <a:r>
              <a:rPr lang="en-US" sz="2000" dirty="0" smtClean="0"/>
              <a:t>rovider routers or switches </a:t>
            </a:r>
            <a:r>
              <a:rPr lang="en-US" sz="2000" dirty="0"/>
              <a:t>(P routers)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P</a:t>
            </a:r>
            <a:r>
              <a:rPr lang="en-US" sz="2000" dirty="0" smtClean="0"/>
              <a:t>rovider </a:t>
            </a:r>
            <a:r>
              <a:rPr lang="en-US" sz="2000" b="1" dirty="0" smtClean="0"/>
              <a:t>E</a:t>
            </a:r>
            <a:r>
              <a:rPr lang="en-US" sz="2000" dirty="0" smtClean="0"/>
              <a:t>dge </a:t>
            </a:r>
            <a:r>
              <a:rPr lang="en-US" sz="2000" dirty="0"/>
              <a:t>routers </a:t>
            </a:r>
            <a:r>
              <a:rPr lang="en-US" sz="2000" dirty="0" smtClean="0"/>
              <a:t>or switches (PE </a:t>
            </a:r>
            <a:r>
              <a:rPr lang="en-US" sz="2000" dirty="0"/>
              <a:t>routers)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5948" y="2721429"/>
            <a:ext cx="8708571" cy="3301700"/>
            <a:chOff x="54430" y="2721429"/>
            <a:chExt cx="8708571" cy="3301700"/>
          </a:xfrm>
        </p:grpSpPr>
        <p:sp>
          <p:nvSpPr>
            <p:cNvPr id="82960" name="Freeform 5"/>
            <p:cNvSpPr>
              <a:spLocks/>
            </p:cNvSpPr>
            <p:nvPr/>
          </p:nvSpPr>
          <p:spPr bwMode="auto">
            <a:xfrm rot="64793">
              <a:off x="1940340" y="2721429"/>
              <a:ext cx="5064828" cy="3301700"/>
            </a:xfrm>
            <a:custGeom>
              <a:avLst/>
              <a:gdLst>
                <a:gd name="T0" fmla="*/ 12105 w 1034"/>
                <a:gd name="T1" fmla="*/ 1828 h 737"/>
                <a:gd name="T2" fmla="*/ 9183 w 1034"/>
                <a:gd name="T3" fmla="*/ 1853 h 737"/>
                <a:gd name="T4" fmla="*/ 6178 w 1034"/>
                <a:gd name="T5" fmla="*/ 2554 h 737"/>
                <a:gd name="T6" fmla="*/ 3875 w 1034"/>
                <a:gd name="T7" fmla="*/ 3681 h 737"/>
                <a:gd name="T8" fmla="*/ 2756 w 1034"/>
                <a:gd name="T9" fmla="*/ 5108 h 737"/>
                <a:gd name="T10" fmla="*/ 2386 w 1034"/>
                <a:gd name="T11" fmla="*/ 6317 h 737"/>
                <a:gd name="T12" fmla="*/ 705 w 1034"/>
                <a:gd name="T13" fmla="*/ 7125 h 737"/>
                <a:gd name="T14" fmla="*/ 0 w 1034"/>
                <a:gd name="T15" fmla="*/ 8206 h 737"/>
                <a:gd name="T16" fmla="*/ 370 w 1034"/>
                <a:gd name="T17" fmla="*/ 9325 h 737"/>
                <a:gd name="T18" fmla="*/ 2100 w 1034"/>
                <a:gd name="T19" fmla="*/ 10452 h 737"/>
                <a:gd name="T20" fmla="*/ 5236 w 1034"/>
                <a:gd name="T21" fmla="*/ 11342 h 737"/>
                <a:gd name="T22" fmla="*/ 5153 w 1034"/>
                <a:gd name="T23" fmla="*/ 12544 h 737"/>
                <a:gd name="T24" fmla="*/ 6714 w 1034"/>
                <a:gd name="T25" fmla="*/ 13459 h 737"/>
                <a:gd name="T26" fmla="*/ 9017 w 1034"/>
                <a:gd name="T27" fmla="*/ 14025 h 737"/>
                <a:gd name="T28" fmla="*/ 11701 w 1034"/>
                <a:gd name="T29" fmla="*/ 14168 h 737"/>
                <a:gd name="T30" fmla="*/ 13883 w 1034"/>
                <a:gd name="T31" fmla="*/ 13814 h 737"/>
                <a:gd name="T32" fmla="*/ 16270 w 1034"/>
                <a:gd name="T33" fmla="*/ 14396 h 737"/>
                <a:gd name="T34" fmla="*/ 19440 w 1034"/>
                <a:gd name="T35" fmla="*/ 15144 h 737"/>
                <a:gd name="T36" fmla="*/ 22649 w 1034"/>
                <a:gd name="T37" fmla="*/ 15287 h 737"/>
                <a:gd name="T38" fmla="*/ 25905 w 1034"/>
                <a:gd name="T39" fmla="*/ 14976 h 737"/>
                <a:gd name="T40" fmla="*/ 28910 w 1034"/>
                <a:gd name="T41" fmla="*/ 14289 h 737"/>
                <a:gd name="T42" fmla="*/ 31510 w 1034"/>
                <a:gd name="T43" fmla="*/ 13814 h 737"/>
                <a:gd name="T44" fmla="*/ 33980 w 1034"/>
                <a:gd name="T45" fmla="*/ 14042 h 737"/>
                <a:gd name="T46" fmla="*/ 36615 w 1034"/>
                <a:gd name="T47" fmla="*/ 13624 h 737"/>
                <a:gd name="T48" fmla="*/ 38680 w 1034"/>
                <a:gd name="T49" fmla="*/ 12733 h 737"/>
                <a:gd name="T50" fmla="*/ 39992 w 1034"/>
                <a:gd name="T51" fmla="*/ 11532 h 737"/>
                <a:gd name="T52" fmla="*/ 39789 w 1034"/>
                <a:gd name="T53" fmla="*/ 10218 h 737"/>
                <a:gd name="T54" fmla="*/ 41650 w 1034"/>
                <a:gd name="T55" fmla="*/ 8931 h 737"/>
                <a:gd name="T56" fmla="*/ 42472 w 1034"/>
                <a:gd name="T57" fmla="*/ 7626 h 737"/>
                <a:gd name="T58" fmla="*/ 42306 w 1034"/>
                <a:gd name="T59" fmla="*/ 6356 h 737"/>
                <a:gd name="T60" fmla="*/ 41149 w 1034"/>
                <a:gd name="T61" fmla="*/ 5253 h 737"/>
                <a:gd name="T62" fmla="*/ 39170 w 1034"/>
                <a:gd name="T63" fmla="*/ 4407 h 737"/>
                <a:gd name="T64" fmla="*/ 38559 w 1034"/>
                <a:gd name="T65" fmla="*/ 3280 h 737"/>
                <a:gd name="T66" fmla="*/ 37236 w 1034"/>
                <a:gd name="T67" fmla="*/ 2056 h 737"/>
                <a:gd name="T68" fmla="*/ 34850 w 1034"/>
                <a:gd name="T69" fmla="*/ 1201 h 737"/>
                <a:gd name="T70" fmla="*/ 31845 w 1034"/>
                <a:gd name="T71" fmla="*/ 855 h 737"/>
                <a:gd name="T72" fmla="*/ 28910 w 1034"/>
                <a:gd name="T73" fmla="*/ 1119 h 737"/>
                <a:gd name="T74" fmla="*/ 26444 w 1034"/>
                <a:gd name="T75" fmla="*/ 1270 h 737"/>
                <a:gd name="T76" fmla="*/ 23688 w 1034"/>
                <a:gd name="T77" fmla="*/ 355 h 737"/>
                <a:gd name="T78" fmla="*/ 21136 w 1034"/>
                <a:gd name="T79" fmla="*/ 0 h 737"/>
                <a:gd name="T80" fmla="*/ 18584 w 1034"/>
                <a:gd name="T81" fmla="*/ 225 h 737"/>
                <a:gd name="T82" fmla="*/ 16018 w 1034"/>
                <a:gd name="T83" fmla="*/ 998 h 737"/>
                <a:gd name="T84" fmla="*/ 13631 w 1034"/>
                <a:gd name="T85" fmla="*/ 2243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2963" name="Line 8"/>
            <p:cNvSpPr>
              <a:spLocks noChangeShapeType="1"/>
            </p:cNvSpPr>
            <p:nvPr/>
          </p:nvSpPr>
          <p:spPr bwMode="auto">
            <a:xfrm flipH="1" flipV="1">
              <a:off x="7497325" y="4247709"/>
              <a:ext cx="1172952" cy="19556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Text Box 9"/>
            <p:cNvSpPr txBox="1">
              <a:spLocks noChangeArrowheads="1"/>
            </p:cNvSpPr>
            <p:nvPr/>
          </p:nvSpPr>
          <p:spPr bwMode="auto">
            <a:xfrm>
              <a:off x="7458499" y="3876476"/>
              <a:ext cx="1304502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 b="1" dirty="0" smtClean="0">
                  <a:solidFill>
                    <a:srgbClr val="D65700"/>
                  </a:solidFill>
                </a:rPr>
                <a:t>Attachment</a:t>
              </a:r>
            </a:p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rgbClr val="D65700"/>
                  </a:solidFill>
                </a:rPr>
                <a:t>Circuit</a:t>
              </a:r>
              <a:endParaRPr lang="en-US" sz="1800" b="1" dirty="0">
                <a:solidFill>
                  <a:srgbClr val="D65700"/>
                </a:solidFill>
              </a:endParaRPr>
            </a:p>
          </p:txBody>
        </p:sp>
        <p:sp>
          <p:nvSpPr>
            <p:cNvPr id="82966" name="Text Box 15"/>
            <p:cNvSpPr txBox="1">
              <a:spLocks noChangeArrowheads="1"/>
            </p:cNvSpPr>
            <p:nvPr/>
          </p:nvSpPr>
          <p:spPr bwMode="auto">
            <a:xfrm>
              <a:off x="1279402" y="3966493"/>
              <a:ext cx="960204" cy="7694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PE</a:t>
              </a:r>
            </a:p>
            <a:p>
              <a:pPr algn="ctr">
                <a:spcBef>
                  <a:spcPct val="20000"/>
                </a:spcBef>
              </a:pPr>
              <a:r>
                <a:rPr lang="en-US" sz="2000" dirty="0"/>
                <a:t> router</a:t>
              </a:r>
            </a:p>
          </p:txBody>
        </p:sp>
        <p:sp>
          <p:nvSpPr>
            <p:cNvPr id="82967" name="Text Box 16"/>
            <p:cNvSpPr txBox="1">
              <a:spLocks noChangeArrowheads="1"/>
            </p:cNvSpPr>
            <p:nvPr/>
          </p:nvSpPr>
          <p:spPr bwMode="auto">
            <a:xfrm>
              <a:off x="2886660" y="3228255"/>
              <a:ext cx="829718" cy="749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82968" name="Text Box 17"/>
            <p:cNvSpPr txBox="1">
              <a:spLocks noChangeArrowheads="1"/>
            </p:cNvSpPr>
            <p:nvPr/>
          </p:nvSpPr>
          <p:spPr bwMode="auto">
            <a:xfrm>
              <a:off x="4157177" y="3862263"/>
              <a:ext cx="829718" cy="749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82969" name="Text Box 18"/>
            <p:cNvSpPr txBox="1">
              <a:spLocks noChangeArrowheads="1"/>
            </p:cNvSpPr>
            <p:nvPr/>
          </p:nvSpPr>
          <p:spPr bwMode="auto">
            <a:xfrm>
              <a:off x="3880604" y="5045331"/>
              <a:ext cx="829718" cy="749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82970" name="Text Box 19"/>
            <p:cNvSpPr txBox="1">
              <a:spLocks noChangeArrowheads="1"/>
            </p:cNvSpPr>
            <p:nvPr/>
          </p:nvSpPr>
          <p:spPr bwMode="auto">
            <a:xfrm>
              <a:off x="6552723" y="3883380"/>
              <a:ext cx="960204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/>
                <a:t>PE</a:t>
              </a:r>
            </a:p>
            <a:p>
              <a:pPr algn="ctr"/>
              <a:r>
                <a:rPr lang="en-US" sz="2000" dirty="0"/>
                <a:t> router</a:t>
              </a:r>
            </a:p>
          </p:txBody>
        </p:sp>
        <p:sp>
          <p:nvSpPr>
            <p:cNvPr id="82972" name="Text Box 25"/>
            <p:cNvSpPr txBox="1">
              <a:spLocks noChangeArrowheads="1"/>
            </p:cNvSpPr>
            <p:nvPr/>
          </p:nvSpPr>
          <p:spPr bwMode="auto">
            <a:xfrm>
              <a:off x="5341433" y="3190772"/>
              <a:ext cx="829718" cy="7496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4430" y="3963562"/>
              <a:ext cx="1304502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 b="1" dirty="0" smtClean="0">
                  <a:solidFill>
                    <a:srgbClr val="D65700"/>
                  </a:solidFill>
                </a:rPr>
                <a:t>Attachment</a:t>
              </a:r>
            </a:p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rgbClr val="D65700"/>
                  </a:solidFill>
                </a:rPr>
                <a:t>Circuit</a:t>
              </a:r>
              <a:endParaRPr lang="en-US" sz="1800" b="1" dirty="0">
                <a:solidFill>
                  <a:srgbClr val="D65700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 flipV="1">
              <a:off x="138582" y="4334797"/>
              <a:ext cx="1172952" cy="19556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667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Freeform 2"/>
          <p:cNvSpPr>
            <a:spLocks/>
          </p:cNvSpPr>
          <p:nvPr/>
        </p:nvSpPr>
        <p:spPr bwMode="auto">
          <a:xfrm rot="64793">
            <a:off x="2727325" y="2508250"/>
            <a:ext cx="3521075" cy="2195513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VPN architecture</a:t>
            </a:r>
          </a:p>
        </p:txBody>
      </p:sp>
      <p:sp>
        <p:nvSpPr>
          <p:cNvPr id="125957" name="Text Box 4"/>
          <p:cNvSpPr txBox="1">
            <a:spLocks noChangeArrowheads="1"/>
          </p:cNvSpPr>
          <p:nvPr/>
        </p:nvSpPr>
        <p:spPr bwMode="auto">
          <a:xfrm>
            <a:off x="6534150" y="3170238"/>
            <a:ext cx="226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customer 2 network</a:t>
            </a:r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517525" y="3175229"/>
            <a:ext cx="242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/>
              <a:t>customer 1 network</a:t>
            </a:r>
          </a:p>
        </p:txBody>
      </p:sp>
      <p:sp>
        <p:nvSpPr>
          <p:cNvPr id="125959" name="Freeform 6"/>
          <p:cNvSpPr>
            <a:spLocks/>
          </p:cNvSpPr>
          <p:nvPr/>
        </p:nvSpPr>
        <p:spPr bwMode="auto">
          <a:xfrm rot="64793">
            <a:off x="330200" y="1547813"/>
            <a:ext cx="2312988" cy="1735137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25960" name="Line 7"/>
          <p:cNvSpPr>
            <a:spLocks noChangeShapeType="1"/>
          </p:cNvSpPr>
          <p:nvPr/>
        </p:nvSpPr>
        <p:spPr bwMode="auto">
          <a:xfrm>
            <a:off x="1154113" y="2359025"/>
            <a:ext cx="160337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Line 8"/>
          <p:cNvSpPr>
            <a:spLocks noChangeShapeType="1"/>
          </p:cNvSpPr>
          <p:nvPr/>
        </p:nvSpPr>
        <p:spPr bwMode="auto">
          <a:xfrm flipV="1">
            <a:off x="1190625" y="2139950"/>
            <a:ext cx="45085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2" name="Line 9"/>
          <p:cNvSpPr>
            <a:spLocks noChangeShapeType="1"/>
          </p:cNvSpPr>
          <p:nvPr/>
        </p:nvSpPr>
        <p:spPr bwMode="auto">
          <a:xfrm flipH="1">
            <a:off x="1531938" y="2305050"/>
            <a:ext cx="274637" cy="293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12800" y="1941513"/>
            <a:ext cx="479425" cy="482600"/>
            <a:chOff x="681" y="1177"/>
            <a:chExt cx="302" cy="33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05" y="1177"/>
              <a:ext cx="251" cy="330"/>
              <a:chOff x="1884" y="765"/>
              <a:chExt cx="251" cy="330"/>
            </a:xfrm>
          </p:grpSpPr>
          <p:sp>
            <p:nvSpPr>
              <p:cNvPr id="126159" name="Oval 1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0" name="Rectangle 1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1" name="Rectangle 1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2" name="Oval 1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58" name="Text Box 16"/>
            <p:cNvSpPr txBox="1">
              <a:spLocks noChangeArrowheads="1"/>
            </p:cNvSpPr>
            <p:nvPr/>
          </p:nvSpPr>
          <p:spPr bwMode="auto">
            <a:xfrm>
              <a:off x="681" y="1277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64" name="Line 17"/>
          <p:cNvSpPr>
            <a:spLocks noChangeShapeType="1"/>
          </p:cNvSpPr>
          <p:nvPr/>
        </p:nvSpPr>
        <p:spPr bwMode="auto">
          <a:xfrm>
            <a:off x="1966913" y="2160588"/>
            <a:ext cx="363537" cy="187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Line 18"/>
          <p:cNvSpPr>
            <a:spLocks noChangeShapeType="1"/>
          </p:cNvSpPr>
          <p:nvPr/>
        </p:nvSpPr>
        <p:spPr bwMode="auto">
          <a:xfrm flipV="1">
            <a:off x="1568450" y="2420938"/>
            <a:ext cx="769938" cy="33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82738" y="1847850"/>
            <a:ext cx="479425" cy="482600"/>
            <a:chOff x="914" y="1556"/>
            <a:chExt cx="302" cy="33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939" y="1556"/>
              <a:ext cx="251" cy="330"/>
              <a:chOff x="1884" y="765"/>
              <a:chExt cx="251" cy="330"/>
            </a:xfrm>
          </p:grpSpPr>
          <p:sp>
            <p:nvSpPr>
              <p:cNvPr id="126153" name="Oval 21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4" name="Rectangle 2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5" name="Rectangle 2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6" name="Oval 24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52" name="Text Box 25"/>
            <p:cNvSpPr txBox="1">
              <a:spLocks noChangeArrowheads="1"/>
            </p:cNvSpPr>
            <p:nvPr/>
          </p:nvSpPr>
          <p:spPr bwMode="auto">
            <a:xfrm>
              <a:off x="914" y="1663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182688" y="2495550"/>
            <a:ext cx="479425" cy="482600"/>
            <a:chOff x="914" y="1556"/>
            <a:chExt cx="302" cy="330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939" y="1556"/>
              <a:ext cx="251" cy="330"/>
              <a:chOff x="1884" y="765"/>
              <a:chExt cx="251" cy="330"/>
            </a:xfrm>
          </p:grpSpPr>
          <p:sp>
            <p:nvSpPr>
              <p:cNvPr id="126147" name="Oval 2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8" name="Rectangle 2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9" name="Rectangle 3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0" name="Oval 3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46" name="Text Box 32"/>
            <p:cNvSpPr txBox="1">
              <a:spLocks noChangeArrowheads="1"/>
            </p:cNvSpPr>
            <p:nvPr/>
          </p:nvSpPr>
          <p:spPr bwMode="auto">
            <a:xfrm>
              <a:off x="914" y="1666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68" name="Freeform 33"/>
          <p:cNvSpPr>
            <a:spLocks/>
          </p:cNvSpPr>
          <p:nvPr/>
        </p:nvSpPr>
        <p:spPr bwMode="auto">
          <a:xfrm rot="64793">
            <a:off x="6527800" y="1425575"/>
            <a:ext cx="2201863" cy="1735138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E28C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28C1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25969" name="Line 34"/>
          <p:cNvSpPr>
            <a:spLocks noChangeShapeType="1"/>
          </p:cNvSpPr>
          <p:nvPr/>
        </p:nvSpPr>
        <p:spPr bwMode="auto">
          <a:xfrm>
            <a:off x="7437438" y="2146300"/>
            <a:ext cx="290512" cy="373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Line 35"/>
          <p:cNvSpPr>
            <a:spLocks noChangeShapeType="1"/>
          </p:cNvSpPr>
          <p:nvPr/>
        </p:nvSpPr>
        <p:spPr bwMode="auto">
          <a:xfrm flipH="1">
            <a:off x="7859713" y="2170113"/>
            <a:ext cx="260350" cy="347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Line 36"/>
          <p:cNvSpPr>
            <a:spLocks noChangeShapeType="1"/>
          </p:cNvSpPr>
          <p:nvPr/>
        </p:nvSpPr>
        <p:spPr bwMode="auto">
          <a:xfrm flipV="1">
            <a:off x="7556500" y="2011363"/>
            <a:ext cx="419100" cy="2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923213" y="1747838"/>
            <a:ext cx="479425" cy="481012"/>
            <a:chOff x="5015" y="1529"/>
            <a:chExt cx="302" cy="330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41" name="Oval 39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2" name="Rectangle 4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3" name="Rectangle 4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4" name="Oval 42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40" name="Text Box 43"/>
            <p:cNvSpPr txBox="1">
              <a:spLocks noChangeArrowheads="1"/>
            </p:cNvSpPr>
            <p:nvPr/>
          </p:nvSpPr>
          <p:spPr bwMode="auto">
            <a:xfrm>
              <a:off x="5015" y="1641"/>
              <a:ext cx="3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73" name="Line 44"/>
          <p:cNvSpPr>
            <a:spLocks noChangeShapeType="1"/>
          </p:cNvSpPr>
          <p:nvPr/>
        </p:nvSpPr>
        <p:spPr bwMode="auto">
          <a:xfrm>
            <a:off x="6734175" y="2339975"/>
            <a:ext cx="958850" cy="38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Line 45"/>
          <p:cNvSpPr>
            <a:spLocks noChangeShapeType="1"/>
          </p:cNvSpPr>
          <p:nvPr/>
        </p:nvSpPr>
        <p:spPr bwMode="auto">
          <a:xfrm flipV="1">
            <a:off x="6726238" y="2027238"/>
            <a:ext cx="538162" cy="160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7192963" y="1741488"/>
            <a:ext cx="479425" cy="482600"/>
            <a:chOff x="5015" y="1529"/>
            <a:chExt cx="302" cy="330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35" name="Oval 4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6" name="Rectangle 4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7" name="Rectangle 5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8" name="Oval 5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34" name="Text Box 52"/>
            <p:cNvSpPr txBox="1">
              <a:spLocks noChangeArrowheads="1"/>
            </p:cNvSpPr>
            <p:nvPr/>
          </p:nvSpPr>
          <p:spPr bwMode="auto">
            <a:xfrm>
              <a:off x="5015" y="1642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7583488" y="2435225"/>
            <a:ext cx="479425" cy="482600"/>
            <a:chOff x="5015" y="1529"/>
            <a:chExt cx="302" cy="330"/>
          </a:xfrm>
        </p:grpSpPr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29" name="Oval 5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0" name="Rectangle 5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1" name="Rectangle 5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2" name="Oval 5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28" name="Text Box 59"/>
            <p:cNvSpPr txBox="1">
              <a:spLocks noChangeArrowheads="1"/>
            </p:cNvSpPr>
            <p:nvPr/>
          </p:nvSpPr>
          <p:spPr bwMode="auto">
            <a:xfrm>
              <a:off x="5015" y="1642"/>
              <a:ext cx="3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77" name="Freeform 60"/>
          <p:cNvSpPr>
            <a:spLocks/>
          </p:cNvSpPr>
          <p:nvPr/>
        </p:nvSpPr>
        <p:spPr bwMode="auto">
          <a:xfrm rot="64793">
            <a:off x="6699250" y="4054475"/>
            <a:ext cx="2201863" cy="1735138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25978" name="Line 61"/>
          <p:cNvSpPr>
            <a:spLocks noChangeShapeType="1"/>
          </p:cNvSpPr>
          <p:nvPr/>
        </p:nvSpPr>
        <p:spPr bwMode="auto">
          <a:xfrm>
            <a:off x="7608888" y="4775200"/>
            <a:ext cx="290512" cy="373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9" name="Line 62"/>
          <p:cNvSpPr>
            <a:spLocks noChangeShapeType="1"/>
          </p:cNvSpPr>
          <p:nvPr/>
        </p:nvSpPr>
        <p:spPr bwMode="auto">
          <a:xfrm flipH="1">
            <a:off x="8031163" y="4799013"/>
            <a:ext cx="260350" cy="347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0" name="Line 63"/>
          <p:cNvSpPr>
            <a:spLocks noChangeShapeType="1"/>
          </p:cNvSpPr>
          <p:nvPr/>
        </p:nvSpPr>
        <p:spPr bwMode="auto">
          <a:xfrm flipV="1">
            <a:off x="7727950" y="4640263"/>
            <a:ext cx="419100" cy="2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8094663" y="4376738"/>
            <a:ext cx="479425" cy="481012"/>
            <a:chOff x="5015" y="1529"/>
            <a:chExt cx="302" cy="330"/>
          </a:xfrm>
        </p:grpSpPr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23" name="Oval 66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4" name="Rectangle 6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5" name="Rectangle 6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6" name="Oval 69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22" name="Text Box 70"/>
            <p:cNvSpPr txBox="1">
              <a:spLocks noChangeArrowheads="1"/>
            </p:cNvSpPr>
            <p:nvPr/>
          </p:nvSpPr>
          <p:spPr bwMode="auto">
            <a:xfrm>
              <a:off x="5015" y="1641"/>
              <a:ext cx="3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82" name="Line 71"/>
          <p:cNvSpPr>
            <a:spLocks noChangeShapeType="1"/>
          </p:cNvSpPr>
          <p:nvPr/>
        </p:nvSpPr>
        <p:spPr bwMode="auto">
          <a:xfrm>
            <a:off x="6905625" y="4968875"/>
            <a:ext cx="958850" cy="38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3" name="Line 72"/>
          <p:cNvSpPr>
            <a:spLocks noChangeShapeType="1"/>
          </p:cNvSpPr>
          <p:nvPr/>
        </p:nvSpPr>
        <p:spPr bwMode="auto">
          <a:xfrm flipV="1">
            <a:off x="6897688" y="4656138"/>
            <a:ext cx="538162" cy="160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7364413" y="4370388"/>
            <a:ext cx="479425" cy="482600"/>
            <a:chOff x="5015" y="1529"/>
            <a:chExt cx="302" cy="330"/>
          </a:xfrm>
        </p:grpSpPr>
        <p:grpSp>
          <p:nvGrpSpPr>
            <p:cNvPr id="17" name="Group 74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17" name="Oval 7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8" name="Rectangle 7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9" name="Rectangle 7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0" name="Oval 7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16" name="Text Box 79"/>
            <p:cNvSpPr txBox="1">
              <a:spLocks noChangeArrowheads="1"/>
            </p:cNvSpPr>
            <p:nvPr/>
          </p:nvSpPr>
          <p:spPr bwMode="auto">
            <a:xfrm>
              <a:off x="5015" y="1642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7754938" y="5064125"/>
            <a:ext cx="479425" cy="482600"/>
            <a:chOff x="5015" y="1529"/>
            <a:chExt cx="302" cy="330"/>
          </a:xfrm>
        </p:grpSpPr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111" name="Oval 8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2" name="Rectangle 8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3" name="Rectangle 8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4" name="Oval 8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10" name="Text Box 86"/>
            <p:cNvSpPr txBox="1">
              <a:spLocks noChangeArrowheads="1"/>
            </p:cNvSpPr>
            <p:nvPr/>
          </p:nvSpPr>
          <p:spPr bwMode="auto">
            <a:xfrm>
              <a:off x="5015" y="1642"/>
              <a:ext cx="3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</a:t>
              </a:r>
            </a:p>
          </p:txBody>
        </p:sp>
      </p:grpSp>
      <p:sp>
        <p:nvSpPr>
          <p:cNvPr id="125986" name="Line 87"/>
          <p:cNvSpPr>
            <a:spLocks noChangeShapeType="1"/>
          </p:cNvSpPr>
          <p:nvPr/>
        </p:nvSpPr>
        <p:spPr bwMode="auto">
          <a:xfrm flipH="1">
            <a:off x="6115050" y="2324100"/>
            <a:ext cx="419100" cy="13906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87" name="Line 88"/>
          <p:cNvSpPr>
            <a:spLocks noChangeShapeType="1"/>
          </p:cNvSpPr>
          <p:nvPr/>
        </p:nvSpPr>
        <p:spPr bwMode="auto">
          <a:xfrm>
            <a:off x="6096000" y="3829050"/>
            <a:ext cx="571500" cy="10858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6386513" y="1987550"/>
            <a:ext cx="398462" cy="482600"/>
            <a:chOff x="1884" y="765"/>
            <a:chExt cx="251" cy="330"/>
          </a:xfrm>
        </p:grpSpPr>
        <p:sp>
          <p:nvSpPr>
            <p:cNvPr id="126105" name="Oval 90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6" name="Rectangle 91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7" name="Rectangle 92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8" name="Oval 93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89" name="Text Box 94"/>
          <p:cNvSpPr txBox="1">
            <a:spLocks noChangeArrowheads="1"/>
          </p:cNvSpPr>
          <p:nvPr/>
        </p:nvSpPr>
        <p:spPr bwMode="auto">
          <a:xfrm>
            <a:off x="6269038" y="2139950"/>
            <a:ext cx="6111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1800" b="1"/>
              <a:t>CE</a:t>
            </a:r>
          </a:p>
        </p:txBody>
      </p:sp>
      <p:sp>
        <p:nvSpPr>
          <p:cNvPr id="125990" name="Line 95"/>
          <p:cNvSpPr>
            <a:spLocks noChangeShapeType="1"/>
          </p:cNvSpPr>
          <p:nvPr/>
        </p:nvSpPr>
        <p:spPr bwMode="auto">
          <a:xfrm flipV="1">
            <a:off x="4511675" y="3929063"/>
            <a:ext cx="450850" cy="14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1" name="Line 96"/>
          <p:cNvSpPr>
            <a:spLocks noChangeShapeType="1"/>
          </p:cNvSpPr>
          <p:nvPr/>
        </p:nvSpPr>
        <p:spPr bwMode="auto">
          <a:xfrm flipV="1">
            <a:off x="4787900" y="3314700"/>
            <a:ext cx="45085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2" name="Line 97"/>
          <p:cNvSpPr>
            <a:spLocks noChangeShapeType="1"/>
          </p:cNvSpPr>
          <p:nvPr/>
        </p:nvSpPr>
        <p:spPr bwMode="auto">
          <a:xfrm>
            <a:off x="4641850" y="3489325"/>
            <a:ext cx="319088" cy="400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3" name="Line 98"/>
          <p:cNvSpPr>
            <a:spLocks noChangeShapeType="1"/>
          </p:cNvSpPr>
          <p:nvPr/>
        </p:nvSpPr>
        <p:spPr bwMode="auto">
          <a:xfrm flipH="1">
            <a:off x="5181600" y="3435350"/>
            <a:ext cx="85725" cy="427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4" name="Line 99"/>
          <p:cNvSpPr>
            <a:spLocks noChangeShapeType="1"/>
          </p:cNvSpPr>
          <p:nvPr/>
        </p:nvSpPr>
        <p:spPr bwMode="auto">
          <a:xfrm flipV="1">
            <a:off x="4425950" y="3460750"/>
            <a:ext cx="711200" cy="42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5" name="Line 100"/>
          <p:cNvSpPr>
            <a:spLocks noChangeShapeType="1"/>
          </p:cNvSpPr>
          <p:nvPr/>
        </p:nvSpPr>
        <p:spPr bwMode="auto">
          <a:xfrm flipV="1">
            <a:off x="5265738" y="3714750"/>
            <a:ext cx="554037" cy="187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6" name="Line 101"/>
          <p:cNvSpPr>
            <a:spLocks noChangeShapeType="1"/>
          </p:cNvSpPr>
          <p:nvPr/>
        </p:nvSpPr>
        <p:spPr bwMode="auto">
          <a:xfrm>
            <a:off x="5381625" y="3314700"/>
            <a:ext cx="434975" cy="38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4873625" y="3683000"/>
            <a:ext cx="479425" cy="482600"/>
            <a:chOff x="3176" y="1456"/>
            <a:chExt cx="302" cy="330"/>
          </a:xfrm>
        </p:grpSpPr>
        <p:grpSp>
          <p:nvGrpSpPr>
            <p:cNvPr id="22" name="Group 103"/>
            <p:cNvGrpSpPr>
              <a:grpSpLocks/>
            </p:cNvGrpSpPr>
            <p:nvPr/>
          </p:nvGrpSpPr>
          <p:grpSpPr bwMode="auto">
            <a:xfrm>
              <a:off x="3197" y="1456"/>
              <a:ext cx="251" cy="330"/>
              <a:chOff x="1884" y="765"/>
              <a:chExt cx="251" cy="330"/>
            </a:xfrm>
          </p:grpSpPr>
          <p:sp>
            <p:nvSpPr>
              <p:cNvPr id="126101" name="Oval 104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2" name="Rectangle 10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3" name="Rectangle 10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4" name="Oval 107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00" name="Text Box 108"/>
            <p:cNvSpPr txBox="1">
              <a:spLocks noChangeArrowheads="1"/>
            </p:cNvSpPr>
            <p:nvPr/>
          </p:nvSpPr>
          <p:spPr bwMode="auto">
            <a:xfrm>
              <a:off x="3176" y="1551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5630863" y="3449638"/>
            <a:ext cx="611187" cy="481012"/>
            <a:chOff x="3653" y="1296"/>
            <a:chExt cx="385" cy="330"/>
          </a:xfrm>
        </p:grpSpPr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731" y="1296"/>
              <a:ext cx="251" cy="330"/>
              <a:chOff x="1884" y="765"/>
              <a:chExt cx="251" cy="330"/>
            </a:xfrm>
          </p:grpSpPr>
          <p:sp>
            <p:nvSpPr>
              <p:cNvPr id="126095" name="Oval 111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6" name="Rectangle 11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7" name="Rectangle 11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8" name="Oval 114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94" name="Text Box 115"/>
            <p:cNvSpPr txBox="1">
              <a:spLocks noChangeArrowheads="1"/>
            </p:cNvSpPr>
            <p:nvPr/>
          </p:nvSpPr>
          <p:spPr bwMode="auto">
            <a:xfrm>
              <a:off x="3653" y="1376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grpSp>
        <p:nvGrpSpPr>
          <p:cNvPr id="25" name="Group 116"/>
          <p:cNvGrpSpPr>
            <a:grpSpLocks/>
          </p:cNvGrpSpPr>
          <p:nvPr/>
        </p:nvGrpSpPr>
        <p:grpSpPr bwMode="auto">
          <a:xfrm>
            <a:off x="5068888" y="3055938"/>
            <a:ext cx="479425" cy="482600"/>
            <a:chOff x="3299" y="1027"/>
            <a:chExt cx="302" cy="330"/>
          </a:xfrm>
        </p:grpSpPr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315" y="1027"/>
              <a:ext cx="251" cy="330"/>
              <a:chOff x="1884" y="765"/>
              <a:chExt cx="251" cy="330"/>
            </a:xfrm>
          </p:grpSpPr>
          <p:sp>
            <p:nvSpPr>
              <p:cNvPr id="126089" name="Oval 11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0" name="Rectangle 11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1" name="Rectangle 12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2" name="Oval 12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88" name="Text Box 122"/>
            <p:cNvSpPr txBox="1">
              <a:spLocks noChangeArrowheads="1"/>
            </p:cNvSpPr>
            <p:nvPr/>
          </p:nvSpPr>
          <p:spPr bwMode="auto">
            <a:xfrm>
              <a:off x="3299" y="1134"/>
              <a:ext cx="30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grpSp>
        <p:nvGrpSpPr>
          <p:cNvPr id="27" name="Group 123"/>
          <p:cNvGrpSpPr>
            <a:grpSpLocks/>
          </p:cNvGrpSpPr>
          <p:nvPr/>
        </p:nvGrpSpPr>
        <p:grpSpPr bwMode="auto">
          <a:xfrm>
            <a:off x="4437063" y="3074988"/>
            <a:ext cx="479425" cy="482600"/>
            <a:chOff x="2901" y="1040"/>
            <a:chExt cx="302" cy="330"/>
          </a:xfrm>
        </p:grpSpPr>
        <p:grpSp>
          <p:nvGrpSpPr>
            <p:cNvPr id="28" name="Group 124"/>
            <p:cNvGrpSpPr>
              <a:grpSpLocks/>
            </p:cNvGrpSpPr>
            <p:nvPr/>
          </p:nvGrpSpPr>
          <p:grpSpPr bwMode="auto">
            <a:xfrm>
              <a:off x="2935" y="1040"/>
              <a:ext cx="251" cy="330"/>
              <a:chOff x="1884" y="765"/>
              <a:chExt cx="251" cy="330"/>
            </a:xfrm>
          </p:grpSpPr>
          <p:sp>
            <p:nvSpPr>
              <p:cNvPr id="126083" name="Oval 12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4" name="Rectangle 12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5" name="Rectangle 12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6" name="Oval 12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82" name="Text Box 129"/>
            <p:cNvSpPr txBox="1">
              <a:spLocks noChangeArrowheads="1"/>
            </p:cNvSpPr>
            <p:nvPr/>
          </p:nvSpPr>
          <p:spPr bwMode="auto">
            <a:xfrm>
              <a:off x="2901" y="1131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sp>
        <p:nvSpPr>
          <p:cNvPr id="126001" name="Line 130"/>
          <p:cNvSpPr>
            <a:spLocks noChangeShapeType="1"/>
          </p:cNvSpPr>
          <p:nvPr/>
        </p:nvSpPr>
        <p:spPr bwMode="auto">
          <a:xfrm>
            <a:off x="2647950" y="2438400"/>
            <a:ext cx="571500" cy="12382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02" name="Line 131"/>
          <p:cNvSpPr>
            <a:spLocks noChangeShapeType="1"/>
          </p:cNvSpPr>
          <p:nvPr/>
        </p:nvSpPr>
        <p:spPr bwMode="auto">
          <a:xfrm flipV="1">
            <a:off x="2647950" y="3790950"/>
            <a:ext cx="590550" cy="11811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132"/>
          <p:cNvGrpSpPr>
            <a:grpSpLocks/>
          </p:cNvGrpSpPr>
          <p:nvPr/>
        </p:nvGrpSpPr>
        <p:grpSpPr bwMode="auto">
          <a:xfrm>
            <a:off x="2228850" y="2082800"/>
            <a:ext cx="611188" cy="561975"/>
            <a:chOff x="1573" y="1273"/>
            <a:chExt cx="385" cy="385"/>
          </a:xfrm>
        </p:grpSpPr>
        <p:grpSp>
          <p:nvGrpSpPr>
            <p:cNvPr id="30" name="Group 133"/>
            <p:cNvGrpSpPr>
              <a:grpSpLocks/>
            </p:cNvGrpSpPr>
            <p:nvPr/>
          </p:nvGrpSpPr>
          <p:grpSpPr bwMode="auto">
            <a:xfrm>
              <a:off x="1605" y="1273"/>
              <a:ext cx="306" cy="385"/>
              <a:chOff x="1884" y="765"/>
              <a:chExt cx="251" cy="330"/>
            </a:xfrm>
          </p:grpSpPr>
          <p:sp>
            <p:nvSpPr>
              <p:cNvPr id="126077" name="Oval 134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8" name="Rectangle 13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9" name="Rectangle 13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0" name="Oval 137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76" name="Text Box 138"/>
            <p:cNvSpPr txBox="1">
              <a:spLocks noChangeArrowheads="1"/>
            </p:cNvSpPr>
            <p:nvPr/>
          </p:nvSpPr>
          <p:spPr bwMode="auto">
            <a:xfrm>
              <a:off x="1573" y="1427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CE</a:t>
              </a:r>
            </a:p>
          </p:txBody>
        </p:sp>
      </p:grpSp>
      <p:sp>
        <p:nvSpPr>
          <p:cNvPr id="126004" name="Line 139"/>
          <p:cNvSpPr>
            <a:spLocks noChangeShapeType="1"/>
          </p:cNvSpPr>
          <p:nvPr/>
        </p:nvSpPr>
        <p:spPr bwMode="auto">
          <a:xfrm flipV="1">
            <a:off x="4141788" y="3335338"/>
            <a:ext cx="45085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05" name="Line 140"/>
          <p:cNvSpPr>
            <a:spLocks noChangeShapeType="1"/>
          </p:cNvSpPr>
          <p:nvPr/>
        </p:nvSpPr>
        <p:spPr bwMode="auto">
          <a:xfrm>
            <a:off x="4149725" y="3435350"/>
            <a:ext cx="103188" cy="373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06" name="Line 141"/>
          <p:cNvSpPr>
            <a:spLocks noChangeShapeType="1"/>
          </p:cNvSpPr>
          <p:nvPr/>
        </p:nvSpPr>
        <p:spPr bwMode="auto">
          <a:xfrm flipV="1">
            <a:off x="3582988" y="3489325"/>
            <a:ext cx="407987" cy="212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07" name="Line 142"/>
          <p:cNvSpPr>
            <a:spLocks noChangeShapeType="1"/>
          </p:cNvSpPr>
          <p:nvPr/>
        </p:nvSpPr>
        <p:spPr bwMode="auto">
          <a:xfrm>
            <a:off x="3597275" y="3781425"/>
            <a:ext cx="568325" cy="174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08" name="Line 143"/>
          <p:cNvSpPr>
            <a:spLocks noChangeShapeType="1"/>
          </p:cNvSpPr>
          <p:nvPr/>
        </p:nvSpPr>
        <p:spPr bwMode="auto">
          <a:xfrm flipV="1">
            <a:off x="3582988" y="3502025"/>
            <a:ext cx="958850" cy="239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144"/>
          <p:cNvGrpSpPr>
            <a:grpSpLocks/>
          </p:cNvGrpSpPr>
          <p:nvPr/>
        </p:nvGrpSpPr>
        <p:grpSpPr bwMode="auto">
          <a:xfrm>
            <a:off x="3074988" y="3435350"/>
            <a:ext cx="611187" cy="549275"/>
            <a:chOff x="2043" y="1287"/>
            <a:chExt cx="385" cy="376"/>
          </a:xfrm>
        </p:grpSpPr>
        <p:grpSp>
          <p:nvGrpSpPr>
            <p:cNvPr id="126115" name="Group 145"/>
            <p:cNvGrpSpPr>
              <a:grpSpLocks/>
            </p:cNvGrpSpPr>
            <p:nvPr/>
          </p:nvGrpSpPr>
          <p:grpSpPr bwMode="auto">
            <a:xfrm>
              <a:off x="2123" y="1287"/>
              <a:ext cx="260" cy="376"/>
              <a:chOff x="1884" y="765"/>
              <a:chExt cx="251" cy="330"/>
            </a:xfrm>
          </p:grpSpPr>
          <p:sp>
            <p:nvSpPr>
              <p:cNvPr id="126071" name="Oval 146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2" name="Rectangle 14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3" name="Rectangle 14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4" name="Oval 149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70" name="Text Box 150"/>
            <p:cNvSpPr txBox="1">
              <a:spLocks noChangeArrowheads="1"/>
            </p:cNvSpPr>
            <p:nvPr/>
          </p:nvSpPr>
          <p:spPr bwMode="auto">
            <a:xfrm>
              <a:off x="2043" y="1422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grpSp>
        <p:nvGrpSpPr>
          <p:cNvPr id="126121" name="Group 151"/>
          <p:cNvGrpSpPr>
            <a:grpSpLocks/>
          </p:cNvGrpSpPr>
          <p:nvPr/>
        </p:nvGrpSpPr>
        <p:grpSpPr bwMode="auto">
          <a:xfrm>
            <a:off x="3794125" y="3074988"/>
            <a:ext cx="479425" cy="482600"/>
            <a:chOff x="5015" y="1529"/>
            <a:chExt cx="302" cy="330"/>
          </a:xfrm>
        </p:grpSpPr>
        <p:grpSp>
          <p:nvGrpSpPr>
            <p:cNvPr id="126127" name="Group 152"/>
            <p:cNvGrpSpPr>
              <a:grpSpLocks/>
            </p:cNvGrpSpPr>
            <p:nvPr/>
          </p:nvGrpSpPr>
          <p:grpSpPr bwMode="auto">
            <a:xfrm>
              <a:off x="5025" y="1529"/>
              <a:ext cx="251" cy="330"/>
              <a:chOff x="1884" y="765"/>
              <a:chExt cx="251" cy="330"/>
            </a:xfrm>
          </p:grpSpPr>
          <p:sp>
            <p:nvSpPr>
              <p:cNvPr id="126065" name="Oval 153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6" name="Rectangle 1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7" name="Rectangle 15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8" name="Oval 156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64" name="Text Box 157"/>
            <p:cNvSpPr txBox="1">
              <a:spLocks noChangeArrowheads="1"/>
            </p:cNvSpPr>
            <p:nvPr/>
          </p:nvSpPr>
          <p:spPr bwMode="auto">
            <a:xfrm>
              <a:off x="5015" y="1642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grpSp>
        <p:nvGrpSpPr>
          <p:cNvPr id="126133" name="Group 158"/>
          <p:cNvGrpSpPr>
            <a:grpSpLocks/>
          </p:cNvGrpSpPr>
          <p:nvPr/>
        </p:nvGrpSpPr>
        <p:grpSpPr bwMode="auto">
          <a:xfrm>
            <a:off x="4068763" y="3756025"/>
            <a:ext cx="479425" cy="482600"/>
            <a:chOff x="3176" y="1456"/>
            <a:chExt cx="302" cy="330"/>
          </a:xfrm>
        </p:grpSpPr>
        <p:grpSp>
          <p:nvGrpSpPr>
            <p:cNvPr id="126139" name="Group 159"/>
            <p:cNvGrpSpPr>
              <a:grpSpLocks/>
            </p:cNvGrpSpPr>
            <p:nvPr/>
          </p:nvGrpSpPr>
          <p:grpSpPr bwMode="auto">
            <a:xfrm>
              <a:off x="3197" y="1456"/>
              <a:ext cx="251" cy="330"/>
              <a:chOff x="1884" y="765"/>
              <a:chExt cx="251" cy="330"/>
            </a:xfrm>
          </p:grpSpPr>
          <p:sp>
            <p:nvSpPr>
              <p:cNvPr id="126059" name="Oval 16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0" name="Rectangle 16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1" name="Rectangle 16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2" name="Oval 16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58" name="Text Box 164"/>
            <p:cNvSpPr txBox="1">
              <a:spLocks noChangeArrowheads="1"/>
            </p:cNvSpPr>
            <p:nvPr/>
          </p:nvSpPr>
          <p:spPr bwMode="auto">
            <a:xfrm>
              <a:off x="3176" y="1551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grpSp>
        <p:nvGrpSpPr>
          <p:cNvPr id="126145" name="Group 165"/>
          <p:cNvGrpSpPr>
            <a:grpSpLocks/>
          </p:cNvGrpSpPr>
          <p:nvPr/>
        </p:nvGrpSpPr>
        <p:grpSpPr bwMode="auto">
          <a:xfrm>
            <a:off x="6557963" y="4616450"/>
            <a:ext cx="398462" cy="482600"/>
            <a:chOff x="1884" y="765"/>
            <a:chExt cx="251" cy="330"/>
          </a:xfrm>
        </p:grpSpPr>
        <p:sp>
          <p:nvSpPr>
            <p:cNvPr id="126053" name="Oval 166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4" name="Rectangle 167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5" name="Rectangle 168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6" name="Oval 169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13" name="Text Box 170"/>
          <p:cNvSpPr txBox="1">
            <a:spLocks noChangeArrowheads="1"/>
          </p:cNvSpPr>
          <p:nvPr/>
        </p:nvSpPr>
        <p:spPr bwMode="auto">
          <a:xfrm>
            <a:off x="6440488" y="4768850"/>
            <a:ext cx="6111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1800" b="1"/>
              <a:t>CE</a:t>
            </a:r>
          </a:p>
        </p:txBody>
      </p:sp>
      <p:sp>
        <p:nvSpPr>
          <p:cNvPr id="126014" name="Text Box 171"/>
          <p:cNvSpPr txBox="1">
            <a:spLocks noChangeArrowheads="1"/>
          </p:cNvSpPr>
          <p:nvPr/>
        </p:nvSpPr>
        <p:spPr bwMode="auto">
          <a:xfrm>
            <a:off x="3771900" y="4618038"/>
            <a:ext cx="217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provider network</a:t>
            </a:r>
          </a:p>
        </p:txBody>
      </p:sp>
      <p:sp>
        <p:nvSpPr>
          <p:cNvPr id="126015" name="Text Box 172"/>
          <p:cNvSpPr txBox="1">
            <a:spLocks noChangeArrowheads="1"/>
          </p:cNvSpPr>
          <p:nvPr/>
        </p:nvSpPr>
        <p:spPr bwMode="auto">
          <a:xfrm>
            <a:off x="384175" y="5738813"/>
            <a:ext cx="242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customer 2 network</a:t>
            </a:r>
          </a:p>
        </p:txBody>
      </p:sp>
      <p:sp>
        <p:nvSpPr>
          <p:cNvPr id="126016" name="Text Box 173"/>
          <p:cNvSpPr txBox="1">
            <a:spLocks noChangeArrowheads="1"/>
          </p:cNvSpPr>
          <p:nvPr/>
        </p:nvSpPr>
        <p:spPr bwMode="auto">
          <a:xfrm>
            <a:off x="6591300" y="5703888"/>
            <a:ext cx="226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customer 1 network</a:t>
            </a:r>
          </a:p>
        </p:txBody>
      </p:sp>
      <p:sp>
        <p:nvSpPr>
          <p:cNvPr id="126017" name="Text Box 174"/>
          <p:cNvSpPr txBox="1">
            <a:spLocks noChangeArrowheads="1"/>
          </p:cNvSpPr>
          <p:nvPr/>
        </p:nvSpPr>
        <p:spPr bwMode="auto">
          <a:xfrm>
            <a:off x="2768600" y="5273675"/>
            <a:ext cx="3841750" cy="1372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 dirty="0"/>
              <a:t>Key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 dirty="0"/>
              <a:t>C</a:t>
            </a:r>
            <a:r>
              <a:rPr lang="en-US" dirty="0"/>
              <a:t>       Customer </a:t>
            </a:r>
            <a:r>
              <a:rPr lang="en-US" dirty="0" smtClean="0"/>
              <a:t>router</a:t>
            </a:r>
            <a:endParaRPr lang="en-US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 dirty="0"/>
              <a:t>CE </a:t>
            </a:r>
            <a:r>
              <a:rPr lang="en-US" dirty="0"/>
              <a:t>   Customer Edge </a:t>
            </a:r>
            <a:r>
              <a:rPr lang="en-US" dirty="0" smtClean="0"/>
              <a:t>router</a:t>
            </a:r>
            <a:endParaRPr lang="en-US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 dirty="0"/>
              <a:t>P</a:t>
            </a:r>
            <a:r>
              <a:rPr lang="en-US" dirty="0"/>
              <a:t>        Provider </a:t>
            </a:r>
            <a:r>
              <a:rPr lang="en-US" dirty="0" smtClean="0"/>
              <a:t>router</a:t>
            </a:r>
            <a:endParaRPr lang="en-US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 dirty="0"/>
              <a:t>PE</a:t>
            </a:r>
            <a:r>
              <a:rPr lang="en-US" dirty="0"/>
              <a:t>     Provider Edge </a:t>
            </a:r>
            <a:r>
              <a:rPr lang="en-US" dirty="0" smtClean="0"/>
              <a:t>router</a:t>
            </a:r>
            <a:endParaRPr lang="en-US" dirty="0"/>
          </a:p>
        </p:txBody>
      </p:sp>
      <p:grpSp>
        <p:nvGrpSpPr>
          <p:cNvPr id="126151" name="Group 175"/>
          <p:cNvGrpSpPr>
            <a:grpSpLocks/>
          </p:cNvGrpSpPr>
          <p:nvPr/>
        </p:nvGrpSpPr>
        <p:grpSpPr bwMode="auto">
          <a:xfrm>
            <a:off x="252413" y="4043363"/>
            <a:ext cx="2573337" cy="1735137"/>
            <a:chOff x="291" y="855"/>
            <a:chExt cx="1621" cy="1093"/>
          </a:xfrm>
        </p:grpSpPr>
        <p:sp>
          <p:nvSpPr>
            <p:cNvPr id="126019" name="Freeform 176"/>
            <p:cNvSpPr>
              <a:spLocks/>
            </p:cNvSpPr>
            <p:nvPr/>
          </p:nvSpPr>
          <p:spPr bwMode="auto">
            <a:xfrm rot="64793">
              <a:off x="291" y="855"/>
              <a:ext cx="1457" cy="1093"/>
            </a:xfrm>
            <a:custGeom>
              <a:avLst/>
              <a:gdLst>
                <a:gd name="T0" fmla="*/ 821 w 1034"/>
                <a:gd name="T1" fmla="*/ 288 h 737"/>
                <a:gd name="T2" fmla="*/ 623 w 1034"/>
                <a:gd name="T3" fmla="*/ 291 h 737"/>
                <a:gd name="T4" fmla="*/ 418 w 1034"/>
                <a:gd name="T5" fmla="*/ 400 h 737"/>
                <a:gd name="T6" fmla="*/ 262 w 1034"/>
                <a:gd name="T7" fmla="*/ 577 h 737"/>
                <a:gd name="T8" fmla="*/ 186 w 1034"/>
                <a:gd name="T9" fmla="*/ 802 h 737"/>
                <a:gd name="T10" fmla="*/ 163 w 1034"/>
                <a:gd name="T11" fmla="*/ 992 h 737"/>
                <a:gd name="T12" fmla="*/ 48 w 1034"/>
                <a:gd name="T13" fmla="*/ 1120 h 737"/>
                <a:gd name="T14" fmla="*/ 0 w 1034"/>
                <a:gd name="T15" fmla="*/ 1289 h 737"/>
                <a:gd name="T16" fmla="*/ 25 w 1034"/>
                <a:gd name="T17" fmla="*/ 1465 h 737"/>
                <a:gd name="T18" fmla="*/ 142 w 1034"/>
                <a:gd name="T19" fmla="*/ 1640 h 737"/>
                <a:gd name="T20" fmla="*/ 355 w 1034"/>
                <a:gd name="T21" fmla="*/ 1781 h 737"/>
                <a:gd name="T22" fmla="*/ 349 w 1034"/>
                <a:gd name="T23" fmla="*/ 1971 h 737"/>
                <a:gd name="T24" fmla="*/ 457 w 1034"/>
                <a:gd name="T25" fmla="*/ 2113 h 737"/>
                <a:gd name="T26" fmla="*/ 613 w 1034"/>
                <a:gd name="T27" fmla="*/ 2202 h 737"/>
                <a:gd name="T28" fmla="*/ 795 w 1034"/>
                <a:gd name="T29" fmla="*/ 2223 h 737"/>
                <a:gd name="T30" fmla="*/ 943 w 1034"/>
                <a:gd name="T31" fmla="*/ 2168 h 737"/>
                <a:gd name="T32" fmla="*/ 1106 w 1034"/>
                <a:gd name="T33" fmla="*/ 2262 h 737"/>
                <a:gd name="T34" fmla="*/ 1320 w 1034"/>
                <a:gd name="T35" fmla="*/ 2377 h 737"/>
                <a:gd name="T36" fmla="*/ 1539 w 1034"/>
                <a:gd name="T37" fmla="*/ 2401 h 737"/>
                <a:gd name="T38" fmla="*/ 1759 w 1034"/>
                <a:gd name="T39" fmla="*/ 2351 h 737"/>
                <a:gd name="T40" fmla="*/ 1964 w 1034"/>
                <a:gd name="T41" fmla="*/ 2244 h 737"/>
                <a:gd name="T42" fmla="*/ 2140 w 1034"/>
                <a:gd name="T43" fmla="*/ 2168 h 737"/>
                <a:gd name="T44" fmla="*/ 2307 w 1034"/>
                <a:gd name="T45" fmla="*/ 2205 h 737"/>
                <a:gd name="T46" fmla="*/ 2488 w 1034"/>
                <a:gd name="T47" fmla="*/ 2140 h 737"/>
                <a:gd name="T48" fmla="*/ 2627 w 1034"/>
                <a:gd name="T49" fmla="*/ 1999 h 737"/>
                <a:gd name="T50" fmla="*/ 2717 w 1034"/>
                <a:gd name="T51" fmla="*/ 1811 h 737"/>
                <a:gd name="T52" fmla="*/ 2703 w 1034"/>
                <a:gd name="T53" fmla="*/ 1606 h 737"/>
                <a:gd name="T54" fmla="*/ 2829 w 1034"/>
                <a:gd name="T55" fmla="*/ 1403 h 737"/>
                <a:gd name="T56" fmla="*/ 2884 w 1034"/>
                <a:gd name="T57" fmla="*/ 1197 h 737"/>
                <a:gd name="T58" fmla="*/ 2873 w 1034"/>
                <a:gd name="T59" fmla="*/ 998 h 737"/>
                <a:gd name="T60" fmla="*/ 2796 w 1034"/>
                <a:gd name="T61" fmla="*/ 825 h 737"/>
                <a:gd name="T62" fmla="*/ 2660 w 1034"/>
                <a:gd name="T63" fmla="*/ 691 h 737"/>
                <a:gd name="T64" fmla="*/ 2619 w 1034"/>
                <a:gd name="T65" fmla="*/ 515 h 737"/>
                <a:gd name="T66" fmla="*/ 2529 w 1034"/>
                <a:gd name="T67" fmla="*/ 323 h 737"/>
                <a:gd name="T68" fmla="*/ 2367 w 1034"/>
                <a:gd name="T69" fmla="*/ 190 h 737"/>
                <a:gd name="T70" fmla="*/ 2162 w 1034"/>
                <a:gd name="T71" fmla="*/ 133 h 737"/>
                <a:gd name="T72" fmla="*/ 1964 w 1034"/>
                <a:gd name="T73" fmla="*/ 176 h 737"/>
                <a:gd name="T74" fmla="*/ 1797 w 1034"/>
                <a:gd name="T75" fmla="*/ 197 h 737"/>
                <a:gd name="T76" fmla="*/ 1608 w 1034"/>
                <a:gd name="T77" fmla="*/ 55 h 737"/>
                <a:gd name="T78" fmla="*/ 1436 w 1034"/>
                <a:gd name="T79" fmla="*/ 0 h 737"/>
                <a:gd name="T80" fmla="*/ 1261 w 1034"/>
                <a:gd name="T81" fmla="*/ 36 h 737"/>
                <a:gd name="T82" fmla="*/ 1088 w 1034"/>
                <a:gd name="T83" fmla="*/ 156 h 737"/>
                <a:gd name="T84" fmla="*/ 926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6020" name="Line 177"/>
            <p:cNvSpPr>
              <a:spLocks noChangeShapeType="1"/>
            </p:cNvSpPr>
            <p:nvPr/>
          </p:nvSpPr>
          <p:spPr bwMode="auto">
            <a:xfrm>
              <a:off x="850" y="1414"/>
              <a:ext cx="101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1" name="Line 178"/>
            <p:cNvSpPr>
              <a:spLocks noChangeShapeType="1"/>
            </p:cNvSpPr>
            <p:nvPr/>
          </p:nvSpPr>
          <p:spPr bwMode="auto">
            <a:xfrm flipV="1">
              <a:off x="873" y="1276"/>
              <a:ext cx="284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2" name="Line 179"/>
            <p:cNvSpPr>
              <a:spLocks noChangeShapeType="1"/>
            </p:cNvSpPr>
            <p:nvPr/>
          </p:nvSpPr>
          <p:spPr bwMode="auto">
            <a:xfrm flipH="1">
              <a:off x="1088" y="1380"/>
              <a:ext cx="173" cy="1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157" name="Group 180"/>
            <p:cNvGrpSpPr>
              <a:grpSpLocks/>
            </p:cNvGrpSpPr>
            <p:nvPr/>
          </p:nvGrpSpPr>
          <p:grpSpPr bwMode="auto">
            <a:xfrm>
              <a:off x="635" y="1151"/>
              <a:ext cx="302" cy="304"/>
              <a:chOff x="681" y="1177"/>
              <a:chExt cx="302" cy="330"/>
            </a:xfrm>
          </p:grpSpPr>
          <p:grpSp>
            <p:nvGrpSpPr>
              <p:cNvPr id="126163" name="Group 181"/>
              <p:cNvGrpSpPr>
                <a:grpSpLocks/>
              </p:cNvGrpSpPr>
              <p:nvPr/>
            </p:nvGrpSpPr>
            <p:grpSpPr bwMode="auto">
              <a:xfrm>
                <a:off x="705" y="1177"/>
                <a:ext cx="251" cy="330"/>
                <a:chOff x="1884" y="765"/>
                <a:chExt cx="251" cy="330"/>
              </a:xfrm>
            </p:grpSpPr>
            <p:sp>
              <p:nvSpPr>
                <p:cNvPr id="126049" name="Oval 18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50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51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52" name="Oval 18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048" name="Text Box 186"/>
              <p:cNvSpPr txBox="1">
                <a:spLocks noChangeArrowheads="1"/>
              </p:cNvSpPr>
              <p:nvPr/>
            </p:nvSpPr>
            <p:spPr bwMode="auto">
              <a:xfrm>
                <a:off x="681" y="1277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126024" name="Line 187"/>
            <p:cNvSpPr>
              <a:spLocks noChangeShapeType="1"/>
            </p:cNvSpPr>
            <p:nvPr/>
          </p:nvSpPr>
          <p:spPr bwMode="auto">
            <a:xfrm>
              <a:off x="1362" y="1289"/>
              <a:ext cx="229" cy="1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5" name="Line 188"/>
            <p:cNvSpPr>
              <a:spLocks noChangeShapeType="1"/>
            </p:cNvSpPr>
            <p:nvPr/>
          </p:nvSpPr>
          <p:spPr bwMode="auto">
            <a:xfrm flipV="1">
              <a:off x="1111" y="1453"/>
              <a:ext cx="485" cy="2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164" name="Group 189"/>
            <p:cNvGrpSpPr>
              <a:grpSpLocks/>
            </p:cNvGrpSpPr>
            <p:nvPr/>
          </p:nvGrpSpPr>
          <p:grpSpPr bwMode="auto">
            <a:xfrm>
              <a:off x="1527" y="1240"/>
              <a:ext cx="385" cy="354"/>
              <a:chOff x="1573" y="1273"/>
              <a:chExt cx="385" cy="385"/>
            </a:xfrm>
          </p:grpSpPr>
          <p:grpSp>
            <p:nvGrpSpPr>
              <p:cNvPr id="126165" name="Group 190"/>
              <p:cNvGrpSpPr>
                <a:grpSpLocks/>
              </p:cNvGrpSpPr>
              <p:nvPr/>
            </p:nvGrpSpPr>
            <p:grpSpPr bwMode="auto">
              <a:xfrm>
                <a:off x="1605" y="1273"/>
                <a:ext cx="306" cy="385"/>
                <a:chOff x="1884" y="765"/>
                <a:chExt cx="251" cy="330"/>
              </a:xfrm>
            </p:grpSpPr>
            <p:sp>
              <p:nvSpPr>
                <p:cNvPr id="126043" name="Oval 19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44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45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46" name="Oval 19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042" name="Text Box 195"/>
              <p:cNvSpPr txBox="1">
                <a:spLocks noChangeArrowheads="1"/>
              </p:cNvSpPr>
              <p:nvPr/>
            </p:nvSpPr>
            <p:spPr bwMode="auto">
              <a:xfrm>
                <a:off x="1573" y="1427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CE</a:t>
                </a:r>
              </a:p>
            </p:txBody>
          </p:sp>
        </p:grpSp>
        <p:grpSp>
          <p:nvGrpSpPr>
            <p:cNvPr id="126166" name="Group 196"/>
            <p:cNvGrpSpPr>
              <a:grpSpLocks/>
            </p:cNvGrpSpPr>
            <p:nvPr/>
          </p:nvGrpSpPr>
          <p:grpSpPr bwMode="auto">
            <a:xfrm>
              <a:off x="1120" y="1092"/>
              <a:ext cx="302" cy="304"/>
              <a:chOff x="914" y="1556"/>
              <a:chExt cx="302" cy="330"/>
            </a:xfrm>
          </p:grpSpPr>
          <p:grpSp>
            <p:nvGrpSpPr>
              <p:cNvPr id="126167" name="Group 197"/>
              <p:cNvGrpSpPr>
                <a:grpSpLocks/>
              </p:cNvGrpSpPr>
              <p:nvPr/>
            </p:nvGrpSpPr>
            <p:grpSpPr bwMode="auto">
              <a:xfrm>
                <a:off x="939" y="1556"/>
                <a:ext cx="251" cy="330"/>
                <a:chOff x="1884" y="765"/>
                <a:chExt cx="251" cy="330"/>
              </a:xfrm>
            </p:grpSpPr>
            <p:sp>
              <p:nvSpPr>
                <p:cNvPr id="126037" name="Oval 198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38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39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40" name="Oval 201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036" name="Text Box 202"/>
              <p:cNvSpPr txBox="1">
                <a:spLocks noChangeArrowheads="1"/>
              </p:cNvSpPr>
              <p:nvPr/>
            </p:nvSpPr>
            <p:spPr bwMode="auto">
              <a:xfrm>
                <a:off x="914" y="1663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grpSp>
          <p:nvGrpSpPr>
            <p:cNvPr id="126168" name="Group 203"/>
            <p:cNvGrpSpPr>
              <a:grpSpLocks/>
            </p:cNvGrpSpPr>
            <p:nvPr/>
          </p:nvGrpSpPr>
          <p:grpSpPr bwMode="auto">
            <a:xfrm>
              <a:off x="868" y="1500"/>
              <a:ext cx="302" cy="304"/>
              <a:chOff x="914" y="1556"/>
              <a:chExt cx="302" cy="330"/>
            </a:xfrm>
          </p:grpSpPr>
          <p:grpSp>
            <p:nvGrpSpPr>
              <p:cNvPr id="126169" name="Group 204"/>
              <p:cNvGrpSpPr>
                <a:grpSpLocks/>
              </p:cNvGrpSpPr>
              <p:nvPr/>
            </p:nvGrpSpPr>
            <p:grpSpPr bwMode="auto">
              <a:xfrm>
                <a:off x="939" y="1556"/>
                <a:ext cx="251" cy="330"/>
                <a:chOff x="1884" y="765"/>
                <a:chExt cx="251" cy="330"/>
              </a:xfrm>
            </p:grpSpPr>
            <p:sp>
              <p:nvSpPr>
                <p:cNvPr id="126031" name="Oval 20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3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33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34" name="Oval 20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030" name="Text Box 209"/>
              <p:cNvSpPr txBox="1">
                <a:spLocks noChangeArrowheads="1"/>
              </p:cNvSpPr>
              <p:nvPr/>
            </p:nvSpPr>
            <p:spPr bwMode="auto">
              <a:xfrm>
                <a:off x="914" y="1666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85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2"/>
          <p:cNvSpPr>
            <a:spLocks noChangeShapeType="1"/>
          </p:cNvSpPr>
          <p:nvPr/>
        </p:nvSpPr>
        <p:spPr bwMode="auto">
          <a:xfrm flipH="1" flipV="1">
            <a:off x="1874838" y="2897188"/>
            <a:ext cx="587375" cy="1704975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" name="Line 3"/>
          <p:cNvSpPr>
            <a:spLocks noChangeShapeType="1"/>
          </p:cNvSpPr>
          <p:nvPr/>
        </p:nvSpPr>
        <p:spPr bwMode="auto">
          <a:xfrm flipH="1" flipV="1">
            <a:off x="1874838" y="4333875"/>
            <a:ext cx="615950" cy="282575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Line 4"/>
          <p:cNvSpPr>
            <a:spLocks noChangeShapeType="1"/>
          </p:cNvSpPr>
          <p:nvPr/>
        </p:nvSpPr>
        <p:spPr bwMode="auto">
          <a:xfrm flipH="1">
            <a:off x="1852613" y="4579938"/>
            <a:ext cx="646112" cy="1227137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Freeform 5"/>
          <p:cNvSpPr>
            <a:spLocks/>
          </p:cNvSpPr>
          <p:nvPr/>
        </p:nvSpPr>
        <p:spPr bwMode="auto">
          <a:xfrm rot="64793">
            <a:off x="3563938" y="3668713"/>
            <a:ext cx="1992312" cy="1857375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C2D699"/>
              </a:gs>
              <a:gs pos="100000">
                <a:srgbClr val="66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03814" name="Rectangle 6"/>
          <p:cNvSpPr>
            <a:spLocks noGrp="1" noChangeArrowheads="1"/>
          </p:cNvSpPr>
          <p:nvPr>
            <p:ph type="title"/>
          </p:nvPr>
        </p:nvSpPr>
        <p:spPr>
          <a:xfrm>
            <a:off x="592138" y="165100"/>
            <a:ext cx="8032750" cy="152218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Pseudowire Emulation</a:t>
            </a:r>
            <a:br>
              <a:rPr lang="en-US" dirty="0" smtClean="0"/>
            </a:br>
            <a:r>
              <a:rPr lang="en-US" b="1" dirty="0" smtClean="0"/>
              <a:t>Edge to Edge</a:t>
            </a: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2497138" y="3948113"/>
            <a:ext cx="1277937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Provider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(PE)</a:t>
            </a:r>
          </a:p>
        </p:txBody>
      </p:sp>
      <p:sp>
        <p:nvSpPr>
          <p:cNvPr id="81929" name="Text Box 8"/>
          <p:cNvSpPr txBox="1">
            <a:spLocks noChangeArrowheads="1"/>
          </p:cNvSpPr>
          <p:nvPr/>
        </p:nvSpPr>
        <p:spPr bwMode="auto">
          <a:xfrm>
            <a:off x="414338" y="5014913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81930" name="Rectangle 9"/>
          <p:cNvSpPr>
            <a:spLocks noChangeArrowheads="1"/>
          </p:cNvSpPr>
          <p:nvPr/>
        </p:nvSpPr>
        <p:spPr bwMode="auto">
          <a:xfrm flipH="1">
            <a:off x="3781425" y="4229100"/>
            <a:ext cx="1524000" cy="150813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 flipH="1">
            <a:off x="3787775" y="4556125"/>
            <a:ext cx="1524000" cy="150813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11"/>
          <p:cNvSpPr>
            <a:spLocks noChangeArrowheads="1"/>
          </p:cNvSpPr>
          <p:nvPr/>
        </p:nvSpPr>
        <p:spPr bwMode="auto">
          <a:xfrm flipH="1">
            <a:off x="3795713" y="4868863"/>
            <a:ext cx="1524000" cy="15081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Text Box 12"/>
          <p:cNvSpPr txBox="1">
            <a:spLocks noChangeArrowheads="1"/>
          </p:cNvSpPr>
          <p:nvPr/>
        </p:nvSpPr>
        <p:spPr bwMode="auto">
          <a:xfrm>
            <a:off x="422275" y="2163763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81934" name="Text Box 13"/>
          <p:cNvSpPr txBox="1">
            <a:spLocks noChangeArrowheads="1"/>
          </p:cNvSpPr>
          <p:nvPr/>
        </p:nvSpPr>
        <p:spPr bwMode="auto">
          <a:xfrm>
            <a:off x="420688" y="3602038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1933575" y="5589588"/>
            <a:ext cx="868363" cy="7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 b="1" dirty="0">
                <a:solidFill>
                  <a:srgbClr val="D65700"/>
                </a:solidFill>
              </a:rPr>
              <a:t>native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service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b="1" dirty="0" smtClean="0">
                <a:solidFill>
                  <a:srgbClr val="D65700"/>
                </a:solidFill>
              </a:rPr>
              <a:t>AC</a:t>
            </a:r>
            <a:endParaRPr lang="en-US" sz="1800" b="1" dirty="0">
              <a:solidFill>
                <a:srgbClr val="D65700"/>
              </a:solidFill>
            </a:endParaRP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838575" y="2708275"/>
            <a:ext cx="17510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solidFill>
                  <a:srgbClr val="008000"/>
                </a:solidFill>
              </a:rPr>
              <a:t>provider’s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solidFill>
                  <a:srgbClr val="008000"/>
                </a:solidFill>
              </a:rPr>
              <a:t>PSN</a:t>
            </a:r>
          </a:p>
        </p:txBody>
      </p:sp>
      <p:sp>
        <p:nvSpPr>
          <p:cNvPr id="81937" name="Text Box 16"/>
          <p:cNvSpPr txBox="1">
            <a:spLocks noChangeArrowheads="1"/>
          </p:cNvSpPr>
          <p:nvPr/>
        </p:nvSpPr>
        <p:spPr bwMode="auto">
          <a:xfrm>
            <a:off x="3629025" y="5487988"/>
            <a:ext cx="197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E28C1A"/>
                </a:solidFill>
              </a:rPr>
              <a:t>Pseudowires (PWs)</a:t>
            </a:r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6578600" y="3557588"/>
            <a:ext cx="920750" cy="1068387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 flipH="1" flipV="1">
            <a:off x="6605588" y="4652963"/>
            <a:ext cx="863600" cy="658812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7426325" y="3100388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81941" name="Text Box 20"/>
          <p:cNvSpPr txBox="1">
            <a:spLocks noChangeArrowheads="1"/>
          </p:cNvSpPr>
          <p:nvPr/>
        </p:nvSpPr>
        <p:spPr bwMode="auto">
          <a:xfrm>
            <a:off x="7432675" y="4718050"/>
            <a:ext cx="1466850" cy="1271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81942" name="Text Box 21"/>
          <p:cNvSpPr txBox="1">
            <a:spLocks noChangeArrowheads="1"/>
          </p:cNvSpPr>
          <p:nvPr/>
        </p:nvSpPr>
        <p:spPr bwMode="auto">
          <a:xfrm>
            <a:off x="5319713" y="3938588"/>
            <a:ext cx="1277937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Provider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(PE)</a:t>
            </a:r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6511925" y="5233988"/>
            <a:ext cx="868363" cy="7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 b="1" dirty="0">
                <a:solidFill>
                  <a:srgbClr val="D65700"/>
                </a:solidFill>
              </a:rPr>
              <a:t>native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service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b="1" dirty="0" smtClean="0">
                <a:solidFill>
                  <a:srgbClr val="D65700"/>
                </a:solidFill>
              </a:rPr>
              <a:t>AC</a:t>
            </a:r>
            <a:endParaRPr lang="en-US" sz="1800" b="1" dirty="0">
              <a:solidFill>
                <a:srgbClr val="D65700"/>
              </a:solidFill>
            </a:endParaRPr>
          </a:p>
        </p:txBody>
      </p:sp>
      <p:sp>
        <p:nvSpPr>
          <p:cNvPr id="503831" name="Text Box 23"/>
          <p:cNvSpPr txBox="1">
            <a:spLocks noChangeArrowheads="1"/>
          </p:cNvSpPr>
          <p:nvPr/>
        </p:nvSpPr>
        <p:spPr bwMode="auto">
          <a:xfrm>
            <a:off x="6261100" y="1358900"/>
            <a:ext cx="165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PWE</a:t>
            </a:r>
            <a:r>
              <a:rPr lang="en-US" sz="3600" b="1" baseline="3000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6191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380"/>
            <a:ext cx="8585199" cy="5657954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400" dirty="0" smtClean="0"/>
              <a:t>Edge-to-edge emulation and maintenance of PWs</a:t>
            </a:r>
          </a:p>
          <a:p>
            <a:pPr lvl="1">
              <a:spcBef>
                <a:spcPct val="10000"/>
              </a:spcBef>
            </a:pPr>
            <a:r>
              <a:rPr lang="en-US" sz="2000" dirty="0" smtClean="0"/>
              <a:t>tunnel creation and placement out of scope</a:t>
            </a:r>
          </a:p>
          <a:p>
            <a:pPr lvl="1">
              <a:spcBef>
                <a:spcPct val="10000"/>
              </a:spcBef>
            </a:pPr>
            <a:r>
              <a:rPr lang="en-US" sz="2000" dirty="0" smtClean="0"/>
              <a:t>PSN is responsible for differentiation between PWs </a:t>
            </a:r>
          </a:p>
          <a:p>
            <a:pPr lvl="1">
              <a:spcBef>
                <a:spcPct val="10000"/>
              </a:spcBef>
              <a:buNone/>
            </a:pPr>
            <a:r>
              <a:rPr lang="en-US" sz="2000" dirty="0" smtClean="0"/>
              <a:t>	 </a:t>
            </a:r>
            <a:r>
              <a:rPr lang="en-US" sz="1800" dirty="0" smtClean="0"/>
              <a:t>e.g., in MPLS there is a PW label, in UDP/IP a PW port number</a:t>
            </a:r>
          </a:p>
          <a:p>
            <a:pPr>
              <a:spcBef>
                <a:spcPct val="10000"/>
              </a:spcBef>
            </a:pPr>
            <a:r>
              <a:rPr lang="en-US" sz="2400" dirty="0" smtClean="0"/>
              <a:t>Network interworking, not service interworking</a:t>
            </a:r>
          </a:p>
          <a:p>
            <a:r>
              <a:rPr lang="en-US" sz="2400" dirty="0" smtClean="0"/>
              <a:t>Native service emulation need not be perfect</a:t>
            </a:r>
          </a:p>
          <a:p>
            <a:pPr>
              <a:buNone/>
            </a:pPr>
            <a:r>
              <a:rPr lang="en-US" sz="1600" dirty="0" smtClean="0"/>
              <a:t>	e.g., timing of a recovered TDM PW may not be the same as the timing of a native TDM circuit</a:t>
            </a:r>
          </a:p>
          <a:p>
            <a:pPr lvl="1"/>
            <a:r>
              <a:rPr lang="en-US" sz="2000" dirty="0" smtClean="0"/>
              <a:t>imperfection documented in applicability statements</a:t>
            </a:r>
          </a:p>
          <a:p>
            <a:r>
              <a:rPr lang="en-US" sz="2400" dirty="0" smtClean="0"/>
              <a:t>Must not exert controls on underlying PSN</a:t>
            </a:r>
          </a:p>
          <a:p>
            <a:pPr lvl="1">
              <a:spcBef>
                <a:spcPct val="10000"/>
              </a:spcBef>
            </a:pPr>
            <a:r>
              <a:rPr lang="en-US" sz="2000" dirty="0" smtClean="0"/>
              <a:t>but </a:t>
            </a:r>
            <a:r>
              <a:rPr lang="en-US" sz="2000" dirty="0" err="1" smtClean="0"/>
              <a:t>diffserv</a:t>
            </a:r>
            <a:r>
              <a:rPr lang="en-US" sz="2000" dirty="0" smtClean="0"/>
              <a:t>, RSVP-TE can be used</a:t>
            </a:r>
          </a:p>
          <a:p>
            <a:r>
              <a:rPr lang="en-US" sz="2400" dirty="0" smtClean="0"/>
              <a:t>Must not redefine native service functionalities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b="1" dirty="0" smtClean="0"/>
              <a:t>N</a:t>
            </a:r>
            <a:r>
              <a:rPr lang="en-US" sz="2000" dirty="0" smtClean="0"/>
              <a:t>ative </a:t>
            </a:r>
            <a:r>
              <a:rPr lang="en-US" sz="2000" b="1" dirty="0" smtClean="0"/>
              <a:t>S</a:t>
            </a:r>
            <a:r>
              <a:rPr lang="en-US" sz="2000" dirty="0" smtClean="0"/>
              <a:t>ervice </a:t>
            </a:r>
            <a:r>
              <a:rPr lang="en-US" sz="2000" b="1" dirty="0" smtClean="0"/>
              <a:t>P</a:t>
            </a:r>
            <a:r>
              <a:rPr lang="en-US" sz="2000" dirty="0" smtClean="0"/>
              <a:t>rocessing functions</a:t>
            </a:r>
          </a:p>
          <a:p>
            <a:r>
              <a:rPr lang="en-US" sz="2400" dirty="0" smtClean="0"/>
              <a:t>The PWE3 encapsulation consists of a 4-byte </a:t>
            </a:r>
            <a:r>
              <a:rPr lang="en-US" sz="2400" b="1" dirty="0" smtClean="0"/>
              <a:t>C</a:t>
            </a:r>
            <a:r>
              <a:rPr lang="en-US" sz="2400" dirty="0" smtClean="0"/>
              <a:t>ontrol </a:t>
            </a:r>
            <a:r>
              <a:rPr lang="en-US" sz="2400" b="1" dirty="0" smtClean="0"/>
              <a:t>W</a:t>
            </a:r>
            <a:r>
              <a:rPr lang="en-US" sz="2400" dirty="0" smtClean="0"/>
              <a:t>ord</a:t>
            </a:r>
          </a:p>
          <a:p>
            <a:pPr lvl="1"/>
            <a:r>
              <a:rPr lang="en-US" sz="2000" dirty="0" smtClean="0"/>
              <a:t>initially each native service </a:t>
            </a:r>
            <a:r>
              <a:rPr lang="en-US" sz="2000" dirty="0" err="1" smtClean="0"/>
              <a:t>encap</a:t>
            </a:r>
            <a:r>
              <a:rPr lang="en-US" sz="2000" dirty="0" smtClean="0"/>
              <a:t> defined a different CW</a:t>
            </a:r>
          </a:p>
          <a:p>
            <a:pPr lvl="1"/>
            <a:r>
              <a:rPr lang="en-US" sz="2000" dirty="0" smtClean="0"/>
              <a:t>RAD once had its own </a:t>
            </a:r>
            <a:r>
              <a:rPr lang="en-US" sz="2000" dirty="0" err="1" smtClean="0"/>
              <a:t>TDMoIP</a:t>
            </a:r>
            <a:r>
              <a:rPr lang="en-US" sz="2000" dirty="0" smtClean="0"/>
              <a:t> CW</a:t>
            </a:r>
          </a:p>
          <a:p>
            <a:pPr lvl="1"/>
            <a:r>
              <a:rPr lang="en-US" sz="1800" dirty="0" smtClean="0"/>
              <a:t>perhaps my most important contribution to PWE3 was the single CW format</a:t>
            </a:r>
          </a:p>
          <a:p>
            <a:r>
              <a:rPr lang="en-US" sz="2400" dirty="0" smtClean="0"/>
              <a:t>Like MPLS packets, PW packets are not self-describing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PWE3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721" y="0"/>
            <a:ext cx="73263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Equivalence Classes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393" y="965058"/>
            <a:ext cx="8686800" cy="56404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 </a:t>
            </a:r>
            <a:r>
              <a:rPr lang="en-US" sz="2400" i="1" dirty="0" smtClean="0"/>
              <a:t>set theory </a:t>
            </a:r>
            <a:r>
              <a:rPr lang="en-US" sz="2400" dirty="0" smtClean="0"/>
              <a:t>we define an </a:t>
            </a:r>
            <a:r>
              <a:rPr lang="en-US" sz="2400" b="1" dirty="0" smtClean="0"/>
              <a:t>E</a:t>
            </a:r>
            <a:r>
              <a:rPr lang="en-US" sz="2400" dirty="0" smtClean="0"/>
              <a:t>quivalence </a:t>
            </a:r>
            <a:r>
              <a:rPr lang="en-US" sz="2400" b="1" dirty="0" smtClean="0"/>
              <a:t>C</a:t>
            </a:r>
            <a:r>
              <a:rPr lang="en-US" sz="2400" dirty="0" smtClean="0"/>
              <a:t>lass as: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set of elements that can be considered equivalent for some purpose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dirty="0" smtClean="0"/>
              <a:t>Theorem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any equality relation </a:t>
            </a:r>
            <a:r>
              <a:rPr lang="en-US" sz="2000" dirty="0" smtClean="0"/>
              <a:t>(e.g., common features)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divides elements into non-overlapping equivalence classes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Example: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equality modulo 3  for positive integers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A = B (mod 3)	if and only if	A = 3a +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0033CC"/>
                </a:solidFill>
              </a:rPr>
              <a:t> and B = 3b +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			         or 	(A-B)  divides by 3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there are three equivalence classes :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{ 0, 3, 6, 9, 12, … }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{1, 4, 7, 10, 13, …}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{2, 5, 8, 11, 14, … }	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note that every positive integer is in exactly one EC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485" y="2100944"/>
            <a:ext cx="260168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reflexive:	a ~ a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rgbClr val="00B050"/>
                </a:solidFill>
              </a:rPr>
              <a:t>symmetric :	a ~ b </a:t>
            </a:r>
            <a:r>
              <a:rPr lang="en-US" sz="1200" b="1" dirty="0" smtClean="0">
                <a:solidFill>
                  <a:srgbClr val="00B050"/>
                </a:solidFill>
                <a:sym typeface="Wingdings"/>
              </a:rPr>
              <a:t> b ~ a</a:t>
            </a:r>
          </a:p>
          <a:p>
            <a:pPr>
              <a:lnSpc>
                <a:spcPct val="85000"/>
              </a:lnSpc>
            </a:pPr>
            <a:r>
              <a:rPr lang="en-US" sz="1200" b="1" dirty="0" smtClean="0">
                <a:solidFill>
                  <a:srgbClr val="00B050"/>
                </a:solidFill>
                <a:latin typeface="+mn-lt"/>
                <a:sym typeface="Wingdings"/>
              </a:rPr>
              <a:t>transitive :	a ~ b and b ~ c </a:t>
            </a:r>
            <a:r>
              <a:rPr lang="en-US" sz="1200" b="1" dirty="0" smtClean="0">
                <a:solidFill>
                  <a:srgbClr val="00B050"/>
                </a:solidFill>
                <a:sym typeface="Wingdings"/>
              </a:rPr>
              <a:t> a ~ c</a:t>
            </a:r>
            <a:endParaRPr lang="en-US" sz="1200" b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MPLS PWs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046161"/>
            <a:ext cx="8802688" cy="553969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Basic idea behind MPLS PWs :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LSRs forward based on </a:t>
            </a:r>
            <a:r>
              <a:rPr lang="en-US" sz="2400" dirty="0" err="1" smtClean="0">
                <a:solidFill>
                  <a:srgbClr val="0033CC"/>
                </a:solidFill>
              </a:rPr>
              <a:t>ToS</a:t>
            </a:r>
            <a:r>
              <a:rPr lang="en-US" sz="2400" dirty="0" smtClean="0">
                <a:solidFill>
                  <a:srgbClr val="0033CC"/>
                </a:solidFill>
              </a:rPr>
              <a:t> label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LSR don’t look inside the packet </a:t>
            </a:r>
            <a:r>
              <a:rPr lang="en-US" sz="2000" dirty="0" smtClean="0">
                <a:solidFill>
                  <a:srgbClr val="0033CC"/>
                </a:solidFill>
              </a:rPr>
              <a:t>(e.g., for an IP address)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So we can carry anything inside the MPLS packet – not only IP !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The IETF PWE3 WG focused on MPLS </a:t>
            </a:r>
            <a:r>
              <a:rPr lang="en-US" sz="2000" dirty="0" smtClean="0"/>
              <a:t>(and the L2TPext WG on L2TPv3)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Why ?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33CC"/>
                </a:solidFill>
              </a:rPr>
              <a:t>Emulated services often have QoS and TE requirements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IP is basically a “best effort” service </a:t>
            </a:r>
            <a:r>
              <a:rPr lang="en-US" sz="1800" dirty="0" smtClean="0"/>
              <a:t>(RSVP extensions not prevalent)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MPLS can provide TE guarantees </a:t>
            </a:r>
            <a:r>
              <a:rPr lang="en-US" sz="1800" dirty="0" smtClean="0"/>
              <a:t>(via RSVP-TE)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33CC"/>
                </a:solidFill>
              </a:rPr>
              <a:t>IP provides no standard “bundle” multiplexing method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UDP/TCP ports provide </a:t>
            </a:r>
            <a:r>
              <a:rPr lang="en-US" sz="2000" i="1" dirty="0" smtClean="0"/>
              <a:t>application</a:t>
            </a:r>
            <a:r>
              <a:rPr lang="en-US" sz="2000" dirty="0" smtClean="0"/>
              <a:t> multiplexing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RTP uses ports in a nonstandard way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L2TP includes a multiplexing mechanism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000" dirty="0" smtClean="0"/>
              <a:t>MPLS label stack provides natural multiplexing method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We won’t delve into L2TPv3 PWs in this mini-course</a:t>
            </a:r>
          </a:p>
        </p:txBody>
      </p:sp>
    </p:spTree>
    <p:extLst>
      <p:ext uri="{BB962C8B-B14F-4D97-AF65-F5344CB8AC3E}">
        <p14:creationId xmlns:p14="http://schemas.microsoft.com/office/powerpoint/2010/main" val="530300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Simplistic MPLS solution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3173413"/>
            <a:ext cx="8204200" cy="3340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Each customer network mapped to pair of (unidirectional) LSPs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Each native packet/frame encapsulated with MPLS label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Scaling problem: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requires huge number of LSPs in provider network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overburdening P-router LFIBs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P-routers need to be aware of customer network details</a:t>
            </a:r>
          </a:p>
        </p:txBody>
      </p:sp>
      <p:sp>
        <p:nvSpPr>
          <p:cNvPr id="508932" name="Freeform 4"/>
          <p:cNvSpPr>
            <a:spLocks/>
          </p:cNvSpPr>
          <p:nvPr/>
        </p:nvSpPr>
        <p:spPr bwMode="auto">
          <a:xfrm rot="64793">
            <a:off x="3282950" y="1371600"/>
            <a:ext cx="2543175" cy="1443038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4318000" y="19939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6"/>
          <p:cNvSpPr>
            <a:spLocks noChangeShapeType="1"/>
          </p:cNvSpPr>
          <p:nvPr/>
        </p:nvSpPr>
        <p:spPr bwMode="auto">
          <a:xfrm>
            <a:off x="4305300" y="21082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Line 7"/>
          <p:cNvSpPr>
            <a:spLocks noChangeShapeType="1"/>
          </p:cNvSpPr>
          <p:nvPr/>
        </p:nvSpPr>
        <p:spPr bwMode="auto">
          <a:xfrm>
            <a:off x="4267200" y="22098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Line 8"/>
          <p:cNvSpPr>
            <a:spLocks noChangeShapeType="1"/>
          </p:cNvSpPr>
          <p:nvPr/>
        </p:nvSpPr>
        <p:spPr bwMode="auto">
          <a:xfrm>
            <a:off x="4216400" y="20320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9"/>
          <p:cNvSpPr>
            <a:spLocks noChangeShapeType="1"/>
          </p:cNvSpPr>
          <p:nvPr/>
        </p:nvSpPr>
        <p:spPr bwMode="auto">
          <a:xfrm>
            <a:off x="4267200" y="21463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0"/>
          <p:cNvSpPr>
            <a:spLocks noChangeShapeType="1"/>
          </p:cNvSpPr>
          <p:nvPr/>
        </p:nvSpPr>
        <p:spPr bwMode="auto">
          <a:xfrm>
            <a:off x="4241800" y="22479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>
            <a:off x="4991100" y="19685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2"/>
          <p:cNvSpPr>
            <a:spLocks noChangeShapeType="1"/>
          </p:cNvSpPr>
          <p:nvPr/>
        </p:nvSpPr>
        <p:spPr bwMode="auto">
          <a:xfrm>
            <a:off x="4978400" y="20828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Line 13"/>
          <p:cNvSpPr>
            <a:spLocks noChangeShapeType="1"/>
          </p:cNvSpPr>
          <p:nvPr/>
        </p:nvSpPr>
        <p:spPr bwMode="auto">
          <a:xfrm>
            <a:off x="4991100" y="21844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Line 14"/>
          <p:cNvSpPr>
            <a:spLocks noChangeShapeType="1"/>
          </p:cNvSpPr>
          <p:nvPr/>
        </p:nvSpPr>
        <p:spPr bwMode="auto">
          <a:xfrm>
            <a:off x="4978400" y="20066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5"/>
          <p:cNvSpPr>
            <a:spLocks noChangeShapeType="1"/>
          </p:cNvSpPr>
          <p:nvPr/>
        </p:nvSpPr>
        <p:spPr bwMode="auto">
          <a:xfrm>
            <a:off x="5016500" y="21209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Line 16"/>
          <p:cNvSpPr>
            <a:spLocks noChangeShapeType="1"/>
          </p:cNvSpPr>
          <p:nvPr/>
        </p:nvSpPr>
        <p:spPr bwMode="auto">
          <a:xfrm>
            <a:off x="4965700" y="22225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Line 17"/>
          <p:cNvSpPr>
            <a:spLocks noChangeShapeType="1"/>
          </p:cNvSpPr>
          <p:nvPr/>
        </p:nvSpPr>
        <p:spPr bwMode="auto">
          <a:xfrm>
            <a:off x="3403600" y="19939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Line 18"/>
          <p:cNvSpPr>
            <a:spLocks noChangeShapeType="1"/>
          </p:cNvSpPr>
          <p:nvPr/>
        </p:nvSpPr>
        <p:spPr bwMode="auto">
          <a:xfrm>
            <a:off x="3390900" y="21082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Line 19"/>
          <p:cNvSpPr>
            <a:spLocks noChangeShapeType="1"/>
          </p:cNvSpPr>
          <p:nvPr/>
        </p:nvSpPr>
        <p:spPr bwMode="auto">
          <a:xfrm>
            <a:off x="3403600" y="22225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Line 20"/>
          <p:cNvSpPr>
            <a:spLocks noChangeShapeType="1"/>
          </p:cNvSpPr>
          <p:nvPr/>
        </p:nvSpPr>
        <p:spPr bwMode="auto">
          <a:xfrm>
            <a:off x="3390900" y="1955800"/>
            <a:ext cx="7493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Line 21"/>
          <p:cNvSpPr>
            <a:spLocks noChangeShapeType="1"/>
          </p:cNvSpPr>
          <p:nvPr/>
        </p:nvSpPr>
        <p:spPr bwMode="auto">
          <a:xfrm>
            <a:off x="3378200" y="2146300"/>
            <a:ext cx="749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Line 22"/>
          <p:cNvSpPr>
            <a:spLocks noChangeShapeType="1"/>
          </p:cNvSpPr>
          <p:nvPr/>
        </p:nvSpPr>
        <p:spPr bwMode="auto">
          <a:xfrm>
            <a:off x="3378200" y="22606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Line 23"/>
          <p:cNvSpPr>
            <a:spLocks noChangeShapeType="1"/>
          </p:cNvSpPr>
          <p:nvPr/>
        </p:nvSpPr>
        <p:spPr bwMode="auto">
          <a:xfrm flipV="1">
            <a:off x="5994400" y="1651000"/>
            <a:ext cx="812800" cy="317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Line 24"/>
          <p:cNvSpPr>
            <a:spLocks noChangeShapeType="1"/>
          </p:cNvSpPr>
          <p:nvPr/>
        </p:nvSpPr>
        <p:spPr bwMode="auto">
          <a:xfrm>
            <a:off x="5981700" y="2082800"/>
            <a:ext cx="800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Line 25"/>
          <p:cNvSpPr>
            <a:spLocks noChangeShapeType="1"/>
          </p:cNvSpPr>
          <p:nvPr/>
        </p:nvSpPr>
        <p:spPr bwMode="auto">
          <a:xfrm>
            <a:off x="5994400" y="2197100"/>
            <a:ext cx="838200" cy="342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Line 26"/>
          <p:cNvSpPr>
            <a:spLocks noChangeShapeType="1"/>
          </p:cNvSpPr>
          <p:nvPr/>
        </p:nvSpPr>
        <p:spPr bwMode="auto">
          <a:xfrm>
            <a:off x="2197100" y="1473200"/>
            <a:ext cx="901700" cy="4953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Line 27"/>
          <p:cNvSpPr>
            <a:spLocks noChangeShapeType="1"/>
          </p:cNvSpPr>
          <p:nvPr/>
        </p:nvSpPr>
        <p:spPr bwMode="auto">
          <a:xfrm>
            <a:off x="2159000" y="2082800"/>
            <a:ext cx="927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9" name="Line 28"/>
          <p:cNvSpPr>
            <a:spLocks noChangeShapeType="1"/>
          </p:cNvSpPr>
          <p:nvPr/>
        </p:nvSpPr>
        <p:spPr bwMode="auto">
          <a:xfrm flipV="1">
            <a:off x="2171700" y="2197100"/>
            <a:ext cx="9271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810125" y="1828800"/>
            <a:ext cx="479425" cy="482600"/>
            <a:chOff x="3176" y="1456"/>
            <a:chExt cx="302" cy="330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197" y="1456"/>
              <a:ext cx="251" cy="330"/>
              <a:chOff x="1884" y="765"/>
              <a:chExt cx="251" cy="330"/>
            </a:xfrm>
          </p:grpSpPr>
          <p:sp>
            <p:nvSpPr>
              <p:cNvPr id="87138" name="Oval 31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9" name="Rectangle 3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0" name="Rectangle 3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1" name="Oval 34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37" name="Text Box 35"/>
            <p:cNvSpPr txBox="1">
              <a:spLocks noChangeArrowheads="1"/>
            </p:cNvSpPr>
            <p:nvPr/>
          </p:nvSpPr>
          <p:spPr bwMode="auto">
            <a:xfrm>
              <a:off x="3176" y="1551"/>
              <a:ext cx="3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503863" y="1811338"/>
            <a:ext cx="611187" cy="481012"/>
            <a:chOff x="3653" y="1296"/>
            <a:chExt cx="385" cy="330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3731" y="1296"/>
              <a:ext cx="251" cy="330"/>
              <a:chOff x="1884" y="765"/>
              <a:chExt cx="251" cy="330"/>
            </a:xfrm>
          </p:grpSpPr>
          <p:sp>
            <p:nvSpPr>
              <p:cNvPr id="87132" name="Oval 3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3" name="Rectangle 3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4" name="Rectangle 4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5" name="Oval 4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31" name="Text Box 42"/>
            <p:cNvSpPr txBox="1">
              <a:spLocks noChangeArrowheads="1"/>
            </p:cNvSpPr>
            <p:nvPr/>
          </p:nvSpPr>
          <p:spPr bwMode="auto">
            <a:xfrm>
              <a:off x="3653" y="1376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947988" y="1797050"/>
            <a:ext cx="611187" cy="549275"/>
            <a:chOff x="2043" y="1287"/>
            <a:chExt cx="385" cy="376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123" y="1287"/>
              <a:ext cx="260" cy="376"/>
              <a:chOff x="1884" y="765"/>
              <a:chExt cx="251" cy="330"/>
            </a:xfrm>
          </p:grpSpPr>
          <p:sp>
            <p:nvSpPr>
              <p:cNvPr id="87126" name="Oval 4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7" name="Rectangle 4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8" name="Rectangle 4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9" name="Oval 4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25" name="Text Box 49"/>
            <p:cNvSpPr txBox="1">
              <a:spLocks noChangeArrowheads="1"/>
            </p:cNvSpPr>
            <p:nvPr/>
          </p:nvSpPr>
          <p:spPr bwMode="auto">
            <a:xfrm>
              <a:off x="2043" y="1422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929063" y="1825625"/>
            <a:ext cx="479425" cy="508000"/>
            <a:chOff x="3176" y="1456"/>
            <a:chExt cx="302" cy="330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197" y="1456"/>
              <a:ext cx="251" cy="330"/>
              <a:chOff x="1884" y="765"/>
              <a:chExt cx="251" cy="330"/>
            </a:xfrm>
          </p:grpSpPr>
          <p:sp>
            <p:nvSpPr>
              <p:cNvPr id="87120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1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3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19" name="Text Box 56"/>
            <p:cNvSpPr txBox="1">
              <a:spLocks noChangeArrowheads="1"/>
            </p:cNvSpPr>
            <p:nvPr/>
          </p:nvSpPr>
          <p:spPr bwMode="auto">
            <a:xfrm>
              <a:off x="3176" y="1551"/>
              <a:ext cx="3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 dirty="0"/>
                <a:t>P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771650" y="1295400"/>
            <a:ext cx="496888" cy="417513"/>
            <a:chOff x="1084" y="984"/>
            <a:chExt cx="313" cy="263"/>
          </a:xfrm>
        </p:grpSpPr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114" name="Oval 59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5" name="Rectangle 6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6" name="Rectangle 6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7" name="Oval 62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13" name="Text Box 63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758950" y="1828800"/>
            <a:ext cx="496888" cy="417513"/>
            <a:chOff x="1084" y="984"/>
            <a:chExt cx="313" cy="263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108" name="Oval 66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9" name="Rectangle 6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0" name="Rectangle 6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1" name="Oval 69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07" name="Text Box 70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737350" y="2311400"/>
            <a:ext cx="496888" cy="417513"/>
            <a:chOff x="1084" y="984"/>
            <a:chExt cx="313" cy="263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102" name="Oval 73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3" name="Rectangle 7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4" name="Rectangle 7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5" name="Oval 76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01" name="Text Box 77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758950" y="2311400"/>
            <a:ext cx="496888" cy="417513"/>
            <a:chOff x="1084" y="984"/>
            <a:chExt cx="313" cy="263"/>
          </a:xfrm>
        </p:grpSpPr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096" name="Oval 8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7" name="Rectangle 8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Rectangle 8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9" name="Oval 8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95" name="Text Box 84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6737350" y="1866900"/>
            <a:ext cx="496888" cy="417513"/>
            <a:chOff x="1084" y="984"/>
            <a:chExt cx="313" cy="263"/>
          </a:xfrm>
        </p:grpSpPr>
        <p:grpSp>
          <p:nvGrpSpPr>
            <p:cNvPr id="19" name="Group 86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090" name="Oval 87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1" name="Rectangle 8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2" name="Rectangle 8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3" name="Oval 90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89" name="Text Box 91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6737350" y="1447800"/>
            <a:ext cx="496888" cy="417513"/>
            <a:chOff x="1084" y="984"/>
            <a:chExt cx="313" cy="263"/>
          </a:xfrm>
        </p:grpSpPr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87084" name="Oval 94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5" name="Rectangle 9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Rectangle 9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7" name="Oval 97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83" name="Text Box 98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sp>
        <p:nvSpPr>
          <p:cNvPr id="87080" name="Text Box 99"/>
          <p:cNvSpPr txBox="1">
            <a:spLocks noChangeArrowheads="1"/>
          </p:cNvSpPr>
          <p:nvPr/>
        </p:nvSpPr>
        <p:spPr bwMode="auto">
          <a:xfrm>
            <a:off x="2222500" y="17145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ACs</a:t>
            </a:r>
          </a:p>
        </p:txBody>
      </p:sp>
      <p:sp>
        <p:nvSpPr>
          <p:cNvPr id="87081" name="Text Box 100"/>
          <p:cNvSpPr txBox="1">
            <a:spLocks noChangeArrowheads="1"/>
          </p:cNvSpPr>
          <p:nvPr/>
        </p:nvSpPr>
        <p:spPr bwMode="auto">
          <a:xfrm>
            <a:off x="6235700" y="17653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188974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(Martini) Pseudowires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943" y="3548721"/>
            <a:ext cx="8545285" cy="1915897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Transport MPLS tunnel set up between PEs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Multiple PWs may be set up inside tunnel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PW label is always </a:t>
            </a:r>
            <a:r>
              <a:rPr lang="en-US" sz="2400" b="1" dirty="0" smtClean="0"/>
              <a:t>B</a:t>
            </a:r>
            <a:r>
              <a:rPr lang="en-US" sz="2400" dirty="0" smtClean="0"/>
              <a:t>ottom </a:t>
            </a:r>
            <a:r>
              <a:rPr lang="en-US" sz="2400" b="1" dirty="0" smtClean="0"/>
              <a:t>o</a:t>
            </a:r>
            <a:r>
              <a:rPr lang="en-US" sz="2400" dirty="0" smtClean="0"/>
              <a:t>f </a:t>
            </a:r>
            <a:r>
              <a:rPr lang="en-US" sz="2400" b="1" dirty="0" smtClean="0"/>
              <a:t>S</a:t>
            </a:r>
            <a:r>
              <a:rPr lang="en-US" sz="2400" dirty="0" smtClean="0"/>
              <a:t>tack (S=1)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Native packet/frame encapsulated with 2 labels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P-routers are completely unaware of individual PWs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53113" y="3042774"/>
            <a:ext cx="3138487" cy="1317624"/>
            <a:chOff x="3719" y="2303"/>
            <a:chExt cx="1977" cy="830"/>
          </a:xfrm>
        </p:grpSpPr>
        <p:sp>
          <p:nvSpPr>
            <p:cNvPr id="88141" name="Text Box 5"/>
            <p:cNvSpPr txBox="1">
              <a:spLocks noChangeArrowheads="1"/>
            </p:cNvSpPr>
            <p:nvPr/>
          </p:nvSpPr>
          <p:spPr bwMode="auto">
            <a:xfrm>
              <a:off x="3719" y="2567"/>
              <a:ext cx="1977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PW (inner) label</a:t>
              </a:r>
            </a:p>
          </p:txBody>
        </p:sp>
        <p:sp>
          <p:nvSpPr>
            <p:cNvPr id="88142" name="Text Box 6"/>
            <p:cNvSpPr txBox="1">
              <a:spLocks noChangeArrowheads="1"/>
            </p:cNvSpPr>
            <p:nvPr/>
          </p:nvSpPr>
          <p:spPr bwMode="auto">
            <a:xfrm>
              <a:off x="3720" y="2842"/>
              <a:ext cx="1975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payload</a:t>
              </a:r>
            </a:p>
          </p:txBody>
        </p:sp>
        <p:sp>
          <p:nvSpPr>
            <p:cNvPr id="88143" name="Text Box 7"/>
            <p:cNvSpPr txBox="1">
              <a:spLocks noChangeArrowheads="1"/>
            </p:cNvSpPr>
            <p:nvPr/>
          </p:nvSpPr>
          <p:spPr bwMode="auto">
            <a:xfrm>
              <a:off x="3719" y="2303"/>
              <a:ext cx="1977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MPLS (tunnel) label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08150" y="1213750"/>
            <a:ext cx="5475288" cy="1519238"/>
            <a:chOff x="1708150" y="1213750"/>
            <a:chExt cx="5475288" cy="1519238"/>
          </a:xfrm>
        </p:grpSpPr>
        <p:sp>
          <p:nvSpPr>
            <p:cNvPr id="509960" name="Freeform 8"/>
            <p:cNvSpPr>
              <a:spLocks/>
            </p:cNvSpPr>
            <p:nvPr/>
          </p:nvSpPr>
          <p:spPr bwMode="auto">
            <a:xfrm rot="64793">
              <a:off x="3282950" y="1289950"/>
              <a:ext cx="2543175" cy="144303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071" name="Line 9"/>
            <p:cNvSpPr>
              <a:spLocks noChangeShapeType="1"/>
            </p:cNvSpPr>
            <p:nvPr/>
          </p:nvSpPr>
          <p:spPr bwMode="auto">
            <a:xfrm flipV="1">
              <a:off x="5994400" y="1531250"/>
              <a:ext cx="774700" cy="3556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Line 10"/>
            <p:cNvSpPr>
              <a:spLocks noChangeShapeType="1"/>
            </p:cNvSpPr>
            <p:nvPr/>
          </p:nvSpPr>
          <p:spPr bwMode="auto">
            <a:xfrm>
              <a:off x="5981700" y="2001150"/>
              <a:ext cx="7493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Line 11"/>
            <p:cNvSpPr>
              <a:spLocks noChangeShapeType="1"/>
            </p:cNvSpPr>
            <p:nvPr/>
          </p:nvSpPr>
          <p:spPr bwMode="auto">
            <a:xfrm>
              <a:off x="5994400" y="2115450"/>
              <a:ext cx="812800" cy="3175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Rectangle 12"/>
            <p:cNvSpPr>
              <a:spLocks noChangeArrowheads="1"/>
            </p:cNvSpPr>
            <p:nvPr/>
          </p:nvSpPr>
          <p:spPr bwMode="auto">
            <a:xfrm flipH="1">
              <a:off x="3449638" y="1831288"/>
              <a:ext cx="2389187" cy="36988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5" name="Text Box 13"/>
            <p:cNvSpPr txBox="1">
              <a:spLocks noChangeArrowheads="1"/>
            </p:cNvSpPr>
            <p:nvPr/>
          </p:nvSpPr>
          <p:spPr bwMode="auto">
            <a:xfrm>
              <a:off x="3797300" y="1556650"/>
              <a:ext cx="1714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transport tunnel</a:t>
              </a:r>
            </a:p>
          </p:txBody>
        </p:sp>
        <p:sp>
          <p:nvSpPr>
            <p:cNvPr id="88076" name="Line 14"/>
            <p:cNvSpPr>
              <a:spLocks noChangeShapeType="1"/>
            </p:cNvSpPr>
            <p:nvPr/>
          </p:nvSpPr>
          <p:spPr bwMode="auto">
            <a:xfrm>
              <a:off x="3200400" y="2118625"/>
              <a:ext cx="2463800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Line 15"/>
            <p:cNvSpPr>
              <a:spLocks noChangeShapeType="1"/>
            </p:cNvSpPr>
            <p:nvPr/>
          </p:nvSpPr>
          <p:spPr bwMode="auto">
            <a:xfrm>
              <a:off x="3111500" y="2001150"/>
              <a:ext cx="25781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Line 16"/>
            <p:cNvSpPr>
              <a:spLocks noChangeShapeType="1"/>
            </p:cNvSpPr>
            <p:nvPr/>
          </p:nvSpPr>
          <p:spPr bwMode="auto">
            <a:xfrm>
              <a:off x="3187700" y="1886850"/>
              <a:ext cx="260350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5440363" y="1742388"/>
              <a:ext cx="687387" cy="519112"/>
              <a:chOff x="3427" y="1269"/>
              <a:chExt cx="433" cy="327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88137" name="Oval 1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8" name="Rectangle 2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40" name="Oval 2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36" name="Text Box 23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sp>
          <p:nvSpPr>
            <p:cNvPr id="88080" name="Line 24"/>
            <p:cNvSpPr>
              <a:spLocks noChangeShapeType="1"/>
            </p:cNvSpPr>
            <p:nvPr/>
          </p:nvSpPr>
          <p:spPr bwMode="auto">
            <a:xfrm>
              <a:off x="2146300" y="1391550"/>
              <a:ext cx="901700" cy="495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Line 25"/>
            <p:cNvSpPr>
              <a:spLocks noChangeShapeType="1"/>
            </p:cNvSpPr>
            <p:nvPr/>
          </p:nvSpPr>
          <p:spPr bwMode="auto">
            <a:xfrm>
              <a:off x="2108200" y="2001150"/>
              <a:ext cx="9271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Line 26"/>
            <p:cNvSpPr>
              <a:spLocks noChangeShapeType="1"/>
            </p:cNvSpPr>
            <p:nvPr/>
          </p:nvSpPr>
          <p:spPr bwMode="auto">
            <a:xfrm flipV="1">
              <a:off x="2120900" y="2115450"/>
              <a:ext cx="927100" cy="304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720850" y="1213750"/>
              <a:ext cx="496888" cy="417513"/>
              <a:chOff x="1084" y="984"/>
              <a:chExt cx="313" cy="263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131" name="Oval 2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3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4" name="Oval 3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30" name="Text Box 33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708150" y="1747150"/>
              <a:ext cx="496888" cy="417513"/>
              <a:chOff x="1084" y="984"/>
              <a:chExt cx="313" cy="263"/>
            </a:xfrm>
          </p:grpSpPr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125" name="Oval 3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6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7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8" name="Oval 3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24" name="Text Box 40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708150" y="2229750"/>
              <a:ext cx="496888" cy="417513"/>
              <a:chOff x="1084" y="984"/>
              <a:chExt cx="313" cy="263"/>
            </a:xfrm>
          </p:grpSpPr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119" name="Oval 4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0" name="Rectangle 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1" name="Rectangle 4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2" name="Oval 4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18" name="Text Box 47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897188" y="1715400"/>
              <a:ext cx="687387" cy="574675"/>
              <a:chOff x="1825" y="1252"/>
              <a:chExt cx="433" cy="362"/>
            </a:xfrm>
          </p:grpSpPr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88113" name="Oval 5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1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15" name="Rectangle 5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16" name="Oval 5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12" name="Text Box 54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6686550" y="2242450"/>
              <a:ext cx="496888" cy="417513"/>
              <a:chOff x="1084" y="984"/>
              <a:chExt cx="313" cy="263"/>
            </a:xfrm>
          </p:grpSpPr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107" name="Oval 5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08" name="Rectangle 5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09" name="Rectangle 5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10" name="Oval 6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06" name="Text Box 61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6686550" y="1759850"/>
              <a:ext cx="496888" cy="417513"/>
              <a:chOff x="1084" y="984"/>
              <a:chExt cx="313" cy="263"/>
            </a:xfrm>
          </p:grpSpPr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101" name="Oval 6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02" name="Rectangle 6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03" name="Rectangle 6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04" name="Oval 6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00" name="Text Box 68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6686550" y="1289950"/>
              <a:ext cx="496888" cy="417513"/>
              <a:chOff x="1084" y="984"/>
              <a:chExt cx="313" cy="263"/>
            </a:xfrm>
          </p:grpSpPr>
          <p:grpSp>
            <p:nvGrpSpPr>
              <p:cNvPr id="18" name="Group 70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88095" name="Oval 7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96" name="Rectangle 7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97" name="Rectangle 7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98" name="Oval 7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094" name="Text Box 75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sp>
          <p:nvSpPr>
            <p:cNvPr id="88091" name="Text Box 77"/>
            <p:cNvSpPr txBox="1">
              <a:spLocks noChangeArrowheads="1"/>
            </p:cNvSpPr>
            <p:nvPr/>
          </p:nvSpPr>
          <p:spPr bwMode="auto">
            <a:xfrm>
              <a:off x="2184400" y="1607450"/>
              <a:ext cx="609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  <p:sp>
          <p:nvSpPr>
            <p:cNvPr id="88092" name="Text Box 78"/>
            <p:cNvSpPr txBox="1">
              <a:spLocks noChangeArrowheads="1"/>
            </p:cNvSpPr>
            <p:nvPr/>
          </p:nvSpPr>
          <p:spPr bwMode="auto">
            <a:xfrm>
              <a:off x="6172200" y="1683650"/>
              <a:ext cx="609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</p:grp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228599" y="5628378"/>
            <a:ext cx="86541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inner </a:t>
            </a:r>
            <a:r>
              <a:rPr lang="en-US" sz="2000" dirty="0">
                <a:solidFill>
                  <a:srgbClr val="FF0000"/>
                </a:solidFill>
              </a:rPr>
              <a:t>label	</a:t>
            </a:r>
            <a:r>
              <a:rPr lang="en-US" sz="2000" dirty="0" smtClean="0">
                <a:solidFill>
                  <a:srgbClr val="FF0000"/>
                </a:solidFill>
              </a:rPr>
              <a:t>	outer </a:t>
            </a:r>
            <a:r>
              <a:rPr lang="en-US" sz="2000" dirty="0">
                <a:solidFill>
                  <a:srgbClr val="FF0000"/>
                </a:solidFill>
              </a:rPr>
              <a:t>label(s</a:t>
            </a:r>
            <a:r>
              <a:rPr lang="en-US" sz="2000" dirty="0" smtClean="0">
                <a:solidFill>
                  <a:srgbClr val="FF0000"/>
                </a:solidFill>
              </a:rPr>
              <a:t>)		</a:t>
            </a:r>
            <a:r>
              <a:rPr lang="en-US" sz="2000" dirty="0" smtClean="0">
                <a:solidFill>
                  <a:srgbClr val="C00000"/>
                </a:solidFill>
              </a:rPr>
              <a:t>MPLS-f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Translations:  </a:t>
            </a:r>
            <a:r>
              <a:rPr lang="en-US" sz="2000" dirty="0">
                <a:solidFill>
                  <a:srgbClr val="FF0000"/>
                </a:solidFill>
              </a:rPr>
              <a:t>	interworking label	transport label(s</a:t>
            </a:r>
            <a:r>
              <a:rPr lang="en-US" sz="2000" dirty="0" smtClean="0">
                <a:solidFill>
                  <a:srgbClr val="FF0000"/>
                </a:solidFill>
              </a:rPr>
              <a:t>)		</a:t>
            </a:r>
            <a:r>
              <a:rPr lang="en-US" sz="2000" dirty="0" smtClean="0">
                <a:solidFill>
                  <a:srgbClr val="C00000"/>
                </a:solidFill>
              </a:rPr>
              <a:t>ITU-T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	PW label		tunnel label(s</a:t>
            </a:r>
            <a:r>
              <a:rPr lang="en-US" sz="2000" dirty="0" smtClean="0">
                <a:solidFill>
                  <a:srgbClr val="FF0000"/>
                </a:solidFill>
              </a:rPr>
              <a:t>)		</a:t>
            </a:r>
            <a:r>
              <a:rPr lang="en-US" sz="2000" dirty="0" smtClean="0">
                <a:solidFill>
                  <a:srgbClr val="C00000"/>
                </a:solidFill>
              </a:rPr>
              <a:t>IETF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8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4454075"/>
            <a:ext cx="8585199" cy="1903186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P routers use the tunnel label to forward the PW packet to the  egress PE</a:t>
            </a:r>
          </a:p>
          <a:p>
            <a:pPr>
              <a:buNone/>
            </a:pPr>
            <a:r>
              <a:rPr lang="en-US" sz="2200" dirty="0" smtClean="0"/>
              <a:t>The inner label is never used as an MPLS label</a:t>
            </a:r>
          </a:p>
          <a:p>
            <a:r>
              <a:rPr lang="en-US" sz="2200" dirty="0" smtClean="0"/>
              <a:t>no forwarding decisions based on it</a:t>
            </a:r>
          </a:p>
          <a:p>
            <a:r>
              <a:rPr lang="en-US" sz="2200" dirty="0" smtClean="0"/>
              <a:t>only used by PE to connect to the correct native service port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But this changes in </a:t>
            </a:r>
            <a:r>
              <a:rPr lang="en-US" sz="2200" b="1" dirty="0" err="1" smtClean="0">
                <a:solidFill>
                  <a:srgbClr val="FF0000"/>
                </a:solidFill>
              </a:rPr>
              <a:t>M</a:t>
            </a:r>
            <a:r>
              <a:rPr lang="en-US" sz="2200" dirty="0" err="1" smtClean="0">
                <a:solidFill>
                  <a:srgbClr val="FF0000"/>
                </a:solidFill>
              </a:rPr>
              <a:t>ulti</a:t>
            </a:r>
            <a:r>
              <a:rPr lang="en-US" sz="2200" b="1" dirty="0" err="1" smtClean="0">
                <a:solidFill>
                  <a:srgbClr val="FF0000"/>
                </a:solidFill>
              </a:rPr>
              <a:t>S</a:t>
            </a:r>
            <a:r>
              <a:rPr lang="en-US" sz="2200" dirty="0" err="1" smtClean="0">
                <a:solidFill>
                  <a:srgbClr val="FF0000"/>
                </a:solidFill>
              </a:rPr>
              <a:t>egment</a:t>
            </a:r>
            <a:r>
              <a:rPr lang="en-US" sz="2200" dirty="0" smtClean="0">
                <a:solidFill>
                  <a:srgbClr val="FF0000"/>
                </a:solidFill>
              </a:rPr>
              <a:t> PWs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Martini PWs </a:t>
            </a:r>
            <a:r>
              <a:rPr lang="en-US" sz="3600" dirty="0" smtClean="0"/>
              <a:t>(cont.)</a:t>
            </a:r>
            <a:endParaRPr lang="en-US" sz="36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04800" y="1415143"/>
            <a:ext cx="8392891" cy="2758600"/>
            <a:chOff x="304800" y="1415143"/>
            <a:chExt cx="8392891" cy="2758600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H="1" flipV="1">
              <a:off x="446314" y="2802053"/>
              <a:ext cx="786298" cy="3985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64793">
              <a:off x="1863885" y="1415143"/>
              <a:ext cx="4987337" cy="2691456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304800" y="2844564"/>
              <a:ext cx="905466" cy="79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800" b="1" dirty="0">
                  <a:solidFill>
                    <a:srgbClr val="D65700"/>
                  </a:solidFill>
                </a:rPr>
                <a:t>native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800" b="1" dirty="0" smtClean="0">
                  <a:solidFill>
                    <a:srgbClr val="D65700"/>
                  </a:solidFill>
                </a:rPr>
                <a:t>service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b="1" dirty="0" smtClean="0">
                  <a:solidFill>
                    <a:srgbClr val="D65700"/>
                  </a:solidFill>
                </a:rPr>
                <a:t>AC</a:t>
              </a:r>
              <a:endParaRPr lang="en-US" sz="1800" b="1" dirty="0">
                <a:solidFill>
                  <a:srgbClr val="D65700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992375" y="3158080"/>
              <a:ext cx="160890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tunnel containing </a:t>
              </a:r>
              <a:r>
                <a:rPr lang="en-US" sz="2000" b="1" dirty="0">
                  <a:solidFill>
                    <a:srgbClr val="FF0000"/>
                  </a:solidFill>
                </a:rPr>
                <a:t>many</a:t>
              </a:r>
              <a:r>
                <a:rPr lang="en-US" sz="2000" dirty="0">
                  <a:solidFill>
                    <a:srgbClr val="FF0000"/>
                  </a:solidFill>
                </a:rPr>
                <a:t> PWs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 flipV="1">
              <a:off x="7335851" y="2730317"/>
              <a:ext cx="1155006" cy="15941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7717977" y="2752900"/>
              <a:ext cx="979714" cy="79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800" b="1" dirty="0">
                  <a:solidFill>
                    <a:srgbClr val="D65700"/>
                  </a:solidFill>
                </a:rPr>
                <a:t>native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800" b="1" dirty="0" smtClean="0">
                  <a:solidFill>
                    <a:srgbClr val="D65700"/>
                  </a:solidFill>
                </a:rPr>
                <a:t>service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b="1" dirty="0" smtClean="0">
                  <a:solidFill>
                    <a:srgbClr val="D65700"/>
                  </a:solidFill>
                </a:rPr>
                <a:t>AC</a:t>
              </a:r>
              <a:endParaRPr lang="en-US" sz="1800" b="1" dirty="0">
                <a:solidFill>
                  <a:srgbClr val="D65700"/>
                </a:solidFill>
              </a:endParaRPr>
            </a:p>
          </p:txBody>
        </p: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2141813" y="2416801"/>
              <a:ext cx="1170369" cy="782462"/>
              <a:chOff x="892" y="3611"/>
              <a:chExt cx="964" cy="58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 flipH="1">
                <a:off x="896" y="3611"/>
                <a:ext cx="960" cy="589"/>
              </a:xfrm>
              <a:prstGeom prst="rect">
                <a:avLst/>
              </a:prstGeom>
              <a:gradFill rotWithShape="0">
                <a:gsLst>
                  <a:gs pos="0">
                    <a:srgbClr val="FFCC99">
                      <a:gamma/>
                      <a:shade val="80000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 flipH="1">
                <a:off x="895" y="369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 flipH="1">
                <a:off x="892" y="385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 flipH="1">
                <a:off x="895" y="4041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1213060" y="2430085"/>
              <a:ext cx="945513" cy="7731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PE</a:t>
              </a:r>
            </a:p>
            <a:p>
              <a:pPr algn="ctr">
                <a:spcBef>
                  <a:spcPct val="20000"/>
                </a:spcBef>
              </a:pPr>
              <a:r>
                <a:rPr lang="en-US" sz="2000" dirty="0"/>
                <a:t> router</a:t>
              </a: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3363857" y="1828294"/>
              <a:ext cx="817024" cy="6110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/>
                <a:t>P router</a:t>
              </a: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046806" y="2540347"/>
              <a:ext cx="817024" cy="6110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3774464" y="3309524"/>
              <a:ext cx="817024" cy="6110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6405700" y="2362334"/>
              <a:ext cx="945513" cy="7731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PE</a:t>
              </a:r>
            </a:p>
            <a:p>
              <a:pPr algn="ctr">
                <a:spcBef>
                  <a:spcPct val="20000"/>
                </a:spcBef>
              </a:pPr>
              <a:r>
                <a:rPr lang="en-US" sz="2000" dirty="0"/>
                <a:t> router</a:t>
              </a:r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5238124" y="2338421"/>
              <a:ext cx="1170369" cy="782462"/>
              <a:chOff x="892" y="3611"/>
              <a:chExt cx="964" cy="589"/>
            </a:xfrm>
          </p:grpSpPr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 flipH="1">
                <a:off x="896" y="3611"/>
                <a:ext cx="960" cy="589"/>
              </a:xfrm>
              <a:prstGeom prst="rect">
                <a:avLst/>
              </a:prstGeom>
              <a:gradFill rotWithShape="0">
                <a:gsLst>
                  <a:gs pos="0">
                    <a:srgbClr val="FFCC99">
                      <a:gamma/>
                      <a:shade val="80000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 flipH="1">
                <a:off x="895" y="369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3"/>
              <p:cNvSpPr>
                <a:spLocks noChangeArrowheads="1"/>
              </p:cNvSpPr>
              <p:nvPr/>
            </p:nvSpPr>
            <p:spPr bwMode="auto">
              <a:xfrm flipH="1">
                <a:off x="892" y="385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 flipH="1">
                <a:off x="895" y="4041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4419704" y="1797739"/>
              <a:ext cx="817024" cy="6110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1778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Generic PWE packet format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17550" y="1396776"/>
            <a:ext cx="7694613" cy="3757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>
            <a:off x="717550" y="2136775"/>
            <a:ext cx="767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3086100" y="1476375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PSN / multiplexing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89095" name="Line 6"/>
          <p:cNvSpPr>
            <a:spLocks noChangeShapeType="1"/>
          </p:cNvSpPr>
          <p:nvPr/>
        </p:nvSpPr>
        <p:spPr bwMode="auto">
          <a:xfrm>
            <a:off x="736600" y="3440113"/>
            <a:ext cx="767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>
            <a:off x="725488" y="2827338"/>
            <a:ext cx="767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Text Box 8"/>
          <p:cNvSpPr txBox="1">
            <a:spLocks noChangeArrowheads="1"/>
          </p:cNvSpPr>
          <p:nvPr/>
        </p:nvSpPr>
        <p:spPr bwMode="auto">
          <a:xfrm>
            <a:off x="3006725" y="2254250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00"/>
                </a:solidFill>
              </a:rPr>
              <a:t>optional RTP header</a:t>
            </a:r>
          </a:p>
        </p:txBody>
      </p:sp>
      <p:sp>
        <p:nvSpPr>
          <p:cNvPr id="89098" name="Text Box 9"/>
          <p:cNvSpPr txBox="1">
            <a:spLocks noChangeArrowheads="1"/>
          </p:cNvSpPr>
          <p:nvPr/>
        </p:nvSpPr>
        <p:spPr bwMode="auto">
          <a:xfrm>
            <a:off x="2436813" y="2928938"/>
            <a:ext cx="385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optional</a:t>
            </a:r>
            <a:r>
              <a:rPr lang="en-US" sz="2400"/>
              <a:t> control word (CW) 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89099" name="Line 10"/>
          <p:cNvSpPr>
            <a:spLocks noChangeShapeType="1"/>
          </p:cNvSpPr>
          <p:nvPr/>
        </p:nvSpPr>
        <p:spPr bwMode="auto">
          <a:xfrm>
            <a:off x="304800" y="1412426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Text Box 11"/>
          <p:cNvSpPr txBox="1">
            <a:spLocks noChangeArrowheads="1"/>
          </p:cNvSpPr>
          <p:nvPr/>
        </p:nvSpPr>
        <p:spPr bwMode="auto">
          <a:xfrm rot="5400000">
            <a:off x="-781050" y="4250876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higher layers</a:t>
            </a:r>
          </a:p>
        </p:txBody>
      </p:sp>
      <p:sp>
        <p:nvSpPr>
          <p:cNvPr id="89101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3467100" y="3998913"/>
            <a:ext cx="1714500" cy="4572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PW payload</a:t>
            </a:r>
            <a:endParaRPr lang="en-US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75" y="5718413"/>
            <a:ext cx="77109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We call everything above the PW payload - the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encap</a:t>
            </a:r>
            <a:endParaRPr lang="en-US" sz="2400" b="1" i="1" dirty="0" smtClean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9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formats</a:t>
            </a:r>
          </a:p>
        </p:txBody>
      </p:sp>
      <p:sp>
        <p:nvSpPr>
          <p:cNvPr id="90129" name="Rectangle 4"/>
          <p:cNvSpPr>
            <a:spLocks noChangeArrowheads="1"/>
          </p:cNvSpPr>
          <p:nvPr/>
        </p:nvSpPr>
        <p:spPr bwMode="auto">
          <a:xfrm>
            <a:off x="314325" y="1408113"/>
            <a:ext cx="8345488" cy="1060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0130" name="Line 5"/>
          <p:cNvSpPr>
            <a:spLocks noChangeShapeType="1"/>
          </p:cNvSpPr>
          <p:nvPr/>
        </p:nvSpPr>
        <p:spPr bwMode="auto">
          <a:xfrm>
            <a:off x="1789113" y="1404938"/>
            <a:ext cx="1588" cy="1073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31" name="Line 6"/>
          <p:cNvSpPr>
            <a:spLocks noChangeShapeType="1"/>
          </p:cNvSpPr>
          <p:nvPr/>
        </p:nvSpPr>
        <p:spPr bwMode="auto">
          <a:xfrm>
            <a:off x="3208338" y="1411288"/>
            <a:ext cx="6350" cy="1063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32" name="Text Box 7"/>
          <p:cNvSpPr txBox="1">
            <a:spLocks noChangeArrowheads="1"/>
          </p:cNvSpPr>
          <p:nvPr/>
        </p:nvSpPr>
        <p:spPr bwMode="auto">
          <a:xfrm>
            <a:off x="530225" y="1547813"/>
            <a:ext cx="104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tunnel </a:t>
            </a:r>
          </a:p>
          <a:p>
            <a:pPr algn="ctr"/>
            <a:r>
              <a:rPr lang="en-US" sz="2400"/>
              <a:t>label</a:t>
            </a:r>
            <a:r>
              <a:rPr lang="en-US"/>
              <a:t>(s)</a:t>
            </a:r>
          </a:p>
        </p:txBody>
      </p:sp>
      <p:sp>
        <p:nvSpPr>
          <p:cNvPr id="90133" name="Text Box 8"/>
          <p:cNvSpPr txBox="1">
            <a:spLocks noChangeArrowheads="1"/>
          </p:cNvSpPr>
          <p:nvPr/>
        </p:nvSpPr>
        <p:spPr bwMode="auto">
          <a:xfrm>
            <a:off x="2051050" y="1565276"/>
            <a:ext cx="774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PW </a:t>
            </a:r>
          </a:p>
          <a:p>
            <a:pPr algn="ctr"/>
            <a:r>
              <a:rPr lang="en-US" sz="2400"/>
              <a:t>label</a:t>
            </a:r>
          </a:p>
        </p:txBody>
      </p:sp>
      <p:sp>
        <p:nvSpPr>
          <p:cNvPr id="90134" name="Text Box 9"/>
          <p:cNvSpPr txBox="1">
            <a:spLocks noChangeArrowheads="1"/>
          </p:cNvSpPr>
          <p:nvPr/>
        </p:nvSpPr>
        <p:spPr bwMode="auto">
          <a:xfrm>
            <a:off x="3370263" y="1554163"/>
            <a:ext cx="1046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control</a:t>
            </a:r>
          </a:p>
          <a:p>
            <a:pPr algn="ctr"/>
            <a:r>
              <a:rPr lang="en-US" sz="2400"/>
              <a:t>word</a:t>
            </a:r>
          </a:p>
        </p:txBody>
      </p:sp>
      <p:sp>
        <p:nvSpPr>
          <p:cNvPr id="90135" name="Rectangle 10"/>
          <p:cNvSpPr>
            <a:spLocks noChangeArrowheads="1"/>
          </p:cNvSpPr>
          <p:nvPr/>
        </p:nvSpPr>
        <p:spPr bwMode="auto">
          <a:xfrm>
            <a:off x="4841875" y="1597026"/>
            <a:ext cx="3657600" cy="754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Payload</a:t>
            </a:r>
          </a:p>
        </p:txBody>
      </p:sp>
      <p:sp>
        <p:nvSpPr>
          <p:cNvPr id="90136" name="Line 11"/>
          <p:cNvSpPr>
            <a:spLocks noChangeShapeType="1"/>
          </p:cNvSpPr>
          <p:nvPr/>
        </p:nvSpPr>
        <p:spPr bwMode="auto">
          <a:xfrm flipH="1">
            <a:off x="4584700" y="1406526"/>
            <a:ext cx="1588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17" name="Text Box 12"/>
          <p:cNvSpPr txBox="1">
            <a:spLocks noChangeArrowheads="1"/>
          </p:cNvSpPr>
          <p:nvPr/>
        </p:nvSpPr>
        <p:spPr bwMode="auto">
          <a:xfrm>
            <a:off x="330200" y="10160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MPLS PSN</a:t>
            </a:r>
          </a:p>
        </p:txBody>
      </p:sp>
      <p:sp>
        <p:nvSpPr>
          <p:cNvPr id="90118" name="Rectangle 13"/>
          <p:cNvSpPr>
            <a:spLocks noChangeArrowheads="1"/>
          </p:cNvSpPr>
          <p:nvPr/>
        </p:nvSpPr>
        <p:spPr bwMode="auto">
          <a:xfrm>
            <a:off x="563563" y="3016250"/>
            <a:ext cx="7694612" cy="351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0119" name="Line 14"/>
          <p:cNvSpPr>
            <a:spLocks noChangeShapeType="1"/>
          </p:cNvSpPr>
          <p:nvPr/>
        </p:nvSpPr>
        <p:spPr bwMode="auto">
          <a:xfrm>
            <a:off x="563563" y="3843338"/>
            <a:ext cx="767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 Box 15"/>
          <p:cNvSpPr txBox="1">
            <a:spLocks noChangeArrowheads="1"/>
          </p:cNvSpPr>
          <p:nvPr/>
        </p:nvSpPr>
        <p:spPr bwMode="auto">
          <a:xfrm>
            <a:off x="2825750" y="3249613"/>
            <a:ext cx="341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IP header      </a:t>
            </a:r>
            <a:r>
              <a:rPr lang="en-US" sz="2400">
                <a:solidFill>
                  <a:srgbClr val="FF3300"/>
                </a:solidFill>
              </a:rPr>
              <a:t>(5*4 B) </a:t>
            </a:r>
          </a:p>
        </p:txBody>
      </p:sp>
      <p:sp>
        <p:nvSpPr>
          <p:cNvPr id="90121" name="Line 16"/>
          <p:cNvSpPr>
            <a:spLocks noChangeShapeType="1"/>
          </p:cNvSpPr>
          <p:nvPr/>
        </p:nvSpPr>
        <p:spPr bwMode="auto">
          <a:xfrm>
            <a:off x="574675" y="4387850"/>
            <a:ext cx="767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Line 17"/>
          <p:cNvSpPr>
            <a:spLocks noChangeShapeType="1"/>
          </p:cNvSpPr>
          <p:nvPr/>
        </p:nvSpPr>
        <p:spPr bwMode="auto">
          <a:xfrm>
            <a:off x="582613" y="5524500"/>
            <a:ext cx="767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Line 18"/>
          <p:cNvSpPr>
            <a:spLocks noChangeShapeType="1"/>
          </p:cNvSpPr>
          <p:nvPr/>
        </p:nvSpPr>
        <p:spPr bwMode="auto">
          <a:xfrm>
            <a:off x="587375" y="5084763"/>
            <a:ext cx="767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Text Box 19"/>
          <p:cNvSpPr txBox="1">
            <a:spLocks noChangeArrowheads="1"/>
          </p:cNvSpPr>
          <p:nvPr/>
        </p:nvSpPr>
        <p:spPr bwMode="auto">
          <a:xfrm>
            <a:off x="3297238" y="3865563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session ID   </a:t>
            </a:r>
            <a:r>
              <a:rPr lang="en-US" sz="2400">
                <a:solidFill>
                  <a:srgbClr val="FF3300"/>
                </a:solidFill>
              </a:rPr>
              <a:t>(4 B)</a:t>
            </a:r>
          </a:p>
        </p:txBody>
      </p:sp>
      <p:sp>
        <p:nvSpPr>
          <p:cNvPr id="90125" name="Text Box 20"/>
          <p:cNvSpPr txBox="1">
            <a:spLocks noChangeArrowheads="1"/>
          </p:cNvSpPr>
          <p:nvPr/>
        </p:nvSpPr>
        <p:spPr bwMode="auto">
          <a:xfrm>
            <a:off x="2638425" y="4527550"/>
            <a:ext cx="371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optional cookie  </a:t>
            </a:r>
            <a:r>
              <a:rPr lang="en-US" sz="2400">
                <a:solidFill>
                  <a:srgbClr val="FF3300"/>
                </a:solidFill>
              </a:rPr>
              <a:t>(4 or 8 B)</a:t>
            </a:r>
          </a:p>
        </p:txBody>
      </p:sp>
      <p:sp>
        <p:nvSpPr>
          <p:cNvPr id="90126" name="Text Box 21"/>
          <p:cNvSpPr txBox="1">
            <a:spLocks noChangeArrowheads="1"/>
          </p:cNvSpPr>
          <p:nvPr/>
        </p:nvSpPr>
        <p:spPr bwMode="auto">
          <a:xfrm>
            <a:off x="2354263" y="5100638"/>
            <a:ext cx="397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control word  </a:t>
            </a:r>
            <a:r>
              <a:rPr lang="en-US" sz="2400">
                <a:solidFill>
                  <a:srgbClr val="FF3300"/>
                </a:solidFill>
              </a:rPr>
              <a:t>(4 B)</a:t>
            </a:r>
          </a:p>
        </p:txBody>
      </p:sp>
      <p:sp>
        <p:nvSpPr>
          <p:cNvPr id="90128" name="Text Box 23"/>
          <p:cNvSpPr txBox="1">
            <a:spLocks noChangeArrowheads="1"/>
          </p:cNvSpPr>
          <p:nvPr/>
        </p:nvSpPr>
        <p:spPr bwMode="auto">
          <a:xfrm>
            <a:off x="292100" y="26924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L2TPv3 PSN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305503" y="5668284"/>
            <a:ext cx="3657600" cy="754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2412032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234918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PWE Control Word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49" y="1663700"/>
            <a:ext cx="8991608" cy="5024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0 0 0 x</a:t>
            </a:r>
            <a:endParaRPr lang="en-US" sz="2400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0000 for PW user traffic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0001 for PW Associated Channel (</a:t>
            </a:r>
            <a:r>
              <a:rPr lang="en-US" sz="2000" dirty="0" err="1" smtClean="0">
                <a:solidFill>
                  <a:srgbClr val="0033CC"/>
                </a:solidFill>
                <a:cs typeface="Times New Roman" pitchFamily="18" charset="0"/>
              </a:rPr>
              <a:t>ACh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), e.g., for VCCV OAM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Flags (4 b)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only a few native service </a:t>
            </a:r>
            <a:r>
              <a:rPr lang="en-US" sz="2000" dirty="0" err="1" smtClean="0">
                <a:solidFill>
                  <a:srgbClr val="0033CC"/>
                </a:solidFill>
                <a:cs typeface="Times New Roman" pitchFamily="18" charset="0"/>
              </a:rPr>
              <a:t>encaps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 define flags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used to transport native service fault indications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FRG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some native service </a:t>
            </a:r>
            <a:r>
              <a:rPr lang="en-US" sz="2000" dirty="0" err="1" smtClean="0">
                <a:solidFill>
                  <a:srgbClr val="0033CC"/>
                </a:solidFill>
                <a:cs typeface="Times New Roman" pitchFamily="18" charset="0"/>
              </a:rPr>
              <a:t>encaps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 use to indicate payload fragmentation</a:t>
            </a:r>
          </a:p>
          <a:p>
            <a:pPr lvl="2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00 = </a:t>
            </a:r>
            <a:r>
              <a:rPr lang="en-US" sz="2000" dirty="0" err="1" smtClean="0">
                <a:solidFill>
                  <a:srgbClr val="0033CC"/>
                </a:solidFill>
                <a:cs typeface="Times New Roman" pitchFamily="18" charset="0"/>
              </a:rPr>
              <a:t>unfragmented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    01 = 1</a:t>
            </a:r>
            <a:r>
              <a:rPr lang="en-US" sz="2000" baseline="30000" dirty="0" smtClean="0">
                <a:solidFill>
                  <a:srgbClr val="0033CC"/>
                </a:solidFill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 fragment   </a:t>
            </a:r>
          </a:p>
          <a:p>
            <a:pPr lvl="2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10 = last fragment     11 =  intermediate fragment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Length (6 b) 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used when packet may be padded by lower layers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Sequence Number (16 b) 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may be used to detect packet loss / </a:t>
            </a:r>
            <a:r>
              <a:rPr lang="en-US" sz="2000" dirty="0" err="1" smtClean="0">
                <a:solidFill>
                  <a:srgbClr val="0033CC"/>
                </a:solidFill>
                <a:cs typeface="Times New Roman" pitchFamily="18" charset="0"/>
              </a:rPr>
              <a:t>misordering</a:t>
            </a:r>
            <a:endParaRPr lang="en-US" sz="2000" dirty="0" smtClean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6913" y="1219200"/>
            <a:ext cx="7721600" cy="465138"/>
            <a:chOff x="439" y="768"/>
            <a:chExt cx="4864" cy="293"/>
          </a:xfrm>
        </p:grpSpPr>
        <p:sp>
          <p:nvSpPr>
            <p:cNvPr id="91142" name="Text Box 5"/>
            <p:cNvSpPr txBox="1">
              <a:spLocks noChangeArrowheads="1"/>
            </p:cNvSpPr>
            <p:nvPr/>
          </p:nvSpPr>
          <p:spPr bwMode="auto">
            <a:xfrm>
              <a:off x="439" y="768"/>
              <a:ext cx="4864" cy="2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 0 0 0 </a:t>
              </a:r>
              <a:r>
                <a:rPr lang="en-US" sz="2200" dirty="0" smtClean="0">
                  <a:latin typeface="Arial" charset="0"/>
                </a:rPr>
                <a:t>x     </a:t>
              </a:r>
              <a:r>
                <a:rPr lang="en-US" sz="2200" dirty="0">
                  <a:latin typeface="Arial" charset="0"/>
                </a:rPr>
                <a:t>flags   </a:t>
              </a:r>
              <a:r>
                <a:rPr lang="en-US" sz="1800" dirty="0">
                  <a:latin typeface="Arial" charset="0"/>
                </a:rPr>
                <a:t>FRG</a:t>
              </a:r>
              <a:r>
                <a:rPr lang="en-US" sz="2200" dirty="0">
                  <a:latin typeface="Arial" charset="0"/>
                </a:rPr>
                <a:t>  Length            Sequence Number  </a:t>
              </a:r>
            </a:p>
          </p:txBody>
        </p:sp>
        <p:sp>
          <p:nvSpPr>
            <p:cNvPr id="91143" name="Line 6"/>
            <p:cNvSpPr>
              <a:spLocks noChangeShapeType="1"/>
            </p:cNvSpPr>
            <p:nvPr/>
          </p:nvSpPr>
          <p:spPr bwMode="auto">
            <a:xfrm>
              <a:off x="1262" y="778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Line 7"/>
            <p:cNvSpPr>
              <a:spLocks noChangeShapeType="1"/>
            </p:cNvSpPr>
            <p:nvPr/>
          </p:nvSpPr>
          <p:spPr bwMode="auto">
            <a:xfrm>
              <a:off x="2862" y="778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Line 8"/>
            <p:cNvSpPr>
              <a:spLocks noChangeShapeType="1"/>
            </p:cNvSpPr>
            <p:nvPr/>
          </p:nvSpPr>
          <p:spPr bwMode="auto">
            <a:xfrm>
              <a:off x="2180" y="774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Line 9"/>
            <p:cNvSpPr>
              <a:spLocks noChangeShapeType="1"/>
            </p:cNvSpPr>
            <p:nvPr/>
          </p:nvSpPr>
          <p:spPr bwMode="auto">
            <a:xfrm>
              <a:off x="1824" y="775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899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47564"/>
            <a:ext cx="8751627" cy="5562418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Most native service </a:t>
            </a:r>
            <a:r>
              <a:rPr lang="en-US" sz="2400" dirty="0" err="1" smtClean="0">
                <a:cs typeface="Times New Roman" pitchFamily="18" charset="0"/>
              </a:rPr>
              <a:t>encaps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do not define CW flags 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do not use FRG or Length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do not mandate use of the SN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So what is the CW for ?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The important part of the 4 bytes is the first nibble !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In RAD’s original CW, there was a PID here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In IPv4 over MPLS the first nibble after the </a:t>
            </a:r>
            <a:r>
              <a:rPr lang="en-US" sz="2400" dirty="0" err="1" smtClean="0">
                <a:cs typeface="Times New Roman" pitchFamily="18" charset="0"/>
              </a:rPr>
              <a:t>BoS</a:t>
            </a:r>
            <a:r>
              <a:rPr lang="en-US" sz="2400" dirty="0" smtClean="0">
                <a:cs typeface="Times New Roman" pitchFamily="18" charset="0"/>
              </a:rPr>
              <a:t> is 0100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In IPv6 over MPLS the first nibble after the </a:t>
            </a:r>
            <a:r>
              <a:rPr lang="en-US" sz="2400" dirty="0" err="1" smtClean="0">
                <a:cs typeface="Times New Roman" pitchFamily="18" charset="0"/>
              </a:rPr>
              <a:t>BoS</a:t>
            </a:r>
            <a:r>
              <a:rPr lang="en-US" sz="2400" dirty="0" smtClean="0">
                <a:cs typeface="Times New Roman" pitchFamily="18" charset="0"/>
              </a:rPr>
              <a:t> is 0110</a:t>
            </a:r>
          </a:p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In PW packets the first nibble after the </a:t>
            </a:r>
            <a:r>
              <a:rPr lang="en-US" sz="2400" dirty="0" err="1" smtClean="0">
                <a:solidFill>
                  <a:srgbClr val="0033CC"/>
                </a:solidFill>
                <a:cs typeface="Times New Roman" pitchFamily="18" charset="0"/>
              </a:rPr>
              <a:t>BoS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 is 0000 or 0001 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	thus identifying the MPLS packet as carrying PW traffic (not IP)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ECMP mechanisms rudely </a:t>
            </a:r>
            <a:r>
              <a:rPr lang="en-US" sz="2400" dirty="0" err="1" smtClean="0">
                <a:solidFill>
                  <a:srgbClr val="0033CC"/>
                </a:solidFill>
                <a:cs typeface="Times New Roman" pitchFamily="18" charset="0"/>
              </a:rPr>
              <a:t>recurse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 down the label stack 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	and peek at the first nibble to differentiate between IP and PW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nibble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2686050"/>
            <a:ext cx="7394575" cy="18796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Some PW-specific mechanisms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73" name="Group 4"/>
          <p:cNvGrpSpPr>
            <a:grpSpLocks/>
          </p:cNvGrpSpPr>
          <p:nvPr/>
        </p:nvGrpSpPr>
        <p:grpSpPr bwMode="auto">
          <a:xfrm>
            <a:off x="2756848" y="579081"/>
            <a:ext cx="6131210" cy="1509025"/>
            <a:chOff x="737" y="1896"/>
            <a:chExt cx="4217" cy="925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 rot="64793">
              <a:off x="1044" y="1912"/>
              <a:ext cx="1602" cy="90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>
              <a:off x="1088" y="2368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7"/>
            <p:cNvGrpSpPr>
              <a:grpSpLocks/>
            </p:cNvGrpSpPr>
            <p:nvPr/>
          </p:nvGrpSpPr>
          <p:grpSpPr bwMode="auto">
            <a:xfrm>
              <a:off x="795" y="2186"/>
              <a:ext cx="356" cy="361"/>
              <a:chOff x="1884" y="765"/>
              <a:chExt cx="251" cy="330"/>
            </a:xfrm>
          </p:grpSpPr>
          <p:sp>
            <p:nvSpPr>
              <p:cNvPr id="163" name="Oval 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1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Oval 1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737" y="2310"/>
              <a:ext cx="48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T-PE</a:t>
              </a:r>
            </a:p>
          </p:txBody>
        </p:sp>
        <p:grpSp>
          <p:nvGrpSpPr>
            <p:cNvPr id="78" name="Group 13"/>
            <p:cNvGrpSpPr>
              <a:grpSpLocks/>
            </p:cNvGrpSpPr>
            <p:nvPr/>
          </p:nvGrpSpPr>
          <p:grpSpPr bwMode="auto">
            <a:xfrm>
              <a:off x="1233" y="2378"/>
              <a:ext cx="433" cy="361"/>
              <a:chOff x="1825" y="1250"/>
              <a:chExt cx="433" cy="361"/>
            </a:xfrm>
          </p:grpSpPr>
          <p:grpSp>
            <p:nvGrpSpPr>
              <p:cNvPr id="157" name="Group 14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59" name="Oval 1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Rectangle 1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Oval 1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8" name="Text Box 19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79" name="Group 20"/>
            <p:cNvGrpSpPr>
              <a:grpSpLocks/>
            </p:cNvGrpSpPr>
            <p:nvPr/>
          </p:nvGrpSpPr>
          <p:grpSpPr bwMode="auto">
            <a:xfrm>
              <a:off x="1641" y="2402"/>
              <a:ext cx="433" cy="361"/>
              <a:chOff x="1825" y="1250"/>
              <a:chExt cx="433" cy="361"/>
            </a:xfrm>
          </p:grpSpPr>
          <p:grpSp>
            <p:nvGrpSpPr>
              <p:cNvPr id="151" name="Group 21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53" name="Oval 2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Rectangle 2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Oval 2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2" name="Text Box 26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0" name="Group 27"/>
            <p:cNvGrpSpPr>
              <a:grpSpLocks/>
            </p:cNvGrpSpPr>
            <p:nvPr/>
          </p:nvGrpSpPr>
          <p:grpSpPr bwMode="auto">
            <a:xfrm>
              <a:off x="1409" y="1956"/>
              <a:ext cx="433" cy="361"/>
              <a:chOff x="1825" y="1250"/>
              <a:chExt cx="433" cy="361"/>
            </a:xfrm>
          </p:grpSpPr>
          <p:grpSp>
            <p:nvGrpSpPr>
              <p:cNvPr id="145" name="Group 28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47" name="Oval 2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Rectangle 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Oval 3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" name="Text Box 33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1" name="Group 34"/>
            <p:cNvGrpSpPr>
              <a:grpSpLocks/>
            </p:cNvGrpSpPr>
            <p:nvPr/>
          </p:nvGrpSpPr>
          <p:grpSpPr bwMode="auto">
            <a:xfrm>
              <a:off x="1905" y="1964"/>
              <a:ext cx="433" cy="361"/>
              <a:chOff x="1825" y="1250"/>
              <a:chExt cx="433" cy="361"/>
            </a:xfrm>
          </p:grpSpPr>
          <p:grpSp>
            <p:nvGrpSpPr>
              <p:cNvPr id="139" name="Group 35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41" name="Oval 3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3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" name="Text Box 40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2" name="Group 41"/>
            <p:cNvGrpSpPr>
              <a:grpSpLocks/>
            </p:cNvGrpSpPr>
            <p:nvPr/>
          </p:nvGrpSpPr>
          <p:grpSpPr bwMode="auto">
            <a:xfrm>
              <a:off x="2057" y="2378"/>
              <a:ext cx="433" cy="361"/>
              <a:chOff x="1825" y="1250"/>
              <a:chExt cx="433" cy="361"/>
            </a:xfrm>
          </p:grpSpPr>
          <p:grpSp>
            <p:nvGrpSpPr>
              <p:cNvPr id="133" name="Group 42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35" name="Oval 4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Rectangle 4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Oval 4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" name="Text Box 4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sp>
          <p:nvSpPr>
            <p:cNvPr id="83" name="Freeform 48"/>
            <p:cNvSpPr>
              <a:spLocks/>
            </p:cNvSpPr>
            <p:nvPr/>
          </p:nvSpPr>
          <p:spPr bwMode="auto">
            <a:xfrm rot="64793">
              <a:off x="2924" y="1896"/>
              <a:ext cx="1602" cy="909"/>
            </a:xfrm>
            <a:custGeom>
              <a:avLst/>
              <a:gdLst>
                <a:gd name="T0" fmla="*/ 1094 w 1034"/>
                <a:gd name="T1" fmla="*/ 165 h 737"/>
                <a:gd name="T2" fmla="*/ 829 w 1034"/>
                <a:gd name="T3" fmla="*/ 168 h 737"/>
                <a:gd name="T4" fmla="*/ 556 w 1034"/>
                <a:gd name="T5" fmla="*/ 231 h 737"/>
                <a:gd name="T6" fmla="*/ 350 w 1034"/>
                <a:gd name="T7" fmla="*/ 332 h 737"/>
                <a:gd name="T8" fmla="*/ 249 w 1034"/>
                <a:gd name="T9" fmla="*/ 461 h 737"/>
                <a:gd name="T10" fmla="*/ 215 w 1034"/>
                <a:gd name="T11" fmla="*/ 571 h 737"/>
                <a:gd name="T12" fmla="*/ 62 w 1034"/>
                <a:gd name="T13" fmla="*/ 644 h 737"/>
                <a:gd name="T14" fmla="*/ 0 w 1034"/>
                <a:gd name="T15" fmla="*/ 741 h 737"/>
                <a:gd name="T16" fmla="*/ 34 w 1034"/>
                <a:gd name="T17" fmla="*/ 842 h 737"/>
                <a:gd name="T18" fmla="*/ 189 w 1034"/>
                <a:gd name="T19" fmla="*/ 944 h 737"/>
                <a:gd name="T20" fmla="*/ 473 w 1034"/>
                <a:gd name="T21" fmla="*/ 1024 h 737"/>
                <a:gd name="T22" fmla="*/ 466 w 1034"/>
                <a:gd name="T23" fmla="*/ 1133 h 737"/>
                <a:gd name="T24" fmla="*/ 607 w 1034"/>
                <a:gd name="T25" fmla="*/ 1215 h 737"/>
                <a:gd name="T26" fmla="*/ 813 w 1034"/>
                <a:gd name="T27" fmla="*/ 1267 h 737"/>
                <a:gd name="T28" fmla="*/ 1057 w 1034"/>
                <a:gd name="T29" fmla="*/ 1279 h 737"/>
                <a:gd name="T30" fmla="*/ 1253 w 1034"/>
                <a:gd name="T31" fmla="*/ 1247 h 737"/>
                <a:gd name="T32" fmla="*/ 1469 w 1034"/>
                <a:gd name="T33" fmla="*/ 1301 h 737"/>
                <a:gd name="T34" fmla="*/ 1755 w 1034"/>
                <a:gd name="T35" fmla="*/ 1368 h 737"/>
                <a:gd name="T36" fmla="*/ 2045 w 1034"/>
                <a:gd name="T37" fmla="*/ 1381 h 737"/>
                <a:gd name="T38" fmla="*/ 2341 w 1034"/>
                <a:gd name="T39" fmla="*/ 1352 h 737"/>
                <a:gd name="T40" fmla="*/ 2612 w 1034"/>
                <a:gd name="T41" fmla="*/ 1291 h 737"/>
                <a:gd name="T42" fmla="*/ 2845 w 1034"/>
                <a:gd name="T43" fmla="*/ 1247 h 737"/>
                <a:gd name="T44" fmla="*/ 3068 w 1034"/>
                <a:gd name="T45" fmla="*/ 1269 h 737"/>
                <a:gd name="T46" fmla="*/ 3305 w 1034"/>
                <a:gd name="T47" fmla="*/ 1231 h 737"/>
                <a:gd name="T48" fmla="*/ 3492 w 1034"/>
                <a:gd name="T49" fmla="*/ 1150 h 737"/>
                <a:gd name="T50" fmla="*/ 3610 w 1034"/>
                <a:gd name="T51" fmla="*/ 1042 h 737"/>
                <a:gd name="T52" fmla="*/ 3593 w 1034"/>
                <a:gd name="T53" fmla="*/ 924 h 737"/>
                <a:gd name="T54" fmla="*/ 3759 w 1034"/>
                <a:gd name="T55" fmla="*/ 807 h 737"/>
                <a:gd name="T56" fmla="*/ 3833 w 1034"/>
                <a:gd name="T57" fmla="*/ 689 h 737"/>
                <a:gd name="T58" fmla="*/ 3819 w 1034"/>
                <a:gd name="T59" fmla="*/ 574 h 737"/>
                <a:gd name="T60" fmla="*/ 3715 w 1034"/>
                <a:gd name="T61" fmla="*/ 475 h 737"/>
                <a:gd name="T62" fmla="*/ 3536 w 1034"/>
                <a:gd name="T63" fmla="*/ 397 h 737"/>
                <a:gd name="T64" fmla="*/ 3481 w 1034"/>
                <a:gd name="T65" fmla="*/ 297 h 737"/>
                <a:gd name="T66" fmla="*/ 3364 w 1034"/>
                <a:gd name="T67" fmla="*/ 185 h 737"/>
                <a:gd name="T68" fmla="*/ 3147 w 1034"/>
                <a:gd name="T69" fmla="*/ 110 h 737"/>
                <a:gd name="T70" fmla="*/ 2876 w 1034"/>
                <a:gd name="T71" fmla="*/ 78 h 737"/>
                <a:gd name="T72" fmla="*/ 2612 w 1034"/>
                <a:gd name="T73" fmla="*/ 102 h 737"/>
                <a:gd name="T74" fmla="*/ 2389 w 1034"/>
                <a:gd name="T75" fmla="*/ 115 h 737"/>
                <a:gd name="T76" fmla="*/ 2138 w 1034"/>
                <a:gd name="T77" fmla="*/ 32 h 737"/>
                <a:gd name="T78" fmla="*/ 1909 w 1034"/>
                <a:gd name="T79" fmla="*/ 0 h 737"/>
                <a:gd name="T80" fmla="*/ 1678 w 1034"/>
                <a:gd name="T81" fmla="*/ 21 h 737"/>
                <a:gd name="T82" fmla="*/ 1447 w 1034"/>
                <a:gd name="T83" fmla="*/ 90 h 737"/>
                <a:gd name="T84" fmla="*/ 1232 w 1034"/>
                <a:gd name="T85" fmla="*/ 202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4" name="Line 49"/>
            <p:cNvSpPr>
              <a:spLocks noChangeShapeType="1"/>
            </p:cNvSpPr>
            <p:nvPr/>
          </p:nvSpPr>
          <p:spPr bwMode="auto">
            <a:xfrm>
              <a:off x="2968" y="2352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" name="Group 50"/>
            <p:cNvGrpSpPr>
              <a:grpSpLocks/>
            </p:cNvGrpSpPr>
            <p:nvPr/>
          </p:nvGrpSpPr>
          <p:grpSpPr bwMode="auto">
            <a:xfrm>
              <a:off x="2617" y="2170"/>
              <a:ext cx="433" cy="361"/>
              <a:chOff x="1825" y="1250"/>
              <a:chExt cx="433" cy="361"/>
            </a:xfrm>
          </p:grpSpPr>
          <p:grpSp>
            <p:nvGrpSpPr>
              <p:cNvPr id="127" name="Group 51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29" name="Oval 5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Rectangle 5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5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" name="Text Box 56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S-PE</a:t>
                </a:r>
              </a:p>
            </p:txBody>
          </p:sp>
        </p:grpSp>
        <p:grpSp>
          <p:nvGrpSpPr>
            <p:cNvPr id="86" name="Group 57"/>
            <p:cNvGrpSpPr>
              <a:grpSpLocks/>
            </p:cNvGrpSpPr>
            <p:nvPr/>
          </p:nvGrpSpPr>
          <p:grpSpPr bwMode="auto">
            <a:xfrm>
              <a:off x="3113" y="2362"/>
              <a:ext cx="433" cy="361"/>
              <a:chOff x="1825" y="1250"/>
              <a:chExt cx="433" cy="361"/>
            </a:xfrm>
          </p:grpSpPr>
          <p:grpSp>
            <p:nvGrpSpPr>
              <p:cNvPr id="121" name="Group 58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23" name="Oval 5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Rectangle 6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6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" name="Text Box 63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7" name="Group 64"/>
            <p:cNvGrpSpPr>
              <a:grpSpLocks/>
            </p:cNvGrpSpPr>
            <p:nvPr/>
          </p:nvGrpSpPr>
          <p:grpSpPr bwMode="auto">
            <a:xfrm>
              <a:off x="3521" y="2386"/>
              <a:ext cx="433" cy="361"/>
              <a:chOff x="1825" y="1250"/>
              <a:chExt cx="433" cy="361"/>
            </a:xfrm>
          </p:grpSpPr>
          <p:grpSp>
            <p:nvGrpSpPr>
              <p:cNvPr id="115" name="Group 65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17" name="Oval 6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Rectangle 6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Rectangle 6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6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" name="Text Box 70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8" name="Group 71"/>
            <p:cNvGrpSpPr>
              <a:grpSpLocks/>
            </p:cNvGrpSpPr>
            <p:nvPr/>
          </p:nvGrpSpPr>
          <p:grpSpPr bwMode="auto">
            <a:xfrm>
              <a:off x="3289" y="1940"/>
              <a:ext cx="433" cy="361"/>
              <a:chOff x="1825" y="1250"/>
              <a:chExt cx="433" cy="361"/>
            </a:xfrm>
          </p:grpSpPr>
          <p:grpSp>
            <p:nvGrpSpPr>
              <p:cNvPr id="109" name="Group 72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11" name="Oval 7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Rectangle 7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Rectangle 7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7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Text Box 7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9" name="Group 78"/>
            <p:cNvGrpSpPr>
              <a:grpSpLocks/>
            </p:cNvGrpSpPr>
            <p:nvPr/>
          </p:nvGrpSpPr>
          <p:grpSpPr bwMode="auto">
            <a:xfrm>
              <a:off x="3785" y="1948"/>
              <a:ext cx="433" cy="361"/>
              <a:chOff x="1825" y="1250"/>
              <a:chExt cx="433" cy="361"/>
            </a:xfrm>
          </p:grpSpPr>
          <p:grpSp>
            <p:nvGrpSpPr>
              <p:cNvPr id="103" name="Group 79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105" name="Oval 8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Rectangle 8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Rectangle 8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Oval 8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Text Box 84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90" name="Group 85"/>
            <p:cNvGrpSpPr>
              <a:grpSpLocks/>
            </p:cNvGrpSpPr>
            <p:nvPr/>
          </p:nvGrpSpPr>
          <p:grpSpPr bwMode="auto">
            <a:xfrm>
              <a:off x="3937" y="2362"/>
              <a:ext cx="433" cy="361"/>
              <a:chOff x="1825" y="1250"/>
              <a:chExt cx="433" cy="361"/>
            </a:xfrm>
          </p:grpSpPr>
          <p:grpSp>
            <p:nvGrpSpPr>
              <p:cNvPr id="97" name="Group 86"/>
              <p:cNvGrpSpPr>
                <a:grpSpLocks/>
              </p:cNvGrpSpPr>
              <p:nvPr/>
            </p:nvGrpSpPr>
            <p:grpSpPr bwMode="auto">
              <a:xfrm>
                <a:off x="1899" y="1250"/>
                <a:ext cx="292" cy="361"/>
                <a:chOff x="1884" y="765"/>
                <a:chExt cx="251" cy="330"/>
              </a:xfrm>
            </p:grpSpPr>
            <p:sp>
              <p:nvSpPr>
                <p:cNvPr id="99" name="Oval 8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8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Rectangle 8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Oval 9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Text Box 91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/>
          </p:nvGrpSpPr>
          <p:grpSpPr bwMode="auto">
            <a:xfrm>
              <a:off x="4531" y="2146"/>
              <a:ext cx="356" cy="361"/>
              <a:chOff x="1884" y="765"/>
              <a:chExt cx="251" cy="330"/>
            </a:xfrm>
          </p:grpSpPr>
          <p:sp>
            <p:nvSpPr>
              <p:cNvPr id="93" name="Oval 93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9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Oval 96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Text Box 97"/>
            <p:cNvSpPr txBox="1">
              <a:spLocks noChangeArrowheads="1"/>
            </p:cNvSpPr>
            <p:nvPr/>
          </p:nvSpPr>
          <p:spPr bwMode="auto">
            <a:xfrm>
              <a:off x="4473" y="2270"/>
              <a:ext cx="48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T-PE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3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202261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Associated Channel and VCCV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6200"/>
            <a:ext cx="8102600" cy="505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PWs have an </a:t>
            </a:r>
            <a:r>
              <a:rPr lang="en-US" sz="2400" b="1" dirty="0" smtClean="0"/>
              <a:t>A</a:t>
            </a:r>
            <a:r>
              <a:rPr lang="en-US" sz="2400" dirty="0" smtClean="0"/>
              <a:t>ssociated </a:t>
            </a:r>
            <a:r>
              <a:rPr lang="en-US" sz="2400" b="1" dirty="0" smtClean="0"/>
              <a:t>Ch</a:t>
            </a:r>
            <a:r>
              <a:rPr lang="en-US" sz="2400" dirty="0" smtClean="0"/>
              <a:t>annel for OAM, etc.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Main use is for </a:t>
            </a:r>
            <a:r>
              <a:rPr lang="en-US" sz="2400" b="1" dirty="0" smtClean="0"/>
              <a:t>VC</a:t>
            </a:r>
            <a:r>
              <a:rPr lang="en-US" sz="2400" dirty="0" smtClean="0"/>
              <a:t> </a:t>
            </a:r>
            <a:r>
              <a:rPr lang="en-US" sz="2400" b="1" dirty="0" smtClean="0"/>
              <a:t>C</a:t>
            </a:r>
            <a:r>
              <a:rPr lang="en-US" sz="2400" dirty="0" smtClean="0"/>
              <a:t>onnectivity </a:t>
            </a:r>
            <a:r>
              <a:rPr lang="en-US" sz="2400" b="1" dirty="0" smtClean="0"/>
              <a:t>V</a:t>
            </a:r>
            <a:r>
              <a:rPr lang="en-US" sz="2400" dirty="0" smtClean="0"/>
              <a:t>erification - VCCV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b="1" dirty="0" smtClean="0"/>
              <a:t>VC</a:t>
            </a:r>
            <a:r>
              <a:rPr lang="en-US" sz="2000" dirty="0" smtClean="0"/>
              <a:t> is an </a:t>
            </a:r>
            <a:r>
              <a:rPr lang="en-US" sz="2000" i="1" dirty="0" smtClean="0"/>
              <a:t>old</a:t>
            </a:r>
            <a:r>
              <a:rPr lang="en-US" sz="2000" dirty="0" smtClean="0"/>
              <a:t> name for PW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CV</a:t>
            </a:r>
            <a:r>
              <a:rPr lang="en-US" sz="2000" dirty="0" smtClean="0"/>
              <a:t> is an </a:t>
            </a:r>
            <a:r>
              <a:rPr lang="en-US" sz="2000" i="1" dirty="0" smtClean="0"/>
              <a:t>incorrect</a:t>
            </a:r>
            <a:r>
              <a:rPr lang="en-US" sz="2000" dirty="0" smtClean="0"/>
              <a:t> name for </a:t>
            </a:r>
            <a:r>
              <a:rPr lang="en-US" sz="2000" b="1" dirty="0" smtClean="0"/>
              <a:t>C</a:t>
            </a:r>
            <a:r>
              <a:rPr lang="en-US" sz="2000" dirty="0" smtClean="0"/>
              <a:t>ontinuity </a:t>
            </a:r>
            <a:r>
              <a:rPr lang="en-US" sz="2000" b="1" dirty="0" smtClean="0"/>
              <a:t>C</a:t>
            </a:r>
            <a:r>
              <a:rPr lang="en-US" sz="2000" dirty="0" smtClean="0"/>
              <a:t>heck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VCCV runs inside PW (same PW label) so that it </a:t>
            </a:r>
            <a:r>
              <a:rPr lang="en-US" sz="2400" i="1" dirty="0" smtClean="0"/>
              <a:t>fate shares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Different Control Word format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Inside VCCV several different OAM mechanisms may be used: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ICMP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LSP ping (RFC 4379)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BFD (one-way or echo)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ACh</a:t>
            </a:r>
            <a:r>
              <a:rPr lang="en-US" sz="2400" dirty="0" smtClean="0">
                <a:solidFill>
                  <a:srgbClr val="FF0000"/>
                </a:solidFill>
              </a:rPr>
              <a:t> has been extended for MPLS-TP (to become the </a:t>
            </a:r>
            <a:r>
              <a:rPr lang="en-US" sz="2400" dirty="0" err="1" smtClean="0">
                <a:solidFill>
                  <a:srgbClr val="FF0000"/>
                </a:solidFill>
              </a:rPr>
              <a:t>GACh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913" y="3726544"/>
            <a:ext cx="7721600" cy="465138"/>
            <a:chOff x="696913" y="3966036"/>
            <a:chExt cx="7721600" cy="465138"/>
          </a:xfrm>
        </p:grpSpPr>
        <p:sp>
          <p:nvSpPr>
            <p:cNvPr id="94213" name="Text Box 4"/>
            <p:cNvSpPr txBox="1">
              <a:spLocks noChangeArrowheads="1"/>
            </p:cNvSpPr>
            <p:nvPr/>
          </p:nvSpPr>
          <p:spPr bwMode="auto">
            <a:xfrm>
              <a:off x="696913" y="3966036"/>
              <a:ext cx="7721600" cy="430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 0 0 0 1     VER         </a:t>
              </a:r>
              <a:r>
                <a:rPr lang="en-US" sz="1800" dirty="0">
                  <a:latin typeface="Arial" charset="0"/>
                </a:rPr>
                <a:t>RES=0</a:t>
              </a:r>
              <a:r>
                <a:rPr lang="en-US" sz="2200" dirty="0">
                  <a:latin typeface="Arial" charset="0"/>
                </a:rPr>
                <a:t>       Channel Type </a:t>
              </a:r>
              <a:r>
                <a:rPr lang="en-US" sz="1400" dirty="0" smtClean="0">
                  <a:latin typeface="Arial" charset="0"/>
                </a:rPr>
                <a:t>(</a:t>
              </a:r>
              <a:r>
                <a:rPr lang="en-US" sz="1000" dirty="0" smtClean="0">
                  <a:latin typeface="Arial" charset="0"/>
                </a:rPr>
                <a:t>0x07-raw 0x21-IPv4 </a:t>
              </a:r>
              <a:r>
                <a:rPr lang="en-US" sz="1000" dirty="0">
                  <a:latin typeface="Arial" charset="0"/>
                </a:rPr>
                <a:t>0x57-IPv6)</a:t>
              </a:r>
            </a:p>
          </p:txBody>
        </p:sp>
        <p:sp>
          <p:nvSpPr>
            <p:cNvPr id="94214" name="Line 5"/>
            <p:cNvSpPr>
              <a:spLocks noChangeShapeType="1"/>
            </p:cNvSpPr>
            <p:nvPr/>
          </p:nvSpPr>
          <p:spPr bwMode="auto">
            <a:xfrm>
              <a:off x="2003425" y="397102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6"/>
            <p:cNvSpPr>
              <a:spLocks noChangeShapeType="1"/>
            </p:cNvSpPr>
            <p:nvPr/>
          </p:nvSpPr>
          <p:spPr bwMode="auto">
            <a:xfrm>
              <a:off x="4543425" y="3981911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>
              <a:off x="2895600" y="3966263"/>
              <a:ext cx="0" cy="449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11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721" y="0"/>
            <a:ext cx="73263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Forwarding Equivalence Classes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097" y="900751"/>
            <a:ext cx="8686800" cy="5732061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 FEC is the set of all packets that are to be treated in the same way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/>
              <a:t>By the theorem every packet belongs to one unique FEC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/>
              <a:t>So the router’s forwarding job is now :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parse packet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search and classify packet as belong to a particular FEC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forward based on FEC’s forwarding information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Packets in the same FEC should follow the same path</a:t>
            </a:r>
          </a:p>
          <a:p>
            <a:pPr>
              <a:buNone/>
            </a:pPr>
            <a:r>
              <a:rPr lang="en-US" sz="2400" dirty="0" smtClean="0"/>
              <a:t>	but in IP this is not directly </a:t>
            </a:r>
            <a:r>
              <a:rPr lang="en-US" sz="2400" i="1" dirty="0" smtClean="0"/>
              <a:t>enforced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since each successive router reclassifies the packet’s FEC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If  the router could insert information into the packet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informing the next router of its FEC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this would save a lot of processing at the following routers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the subsequent forwarding would be CO instead of CL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Unfortunately, this is impossible </a:t>
            </a:r>
            <a:r>
              <a:rPr lang="en-US" sz="2000" dirty="0" smtClean="0">
                <a:solidFill>
                  <a:srgbClr val="0033CC"/>
                </a:solidFill>
              </a:rPr>
              <a:t>(without label switching)</a:t>
            </a:r>
            <a:r>
              <a:rPr lang="en-US" sz="2400" dirty="0" smtClean="0">
                <a:solidFill>
                  <a:srgbClr val="0033CC"/>
                </a:solidFill>
              </a:rPr>
              <a:t>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93227"/>
            <a:ext cx="8683388" cy="530310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In RAD’s original proposal, there was an OAM PW </a:t>
            </a:r>
            <a:r>
              <a:rPr lang="en-US" sz="2000" dirty="0" smtClean="0"/>
              <a:t>(with a special label)</a:t>
            </a:r>
          </a:p>
          <a:p>
            <a:pPr>
              <a:buNone/>
            </a:pPr>
            <a:r>
              <a:rPr lang="en-US" sz="2400" dirty="0" smtClean="0"/>
              <a:t>	that monitored all PWs in the same tunnel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The PW </a:t>
            </a:r>
            <a:r>
              <a:rPr lang="en-US" sz="2400" dirty="0" err="1" smtClean="0"/>
              <a:t>ACh</a:t>
            </a:r>
            <a:r>
              <a:rPr lang="en-US" sz="2400" dirty="0" smtClean="0"/>
              <a:t> fate-shares with PW traffic</a:t>
            </a:r>
          </a:p>
          <a:p>
            <a:pPr>
              <a:buNone/>
            </a:pPr>
            <a:r>
              <a:rPr lang="en-US" sz="2400" dirty="0" smtClean="0"/>
              <a:t>	so how do we recognize a VCCV packet ?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RFC 5085 defines 4 </a:t>
            </a:r>
            <a:r>
              <a:rPr lang="en-US" sz="2400" b="1" dirty="0" smtClean="0"/>
              <a:t>C</a:t>
            </a:r>
            <a:r>
              <a:rPr lang="en-US" sz="2400" dirty="0" smtClean="0"/>
              <a:t>ontrol </a:t>
            </a:r>
            <a:r>
              <a:rPr lang="en-US" sz="2400" b="1" dirty="0" smtClean="0"/>
              <a:t>C</a:t>
            </a:r>
            <a:r>
              <a:rPr lang="en-US" sz="2400" dirty="0" smtClean="0"/>
              <a:t>hannel types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	Type 1	</a:t>
            </a:r>
            <a:r>
              <a:rPr lang="en-US" sz="2400" i="1" dirty="0" smtClean="0"/>
              <a:t>in-band</a:t>
            </a:r>
            <a:r>
              <a:rPr lang="en-US" sz="2400" dirty="0" smtClean="0"/>
              <a:t> VCCV (only when there is a CW)</a:t>
            </a:r>
          </a:p>
          <a:p>
            <a:pPr>
              <a:buNone/>
            </a:pPr>
            <a:r>
              <a:rPr lang="en-US" sz="2400" dirty="0" smtClean="0"/>
              <a:t>			CW first nibble 0001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	Type 2	</a:t>
            </a:r>
            <a:r>
              <a:rPr lang="en-US" sz="2400" i="1" dirty="0" smtClean="0"/>
              <a:t>out-of-band</a:t>
            </a:r>
            <a:r>
              <a:rPr lang="en-US" sz="2400" dirty="0" smtClean="0"/>
              <a:t> VCCV</a:t>
            </a:r>
          </a:p>
          <a:p>
            <a:pPr>
              <a:buNone/>
            </a:pPr>
            <a:r>
              <a:rPr lang="en-US" sz="2400" dirty="0" smtClean="0"/>
              <a:t>			MPLS Router Alert Label (label=1) above the PW label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	Type 3	TTL expiry (TTL=1 at destination PE)	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	Type 4	new VCCV channel type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b="1" dirty="0" smtClean="0"/>
              <a:t>G</a:t>
            </a:r>
            <a:r>
              <a:rPr lang="en-US" sz="2400" dirty="0" smtClean="0"/>
              <a:t>eneric </a:t>
            </a:r>
            <a:r>
              <a:rPr lang="en-US" sz="2400" b="1" dirty="0" err="1" smtClean="0"/>
              <a:t>A</a:t>
            </a:r>
            <a:r>
              <a:rPr lang="en-US" sz="2400" dirty="0" err="1" smtClean="0"/>
              <a:t>Ch</a:t>
            </a:r>
            <a:r>
              <a:rPr lang="en-US" sz="2400" dirty="0" smtClean="0"/>
              <a:t> </a:t>
            </a:r>
            <a:r>
              <a:rPr lang="en-US" sz="2400" b="1" dirty="0" smtClean="0"/>
              <a:t>L</a:t>
            </a:r>
            <a:r>
              <a:rPr lang="en-US" sz="2400" dirty="0" smtClean="0"/>
              <a:t>abel  (label=13) under the PW label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VCCV Channel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MS-PWs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3097213"/>
            <a:ext cx="8509000" cy="34559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Single-Segment PW (SS-PW) requires the PEs to </a:t>
            </a:r>
            <a:r>
              <a:rPr lang="en-US" sz="2400" i="1" dirty="0" smtClean="0"/>
              <a:t>see</a:t>
            </a:r>
            <a:r>
              <a:rPr lang="en-US" sz="2400" dirty="0" smtClean="0"/>
              <a:t> each other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With multiple PSN domains this may not be the case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33CC"/>
                </a:solidFill>
              </a:rPr>
              <a:t>MultiSegment</a:t>
            </a:r>
            <a:r>
              <a:rPr lang="en-US" sz="2400" dirty="0" smtClean="0">
                <a:solidFill>
                  <a:srgbClr val="0033CC"/>
                </a:solidFill>
              </a:rPr>
              <a:t> PW (MS-PW)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Terminal-PEs interconnect via stitching-PE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PW label becomes a </a:t>
            </a:r>
            <a:r>
              <a:rPr lang="en-US" sz="2400" b="1" dirty="0" smtClean="0">
                <a:solidFill>
                  <a:srgbClr val="0033CC"/>
                </a:solidFill>
              </a:rPr>
              <a:t>true</a:t>
            </a:r>
            <a:r>
              <a:rPr lang="en-US" sz="2400" dirty="0" smtClean="0">
                <a:solidFill>
                  <a:srgbClr val="0033CC"/>
                </a:solidFill>
              </a:rPr>
              <a:t> MPLS label (switching, swapping)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When there is more than one S-PE 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need to ensure that the 2 LSPs traverse the same one</a:t>
            </a: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9988" y="1384300"/>
            <a:ext cx="6694487" cy="1468438"/>
            <a:chOff x="737" y="1896"/>
            <a:chExt cx="4217" cy="925"/>
          </a:xfrm>
        </p:grpSpPr>
        <p:sp>
          <p:nvSpPr>
            <p:cNvPr id="546821" name="Freeform 5"/>
            <p:cNvSpPr>
              <a:spLocks/>
            </p:cNvSpPr>
            <p:nvPr/>
          </p:nvSpPr>
          <p:spPr bwMode="auto">
            <a:xfrm rot="64793">
              <a:off x="1044" y="1912"/>
              <a:ext cx="1602" cy="90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239" name="Line 6"/>
            <p:cNvSpPr>
              <a:spLocks noChangeShapeType="1"/>
            </p:cNvSpPr>
            <p:nvPr/>
          </p:nvSpPr>
          <p:spPr bwMode="auto">
            <a:xfrm>
              <a:off x="1088" y="2368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95" y="2188"/>
              <a:ext cx="356" cy="362"/>
              <a:chOff x="1884" y="765"/>
              <a:chExt cx="251" cy="330"/>
            </a:xfrm>
          </p:grpSpPr>
          <p:sp>
            <p:nvSpPr>
              <p:cNvPr id="95327" name="Oval 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8" name="Rectangle 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9" name="Rectangle 1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30" name="Oval 1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41" name="Text Box 12"/>
            <p:cNvSpPr txBox="1">
              <a:spLocks noChangeArrowheads="1"/>
            </p:cNvSpPr>
            <p:nvPr/>
          </p:nvSpPr>
          <p:spPr bwMode="auto">
            <a:xfrm>
              <a:off x="737" y="2310"/>
              <a:ext cx="48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T-PE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233" y="2380"/>
              <a:ext cx="433" cy="362"/>
              <a:chOff x="1825" y="1252"/>
              <a:chExt cx="433" cy="362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323" name="Oval 1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4" name="Rectangle 1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5" name="Rectangle 1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6" name="Oval 1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322" name="Text Box 19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641" y="2404"/>
              <a:ext cx="433" cy="362"/>
              <a:chOff x="1825" y="1252"/>
              <a:chExt cx="433" cy="362"/>
            </a:xfrm>
          </p:grpSpPr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317" name="Oval 2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8" name="Rectangle 2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9" name="Rectangle 2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0" name="Oval 2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316" name="Text Box 26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409" y="1958"/>
              <a:ext cx="433" cy="362"/>
              <a:chOff x="1825" y="1252"/>
              <a:chExt cx="433" cy="362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311" name="Oval 2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3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4" name="Oval 3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310" name="Text Box 33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905" y="1966"/>
              <a:ext cx="433" cy="362"/>
              <a:chOff x="1825" y="1252"/>
              <a:chExt cx="433" cy="362"/>
            </a:xfrm>
          </p:grpSpPr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305" name="Oval 3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6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7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8" name="Oval 3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304" name="Text Box 40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2057" y="2380"/>
              <a:ext cx="433" cy="362"/>
              <a:chOff x="1825" y="1252"/>
              <a:chExt cx="433" cy="362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99" name="Oval 4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0" name="Rectangle 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1" name="Rectangle 4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02" name="Oval 4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98" name="Text Box 4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sp>
          <p:nvSpPr>
            <p:cNvPr id="95247" name="Freeform 48"/>
            <p:cNvSpPr>
              <a:spLocks/>
            </p:cNvSpPr>
            <p:nvPr/>
          </p:nvSpPr>
          <p:spPr bwMode="auto">
            <a:xfrm rot="64793">
              <a:off x="2924" y="1896"/>
              <a:ext cx="1602" cy="909"/>
            </a:xfrm>
            <a:custGeom>
              <a:avLst/>
              <a:gdLst>
                <a:gd name="T0" fmla="*/ 1094 w 1034"/>
                <a:gd name="T1" fmla="*/ 165 h 737"/>
                <a:gd name="T2" fmla="*/ 829 w 1034"/>
                <a:gd name="T3" fmla="*/ 168 h 737"/>
                <a:gd name="T4" fmla="*/ 556 w 1034"/>
                <a:gd name="T5" fmla="*/ 231 h 737"/>
                <a:gd name="T6" fmla="*/ 350 w 1034"/>
                <a:gd name="T7" fmla="*/ 332 h 737"/>
                <a:gd name="T8" fmla="*/ 249 w 1034"/>
                <a:gd name="T9" fmla="*/ 461 h 737"/>
                <a:gd name="T10" fmla="*/ 215 w 1034"/>
                <a:gd name="T11" fmla="*/ 571 h 737"/>
                <a:gd name="T12" fmla="*/ 62 w 1034"/>
                <a:gd name="T13" fmla="*/ 644 h 737"/>
                <a:gd name="T14" fmla="*/ 0 w 1034"/>
                <a:gd name="T15" fmla="*/ 741 h 737"/>
                <a:gd name="T16" fmla="*/ 34 w 1034"/>
                <a:gd name="T17" fmla="*/ 842 h 737"/>
                <a:gd name="T18" fmla="*/ 189 w 1034"/>
                <a:gd name="T19" fmla="*/ 944 h 737"/>
                <a:gd name="T20" fmla="*/ 473 w 1034"/>
                <a:gd name="T21" fmla="*/ 1024 h 737"/>
                <a:gd name="T22" fmla="*/ 466 w 1034"/>
                <a:gd name="T23" fmla="*/ 1133 h 737"/>
                <a:gd name="T24" fmla="*/ 607 w 1034"/>
                <a:gd name="T25" fmla="*/ 1215 h 737"/>
                <a:gd name="T26" fmla="*/ 813 w 1034"/>
                <a:gd name="T27" fmla="*/ 1267 h 737"/>
                <a:gd name="T28" fmla="*/ 1057 w 1034"/>
                <a:gd name="T29" fmla="*/ 1279 h 737"/>
                <a:gd name="T30" fmla="*/ 1253 w 1034"/>
                <a:gd name="T31" fmla="*/ 1247 h 737"/>
                <a:gd name="T32" fmla="*/ 1469 w 1034"/>
                <a:gd name="T33" fmla="*/ 1301 h 737"/>
                <a:gd name="T34" fmla="*/ 1755 w 1034"/>
                <a:gd name="T35" fmla="*/ 1368 h 737"/>
                <a:gd name="T36" fmla="*/ 2045 w 1034"/>
                <a:gd name="T37" fmla="*/ 1381 h 737"/>
                <a:gd name="T38" fmla="*/ 2341 w 1034"/>
                <a:gd name="T39" fmla="*/ 1352 h 737"/>
                <a:gd name="T40" fmla="*/ 2612 w 1034"/>
                <a:gd name="T41" fmla="*/ 1291 h 737"/>
                <a:gd name="T42" fmla="*/ 2845 w 1034"/>
                <a:gd name="T43" fmla="*/ 1247 h 737"/>
                <a:gd name="T44" fmla="*/ 3068 w 1034"/>
                <a:gd name="T45" fmla="*/ 1269 h 737"/>
                <a:gd name="T46" fmla="*/ 3305 w 1034"/>
                <a:gd name="T47" fmla="*/ 1231 h 737"/>
                <a:gd name="T48" fmla="*/ 3492 w 1034"/>
                <a:gd name="T49" fmla="*/ 1150 h 737"/>
                <a:gd name="T50" fmla="*/ 3610 w 1034"/>
                <a:gd name="T51" fmla="*/ 1042 h 737"/>
                <a:gd name="T52" fmla="*/ 3593 w 1034"/>
                <a:gd name="T53" fmla="*/ 924 h 737"/>
                <a:gd name="T54" fmla="*/ 3759 w 1034"/>
                <a:gd name="T55" fmla="*/ 807 h 737"/>
                <a:gd name="T56" fmla="*/ 3833 w 1034"/>
                <a:gd name="T57" fmla="*/ 689 h 737"/>
                <a:gd name="T58" fmla="*/ 3819 w 1034"/>
                <a:gd name="T59" fmla="*/ 574 h 737"/>
                <a:gd name="T60" fmla="*/ 3715 w 1034"/>
                <a:gd name="T61" fmla="*/ 475 h 737"/>
                <a:gd name="T62" fmla="*/ 3536 w 1034"/>
                <a:gd name="T63" fmla="*/ 397 h 737"/>
                <a:gd name="T64" fmla="*/ 3481 w 1034"/>
                <a:gd name="T65" fmla="*/ 297 h 737"/>
                <a:gd name="T66" fmla="*/ 3364 w 1034"/>
                <a:gd name="T67" fmla="*/ 185 h 737"/>
                <a:gd name="T68" fmla="*/ 3147 w 1034"/>
                <a:gd name="T69" fmla="*/ 110 h 737"/>
                <a:gd name="T70" fmla="*/ 2876 w 1034"/>
                <a:gd name="T71" fmla="*/ 78 h 737"/>
                <a:gd name="T72" fmla="*/ 2612 w 1034"/>
                <a:gd name="T73" fmla="*/ 102 h 737"/>
                <a:gd name="T74" fmla="*/ 2389 w 1034"/>
                <a:gd name="T75" fmla="*/ 115 h 737"/>
                <a:gd name="T76" fmla="*/ 2138 w 1034"/>
                <a:gd name="T77" fmla="*/ 32 h 737"/>
                <a:gd name="T78" fmla="*/ 1909 w 1034"/>
                <a:gd name="T79" fmla="*/ 0 h 737"/>
                <a:gd name="T80" fmla="*/ 1678 w 1034"/>
                <a:gd name="T81" fmla="*/ 21 h 737"/>
                <a:gd name="T82" fmla="*/ 1447 w 1034"/>
                <a:gd name="T83" fmla="*/ 90 h 737"/>
                <a:gd name="T84" fmla="*/ 1232 w 1034"/>
                <a:gd name="T85" fmla="*/ 202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5248" name="Line 49"/>
            <p:cNvSpPr>
              <a:spLocks noChangeShapeType="1"/>
            </p:cNvSpPr>
            <p:nvPr/>
          </p:nvSpPr>
          <p:spPr bwMode="auto">
            <a:xfrm>
              <a:off x="2968" y="2352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2617" y="2172"/>
              <a:ext cx="433" cy="362"/>
              <a:chOff x="1825" y="1252"/>
              <a:chExt cx="433" cy="362"/>
            </a:xfrm>
          </p:grpSpPr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93" name="Oval 5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94" name="Rectangle 5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95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96" name="Oval 5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92" name="Text Box 56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S-PE</a:t>
                </a:r>
              </a:p>
            </p:txBody>
          </p: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3113" y="2364"/>
              <a:ext cx="433" cy="362"/>
              <a:chOff x="1825" y="1252"/>
              <a:chExt cx="433" cy="362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87" name="Oval 5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8" name="Rectangle 6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9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90" name="Oval 6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86" name="Text Box 63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3521" y="2388"/>
              <a:ext cx="433" cy="362"/>
              <a:chOff x="1825" y="1252"/>
              <a:chExt cx="433" cy="362"/>
            </a:xfrm>
          </p:grpSpPr>
          <p:grpSp>
            <p:nvGrpSpPr>
              <p:cNvPr id="19" name="Group 65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81" name="Oval 6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2" name="Rectangle 6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3" name="Rectangle 6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4" name="Oval 6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80" name="Text Box 70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3289" y="1942"/>
              <a:ext cx="433" cy="362"/>
              <a:chOff x="1825" y="1252"/>
              <a:chExt cx="433" cy="362"/>
            </a:xfrm>
          </p:grpSpPr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75" name="Oval 7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6" name="Rectangle 7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8" name="Oval 7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74" name="Text Box 7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2" name="Group 78"/>
            <p:cNvGrpSpPr>
              <a:grpSpLocks/>
            </p:cNvGrpSpPr>
            <p:nvPr/>
          </p:nvGrpSpPr>
          <p:grpSpPr bwMode="auto">
            <a:xfrm>
              <a:off x="3785" y="1950"/>
              <a:ext cx="433" cy="362"/>
              <a:chOff x="1825" y="1252"/>
              <a:chExt cx="433" cy="362"/>
            </a:xfrm>
          </p:grpSpPr>
          <p:grpSp>
            <p:nvGrpSpPr>
              <p:cNvPr id="23" name="Group 79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69" name="Oval 8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1" name="Rectangle 8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2" name="Oval 8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68" name="Text Box 84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4" name="Group 85"/>
            <p:cNvGrpSpPr>
              <a:grpSpLocks/>
            </p:cNvGrpSpPr>
            <p:nvPr/>
          </p:nvGrpSpPr>
          <p:grpSpPr bwMode="auto">
            <a:xfrm>
              <a:off x="3937" y="2364"/>
              <a:ext cx="433" cy="362"/>
              <a:chOff x="1825" y="1252"/>
              <a:chExt cx="433" cy="362"/>
            </a:xfrm>
          </p:grpSpPr>
          <p:grpSp>
            <p:nvGrpSpPr>
              <p:cNvPr id="25" name="Group 86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5263" name="Oval 8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64" name="Rectangle 8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65" name="Rectangle 8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66" name="Oval 9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62" name="Text Box 91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6" name="Group 92"/>
            <p:cNvGrpSpPr>
              <a:grpSpLocks/>
            </p:cNvGrpSpPr>
            <p:nvPr/>
          </p:nvGrpSpPr>
          <p:grpSpPr bwMode="auto">
            <a:xfrm>
              <a:off x="4531" y="2148"/>
              <a:ext cx="356" cy="362"/>
              <a:chOff x="1884" y="765"/>
              <a:chExt cx="251" cy="330"/>
            </a:xfrm>
          </p:grpSpPr>
          <p:sp>
            <p:nvSpPr>
              <p:cNvPr id="95257" name="Oval 93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8" name="Rectangle 9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9" name="Rectangle 95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0" name="Oval 96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56" name="Text Box 97"/>
            <p:cNvSpPr txBox="1">
              <a:spLocks noChangeArrowheads="1"/>
            </p:cNvSpPr>
            <p:nvPr/>
          </p:nvSpPr>
          <p:spPr bwMode="auto">
            <a:xfrm>
              <a:off x="4473" y="2270"/>
              <a:ext cx="48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T-PE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980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93230"/>
            <a:ext cx="8585199" cy="530310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IP ECMP functions by hashing specific key fields in the IP header</a:t>
            </a:r>
          </a:p>
          <a:p>
            <a:pPr>
              <a:buNone/>
            </a:pPr>
            <a:r>
              <a:rPr lang="en-US" sz="2400" dirty="0" smtClean="0"/>
              <a:t>MPLS ECMP hashes on the label stack</a:t>
            </a:r>
          </a:p>
          <a:p>
            <a:pPr>
              <a:buNone/>
            </a:pPr>
            <a:r>
              <a:rPr lang="en-US" sz="2400" dirty="0" smtClean="0"/>
              <a:t>	but since the </a:t>
            </a:r>
            <a:r>
              <a:rPr lang="en-US" sz="2400" dirty="0" err="1" smtClean="0"/>
              <a:t>BoS</a:t>
            </a:r>
            <a:r>
              <a:rPr lang="en-US" sz="2400" dirty="0" smtClean="0"/>
              <a:t> is the closest to the individual flows </a:t>
            </a:r>
          </a:p>
          <a:p>
            <a:pPr>
              <a:buNone/>
            </a:pPr>
            <a:r>
              <a:rPr lang="en-US" sz="2400" dirty="0" smtClean="0"/>
              <a:t>	it gives the finest granularity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There is a proposal for allowing a special </a:t>
            </a:r>
            <a:r>
              <a:rPr lang="en-US" sz="2400" i="1" dirty="0" smtClean="0"/>
              <a:t>entropy label</a:t>
            </a:r>
            <a:r>
              <a:rPr lang="en-US" sz="2400" dirty="0" smtClean="0"/>
              <a:t> in MPLS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</a:rPr>
              <a:t>F</a:t>
            </a:r>
            <a:r>
              <a:rPr lang="en-US" sz="2400" dirty="0" smtClean="0">
                <a:solidFill>
                  <a:srgbClr val="0033CC"/>
                </a:solidFill>
              </a:rPr>
              <a:t>low </a:t>
            </a:r>
            <a:r>
              <a:rPr lang="en-US" sz="2400" b="1" dirty="0" smtClean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ware </a:t>
            </a:r>
            <a:r>
              <a:rPr lang="en-US" sz="2400" b="1" dirty="0" smtClean="0">
                <a:solidFill>
                  <a:srgbClr val="0033CC"/>
                </a:solidFill>
              </a:rPr>
              <a:t>T</a:t>
            </a:r>
            <a:r>
              <a:rPr lang="en-US" sz="2400" dirty="0" smtClean="0">
                <a:solidFill>
                  <a:srgbClr val="0033CC"/>
                </a:solidFill>
              </a:rPr>
              <a:t>ransport PW mechanism adds a </a:t>
            </a:r>
            <a:r>
              <a:rPr lang="en-US" sz="2400" i="1" dirty="0" smtClean="0">
                <a:solidFill>
                  <a:srgbClr val="0033CC"/>
                </a:solidFill>
              </a:rPr>
              <a:t>flow label</a:t>
            </a:r>
          </a:p>
          <a:p>
            <a:pPr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	</a:t>
            </a:r>
            <a:r>
              <a:rPr lang="en-US" sz="2400" dirty="0" smtClean="0">
                <a:solidFill>
                  <a:srgbClr val="0033CC"/>
                </a:solidFill>
              </a:rPr>
              <a:t>below the PW label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(NB the PW label is no longer </a:t>
            </a:r>
            <a:r>
              <a:rPr lang="en-US" sz="2400" dirty="0" err="1" smtClean="0">
                <a:solidFill>
                  <a:srgbClr val="0033CC"/>
                </a:solidFill>
              </a:rPr>
              <a:t>BoS</a:t>
            </a:r>
            <a:r>
              <a:rPr lang="en-US" sz="2400" dirty="0" smtClean="0">
                <a:solidFill>
                  <a:srgbClr val="0033CC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label random (high entropy) </a:t>
            </a:r>
            <a:r>
              <a:rPr lang="en-US" sz="2000" dirty="0" smtClean="0">
                <a:solidFill>
                  <a:srgbClr val="0033CC"/>
                </a:solidFill>
              </a:rPr>
              <a:t>but not a reserved label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true flows must be consistently mapped to the same flow label</a:t>
            </a:r>
          </a:p>
          <a:p>
            <a:pPr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</a:t>
            </a:r>
            <a:r>
              <a:rPr lang="en-US" sz="2400" dirty="0" smtClean="0">
                <a:solidFill>
                  <a:srgbClr val="0033CC"/>
                </a:solidFill>
              </a:rPr>
              <a:t>TTL=1 </a:t>
            </a:r>
            <a:r>
              <a:rPr lang="en-US" sz="2000" dirty="0" smtClean="0">
                <a:solidFill>
                  <a:srgbClr val="0033CC"/>
                </a:solidFill>
              </a:rPr>
              <a:t>so that it is never accidentally used for label switching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Unlike RAD’s proposal for PW bonding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there is only a single PW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but standard MPLS ECMP causes load balancing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PWs</a:t>
            </a:r>
            <a:endParaRPr lang="en-US" dirty="0"/>
          </a:p>
        </p:txBody>
      </p:sp>
      <p:pic>
        <p:nvPicPr>
          <p:cNvPr id="4" name="Picture 7" descr="C:\WINDOWS\Application Data\Microsoft\Media Catalog\Downloaded Clips\cl3\BD0761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525" y="5049672"/>
            <a:ext cx="1045146" cy="13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9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768" y="1384300"/>
            <a:ext cx="8915400" cy="4978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Since PWs are used by SPs for transport</a:t>
            </a:r>
          </a:p>
          <a:p>
            <a:pPr>
              <a:buNone/>
            </a:pPr>
            <a:r>
              <a:rPr lang="en-US" sz="2400" dirty="0" smtClean="0"/>
              <a:t>	Automatic Protection Switching may be needed</a:t>
            </a:r>
          </a:p>
          <a:p>
            <a:pPr>
              <a:buNone/>
            </a:pPr>
            <a:r>
              <a:rPr lang="en-US" sz="2400" dirty="0" smtClean="0"/>
              <a:t>For SS-PWs, the MPLS network protects the tunnels (e.g., FRR)</a:t>
            </a:r>
          </a:p>
          <a:p>
            <a:pPr>
              <a:buNone/>
            </a:pPr>
            <a:r>
              <a:rPr lang="en-US" sz="2400" dirty="0" smtClean="0"/>
              <a:t>But how do we protect against PE or AC failure ?</a:t>
            </a:r>
          </a:p>
          <a:p>
            <a:pPr>
              <a:buNone/>
            </a:pPr>
            <a:r>
              <a:rPr lang="en-US" sz="2400" dirty="0" smtClean="0"/>
              <a:t>For MS-PWs how do we protect against S-PE failure 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basic idea is </a:t>
            </a:r>
          </a:p>
          <a:p>
            <a:r>
              <a:rPr lang="en-US" sz="2400" dirty="0" smtClean="0"/>
              <a:t>dual homing a CE to &gt;1 PE </a:t>
            </a:r>
          </a:p>
          <a:p>
            <a:r>
              <a:rPr lang="en-US" sz="2400" dirty="0" smtClean="0"/>
              <a:t>and setting up primary and secondary PWs</a:t>
            </a:r>
            <a:r>
              <a:rPr lang="en-US" sz="2000" dirty="0" smtClean="0"/>
              <a:t> (control protocol extensions)</a:t>
            </a:r>
          </a:p>
          <a:p>
            <a:r>
              <a:rPr lang="en-US" sz="2400" dirty="0" smtClean="0"/>
              <a:t>monitoring PWs using VCCV</a:t>
            </a:r>
          </a:p>
          <a:p>
            <a:r>
              <a:rPr lang="en-US" sz="2400" dirty="0" smtClean="0"/>
              <a:t>triggering protection switch using </a:t>
            </a:r>
            <a:r>
              <a:rPr lang="en-US" sz="2000" dirty="0" smtClean="0"/>
              <a:t>(new bits in)</a:t>
            </a:r>
            <a:r>
              <a:rPr lang="en-US" sz="2400" dirty="0" smtClean="0"/>
              <a:t> PW status messages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2686050"/>
            <a:ext cx="7394575" cy="18796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PWE Control Protocol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5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PWs can be set up</a:t>
            </a:r>
          </a:p>
          <a:p>
            <a:r>
              <a:rPr lang="en-US" sz="2400" dirty="0" smtClean="0"/>
              <a:t>statically</a:t>
            </a:r>
          </a:p>
          <a:p>
            <a:r>
              <a:rPr lang="en-US" sz="2400" dirty="0" smtClean="0"/>
              <a:t>via the PWE3 control protocol (RFC 4447) based on LDP</a:t>
            </a:r>
          </a:p>
          <a:p>
            <a:r>
              <a:rPr lang="en-US" sz="2400" dirty="0" smtClean="0"/>
              <a:t>via BGP (for L3VPN or L2VPN)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No matter how set up</a:t>
            </a:r>
          </a:p>
          <a:p>
            <a:r>
              <a:rPr lang="en-US" sz="2400" dirty="0" smtClean="0"/>
              <a:t>need to </a:t>
            </a:r>
            <a:r>
              <a:rPr lang="en-US" sz="2400" i="1" dirty="0" smtClean="0"/>
              <a:t>place</a:t>
            </a:r>
            <a:r>
              <a:rPr lang="en-US" sz="2400" dirty="0" smtClean="0"/>
              <a:t> the PW into an MPLS tunnel</a:t>
            </a:r>
          </a:p>
          <a:p>
            <a:r>
              <a:rPr lang="en-US" sz="2400" dirty="0" smtClean="0"/>
              <a:t>A PW is a </a:t>
            </a:r>
            <a:r>
              <a:rPr lang="en-US" sz="2400" i="1" dirty="0" smtClean="0"/>
              <a:t>bidirectional</a:t>
            </a:r>
            <a:r>
              <a:rPr lang="en-US" sz="2400" dirty="0" smtClean="0"/>
              <a:t> entity </a:t>
            </a:r>
            <a:r>
              <a:rPr lang="en-US" sz="2000" dirty="0" smtClean="0"/>
              <a:t>(two LSPs in opposite directions)</a:t>
            </a:r>
          </a:p>
          <a:p>
            <a:pPr>
              <a:buNone/>
            </a:pPr>
            <a:r>
              <a:rPr lang="en-US" sz="2400" dirty="0" smtClean="0"/>
              <a:t>	so we need to </a:t>
            </a:r>
            <a:r>
              <a:rPr lang="en-US" sz="2400" i="1" dirty="0" smtClean="0"/>
              <a:t>associate</a:t>
            </a:r>
            <a:r>
              <a:rPr lang="en-US" sz="2400" dirty="0" smtClean="0"/>
              <a:t> the two directions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 set-up</a:t>
            </a:r>
            <a:endParaRPr lang="en-US" dirty="0"/>
          </a:p>
        </p:txBody>
      </p:sp>
      <p:sp>
        <p:nvSpPr>
          <p:cNvPr id="5" name="Freeform 28"/>
          <p:cNvSpPr>
            <a:spLocks/>
          </p:cNvSpPr>
          <p:nvPr/>
        </p:nvSpPr>
        <p:spPr bwMode="auto">
          <a:xfrm rot="64793">
            <a:off x="3201821" y="4974877"/>
            <a:ext cx="1778802" cy="1587971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3238953" y="5529954"/>
            <a:ext cx="1741488" cy="465138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64972" y="5660571"/>
            <a:ext cx="3614057" cy="435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188024" y="5867399"/>
            <a:ext cx="3374577" cy="1088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4704216" y="5383885"/>
            <a:ext cx="687387" cy="733885"/>
            <a:chOff x="1825" y="1252"/>
            <a:chExt cx="433" cy="362"/>
          </a:xfrm>
        </p:grpSpPr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1899" y="1250"/>
              <a:ext cx="292" cy="361"/>
              <a:chOff x="1884" y="765"/>
              <a:chExt cx="251" cy="330"/>
            </a:xfrm>
          </p:grpSpPr>
          <p:sp>
            <p:nvSpPr>
              <p:cNvPr id="23" name="Oval 5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5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5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5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1825" y="1374"/>
              <a:ext cx="43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 dirty="0"/>
                <a:t>PE</a:t>
              </a:r>
            </a:p>
          </p:txBody>
        </p:sp>
      </p:grp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2918908" y="5405653"/>
            <a:ext cx="687387" cy="733885"/>
            <a:chOff x="1825" y="1252"/>
            <a:chExt cx="433" cy="362"/>
          </a:xfrm>
        </p:grpSpPr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1899" y="1250"/>
              <a:ext cx="292" cy="361"/>
              <a:chOff x="1884" y="765"/>
              <a:chExt cx="251" cy="330"/>
            </a:xfrm>
          </p:grpSpPr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5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1825" y="1374"/>
              <a:ext cx="43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 dirty="0"/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21" y="1810"/>
            <a:ext cx="753994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PWE3 (Martini) control protocol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204913"/>
            <a:ext cx="8877300" cy="5499100"/>
          </a:xfrm>
        </p:spPr>
        <p:txBody>
          <a:bodyPr/>
          <a:lstStyle/>
          <a:p>
            <a:pPr eaLnBrk="1" hangingPunct="1">
              <a:spcAft>
                <a:spcPts val="0"/>
              </a:spcAft>
              <a:buNone/>
            </a:pPr>
            <a:r>
              <a:rPr lang="en-US" sz="2400" dirty="0" smtClean="0"/>
              <a:t>PWE control protocol (RFC 4447) is used to set up / configure PWs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/>
              <a:t>It is used only by PW end-points (PEs in standard model)</a:t>
            </a:r>
          </a:p>
          <a:p>
            <a:pPr lvl="1" eaLnBrk="1" hangingPunct="1">
              <a:spcAft>
                <a:spcPts val="0"/>
              </a:spcAft>
              <a:buFontTx/>
              <a:buNone/>
            </a:pPr>
            <a:r>
              <a:rPr lang="en-US" sz="2400" dirty="0" smtClean="0"/>
              <a:t>intermediate nodes (e.g. P routers) don’t participate or see it</a:t>
            </a:r>
          </a:p>
          <a:p>
            <a:pPr eaLnBrk="1" hangingPunct="1">
              <a:spcAft>
                <a:spcPts val="0"/>
              </a:spcAft>
            </a:pPr>
            <a:endParaRPr lang="en-US" sz="2400" dirty="0" smtClean="0"/>
          </a:p>
          <a:p>
            <a:pPr eaLnBrk="1" hangingPunct="1">
              <a:spcAft>
                <a:spcPts val="0"/>
              </a:spcAft>
              <a:buNone/>
            </a:pPr>
            <a:r>
              <a:rPr lang="en-US" sz="2400" dirty="0" smtClean="0"/>
              <a:t>The PWE3 control protocol is based on LDP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PWs do not support QoS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>
                <a:solidFill>
                  <a:srgbClr val="0033CC"/>
                </a:solidFill>
              </a:rPr>
              <a:t>targeted LDP</a:t>
            </a:r>
            <a:r>
              <a:rPr lang="en-US" sz="2400" dirty="0" smtClean="0"/>
              <a:t> is used to communicate with opposite end-point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2 new </a:t>
            </a:r>
            <a:r>
              <a:rPr lang="en-US" sz="2400" dirty="0" smtClean="0">
                <a:solidFill>
                  <a:srgbClr val="0033CC"/>
                </a:solidFill>
              </a:rPr>
              <a:t>FEC</a:t>
            </a:r>
            <a:r>
              <a:rPr lang="en-US" sz="2400" dirty="0" smtClean="0"/>
              <a:t>s for PWs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new </a:t>
            </a:r>
            <a:r>
              <a:rPr lang="en-US" sz="2400" dirty="0" smtClean="0">
                <a:solidFill>
                  <a:srgbClr val="0033CC"/>
                </a:solidFill>
              </a:rPr>
              <a:t>TLV</a:t>
            </a:r>
            <a:r>
              <a:rPr lang="en-US" sz="2400" dirty="0" smtClean="0"/>
              <a:t>s added for PW-specific functionality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associates two labels with PW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10088" y="5003811"/>
            <a:ext cx="3230562" cy="1443038"/>
            <a:chOff x="2689" y="3120"/>
            <a:chExt cx="2035" cy="909"/>
          </a:xfrm>
        </p:grpSpPr>
        <p:sp>
          <p:nvSpPr>
            <p:cNvPr id="543749" name="Freeform 5"/>
            <p:cNvSpPr>
              <a:spLocks/>
            </p:cNvSpPr>
            <p:nvPr/>
          </p:nvSpPr>
          <p:spPr bwMode="auto">
            <a:xfrm rot="64793">
              <a:off x="2948" y="3120"/>
              <a:ext cx="1602" cy="90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2167" name="Line 6"/>
            <p:cNvSpPr>
              <a:spLocks noChangeShapeType="1"/>
            </p:cNvSpPr>
            <p:nvPr/>
          </p:nvSpPr>
          <p:spPr bwMode="auto">
            <a:xfrm>
              <a:off x="2992" y="3576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91" y="3413"/>
              <a:ext cx="433" cy="402"/>
              <a:chOff x="3427" y="1269"/>
              <a:chExt cx="433" cy="40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92213" name="Oval 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14" name="Rectangle 1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15" name="Rectangle 1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16" name="Oval 1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212" name="Text Box 13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PE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689" y="3396"/>
              <a:ext cx="433" cy="413"/>
              <a:chOff x="1825" y="1252"/>
              <a:chExt cx="433" cy="413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207" name="Oval 1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08" name="Rectangle 1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09" name="Rectangle 1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10" name="Oval 1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206" name="Text Box 20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/>
                  <a:t>PE</a:t>
                </a: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137" y="3588"/>
              <a:ext cx="433" cy="413"/>
              <a:chOff x="1825" y="1252"/>
              <a:chExt cx="433" cy="413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201" name="Oval 2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0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0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204" name="Oval 2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200" name="Text Box 2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</a:t>
                </a: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545" y="3612"/>
              <a:ext cx="433" cy="413"/>
              <a:chOff x="1825" y="1252"/>
              <a:chExt cx="433" cy="413"/>
            </a:xfrm>
          </p:grpSpPr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195" name="Oval 3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6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7" name="Rectangle 3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8" name="Oval 3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194" name="Text Box 34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</a:t>
                </a:r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313" y="3166"/>
              <a:ext cx="433" cy="413"/>
              <a:chOff x="1825" y="1252"/>
              <a:chExt cx="433" cy="413"/>
            </a:xfrm>
          </p:grpSpPr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189" name="Oval 3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92" name="Oval 4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188" name="Text Box 41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</a:t>
                </a:r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3809" y="3174"/>
              <a:ext cx="433" cy="413"/>
              <a:chOff x="1825" y="1252"/>
              <a:chExt cx="433" cy="413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183" name="Oval 4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84" name="Rectangle 4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8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86" name="Oval 4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182" name="Text Box 48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</a:t>
                </a: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961" y="3588"/>
              <a:ext cx="433" cy="413"/>
              <a:chOff x="1825" y="1252"/>
              <a:chExt cx="433" cy="413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92177" name="Oval 5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79" name="Rectangle 5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180" name="Oval 5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176" name="Text Box 55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/>
                  <a:t>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906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RFC 4447 does not define any new LDP messages</a:t>
            </a:r>
          </a:p>
          <a:p>
            <a:pPr>
              <a:buNone/>
            </a:pPr>
            <a:r>
              <a:rPr lang="en-US" sz="2400" dirty="0" smtClean="0"/>
              <a:t>It defines 2 new FEC types </a:t>
            </a:r>
            <a:r>
              <a:rPr lang="en-US" sz="2000" dirty="0" smtClean="0"/>
              <a:t>(see next page)</a:t>
            </a:r>
          </a:p>
          <a:p>
            <a:r>
              <a:rPr lang="en-US" sz="2400" dirty="0" err="1" smtClean="0"/>
              <a:t>PWid</a:t>
            </a:r>
            <a:r>
              <a:rPr lang="en-US" sz="2400" dirty="0" smtClean="0"/>
              <a:t> FEC (128)</a:t>
            </a:r>
          </a:p>
          <a:p>
            <a:r>
              <a:rPr lang="en-US" sz="2400" dirty="0" smtClean="0"/>
              <a:t>Generalized ID FEC (129)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defines 3 new TLVs</a:t>
            </a:r>
          </a:p>
          <a:p>
            <a:r>
              <a:rPr lang="en-US" sz="2400" dirty="0" smtClean="0"/>
              <a:t>Notification PW Interface Parameters   (in FEC element)</a:t>
            </a:r>
          </a:p>
          <a:p>
            <a:r>
              <a:rPr lang="en-US" sz="2400" dirty="0" smtClean="0"/>
              <a:t>FEC PW Grouping ID  (in FEC element)</a:t>
            </a:r>
          </a:p>
          <a:p>
            <a:r>
              <a:rPr lang="en-US" sz="2400" dirty="0" smtClean="0"/>
              <a:t>PW Status   (in Notification message)</a:t>
            </a:r>
          </a:p>
          <a:p>
            <a:pPr lvl="1"/>
            <a:r>
              <a:rPr lang="en-US" sz="2000" dirty="0" smtClean="0"/>
              <a:t>Status TLV contains more information than Label Withdraw message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LDP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681" y="0"/>
            <a:ext cx="668655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PW FEC types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55700"/>
            <a:ext cx="8890000" cy="523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 PW is a </a:t>
            </a:r>
            <a:r>
              <a:rPr lang="en-US" sz="2400" i="1" dirty="0" smtClean="0"/>
              <a:t>bidirectional</a:t>
            </a:r>
            <a:r>
              <a:rPr lang="en-US" sz="2400" dirty="0" smtClean="0"/>
              <a:t> entity </a:t>
            </a:r>
            <a:r>
              <a:rPr lang="en-US" sz="2000" dirty="0" smtClean="0"/>
              <a:t>(two LSPs in opposite directions)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so we need to </a:t>
            </a:r>
            <a:r>
              <a:rPr lang="en-US" sz="2400" i="1" dirty="0" smtClean="0"/>
              <a:t>associate</a:t>
            </a:r>
            <a:r>
              <a:rPr lang="en-US" sz="2400" dirty="0" smtClean="0"/>
              <a:t> the two directions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2 new LDP FEC types are defined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	</a:t>
            </a:r>
            <a:r>
              <a:rPr lang="en-US" sz="1800" dirty="0" smtClean="0"/>
              <a:t>LDP previously defined  3 FEC types :   wildcard(1)   prefix(2)   host address(3) </a:t>
            </a:r>
          </a:p>
          <a:p>
            <a:pPr lvl="1" eaLnBrk="1" hangingPunct="1"/>
            <a:r>
              <a:rPr lang="en-US" sz="2400" dirty="0" err="1" smtClean="0"/>
              <a:t>PWid</a:t>
            </a:r>
            <a:r>
              <a:rPr lang="en-US" sz="2400" dirty="0" smtClean="0"/>
              <a:t> FEC (128)</a:t>
            </a:r>
          </a:p>
          <a:p>
            <a:pPr lvl="1" eaLnBrk="1" hangingPunct="1"/>
            <a:r>
              <a:rPr lang="en-US" sz="2400" dirty="0" smtClean="0"/>
              <a:t>Generalized ID FEC (129)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FEC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128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both end-points of PW must be provisioned with a unique (32b) value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WARNING: no relationship between this value and label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each PW end-point independently initiates LSP set up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LSPs associated to form the PW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FEC 129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used when </a:t>
            </a:r>
            <a:r>
              <a:rPr lang="en-US" sz="2000" dirty="0" err="1" smtClean="0">
                <a:solidFill>
                  <a:srgbClr val="0033CC"/>
                </a:solidFill>
              </a:rPr>
              <a:t>autodiscovering</a:t>
            </a:r>
            <a:r>
              <a:rPr lang="en-US" sz="2000" dirty="0" smtClean="0">
                <a:solidFill>
                  <a:srgbClr val="0033CC"/>
                </a:solidFill>
              </a:rPr>
              <a:t> PW end-points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each end-point has </a:t>
            </a:r>
            <a:r>
              <a:rPr lang="en-US" sz="2000" b="1" dirty="0" smtClean="0">
                <a:solidFill>
                  <a:srgbClr val="0033CC"/>
                </a:solidFill>
              </a:rPr>
              <a:t>A</a:t>
            </a:r>
            <a:r>
              <a:rPr lang="en-US" sz="2000" dirty="0" smtClean="0">
                <a:solidFill>
                  <a:srgbClr val="0033CC"/>
                </a:solidFill>
              </a:rPr>
              <a:t>ttachment </a:t>
            </a:r>
            <a:r>
              <a:rPr lang="en-US" sz="2000" b="1" dirty="0" smtClean="0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dentifier (see next page)</a:t>
            </a:r>
          </a:p>
          <a:p>
            <a:pPr lvl="1"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431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67" y="0"/>
            <a:ext cx="6686550" cy="927100"/>
          </a:xfrm>
        </p:spPr>
        <p:txBody>
          <a:bodyPr/>
          <a:lstStyle/>
          <a:p>
            <a:r>
              <a:rPr lang="en-US" dirty="0" smtClean="0"/>
              <a:t>Generalized PW </a:t>
            </a:r>
            <a:r>
              <a:rPr lang="en-US" dirty="0"/>
              <a:t>ID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014413"/>
            <a:ext cx="8890000" cy="5575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/>
              <a:t>Each </a:t>
            </a:r>
            <a:r>
              <a:rPr lang="en-US" sz="2200" i="1" dirty="0"/>
              <a:t>forwarder</a:t>
            </a:r>
            <a:r>
              <a:rPr lang="en-US" sz="2200" dirty="0"/>
              <a:t> </a:t>
            </a:r>
            <a:r>
              <a:rPr lang="en-US" sz="2200" dirty="0" smtClean="0"/>
              <a:t>(PW AC) has </a:t>
            </a:r>
            <a:r>
              <a:rPr lang="en-US" sz="2200" dirty="0"/>
              <a:t>a PE-unique </a:t>
            </a:r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I</a:t>
            </a:r>
            <a:r>
              <a:rPr lang="en-US" sz="2200" dirty="0"/>
              <a:t>dentifier (AI)</a:t>
            </a:r>
          </a:p>
          <a:p>
            <a:pPr lvl="1">
              <a:buFontTx/>
              <a:buNone/>
            </a:pPr>
            <a:r>
              <a:rPr lang="en-US" sz="2200" dirty="0"/>
              <a:t>&lt;PE, AI&gt; must be globally unique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200" dirty="0" smtClean="0"/>
              <a:t>It is frequently </a:t>
            </a:r>
            <a:r>
              <a:rPr lang="en-US" sz="2200" dirty="0"/>
              <a:t>useful to group a set of forwarders into a attachment group</a:t>
            </a:r>
          </a:p>
          <a:p>
            <a:pPr lvl="1">
              <a:buFontTx/>
              <a:buNone/>
            </a:pPr>
            <a:r>
              <a:rPr lang="en-US" sz="2200" dirty="0"/>
              <a:t>where PWs may only be set up among members of a group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then </a:t>
            </a:r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I</a:t>
            </a:r>
            <a:r>
              <a:rPr lang="en-US" sz="2200" dirty="0"/>
              <a:t>dentifier (AI) consists of </a:t>
            </a:r>
          </a:p>
          <a:p>
            <a:pPr lvl="1"/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G</a:t>
            </a:r>
            <a:r>
              <a:rPr lang="en-US" sz="2200" dirty="0"/>
              <a:t>roup </a:t>
            </a:r>
            <a:r>
              <a:rPr lang="en-US" sz="2200" b="1" dirty="0"/>
              <a:t>I</a:t>
            </a:r>
            <a:r>
              <a:rPr lang="en-US" sz="2200" dirty="0"/>
              <a:t>dentifier (AGI) (which is basically a VPN-id)</a:t>
            </a:r>
          </a:p>
          <a:p>
            <a:pPr lvl="1"/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I</a:t>
            </a:r>
            <a:r>
              <a:rPr lang="en-US" sz="2200" dirty="0"/>
              <a:t>ndividual </a:t>
            </a:r>
            <a:r>
              <a:rPr lang="en-US" sz="2200" b="1" dirty="0"/>
              <a:t>I</a:t>
            </a:r>
            <a:r>
              <a:rPr lang="en-US" sz="2200" dirty="0"/>
              <a:t>dentifier (AII)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the LSPs making up the (two directions of the) PW are </a:t>
            </a:r>
          </a:p>
          <a:p>
            <a:pPr lvl="1">
              <a:buFontTx/>
              <a:buNone/>
            </a:pPr>
            <a:r>
              <a:rPr lang="en-US" sz="2200" dirty="0"/>
              <a:t>&lt; PE1, (AGI, AII1), PE2, (AGI, AII2) &gt;    and</a:t>
            </a:r>
          </a:p>
          <a:p>
            <a:pPr lvl="1">
              <a:buFontTx/>
              <a:buNone/>
            </a:pPr>
            <a:r>
              <a:rPr lang="en-US" sz="2200" dirty="0"/>
              <a:t>&lt; PE2, (AGI, AII2), PE1, (AGI, AII1) &gt;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we also need to define</a:t>
            </a:r>
          </a:p>
          <a:p>
            <a:pPr lvl="1"/>
            <a:r>
              <a:rPr lang="en-US" sz="2200" b="1" dirty="0"/>
              <a:t>S</a:t>
            </a:r>
            <a:r>
              <a:rPr lang="en-US" sz="2200" dirty="0"/>
              <a:t>ource </a:t>
            </a:r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I</a:t>
            </a:r>
            <a:r>
              <a:rPr lang="en-US" sz="2200" dirty="0"/>
              <a:t>dentifier (SAI = AGI+SAII)</a:t>
            </a:r>
          </a:p>
          <a:p>
            <a:pPr lvl="1"/>
            <a:r>
              <a:rPr lang="en-US" sz="2200" b="1" dirty="0"/>
              <a:t>T</a:t>
            </a:r>
            <a:r>
              <a:rPr lang="en-US" sz="2200" dirty="0"/>
              <a:t>arget </a:t>
            </a:r>
            <a:r>
              <a:rPr lang="en-US" sz="2200" b="1" dirty="0"/>
              <a:t>A</a:t>
            </a:r>
            <a:r>
              <a:rPr lang="en-US" sz="2200" dirty="0"/>
              <a:t>ttachment </a:t>
            </a:r>
            <a:r>
              <a:rPr lang="en-US" sz="2200" b="1" dirty="0"/>
              <a:t>I</a:t>
            </a:r>
            <a:r>
              <a:rPr lang="en-US" sz="2200" dirty="0"/>
              <a:t>dentifier  (TAI = AGI+TAII) </a:t>
            </a:r>
          </a:p>
          <a:p>
            <a:pPr lvl="1">
              <a:buFontTx/>
              <a:buNone/>
            </a:pPr>
            <a:r>
              <a:rPr lang="en-US" sz="2200" dirty="0"/>
              <a:t>      receiving PE can map TAI uniquely to AC </a:t>
            </a:r>
          </a:p>
          <a:p>
            <a:pPr lvl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71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FECs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004" y="1591700"/>
            <a:ext cx="8277438" cy="50138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What constitutes a FEC ?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z="2400" dirty="0" smtClean="0"/>
              <a:t>For plain IP routing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all packets w/ same destination IP prefix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that prefix being the longest in the routing table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We would like more control</a:t>
            </a:r>
          </a:p>
          <a:p>
            <a:r>
              <a:rPr lang="en-US" sz="2400" dirty="0" smtClean="0"/>
              <a:t>coarsest granularity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all packets with a destination address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served by a given router</a:t>
            </a:r>
          </a:p>
          <a:p>
            <a:r>
              <a:rPr lang="en-US" sz="2400" dirty="0" smtClean="0"/>
              <a:t>finest granularity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all packets from given source socket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to given destination socket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with specified handling requirements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5559425" y="4224338"/>
            <a:ext cx="2481263" cy="172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11663" y="1355725"/>
            <a:ext cx="4491037" cy="1331913"/>
            <a:chOff x="4411663" y="1355725"/>
            <a:chExt cx="4491037" cy="1331913"/>
          </a:xfrm>
        </p:grpSpPr>
        <p:pic>
          <p:nvPicPr>
            <p:cNvPr id="38918" name="Picture 6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4713" y="137477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7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97763" y="135572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10" descr="C:\WINDOWS\Application Data\Microsoft\Media Catalog\Downloaded Clips\cl0\IN0109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1663" y="1355725"/>
              <a:ext cx="1404937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438030" y="4039737"/>
            <a:ext cx="1342029" cy="2505802"/>
            <a:chOff x="7438030" y="4039737"/>
            <a:chExt cx="1342029" cy="2505802"/>
          </a:xfrm>
        </p:grpSpPr>
        <p:sp>
          <p:nvSpPr>
            <p:cNvPr id="10" name="TextBox 9"/>
            <p:cNvSpPr txBox="1"/>
            <p:nvPr/>
          </p:nvSpPr>
          <p:spPr>
            <a:xfrm>
              <a:off x="7438030" y="4039737"/>
              <a:ext cx="129653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33CC"/>
                  </a:solidFill>
                  <a:latin typeface="+mn-lt"/>
                </a:rPr>
                <a:t>IP address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0305" y="4970060"/>
              <a:ext cx="129653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33CC"/>
                  </a:solidFill>
                  <a:latin typeface="+mn-lt"/>
                </a:rPr>
                <a:t>IP prefix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3522" y="5927678"/>
              <a:ext cx="1296537" cy="61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solidFill>
                    <a:srgbClr val="0033CC"/>
                  </a:solidFill>
                  <a:latin typeface="+mn-lt"/>
                </a:rPr>
                <a:t>IP prefix + </a:t>
              </a:r>
              <a:r>
                <a:rPr lang="en-US" sz="2000" b="1" dirty="0" err="1" smtClean="0">
                  <a:solidFill>
                    <a:srgbClr val="0033CC"/>
                  </a:solidFill>
                  <a:latin typeface="+mn-lt"/>
                </a:rPr>
                <a:t>ToS</a:t>
              </a:r>
              <a:r>
                <a:rPr lang="en-US" sz="2000" b="1" dirty="0" smtClean="0">
                  <a:solidFill>
                    <a:srgbClr val="0033CC"/>
                  </a:solidFill>
                  <a:latin typeface="+mn-lt"/>
                </a:rPr>
                <a:t>/DSCP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26416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33CC"/>
                </a:solidFill>
              </a:rPr>
              <a:t>TDM PWs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266700"/>
            <a:ext cx="7277100" cy="673100"/>
            <a:chOff x="560" y="944"/>
            <a:chExt cx="4584" cy="424"/>
          </a:xfrm>
        </p:grpSpPr>
        <p:sp>
          <p:nvSpPr>
            <p:cNvPr id="100357" name="Rectangle 4"/>
            <p:cNvSpPr>
              <a:spLocks noChangeArrowheads="1"/>
            </p:cNvSpPr>
            <p:nvPr/>
          </p:nvSpPr>
          <p:spPr bwMode="auto">
            <a:xfrm>
              <a:off x="576" y="944"/>
              <a:ext cx="4568" cy="42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8" name="Line 5"/>
            <p:cNvSpPr>
              <a:spLocks noChangeShapeType="1"/>
            </p:cNvSpPr>
            <p:nvPr/>
          </p:nvSpPr>
          <p:spPr bwMode="auto">
            <a:xfrm>
              <a:off x="1136" y="94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59" name="Text Box 6"/>
            <p:cNvSpPr txBox="1">
              <a:spLocks noChangeArrowheads="1"/>
            </p:cNvSpPr>
            <p:nvPr/>
          </p:nvSpPr>
          <p:spPr bwMode="auto">
            <a:xfrm>
              <a:off x="560" y="1064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100360" name="Text Box 7"/>
            <p:cNvSpPr txBox="1">
              <a:spLocks noChangeArrowheads="1"/>
            </p:cNvSpPr>
            <p:nvPr/>
          </p:nvSpPr>
          <p:spPr bwMode="auto">
            <a:xfrm>
              <a:off x="2510" y="1070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payload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TDM ?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077913"/>
            <a:ext cx="8267700" cy="515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By TDM we mean synchronous transport at</a:t>
            </a:r>
          </a:p>
          <a:p>
            <a:pPr eaLnBrk="1" hangingPunct="1"/>
            <a:r>
              <a:rPr lang="en-US" sz="2400" dirty="0" smtClean="0"/>
              <a:t>one of the PDH (G.702) rates</a:t>
            </a:r>
          </a:p>
          <a:p>
            <a:pPr eaLnBrk="1" hangingPunct="1"/>
            <a:r>
              <a:rPr lang="en-US" sz="2400" dirty="0" smtClean="0"/>
              <a:t>one of the SDH (G.707) rates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TDM networks can themselves carry </a:t>
            </a:r>
          </a:p>
          <a:p>
            <a:r>
              <a:rPr lang="en-US" sz="2400" dirty="0" smtClean="0"/>
              <a:t>telephony traffic</a:t>
            </a:r>
          </a:p>
          <a:p>
            <a:r>
              <a:rPr lang="en-US" sz="2400" dirty="0" smtClean="0"/>
              <a:t>data traffic</a:t>
            </a:r>
          </a:p>
          <a:p>
            <a:r>
              <a:rPr lang="en-US" sz="2400" dirty="0" smtClean="0"/>
              <a:t>video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Native TDM networks 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circuit switching ensures signal integrity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very high reliability (“</a:t>
            </a:r>
            <a:r>
              <a:rPr lang="en-US" sz="2400" i="1" dirty="0" smtClean="0">
                <a:cs typeface="Times New Roman" pitchFamily="18" charset="0"/>
              </a:rPr>
              <a:t>five nines</a:t>
            </a:r>
            <a:r>
              <a:rPr lang="en-US" sz="2400" dirty="0" smtClean="0">
                <a:cs typeface="Times New Roman" pitchFamily="18" charset="0"/>
              </a:rPr>
              <a:t>”)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low delay and no noticeable echo for telephony 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timing information transported over the network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mature signaling protocols (over 3000 features)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168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Line 2"/>
          <p:cNvSpPr>
            <a:spLocks noChangeShapeType="1"/>
          </p:cNvSpPr>
          <p:nvPr/>
        </p:nvSpPr>
        <p:spPr bwMode="auto">
          <a:xfrm>
            <a:off x="2425700" y="2616200"/>
            <a:ext cx="0" cy="314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4" name="Line 3"/>
          <p:cNvSpPr>
            <a:spLocks noChangeShapeType="1"/>
          </p:cNvSpPr>
          <p:nvPr/>
        </p:nvSpPr>
        <p:spPr bwMode="auto">
          <a:xfrm>
            <a:off x="7302500" y="2616200"/>
            <a:ext cx="0" cy="314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4838700" y="1536700"/>
            <a:ext cx="0" cy="422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PDH rates</a:t>
            </a:r>
          </a:p>
        </p:txBody>
      </p:sp>
      <p:sp>
        <p:nvSpPr>
          <p:cNvPr id="102407" name="Text Box 6"/>
          <p:cNvSpPr txBox="1">
            <a:spLocks noChangeArrowheads="1"/>
          </p:cNvSpPr>
          <p:nvPr/>
        </p:nvSpPr>
        <p:spPr bwMode="auto">
          <a:xfrm>
            <a:off x="4254500" y="1473200"/>
            <a:ext cx="11684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64 kbps</a:t>
            </a:r>
          </a:p>
        </p:txBody>
      </p:sp>
      <p:sp>
        <p:nvSpPr>
          <p:cNvPr id="102408" name="Text Box 7"/>
          <p:cNvSpPr txBox="1">
            <a:spLocks noChangeArrowheads="1"/>
          </p:cNvSpPr>
          <p:nvPr/>
        </p:nvSpPr>
        <p:spPr bwMode="auto">
          <a:xfrm>
            <a:off x="1676400" y="24511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2.048 Mbps</a:t>
            </a:r>
          </a:p>
        </p:txBody>
      </p:sp>
      <p:sp>
        <p:nvSpPr>
          <p:cNvPr id="102409" name="Text Box 8"/>
          <p:cNvSpPr txBox="1">
            <a:spLocks noChangeArrowheads="1"/>
          </p:cNvSpPr>
          <p:nvPr/>
        </p:nvSpPr>
        <p:spPr bwMode="auto">
          <a:xfrm>
            <a:off x="4089400" y="24638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1.544 Mbps</a:t>
            </a:r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>
            <a:off x="6553200" y="24638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1.544 Mbps</a:t>
            </a:r>
          </a:p>
        </p:txBody>
      </p:sp>
      <p:sp>
        <p:nvSpPr>
          <p:cNvPr id="102411" name="Text Box 10"/>
          <p:cNvSpPr txBox="1">
            <a:spLocks noChangeArrowheads="1"/>
          </p:cNvSpPr>
          <p:nvPr/>
        </p:nvSpPr>
        <p:spPr bwMode="auto">
          <a:xfrm>
            <a:off x="40894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6.312 Mbps</a:t>
            </a:r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>
            <a:off x="65532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6.312 Mbps</a:t>
            </a:r>
          </a:p>
        </p:txBody>
      </p:sp>
      <p:sp>
        <p:nvSpPr>
          <p:cNvPr id="102413" name="Text Box 12"/>
          <p:cNvSpPr txBox="1">
            <a:spLocks noChangeArrowheads="1"/>
          </p:cNvSpPr>
          <p:nvPr/>
        </p:nvSpPr>
        <p:spPr bwMode="auto">
          <a:xfrm>
            <a:off x="16764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8.448 Mbps</a:t>
            </a:r>
          </a:p>
        </p:txBody>
      </p:sp>
      <p:sp>
        <p:nvSpPr>
          <p:cNvPr id="102414" name="Text Box 13"/>
          <p:cNvSpPr txBox="1">
            <a:spLocks noChangeArrowheads="1"/>
          </p:cNvSpPr>
          <p:nvPr/>
        </p:nvSpPr>
        <p:spPr bwMode="auto">
          <a:xfrm>
            <a:off x="1574800" y="4432300"/>
            <a:ext cx="17018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34.368 Mbps</a:t>
            </a:r>
          </a:p>
        </p:txBody>
      </p:sp>
      <p:sp>
        <p:nvSpPr>
          <p:cNvPr id="102415" name="Text Box 14"/>
          <p:cNvSpPr txBox="1">
            <a:spLocks noChangeArrowheads="1"/>
          </p:cNvSpPr>
          <p:nvPr/>
        </p:nvSpPr>
        <p:spPr bwMode="auto">
          <a:xfrm>
            <a:off x="1574800" y="5422900"/>
            <a:ext cx="17018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139.264 Mbps</a:t>
            </a:r>
          </a:p>
        </p:txBody>
      </p:sp>
      <p:sp>
        <p:nvSpPr>
          <p:cNvPr id="102416" name="Text Box 15"/>
          <p:cNvSpPr txBox="1">
            <a:spLocks noChangeArrowheads="1"/>
          </p:cNvSpPr>
          <p:nvPr/>
        </p:nvSpPr>
        <p:spPr bwMode="auto">
          <a:xfrm>
            <a:off x="3949700" y="4432300"/>
            <a:ext cx="17653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44.736 Mbps</a:t>
            </a:r>
          </a:p>
        </p:txBody>
      </p:sp>
      <p:sp>
        <p:nvSpPr>
          <p:cNvPr id="102417" name="Text Box 16"/>
          <p:cNvSpPr txBox="1">
            <a:spLocks noChangeArrowheads="1"/>
          </p:cNvSpPr>
          <p:nvPr/>
        </p:nvSpPr>
        <p:spPr bwMode="auto">
          <a:xfrm>
            <a:off x="6489700" y="4432300"/>
            <a:ext cx="16256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32.064 Mbps</a:t>
            </a: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6489700" y="5397500"/>
            <a:ext cx="16256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97.728 Mbps</a:t>
            </a:r>
          </a:p>
        </p:txBody>
      </p:sp>
      <p:sp>
        <p:nvSpPr>
          <p:cNvPr id="102419" name="Text Box 18"/>
          <p:cNvSpPr txBox="1">
            <a:spLocks noChangeArrowheads="1"/>
          </p:cNvSpPr>
          <p:nvPr/>
        </p:nvSpPr>
        <p:spPr bwMode="auto">
          <a:xfrm>
            <a:off x="3962400" y="5422900"/>
            <a:ext cx="17653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274.176 Mbps</a:t>
            </a:r>
          </a:p>
        </p:txBody>
      </p:sp>
      <p:sp>
        <p:nvSpPr>
          <p:cNvPr id="102420" name="Line 19"/>
          <p:cNvSpPr>
            <a:spLocks noChangeShapeType="1"/>
          </p:cNvSpPr>
          <p:nvPr/>
        </p:nvSpPr>
        <p:spPr bwMode="auto">
          <a:xfrm>
            <a:off x="4826000" y="1905000"/>
            <a:ext cx="2463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1" name="Line 20"/>
          <p:cNvSpPr>
            <a:spLocks noChangeShapeType="1"/>
          </p:cNvSpPr>
          <p:nvPr/>
        </p:nvSpPr>
        <p:spPr bwMode="auto">
          <a:xfrm flipV="1">
            <a:off x="2362200" y="1917700"/>
            <a:ext cx="2463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2" name="Text Box 21"/>
          <p:cNvSpPr txBox="1">
            <a:spLocks noChangeArrowheads="1"/>
          </p:cNvSpPr>
          <p:nvPr/>
        </p:nvSpPr>
        <p:spPr bwMode="auto">
          <a:xfrm>
            <a:off x="1625600" y="6121400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CEPT</a:t>
            </a:r>
          </a:p>
        </p:txBody>
      </p:sp>
      <p:sp>
        <p:nvSpPr>
          <p:cNvPr id="102423" name="Text Box 22"/>
          <p:cNvSpPr txBox="1">
            <a:spLocks noChangeArrowheads="1"/>
          </p:cNvSpPr>
          <p:nvPr/>
        </p:nvSpPr>
        <p:spPr bwMode="auto">
          <a:xfrm>
            <a:off x="4127500" y="6134100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N.A.</a:t>
            </a:r>
          </a:p>
        </p:txBody>
      </p:sp>
      <p:sp>
        <p:nvSpPr>
          <p:cNvPr id="102424" name="Text Box 23"/>
          <p:cNvSpPr txBox="1">
            <a:spLocks noChangeArrowheads="1"/>
          </p:cNvSpPr>
          <p:nvPr/>
        </p:nvSpPr>
        <p:spPr bwMode="auto">
          <a:xfrm>
            <a:off x="6642100" y="6121400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102425" name="Text Box 24"/>
          <p:cNvSpPr txBox="1">
            <a:spLocks noChangeArrowheads="1"/>
          </p:cNvSpPr>
          <p:nvPr/>
        </p:nvSpPr>
        <p:spPr bwMode="auto">
          <a:xfrm>
            <a:off x="381000" y="53594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4</a:t>
            </a:r>
          </a:p>
        </p:txBody>
      </p:sp>
      <p:sp>
        <p:nvSpPr>
          <p:cNvPr id="102426" name="Text Box 25"/>
          <p:cNvSpPr txBox="1">
            <a:spLocks noChangeArrowheads="1"/>
          </p:cNvSpPr>
          <p:nvPr/>
        </p:nvSpPr>
        <p:spPr bwMode="auto">
          <a:xfrm>
            <a:off x="393700" y="43561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3</a:t>
            </a:r>
          </a:p>
        </p:txBody>
      </p:sp>
      <p:sp>
        <p:nvSpPr>
          <p:cNvPr id="102427" name="Text Box 26"/>
          <p:cNvSpPr txBox="1">
            <a:spLocks noChangeArrowheads="1"/>
          </p:cNvSpPr>
          <p:nvPr/>
        </p:nvSpPr>
        <p:spPr bwMode="auto">
          <a:xfrm>
            <a:off x="393700" y="33909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2</a:t>
            </a:r>
          </a:p>
        </p:txBody>
      </p:sp>
      <p:sp>
        <p:nvSpPr>
          <p:cNvPr id="102428" name="Text Box 27"/>
          <p:cNvSpPr txBox="1">
            <a:spLocks noChangeArrowheads="1"/>
          </p:cNvSpPr>
          <p:nvPr/>
        </p:nvSpPr>
        <p:spPr bwMode="auto">
          <a:xfrm>
            <a:off x="393700" y="23876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102429" name="Text Box 28"/>
          <p:cNvSpPr txBox="1">
            <a:spLocks noChangeArrowheads="1"/>
          </p:cNvSpPr>
          <p:nvPr/>
        </p:nvSpPr>
        <p:spPr bwMode="auto">
          <a:xfrm>
            <a:off x="393700" y="13970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102430" name="Text Box 29"/>
          <p:cNvSpPr txBox="1">
            <a:spLocks noChangeArrowheads="1"/>
          </p:cNvSpPr>
          <p:nvPr/>
        </p:nvSpPr>
        <p:spPr bwMode="auto">
          <a:xfrm>
            <a:off x="406400" y="92710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level</a:t>
            </a:r>
          </a:p>
        </p:txBody>
      </p:sp>
      <p:sp>
        <p:nvSpPr>
          <p:cNvPr id="102431" name="Text Box 30"/>
          <p:cNvSpPr txBox="1">
            <a:spLocks noChangeArrowheads="1"/>
          </p:cNvSpPr>
          <p:nvPr/>
        </p:nvSpPr>
        <p:spPr bwMode="auto">
          <a:xfrm>
            <a:off x="3111500" y="18796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chemeClr val="accent2"/>
                </a:solidFill>
              </a:rPr>
              <a:t>*</a:t>
            </a:r>
            <a:r>
              <a:rPr lang="en-US">
                <a:solidFill>
                  <a:schemeClr val="accent2"/>
                </a:solidFill>
              </a:rPr>
              <a:t> 30</a:t>
            </a:r>
          </a:p>
        </p:txBody>
      </p:sp>
      <p:sp>
        <p:nvSpPr>
          <p:cNvPr id="102432" name="Text Box 31"/>
          <p:cNvSpPr txBox="1">
            <a:spLocks noChangeArrowheads="1"/>
          </p:cNvSpPr>
          <p:nvPr/>
        </p:nvSpPr>
        <p:spPr bwMode="auto">
          <a:xfrm>
            <a:off x="4813300" y="20320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33CC"/>
                </a:solidFill>
              </a:rPr>
              <a:t>*</a:t>
            </a:r>
            <a:r>
              <a:rPr lang="en-US">
                <a:solidFill>
                  <a:srgbClr val="FF33CC"/>
                </a:solidFill>
              </a:rPr>
              <a:t> 24</a:t>
            </a:r>
          </a:p>
        </p:txBody>
      </p:sp>
      <p:sp>
        <p:nvSpPr>
          <p:cNvPr id="102433" name="Text Box 32"/>
          <p:cNvSpPr txBox="1">
            <a:spLocks noChangeArrowheads="1"/>
          </p:cNvSpPr>
          <p:nvPr/>
        </p:nvSpPr>
        <p:spPr bwMode="auto">
          <a:xfrm>
            <a:off x="5969000" y="18669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0000"/>
                </a:solidFill>
              </a:rPr>
              <a:t>*</a:t>
            </a:r>
            <a:r>
              <a:rPr lang="en-US">
                <a:solidFill>
                  <a:srgbClr val="FF0000"/>
                </a:solidFill>
              </a:rPr>
              <a:t> 24</a:t>
            </a:r>
          </a:p>
        </p:txBody>
      </p:sp>
      <p:sp>
        <p:nvSpPr>
          <p:cNvPr id="102434" name="Text Box 33"/>
          <p:cNvSpPr txBox="1">
            <a:spLocks noChangeArrowheads="1"/>
          </p:cNvSpPr>
          <p:nvPr/>
        </p:nvSpPr>
        <p:spPr bwMode="auto">
          <a:xfrm>
            <a:off x="2451100" y="29718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chemeClr val="accent2"/>
                </a:solidFill>
              </a:rPr>
              <a:t>*</a:t>
            </a:r>
            <a:r>
              <a:rPr lang="en-US">
                <a:solidFill>
                  <a:schemeClr val="accent2"/>
                </a:solidFill>
              </a:rPr>
              <a:t> 4</a:t>
            </a:r>
          </a:p>
        </p:txBody>
      </p:sp>
      <p:sp>
        <p:nvSpPr>
          <p:cNvPr id="102435" name="Text Box 34"/>
          <p:cNvSpPr txBox="1">
            <a:spLocks noChangeArrowheads="1"/>
          </p:cNvSpPr>
          <p:nvPr/>
        </p:nvSpPr>
        <p:spPr bwMode="auto">
          <a:xfrm>
            <a:off x="2476500" y="39497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chemeClr val="accent2"/>
                </a:solidFill>
              </a:rPr>
              <a:t>*</a:t>
            </a:r>
            <a:r>
              <a:rPr lang="en-US">
                <a:solidFill>
                  <a:schemeClr val="accent2"/>
                </a:solidFill>
              </a:rPr>
              <a:t> 4</a:t>
            </a:r>
          </a:p>
        </p:txBody>
      </p:sp>
      <p:sp>
        <p:nvSpPr>
          <p:cNvPr id="102436" name="Text Box 35"/>
          <p:cNvSpPr txBox="1">
            <a:spLocks noChangeArrowheads="1"/>
          </p:cNvSpPr>
          <p:nvPr/>
        </p:nvSpPr>
        <p:spPr bwMode="auto">
          <a:xfrm>
            <a:off x="2489200" y="49403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chemeClr val="accent2"/>
                </a:solidFill>
              </a:rPr>
              <a:t>*</a:t>
            </a:r>
            <a:r>
              <a:rPr lang="en-US">
                <a:solidFill>
                  <a:schemeClr val="accent2"/>
                </a:solidFill>
              </a:rPr>
              <a:t> 4</a:t>
            </a:r>
          </a:p>
        </p:txBody>
      </p:sp>
      <p:sp>
        <p:nvSpPr>
          <p:cNvPr id="102437" name="Text Box 36"/>
          <p:cNvSpPr txBox="1">
            <a:spLocks noChangeArrowheads="1"/>
          </p:cNvSpPr>
          <p:nvPr/>
        </p:nvSpPr>
        <p:spPr bwMode="auto">
          <a:xfrm>
            <a:off x="4889500" y="29845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33CC"/>
                </a:solidFill>
              </a:rPr>
              <a:t>*</a:t>
            </a:r>
            <a:r>
              <a:rPr lang="en-US">
                <a:solidFill>
                  <a:srgbClr val="FF33CC"/>
                </a:solidFill>
              </a:rPr>
              <a:t> 4</a:t>
            </a:r>
          </a:p>
        </p:txBody>
      </p:sp>
      <p:sp>
        <p:nvSpPr>
          <p:cNvPr id="102438" name="Text Box 37"/>
          <p:cNvSpPr txBox="1">
            <a:spLocks noChangeArrowheads="1"/>
          </p:cNvSpPr>
          <p:nvPr/>
        </p:nvSpPr>
        <p:spPr bwMode="auto">
          <a:xfrm>
            <a:off x="4876800" y="39497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33CC"/>
                </a:solidFill>
              </a:rPr>
              <a:t>*</a:t>
            </a:r>
            <a:r>
              <a:rPr lang="en-US">
                <a:solidFill>
                  <a:srgbClr val="FF33CC"/>
                </a:solidFill>
              </a:rPr>
              <a:t> 7</a:t>
            </a:r>
          </a:p>
        </p:txBody>
      </p:sp>
      <p:sp>
        <p:nvSpPr>
          <p:cNvPr id="102439" name="Text Box 38"/>
          <p:cNvSpPr txBox="1">
            <a:spLocks noChangeArrowheads="1"/>
          </p:cNvSpPr>
          <p:nvPr/>
        </p:nvSpPr>
        <p:spPr bwMode="auto">
          <a:xfrm>
            <a:off x="4889500" y="49276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33CC"/>
                </a:solidFill>
              </a:rPr>
              <a:t>*</a:t>
            </a:r>
            <a:r>
              <a:rPr lang="en-US">
                <a:solidFill>
                  <a:srgbClr val="FF33CC"/>
                </a:solidFill>
              </a:rPr>
              <a:t> 6</a:t>
            </a:r>
          </a:p>
        </p:txBody>
      </p:sp>
      <p:sp>
        <p:nvSpPr>
          <p:cNvPr id="102440" name="Text Box 39"/>
          <p:cNvSpPr txBox="1">
            <a:spLocks noChangeArrowheads="1"/>
          </p:cNvSpPr>
          <p:nvPr/>
        </p:nvSpPr>
        <p:spPr bwMode="auto">
          <a:xfrm>
            <a:off x="7315200" y="29591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0000"/>
                </a:solidFill>
              </a:rPr>
              <a:t>*</a:t>
            </a:r>
            <a:r>
              <a:rPr lang="en-US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102441" name="Text Box 40"/>
          <p:cNvSpPr txBox="1">
            <a:spLocks noChangeArrowheads="1"/>
          </p:cNvSpPr>
          <p:nvPr/>
        </p:nvSpPr>
        <p:spPr bwMode="auto">
          <a:xfrm>
            <a:off x="7353300" y="39624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0000"/>
                </a:solidFill>
              </a:rPr>
              <a:t>*</a:t>
            </a:r>
            <a:r>
              <a:rPr lang="en-US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102442" name="Text Box 41"/>
          <p:cNvSpPr txBox="1">
            <a:spLocks noChangeArrowheads="1"/>
          </p:cNvSpPr>
          <p:nvPr/>
        </p:nvSpPr>
        <p:spPr bwMode="auto">
          <a:xfrm>
            <a:off x="7353300" y="4914900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4000">
                <a:solidFill>
                  <a:srgbClr val="FF0000"/>
                </a:solidFill>
              </a:rPr>
              <a:t>*</a:t>
            </a:r>
            <a:r>
              <a:rPr lang="en-US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02443" name="Text Box 42"/>
          <p:cNvSpPr txBox="1">
            <a:spLocks noChangeArrowheads="1"/>
          </p:cNvSpPr>
          <p:nvPr/>
        </p:nvSpPr>
        <p:spPr bwMode="auto">
          <a:xfrm>
            <a:off x="1244600" y="24765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E1</a:t>
            </a:r>
          </a:p>
        </p:txBody>
      </p:sp>
      <p:sp>
        <p:nvSpPr>
          <p:cNvPr id="102444" name="Text Box 43"/>
          <p:cNvSpPr txBox="1">
            <a:spLocks noChangeArrowheads="1"/>
          </p:cNvSpPr>
          <p:nvPr/>
        </p:nvSpPr>
        <p:spPr bwMode="auto">
          <a:xfrm>
            <a:off x="1219200" y="34671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E2</a:t>
            </a:r>
          </a:p>
        </p:txBody>
      </p:sp>
      <p:sp>
        <p:nvSpPr>
          <p:cNvPr id="102445" name="Text Box 44"/>
          <p:cNvSpPr txBox="1">
            <a:spLocks noChangeArrowheads="1"/>
          </p:cNvSpPr>
          <p:nvPr/>
        </p:nvSpPr>
        <p:spPr bwMode="auto">
          <a:xfrm>
            <a:off x="1104900" y="44577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E3</a:t>
            </a:r>
          </a:p>
        </p:txBody>
      </p:sp>
      <p:sp>
        <p:nvSpPr>
          <p:cNvPr id="102446" name="Text Box 45"/>
          <p:cNvSpPr txBox="1">
            <a:spLocks noChangeArrowheads="1"/>
          </p:cNvSpPr>
          <p:nvPr/>
        </p:nvSpPr>
        <p:spPr bwMode="auto">
          <a:xfrm>
            <a:off x="1104900" y="54483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E4</a:t>
            </a:r>
          </a:p>
        </p:txBody>
      </p:sp>
      <p:sp>
        <p:nvSpPr>
          <p:cNvPr id="102447" name="Text Box 46"/>
          <p:cNvSpPr txBox="1">
            <a:spLocks noChangeArrowheads="1"/>
          </p:cNvSpPr>
          <p:nvPr/>
        </p:nvSpPr>
        <p:spPr bwMode="auto">
          <a:xfrm>
            <a:off x="3619500" y="24892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T1</a:t>
            </a:r>
          </a:p>
        </p:txBody>
      </p:sp>
      <p:sp>
        <p:nvSpPr>
          <p:cNvPr id="102448" name="Text Box 47"/>
          <p:cNvSpPr txBox="1">
            <a:spLocks noChangeArrowheads="1"/>
          </p:cNvSpPr>
          <p:nvPr/>
        </p:nvSpPr>
        <p:spPr bwMode="auto">
          <a:xfrm>
            <a:off x="3619500" y="34671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T2</a:t>
            </a:r>
          </a:p>
        </p:txBody>
      </p:sp>
      <p:sp>
        <p:nvSpPr>
          <p:cNvPr id="102449" name="Text Box 48"/>
          <p:cNvSpPr txBox="1">
            <a:spLocks noChangeArrowheads="1"/>
          </p:cNvSpPr>
          <p:nvPr/>
        </p:nvSpPr>
        <p:spPr bwMode="auto">
          <a:xfrm>
            <a:off x="3517900" y="44577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T3</a:t>
            </a:r>
          </a:p>
        </p:txBody>
      </p:sp>
      <p:sp>
        <p:nvSpPr>
          <p:cNvPr id="102450" name="Text Box 49"/>
          <p:cNvSpPr txBox="1">
            <a:spLocks noChangeArrowheads="1"/>
          </p:cNvSpPr>
          <p:nvPr/>
        </p:nvSpPr>
        <p:spPr bwMode="auto">
          <a:xfrm>
            <a:off x="3543300" y="54483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T4</a:t>
            </a:r>
          </a:p>
        </p:txBody>
      </p:sp>
      <p:sp>
        <p:nvSpPr>
          <p:cNvPr id="102451" name="Text Box 50"/>
          <p:cNvSpPr txBox="1">
            <a:spLocks noChangeArrowheads="1"/>
          </p:cNvSpPr>
          <p:nvPr/>
        </p:nvSpPr>
        <p:spPr bwMode="auto">
          <a:xfrm>
            <a:off x="6146800" y="24765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J1</a:t>
            </a:r>
          </a:p>
        </p:txBody>
      </p:sp>
      <p:sp>
        <p:nvSpPr>
          <p:cNvPr id="102452" name="Text Box 51"/>
          <p:cNvSpPr txBox="1">
            <a:spLocks noChangeArrowheads="1"/>
          </p:cNvSpPr>
          <p:nvPr/>
        </p:nvSpPr>
        <p:spPr bwMode="auto">
          <a:xfrm>
            <a:off x="6121400" y="34671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J2</a:t>
            </a:r>
          </a:p>
        </p:txBody>
      </p:sp>
      <p:sp>
        <p:nvSpPr>
          <p:cNvPr id="102453" name="Text Box 52"/>
          <p:cNvSpPr txBox="1">
            <a:spLocks noChangeArrowheads="1"/>
          </p:cNvSpPr>
          <p:nvPr/>
        </p:nvSpPr>
        <p:spPr bwMode="auto">
          <a:xfrm>
            <a:off x="6108700" y="44577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J3</a:t>
            </a:r>
          </a:p>
        </p:txBody>
      </p:sp>
      <p:sp>
        <p:nvSpPr>
          <p:cNvPr id="102454" name="Text Box 53"/>
          <p:cNvSpPr txBox="1">
            <a:spLocks noChangeArrowheads="1"/>
          </p:cNvSpPr>
          <p:nvPr/>
        </p:nvSpPr>
        <p:spPr bwMode="auto">
          <a:xfrm>
            <a:off x="6108700" y="5422900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J4</a:t>
            </a:r>
          </a:p>
        </p:txBody>
      </p:sp>
    </p:spTree>
    <p:extLst>
      <p:ext uri="{BB962C8B-B14F-4D97-AF65-F5344CB8AC3E}">
        <p14:creationId xmlns:p14="http://schemas.microsoft.com/office/powerpoint/2010/main" val="255642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TDM Structure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931863"/>
            <a:ext cx="7772400" cy="2517775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387350" y="1215318"/>
            <a:ext cx="74485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handling of TDM depends on its structure</a:t>
            </a:r>
          </a:p>
          <a:p>
            <a:r>
              <a:rPr lang="en-US" sz="2400" dirty="0">
                <a:solidFill>
                  <a:srgbClr val="0033CC"/>
                </a:solidFill>
              </a:rPr>
              <a:t>unstructured TDM </a:t>
            </a:r>
            <a:r>
              <a:rPr lang="en-US" dirty="0">
                <a:solidFill>
                  <a:srgbClr val="0033CC"/>
                </a:solidFill>
              </a:rPr>
              <a:t>(TDM = arbitrary stream of bits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400" dirty="0">
                <a:solidFill>
                  <a:srgbClr val="0033CC"/>
                </a:solidFill>
              </a:rPr>
              <a:t>structured TDM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4250" y="1577975"/>
            <a:ext cx="7659688" cy="914400"/>
            <a:chOff x="620" y="1514"/>
            <a:chExt cx="4825" cy="576"/>
          </a:xfrm>
        </p:grpSpPr>
        <p:sp>
          <p:nvSpPr>
            <p:cNvPr id="103480" name="Rectangle 6"/>
            <p:cNvSpPr>
              <a:spLocks noChangeArrowheads="1"/>
            </p:cNvSpPr>
            <p:nvPr/>
          </p:nvSpPr>
          <p:spPr bwMode="auto">
            <a:xfrm>
              <a:off x="620" y="1765"/>
              <a:ext cx="4825" cy="3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481" name="Line 7"/>
            <p:cNvSpPr>
              <a:spLocks noChangeShapeType="1"/>
            </p:cNvSpPr>
            <p:nvPr/>
          </p:nvSpPr>
          <p:spPr bwMode="auto">
            <a:xfrm flipH="1" flipV="1">
              <a:off x="103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2" name="Text Box 8"/>
            <p:cNvSpPr txBox="1">
              <a:spLocks noChangeArrowheads="1"/>
            </p:cNvSpPr>
            <p:nvPr/>
          </p:nvSpPr>
          <p:spPr bwMode="auto">
            <a:xfrm>
              <a:off x="2679" y="1514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103483" name="Line 9"/>
            <p:cNvSpPr>
              <a:spLocks noChangeShapeType="1"/>
            </p:cNvSpPr>
            <p:nvPr/>
          </p:nvSpPr>
          <p:spPr bwMode="auto">
            <a:xfrm flipH="1" flipV="1">
              <a:off x="1143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4" name="Line 10"/>
            <p:cNvSpPr>
              <a:spLocks noChangeShapeType="1"/>
            </p:cNvSpPr>
            <p:nvPr/>
          </p:nvSpPr>
          <p:spPr bwMode="auto">
            <a:xfrm flipH="1" flipV="1">
              <a:off x="126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5" name="Line 11"/>
            <p:cNvSpPr>
              <a:spLocks noChangeShapeType="1"/>
            </p:cNvSpPr>
            <p:nvPr/>
          </p:nvSpPr>
          <p:spPr bwMode="auto">
            <a:xfrm flipH="1" flipV="1">
              <a:off x="91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6" name="Line 12"/>
            <p:cNvSpPr>
              <a:spLocks noChangeShapeType="1"/>
            </p:cNvSpPr>
            <p:nvPr/>
          </p:nvSpPr>
          <p:spPr bwMode="auto">
            <a:xfrm flipH="1" flipV="1">
              <a:off x="80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7" name="Line 13"/>
            <p:cNvSpPr>
              <a:spLocks noChangeShapeType="1"/>
            </p:cNvSpPr>
            <p:nvPr/>
          </p:nvSpPr>
          <p:spPr bwMode="auto">
            <a:xfrm flipH="1" flipV="1">
              <a:off x="70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8" name="Line 14"/>
            <p:cNvSpPr>
              <a:spLocks noChangeShapeType="1"/>
            </p:cNvSpPr>
            <p:nvPr/>
          </p:nvSpPr>
          <p:spPr bwMode="auto">
            <a:xfrm flipH="1" flipV="1">
              <a:off x="169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89" name="Line 15"/>
            <p:cNvSpPr>
              <a:spLocks noChangeShapeType="1"/>
            </p:cNvSpPr>
            <p:nvPr/>
          </p:nvSpPr>
          <p:spPr bwMode="auto">
            <a:xfrm flipH="1" flipV="1">
              <a:off x="180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0" name="Line 16"/>
            <p:cNvSpPr>
              <a:spLocks noChangeShapeType="1"/>
            </p:cNvSpPr>
            <p:nvPr/>
          </p:nvSpPr>
          <p:spPr bwMode="auto">
            <a:xfrm flipH="1" flipV="1">
              <a:off x="192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1" name="Line 17"/>
            <p:cNvSpPr>
              <a:spLocks noChangeShapeType="1"/>
            </p:cNvSpPr>
            <p:nvPr/>
          </p:nvSpPr>
          <p:spPr bwMode="auto">
            <a:xfrm flipH="1" flipV="1">
              <a:off x="158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2" name="Line 18"/>
            <p:cNvSpPr>
              <a:spLocks noChangeShapeType="1"/>
            </p:cNvSpPr>
            <p:nvPr/>
          </p:nvSpPr>
          <p:spPr bwMode="auto">
            <a:xfrm flipH="1" flipV="1">
              <a:off x="147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3" name="Line 19"/>
            <p:cNvSpPr>
              <a:spLocks noChangeShapeType="1"/>
            </p:cNvSpPr>
            <p:nvPr/>
          </p:nvSpPr>
          <p:spPr bwMode="auto">
            <a:xfrm flipH="1" flipV="1">
              <a:off x="136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4" name="Line 20"/>
            <p:cNvSpPr>
              <a:spLocks noChangeShapeType="1"/>
            </p:cNvSpPr>
            <p:nvPr/>
          </p:nvSpPr>
          <p:spPr bwMode="auto">
            <a:xfrm flipH="1" flipV="1">
              <a:off x="235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5" name="Line 21"/>
            <p:cNvSpPr>
              <a:spLocks noChangeShapeType="1"/>
            </p:cNvSpPr>
            <p:nvPr/>
          </p:nvSpPr>
          <p:spPr bwMode="auto">
            <a:xfrm flipH="1" flipV="1">
              <a:off x="247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6" name="Line 22"/>
            <p:cNvSpPr>
              <a:spLocks noChangeShapeType="1"/>
            </p:cNvSpPr>
            <p:nvPr/>
          </p:nvSpPr>
          <p:spPr bwMode="auto">
            <a:xfrm flipH="1" flipV="1">
              <a:off x="259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7" name="Line 23"/>
            <p:cNvSpPr>
              <a:spLocks noChangeShapeType="1"/>
            </p:cNvSpPr>
            <p:nvPr/>
          </p:nvSpPr>
          <p:spPr bwMode="auto">
            <a:xfrm flipH="1" flipV="1">
              <a:off x="224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8" name="Line 24"/>
            <p:cNvSpPr>
              <a:spLocks noChangeShapeType="1"/>
            </p:cNvSpPr>
            <p:nvPr/>
          </p:nvSpPr>
          <p:spPr bwMode="auto">
            <a:xfrm flipH="1" flipV="1">
              <a:off x="213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99" name="Line 25"/>
            <p:cNvSpPr>
              <a:spLocks noChangeShapeType="1"/>
            </p:cNvSpPr>
            <p:nvPr/>
          </p:nvSpPr>
          <p:spPr bwMode="auto">
            <a:xfrm flipH="1" flipV="1">
              <a:off x="203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0" name="Line 26"/>
            <p:cNvSpPr>
              <a:spLocks noChangeShapeType="1"/>
            </p:cNvSpPr>
            <p:nvPr/>
          </p:nvSpPr>
          <p:spPr bwMode="auto">
            <a:xfrm flipH="1" flipV="1">
              <a:off x="377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1" name="Line 27"/>
            <p:cNvSpPr>
              <a:spLocks noChangeShapeType="1"/>
            </p:cNvSpPr>
            <p:nvPr/>
          </p:nvSpPr>
          <p:spPr bwMode="auto">
            <a:xfrm flipH="1" flipV="1">
              <a:off x="388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2" name="Line 28"/>
            <p:cNvSpPr>
              <a:spLocks noChangeShapeType="1"/>
            </p:cNvSpPr>
            <p:nvPr/>
          </p:nvSpPr>
          <p:spPr bwMode="auto">
            <a:xfrm flipH="1" flipV="1">
              <a:off x="400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3" name="Line 29"/>
            <p:cNvSpPr>
              <a:spLocks noChangeShapeType="1"/>
            </p:cNvSpPr>
            <p:nvPr/>
          </p:nvSpPr>
          <p:spPr bwMode="auto">
            <a:xfrm flipH="1" flipV="1">
              <a:off x="366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4" name="Line 30"/>
            <p:cNvSpPr>
              <a:spLocks noChangeShapeType="1"/>
            </p:cNvSpPr>
            <p:nvPr/>
          </p:nvSpPr>
          <p:spPr bwMode="auto">
            <a:xfrm flipH="1" flipV="1">
              <a:off x="355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5" name="Line 31"/>
            <p:cNvSpPr>
              <a:spLocks noChangeShapeType="1"/>
            </p:cNvSpPr>
            <p:nvPr/>
          </p:nvSpPr>
          <p:spPr bwMode="auto">
            <a:xfrm flipH="1" flipV="1">
              <a:off x="344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6" name="Line 32"/>
            <p:cNvSpPr>
              <a:spLocks noChangeShapeType="1"/>
            </p:cNvSpPr>
            <p:nvPr/>
          </p:nvSpPr>
          <p:spPr bwMode="auto">
            <a:xfrm flipH="1" flipV="1">
              <a:off x="443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7" name="Line 33"/>
            <p:cNvSpPr>
              <a:spLocks noChangeShapeType="1"/>
            </p:cNvSpPr>
            <p:nvPr/>
          </p:nvSpPr>
          <p:spPr bwMode="auto">
            <a:xfrm flipH="1" flipV="1">
              <a:off x="455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8" name="Line 34"/>
            <p:cNvSpPr>
              <a:spLocks noChangeShapeType="1"/>
            </p:cNvSpPr>
            <p:nvPr/>
          </p:nvSpPr>
          <p:spPr bwMode="auto">
            <a:xfrm flipH="1" flipV="1">
              <a:off x="467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09" name="Line 35"/>
            <p:cNvSpPr>
              <a:spLocks noChangeShapeType="1"/>
            </p:cNvSpPr>
            <p:nvPr/>
          </p:nvSpPr>
          <p:spPr bwMode="auto">
            <a:xfrm flipH="1" flipV="1">
              <a:off x="432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0" name="Line 36"/>
            <p:cNvSpPr>
              <a:spLocks noChangeShapeType="1"/>
            </p:cNvSpPr>
            <p:nvPr/>
          </p:nvSpPr>
          <p:spPr bwMode="auto">
            <a:xfrm flipH="1" flipV="1">
              <a:off x="421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1" name="Line 37"/>
            <p:cNvSpPr>
              <a:spLocks noChangeShapeType="1"/>
            </p:cNvSpPr>
            <p:nvPr/>
          </p:nvSpPr>
          <p:spPr bwMode="auto">
            <a:xfrm flipH="1" flipV="1">
              <a:off x="411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2" name="Line 38"/>
            <p:cNvSpPr>
              <a:spLocks noChangeShapeType="1"/>
            </p:cNvSpPr>
            <p:nvPr/>
          </p:nvSpPr>
          <p:spPr bwMode="auto">
            <a:xfrm flipH="1" flipV="1">
              <a:off x="510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3" name="Line 39"/>
            <p:cNvSpPr>
              <a:spLocks noChangeShapeType="1"/>
            </p:cNvSpPr>
            <p:nvPr/>
          </p:nvSpPr>
          <p:spPr bwMode="auto">
            <a:xfrm flipH="1" flipV="1">
              <a:off x="521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4" name="Line 40"/>
            <p:cNvSpPr>
              <a:spLocks noChangeShapeType="1"/>
            </p:cNvSpPr>
            <p:nvPr/>
          </p:nvSpPr>
          <p:spPr bwMode="auto">
            <a:xfrm flipH="1" flipV="1">
              <a:off x="533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5" name="Line 41"/>
            <p:cNvSpPr>
              <a:spLocks noChangeShapeType="1"/>
            </p:cNvSpPr>
            <p:nvPr/>
          </p:nvSpPr>
          <p:spPr bwMode="auto">
            <a:xfrm flipH="1" flipV="1">
              <a:off x="499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6" name="Line 42"/>
            <p:cNvSpPr>
              <a:spLocks noChangeShapeType="1"/>
            </p:cNvSpPr>
            <p:nvPr/>
          </p:nvSpPr>
          <p:spPr bwMode="auto">
            <a:xfrm flipH="1" flipV="1">
              <a:off x="4879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7" name="Line 43"/>
            <p:cNvSpPr>
              <a:spLocks noChangeShapeType="1"/>
            </p:cNvSpPr>
            <p:nvPr/>
          </p:nvSpPr>
          <p:spPr bwMode="auto">
            <a:xfrm flipH="1" flipV="1">
              <a:off x="477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18" name="Line 44"/>
            <p:cNvSpPr>
              <a:spLocks noChangeShapeType="1"/>
            </p:cNvSpPr>
            <p:nvPr/>
          </p:nvSpPr>
          <p:spPr bwMode="auto">
            <a:xfrm flipH="1" flipV="1">
              <a:off x="332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03240" y="4070064"/>
            <a:ext cx="7888288" cy="1270000"/>
            <a:chOff x="400" y="3008"/>
            <a:chExt cx="4969" cy="800"/>
          </a:xfrm>
        </p:grpSpPr>
        <p:sp>
          <p:nvSpPr>
            <p:cNvPr id="103462" name="Rectangle 46"/>
            <p:cNvSpPr>
              <a:spLocks noChangeArrowheads="1"/>
            </p:cNvSpPr>
            <p:nvPr/>
          </p:nvSpPr>
          <p:spPr bwMode="auto">
            <a:xfrm>
              <a:off x="538" y="3261"/>
              <a:ext cx="4819" cy="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463" name="Line 47"/>
            <p:cNvSpPr>
              <a:spLocks noChangeShapeType="1"/>
            </p:cNvSpPr>
            <p:nvPr/>
          </p:nvSpPr>
          <p:spPr bwMode="auto">
            <a:xfrm flipH="1" flipV="1">
              <a:off x="991" y="3264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64" name="Text Box 48"/>
            <p:cNvSpPr txBox="1">
              <a:spLocks noChangeArrowheads="1"/>
            </p:cNvSpPr>
            <p:nvPr/>
          </p:nvSpPr>
          <p:spPr bwMode="auto">
            <a:xfrm>
              <a:off x="546" y="3400"/>
              <a:ext cx="5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SYNC</a:t>
              </a:r>
            </a:p>
          </p:txBody>
        </p:sp>
        <p:sp>
          <p:nvSpPr>
            <p:cNvPr id="103465" name="Text Box 49"/>
            <p:cNvSpPr txBox="1">
              <a:spLocks noChangeArrowheads="1"/>
            </p:cNvSpPr>
            <p:nvPr/>
          </p:nvSpPr>
          <p:spPr bwMode="auto">
            <a:xfrm>
              <a:off x="1044" y="3435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TS1</a:t>
              </a:r>
            </a:p>
          </p:txBody>
        </p:sp>
        <p:sp>
          <p:nvSpPr>
            <p:cNvPr id="103466" name="Text Box 50"/>
            <p:cNvSpPr txBox="1">
              <a:spLocks noChangeArrowheads="1"/>
            </p:cNvSpPr>
            <p:nvPr/>
          </p:nvSpPr>
          <p:spPr bwMode="auto">
            <a:xfrm>
              <a:off x="1476" y="3431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TS2</a:t>
              </a:r>
            </a:p>
          </p:txBody>
        </p:sp>
        <p:sp>
          <p:nvSpPr>
            <p:cNvPr id="103467" name="Text Box 51"/>
            <p:cNvSpPr txBox="1">
              <a:spLocks noChangeArrowheads="1"/>
            </p:cNvSpPr>
            <p:nvPr/>
          </p:nvSpPr>
          <p:spPr bwMode="auto">
            <a:xfrm>
              <a:off x="1818" y="3428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TS3</a:t>
              </a:r>
            </a:p>
          </p:txBody>
        </p:sp>
        <p:sp>
          <p:nvSpPr>
            <p:cNvPr id="103468" name="Text Box 52"/>
            <p:cNvSpPr txBox="1">
              <a:spLocks noChangeArrowheads="1"/>
            </p:cNvSpPr>
            <p:nvPr/>
          </p:nvSpPr>
          <p:spPr bwMode="auto">
            <a:xfrm>
              <a:off x="3137" y="3355"/>
              <a:ext cx="6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signaling</a:t>
              </a:r>
            </a:p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bits</a:t>
              </a:r>
            </a:p>
          </p:txBody>
        </p:sp>
        <p:sp>
          <p:nvSpPr>
            <p:cNvPr id="103469" name="Text Box 53"/>
            <p:cNvSpPr txBox="1">
              <a:spLocks noChangeArrowheads="1"/>
            </p:cNvSpPr>
            <p:nvPr/>
          </p:nvSpPr>
          <p:spPr bwMode="auto">
            <a:xfrm>
              <a:off x="2311" y="3090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103470" name="Text Box 54"/>
            <p:cNvSpPr txBox="1">
              <a:spLocks noChangeArrowheads="1"/>
            </p:cNvSpPr>
            <p:nvPr/>
          </p:nvSpPr>
          <p:spPr bwMode="auto">
            <a:xfrm>
              <a:off x="4098" y="3067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103471" name="Text Box 55"/>
            <p:cNvSpPr txBox="1">
              <a:spLocks noChangeArrowheads="1"/>
            </p:cNvSpPr>
            <p:nvPr/>
          </p:nvSpPr>
          <p:spPr bwMode="auto">
            <a:xfrm>
              <a:off x="4986" y="3415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TSn</a:t>
              </a:r>
            </a:p>
          </p:txBody>
        </p:sp>
        <p:sp>
          <p:nvSpPr>
            <p:cNvPr id="103472" name="Text Box 56"/>
            <p:cNvSpPr txBox="1">
              <a:spLocks noChangeArrowheads="1"/>
            </p:cNvSpPr>
            <p:nvPr/>
          </p:nvSpPr>
          <p:spPr bwMode="auto">
            <a:xfrm>
              <a:off x="968" y="3596"/>
              <a:ext cx="5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(1 byte)</a:t>
              </a:r>
            </a:p>
          </p:txBody>
        </p:sp>
        <p:sp>
          <p:nvSpPr>
            <p:cNvPr id="103473" name="Line 57"/>
            <p:cNvSpPr>
              <a:spLocks noChangeShapeType="1"/>
            </p:cNvSpPr>
            <p:nvPr/>
          </p:nvSpPr>
          <p:spPr bwMode="auto">
            <a:xfrm flipH="1" flipV="1">
              <a:off x="1453" y="326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4" name="Line 58"/>
            <p:cNvSpPr>
              <a:spLocks noChangeShapeType="1"/>
            </p:cNvSpPr>
            <p:nvPr/>
          </p:nvSpPr>
          <p:spPr bwMode="auto">
            <a:xfrm flipH="1" flipV="1">
              <a:off x="1807" y="3266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5" name="Line 59"/>
            <p:cNvSpPr>
              <a:spLocks noChangeShapeType="1"/>
            </p:cNvSpPr>
            <p:nvPr/>
          </p:nvSpPr>
          <p:spPr bwMode="auto">
            <a:xfrm flipH="1" flipV="1">
              <a:off x="2197" y="3254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6" name="Line 60"/>
            <p:cNvSpPr>
              <a:spLocks noChangeShapeType="1"/>
            </p:cNvSpPr>
            <p:nvPr/>
          </p:nvSpPr>
          <p:spPr bwMode="auto">
            <a:xfrm flipH="1" flipV="1">
              <a:off x="3139" y="326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7" name="Line 61"/>
            <p:cNvSpPr>
              <a:spLocks noChangeShapeType="1"/>
            </p:cNvSpPr>
            <p:nvPr/>
          </p:nvSpPr>
          <p:spPr bwMode="auto">
            <a:xfrm flipH="1" flipV="1">
              <a:off x="3751" y="3266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8" name="Line 62"/>
            <p:cNvSpPr>
              <a:spLocks noChangeShapeType="1"/>
            </p:cNvSpPr>
            <p:nvPr/>
          </p:nvSpPr>
          <p:spPr bwMode="auto">
            <a:xfrm flipH="1" flipV="1">
              <a:off x="4981" y="3260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79" name="Text Box 63"/>
            <p:cNvSpPr txBox="1">
              <a:spLocks noChangeArrowheads="1"/>
            </p:cNvSpPr>
            <p:nvPr/>
          </p:nvSpPr>
          <p:spPr bwMode="auto">
            <a:xfrm>
              <a:off x="400" y="3008"/>
              <a:ext cx="2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channelized  </a:t>
              </a:r>
              <a:r>
                <a:rPr lang="en-US" sz="1600"/>
                <a:t>(single byte timeslots)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728640" y="2914364"/>
            <a:ext cx="7869238" cy="1204913"/>
            <a:chOff x="416" y="2056"/>
            <a:chExt cx="4957" cy="759"/>
          </a:xfrm>
        </p:grpSpPr>
        <p:sp>
          <p:nvSpPr>
            <p:cNvPr id="103452" name="Rectangle 65"/>
            <p:cNvSpPr>
              <a:spLocks noChangeArrowheads="1"/>
            </p:cNvSpPr>
            <p:nvPr/>
          </p:nvSpPr>
          <p:spPr bwMode="auto">
            <a:xfrm>
              <a:off x="554" y="2253"/>
              <a:ext cx="4819" cy="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453" name="Line 66"/>
            <p:cNvSpPr>
              <a:spLocks noChangeShapeType="1"/>
            </p:cNvSpPr>
            <p:nvPr/>
          </p:nvSpPr>
          <p:spPr bwMode="auto">
            <a:xfrm flipH="1" flipV="1">
              <a:off x="703" y="2256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54" name="Text Box 67"/>
            <p:cNvSpPr txBox="1">
              <a:spLocks noChangeArrowheads="1"/>
            </p:cNvSpPr>
            <p:nvPr/>
          </p:nvSpPr>
          <p:spPr bwMode="auto">
            <a:xfrm>
              <a:off x="522" y="2248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03455" name="Line 68"/>
            <p:cNvSpPr>
              <a:spLocks noChangeShapeType="1"/>
            </p:cNvSpPr>
            <p:nvPr/>
          </p:nvSpPr>
          <p:spPr bwMode="auto">
            <a:xfrm flipH="1" flipV="1">
              <a:off x="2213" y="2246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56" name="Line 69"/>
            <p:cNvSpPr>
              <a:spLocks noChangeShapeType="1"/>
            </p:cNvSpPr>
            <p:nvPr/>
          </p:nvSpPr>
          <p:spPr bwMode="auto">
            <a:xfrm flipH="1" flipV="1">
              <a:off x="2355" y="2254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57" name="Line 70"/>
            <p:cNvSpPr>
              <a:spLocks noChangeShapeType="1"/>
            </p:cNvSpPr>
            <p:nvPr/>
          </p:nvSpPr>
          <p:spPr bwMode="auto">
            <a:xfrm flipH="1" flipV="1">
              <a:off x="3871" y="2258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58" name="Line 71"/>
            <p:cNvSpPr>
              <a:spLocks noChangeShapeType="1"/>
            </p:cNvSpPr>
            <p:nvPr/>
          </p:nvSpPr>
          <p:spPr bwMode="auto">
            <a:xfrm flipH="1" flipV="1">
              <a:off x="4021" y="225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59" name="Text Box 72"/>
            <p:cNvSpPr txBox="1">
              <a:spLocks noChangeArrowheads="1"/>
            </p:cNvSpPr>
            <p:nvPr/>
          </p:nvSpPr>
          <p:spPr bwMode="auto">
            <a:xfrm>
              <a:off x="416" y="2056"/>
              <a:ext cx="2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framed  </a:t>
              </a:r>
              <a:r>
                <a:rPr lang="en-US" sz="1600"/>
                <a:t>(8000 frames per second)</a:t>
              </a:r>
            </a:p>
          </p:txBody>
        </p:sp>
        <p:sp>
          <p:nvSpPr>
            <p:cNvPr id="103460" name="Text Box 73"/>
            <p:cNvSpPr txBox="1">
              <a:spLocks noChangeArrowheads="1"/>
            </p:cNvSpPr>
            <p:nvPr/>
          </p:nvSpPr>
          <p:spPr bwMode="auto">
            <a:xfrm>
              <a:off x="2170" y="2248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03461" name="Text Box 74"/>
            <p:cNvSpPr txBox="1">
              <a:spLocks noChangeArrowheads="1"/>
            </p:cNvSpPr>
            <p:nvPr/>
          </p:nvSpPr>
          <p:spPr bwMode="auto">
            <a:xfrm>
              <a:off x="3842" y="2240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C</a:t>
              </a:r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90540" y="5303860"/>
            <a:ext cx="7869238" cy="1485900"/>
            <a:chOff x="392" y="3400"/>
            <a:chExt cx="4957" cy="936"/>
          </a:xfrm>
        </p:grpSpPr>
        <p:sp>
          <p:nvSpPr>
            <p:cNvPr id="103434" name="Rectangle 76"/>
            <p:cNvSpPr>
              <a:spLocks noChangeArrowheads="1"/>
            </p:cNvSpPr>
            <p:nvPr/>
          </p:nvSpPr>
          <p:spPr bwMode="auto">
            <a:xfrm>
              <a:off x="530" y="3597"/>
              <a:ext cx="4819" cy="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435" name="Line 77"/>
            <p:cNvSpPr>
              <a:spLocks noChangeShapeType="1"/>
            </p:cNvSpPr>
            <p:nvPr/>
          </p:nvSpPr>
          <p:spPr bwMode="auto">
            <a:xfrm flipH="1" flipV="1">
              <a:off x="2221" y="3598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36" name="Line 78"/>
            <p:cNvSpPr>
              <a:spLocks noChangeShapeType="1"/>
            </p:cNvSpPr>
            <p:nvPr/>
          </p:nvSpPr>
          <p:spPr bwMode="auto">
            <a:xfrm flipH="1" flipV="1">
              <a:off x="3375" y="3602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37" name="Line 79"/>
            <p:cNvSpPr>
              <a:spLocks noChangeShapeType="1"/>
            </p:cNvSpPr>
            <p:nvPr/>
          </p:nvSpPr>
          <p:spPr bwMode="auto">
            <a:xfrm flipH="1" flipV="1">
              <a:off x="2797" y="3604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38" name="Text Box 80"/>
            <p:cNvSpPr txBox="1">
              <a:spLocks noChangeArrowheads="1"/>
            </p:cNvSpPr>
            <p:nvPr/>
          </p:nvSpPr>
          <p:spPr bwMode="auto">
            <a:xfrm>
              <a:off x="392" y="3400"/>
              <a:ext cx="2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multiframed</a:t>
              </a:r>
              <a:endParaRPr lang="en-US" sz="1600"/>
            </a:p>
          </p:txBody>
        </p:sp>
        <p:sp>
          <p:nvSpPr>
            <p:cNvPr id="103439" name="Line 81"/>
            <p:cNvSpPr>
              <a:spLocks noChangeShapeType="1"/>
            </p:cNvSpPr>
            <p:nvPr/>
          </p:nvSpPr>
          <p:spPr bwMode="auto">
            <a:xfrm flipH="1" flipV="1">
              <a:off x="1093" y="3590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40" name="Line 82"/>
            <p:cNvSpPr>
              <a:spLocks noChangeShapeType="1"/>
            </p:cNvSpPr>
            <p:nvPr/>
          </p:nvSpPr>
          <p:spPr bwMode="auto">
            <a:xfrm flipH="1" flipV="1">
              <a:off x="1661" y="3598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41" name="Line 83"/>
            <p:cNvSpPr>
              <a:spLocks noChangeShapeType="1"/>
            </p:cNvSpPr>
            <p:nvPr/>
          </p:nvSpPr>
          <p:spPr bwMode="auto">
            <a:xfrm flipV="1">
              <a:off x="520" y="4236"/>
              <a:ext cx="2864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Text Box 84"/>
            <p:cNvSpPr txBox="1">
              <a:spLocks noChangeArrowheads="1"/>
            </p:cNvSpPr>
            <p:nvPr/>
          </p:nvSpPr>
          <p:spPr bwMode="auto">
            <a:xfrm>
              <a:off x="592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103443" name="Text Box 85"/>
            <p:cNvSpPr txBox="1">
              <a:spLocks noChangeArrowheads="1"/>
            </p:cNvSpPr>
            <p:nvPr/>
          </p:nvSpPr>
          <p:spPr bwMode="auto">
            <a:xfrm>
              <a:off x="1128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103444" name="Text Box 86"/>
            <p:cNvSpPr txBox="1">
              <a:spLocks noChangeArrowheads="1"/>
            </p:cNvSpPr>
            <p:nvPr/>
          </p:nvSpPr>
          <p:spPr bwMode="auto">
            <a:xfrm>
              <a:off x="1720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103445" name="Text Box 87"/>
            <p:cNvSpPr txBox="1">
              <a:spLocks noChangeArrowheads="1"/>
            </p:cNvSpPr>
            <p:nvPr/>
          </p:nvSpPr>
          <p:spPr bwMode="auto">
            <a:xfrm>
              <a:off x="2336" y="36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103446" name="Text Box 88"/>
            <p:cNvSpPr txBox="1">
              <a:spLocks noChangeArrowheads="1"/>
            </p:cNvSpPr>
            <p:nvPr/>
          </p:nvSpPr>
          <p:spPr bwMode="auto">
            <a:xfrm>
              <a:off x="2872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103447" name="Line 89"/>
            <p:cNvSpPr>
              <a:spLocks noChangeShapeType="1"/>
            </p:cNvSpPr>
            <p:nvPr/>
          </p:nvSpPr>
          <p:spPr bwMode="auto">
            <a:xfrm flipH="1" flipV="1">
              <a:off x="3967" y="3594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48" name="Line 90"/>
            <p:cNvSpPr>
              <a:spLocks noChangeShapeType="1"/>
            </p:cNvSpPr>
            <p:nvPr/>
          </p:nvSpPr>
          <p:spPr bwMode="auto">
            <a:xfrm flipH="1" flipV="1">
              <a:off x="4567" y="3594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49" name="Text Box 91"/>
            <p:cNvSpPr txBox="1">
              <a:spLocks noChangeArrowheads="1"/>
            </p:cNvSpPr>
            <p:nvPr/>
          </p:nvSpPr>
          <p:spPr bwMode="auto">
            <a:xfrm>
              <a:off x="1744" y="4124"/>
              <a:ext cx="74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1600">
                  <a:solidFill>
                    <a:srgbClr val="FF33CC"/>
                  </a:solidFill>
                  <a:latin typeface="Arial" charset="0"/>
                  <a:cs typeface="Arial" charset="0"/>
                </a:rPr>
                <a:t>multiframe</a:t>
              </a:r>
            </a:p>
          </p:txBody>
        </p:sp>
        <p:sp>
          <p:nvSpPr>
            <p:cNvPr id="103450" name="Line 92"/>
            <p:cNvSpPr>
              <a:spLocks noChangeShapeType="1"/>
            </p:cNvSpPr>
            <p:nvPr/>
          </p:nvSpPr>
          <p:spPr bwMode="auto">
            <a:xfrm flipH="1" flipV="1">
              <a:off x="524" y="4180"/>
              <a:ext cx="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Line 93"/>
            <p:cNvSpPr>
              <a:spLocks noChangeShapeType="1"/>
            </p:cNvSpPr>
            <p:nvPr/>
          </p:nvSpPr>
          <p:spPr bwMode="auto">
            <a:xfrm flipH="1" flipV="1">
              <a:off x="3384" y="4180"/>
              <a:ext cx="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7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transport types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271713"/>
            <a:ext cx="8128000" cy="4127500"/>
          </a:xfrm>
        </p:spPr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sz="2400" i="1" dirty="0" smtClean="0"/>
              <a:t>Structure-agnostic</a:t>
            </a:r>
            <a:r>
              <a:rPr lang="en-US" sz="2400" dirty="0" smtClean="0"/>
              <a:t> transport </a:t>
            </a:r>
            <a:r>
              <a:rPr lang="en-US" sz="2000" dirty="0" smtClean="0"/>
              <a:t>(</a:t>
            </a:r>
            <a:r>
              <a:rPr lang="en-US" sz="2000" dirty="0" err="1" smtClean="0"/>
              <a:t>SAToP</a:t>
            </a:r>
            <a:r>
              <a:rPr lang="en-US" sz="2000" dirty="0" smtClean="0"/>
              <a:t> – RFC4553)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for unstructured TDM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even if there is structure, we ignore it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simplest way of making payload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OK if network is well-engineered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sz="2400" i="1" dirty="0" smtClean="0"/>
              <a:t>Structure-aware</a:t>
            </a:r>
            <a:r>
              <a:rPr lang="en-US" sz="2400" dirty="0" smtClean="0"/>
              <a:t> transport </a:t>
            </a:r>
            <a:r>
              <a:rPr lang="en-US" sz="2000" dirty="0" smtClean="0"/>
              <a:t>(</a:t>
            </a:r>
            <a:r>
              <a:rPr lang="en-US" sz="2000" dirty="0" err="1" smtClean="0"/>
              <a:t>TDMoIP</a:t>
            </a:r>
            <a:r>
              <a:rPr lang="en-US" sz="2000" dirty="0" smtClean="0"/>
              <a:t>, </a:t>
            </a:r>
            <a:r>
              <a:rPr lang="en-US" sz="2000" dirty="0" err="1" smtClean="0"/>
              <a:t>CESoPSN</a:t>
            </a:r>
            <a:r>
              <a:rPr lang="en-US" sz="2000" dirty="0" smtClean="0"/>
              <a:t>)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take TDM structure into account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must decide which level of structure </a:t>
            </a:r>
            <a:r>
              <a:rPr lang="en-US" sz="2000" dirty="0" smtClean="0"/>
              <a:t>(frame, </a:t>
            </a:r>
            <a:r>
              <a:rPr lang="en-US" sz="2000" dirty="0" err="1" smtClean="0"/>
              <a:t>multiframe</a:t>
            </a:r>
            <a:r>
              <a:rPr lang="en-US" sz="2000" dirty="0" smtClean="0"/>
              <a:t>, …)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sz="2400" dirty="0" smtClean="0"/>
              <a:t>can overcome PSN impairments </a:t>
            </a:r>
            <a:r>
              <a:rPr lang="en-US" sz="2000" dirty="0" smtClean="0"/>
              <a:t>(PDV, packet loss, etc)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89000" y="1348472"/>
            <a:ext cx="7277100" cy="673100"/>
            <a:chOff x="560" y="944"/>
            <a:chExt cx="4584" cy="424"/>
          </a:xfrm>
        </p:grpSpPr>
        <p:sp>
          <p:nvSpPr>
            <p:cNvPr id="105478" name="Rectangle 5"/>
            <p:cNvSpPr>
              <a:spLocks noChangeArrowheads="1"/>
            </p:cNvSpPr>
            <p:nvPr/>
          </p:nvSpPr>
          <p:spPr bwMode="auto">
            <a:xfrm>
              <a:off x="576" y="944"/>
              <a:ext cx="4568" cy="42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9" name="Line 6"/>
            <p:cNvSpPr>
              <a:spLocks noChangeShapeType="1"/>
            </p:cNvSpPr>
            <p:nvPr/>
          </p:nvSpPr>
          <p:spPr bwMode="auto">
            <a:xfrm>
              <a:off x="1136" y="94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Text Box 7"/>
            <p:cNvSpPr txBox="1">
              <a:spLocks noChangeArrowheads="1"/>
            </p:cNvSpPr>
            <p:nvPr/>
          </p:nvSpPr>
          <p:spPr bwMode="auto">
            <a:xfrm>
              <a:off x="560" y="1064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105481" name="Text Box 8"/>
            <p:cNvSpPr txBox="1">
              <a:spLocks noChangeArrowheads="1"/>
            </p:cNvSpPr>
            <p:nvPr/>
          </p:nvSpPr>
          <p:spPr bwMode="auto">
            <a:xfrm>
              <a:off x="2510" y="1070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payload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440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1" y="0"/>
            <a:ext cx="806971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Structure aware encapsulations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5262"/>
            <a:ext cx="8033657" cy="470241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smtClean="0"/>
              <a:t>Structure-locked encapsulation </a:t>
            </a:r>
            <a:r>
              <a:rPr lang="en-US" sz="2000" dirty="0" smtClean="0"/>
              <a:t>(</a:t>
            </a:r>
            <a:r>
              <a:rPr lang="en-US" sz="2000" dirty="0" err="1" smtClean="0"/>
              <a:t>CESoPSN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smtClean="0"/>
              <a:t>Structure-indicated encapsulation </a:t>
            </a:r>
            <a:r>
              <a:rPr lang="en-US" sz="2000" dirty="0" smtClean="0"/>
              <a:t>(</a:t>
            </a:r>
            <a:r>
              <a:rPr lang="en-US" sz="2000" dirty="0" err="1" smtClean="0"/>
              <a:t>TDMoIP</a:t>
            </a:r>
            <a:r>
              <a:rPr lang="en-US" sz="2000" dirty="0" smtClean="0"/>
              <a:t> – AAL1 mode)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 smtClean="0"/>
              <a:t>Structure-reassembled encapsulation </a:t>
            </a:r>
            <a:r>
              <a:rPr lang="en-US" sz="2000" dirty="0" smtClean="0"/>
              <a:t>(</a:t>
            </a:r>
            <a:r>
              <a:rPr lang="en-US" sz="2000" dirty="0" err="1" smtClean="0"/>
              <a:t>TDMoIP</a:t>
            </a:r>
            <a:r>
              <a:rPr lang="en-US" sz="2000" dirty="0" smtClean="0"/>
              <a:t> – AAL2 mode)</a:t>
            </a:r>
          </a:p>
          <a:p>
            <a:pPr eaLnBrk="1" hangingPunct="1"/>
            <a:endParaRPr lang="en-US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9000" y="2019826"/>
            <a:ext cx="7277100" cy="673100"/>
            <a:chOff x="560" y="1672"/>
            <a:chExt cx="4584" cy="424"/>
          </a:xfrm>
        </p:grpSpPr>
        <p:sp>
          <p:nvSpPr>
            <p:cNvPr id="106523" name="Rectangle 5"/>
            <p:cNvSpPr>
              <a:spLocks noChangeArrowheads="1"/>
            </p:cNvSpPr>
            <p:nvPr/>
          </p:nvSpPr>
          <p:spPr bwMode="auto">
            <a:xfrm>
              <a:off x="576" y="1672"/>
              <a:ext cx="4568" cy="4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4" name="Line 6"/>
            <p:cNvSpPr>
              <a:spLocks noChangeShapeType="1"/>
            </p:cNvSpPr>
            <p:nvPr/>
          </p:nvSpPr>
          <p:spPr bwMode="auto">
            <a:xfrm>
              <a:off x="1136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5" name="Text Box 7"/>
            <p:cNvSpPr txBox="1">
              <a:spLocks noChangeArrowheads="1"/>
            </p:cNvSpPr>
            <p:nvPr/>
          </p:nvSpPr>
          <p:spPr bwMode="auto">
            <a:xfrm>
              <a:off x="560" y="1792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106526" name="Text Box 8"/>
            <p:cNvSpPr txBox="1">
              <a:spLocks noChangeArrowheads="1"/>
            </p:cNvSpPr>
            <p:nvPr/>
          </p:nvSpPr>
          <p:spPr bwMode="auto">
            <a:xfrm>
              <a:off x="1174" y="1798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106527" name="Line 9"/>
            <p:cNvSpPr>
              <a:spLocks noChangeShapeType="1"/>
            </p:cNvSpPr>
            <p:nvPr/>
          </p:nvSpPr>
          <p:spPr bwMode="auto">
            <a:xfrm>
              <a:off x="2138" y="1672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8" name="Line 10"/>
            <p:cNvSpPr>
              <a:spLocks noChangeShapeType="1"/>
            </p:cNvSpPr>
            <p:nvPr/>
          </p:nvSpPr>
          <p:spPr bwMode="auto">
            <a:xfrm>
              <a:off x="3140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9" name="Line 11"/>
            <p:cNvSpPr>
              <a:spLocks noChangeShapeType="1"/>
            </p:cNvSpPr>
            <p:nvPr/>
          </p:nvSpPr>
          <p:spPr bwMode="auto">
            <a:xfrm>
              <a:off x="4124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0" name="Text Box 12"/>
            <p:cNvSpPr txBox="1">
              <a:spLocks noChangeArrowheads="1"/>
            </p:cNvSpPr>
            <p:nvPr/>
          </p:nvSpPr>
          <p:spPr bwMode="auto">
            <a:xfrm>
              <a:off x="3172" y="1792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106531" name="Text Box 13"/>
            <p:cNvSpPr txBox="1">
              <a:spLocks noChangeArrowheads="1"/>
            </p:cNvSpPr>
            <p:nvPr/>
          </p:nvSpPr>
          <p:spPr bwMode="auto">
            <a:xfrm>
              <a:off x="4168" y="1786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106532" name="Text Box 14"/>
            <p:cNvSpPr txBox="1">
              <a:spLocks noChangeArrowheads="1"/>
            </p:cNvSpPr>
            <p:nvPr/>
          </p:nvSpPr>
          <p:spPr bwMode="auto">
            <a:xfrm>
              <a:off x="2164" y="1798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</p:grpSp>
      <p:sp>
        <p:nvSpPr>
          <p:cNvPr id="106502" name="Rectangle 15"/>
          <p:cNvSpPr>
            <a:spLocks noChangeArrowheads="1"/>
          </p:cNvSpPr>
          <p:nvPr/>
        </p:nvSpPr>
        <p:spPr bwMode="auto">
          <a:xfrm>
            <a:off x="914400" y="3635525"/>
            <a:ext cx="7251700" cy="6731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16"/>
          <p:cNvSpPr>
            <a:spLocks noChangeShapeType="1"/>
          </p:cNvSpPr>
          <p:nvPr/>
        </p:nvSpPr>
        <p:spPr bwMode="auto">
          <a:xfrm>
            <a:off x="1803400" y="363552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Text Box 17"/>
          <p:cNvSpPr txBox="1">
            <a:spLocks noChangeArrowheads="1"/>
          </p:cNvSpPr>
          <p:nvPr/>
        </p:nvSpPr>
        <p:spPr bwMode="auto">
          <a:xfrm>
            <a:off x="889000" y="3826025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headers</a:t>
            </a:r>
          </a:p>
        </p:txBody>
      </p:sp>
      <p:sp>
        <p:nvSpPr>
          <p:cNvPr id="106505" name="Text Box 18"/>
          <p:cNvSpPr txBox="1">
            <a:spLocks noChangeArrowheads="1"/>
          </p:cNvSpPr>
          <p:nvPr/>
        </p:nvSpPr>
        <p:spPr bwMode="auto">
          <a:xfrm>
            <a:off x="1835150" y="3835550"/>
            <a:ext cx="165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106506" name="Line 19"/>
          <p:cNvSpPr>
            <a:spLocks noChangeShapeType="1"/>
          </p:cNvSpPr>
          <p:nvPr/>
        </p:nvSpPr>
        <p:spPr bwMode="auto">
          <a:xfrm>
            <a:off x="3394075" y="3635525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Line 20"/>
          <p:cNvSpPr>
            <a:spLocks noChangeShapeType="1"/>
          </p:cNvSpPr>
          <p:nvPr/>
        </p:nvSpPr>
        <p:spPr bwMode="auto">
          <a:xfrm>
            <a:off x="4984750" y="363552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21"/>
          <p:cNvSpPr>
            <a:spLocks noChangeShapeType="1"/>
          </p:cNvSpPr>
          <p:nvPr/>
        </p:nvSpPr>
        <p:spPr bwMode="auto">
          <a:xfrm>
            <a:off x="6546850" y="363552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Text Box 22"/>
          <p:cNvSpPr txBox="1">
            <a:spLocks noChangeArrowheads="1"/>
          </p:cNvSpPr>
          <p:nvPr/>
        </p:nvSpPr>
        <p:spPr bwMode="auto">
          <a:xfrm>
            <a:off x="3387725" y="3835550"/>
            <a:ext cx="162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106510" name="Text Box 23"/>
          <p:cNvSpPr txBox="1">
            <a:spLocks noChangeArrowheads="1"/>
          </p:cNvSpPr>
          <p:nvPr/>
        </p:nvSpPr>
        <p:spPr bwMode="auto">
          <a:xfrm>
            <a:off x="4959350" y="3835550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106511" name="Text Box 24"/>
          <p:cNvSpPr txBox="1">
            <a:spLocks noChangeArrowheads="1"/>
          </p:cNvSpPr>
          <p:nvPr/>
        </p:nvSpPr>
        <p:spPr bwMode="auto">
          <a:xfrm>
            <a:off x="6559550" y="3835550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69950" y="5162083"/>
            <a:ext cx="7277100" cy="673100"/>
            <a:chOff x="548" y="3634"/>
            <a:chExt cx="4584" cy="424"/>
          </a:xfrm>
        </p:grpSpPr>
        <p:sp>
          <p:nvSpPr>
            <p:cNvPr id="106513" name="Rectangle 26"/>
            <p:cNvSpPr>
              <a:spLocks noChangeArrowheads="1"/>
            </p:cNvSpPr>
            <p:nvPr/>
          </p:nvSpPr>
          <p:spPr bwMode="auto">
            <a:xfrm>
              <a:off x="564" y="3634"/>
              <a:ext cx="4568" cy="42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4" name="Line 27"/>
            <p:cNvSpPr>
              <a:spLocks noChangeShapeType="1"/>
            </p:cNvSpPr>
            <p:nvPr/>
          </p:nvSpPr>
          <p:spPr bwMode="auto">
            <a:xfrm>
              <a:off x="1124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Text Box 28"/>
            <p:cNvSpPr txBox="1">
              <a:spLocks noChangeArrowheads="1"/>
            </p:cNvSpPr>
            <p:nvPr/>
          </p:nvSpPr>
          <p:spPr bwMode="auto">
            <a:xfrm>
              <a:off x="548" y="3754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106516" name="Text Box 29"/>
            <p:cNvSpPr txBox="1">
              <a:spLocks noChangeArrowheads="1"/>
            </p:cNvSpPr>
            <p:nvPr/>
          </p:nvSpPr>
          <p:spPr bwMode="auto">
            <a:xfrm>
              <a:off x="1144" y="3760"/>
              <a:ext cx="1042" cy="2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106517" name="Line 30"/>
            <p:cNvSpPr>
              <a:spLocks noChangeShapeType="1"/>
            </p:cNvSpPr>
            <p:nvPr/>
          </p:nvSpPr>
          <p:spPr bwMode="auto">
            <a:xfrm>
              <a:off x="2126" y="3634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31"/>
            <p:cNvSpPr>
              <a:spLocks noChangeShapeType="1"/>
            </p:cNvSpPr>
            <p:nvPr/>
          </p:nvSpPr>
          <p:spPr bwMode="auto">
            <a:xfrm>
              <a:off x="3128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32"/>
            <p:cNvSpPr>
              <a:spLocks noChangeShapeType="1"/>
            </p:cNvSpPr>
            <p:nvPr/>
          </p:nvSpPr>
          <p:spPr bwMode="auto">
            <a:xfrm>
              <a:off x="4112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Text Box 33"/>
            <p:cNvSpPr txBox="1">
              <a:spLocks noChangeArrowheads="1"/>
            </p:cNvSpPr>
            <p:nvPr/>
          </p:nvSpPr>
          <p:spPr bwMode="auto">
            <a:xfrm>
              <a:off x="2122" y="3760"/>
              <a:ext cx="10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106521" name="Text Box 34"/>
            <p:cNvSpPr txBox="1">
              <a:spLocks noChangeArrowheads="1"/>
            </p:cNvSpPr>
            <p:nvPr/>
          </p:nvSpPr>
          <p:spPr bwMode="auto">
            <a:xfrm>
              <a:off x="3112" y="3760"/>
              <a:ext cx="10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106522" name="Text Box 35"/>
            <p:cNvSpPr txBox="1">
              <a:spLocks noChangeArrowheads="1"/>
            </p:cNvSpPr>
            <p:nvPr/>
          </p:nvSpPr>
          <p:spPr bwMode="auto">
            <a:xfrm>
              <a:off x="4120" y="3760"/>
              <a:ext cx="10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0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TDM PW layering structure</a:t>
            </a:r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1184275" y="5241925"/>
            <a:ext cx="6484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AAL1/CESoPSN used for preconfigured setup</a:t>
            </a:r>
          </a:p>
          <a:p>
            <a:pPr>
              <a:spcBef>
                <a:spcPct val="50000"/>
              </a:spcBef>
            </a:pPr>
            <a:r>
              <a:rPr lang="en-US" b="1"/>
              <a:t>AAL2 used for </a:t>
            </a:r>
            <a:r>
              <a:rPr lang="en-US" b="1" i="1"/>
              <a:t>dynamic bandwidth</a:t>
            </a:r>
          </a:p>
          <a:p>
            <a:pPr>
              <a:spcBef>
                <a:spcPct val="50000"/>
              </a:spcBef>
            </a:pPr>
            <a:r>
              <a:rPr lang="en-US" b="1"/>
              <a:t>HDLC used for CCS signaling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7525" name="Text Box 17"/>
          <p:cNvSpPr txBox="1">
            <a:spLocks noChangeArrowheads="1"/>
          </p:cNvSpPr>
          <p:nvPr/>
        </p:nvSpPr>
        <p:spPr bwMode="auto">
          <a:xfrm rot="5400000">
            <a:off x="-781050" y="4076700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higher layers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" y="1238250"/>
            <a:ext cx="8110538" cy="3830638"/>
            <a:chOff x="192" y="780"/>
            <a:chExt cx="5109" cy="2413"/>
          </a:xfrm>
        </p:grpSpPr>
        <p:sp>
          <p:nvSpPr>
            <p:cNvPr id="107527" name="Rectangle 4"/>
            <p:cNvSpPr>
              <a:spLocks noChangeArrowheads="1"/>
            </p:cNvSpPr>
            <p:nvPr/>
          </p:nvSpPr>
          <p:spPr bwMode="auto">
            <a:xfrm>
              <a:off x="452" y="825"/>
              <a:ext cx="4847" cy="23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7528" name="Line 5"/>
            <p:cNvSpPr>
              <a:spLocks noChangeShapeType="1"/>
            </p:cNvSpPr>
            <p:nvPr/>
          </p:nvSpPr>
          <p:spPr bwMode="auto">
            <a:xfrm>
              <a:off x="452" y="1346"/>
              <a:ext cx="4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29" name="Text Box 6"/>
            <p:cNvSpPr txBox="1">
              <a:spLocks noChangeArrowheads="1"/>
            </p:cNvSpPr>
            <p:nvPr/>
          </p:nvSpPr>
          <p:spPr bwMode="auto">
            <a:xfrm>
              <a:off x="1944" y="930"/>
              <a:ext cx="1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PSN / multiplexing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30" name="Line 7"/>
            <p:cNvSpPr>
              <a:spLocks noChangeShapeType="1"/>
            </p:cNvSpPr>
            <p:nvPr/>
          </p:nvSpPr>
          <p:spPr bwMode="auto">
            <a:xfrm>
              <a:off x="464" y="2167"/>
              <a:ext cx="4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1" name="Line 8"/>
            <p:cNvSpPr>
              <a:spLocks noChangeShapeType="1"/>
            </p:cNvSpPr>
            <p:nvPr/>
          </p:nvSpPr>
          <p:spPr bwMode="auto">
            <a:xfrm>
              <a:off x="457" y="1781"/>
              <a:ext cx="4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2" name="Text Box 9"/>
            <p:cNvSpPr txBox="1">
              <a:spLocks noChangeArrowheads="1"/>
            </p:cNvSpPr>
            <p:nvPr/>
          </p:nvSpPr>
          <p:spPr bwMode="auto">
            <a:xfrm>
              <a:off x="1894" y="1420"/>
              <a:ext cx="1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90000"/>
                  </a:solidFill>
                </a:rPr>
                <a:t>Optional RTP header</a:t>
              </a:r>
            </a:p>
          </p:txBody>
        </p:sp>
        <p:sp>
          <p:nvSpPr>
            <p:cNvPr id="107533" name="Text Box 10"/>
            <p:cNvSpPr txBox="1">
              <a:spLocks noChangeArrowheads="1"/>
            </p:cNvSpPr>
            <p:nvPr/>
          </p:nvSpPr>
          <p:spPr bwMode="auto">
            <a:xfrm>
              <a:off x="1810" y="1828"/>
              <a:ext cx="20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/>
                <a:t>PWE3 Control Word 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sp>
          <p:nvSpPr>
            <p:cNvPr id="107534" name="Text Box 11"/>
            <p:cNvSpPr txBox="1">
              <a:spLocks noChangeArrowheads="1"/>
            </p:cNvSpPr>
            <p:nvPr/>
          </p:nvSpPr>
          <p:spPr bwMode="auto">
            <a:xfrm>
              <a:off x="2619" y="255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AAL1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35" name="Text Box 12"/>
            <p:cNvSpPr txBox="1">
              <a:spLocks noChangeArrowheads="1"/>
            </p:cNvSpPr>
            <p:nvPr/>
          </p:nvSpPr>
          <p:spPr bwMode="auto">
            <a:xfrm>
              <a:off x="3570" y="256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AAL2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36" name="Text Box 13"/>
            <p:cNvSpPr txBox="1">
              <a:spLocks noChangeArrowheads="1"/>
            </p:cNvSpPr>
            <p:nvPr/>
          </p:nvSpPr>
          <p:spPr bwMode="auto">
            <a:xfrm>
              <a:off x="4485" y="2564"/>
              <a:ext cx="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HDLC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37" name="Line 14"/>
            <p:cNvSpPr>
              <a:spLocks noChangeShapeType="1"/>
            </p:cNvSpPr>
            <p:nvPr/>
          </p:nvSpPr>
          <p:spPr bwMode="auto">
            <a:xfrm flipV="1">
              <a:off x="3445" y="2169"/>
              <a:ext cx="0" cy="1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15"/>
            <p:cNvSpPr>
              <a:spLocks noChangeShapeType="1"/>
            </p:cNvSpPr>
            <p:nvPr/>
          </p:nvSpPr>
          <p:spPr bwMode="auto">
            <a:xfrm flipV="1">
              <a:off x="4344" y="2165"/>
              <a:ext cx="0" cy="1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Line 16"/>
            <p:cNvSpPr>
              <a:spLocks noChangeShapeType="1"/>
            </p:cNvSpPr>
            <p:nvPr/>
          </p:nvSpPr>
          <p:spPr bwMode="auto">
            <a:xfrm>
              <a:off x="192" y="780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Line 18"/>
            <p:cNvSpPr>
              <a:spLocks noChangeShapeType="1"/>
            </p:cNvSpPr>
            <p:nvPr/>
          </p:nvSpPr>
          <p:spPr bwMode="auto">
            <a:xfrm flipV="1">
              <a:off x="1301" y="2169"/>
              <a:ext cx="0" cy="1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Text Box 19"/>
            <p:cNvSpPr txBox="1">
              <a:spLocks noChangeArrowheads="1"/>
            </p:cNvSpPr>
            <p:nvPr/>
          </p:nvSpPr>
          <p:spPr bwMode="auto">
            <a:xfrm>
              <a:off x="619" y="2558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SAToP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42" name="Text Box 20"/>
            <p:cNvSpPr txBox="1">
              <a:spLocks noChangeArrowheads="1"/>
            </p:cNvSpPr>
            <p:nvPr/>
          </p:nvSpPr>
          <p:spPr bwMode="auto">
            <a:xfrm>
              <a:off x="1355" y="2550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CESoPSN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7543" name="Line 21"/>
            <p:cNvSpPr>
              <a:spLocks noChangeShapeType="1"/>
            </p:cNvSpPr>
            <p:nvPr/>
          </p:nvSpPr>
          <p:spPr bwMode="auto">
            <a:xfrm flipV="1">
              <a:off x="2365" y="2169"/>
              <a:ext cx="0" cy="1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1566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TDMoIP Control Word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16100"/>
            <a:ext cx="8107363" cy="2827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cs typeface="Times New Roman" charset="0"/>
              </a:rPr>
              <a:t>0 0 0 0 / FORMID (4 b)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was used to indicate </a:t>
            </a:r>
            <a:r>
              <a:rPr lang="en-US" sz="1800" dirty="0" err="1">
                <a:solidFill>
                  <a:srgbClr val="0033CC"/>
                </a:solidFill>
                <a:cs typeface="Times New Roman" charset="0"/>
              </a:rPr>
              <a:t>TDMoIP</a:t>
            </a: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 mode (AAL1, AAL1 - CAS, AAL2, HDLC)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ensures differentiation between IP and MPLS PSNs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cs typeface="Times New Roman" charset="0"/>
              </a:rPr>
              <a:t>Flags (4 b)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L bit (Local failure)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R bit (Remote failure</a:t>
            </a:r>
            <a:r>
              <a:rPr lang="en-US" sz="1800" dirty="0" smtClean="0">
                <a:solidFill>
                  <a:srgbClr val="0033CC"/>
                </a:solidFill>
                <a:cs typeface="Times New Roman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>
                <a:solidFill>
                  <a:srgbClr val="0033CC"/>
                </a:solidFill>
                <a:cs typeface="Times New Roman" charset="0"/>
              </a:rPr>
              <a:t>M field (2 b)</a:t>
            </a:r>
            <a:endParaRPr lang="en-US" sz="1800" dirty="0">
              <a:solidFill>
                <a:srgbClr val="0033CC"/>
              </a:solidFill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cs typeface="Times New Roman" charset="0"/>
              </a:rPr>
              <a:t>Length (6 b) </a:t>
            </a: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used when packet may be padded by </a:t>
            </a:r>
            <a:r>
              <a:rPr lang="en-US" sz="1800" dirty="0" smtClean="0">
                <a:solidFill>
                  <a:srgbClr val="0033CC"/>
                </a:solidFill>
                <a:cs typeface="Times New Roman" charset="0"/>
              </a:rPr>
              <a:t>lower layer</a:t>
            </a:r>
            <a:endParaRPr lang="en-US" sz="1800" dirty="0">
              <a:solidFill>
                <a:srgbClr val="0033CC"/>
              </a:solidFill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cs typeface="Times New Roman" charset="0"/>
              </a:rPr>
              <a:t>Sequence Number (16 b)</a:t>
            </a:r>
            <a:r>
              <a:rPr lang="en-US" sz="1800" dirty="0">
                <a:cs typeface="Times New Roman" charset="0"/>
              </a:rPr>
              <a:t> </a:t>
            </a:r>
            <a:r>
              <a:rPr lang="en-US" sz="1800" dirty="0">
                <a:solidFill>
                  <a:srgbClr val="0033CC"/>
                </a:solidFill>
                <a:cs typeface="Times New Roman" charset="0"/>
              </a:rPr>
              <a:t>used to detect packet loss / </a:t>
            </a:r>
            <a:r>
              <a:rPr lang="en-US" sz="1800" dirty="0" err="1">
                <a:solidFill>
                  <a:srgbClr val="0033CC"/>
                </a:solidFill>
                <a:cs typeface="Times New Roman" charset="0"/>
              </a:rPr>
              <a:t>misordering</a:t>
            </a:r>
            <a:endParaRPr lang="en-US" sz="1800" dirty="0">
              <a:solidFill>
                <a:srgbClr val="0033CC"/>
              </a:solidFill>
              <a:cs typeface="Times New Roman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96913" y="1219200"/>
            <a:ext cx="7721600" cy="465138"/>
            <a:chOff x="439" y="768"/>
            <a:chExt cx="4864" cy="293"/>
          </a:xfrm>
        </p:grpSpPr>
        <p:sp>
          <p:nvSpPr>
            <p:cNvPr id="204805" name="Text Box 5"/>
            <p:cNvSpPr txBox="1">
              <a:spLocks noChangeArrowheads="1"/>
            </p:cNvSpPr>
            <p:nvPr/>
          </p:nvSpPr>
          <p:spPr bwMode="auto">
            <a:xfrm>
              <a:off x="439" y="768"/>
              <a:ext cx="4864" cy="2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Arial" charset="0"/>
                </a:rPr>
                <a:t> 0 0 0 0     flags    0 0   Length            Sequence Number  </a:t>
              </a:r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262" y="778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Line 7"/>
            <p:cNvSpPr>
              <a:spLocks noChangeShapeType="1"/>
            </p:cNvSpPr>
            <p:nvPr/>
          </p:nvSpPr>
          <p:spPr bwMode="auto">
            <a:xfrm>
              <a:off x="2862" y="778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>
              <a:off x="2180" y="774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Line 9"/>
            <p:cNvSpPr>
              <a:spLocks noChangeShapeType="1"/>
            </p:cNvSpPr>
            <p:nvPr/>
          </p:nvSpPr>
          <p:spPr bwMode="auto">
            <a:xfrm>
              <a:off x="1824" y="775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78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Optional explicit timing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927806"/>
            <a:ext cx="7969250" cy="5582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VoIP uses RTP (Real-Time Protocol)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RTP can be used to transport timing across IP networks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It does this by providing:</a:t>
            </a:r>
          </a:p>
          <a:p>
            <a:pPr eaLnBrk="1" hangingPunct="1"/>
            <a:r>
              <a:rPr lang="en-US" sz="2400" dirty="0" smtClean="0"/>
              <a:t>a 16 bit sequence number</a:t>
            </a:r>
          </a:p>
          <a:p>
            <a:pPr eaLnBrk="1" hangingPunct="1"/>
            <a:r>
              <a:rPr lang="en-US" sz="2400" dirty="0" smtClean="0"/>
              <a:t>a 32 bit timestamp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at the expense of 12 additional overhead bytes per packet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Accurate timing is important in telephony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and IP networks add packet delay variation (PDV)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For TDM PWs, only the timestamp is needed </a:t>
            </a:r>
            <a:r>
              <a:rPr lang="en-US" sz="2000" dirty="0" smtClean="0"/>
              <a:t>(SN is in CW)</a:t>
            </a:r>
          </a:p>
          <a:p>
            <a:pPr lvl="1" eaLnBrk="1" hangingPunct="1"/>
            <a:r>
              <a:rPr lang="en-US" sz="2400" dirty="0" smtClean="0"/>
              <a:t>encodes time of sending using clock N*8kHz</a:t>
            </a:r>
          </a:p>
          <a:p>
            <a:pPr lvl="1" eaLnBrk="1" hangingPunct="1"/>
            <a:r>
              <a:rPr lang="en-US" sz="2400" dirty="0" smtClean="0"/>
              <a:t>Note   </a:t>
            </a:r>
          </a:p>
          <a:p>
            <a:pPr lvl="2"/>
            <a:r>
              <a:rPr lang="en-US" dirty="0" smtClean="0"/>
              <a:t>this is NOT the normal RTP clock (number of samples)</a:t>
            </a:r>
          </a:p>
          <a:p>
            <a:pPr lvl="2"/>
            <a:r>
              <a:rPr lang="en-US" dirty="0" smtClean="0"/>
              <a:t>rather with respect to a </a:t>
            </a:r>
            <a:r>
              <a:rPr lang="en-US" i="1" dirty="0" smtClean="0"/>
              <a:t>common clock</a:t>
            </a:r>
          </a:p>
        </p:txBody>
      </p:sp>
    </p:spTree>
    <p:extLst>
      <p:ext uri="{BB962C8B-B14F-4D97-AF65-F5344CB8AC3E}">
        <p14:creationId xmlns:p14="http://schemas.microsoft.com/office/powerpoint/2010/main" val="1651495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CESoPSN mode</a:t>
            </a:r>
          </a:p>
        </p:txBody>
      </p:sp>
      <p:sp>
        <p:nvSpPr>
          <p:cNvPr id="112644" name="Rectangle 18"/>
          <p:cNvSpPr>
            <a:spLocks noChangeArrowheads="1"/>
          </p:cNvSpPr>
          <p:nvPr/>
        </p:nvSpPr>
        <p:spPr bwMode="auto">
          <a:xfrm>
            <a:off x="476250" y="3032125"/>
            <a:ext cx="84010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Can </a:t>
            </a:r>
            <a:r>
              <a:rPr lang="en-US" sz="2400" dirty="0">
                <a:latin typeface="Arial" charset="0"/>
                <a:cs typeface="Arial" charset="0"/>
              </a:rPr>
              <a:t>efficiently handle fractional T1/E1</a:t>
            </a:r>
          </a:p>
          <a:p>
            <a:pPr marL="342900" indent="-342900">
              <a:spcBef>
                <a:spcPts val="12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400" dirty="0">
                <a:latin typeface="Arial" charset="0"/>
                <a:cs typeface="Arial" charset="0"/>
              </a:rPr>
              <a:t>FRG field in CW enables support of </a:t>
            </a:r>
            <a:r>
              <a:rPr lang="en-US" sz="2400" dirty="0" err="1">
                <a:latin typeface="Arial" charset="0"/>
                <a:cs typeface="Arial" charset="0"/>
              </a:rPr>
              <a:t>multiframe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  <a:cs typeface="Arial" charset="0"/>
              </a:rPr>
              <a:t>CAS signaling uses a </a:t>
            </a:r>
            <a:r>
              <a:rPr lang="en-US" sz="2000" dirty="0" err="1">
                <a:latin typeface="Arial" charset="0"/>
                <a:cs typeface="Arial" charset="0"/>
              </a:rPr>
              <a:t>superframe</a:t>
            </a:r>
            <a:r>
              <a:rPr lang="en-US" sz="2000" dirty="0">
                <a:latin typeface="Arial" charset="0"/>
                <a:cs typeface="Arial" charset="0"/>
              </a:rPr>
              <a:t> (16/24 frames) </a:t>
            </a:r>
          </a:p>
          <a:p>
            <a:pPr marL="342900" indent="-342900"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 dirty="0" err="1">
                <a:latin typeface="Arial" charset="0"/>
                <a:cs typeface="Arial" charset="0"/>
              </a:rPr>
              <a:t>Superframe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n-US" sz="2000" dirty="0" err="1">
                <a:latin typeface="Arial" charset="0"/>
                <a:cs typeface="Arial" charset="0"/>
              </a:rPr>
              <a:t>multiframe</a:t>
            </a:r>
            <a:r>
              <a:rPr lang="en-US" sz="2000" dirty="0">
                <a:latin typeface="Arial" charset="0"/>
                <a:cs typeface="Arial" charset="0"/>
              </a:rPr>
              <a:t> integrity must be </a:t>
            </a:r>
            <a:r>
              <a:rPr lang="en-US" sz="2000" dirty="0" smtClean="0">
                <a:latin typeface="Arial" charset="0"/>
                <a:cs typeface="Arial" charset="0"/>
              </a:rPr>
              <a:t>respected</a:t>
            </a:r>
          </a:p>
          <a:p>
            <a:pPr marL="342900" indent="-342900">
              <a:buClr>
                <a:srgbClr val="F46300"/>
              </a:buClr>
              <a:buSzPct val="70000"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2900" indent="-342900">
              <a:buClr>
                <a:srgbClr val="F46300"/>
              </a:buClr>
              <a:buSzPct val="70000"/>
            </a:pPr>
            <a:r>
              <a:rPr lang="en-US" sz="2400" dirty="0" smtClean="0">
                <a:latin typeface="Arial" charset="0"/>
                <a:cs typeface="Arial" charset="0"/>
              </a:rPr>
              <a:t>Octet aligned mode for T1 </a:t>
            </a:r>
            <a:r>
              <a:rPr lang="en-US" sz="2000" dirty="0" smtClean="0">
                <a:latin typeface="Arial" charset="0"/>
                <a:cs typeface="Arial" charset="0"/>
              </a:rPr>
              <a:t>(24 bytes plus one bit per frame)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11200" y="1154113"/>
            <a:ext cx="7650163" cy="1366837"/>
            <a:chOff x="448" y="1471"/>
            <a:chExt cx="4819" cy="861"/>
          </a:xfrm>
        </p:grpSpPr>
        <p:sp>
          <p:nvSpPr>
            <p:cNvPr id="112646" name="Rectangle 5"/>
            <p:cNvSpPr>
              <a:spLocks noChangeArrowheads="1"/>
            </p:cNvSpPr>
            <p:nvPr/>
          </p:nvSpPr>
          <p:spPr bwMode="auto">
            <a:xfrm>
              <a:off x="448" y="1471"/>
              <a:ext cx="4819" cy="8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469" y="1772"/>
              <a:ext cx="3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PSN</a:t>
              </a:r>
            </a:p>
          </p:txBody>
        </p:sp>
        <p:sp>
          <p:nvSpPr>
            <p:cNvPr id="112648" name="Text Box 9"/>
            <p:cNvSpPr txBox="1">
              <a:spLocks noChangeArrowheads="1"/>
            </p:cNvSpPr>
            <p:nvPr/>
          </p:nvSpPr>
          <p:spPr bwMode="auto">
            <a:xfrm>
              <a:off x="1508" y="1741"/>
              <a:ext cx="10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T1/E1 frame</a:t>
              </a:r>
            </a:p>
          </p:txBody>
        </p:sp>
        <p:sp>
          <p:nvSpPr>
            <p:cNvPr id="112649" name="Line 16"/>
            <p:cNvSpPr>
              <a:spLocks noChangeShapeType="1"/>
            </p:cNvSpPr>
            <p:nvPr/>
          </p:nvSpPr>
          <p:spPr bwMode="auto">
            <a:xfrm flipV="1">
              <a:off x="1141" y="1471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0" name="Line 17"/>
            <p:cNvSpPr>
              <a:spLocks noChangeShapeType="1"/>
            </p:cNvSpPr>
            <p:nvPr/>
          </p:nvSpPr>
          <p:spPr bwMode="auto">
            <a:xfrm flipV="1">
              <a:off x="1437" y="1473"/>
              <a:ext cx="0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1" name="Text Box 20"/>
            <p:cNvSpPr txBox="1">
              <a:spLocks noChangeArrowheads="1"/>
            </p:cNvSpPr>
            <p:nvPr/>
          </p:nvSpPr>
          <p:spPr bwMode="auto">
            <a:xfrm>
              <a:off x="1117" y="1763"/>
              <a:ext cx="3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CW</a:t>
              </a:r>
            </a:p>
          </p:txBody>
        </p:sp>
        <p:sp>
          <p:nvSpPr>
            <p:cNvPr id="112652" name="Text Box 21"/>
            <p:cNvSpPr txBox="1">
              <a:spLocks noChangeArrowheads="1"/>
            </p:cNvSpPr>
            <p:nvPr/>
          </p:nvSpPr>
          <p:spPr bwMode="auto">
            <a:xfrm>
              <a:off x="4116" y="1741"/>
              <a:ext cx="10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T1/E1 frame</a:t>
              </a:r>
            </a:p>
          </p:txBody>
        </p:sp>
        <p:sp>
          <p:nvSpPr>
            <p:cNvPr id="112653" name="Line 22"/>
            <p:cNvSpPr>
              <a:spLocks noChangeShapeType="1"/>
            </p:cNvSpPr>
            <p:nvPr/>
          </p:nvSpPr>
          <p:spPr bwMode="auto">
            <a:xfrm flipV="1">
              <a:off x="2605" y="1481"/>
              <a:ext cx="0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4" name="Line 23"/>
            <p:cNvSpPr>
              <a:spLocks noChangeShapeType="1"/>
            </p:cNvSpPr>
            <p:nvPr/>
          </p:nvSpPr>
          <p:spPr bwMode="auto">
            <a:xfrm flipV="1">
              <a:off x="4133" y="1473"/>
              <a:ext cx="0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5" name="Text Box 24"/>
            <p:cNvSpPr txBox="1">
              <a:spLocks noChangeArrowheads="1"/>
            </p:cNvSpPr>
            <p:nvPr/>
          </p:nvSpPr>
          <p:spPr bwMode="auto">
            <a:xfrm>
              <a:off x="3144" y="1600"/>
              <a:ext cx="5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72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Problems with IP routing</a:t>
            </a:r>
          </a:p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5322627" y="453837"/>
            <a:ext cx="3164647" cy="2207476"/>
            <a:chOff x="5322627" y="453837"/>
            <a:chExt cx="3164647" cy="2207476"/>
          </a:xfrm>
        </p:grpSpPr>
        <p:sp>
          <p:nvSpPr>
            <p:cNvPr id="4" name="Freeform 206"/>
            <p:cNvSpPr>
              <a:spLocks/>
            </p:cNvSpPr>
            <p:nvPr/>
          </p:nvSpPr>
          <p:spPr bwMode="auto">
            <a:xfrm rot="64793">
              <a:off x="6063099" y="749089"/>
              <a:ext cx="1725153" cy="1648382"/>
            </a:xfrm>
            <a:custGeom>
              <a:avLst/>
              <a:gdLst>
                <a:gd name="T0" fmla="*/ 971 w 1034"/>
                <a:gd name="T1" fmla="*/ 497 h 737"/>
                <a:gd name="T2" fmla="*/ 736 w 1034"/>
                <a:gd name="T3" fmla="*/ 500 h 737"/>
                <a:gd name="T4" fmla="*/ 494 w 1034"/>
                <a:gd name="T5" fmla="*/ 694 h 737"/>
                <a:gd name="T6" fmla="*/ 311 w 1034"/>
                <a:gd name="T7" fmla="*/ 999 h 737"/>
                <a:gd name="T8" fmla="*/ 222 w 1034"/>
                <a:gd name="T9" fmla="*/ 1389 h 737"/>
                <a:gd name="T10" fmla="*/ 191 w 1034"/>
                <a:gd name="T11" fmla="*/ 1714 h 737"/>
                <a:gd name="T12" fmla="*/ 55 w 1034"/>
                <a:gd name="T13" fmla="*/ 1937 h 737"/>
                <a:gd name="T14" fmla="*/ 0 w 1034"/>
                <a:gd name="T15" fmla="*/ 2227 h 737"/>
                <a:gd name="T16" fmla="*/ 28 w 1034"/>
                <a:gd name="T17" fmla="*/ 2531 h 737"/>
                <a:gd name="T18" fmla="*/ 168 w 1034"/>
                <a:gd name="T19" fmla="*/ 2836 h 737"/>
                <a:gd name="T20" fmla="*/ 419 w 1034"/>
                <a:gd name="T21" fmla="*/ 3080 h 737"/>
                <a:gd name="T22" fmla="*/ 413 w 1034"/>
                <a:gd name="T23" fmla="*/ 3407 h 737"/>
                <a:gd name="T24" fmla="*/ 539 w 1034"/>
                <a:gd name="T25" fmla="*/ 3657 h 737"/>
                <a:gd name="T26" fmla="*/ 724 w 1034"/>
                <a:gd name="T27" fmla="*/ 3810 h 737"/>
                <a:gd name="T28" fmla="*/ 938 w 1034"/>
                <a:gd name="T29" fmla="*/ 3847 h 737"/>
                <a:gd name="T30" fmla="*/ 1114 w 1034"/>
                <a:gd name="T31" fmla="*/ 3753 h 737"/>
                <a:gd name="T32" fmla="*/ 1305 w 1034"/>
                <a:gd name="T33" fmla="*/ 3911 h 737"/>
                <a:gd name="T34" fmla="*/ 1559 w 1034"/>
                <a:gd name="T35" fmla="*/ 4114 h 737"/>
                <a:gd name="T36" fmla="*/ 1817 w 1034"/>
                <a:gd name="T37" fmla="*/ 4151 h 737"/>
                <a:gd name="T38" fmla="*/ 2079 w 1034"/>
                <a:gd name="T39" fmla="*/ 4070 h 737"/>
                <a:gd name="T40" fmla="*/ 2320 w 1034"/>
                <a:gd name="T41" fmla="*/ 3883 h 737"/>
                <a:gd name="T42" fmla="*/ 2526 w 1034"/>
                <a:gd name="T43" fmla="*/ 3753 h 737"/>
                <a:gd name="T44" fmla="*/ 2726 w 1034"/>
                <a:gd name="T45" fmla="*/ 3813 h 737"/>
                <a:gd name="T46" fmla="*/ 2937 w 1034"/>
                <a:gd name="T47" fmla="*/ 3701 h 737"/>
                <a:gd name="T48" fmla="*/ 3104 w 1034"/>
                <a:gd name="T49" fmla="*/ 3457 h 737"/>
                <a:gd name="T50" fmla="*/ 3208 w 1034"/>
                <a:gd name="T51" fmla="*/ 3131 h 737"/>
                <a:gd name="T52" fmla="*/ 3192 w 1034"/>
                <a:gd name="T53" fmla="*/ 2775 h 737"/>
                <a:gd name="T54" fmla="*/ 3341 w 1034"/>
                <a:gd name="T55" fmla="*/ 2425 h 737"/>
                <a:gd name="T56" fmla="*/ 3408 w 1034"/>
                <a:gd name="T57" fmla="*/ 2069 h 737"/>
                <a:gd name="T58" fmla="*/ 3394 w 1034"/>
                <a:gd name="T59" fmla="*/ 1727 h 737"/>
                <a:gd name="T60" fmla="*/ 3300 w 1034"/>
                <a:gd name="T61" fmla="*/ 1426 h 737"/>
                <a:gd name="T62" fmla="*/ 3141 w 1034"/>
                <a:gd name="T63" fmla="*/ 1195 h 737"/>
                <a:gd name="T64" fmla="*/ 3092 w 1034"/>
                <a:gd name="T65" fmla="*/ 890 h 737"/>
                <a:gd name="T66" fmla="*/ 2986 w 1034"/>
                <a:gd name="T67" fmla="*/ 557 h 737"/>
                <a:gd name="T68" fmla="*/ 2796 w 1034"/>
                <a:gd name="T69" fmla="*/ 326 h 737"/>
                <a:gd name="T70" fmla="*/ 2553 w 1034"/>
                <a:gd name="T71" fmla="*/ 231 h 737"/>
                <a:gd name="T72" fmla="*/ 2320 w 1034"/>
                <a:gd name="T73" fmla="*/ 304 h 737"/>
                <a:gd name="T74" fmla="*/ 2121 w 1034"/>
                <a:gd name="T75" fmla="*/ 345 h 737"/>
                <a:gd name="T76" fmla="*/ 1899 w 1034"/>
                <a:gd name="T77" fmla="*/ 94 h 737"/>
                <a:gd name="T78" fmla="*/ 1695 w 1034"/>
                <a:gd name="T79" fmla="*/ 0 h 737"/>
                <a:gd name="T80" fmla="*/ 1491 w 1034"/>
                <a:gd name="T81" fmla="*/ 64 h 737"/>
                <a:gd name="T82" fmla="*/ 1284 w 1034"/>
                <a:gd name="T83" fmla="*/ 269 h 737"/>
                <a:gd name="T84" fmla="*/ 1093 w 1034"/>
                <a:gd name="T85" fmla="*/ 609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" name="Rectangle 240"/>
            <p:cNvSpPr>
              <a:spLocks noChangeArrowheads="1"/>
            </p:cNvSpPr>
            <p:nvPr/>
          </p:nvSpPr>
          <p:spPr bwMode="auto">
            <a:xfrm flipH="1">
              <a:off x="6586245" y="1889890"/>
              <a:ext cx="583640" cy="67845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41"/>
            <p:cNvSpPr>
              <a:spLocks noChangeArrowheads="1"/>
            </p:cNvSpPr>
            <p:nvPr/>
          </p:nvSpPr>
          <p:spPr bwMode="auto">
            <a:xfrm flipH="1">
              <a:off x="6570562" y="1333309"/>
              <a:ext cx="583640" cy="67845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42"/>
            <p:cNvSpPr>
              <a:spLocks noChangeArrowheads="1"/>
            </p:cNvSpPr>
            <p:nvPr/>
          </p:nvSpPr>
          <p:spPr bwMode="auto">
            <a:xfrm rot="16200000" flipH="1">
              <a:off x="6279680" y="1600827"/>
              <a:ext cx="654579" cy="6049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43"/>
            <p:cNvSpPr>
              <a:spLocks noChangeArrowheads="1"/>
            </p:cNvSpPr>
            <p:nvPr/>
          </p:nvSpPr>
          <p:spPr bwMode="auto">
            <a:xfrm rot="16200000" flipH="1">
              <a:off x="6797226" y="1629725"/>
              <a:ext cx="654579" cy="6049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16"/>
            <p:cNvSpPr>
              <a:spLocks noChangeShapeType="1"/>
            </p:cNvSpPr>
            <p:nvPr/>
          </p:nvSpPr>
          <p:spPr bwMode="auto">
            <a:xfrm>
              <a:off x="6157198" y="756627"/>
              <a:ext cx="358473" cy="5163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17"/>
            <p:cNvSpPr>
              <a:spLocks noChangeShapeType="1"/>
            </p:cNvSpPr>
            <p:nvPr/>
          </p:nvSpPr>
          <p:spPr bwMode="auto">
            <a:xfrm>
              <a:off x="5886102" y="1060673"/>
              <a:ext cx="615006" cy="275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18"/>
            <p:cNvSpPr>
              <a:spLocks noChangeShapeType="1"/>
            </p:cNvSpPr>
            <p:nvPr/>
          </p:nvSpPr>
          <p:spPr bwMode="auto">
            <a:xfrm>
              <a:off x="5589241" y="1372258"/>
              <a:ext cx="921949" cy="100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19"/>
            <p:cNvSpPr>
              <a:spLocks noChangeShapeType="1"/>
            </p:cNvSpPr>
            <p:nvPr/>
          </p:nvSpPr>
          <p:spPr bwMode="auto">
            <a:xfrm flipV="1">
              <a:off x="5567957" y="1898684"/>
              <a:ext cx="9835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20"/>
            <p:cNvSpPr>
              <a:spLocks noChangeShapeType="1"/>
            </p:cNvSpPr>
            <p:nvPr/>
          </p:nvSpPr>
          <p:spPr bwMode="auto">
            <a:xfrm flipV="1">
              <a:off x="5876020" y="1956478"/>
              <a:ext cx="583640" cy="3216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21"/>
            <p:cNvSpPr>
              <a:spLocks noChangeShapeType="1"/>
            </p:cNvSpPr>
            <p:nvPr/>
          </p:nvSpPr>
          <p:spPr bwMode="auto">
            <a:xfrm flipH="1">
              <a:off x="6172881" y="2038144"/>
              <a:ext cx="358473" cy="4598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22"/>
            <p:cNvSpPr>
              <a:spLocks noChangeShapeType="1"/>
            </p:cNvSpPr>
            <p:nvPr/>
          </p:nvSpPr>
          <p:spPr bwMode="auto">
            <a:xfrm flipV="1">
              <a:off x="7196770" y="935034"/>
              <a:ext cx="808805" cy="3681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23"/>
            <p:cNvSpPr>
              <a:spLocks noChangeShapeType="1"/>
            </p:cNvSpPr>
            <p:nvPr/>
          </p:nvSpPr>
          <p:spPr bwMode="auto">
            <a:xfrm flipV="1">
              <a:off x="7228137" y="1416231"/>
              <a:ext cx="1033972" cy="12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24"/>
            <p:cNvSpPr>
              <a:spLocks noChangeShapeType="1"/>
            </p:cNvSpPr>
            <p:nvPr/>
          </p:nvSpPr>
          <p:spPr bwMode="auto">
            <a:xfrm flipV="1">
              <a:off x="7227016" y="1783097"/>
              <a:ext cx="1065338" cy="12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25"/>
            <p:cNvSpPr>
              <a:spLocks noChangeShapeType="1"/>
            </p:cNvSpPr>
            <p:nvPr/>
          </p:nvSpPr>
          <p:spPr bwMode="auto">
            <a:xfrm>
              <a:off x="7206852" y="1864762"/>
              <a:ext cx="757275" cy="4007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26"/>
            <p:cNvSpPr>
              <a:spLocks noChangeShapeType="1"/>
            </p:cNvSpPr>
            <p:nvPr/>
          </p:nvSpPr>
          <p:spPr bwMode="auto">
            <a:xfrm>
              <a:off x="7186688" y="1956478"/>
              <a:ext cx="358473" cy="5163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18"/>
            <p:cNvGrpSpPr>
              <a:grpSpLocks/>
            </p:cNvGrpSpPr>
            <p:nvPr/>
          </p:nvGrpSpPr>
          <p:grpSpPr bwMode="auto">
            <a:xfrm>
              <a:off x="6448457" y="1652432"/>
              <a:ext cx="281178" cy="414608"/>
              <a:chOff x="266" y="1703"/>
              <a:chExt cx="251" cy="330"/>
            </a:xfrm>
          </p:grpSpPr>
          <p:sp>
            <p:nvSpPr>
              <p:cNvPr id="342" name="Oval 21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Rectangle 22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22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Oval 22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6" name="Group 22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347" name="Freeform 22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22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22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22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228"/>
            <p:cNvGrpSpPr>
              <a:grpSpLocks/>
            </p:cNvGrpSpPr>
            <p:nvPr/>
          </p:nvGrpSpPr>
          <p:grpSpPr bwMode="auto">
            <a:xfrm>
              <a:off x="6959282" y="1639868"/>
              <a:ext cx="281178" cy="414608"/>
              <a:chOff x="266" y="1703"/>
              <a:chExt cx="251" cy="330"/>
            </a:xfrm>
          </p:grpSpPr>
          <p:sp>
            <p:nvSpPr>
              <p:cNvPr id="333" name="Oval 22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23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Rectangle 23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Oval 23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7" name="Group 23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338" name="Freeform 23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23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23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23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6452938" y="1105903"/>
              <a:ext cx="281178" cy="414608"/>
              <a:chOff x="266" y="1703"/>
              <a:chExt cx="251" cy="330"/>
            </a:xfrm>
          </p:grpSpPr>
          <p:sp>
            <p:nvSpPr>
              <p:cNvPr id="324" name="Oval 5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Rectangle 6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7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Oval 8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" name="Group 9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329" name="Freeform 1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1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1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1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268"/>
            <p:cNvGrpSpPr>
              <a:grpSpLocks/>
            </p:cNvGrpSpPr>
            <p:nvPr/>
          </p:nvGrpSpPr>
          <p:grpSpPr bwMode="auto">
            <a:xfrm>
              <a:off x="6003726" y="499067"/>
              <a:ext cx="281178" cy="414608"/>
              <a:chOff x="3933" y="930"/>
              <a:chExt cx="251" cy="330"/>
            </a:xfrm>
          </p:grpSpPr>
          <p:sp>
            <p:nvSpPr>
              <p:cNvPr id="301" name="Oval 26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27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27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Oval 27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5" name="Group 27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06" name="Group 27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16" name="Freeform 27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27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27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27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27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28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28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28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" name="Group 28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08" name="Freeform 28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28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28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28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28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28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29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29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5665417" y="820703"/>
              <a:ext cx="281178" cy="414608"/>
              <a:chOff x="3933" y="930"/>
              <a:chExt cx="251" cy="330"/>
            </a:xfrm>
          </p:grpSpPr>
          <p:sp>
            <p:nvSpPr>
              <p:cNvPr id="278" name="Oval 6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6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6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Oval 6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2" name="Group 6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3" name="Group 6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93" name="Freeform 6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7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7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7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7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7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7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7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" name="Group 7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5" name="Freeform 7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7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8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8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8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8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8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8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5339431" y="1190081"/>
              <a:ext cx="281178" cy="414608"/>
              <a:chOff x="3933" y="930"/>
              <a:chExt cx="251" cy="330"/>
            </a:xfrm>
          </p:grpSpPr>
          <p:sp>
            <p:nvSpPr>
              <p:cNvPr id="255" name="Oval 1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Rectangle 1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1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Oval 1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" name="Group 1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60" name="Group 2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70" name="Freeform 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" name="Group 2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62" name="Freeform 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>
              <a:off x="5322627" y="1677560"/>
              <a:ext cx="281178" cy="414608"/>
              <a:chOff x="3933" y="930"/>
              <a:chExt cx="251" cy="330"/>
            </a:xfrm>
          </p:grpSpPr>
          <p:sp>
            <p:nvSpPr>
              <p:cNvPr id="232" name="Oval 87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88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89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Oval 90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" name="Group 91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37" name="Group 9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47" name="Freeform 9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9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9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9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9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9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9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10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" name="Group 10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39" name="Freeform 10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0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0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0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0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5629570" y="2055733"/>
              <a:ext cx="281178" cy="414608"/>
              <a:chOff x="3933" y="930"/>
              <a:chExt cx="251" cy="330"/>
            </a:xfrm>
          </p:grpSpPr>
          <p:sp>
            <p:nvSpPr>
              <p:cNvPr id="209" name="Oval 3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4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4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3" name="Group 4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14" name="Group 4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24" name="Freeform 4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4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4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4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4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5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5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5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" name="Group 5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16" name="Freeform 5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5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5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5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5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5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6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6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" name="Group 244"/>
            <p:cNvGrpSpPr>
              <a:grpSpLocks/>
            </p:cNvGrpSpPr>
            <p:nvPr/>
          </p:nvGrpSpPr>
          <p:grpSpPr bwMode="auto">
            <a:xfrm>
              <a:off x="6096706" y="2246705"/>
              <a:ext cx="281178" cy="414608"/>
              <a:chOff x="3933" y="930"/>
              <a:chExt cx="251" cy="330"/>
            </a:xfrm>
          </p:grpSpPr>
          <p:sp>
            <p:nvSpPr>
              <p:cNvPr id="186" name="Oval 24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24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Rectangle 24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24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0" name="Group 24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91" name="Group 25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01" name="Freeform 2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5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5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5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5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" name="Group 25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93" name="Freeform 2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26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2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26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2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6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6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292"/>
            <p:cNvGrpSpPr>
              <a:grpSpLocks/>
            </p:cNvGrpSpPr>
            <p:nvPr/>
          </p:nvGrpSpPr>
          <p:grpSpPr bwMode="auto">
            <a:xfrm>
              <a:off x="7477947" y="2235397"/>
              <a:ext cx="281178" cy="414608"/>
              <a:chOff x="3933" y="930"/>
              <a:chExt cx="251" cy="330"/>
            </a:xfrm>
          </p:grpSpPr>
          <p:sp>
            <p:nvSpPr>
              <p:cNvPr id="163" name="Oval 29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29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29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Oval 29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29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68" name="Group 29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78" name="Freeform 29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0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30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30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30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30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30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30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" name="Group 30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70" name="Freeform 30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30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1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1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1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1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" name="Group 110"/>
            <p:cNvGrpSpPr>
              <a:grpSpLocks/>
            </p:cNvGrpSpPr>
            <p:nvPr/>
          </p:nvGrpSpPr>
          <p:grpSpPr bwMode="auto">
            <a:xfrm>
              <a:off x="7837541" y="1980350"/>
              <a:ext cx="281178" cy="414608"/>
              <a:chOff x="3933" y="930"/>
              <a:chExt cx="251" cy="330"/>
            </a:xfrm>
          </p:grpSpPr>
          <p:sp>
            <p:nvSpPr>
              <p:cNvPr id="140" name="Oval 111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113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Oval 114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" name="Group 115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45" name="Group 11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55" name="Freeform 11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1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1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2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2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2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2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2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Group 12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47" name="Freeform 12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2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2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2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3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3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3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3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1" name="Group 134"/>
            <p:cNvGrpSpPr>
              <a:grpSpLocks/>
            </p:cNvGrpSpPr>
            <p:nvPr/>
          </p:nvGrpSpPr>
          <p:grpSpPr bwMode="auto">
            <a:xfrm>
              <a:off x="8201615" y="1631074"/>
              <a:ext cx="281178" cy="414608"/>
              <a:chOff x="3933" y="930"/>
              <a:chExt cx="251" cy="330"/>
            </a:xfrm>
          </p:grpSpPr>
          <p:sp>
            <p:nvSpPr>
              <p:cNvPr id="117" name="Oval 13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3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3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Oval 13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1" name="Group 13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22" name="Group 14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32" name="Freeform 14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4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4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4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14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24" name="Freeform 15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5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5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5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2" name="Group 158"/>
            <p:cNvGrpSpPr>
              <a:grpSpLocks/>
            </p:cNvGrpSpPr>
            <p:nvPr/>
          </p:nvGrpSpPr>
          <p:grpSpPr bwMode="auto">
            <a:xfrm>
              <a:off x="8206096" y="1153646"/>
              <a:ext cx="281178" cy="414608"/>
              <a:chOff x="3933" y="930"/>
              <a:chExt cx="251" cy="330"/>
            </a:xfrm>
          </p:grpSpPr>
          <p:sp>
            <p:nvSpPr>
              <p:cNvPr id="94" name="Oval 15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16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16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16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" name="Group 16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99" name="Group 16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09" name="Freeform 16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6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7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" name="Group 17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01" name="Freeform 17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7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7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8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" name="Group 182"/>
            <p:cNvGrpSpPr>
              <a:grpSpLocks/>
            </p:cNvGrpSpPr>
            <p:nvPr/>
          </p:nvGrpSpPr>
          <p:grpSpPr bwMode="auto">
            <a:xfrm>
              <a:off x="7966367" y="746576"/>
              <a:ext cx="281178" cy="414608"/>
              <a:chOff x="3933" y="930"/>
              <a:chExt cx="251" cy="330"/>
            </a:xfrm>
          </p:grpSpPr>
          <p:sp>
            <p:nvSpPr>
              <p:cNvPr id="71" name="Oval 18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8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18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18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18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76" name="Group 18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86" name="Freeform 18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9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9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9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9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9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9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9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19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78" name="Freeform 19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19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0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0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0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0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0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20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" name="Line 353"/>
            <p:cNvSpPr>
              <a:spLocks noChangeShapeType="1"/>
            </p:cNvSpPr>
            <p:nvPr/>
          </p:nvSpPr>
          <p:spPr bwMode="auto">
            <a:xfrm flipV="1">
              <a:off x="7089228" y="756627"/>
              <a:ext cx="725908" cy="4372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208"/>
            <p:cNvGrpSpPr>
              <a:grpSpLocks/>
            </p:cNvGrpSpPr>
            <p:nvPr/>
          </p:nvGrpSpPr>
          <p:grpSpPr bwMode="auto">
            <a:xfrm>
              <a:off x="6970484" y="1146108"/>
              <a:ext cx="281178" cy="414608"/>
              <a:chOff x="266" y="1703"/>
              <a:chExt cx="251" cy="330"/>
            </a:xfrm>
          </p:grpSpPr>
          <p:sp>
            <p:nvSpPr>
              <p:cNvPr id="62" name="Oval 20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21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21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21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" name="Group 21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67" name="Freeform 21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1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1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1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329"/>
            <p:cNvGrpSpPr>
              <a:grpSpLocks/>
            </p:cNvGrpSpPr>
            <p:nvPr/>
          </p:nvGrpSpPr>
          <p:grpSpPr bwMode="auto">
            <a:xfrm>
              <a:off x="7673988" y="453837"/>
              <a:ext cx="281178" cy="414608"/>
              <a:chOff x="3933" y="930"/>
              <a:chExt cx="251" cy="330"/>
            </a:xfrm>
          </p:grpSpPr>
          <p:sp>
            <p:nvSpPr>
              <p:cNvPr id="39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44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54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165100"/>
            <a:ext cx="7778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TDMoIP</a:t>
            </a:r>
            <a:r>
              <a:rPr lang="en-US" dirty="0" smtClean="0"/>
              <a:t> AAL1 mode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306513"/>
            <a:ext cx="8258175" cy="177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Packet loss, </a:t>
            </a:r>
            <a:r>
              <a:rPr lang="en-US" sz="2400" dirty="0" err="1" smtClean="0"/>
              <a:t>misorder</a:t>
            </a:r>
            <a:r>
              <a:rPr lang="en-US" sz="2400" dirty="0" smtClean="0"/>
              <a:t>, PDV problems can be solved by: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adding a packet sequence number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adding a pointer to the next multi-frame boundary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only sending timeslots in use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allowing multiple frames per packet</a:t>
            </a:r>
          </a:p>
        </p:txBody>
      </p:sp>
      <p:sp>
        <p:nvSpPr>
          <p:cNvPr id="113670" name="Text Box 5"/>
          <p:cNvSpPr txBox="1">
            <a:spLocks noChangeArrowheads="1"/>
          </p:cNvSpPr>
          <p:nvPr/>
        </p:nvSpPr>
        <p:spPr bwMode="auto">
          <a:xfrm>
            <a:off x="0" y="4527550"/>
            <a:ext cx="168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33CC"/>
                </a:solidFill>
              </a:rPr>
              <a:t>for example</a:t>
            </a:r>
          </a:p>
        </p:txBody>
      </p:sp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116013" y="3670300"/>
            <a:ext cx="7694612" cy="1363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1066800" y="3902075"/>
            <a:ext cx="878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UDP/IP</a:t>
            </a:r>
          </a:p>
        </p:txBody>
      </p:sp>
      <p:sp>
        <p:nvSpPr>
          <p:cNvPr id="113673" name="Text Box 8"/>
          <p:cNvSpPr txBox="1">
            <a:spLocks noChangeArrowheads="1"/>
          </p:cNvSpPr>
          <p:nvPr/>
        </p:nvSpPr>
        <p:spPr bwMode="auto">
          <a:xfrm>
            <a:off x="4044950" y="3840163"/>
            <a:ext cx="396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T1/E1 frames </a:t>
            </a:r>
            <a:r>
              <a:rPr lang="en-US" sz="1800"/>
              <a:t>(only timeslots in use)</a:t>
            </a:r>
          </a:p>
        </p:txBody>
      </p:sp>
      <p:sp>
        <p:nvSpPr>
          <p:cNvPr id="113674" name="Line 9"/>
          <p:cNvSpPr>
            <a:spLocks noChangeShapeType="1"/>
          </p:cNvSpPr>
          <p:nvPr/>
        </p:nvSpPr>
        <p:spPr bwMode="auto">
          <a:xfrm flipH="1" flipV="1">
            <a:off x="2005013" y="3667125"/>
            <a:ext cx="0" cy="1363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75" name="Text Box 10"/>
          <p:cNvSpPr txBox="1">
            <a:spLocks noChangeArrowheads="1"/>
          </p:cNvSpPr>
          <p:nvPr/>
        </p:nvSpPr>
        <p:spPr bwMode="auto">
          <a:xfrm>
            <a:off x="5224463" y="3235325"/>
            <a:ext cx="197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13676" name="Text Box 11"/>
          <p:cNvSpPr txBox="1">
            <a:spLocks noChangeArrowheads="1"/>
          </p:cNvSpPr>
          <p:nvPr/>
        </p:nvSpPr>
        <p:spPr bwMode="auto">
          <a:xfrm>
            <a:off x="2044700" y="3833813"/>
            <a:ext cx="117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seqnum</a:t>
            </a:r>
            <a:endParaRPr lang="en-US" sz="2000" b="1" dirty="0"/>
          </a:p>
          <a:p>
            <a:r>
              <a:rPr lang="en-US" sz="1600" dirty="0"/>
              <a:t>(with CRC)</a:t>
            </a:r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 flipV="1">
            <a:off x="3143250" y="3659188"/>
            <a:ext cx="0" cy="13493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78" name="Text Box 13"/>
          <p:cNvSpPr txBox="1">
            <a:spLocks noChangeArrowheads="1"/>
          </p:cNvSpPr>
          <p:nvPr/>
        </p:nvSpPr>
        <p:spPr bwMode="auto">
          <a:xfrm>
            <a:off x="3235325" y="3819525"/>
            <a:ext cx="523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ptr</a:t>
            </a:r>
            <a:endParaRPr lang="en-US" sz="2000" b="1" dirty="0"/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 flipH="1" flipV="1">
            <a:off x="3830638" y="3652838"/>
            <a:ext cx="0" cy="13636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80" name="Text Box 15"/>
          <p:cNvSpPr txBox="1">
            <a:spLocks noChangeArrowheads="1"/>
          </p:cNvSpPr>
          <p:nvPr/>
        </p:nvSpPr>
        <p:spPr bwMode="auto">
          <a:xfrm>
            <a:off x="4294188" y="4557713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TS1 TS2 TS5 TS7 TS1 TS2 TS5 TS7</a:t>
            </a:r>
          </a:p>
        </p:txBody>
      </p:sp>
      <p:sp>
        <p:nvSpPr>
          <p:cNvPr id="113681" name="Text Box 16"/>
          <p:cNvSpPr txBox="1">
            <a:spLocks noChangeArrowheads="1"/>
          </p:cNvSpPr>
          <p:nvPr/>
        </p:nvSpPr>
        <p:spPr bwMode="auto">
          <a:xfrm>
            <a:off x="2378075" y="4543425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13682" name="Text Box 17"/>
          <p:cNvSpPr txBox="1">
            <a:spLocks noChangeArrowheads="1"/>
          </p:cNvSpPr>
          <p:nvPr/>
        </p:nvSpPr>
        <p:spPr bwMode="auto">
          <a:xfrm>
            <a:off x="3265488" y="452913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@</a:t>
            </a:r>
          </a:p>
        </p:txBody>
      </p:sp>
      <p:sp>
        <p:nvSpPr>
          <p:cNvPr id="113683" name="Line 18"/>
          <p:cNvSpPr>
            <a:spLocks noChangeShapeType="1"/>
          </p:cNvSpPr>
          <p:nvPr/>
        </p:nvSpPr>
        <p:spPr bwMode="auto">
          <a:xfrm flipV="1">
            <a:off x="5875338" y="4864100"/>
            <a:ext cx="407987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684" name="Line 19"/>
          <p:cNvSpPr>
            <a:spLocks noChangeShapeType="1"/>
          </p:cNvSpPr>
          <p:nvPr/>
        </p:nvSpPr>
        <p:spPr bwMode="auto">
          <a:xfrm>
            <a:off x="3497263" y="4891088"/>
            <a:ext cx="319087" cy="349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5" name="Line 20"/>
          <p:cNvSpPr>
            <a:spLocks noChangeShapeType="1"/>
          </p:cNvSpPr>
          <p:nvPr/>
        </p:nvSpPr>
        <p:spPr bwMode="auto">
          <a:xfrm>
            <a:off x="3816350" y="5240338"/>
            <a:ext cx="20891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9433" y="5718412"/>
            <a:ext cx="8024883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Good idea!    This is AAL1 !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  <a:cs typeface="Arial" charset="0"/>
              </a:rPr>
              <a:t>using precisely AAL1 enabled service interworking with ATM networks</a:t>
            </a:r>
            <a:endParaRPr lang="en-US" sz="20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15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TDMoIP</a:t>
            </a:r>
            <a:r>
              <a:rPr lang="en-US" dirty="0" smtClean="0"/>
              <a:t> AAL2 mode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16" y="4421849"/>
            <a:ext cx="8734568" cy="23542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Each </a:t>
            </a:r>
            <a:r>
              <a:rPr lang="en-US" sz="2400" dirty="0" err="1" smtClean="0"/>
              <a:t>minicell</a:t>
            </a:r>
            <a:r>
              <a:rPr lang="en-US" sz="2400" dirty="0" smtClean="0"/>
              <a:t> consists of a header and buffered data</a:t>
            </a:r>
          </a:p>
          <a:p>
            <a:pPr eaLnBrk="1" hangingPunct="1"/>
            <a:r>
              <a:rPr lang="en-US" sz="2400" dirty="0" err="1" smtClean="0"/>
              <a:t>Minicell</a:t>
            </a:r>
            <a:r>
              <a:rPr lang="en-US" sz="2400" dirty="0" smtClean="0"/>
              <a:t> header contains: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 dirty="0" smtClean="0"/>
              <a:t>CID (Channel </a:t>
            </a:r>
            <a:r>
              <a:rPr lang="en-US" sz="2000" dirty="0" err="1" smtClean="0"/>
              <a:t>IDentifier</a:t>
            </a:r>
            <a:r>
              <a:rPr lang="en-US" sz="2000" dirty="0" smtClean="0"/>
              <a:t>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 dirty="0" smtClean="0"/>
              <a:t>LI (Length Indicator) = length-1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000" dirty="0" smtClean="0"/>
              <a:t>UUI (User-User Indication) counter + payload type ID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0033CC"/>
                </a:solidFill>
                <a:cs typeface="Arial" charset="0"/>
              </a:rPr>
              <a:t>using precisely AAL2 enabled service interworking with ATM networks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>
              <a:spcBef>
                <a:spcPct val="10000"/>
              </a:spcBef>
              <a:buNone/>
            </a:pP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675" y="1717675"/>
            <a:ext cx="7912100" cy="695325"/>
            <a:chOff x="202" y="1082"/>
            <a:chExt cx="4984" cy="438"/>
          </a:xfrm>
        </p:grpSpPr>
        <p:sp>
          <p:nvSpPr>
            <p:cNvPr id="114723" name="Rectangle 5"/>
            <p:cNvSpPr>
              <a:spLocks noChangeArrowheads="1"/>
            </p:cNvSpPr>
            <p:nvPr/>
          </p:nvSpPr>
          <p:spPr bwMode="auto">
            <a:xfrm>
              <a:off x="202" y="1096"/>
              <a:ext cx="4984" cy="4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Line 6"/>
            <p:cNvSpPr>
              <a:spLocks noChangeShapeType="1"/>
            </p:cNvSpPr>
            <p:nvPr/>
          </p:nvSpPr>
          <p:spPr bwMode="auto">
            <a:xfrm>
              <a:off x="1178" y="1096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Text Box 7"/>
            <p:cNvSpPr txBox="1">
              <a:spLocks noChangeArrowheads="1"/>
            </p:cNvSpPr>
            <p:nvPr/>
          </p:nvSpPr>
          <p:spPr bwMode="auto">
            <a:xfrm>
              <a:off x="1216" y="1094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frame</a:t>
              </a:r>
            </a:p>
          </p:txBody>
        </p:sp>
        <p:sp>
          <p:nvSpPr>
            <p:cNvPr id="114726" name="Line 8"/>
            <p:cNvSpPr>
              <a:spLocks noChangeShapeType="1"/>
            </p:cNvSpPr>
            <p:nvPr/>
          </p:nvSpPr>
          <p:spPr bwMode="auto">
            <a:xfrm>
              <a:off x="2180" y="1096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7" name="Line 9"/>
            <p:cNvSpPr>
              <a:spLocks noChangeShapeType="1"/>
            </p:cNvSpPr>
            <p:nvPr/>
          </p:nvSpPr>
          <p:spPr bwMode="auto">
            <a:xfrm>
              <a:off x="3182" y="1096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8" name="Line 10"/>
            <p:cNvSpPr>
              <a:spLocks noChangeShapeType="1"/>
            </p:cNvSpPr>
            <p:nvPr/>
          </p:nvSpPr>
          <p:spPr bwMode="auto">
            <a:xfrm>
              <a:off x="4166" y="1096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9" name="Text Box 11"/>
            <p:cNvSpPr txBox="1">
              <a:spLocks noChangeArrowheads="1"/>
            </p:cNvSpPr>
            <p:nvPr/>
          </p:nvSpPr>
          <p:spPr bwMode="auto">
            <a:xfrm>
              <a:off x="3214" y="1088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frame</a:t>
              </a:r>
            </a:p>
          </p:txBody>
        </p:sp>
        <p:sp>
          <p:nvSpPr>
            <p:cNvPr id="114730" name="Text Box 12"/>
            <p:cNvSpPr txBox="1">
              <a:spLocks noChangeArrowheads="1"/>
            </p:cNvSpPr>
            <p:nvPr/>
          </p:nvSpPr>
          <p:spPr bwMode="auto">
            <a:xfrm>
              <a:off x="4210" y="1082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frame</a:t>
              </a:r>
            </a:p>
          </p:txBody>
        </p:sp>
        <p:sp>
          <p:nvSpPr>
            <p:cNvPr id="114731" name="Text Box 13"/>
            <p:cNvSpPr txBox="1">
              <a:spLocks noChangeArrowheads="1"/>
            </p:cNvSpPr>
            <p:nvPr/>
          </p:nvSpPr>
          <p:spPr bwMode="auto">
            <a:xfrm>
              <a:off x="2206" y="1094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frame</a:t>
              </a:r>
            </a:p>
          </p:txBody>
        </p:sp>
        <p:sp>
          <p:nvSpPr>
            <p:cNvPr id="114732" name="Text Box 14"/>
            <p:cNvSpPr txBox="1">
              <a:spLocks noChangeArrowheads="1"/>
            </p:cNvSpPr>
            <p:nvPr/>
          </p:nvSpPr>
          <p:spPr bwMode="auto">
            <a:xfrm>
              <a:off x="288" y="1094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frame</a:t>
              </a:r>
            </a:p>
          </p:txBody>
        </p:sp>
        <p:sp>
          <p:nvSpPr>
            <p:cNvPr id="114733" name="Text Box 15"/>
            <p:cNvSpPr txBox="1">
              <a:spLocks noChangeArrowheads="1"/>
            </p:cNvSpPr>
            <p:nvPr/>
          </p:nvSpPr>
          <p:spPr bwMode="auto">
            <a:xfrm>
              <a:off x="210" y="1342"/>
              <a:ext cx="146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34" name="Text Box 16"/>
            <p:cNvSpPr txBox="1">
              <a:spLocks noChangeArrowheads="1"/>
            </p:cNvSpPr>
            <p:nvPr/>
          </p:nvSpPr>
          <p:spPr bwMode="auto">
            <a:xfrm>
              <a:off x="1182" y="1342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35" name="Text Box 17"/>
            <p:cNvSpPr txBox="1">
              <a:spLocks noChangeArrowheads="1"/>
            </p:cNvSpPr>
            <p:nvPr/>
          </p:nvSpPr>
          <p:spPr bwMode="auto">
            <a:xfrm>
              <a:off x="3186" y="1342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36" name="Text Box 18"/>
            <p:cNvSpPr txBox="1">
              <a:spLocks noChangeArrowheads="1"/>
            </p:cNvSpPr>
            <p:nvPr/>
          </p:nvSpPr>
          <p:spPr bwMode="auto">
            <a:xfrm>
              <a:off x="4170" y="1342"/>
              <a:ext cx="158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  <p:sp>
          <p:nvSpPr>
            <p:cNvPr id="114737" name="Text Box 19"/>
            <p:cNvSpPr txBox="1">
              <a:spLocks noChangeArrowheads="1"/>
            </p:cNvSpPr>
            <p:nvPr/>
          </p:nvSpPr>
          <p:spPr bwMode="auto">
            <a:xfrm>
              <a:off x="2184" y="1342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38" name="Text Box 20"/>
            <p:cNvSpPr txBox="1">
              <a:spLocks noChangeArrowheads="1"/>
            </p:cNvSpPr>
            <p:nvPr/>
          </p:nvSpPr>
          <p:spPr bwMode="auto">
            <a:xfrm>
              <a:off x="360" y="1342"/>
              <a:ext cx="146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39" name="Text Box 21"/>
            <p:cNvSpPr txBox="1">
              <a:spLocks noChangeArrowheads="1"/>
            </p:cNvSpPr>
            <p:nvPr/>
          </p:nvSpPr>
          <p:spPr bwMode="auto">
            <a:xfrm>
              <a:off x="510" y="1342"/>
              <a:ext cx="146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40" name="Text Box 22"/>
            <p:cNvSpPr txBox="1">
              <a:spLocks noChangeArrowheads="1"/>
            </p:cNvSpPr>
            <p:nvPr/>
          </p:nvSpPr>
          <p:spPr bwMode="auto">
            <a:xfrm>
              <a:off x="1338" y="1342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41" name="Text Box 23"/>
            <p:cNvSpPr txBox="1">
              <a:spLocks noChangeArrowheads="1"/>
            </p:cNvSpPr>
            <p:nvPr/>
          </p:nvSpPr>
          <p:spPr bwMode="auto">
            <a:xfrm>
              <a:off x="1494" y="1342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42" name="Text Box 24"/>
            <p:cNvSpPr txBox="1">
              <a:spLocks noChangeArrowheads="1"/>
            </p:cNvSpPr>
            <p:nvPr/>
          </p:nvSpPr>
          <p:spPr bwMode="auto">
            <a:xfrm>
              <a:off x="2340" y="1342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43" name="Text Box 25"/>
            <p:cNvSpPr txBox="1">
              <a:spLocks noChangeArrowheads="1"/>
            </p:cNvSpPr>
            <p:nvPr/>
          </p:nvSpPr>
          <p:spPr bwMode="auto">
            <a:xfrm>
              <a:off x="2496" y="1342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44" name="Text Box 26"/>
            <p:cNvSpPr txBox="1">
              <a:spLocks noChangeArrowheads="1"/>
            </p:cNvSpPr>
            <p:nvPr/>
          </p:nvSpPr>
          <p:spPr bwMode="auto">
            <a:xfrm>
              <a:off x="3342" y="1342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45" name="Text Box 27"/>
            <p:cNvSpPr txBox="1">
              <a:spLocks noChangeArrowheads="1"/>
            </p:cNvSpPr>
            <p:nvPr/>
          </p:nvSpPr>
          <p:spPr bwMode="auto">
            <a:xfrm>
              <a:off x="3498" y="1342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46" name="Text Box 28"/>
            <p:cNvSpPr txBox="1">
              <a:spLocks noChangeArrowheads="1"/>
            </p:cNvSpPr>
            <p:nvPr/>
          </p:nvSpPr>
          <p:spPr bwMode="auto">
            <a:xfrm>
              <a:off x="4332" y="1342"/>
              <a:ext cx="158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  <p:sp>
          <p:nvSpPr>
            <p:cNvPr id="114747" name="Text Box 29"/>
            <p:cNvSpPr txBox="1">
              <a:spLocks noChangeArrowheads="1"/>
            </p:cNvSpPr>
            <p:nvPr/>
          </p:nvSpPr>
          <p:spPr bwMode="auto">
            <a:xfrm>
              <a:off x="4494" y="1342"/>
              <a:ext cx="158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</p:grpSp>
      <p:sp>
        <p:nvSpPr>
          <p:cNvPr id="114694" name="Line 30"/>
          <p:cNvSpPr>
            <a:spLocks noChangeShapeType="1"/>
          </p:cNvSpPr>
          <p:nvPr/>
        </p:nvSpPr>
        <p:spPr bwMode="auto">
          <a:xfrm>
            <a:off x="438150" y="2428875"/>
            <a:ext cx="2333625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5" name="Line 31"/>
          <p:cNvSpPr>
            <a:spLocks noChangeShapeType="1"/>
          </p:cNvSpPr>
          <p:nvPr/>
        </p:nvSpPr>
        <p:spPr bwMode="auto">
          <a:xfrm>
            <a:off x="2000250" y="2438400"/>
            <a:ext cx="990600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Line 32"/>
          <p:cNvSpPr>
            <a:spLocks noChangeShapeType="1"/>
          </p:cNvSpPr>
          <p:nvPr/>
        </p:nvSpPr>
        <p:spPr bwMode="auto">
          <a:xfrm flipH="1">
            <a:off x="3248025" y="2438400"/>
            <a:ext cx="333375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7" name="Line 33"/>
          <p:cNvSpPr>
            <a:spLocks noChangeShapeType="1"/>
          </p:cNvSpPr>
          <p:nvPr/>
        </p:nvSpPr>
        <p:spPr bwMode="auto">
          <a:xfrm flipH="1">
            <a:off x="3495675" y="2438400"/>
            <a:ext cx="1666875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8" name="Line 34"/>
          <p:cNvSpPr>
            <a:spLocks noChangeShapeType="1"/>
          </p:cNvSpPr>
          <p:nvPr/>
        </p:nvSpPr>
        <p:spPr bwMode="auto">
          <a:xfrm flipH="1">
            <a:off x="3762375" y="2447925"/>
            <a:ext cx="29718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06475" y="3730625"/>
            <a:ext cx="6267450" cy="590550"/>
            <a:chOff x="634" y="2350"/>
            <a:chExt cx="3948" cy="372"/>
          </a:xfrm>
        </p:grpSpPr>
        <p:sp>
          <p:nvSpPr>
            <p:cNvPr id="114700" name="Text Box 36"/>
            <p:cNvSpPr txBox="1">
              <a:spLocks noChangeArrowheads="1"/>
            </p:cNvSpPr>
            <p:nvPr/>
          </p:nvSpPr>
          <p:spPr bwMode="auto">
            <a:xfrm>
              <a:off x="1666" y="2350"/>
              <a:ext cx="146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01" name="Text Box 37"/>
            <p:cNvSpPr txBox="1">
              <a:spLocks noChangeArrowheads="1"/>
            </p:cNvSpPr>
            <p:nvPr/>
          </p:nvSpPr>
          <p:spPr bwMode="auto">
            <a:xfrm>
              <a:off x="1824" y="2350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02" name="Text Box 38"/>
            <p:cNvSpPr txBox="1">
              <a:spLocks noChangeArrowheads="1"/>
            </p:cNvSpPr>
            <p:nvPr/>
          </p:nvSpPr>
          <p:spPr bwMode="auto">
            <a:xfrm>
              <a:off x="1980" y="2350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03" name="Text Box 39"/>
            <p:cNvSpPr txBox="1">
              <a:spLocks noChangeArrowheads="1"/>
            </p:cNvSpPr>
            <p:nvPr/>
          </p:nvSpPr>
          <p:spPr bwMode="auto">
            <a:xfrm>
              <a:off x="2144" y="2350"/>
              <a:ext cx="152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04" name="Text Box 40"/>
            <p:cNvSpPr txBox="1">
              <a:spLocks noChangeArrowheads="1"/>
            </p:cNvSpPr>
            <p:nvPr/>
          </p:nvSpPr>
          <p:spPr bwMode="auto">
            <a:xfrm>
              <a:off x="2300" y="2350"/>
              <a:ext cx="158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  <p:sp>
          <p:nvSpPr>
            <p:cNvPr id="114705" name="Text Box 41"/>
            <p:cNvSpPr txBox="1">
              <a:spLocks noChangeArrowheads="1"/>
            </p:cNvSpPr>
            <p:nvPr/>
          </p:nvSpPr>
          <p:spPr bwMode="auto">
            <a:xfrm>
              <a:off x="1402" y="2350"/>
              <a:ext cx="254" cy="173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hdr</a:t>
              </a:r>
            </a:p>
          </p:txBody>
        </p:sp>
        <p:sp>
          <p:nvSpPr>
            <p:cNvPr id="114706" name="Text Box 42"/>
            <p:cNvSpPr txBox="1">
              <a:spLocks noChangeArrowheads="1"/>
            </p:cNvSpPr>
            <p:nvPr/>
          </p:nvSpPr>
          <p:spPr bwMode="auto">
            <a:xfrm>
              <a:off x="2730" y="2350"/>
              <a:ext cx="146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07" name="Text Box 43"/>
            <p:cNvSpPr txBox="1">
              <a:spLocks noChangeArrowheads="1"/>
            </p:cNvSpPr>
            <p:nvPr/>
          </p:nvSpPr>
          <p:spPr bwMode="auto">
            <a:xfrm>
              <a:off x="2888" y="2350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08" name="Text Box 44"/>
            <p:cNvSpPr txBox="1">
              <a:spLocks noChangeArrowheads="1"/>
            </p:cNvSpPr>
            <p:nvPr/>
          </p:nvSpPr>
          <p:spPr bwMode="auto">
            <a:xfrm>
              <a:off x="3044" y="2350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09" name="Text Box 45"/>
            <p:cNvSpPr txBox="1">
              <a:spLocks noChangeArrowheads="1"/>
            </p:cNvSpPr>
            <p:nvPr/>
          </p:nvSpPr>
          <p:spPr bwMode="auto">
            <a:xfrm>
              <a:off x="3208" y="2350"/>
              <a:ext cx="152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10" name="Text Box 46"/>
            <p:cNvSpPr txBox="1">
              <a:spLocks noChangeArrowheads="1"/>
            </p:cNvSpPr>
            <p:nvPr/>
          </p:nvSpPr>
          <p:spPr bwMode="auto">
            <a:xfrm>
              <a:off x="3364" y="2350"/>
              <a:ext cx="158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  <p:sp>
          <p:nvSpPr>
            <p:cNvPr id="114711" name="Text Box 47"/>
            <p:cNvSpPr txBox="1">
              <a:spLocks noChangeArrowheads="1"/>
            </p:cNvSpPr>
            <p:nvPr/>
          </p:nvSpPr>
          <p:spPr bwMode="auto">
            <a:xfrm>
              <a:off x="2466" y="2350"/>
              <a:ext cx="254" cy="1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hdr</a:t>
              </a:r>
            </a:p>
          </p:txBody>
        </p:sp>
        <p:sp>
          <p:nvSpPr>
            <p:cNvPr id="114712" name="Text Box 48"/>
            <p:cNvSpPr txBox="1">
              <a:spLocks noChangeArrowheads="1"/>
            </p:cNvSpPr>
            <p:nvPr/>
          </p:nvSpPr>
          <p:spPr bwMode="auto">
            <a:xfrm>
              <a:off x="3790" y="2350"/>
              <a:ext cx="146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14713" name="Text Box 49"/>
            <p:cNvSpPr txBox="1">
              <a:spLocks noChangeArrowheads="1"/>
            </p:cNvSpPr>
            <p:nvPr/>
          </p:nvSpPr>
          <p:spPr bwMode="auto">
            <a:xfrm>
              <a:off x="3940" y="2350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14714" name="Text Box 50"/>
            <p:cNvSpPr txBox="1">
              <a:spLocks noChangeArrowheads="1"/>
            </p:cNvSpPr>
            <p:nvPr/>
          </p:nvSpPr>
          <p:spPr bwMode="auto">
            <a:xfrm>
              <a:off x="4104" y="2350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14715" name="Text Box 51"/>
            <p:cNvSpPr txBox="1">
              <a:spLocks noChangeArrowheads="1"/>
            </p:cNvSpPr>
            <p:nvPr/>
          </p:nvSpPr>
          <p:spPr bwMode="auto">
            <a:xfrm>
              <a:off x="4260" y="2350"/>
              <a:ext cx="152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4</a:t>
              </a:r>
            </a:p>
          </p:txBody>
        </p:sp>
        <p:sp>
          <p:nvSpPr>
            <p:cNvPr id="114716" name="Text Box 52"/>
            <p:cNvSpPr txBox="1">
              <a:spLocks noChangeArrowheads="1"/>
            </p:cNvSpPr>
            <p:nvPr/>
          </p:nvSpPr>
          <p:spPr bwMode="auto">
            <a:xfrm>
              <a:off x="4424" y="2350"/>
              <a:ext cx="158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5</a:t>
              </a:r>
            </a:p>
          </p:txBody>
        </p:sp>
        <p:sp>
          <p:nvSpPr>
            <p:cNvPr id="114717" name="Text Box 53"/>
            <p:cNvSpPr txBox="1">
              <a:spLocks noChangeArrowheads="1"/>
            </p:cNvSpPr>
            <p:nvPr/>
          </p:nvSpPr>
          <p:spPr bwMode="auto">
            <a:xfrm>
              <a:off x="3526" y="2350"/>
              <a:ext cx="254" cy="173"/>
            </a:xfrm>
            <a:prstGeom prst="rect">
              <a:avLst/>
            </a:prstGeom>
            <a:solidFill>
              <a:srgbClr val="E28C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hdr</a:t>
              </a:r>
            </a:p>
          </p:txBody>
        </p:sp>
        <p:sp>
          <p:nvSpPr>
            <p:cNvPr id="114718" name="Text Box 54"/>
            <p:cNvSpPr txBox="1">
              <a:spLocks noChangeArrowheads="1"/>
            </p:cNvSpPr>
            <p:nvPr/>
          </p:nvSpPr>
          <p:spPr bwMode="auto">
            <a:xfrm>
              <a:off x="634" y="2358"/>
              <a:ext cx="468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PSN hdrs</a:t>
              </a:r>
            </a:p>
          </p:txBody>
        </p:sp>
        <p:sp>
          <p:nvSpPr>
            <p:cNvPr id="114719" name="Text Box 55"/>
            <p:cNvSpPr txBox="1">
              <a:spLocks noChangeArrowheads="1"/>
            </p:cNvSpPr>
            <p:nvPr/>
          </p:nvSpPr>
          <p:spPr bwMode="auto">
            <a:xfrm>
              <a:off x="1114" y="2358"/>
              <a:ext cx="276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CW</a:t>
              </a:r>
            </a:p>
          </p:txBody>
        </p:sp>
        <p:sp>
          <p:nvSpPr>
            <p:cNvPr id="114720" name="Text Box 56"/>
            <p:cNvSpPr txBox="1">
              <a:spLocks noChangeArrowheads="1"/>
            </p:cNvSpPr>
            <p:nvPr/>
          </p:nvSpPr>
          <p:spPr bwMode="auto">
            <a:xfrm>
              <a:off x="1504" y="2568"/>
              <a:ext cx="9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TS1</a:t>
              </a:r>
            </a:p>
          </p:txBody>
        </p:sp>
        <p:sp>
          <p:nvSpPr>
            <p:cNvPr id="114721" name="Text Box 57"/>
            <p:cNvSpPr txBox="1">
              <a:spLocks noChangeArrowheads="1"/>
            </p:cNvSpPr>
            <p:nvPr/>
          </p:nvSpPr>
          <p:spPr bwMode="auto">
            <a:xfrm>
              <a:off x="2560" y="2568"/>
              <a:ext cx="9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TS2</a:t>
              </a:r>
            </a:p>
          </p:txBody>
        </p:sp>
        <p:sp>
          <p:nvSpPr>
            <p:cNvPr id="114722" name="Text Box 58"/>
            <p:cNvSpPr txBox="1">
              <a:spLocks noChangeArrowheads="1"/>
            </p:cNvSpPr>
            <p:nvPr/>
          </p:nvSpPr>
          <p:spPr bwMode="auto">
            <a:xfrm>
              <a:off x="3624" y="2568"/>
              <a:ext cx="9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TS3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66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CEP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7913"/>
            <a:ext cx="8105775" cy="22930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/>
              <a:t>C</a:t>
            </a:r>
            <a:r>
              <a:rPr lang="en-US" sz="2400" dirty="0" smtClean="0"/>
              <a:t>ircuit </a:t>
            </a:r>
            <a:r>
              <a:rPr lang="en-US" sz="2400" b="1" dirty="0" smtClean="0"/>
              <a:t>E</a:t>
            </a:r>
            <a:r>
              <a:rPr lang="en-US" sz="2400" dirty="0" smtClean="0"/>
              <a:t>mulation over </a:t>
            </a:r>
            <a:r>
              <a:rPr lang="en-US" sz="2400" b="1" dirty="0" smtClean="0"/>
              <a:t>P</a:t>
            </a:r>
            <a:r>
              <a:rPr lang="en-US" sz="2400" dirty="0" smtClean="0"/>
              <a:t>acket is an SONET/SDH PW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Encapsulate </a:t>
            </a:r>
            <a:r>
              <a:rPr lang="en-US" sz="2400" b="1" dirty="0" smtClean="0"/>
              <a:t>S</a:t>
            </a:r>
            <a:r>
              <a:rPr lang="en-US" sz="2400" dirty="0" smtClean="0"/>
              <a:t>ynchronous </a:t>
            </a:r>
            <a:r>
              <a:rPr lang="en-US" sz="2400" b="1" dirty="0" smtClean="0"/>
              <a:t>P</a:t>
            </a:r>
            <a:r>
              <a:rPr lang="en-US" sz="2400" dirty="0" smtClean="0"/>
              <a:t>ayload </a:t>
            </a:r>
            <a:r>
              <a:rPr lang="en-US" sz="2400" b="1" dirty="0" smtClean="0"/>
              <a:t>E</a:t>
            </a:r>
            <a:r>
              <a:rPr lang="en-US" sz="2400" dirty="0" smtClean="0"/>
              <a:t>nvelope fragment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Structure Pointer in CW points to J1 byte in STM frame 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CC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679405" y="2641192"/>
            <a:ext cx="7724775" cy="2181225"/>
            <a:chOff x="342" y="2704"/>
            <a:chExt cx="4866" cy="1374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348" y="2709"/>
              <a:ext cx="4847" cy="13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10949" name="Text Box 5"/>
            <p:cNvSpPr txBox="1">
              <a:spLocks noChangeArrowheads="1"/>
            </p:cNvSpPr>
            <p:nvPr/>
          </p:nvSpPr>
          <p:spPr bwMode="auto">
            <a:xfrm>
              <a:off x="352" y="2704"/>
              <a:ext cx="4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PSN layers</a:t>
              </a:r>
            </a:p>
          </p:txBody>
        </p:sp>
        <p:sp>
          <p:nvSpPr>
            <p:cNvPr id="210950" name="Text Box 6"/>
            <p:cNvSpPr txBox="1">
              <a:spLocks noChangeArrowheads="1"/>
            </p:cNvSpPr>
            <p:nvPr/>
          </p:nvSpPr>
          <p:spPr bwMode="auto">
            <a:xfrm>
              <a:off x="342" y="2972"/>
              <a:ext cx="4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990000"/>
                  </a:solidFill>
                </a:rPr>
                <a:t>Optional RTP header</a:t>
              </a:r>
            </a:p>
          </p:txBody>
        </p:sp>
        <p:sp>
          <p:nvSpPr>
            <p:cNvPr id="210951" name="Line 7"/>
            <p:cNvSpPr>
              <a:spLocks noChangeShapeType="1"/>
            </p:cNvSpPr>
            <p:nvPr/>
          </p:nvSpPr>
          <p:spPr bwMode="auto">
            <a:xfrm>
              <a:off x="352" y="2944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2" name="Line 8"/>
            <p:cNvSpPr>
              <a:spLocks noChangeShapeType="1"/>
            </p:cNvSpPr>
            <p:nvPr/>
          </p:nvSpPr>
          <p:spPr bwMode="auto">
            <a:xfrm>
              <a:off x="368" y="3192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3" name="Line 9"/>
            <p:cNvSpPr>
              <a:spLocks noChangeShapeType="1"/>
            </p:cNvSpPr>
            <p:nvPr/>
          </p:nvSpPr>
          <p:spPr bwMode="auto">
            <a:xfrm>
              <a:off x="352" y="3476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4" name="Text Box 10"/>
            <p:cNvSpPr txBox="1">
              <a:spLocks noChangeArrowheads="1"/>
            </p:cNvSpPr>
            <p:nvPr/>
          </p:nvSpPr>
          <p:spPr bwMode="auto">
            <a:xfrm>
              <a:off x="352" y="3208"/>
              <a:ext cx="4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CEP </a:t>
              </a:r>
              <a:r>
                <a:rPr lang="en-US" sz="2000" dirty="0" smtClean="0"/>
                <a:t>Control Word</a:t>
              </a:r>
              <a:endParaRPr lang="en-US" sz="2000" dirty="0"/>
            </a:p>
          </p:txBody>
        </p:sp>
        <p:sp>
          <p:nvSpPr>
            <p:cNvPr id="210955" name="Line 11"/>
            <p:cNvSpPr>
              <a:spLocks noChangeShapeType="1"/>
            </p:cNvSpPr>
            <p:nvPr/>
          </p:nvSpPr>
          <p:spPr bwMode="auto">
            <a:xfrm>
              <a:off x="348" y="3616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6" name="Line 12"/>
            <p:cNvSpPr>
              <a:spLocks noChangeShapeType="1"/>
            </p:cNvSpPr>
            <p:nvPr/>
          </p:nvSpPr>
          <p:spPr bwMode="auto">
            <a:xfrm>
              <a:off x="356" y="3748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7" name="Line 13"/>
            <p:cNvSpPr>
              <a:spLocks noChangeShapeType="1"/>
            </p:cNvSpPr>
            <p:nvPr/>
          </p:nvSpPr>
          <p:spPr bwMode="auto">
            <a:xfrm>
              <a:off x="352" y="3812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8" name="Line 14"/>
            <p:cNvSpPr>
              <a:spLocks noChangeShapeType="1"/>
            </p:cNvSpPr>
            <p:nvPr/>
          </p:nvSpPr>
          <p:spPr bwMode="auto">
            <a:xfrm>
              <a:off x="348" y="3876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56" y="3944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52" y="3684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>
              <a:off x="352" y="3544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>
              <a:off x="352" y="4004"/>
              <a:ext cx="4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>
              <a:off x="4614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>
              <a:off x="4684" y="346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5" name="Line 21"/>
            <p:cNvSpPr>
              <a:spLocks noChangeShapeType="1"/>
            </p:cNvSpPr>
            <p:nvPr/>
          </p:nvSpPr>
          <p:spPr bwMode="auto">
            <a:xfrm>
              <a:off x="4760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6" name="Line 22"/>
            <p:cNvSpPr>
              <a:spLocks noChangeShapeType="1"/>
            </p:cNvSpPr>
            <p:nvPr/>
          </p:nvSpPr>
          <p:spPr bwMode="auto">
            <a:xfrm>
              <a:off x="4836" y="346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7" name="Line 23"/>
            <p:cNvSpPr>
              <a:spLocks noChangeShapeType="1"/>
            </p:cNvSpPr>
            <p:nvPr/>
          </p:nvSpPr>
          <p:spPr bwMode="auto">
            <a:xfrm>
              <a:off x="4900" y="346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4972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5048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>
              <a:off x="5124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322" y="3492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382" y="3492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4" name="Line 30"/>
            <p:cNvSpPr>
              <a:spLocks noChangeShapeType="1"/>
            </p:cNvSpPr>
            <p:nvPr/>
          </p:nvSpPr>
          <p:spPr bwMode="auto">
            <a:xfrm>
              <a:off x="4440" y="3490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4498" y="3490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4560" y="348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4264" y="3494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 flipH="1">
              <a:off x="938" y="347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>
              <a:off x="998" y="347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1056" y="347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>
              <a:off x="1114" y="347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1176" y="347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>
              <a:off x="1234" y="347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1292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>
              <a:off x="880" y="3476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1410" y="347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1470" y="347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>
              <a:off x="1528" y="347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1" name="Line 47"/>
            <p:cNvSpPr>
              <a:spLocks noChangeShapeType="1"/>
            </p:cNvSpPr>
            <p:nvPr/>
          </p:nvSpPr>
          <p:spPr bwMode="auto">
            <a:xfrm>
              <a:off x="1586" y="347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2" name="Line 48"/>
            <p:cNvSpPr>
              <a:spLocks noChangeShapeType="1"/>
            </p:cNvSpPr>
            <p:nvPr/>
          </p:nvSpPr>
          <p:spPr bwMode="auto">
            <a:xfrm>
              <a:off x="1648" y="347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3" name="Line 49"/>
            <p:cNvSpPr>
              <a:spLocks noChangeShapeType="1"/>
            </p:cNvSpPr>
            <p:nvPr/>
          </p:nvSpPr>
          <p:spPr bwMode="auto">
            <a:xfrm>
              <a:off x="1706" y="347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4" name="Line 50"/>
            <p:cNvSpPr>
              <a:spLocks noChangeShapeType="1"/>
            </p:cNvSpPr>
            <p:nvPr/>
          </p:nvSpPr>
          <p:spPr bwMode="auto">
            <a:xfrm>
              <a:off x="1764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5" name="Line 51"/>
            <p:cNvSpPr>
              <a:spLocks noChangeShapeType="1"/>
            </p:cNvSpPr>
            <p:nvPr/>
          </p:nvSpPr>
          <p:spPr bwMode="auto">
            <a:xfrm>
              <a:off x="1352" y="3476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7" name="Line 53"/>
            <p:cNvSpPr>
              <a:spLocks noChangeShapeType="1"/>
            </p:cNvSpPr>
            <p:nvPr/>
          </p:nvSpPr>
          <p:spPr bwMode="auto">
            <a:xfrm flipH="1">
              <a:off x="1882" y="3476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8" name="Line 54"/>
            <p:cNvSpPr>
              <a:spLocks noChangeShapeType="1"/>
            </p:cNvSpPr>
            <p:nvPr/>
          </p:nvSpPr>
          <p:spPr bwMode="auto">
            <a:xfrm>
              <a:off x="1942" y="3476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99" name="Line 55"/>
            <p:cNvSpPr>
              <a:spLocks noChangeShapeType="1"/>
            </p:cNvSpPr>
            <p:nvPr/>
          </p:nvSpPr>
          <p:spPr bwMode="auto">
            <a:xfrm>
              <a:off x="2000" y="3474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0" name="Line 56"/>
            <p:cNvSpPr>
              <a:spLocks noChangeShapeType="1"/>
            </p:cNvSpPr>
            <p:nvPr/>
          </p:nvSpPr>
          <p:spPr bwMode="auto">
            <a:xfrm>
              <a:off x="2058" y="3474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1" name="Line 57"/>
            <p:cNvSpPr>
              <a:spLocks noChangeShapeType="1"/>
            </p:cNvSpPr>
            <p:nvPr/>
          </p:nvSpPr>
          <p:spPr bwMode="auto">
            <a:xfrm>
              <a:off x="2120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2" name="Line 58"/>
            <p:cNvSpPr>
              <a:spLocks noChangeShapeType="1"/>
            </p:cNvSpPr>
            <p:nvPr/>
          </p:nvSpPr>
          <p:spPr bwMode="auto">
            <a:xfrm>
              <a:off x="2178" y="347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3" name="Line 59"/>
            <p:cNvSpPr>
              <a:spLocks noChangeShapeType="1"/>
            </p:cNvSpPr>
            <p:nvPr/>
          </p:nvSpPr>
          <p:spPr bwMode="auto">
            <a:xfrm>
              <a:off x="2236" y="3474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4" name="Line 60"/>
            <p:cNvSpPr>
              <a:spLocks noChangeShapeType="1"/>
            </p:cNvSpPr>
            <p:nvPr/>
          </p:nvSpPr>
          <p:spPr bwMode="auto">
            <a:xfrm>
              <a:off x="1824" y="3478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6" name="Line 62"/>
            <p:cNvSpPr>
              <a:spLocks noChangeShapeType="1"/>
            </p:cNvSpPr>
            <p:nvPr/>
          </p:nvSpPr>
          <p:spPr bwMode="auto">
            <a:xfrm flipH="1">
              <a:off x="2382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7" name="Line 63"/>
            <p:cNvSpPr>
              <a:spLocks noChangeShapeType="1"/>
            </p:cNvSpPr>
            <p:nvPr/>
          </p:nvSpPr>
          <p:spPr bwMode="auto">
            <a:xfrm>
              <a:off x="2446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8" name="Line 64"/>
            <p:cNvSpPr>
              <a:spLocks noChangeShapeType="1"/>
            </p:cNvSpPr>
            <p:nvPr/>
          </p:nvSpPr>
          <p:spPr bwMode="auto">
            <a:xfrm>
              <a:off x="2504" y="348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09" name="Line 65"/>
            <p:cNvSpPr>
              <a:spLocks noChangeShapeType="1"/>
            </p:cNvSpPr>
            <p:nvPr/>
          </p:nvSpPr>
          <p:spPr bwMode="auto">
            <a:xfrm>
              <a:off x="2562" y="348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0" name="Line 66"/>
            <p:cNvSpPr>
              <a:spLocks noChangeShapeType="1"/>
            </p:cNvSpPr>
            <p:nvPr/>
          </p:nvSpPr>
          <p:spPr bwMode="auto">
            <a:xfrm>
              <a:off x="2624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1" name="Line 67"/>
            <p:cNvSpPr>
              <a:spLocks noChangeShapeType="1"/>
            </p:cNvSpPr>
            <p:nvPr/>
          </p:nvSpPr>
          <p:spPr bwMode="auto">
            <a:xfrm>
              <a:off x="2682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2" name="Line 68"/>
            <p:cNvSpPr>
              <a:spLocks noChangeShapeType="1"/>
            </p:cNvSpPr>
            <p:nvPr/>
          </p:nvSpPr>
          <p:spPr bwMode="auto">
            <a:xfrm>
              <a:off x="2740" y="348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3" name="Line 69"/>
            <p:cNvSpPr>
              <a:spLocks noChangeShapeType="1"/>
            </p:cNvSpPr>
            <p:nvPr/>
          </p:nvSpPr>
          <p:spPr bwMode="auto">
            <a:xfrm>
              <a:off x="2312" y="3478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5" name="Line 71"/>
            <p:cNvSpPr>
              <a:spLocks noChangeShapeType="1"/>
            </p:cNvSpPr>
            <p:nvPr/>
          </p:nvSpPr>
          <p:spPr bwMode="auto">
            <a:xfrm flipH="1">
              <a:off x="2882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6" name="Line 72"/>
            <p:cNvSpPr>
              <a:spLocks noChangeShapeType="1"/>
            </p:cNvSpPr>
            <p:nvPr/>
          </p:nvSpPr>
          <p:spPr bwMode="auto">
            <a:xfrm>
              <a:off x="2942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7" name="Line 73"/>
            <p:cNvSpPr>
              <a:spLocks noChangeShapeType="1"/>
            </p:cNvSpPr>
            <p:nvPr/>
          </p:nvSpPr>
          <p:spPr bwMode="auto">
            <a:xfrm>
              <a:off x="3000" y="348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8" name="Line 74"/>
            <p:cNvSpPr>
              <a:spLocks noChangeShapeType="1"/>
            </p:cNvSpPr>
            <p:nvPr/>
          </p:nvSpPr>
          <p:spPr bwMode="auto">
            <a:xfrm>
              <a:off x="3058" y="348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19" name="Line 75"/>
            <p:cNvSpPr>
              <a:spLocks noChangeShapeType="1"/>
            </p:cNvSpPr>
            <p:nvPr/>
          </p:nvSpPr>
          <p:spPr bwMode="auto">
            <a:xfrm>
              <a:off x="3120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0" name="Line 76"/>
            <p:cNvSpPr>
              <a:spLocks noChangeShapeType="1"/>
            </p:cNvSpPr>
            <p:nvPr/>
          </p:nvSpPr>
          <p:spPr bwMode="auto">
            <a:xfrm>
              <a:off x="3178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1" name="Line 77"/>
            <p:cNvSpPr>
              <a:spLocks noChangeShapeType="1"/>
            </p:cNvSpPr>
            <p:nvPr/>
          </p:nvSpPr>
          <p:spPr bwMode="auto">
            <a:xfrm>
              <a:off x="3244" y="348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2" name="Line 78"/>
            <p:cNvSpPr>
              <a:spLocks noChangeShapeType="1"/>
            </p:cNvSpPr>
            <p:nvPr/>
          </p:nvSpPr>
          <p:spPr bwMode="auto">
            <a:xfrm>
              <a:off x="2824" y="3486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4" name="Line 80"/>
            <p:cNvSpPr>
              <a:spLocks noChangeShapeType="1"/>
            </p:cNvSpPr>
            <p:nvPr/>
          </p:nvSpPr>
          <p:spPr bwMode="auto">
            <a:xfrm flipH="1">
              <a:off x="3378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5" name="Line 81"/>
            <p:cNvSpPr>
              <a:spLocks noChangeShapeType="1"/>
            </p:cNvSpPr>
            <p:nvPr/>
          </p:nvSpPr>
          <p:spPr bwMode="auto">
            <a:xfrm>
              <a:off x="3438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6" name="Line 82"/>
            <p:cNvSpPr>
              <a:spLocks noChangeShapeType="1"/>
            </p:cNvSpPr>
            <p:nvPr/>
          </p:nvSpPr>
          <p:spPr bwMode="auto">
            <a:xfrm>
              <a:off x="3496" y="348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7" name="Line 83"/>
            <p:cNvSpPr>
              <a:spLocks noChangeShapeType="1"/>
            </p:cNvSpPr>
            <p:nvPr/>
          </p:nvSpPr>
          <p:spPr bwMode="auto">
            <a:xfrm>
              <a:off x="3554" y="348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8" name="Line 84"/>
            <p:cNvSpPr>
              <a:spLocks noChangeShapeType="1"/>
            </p:cNvSpPr>
            <p:nvPr/>
          </p:nvSpPr>
          <p:spPr bwMode="auto">
            <a:xfrm>
              <a:off x="3616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29" name="Line 85"/>
            <p:cNvSpPr>
              <a:spLocks noChangeShapeType="1"/>
            </p:cNvSpPr>
            <p:nvPr/>
          </p:nvSpPr>
          <p:spPr bwMode="auto">
            <a:xfrm>
              <a:off x="3674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0" name="Line 86"/>
            <p:cNvSpPr>
              <a:spLocks noChangeShapeType="1"/>
            </p:cNvSpPr>
            <p:nvPr/>
          </p:nvSpPr>
          <p:spPr bwMode="auto">
            <a:xfrm>
              <a:off x="3732" y="348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1" name="Line 87"/>
            <p:cNvSpPr>
              <a:spLocks noChangeShapeType="1"/>
            </p:cNvSpPr>
            <p:nvPr/>
          </p:nvSpPr>
          <p:spPr bwMode="auto">
            <a:xfrm>
              <a:off x="3308" y="3486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3" name="Line 89"/>
            <p:cNvSpPr>
              <a:spLocks noChangeShapeType="1"/>
            </p:cNvSpPr>
            <p:nvPr/>
          </p:nvSpPr>
          <p:spPr bwMode="auto">
            <a:xfrm flipH="1">
              <a:off x="3850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4" name="Line 90"/>
            <p:cNvSpPr>
              <a:spLocks noChangeShapeType="1"/>
            </p:cNvSpPr>
            <p:nvPr/>
          </p:nvSpPr>
          <p:spPr bwMode="auto">
            <a:xfrm>
              <a:off x="3910" y="348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5" name="Line 91"/>
            <p:cNvSpPr>
              <a:spLocks noChangeShapeType="1"/>
            </p:cNvSpPr>
            <p:nvPr/>
          </p:nvSpPr>
          <p:spPr bwMode="auto">
            <a:xfrm>
              <a:off x="3968" y="3482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6" name="Line 92"/>
            <p:cNvSpPr>
              <a:spLocks noChangeShapeType="1"/>
            </p:cNvSpPr>
            <p:nvPr/>
          </p:nvSpPr>
          <p:spPr bwMode="auto">
            <a:xfrm>
              <a:off x="4026" y="3482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7" name="Line 93"/>
            <p:cNvSpPr>
              <a:spLocks noChangeShapeType="1"/>
            </p:cNvSpPr>
            <p:nvPr/>
          </p:nvSpPr>
          <p:spPr bwMode="auto">
            <a:xfrm>
              <a:off x="4088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8" name="Line 94"/>
            <p:cNvSpPr>
              <a:spLocks noChangeShapeType="1"/>
            </p:cNvSpPr>
            <p:nvPr/>
          </p:nvSpPr>
          <p:spPr bwMode="auto">
            <a:xfrm>
              <a:off x="4146" y="348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39" name="Line 95"/>
            <p:cNvSpPr>
              <a:spLocks noChangeShapeType="1"/>
            </p:cNvSpPr>
            <p:nvPr/>
          </p:nvSpPr>
          <p:spPr bwMode="auto">
            <a:xfrm>
              <a:off x="4204" y="3482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0" name="Line 96"/>
            <p:cNvSpPr>
              <a:spLocks noChangeShapeType="1"/>
            </p:cNvSpPr>
            <p:nvPr/>
          </p:nvSpPr>
          <p:spPr bwMode="auto">
            <a:xfrm>
              <a:off x="3792" y="3486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2" name="Line 98"/>
            <p:cNvSpPr>
              <a:spLocks noChangeShapeType="1"/>
            </p:cNvSpPr>
            <p:nvPr/>
          </p:nvSpPr>
          <p:spPr bwMode="auto">
            <a:xfrm flipH="1">
              <a:off x="458" y="3492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3" name="Line 99"/>
            <p:cNvSpPr>
              <a:spLocks noChangeShapeType="1"/>
            </p:cNvSpPr>
            <p:nvPr/>
          </p:nvSpPr>
          <p:spPr bwMode="auto">
            <a:xfrm>
              <a:off x="518" y="3492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4" name="Line 100"/>
            <p:cNvSpPr>
              <a:spLocks noChangeShapeType="1"/>
            </p:cNvSpPr>
            <p:nvPr/>
          </p:nvSpPr>
          <p:spPr bwMode="auto">
            <a:xfrm>
              <a:off x="576" y="3490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5" name="Line 101"/>
            <p:cNvSpPr>
              <a:spLocks noChangeShapeType="1"/>
            </p:cNvSpPr>
            <p:nvPr/>
          </p:nvSpPr>
          <p:spPr bwMode="auto">
            <a:xfrm>
              <a:off x="634" y="3490"/>
              <a:ext cx="0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6" name="Line 102"/>
            <p:cNvSpPr>
              <a:spLocks noChangeShapeType="1"/>
            </p:cNvSpPr>
            <p:nvPr/>
          </p:nvSpPr>
          <p:spPr bwMode="auto">
            <a:xfrm>
              <a:off x="696" y="348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7" name="Line 103"/>
            <p:cNvSpPr>
              <a:spLocks noChangeShapeType="1"/>
            </p:cNvSpPr>
            <p:nvPr/>
          </p:nvSpPr>
          <p:spPr bwMode="auto">
            <a:xfrm>
              <a:off x="754" y="3488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8" name="Line 104"/>
            <p:cNvSpPr>
              <a:spLocks noChangeShapeType="1"/>
            </p:cNvSpPr>
            <p:nvPr/>
          </p:nvSpPr>
          <p:spPr bwMode="auto">
            <a:xfrm>
              <a:off x="812" y="3490"/>
              <a:ext cx="0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49" name="Line 105"/>
            <p:cNvSpPr>
              <a:spLocks noChangeShapeType="1"/>
            </p:cNvSpPr>
            <p:nvPr/>
          </p:nvSpPr>
          <p:spPr bwMode="auto">
            <a:xfrm>
              <a:off x="400" y="3494"/>
              <a:ext cx="0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28"/>
          <p:cNvGrpSpPr>
            <a:grpSpLocks/>
          </p:cNvGrpSpPr>
          <p:nvPr/>
        </p:nvGrpSpPr>
        <p:grpSpPr bwMode="auto">
          <a:xfrm>
            <a:off x="682625" y="5317429"/>
            <a:ext cx="7721600" cy="803275"/>
            <a:chOff x="430" y="3384"/>
            <a:chExt cx="4864" cy="506"/>
          </a:xfrm>
        </p:grpSpPr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453" y="3384"/>
              <a:ext cx="47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CEP </a:t>
              </a:r>
              <a:r>
                <a:rPr lang="en-US" sz="2000" dirty="0" smtClean="0">
                  <a:solidFill>
                    <a:srgbClr val="FF0000"/>
                  </a:solidFill>
                </a:rPr>
                <a:t>CW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 Box 22"/>
            <p:cNvSpPr txBox="1">
              <a:spLocks noChangeArrowheads="1"/>
            </p:cNvSpPr>
            <p:nvPr/>
          </p:nvSpPr>
          <p:spPr bwMode="auto">
            <a:xfrm>
              <a:off x="430" y="3588"/>
              <a:ext cx="4864" cy="29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Arial" charset="0"/>
                </a:rPr>
                <a:t>E</a:t>
              </a:r>
              <a:r>
                <a:rPr lang="en-US" sz="2200" baseline="30000">
                  <a:latin typeface="Arial" charset="0"/>
                </a:rPr>
                <a:t>1</a:t>
              </a:r>
              <a:r>
                <a:rPr lang="en-US" sz="2200">
                  <a:latin typeface="Arial" charset="0"/>
                </a:rPr>
                <a:t>  flags</a:t>
              </a:r>
              <a:r>
                <a:rPr lang="en-US" sz="2200" baseline="30000">
                  <a:latin typeface="Arial" charset="0"/>
                </a:rPr>
                <a:t>4</a:t>
              </a:r>
              <a:r>
                <a:rPr lang="en-US" sz="2200">
                  <a:latin typeface="Arial" charset="0"/>
                </a:rPr>
                <a:t>       structure ptr</a:t>
              </a:r>
              <a:r>
                <a:rPr lang="en-US" sz="2200" baseline="30000">
                  <a:latin typeface="Arial" charset="0"/>
                </a:rPr>
                <a:t>13</a:t>
              </a:r>
              <a:r>
                <a:rPr lang="en-US" sz="2200">
                  <a:latin typeface="Arial" charset="0"/>
                </a:rPr>
                <a:t>   </a:t>
              </a:r>
              <a:r>
                <a:rPr lang="en-US" sz="1200">
                  <a:latin typeface="Arial" charset="0"/>
                </a:rPr>
                <a:t>Suppressable</a:t>
              </a:r>
              <a:r>
                <a:rPr lang="en-US" sz="2200">
                  <a:latin typeface="Arial" charset="0"/>
                </a:rPr>
                <a:t> Sequence Number </a:t>
              </a:r>
              <a:r>
                <a:rPr lang="en-US" sz="2200" baseline="30000">
                  <a:latin typeface="Arial" charset="0"/>
                </a:rPr>
                <a:t>14</a:t>
              </a:r>
              <a:r>
                <a:rPr lang="en-US" sz="2200">
                  <a:latin typeface="Arial" charset="0"/>
                </a:rPr>
                <a:t> </a:t>
              </a:r>
            </a:p>
          </p:txBody>
        </p:sp>
        <p:sp>
          <p:nvSpPr>
            <p:cNvPr id="102" name="Line 23"/>
            <p:cNvSpPr>
              <a:spLocks noChangeShapeType="1"/>
            </p:cNvSpPr>
            <p:nvPr/>
          </p:nvSpPr>
          <p:spPr bwMode="auto">
            <a:xfrm>
              <a:off x="1262" y="3607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4"/>
            <p:cNvSpPr>
              <a:spLocks noChangeShapeType="1"/>
            </p:cNvSpPr>
            <p:nvPr/>
          </p:nvSpPr>
          <p:spPr bwMode="auto">
            <a:xfrm>
              <a:off x="2725" y="3598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5"/>
            <p:cNvSpPr>
              <a:spLocks noChangeShapeType="1"/>
            </p:cNvSpPr>
            <p:nvPr/>
          </p:nvSpPr>
          <p:spPr bwMode="auto">
            <a:xfrm>
              <a:off x="710" y="3593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77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27305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33CC"/>
                </a:solidFill>
              </a:rPr>
              <a:t>Ethernet PWs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389188" y="373063"/>
            <a:ext cx="6580187" cy="1203325"/>
            <a:chOff x="1505" y="235"/>
            <a:chExt cx="4145" cy="75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05" y="235"/>
              <a:ext cx="4145" cy="758"/>
              <a:chOff x="457" y="3451"/>
              <a:chExt cx="4145" cy="75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57" y="3655"/>
                <a:ext cx="1505" cy="381"/>
                <a:chOff x="1372" y="1377"/>
                <a:chExt cx="1505" cy="381"/>
              </a:xfrm>
            </p:grpSpPr>
            <p:sp>
              <p:nvSpPr>
                <p:cNvPr id="115730" name="Rectangle 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69" y="1654"/>
                  <a:ext cx="177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1" name="Rectangle 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859" y="1657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2" name="Rectangle 9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543" y="1663"/>
                  <a:ext cx="178" cy="1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3" name="Rectangle 10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330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4" name="Rectangle 1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008" y="1460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5" name="Rectangle 1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699" y="1468"/>
                  <a:ext cx="178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6" name="Rectangle 1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389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7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372" y="1551"/>
                  <a:ext cx="1505" cy="57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0207" name="Freeform 15"/>
              <p:cNvSpPr>
                <a:spLocks/>
              </p:cNvSpPr>
              <p:nvPr/>
            </p:nvSpPr>
            <p:spPr bwMode="auto">
              <a:xfrm rot="64793">
                <a:off x="1788" y="3451"/>
                <a:ext cx="1313" cy="758"/>
              </a:xfrm>
              <a:custGeom>
                <a:avLst/>
                <a:gdLst/>
                <a:ahLst/>
                <a:cxnLst>
                  <a:cxn ang="0">
                    <a:pos x="294" y="88"/>
                  </a:cxn>
                  <a:cxn ang="0">
                    <a:pos x="223" y="89"/>
                  </a:cxn>
                  <a:cxn ang="0">
                    <a:pos x="150" y="123"/>
                  </a:cxn>
                  <a:cxn ang="0">
                    <a:pos x="94" y="177"/>
                  </a:cxn>
                  <a:cxn ang="0">
                    <a:pos x="67" y="246"/>
                  </a:cxn>
                  <a:cxn ang="0">
                    <a:pos x="58" y="304"/>
                  </a:cxn>
                  <a:cxn ang="0">
                    <a:pos x="17" y="343"/>
                  </a:cxn>
                  <a:cxn ang="0">
                    <a:pos x="0" y="395"/>
                  </a:cxn>
                  <a:cxn ang="0">
                    <a:pos x="9" y="449"/>
                  </a:cxn>
                  <a:cxn ang="0">
                    <a:pos x="51" y="503"/>
                  </a:cxn>
                  <a:cxn ang="0">
                    <a:pos x="127" y="546"/>
                  </a:cxn>
                  <a:cxn ang="0">
                    <a:pos x="125" y="604"/>
                  </a:cxn>
                  <a:cxn ang="0">
                    <a:pos x="163" y="648"/>
                  </a:cxn>
                  <a:cxn ang="0">
                    <a:pos x="219" y="675"/>
                  </a:cxn>
                  <a:cxn ang="0">
                    <a:pos x="284" y="682"/>
                  </a:cxn>
                  <a:cxn ang="0">
                    <a:pos x="337" y="665"/>
                  </a:cxn>
                  <a:cxn ang="0">
                    <a:pos x="395" y="693"/>
                  </a:cxn>
                  <a:cxn ang="0">
                    <a:pos x="472" y="729"/>
                  </a:cxn>
                  <a:cxn ang="0">
                    <a:pos x="550" y="736"/>
                  </a:cxn>
                  <a:cxn ang="0">
                    <a:pos x="629" y="721"/>
                  </a:cxn>
                  <a:cxn ang="0">
                    <a:pos x="702" y="688"/>
                  </a:cxn>
                  <a:cxn ang="0">
                    <a:pos x="765" y="665"/>
                  </a:cxn>
                  <a:cxn ang="0">
                    <a:pos x="825" y="676"/>
                  </a:cxn>
                  <a:cxn ang="0">
                    <a:pos x="889" y="656"/>
                  </a:cxn>
                  <a:cxn ang="0">
                    <a:pos x="939" y="613"/>
                  </a:cxn>
                  <a:cxn ang="0">
                    <a:pos x="971" y="555"/>
                  </a:cxn>
                  <a:cxn ang="0">
                    <a:pos x="966" y="492"/>
                  </a:cxn>
                  <a:cxn ang="0">
                    <a:pos x="1011" y="430"/>
                  </a:cxn>
                  <a:cxn ang="0">
                    <a:pos x="1031" y="367"/>
                  </a:cxn>
                  <a:cxn ang="0">
                    <a:pos x="1027" y="306"/>
                  </a:cxn>
                  <a:cxn ang="0">
                    <a:pos x="999" y="253"/>
                  </a:cxn>
                  <a:cxn ang="0">
                    <a:pos x="951" y="212"/>
                  </a:cxn>
                  <a:cxn ang="0">
                    <a:pos x="936" y="158"/>
                  </a:cxn>
                  <a:cxn ang="0">
                    <a:pos x="904" y="99"/>
                  </a:cxn>
                  <a:cxn ang="0">
                    <a:pos x="846" y="58"/>
                  </a:cxn>
                  <a:cxn ang="0">
                    <a:pos x="773" y="41"/>
                  </a:cxn>
                  <a:cxn ang="0">
                    <a:pos x="702" y="54"/>
                  </a:cxn>
                  <a:cxn ang="0">
                    <a:pos x="642" y="61"/>
                  </a:cxn>
                  <a:cxn ang="0">
                    <a:pos x="575" y="17"/>
                  </a:cxn>
                  <a:cxn ang="0">
                    <a:pos x="513" y="0"/>
                  </a:cxn>
                  <a:cxn ang="0">
                    <a:pos x="451" y="11"/>
                  </a:cxn>
                  <a:cxn ang="0">
                    <a:pos x="389" y="48"/>
                  </a:cxn>
                  <a:cxn ang="0">
                    <a:pos x="331" y="108"/>
                  </a:cxn>
                </a:cxnLst>
                <a:rect l="0" t="0" r="r" b="b"/>
                <a:pathLst>
                  <a:path w="1034" h="737">
                    <a:moveTo>
                      <a:pt x="331" y="108"/>
                    </a:moveTo>
                    <a:lnTo>
                      <a:pt x="314" y="95"/>
                    </a:lnTo>
                    <a:lnTo>
                      <a:pt x="294" y="88"/>
                    </a:lnTo>
                    <a:lnTo>
                      <a:pt x="271" y="84"/>
                    </a:lnTo>
                    <a:lnTo>
                      <a:pt x="247" y="86"/>
                    </a:lnTo>
                    <a:lnTo>
                      <a:pt x="223" y="89"/>
                    </a:lnTo>
                    <a:lnTo>
                      <a:pt x="196" y="97"/>
                    </a:lnTo>
                    <a:lnTo>
                      <a:pt x="172" y="110"/>
                    </a:lnTo>
                    <a:lnTo>
                      <a:pt x="150" y="123"/>
                    </a:lnTo>
                    <a:lnTo>
                      <a:pt x="129" y="140"/>
                    </a:lnTo>
                    <a:lnTo>
                      <a:pt x="109" y="158"/>
                    </a:lnTo>
                    <a:lnTo>
                      <a:pt x="94" y="177"/>
                    </a:lnTo>
                    <a:lnTo>
                      <a:pt x="80" y="199"/>
                    </a:lnTo>
                    <a:lnTo>
                      <a:pt x="71" y="222"/>
                    </a:lnTo>
                    <a:lnTo>
                      <a:pt x="67" y="246"/>
                    </a:lnTo>
                    <a:lnTo>
                      <a:pt x="67" y="268"/>
                    </a:lnTo>
                    <a:lnTo>
                      <a:pt x="75" y="293"/>
                    </a:lnTo>
                    <a:lnTo>
                      <a:pt x="58" y="304"/>
                    </a:lnTo>
                    <a:lnTo>
                      <a:pt x="43" y="315"/>
                    </a:lnTo>
                    <a:lnTo>
                      <a:pt x="30" y="328"/>
                    </a:lnTo>
                    <a:lnTo>
                      <a:pt x="17" y="343"/>
                    </a:lnTo>
                    <a:lnTo>
                      <a:pt x="9" y="360"/>
                    </a:lnTo>
                    <a:lnTo>
                      <a:pt x="2" y="376"/>
                    </a:lnTo>
                    <a:lnTo>
                      <a:pt x="0" y="395"/>
                    </a:lnTo>
                    <a:lnTo>
                      <a:pt x="0" y="412"/>
                    </a:lnTo>
                    <a:lnTo>
                      <a:pt x="2" y="432"/>
                    </a:lnTo>
                    <a:lnTo>
                      <a:pt x="9" y="449"/>
                    </a:lnTo>
                    <a:lnTo>
                      <a:pt x="19" y="468"/>
                    </a:lnTo>
                    <a:lnTo>
                      <a:pt x="32" y="486"/>
                    </a:lnTo>
                    <a:lnTo>
                      <a:pt x="51" y="503"/>
                    </a:lnTo>
                    <a:lnTo>
                      <a:pt x="71" y="518"/>
                    </a:lnTo>
                    <a:lnTo>
                      <a:pt x="97" y="533"/>
                    </a:lnTo>
                    <a:lnTo>
                      <a:pt x="127" y="546"/>
                    </a:lnTo>
                    <a:lnTo>
                      <a:pt x="122" y="566"/>
                    </a:lnTo>
                    <a:lnTo>
                      <a:pt x="122" y="585"/>
                    </a:lnTo>
                    <a:lnTo>
                      <a:pt x="125" y="604"/>
                    </a:lnTo>
                    <a:lnTo>
                      <a:pt x="135" y="620"/>
                    </a:lnTo>
                    <a:lnTo>
                      <a:pt x="146" y="635"/>
                    </a:lnTo>
                    <a:lnTo>
                      <a:pt x="163" y="648"/>
                    </a:lnTo>
                    <a:lnTo>
                      <a:pt x="180" y="660"/>
                    </a:lnTo>
                    <a:lnTo>
                      <a:pt x="198" y="669"/>
                    </a:lnTo>
                    <a:lnTo>
                      <a:pt x="219" y="675"/>
                    </a:lnTo>
                    <a:lnTo>
                      <a:pt x="241" y="680"/>
                    </a:lnTo>
                    <a:lnTo>
                      <a:pt x="262" y="682"/>
                    </a:lnTo>
                    <a:lnTo>
                      <a:pt x="284" y="682"/>
                    </a:lnTo>
                    <a:lnTo>
                      <a:pt x="303" y="678"/>
                    </a:lnTo>
                    <a:lnTo>
                      <a:pt x="322" y="673"/>
                    </a:lnTo>
                    <a:lnTo>
                      <a:pt x="337" y="665"/>
                    </a:lnTo>
                    <a:lnTo>
                      <a:pt x="350" y="654"/>
                    </a:lnTo>
                    <a:lnTo>
                      <a:pt x="372" y="676"/>
                    </a:lnTo>
                    <a:lnTo>
                      <a:pt x="395" y="693"/>
                    </a:lnTo>
                    <a:lnTo>
                      <a:pt x="421" y="708"/>
                    </a:lnTo>
                    <a:lnTo>
                      <a:pt x="445" y="721"/>
                    </a:lnTo>
                    <a:lnTo>
                      <a:pt x="472" y="729"/>
                    </a:lnTo>
                    <a:lnTo>
                      <a:pt x="498" y="734"/>
                    </a:lnTo>
                    <a:lnTo>
                      <a:pt x="524" y="736"/>
                    </a:lnTo>
                    <a:lnTo>
                      <a:pt x="550" y="736"/>
                    </a:lnTo>
                    <a:lnTo>
                      <a:pt x="576" y="734"/>
                    </a:lnTo>
                    <a:lnTo>
                      <a:pt x="603" y="729"/>
                    </a:lnTo>
                    <a:lnTo>
                      <a:pt x="629" y="721"/>
                    </a:lnTo>
                    <a:lnTo>
                      <a:pt x="653" y="712"/>
                    </a:lnTo>
                    <a:lnTo>
                      <a:pt x="677" y="701"/>
                    </a:lnTo>
                    <a:lnTo>
                      <a:pt x="702" y="688"/>
                    </a:lnTo>
                    <a:lnTo>
                      <a:pt x="724" y="671"/>
                    </a:lnTo>
                    <a:lnTo>
                      <a:pt x="747" y="654"/>
                    </a:lnTo>
                    <a:lnTo>
                      <a:pt x="765" y="665"/>
                    </a:lnTo>
                    <a:lnTo>
                      <a:pt x="784" y="673"/>
                    </a:lnTo>
                    <a:lnTo>
                      <a:pt x="805" y="678"/>
                    </a:lnTo>
                    <a:lnTo>
                      <a:pt x="825" y="676"/>
                    </a:lnTo>
                    <a:lnTo>
                      <a:pt x="846" y="673"/>
                    </a:lnTo>
                    <a:lnTo>
                      <a:pt x="868" y="665"/>
                    </a:lnTo>
                    <a:lnTo>
                      <a:pt x="889" y="656"/>
                    </a:lnTo>
                    <a:lnTo>
                      <a:pt x="908" y="643"/>
                    </a:lnTo>
                    <a:lnTo>
                      <a:pt x="924" y="628"/>
                    </a:lnTo>
                    <a:lnTo>
                      <a:pt x="939" y="613"/>
                    </a:lnTo>
                    <a:lnTo>
                      <a:pt x="953" y="594"/>
                    </a:lnTo>
                    <a:lnTo>
                      <a:pt x="964" y="576"/>
                    </a:lnTo>
                    <a:lnTo>
                      <a:pt x="971" y="555"/>
                    </a:lnTo>
                    <a:lnTo>
                      <a:pt x="973" y="533"/>
                    </a:lnTo>
                    <a:lnTo>
                      <a:pt x="971" y="512"/>
                    </a:lnTo>
                    <a:lnTo>
                      <a:pt x="966" y="492"/>
                    </a:lnTo>
                    <a:lnTo>
                      <a:pt x="982" y="471"/>
                    </a:lnTo>
                    <a:lnTo>
                      <a:pt x="999" y="451"/>
                    </a:lnTo>
                    <a:lnTo>
                      <a:pt x="1011" y="430"/>
                    </a:lnTo>
                    <a:lnTo>
                      <a:pt x="1022" y="410"/>
                    </a:lnTo>
                    <a:lnTo>
                      <a:pt x="1027" y="388"/>
                    </a:lnTo>
                    <a:lnTo>
                      <a:pt x="1031" y="367"/>
                    </a:lnTo>
                    <a:lnTo>
                      <a:pt x="1033" y="347"/>
                    </a:lnTo>
                    <a:lnTo>
                      <a:pt x="1031" y="326"/>
                    </a:lnTo>
                    <a:lnTo>
                      <a:pt x="1027" y="306"/>
                    </a:lnTo>
                    <a:lnTo>
                      <a:pt x="1022" y="289"/>
                    </a:lnTo>
                    <a:lnTo>
                      <a:pt x="1011" y="270"/>
                    </a:lnTo>
                    <a:lnTo>
                      <a:pt x="999" y="253"/>
                    </a:lnTo>
                    <a:lnTo>
                      <a:pt x="986" y="239"/>
                    </a:lnTo>
                    <a:lnTo>
                      <a:pt x="969" y="225"/>
                    </a:lnTo>
                    <a:lnTo>
                      <a:pt x="951" y="212"/>
                    </a:lnTo>
                    <a:lnTo>
                      <a:pt x="930" y="203"/>
                    </a:lnTo>
                    <a:lnTo>
                      <a:pt x="936" y="181"/>
                    </a:lnTo>
                    <a:lnTo>
                      <a:pt x="936" y="158"/>
                    </a:lnTo>
                    <a:lnTo>
                      <a:pt x="930" y="138"/>
                    </a:lnTo>
                    <a:lnTo>
                      <a:pt x="919" y="117"/>
                    </a:lnTo>
                    <a:lnTo>
                      <a:pt x="904" y="99"/>
                    </a:lnTo>
                    <a:lnTo>
                      <a:pt x="887" y="84"/>
                    </a:lnTo>
                    <a:lnTo>
                      <a:pt x="868" y="69"/>
                    </a:lnTo>
                    <a:lnTo>
                      <a:pt x="846" y="58"/>
                    </a:lnTo>
                    <a:lnTo>
                      <a:pt x="822" y="48"/>
                    </a:lnTo>
                    <a:lnTo>
                      <a:pt x="799" y="45"/>
                    </a:lnTo>
                    <a:lnTo>
                      <a:pt x="773" y="41"/>
                    </a:lnTo>
                    <a:lnTo>
                      <a:pt x="747" y="43"/>
                    </a:lnTo>
                    <a:lnTo>
                      <a:pt x="724" y="47"/>
                    </a:lnTo>
                    <a:lnTo>
                      <a:pt x="702" y="54"/>
                    </a:lnTo>
                    <a:lnTo>
                      <a:pt x="681" y="67"/>
                    </a:lnTo>
                    <a:lnTo>
                      <a:pt x="662" y="84"/>
                    </a:lnTo>
                    <a:lnTo>
                      <a:pt x="642" y="61"/>
                    </a:lnTo>
                    <a:lnTo>
                      <a:pt x="618" y="43"/>
                    </a:lnTo>
                    <a:lnTo>
                      <a:pt x="597" y="28"/>
                    </a:lnTo>
                    <a:lnTo>
                      <a:pt x="575" y="17"/>
                    </a:lnTo>
                    <a:lnTo>
                      <a:pt x="554" y="7"/>
                    </a:lnTo>
                    <a:lnTo>
                      <a:pt x="533" y="2"/>
                    </a:lnTo>
                    <a:lnTo>
                      <a:pt x="513" y="0"/>
                    </a:lnTo>
                    <a:lnTo>
                      <a:pt x="492" y="2"/>
                    </a:lnTo>
                    <a:lnTo>
                      <a:pt x="472" y="6"/>
                    </a:lnTo>
                    <a:lnTo>
                      <a:pt x="451" y="11"/>
                    </a:lnTo>
                    <a:lnTo>
                      <a:pt x="430" y="22"/>
                    </a:lnTo>
                    <a:lnTo>
                      <a:pt x="410" y="34"/>
                    </a:lnTo>
                    <a:lnTo>
                      <a:pt x="389" y="48"/>
                    </a:lnTo>
                    <a:lnTo>
                      <a:pt x="371" y="65"/>
                    </a:lnTo>
                    <a:lnTo>
                      <a:pt x="352" y="86"/>
                    </a:lnTo>
                    <a:lnTo>
                      <a:pt x="331" y="108"/>
                    </a:lnTo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 flipH="1">
                <a:off x="3097" y="3655"/>
                <a:ext cx="1505" cy="381"/>
                <a:chOff x="1372" y="1377"/>
                <a:chExt cx="1505" cy="381"/>
              </a:xfrm>
            </p:grpSpPr>
            <p:sp>
              <p:nvSpPr>
                <p:cNvPr id="115722" name="Rectangle 1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69" y="1654"/>
                  <a:ext cx="177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3" name="Rectangle 1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859" y="1657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4" name="Rectangle 19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543" y="1663"/>
                  <a:ext cx="178" cy="1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5" name="Rectangle 20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330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6" name="Rectangl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008" y="1460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7" name="Rectangle 2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699" y="1468"/>
                  <a:ext cx="178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8" name="Rectangle 2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389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9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1372" y="1551"/>
                  <a:ext cx="1505" cy="57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718" name="Rectangle 25"/>
            <p:cNvSpPr>
              <a:spLocks noChangeArrowheads="1"/>
            </p:cNvSpPr>
            <p:nvPr/>
          </p:nvSpPr>
          <p:spPr bwMode="auto">
            <a:xfrm flipH="1">
              <a:off x="2829" y="581"/>
              <a:ext cx="1313" cy="105"/>
            </a:xfrm>
            <a:prstGeom prst="rect">
              <a:avLst/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25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8181975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Traditional WAN architecture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103312"/>
            <a:ext cx="8801100" cy="543396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Ethernet layer is terminated</a:t>
            </a:r>
          </a:p>
          <a:p>
            <a:pPr marL="342900" lvl="1" indent="-342900">
              <a:buSzPct val="125000"/>
              <a:buFont typeface="Arial" pitchFamily="34" charset="0"/>
              <a:buChar char="•"/>
            </a:pPr>
            <a:r>
              <a:rPr lang="en-US" sz="2400" dirty="0" smtClean="0"/>
              <a:t>only higher layer (e.g., IP) is transported</a:t>
            </a:r>
          </a:p>
          <a:p>
            <a:pPr marL="342900" lvl="1" indent="-342900">
              <a:buSzPct val="125000"/>
              <a:buFont typeface="Arial" pitchFamily="34" charset="0"/>
              <a:buChar char="•"/>
            </a:pPr>
            <a:r>
              <a:rPr lang="en-US" sz="2400" dirty="0" smtClean="0"/>
              <a:t>the traffic is no longer Ethernet at all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Ethernet header </a:t>
            </a:r>
          </a:p>
          <a:p>
            <a:r>
              <a:rPr lang="en-US" sz="2400" dirty="0" smtClean="0"/>
              <a:t>removed at ingress, and </a:t>
            </a:r>
          </a:p>
          <a:p>
            <a:r>
              <a:rPr lang="en-US" sz="2400" dirty="0" smtClean="0"/>
              <a:t>new header added at egress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This is </a:t>
            </a:r>
            <a:r>
              <a:rPr lang="en-US" sz="2400" i="1" dirty="0" smtClean="0"/>
              <a:t>not</a:t>
            </a:r>
            <a:r>
              <a:rPr lang="en-US" sz="2400" dirty="0" smtClean="0"/>
              <a:t> transparent Ethernet LAN interconnect</a:t>
            </a:r>
          </a:p>
          <a:p>
            <a:pPr eaLnBrk="1" hangingPunct="1"/>
            <a:r>
              <a:rPr lang="en-US" sz="2400" dirty="0" smtClean="0"/>
              <a:t>Ethernet LANs with many higher layer packet types </a:t>
            </a:r>
          </a:p>
          <a:p>
            <a:pPr eaLnBrk="1" hangingPunct="1">
              <a:buNone/>
            </a:pPr>
            <a:r>
              <a:rPr lang="en-US" sz="2400" dirty="0" smtClean="0"/>
              <a:t>		can’t be interconnected</a:t>
            </a:r>
          </a:p>
          <a:p>
            <a:pPr eaLnBrk="1" hangingPunct="1"/>
            <a:r>
              <a:rPr lang="en-US" sz="2400" dirty="0" smtClean="0"/>
              <a:t>raw L2 Ethernet frames can not be sent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91893" y="2353860"/>
            <a:ext cx="6580187" cy="1654175"/>
            <a:chOff x="705" y="3056"/>
            <a:chExt cx="4145" cy="10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05" y="3147"/>
              <a:ext cx="4145" cy="758"/>
              <a:chOff x="457" y="3451"/>
              <a:chExt cx="4145" cy="75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57" y="3655"/>
                <a:ext cx="1505" cy="381"/>
                <a:chOff x="1372" y="1377"/>
                <a:chExt cx="1505" cy="381"/>
              </a:xfrm>
            </p:grpSpPr>
            <p:sp>
              <p:nvSpPr>
                <p:cNvPr id="117782" name="Rectangle 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69" y="1654"/>
                  <a:ext cx="177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3" name="Rectangle 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859" y="1657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4" name="Rectangle 9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543" y="1663"/>
                  <a:ext cx="178" cy="1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5" name="Rectangle 10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330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6" name="Rectangle 1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008" y="1460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7" name="Rectangle 1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699" y="1468"/>
                  <a:ext cx="178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8" name="Rectangle 1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389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9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372" y="1551"/>
                  <a:ext cx="1505" cy="57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2255" name="Freeform 15"/>
              <p:cNvSpPr>
                <a:spLocks/>
              </p:cNvSpPr>
              <p:nvPr/>
            </p:nvSpPr>
            <p:spPr bwMode="auto">
              <a:xfrm rot="64793">
                <a:off x="1788" y="3451"/>
                <a:ext cx="1313" cy="758"/>
              </a:xfrm>
              <a:custGeom>
                <a:avLst/>
                <a:gdLst/>
                <a:ahLst/>
                <a:cxnLst>
                  <a:cxn ang="0">
                    <a:pos x="294" y="88"/>
                  </a:cxn>
                  <a:cxn ang="0">
                    <a:pos x="223" y="89"/>
                  </a:cxn>
                  <a:cxn ang="0">
                    <a:pos x="150" y="123"/>
                  </a:cxn>
                  <a:cxn ang="0">
                    <a:pos x="94" y="177"/>
                  </a:cxn>
                  <a:cxn ang="0">
                    <a:pos x="67" y="246"/>
                  </a:cxn>
                  <a:cxn ang="0">
                    <a:pos x="58" y="304"/>
                  </a:cxn>
                  <a:cxn ang="0">
                    <a:pos x="17" y="343"/>
                  </a:cxn>
                  <a:cxn ang="0">
                    <a:pos x="0" y="395"/>
                  </a:cxn>
                  <a:cxn ang="0">
                    <a:pos x="9" y="449"/>
                  </a:cxn>
                  <a:cxn ang="0">
                    <a:pos x="51" y="503"/>
                  </a:cxn>
                  <a:cxn ang="0">
                    <a:pos x="127" y="546"/>
                  </a:cxn>
                  <a:cxn ang="0">
                    <a:pos x="125" y="604"/>
                  </a:cxn>
                  <a:cxn ang="0">
                    <a:pos x="163" y="648"/>
                  </a:cxn>
                  <a:cxn ang="0">
                    <a:pos x="219" y="675"/>
                  </a:cxn>
                  <a:cxn ang="0">
                    <a:pos x="284" y="682"/>
                  </a:cxn>
                  <a:cxn ang="0">
                    <a:pos x="337" y="665"/>
                  </a:cxn>
                  <a:cxn ang="0">
                    <a:pos x="395" y="693"/>
                  </a:cxn>
                  <a:cxn ang="0">
                    <a:pos x="472" y="729"/>
                  </a:cxn>
                  <a:cxn ang="0">
                    <a:pos x="550" y="736"/>
                  </a:cxn>
                  <a:cxn ang="0">
                    <a:pos x="629" y="721"/>
                  </a:cxn>
                  <a:cxn ang="0">
                    <a:pos x="702" y="688"/>
                  </a:cxn>
                  <a:cxn ang="0">
                    <a:pos x="765" y="665"/>
                  </a:cxn>
                  <a:cxn ang="0">
                    <a:pos x="825" y="676"/>
                  </a:cxn>
                  <a:cxn ang="0">
                    <a:pos x="889" y="656"/>
                  </a:cxn>
                  <a:cxn ang="0">
                    <a:pos x="939" y="613"/>
                  </a:cxn>
                  <a:cxn ang="0">
                    <a:pos x="971" y="555"/>
                  </a:cxn>
                  <a:cxn ang="0">
                    <a:pos x="966" y="492"/>
                  </a:cxn>
                  <a:cxn ang="0">
                    <a:pos x="1011" y="430"/>
                  </a:cxn>
                  <a:cxn ang="0">
                    <a:pos x="1031" y="367"/>
                  </a:cxn>
                  <a:cxn ang="0">
                    <a:pos x="1027" y="306"/>
                  </a:cxn>
                  <a:cxn ang="0">
                    <a:pos x="999" y="253"/>
                  </a:cxn>
                  <a:cxn ang="0">
                    <a:pos x="951" y="212"/>
                  </a:cxn>
                  <a:cxn ang="0">
                    <a:pos x="936" y="158"/>
                  </a:cxn>
                  <a:cxn ang="0">
                    <a:pos x="904" y="99"/>
                  </a:cxn>
                  <a:cxn ang="0">
                    <a:pos x="846" y="58"/>
                  </a:cxn>
                  <a:cxn ang="0">
                    <a:pos x="773" y="41"/>
                  </a:cxn>
                  <a:cxn ang="0">
                    <a:pos x="702" y="54"/>
                  </a:cxn>
                  <a:cxn ang="0">
                    <a:pos x="642" y="61"/>
                  </a:cxn>
                  <a:cxn ang="0">
                    <a:pos x="575" y="17"/>
                  </a:cxn>
                  <a:cxn ang="0">
                    <a:pos x="513" y="0"/>
                  </a:cxn>
                  <a:cxn ang="0">
                    <a:pos x="451" y="11"/>
                  </a:cxn>
                  <a:cxn ang="0">
                    <a:pos x="389" y="48"/>
                  </a:cxn>
                  <a:cxn ang="0">
                    <a:pos x="331" y="108"/>
                  </a:cxn>
                </a:cxnLst>
                <a:rect l="0" t="0" r="r" b="b"/>
                <a:pathLst>
                  <a:path w="1034" h="737">
                    <a:moveTo>
                      <a:pt x="331" y="108"/>
                    </a:moveTo>
                    <a:lnTo>
                      <a:pt x="314" y="95"/>
                    </a:lnTo>
                    <a:lnTo>
                      <a:pt x="294" y="88"/>
                    </a:lnTo>
                    <a:lnTo>
                      <a:pt x="271" y="84"/>
                    </a:lnTo>
                    <a:lnTo>
                      <a:pt x="247" y="86"/>
                    </a:lnTo>
                    <a:lnTo>
                      <a:pt x="223" y="89"/>
                    </a:lnTo>
                    <a:lnTo>
                      <a:pt x="196" y="97"/>
                    </a:lnTo>
                    <a:lnTo>
                      <a:pt x="172" y="110"/>
                    </a:lnTo>
                    <a:lnTo>
                      <a:pt x="150" y="123"/>
                    </a:lnTo>
                    <a:lnTo>
                      <a:pt x="129" y="140"/>
                    </a:lnTo>
                    <a:lnTo>
                      <a:pt x="109" y="158"/>
                    </a:lnTo>
                    <a:lnTo>
                      <a:pt x="94" y="177"/>
                    </a:lnTo>
                    <a:lnTo>
                      <a:pt x="80" y="199"/>
                    </a:lnTo>
                    <a:lnTo>
                      <a:pt x="71" y="222"/>
                    </a:lnTo>
                    <a:lnTo>
                      <a:pt x="67" y="246"/>
                    </a:lnTo>
                    <a:lnTo>
                      <a:pt x="67" y="268"/>
                    </a:lnTo>
                    <a:lnTo>
                      <a:pt x="75" y="293"/>
                    </a:lnTo>
                    <a:lnTo>
                      <a:pt x="58" y="304"/>
                    </a:lnTo>
                    <a:lnTo>
                      <a:pt x="43" y="315"/>
                    </a:lnTo>
                    <a:lnTo>
                      <a:pt x="30" y="328"/>
                    </a:lnTo>
                    <a:lnTo>
                      <a:pt x="17" y="343"/>
                    </a:lnTo>
                    <a:lnTo>
                      <a:pt x="9" y="360"/>
                    </a:lnTo>
                    <a:lnTo>
                      <a:pt x="2" y="376"/>
                    </a:lnTo>
                    <a:lnTo>
                      <a:pt x="0" y="395"/>
                    </a:lnTo>
                    <a:lnTo>
                      <a:pt x="0" y="412"/>
                    </a:lnTo>
                    <a:lnTo>
                      <a:pt x="2" y="432"/>
                    </a:lnTo>
                    <a:lnTo>
                      <a:pt x="9" y="449"/>
                    </a:lnTo>
                    <a:lnTo>
                      <a:pt x="19" y="468"/>
                    </a:lnTo>
                    <a:lnTo>
                      <a:pt x="32" y="486"/>
                    </a:lnTo>
                    <a:lnTo>
                      <a:pt x="51" y="503"/>
                    </a:lnTo>
                    <a:lnTo>
                      <a:pt x="71" y="518"/>
                    </a:lnTo>
                    <a:lnTo>
                      <a:pt x="97" y="533"/>
                    </a:lnTo>
                    <a:lnTo>
                      <a:pt x="127" y="546"/>
                    </a:lnTo>
                    <a:lnTo>
                      <a:pt x="122" y="566"/>
                    </a:lnTo>
                    <a:lnTo>
                      <a:pt x="122" y="585"/>
                    </a:lnTo>
                    <a:lnTo>
                      <a:pt x="125" y="604"/>
                    </a:lnTo>
                    <a:lnTo>
                      <a:pt x="135" y="620"/>
                    </a:lnTo>
                    <a:lnTo>
                      <a:pt x="146" y="635"/>
                    </a:lnTo>
                    <a:lnTo>
                      <a:pt x="163" y="648"/>
                    </a:lnTo>
                    <a:lnTo>
                      <a:pt x="180" y="660"/>
                    </a:lnTo>
                    <a:lnTo>
                      <a:pt x="198" y="669"/>
                    </a:lnTo>
                    <a:lnTo>
                      <a:pt x="219" y="675"/>
                    </a:lnTo>
                    <a:lnTo>
                      <a:pt x="241" y="680"/>
                    </a:lnTo>
                    <a:lnTo>
                      <a:pt x="262" y="682"/>
                    </a:lnTo>
                    <a:lnTo>
                      <a:pt x="284" y="682"/>
                    </a:lnTo>
                    <a:lnTo>
                      <a:pt x="303" y="678"/>
                    </a:lnTo>
                    <a:lnTo>
                      <a:pt x="322" y="673"/>
                    </a:lnTo>
                    <a:lnTo>
                      <a:pt x="337" y="665"/>
                    </a:lnTo>
                    <a:lnTo>
                      <a:pt x="350" y="654"/>
                    </a:lnTo>
                    <a:lnTo>
                      <a:pt x="372" y="676"/>
                    </a:lnTo>
                    <a:lnTo>
                      <a:pt x="395" y="693"/>
                    </a:lnTo>
                    <a:lnTo>
                      <a:pt x="421" y="708"/>
                    </a:lnTo>
                    <a:lnTo>
                      <a:pt x="445" y="721"/>
                    </a:lnTo>
                    <a:lnTo>
                      <a:pt x="472" y="729"/>
                    </a:lnTo>
                    <a:lnTo>
                      <a:pt x="498" y="734"/>
                    </a:lnTo>
                    <a:lnTo>
                      <a:pt x="524" y="736"/>
                    </a:lnTo>
                    <a:lnTo>
                      <a:pt x="550" y="736"/>
                    </a:lnTo>
                    <a:lnTo>
                      <a:pt x="576" y="734"/>
                    </a:lnTo>
                    <a:lnTo>
                      <a:pt x="603" y="729"/>
                    </a:lnTo>
                    <a:lnTo>
                      <a:pt x="629" y="721"/>
                    </a:lnTo>
                    <a:lnTo>
                      <a:pt x="653" y="712"/>
                    </a:lnTo>
                    <a:lnTo>
                      <a:pt x="677" y="701"/>
                    </a:lnTo>
                    <a:lnTo>
                      <a:pt x="702" y="688"/>
                    </a:lnTo>
                    <a:lnTo>
                      <a:pt x="724" y="671"/>
                    </a:lnTo>
                    <a:lnTo>
                      <a:pt x="747" y="654"/>
                    </a:lnTo>
                    <a:lnTo>
                      <a:pt x="765" y="665"/>
                    </a:lnTo>
                    <a:lnTo>
                      <a:pt x="784" y="673"/>
                    </a:lnTo>
                    <a:lnTo>
                      <a:pt x="805" y="678"/>
                    </a:lnTo>
                    <a:lnTo>
                      <a:pt x="825" y="676"/>
                    </a:lnTo>
                    <a:lnTo>
                      <a:pt x="846" y="673"/>
                    </a:lnTo>
                    <a:lnTo>
                      <a:pt x="868" y="665"/>
                    </a:lnTo>
                    <a:lnTo>
                      <a:pt x="889" y="656"/>
                    </a:lnTo>
                    <a:lnTo>
                      <a:pt x="908" y="643"/>
                    </a:lnTo>
                    <a:lnTo>
                      <a:pt x="924" y="628"/>
                    </a:lnTo>
                    <a:lnTo>
                      <a:pt x="939" y="613"/>
                    </a:lnTo>
                    <a:lnTo>
                      <a:pt x="953" y="594"/>
                    </a:lnTo>
                    <a:lnTo>
                      <a:pt x="964" y="576"/>
                    </a:lnTo>
                    <a:lnTo>
                      <a:pt x="971" y="555"/>
                    </a:lnTo>
                    <a:lnTo>
                      <a:pt x="973" y="533"/>
                    </a:lnTo>
                    <a:lnTo>
                      <a:pt x="971" y="512"/>
                    </a:lnTo>
                    <a:lnTo>
                      <a:pt x="966" y="492"/>
                    </a:lnTo>
                    <a:lnTo>
                      <a:pt x="982" y="471"/>
                    </a:lnTo>
                    <a:lnTo>
                      <a:pt x="999" y="451"/>
                    </a:lnTo>
                    <a:lnTo>
                      <a:pt x="1011" y="430"/>
                    </a:lnTo>
                    <a:lnTo>
                      <a:pt x="1022" y="410"/>
                    </a:lnTo>
                    <a:lnTo>
                      <a:pt x="1027" y="388"/>
                    </a:lnTo>
                    <a:lnTo>
                      <a:pt x="1031" y="367"/>
                    </a:lnTo>
                    <a:lnTo>
                      <a:pt x="1033" y="347"/>
                    </a:lnTo>
                    <a:lnTo>
                      <a:pt x="1031" y="326"/>
                    </a:lnTo>
                    <a:lnTo>
                      <a:pt x="1027" y="306"/>
                    </a:lnTo>
                    <a:lnTo>
                      <a:pt x="1022" y="289"/>
                    </a:lnTo>
                    <a:lnTo>
                      <a:pt x="1011" y="270"/>
                    </a:lnTo>
                    <a:lnTo>
                      <a:pt x="999" y="253"/>
                    </a:lnTo>
                    <a:lnTo>
                      <a:pt x="986" y="239"/>
                    </a:lnTo>
                    <a:lnTo>
                      <a:pt x="969" y="225"/>
                    </a:lnTo>
                    <a:lnTo>
                      <a:pt x="951" y="212"/>
                    </a:lnTo>
                    <a:lnTo>
                      <a:pt x="930" y="203"/>
                    </a:lnTo>
                    <a:lnTo>
                      <a:pt x="936" y="181"/>
                    </a:lnTo>
                    <a:lnTo>
                      <a:pt x="936" y="158"/>
                    </a:lnTo>
                    <a:lnTo>
                      <a:pt x="930" y="138"/>
                    </a:lnTo>
                    <a:lnTo>
                      <a:pt x="919" y="117"/>
                    </a:lnTo>
                    <a:lnTo>
                      <a:pt x="904" y="99"/>
                    </a:lnTo>
                    <a:lnTo>
                      <a:pt x="887" y="84"/>
                    </a:lnTo>
                    <a:lnTo>
                      <a:pt x="868" y="69"/>
                    </a:lnTo>
                    <a:lnTo>
                      <a:pt x="846" y="58"/>
                    </a:lnTo>
                    <a:lnTo>
                      <a:pt x="822" y="48"/>
                    </a:lnTo>
                    <a:lnTo>
                      <a:pt x="799" y="45"/>
                    </a:lnTo>
                    <a:lnTo>
                      <a:pt x="773" y="41"/>
                    </a:lnTo>
                    <a:lnTo>
                      <a:pt x="747" y="43"/>
                    </a:lnTo>
                    <a:lnTo>
                      <a:pt x="724" y="47"/>
                    </a:lnTo>
                    <a:lnTo>
                      <a:pt x="702" y="54"/>
                    </a:lnTo>
                    <a:lnTo>
                      <a:pt x="681" y="67"/>
                    </a:lnTo>
                    <a:lnTo>
                      <a:pt x="662" y="84"/>
                    </a:lnTo>
                    <a:lnTo>
                      <a:pt x="642" y="61"/>
                    </a:lnTo>
                    <a:lnTo>
                      <a:pt x="618" y="43"/>
                    </a:lnTo>
                    <a:lnTo>
                      <a:pt x="597" y="28"/>
                    </a:lnTo>
                    <a:lnTo>
                      <a:pt x="575" y="17"/>
                    </a:lnTo>
                    <a:lnTo>
                      <a:pt x="554" y="7"/>
                    </a:lnTo>
                    <a:lnTo>
                      <a:pt x="533" y="2"/>
                    </a:lnTo>
                    <a:lnTo>
                      <a:pt x="513" y="0"/>
                    </a:lnTo>
                    <a:lnTo>
                      <a:pt x="492" y="2"/>
                    </a:lnTo>
                    <a:lnTo>
                      <a:pt x="472" y="6"/>
                    </a:lnTo>
                    <a:lnTo>
                      <a:pt x="451" y="11"/>
                    </a:lnTo>
                    <a:lnTo>
                      <a:pt x="430" y="22"/>
                    </a:lnTo>
                    <a:lnTo>
                      <a:pt x="410" y="34"/>
                    </a:lnTo>
                    <a:lnTo>
                      <a:pt x="389" y="48"/>
                    </a:lnTo>
                    <a:lnTo>
                      <a:pt x="371" y="65"/>
                    </a:lnTo>
                    <a:lnTo>
                      <a:pt x="352" y="86"/>
                    </a:lnTo>
                    <a:lnTo>
                      <a:pt x="331" y="108"/>
                    </a:lnTo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 flipH="1">
                <a:off x="3097" y="3655"/>
                <a:ext cx="1505" cy="381"/>
                <a:chOff x="1372" y="1377"/>
                <a:chExt cx="1505" cy="381"/>
              </a:xfrm>
            </p:grpSpPr>
            <p:sp>
              <p:nvSpPr>
                <p:cNvPr id="117774" name="Rectangle 1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69" y="1654"/>
                  <a:ext cx="177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5" name="Rectangle 1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859" y="1657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6" name="Rectangle 19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543" y="1663"/>
                  <a:ext cx="178" cy="1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7" name="Rectangle 20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330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8" name="Rectangl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008" y="1460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9" name="Rectangle 22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699" y="1468"/>
                  <a:ext cx="178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0" name="Rectangle 2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389" y="1463"/>
                  <a:ext cx="179" cy="1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81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1372" y="1551"/>
                  <a:ext cx="1505" cy="57"/>
                </a:xfrm>
                <a:prstGeom prst="rect">
                  <a:avLst/>
                </a:prstGeom>
                <a:gradFill rotWithShape="0">
                  <a:gsLst>
                    <a:gs pos="0">
                      <a:srgbClr val="CCA37A"/>
                    </a:gs>
                    <a:gs pos="50000">
                      <a:srgbClr val="FFCC99"/>
                    </a:gs>
                    <a:gs pos="100000">
                      <a:srgbClr val="CCA37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7767" name="Text Box 25"/>
            <p:cNvSpPr txBox="1">
              <a:spLocks noChangeArrowheads="1"/>
            </p:cNvSpPr>
            <p:nvPr/>
          </p:nvSpPr>
          <p:spPr bwMode="auto">
            <a:xfrm>
              <a:off x="1048" y="3056"/>
              <a:ext cx="6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Ethernet</a:t>
              </a:r>
            </a:p>
          </p:txBody>
        </p:sp>
        <p:sp>
          <p:nvSpPr>
            <p:cNvPr id="117768" name="Text Box 26"/>
            <p:cNvSpPr txBox="1">
              <a:spLocks noChangeArrowheads="1"/>
            </p:cNvSpPr>
            <p:nvPr/>
          </p:nvSpPr>
          <p:spPr bwMode="auto">
            <a:xfrm>
              <a:off x="3848" y="3056"/>
              <a:ext cx="6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Ethernet</a:t>
              </a:r>
            </a:p>
          </p:txBody>
        </p:sp>
        <p:sp>
          <p:nvSpPr>
            <p:cNvPr id="117769" name="Text Box 27"/>
            <p:cNvSpPr txBox="1">
              <a:spLocks noChangeArrowheads="1"/>
            </p:cNvSpPr>
            <p:nvPr/>
          </p:nvSpPr>
          <p:spPr bwMode="auto">
            <a:xfrm>
              <a:off x="2288" y="3848"/>
              <a:ext cx="9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not</a:t>
              </a:r>
              <a:r>
                <a:rPr lang="en-US"/>
                <a:t> Ethernet</a:t>
              </a:r>
            </a:p>
          </p:txBody>
        </p:sp>
        <p:sp>
          <p:nvSpPr>
            <p:cNvPr id="117770" name="Text Box 28"/>
            <p:cNvSpPr txBox="1">
              <a:spLocks noChangeArrowheads="1"/>
            </p:cNvSpPr>
            <p:nvPr/>
          </p:nvSpPr>
          <p:spPr bwMode="auto">
            <a:xfrm>
              <a:off x="2416" y="3424"/>
              <a:ext cx="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17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Tunneling Ethernet frames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" y="1395413"/>
            <a:ext cx="8495163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Users with multiple Ethernet sites may want to connect their LANs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so that all locations appear to be on the same LAN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This requires </a:t>
            </a:r>
            <a:r>
              <a:rPr lang="en-US" sz="2400" i="1" dirty="0" smtClean="0"/>
              <a:t>tunneling</a:t>
            </a:r>
            <a:r>
              <a:rPr lang="en-US" sz="2400" dirty="0" smtClean="0"/>
              <a:t> of </a:t>
            </a:r>
            <a:r>
              <a:rPr lang="en-US" sz="2400" i="1" dirty="0" smtClean="0"/>
              <a:t>all</a:t>
            </a:r>
            <a:r>
              <a:rPr lang="en-US" sz="2400" dirty="0" smtClean="0"/>
              <a:t> Ethernet L2 frames </a:t>
            </a:r>
            <a:r>
              <a:rPr lang="en-US" sz="1800" dirty="0" smtClean="0"/>
              <a:t>(not only IP)</a:t>
            </a:r>
            <a:endParaRPr lang="en-US" sz="1800" i="1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between one LAN and another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The entire Ethernet frame needs to be preserved</a:t>
            </a:r>
          </a:p>
          <a:p>
            <a:pPr lvl="1">
              <a:buNone/>
            </a:pPr>
            <a:r>
              <a:rPr lang="en-US" sz="2000" dirty="0" smtClean="0"/>
              <a:t>(except perhaps the FCS, which may be regenerated at egress)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760413"/>
            <a:ext cx="2389187" cy="604837"/>
            <a:chOff x="1372" y="1377"/>
            <a:chExt cx="1505" cy="381"/>
          </a:xfrm>
        </p:grpSpPr>
        <p:sp>
          <p:nvSpPr>
            <p:cNvPr id="118817" name="Rectangle 5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8" name="Rectangle 6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9" name="Rectangle 7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0" name="Rectangle 8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1" name="Rectangle 9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2" name="Rectangle 10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3" name="Rectangle 11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4" name="Rectangle 12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14388" y="4572000"/>
            <a:ext cx="6580187" cy="1641475"/>
            <a:chOff x="513" y="2880"/>
            <a:chExt cx="4145" cy="1034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13" y="2955"/>
              <a:ext cx="4145" cy="758"/>
              <a:chOff x="457" y="3451"/>
              <a:chExt cx="4145" cy="758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457" y="3451"/>
                <a:ext cx="4145" cy="758"/>
                <a:chOff x="457" y="3451"/>
                <a:chExt cx="4145" cy="758"/>
              </a:xfrm>
            </p:grpSpPr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457" y="3655"/>
                  <a:ext cx="1505" cy="381"/>
                  <a:chOff x="1372" y="1377"/>
                  <a:chExt cx="1505" cy="381"/>
                </a:xfrm>
              </p:grpSpPr>
              <p:sp>
                <p:nvSpPr>
                  <p:cNvPr id="118809" name="Rectangle 1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169" y="1654"/>
                    <a:ext cx="177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0" name="Rectangle 1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859" y="1657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1" name="Rectangle 19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543" y="1663"/>
                    <a:ext cx="178" cy="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2" name="Rectangle 2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330" y="1463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3" name="Rectangle 2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008" y="1460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4" name="Rectangle 22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699" y="1468"/>
                    <a:ext cx="178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5" name="Rectangle 2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389" y="1463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16" name="Rectangl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72" y="1551"/>
                    <a:ext cx="1505" cy="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3289" name="Freeform 25"/>
                <p:cNvSpPr>
                  <a:spLocks/>
                </p:cNvSpPr>
                <p:nvPr/>
              </p:nvSpPr>
              <p:spPr bwMode="auto">
                <a:xfrm rot="64793">
                  <a:off x="1788" y="3451"/>
                  <a:ext cx="1313" cy="758"/>
                </a:xfrm>
                <a:custGeom>
                  <a:avLst/>
                  <a:gdLst/>
                  <a:ahLst/>
                  <a:cxnLst>
                    <a:cxn ang="0">
                      <a:pos x="294" y="88"/>
                    </a:cxn>
                    <a:cxn ang="0">
                      <a:pos x="223" y="89"/>
                    </a:cxn>
                    <a:cxn ang="0">
                      <a:pos x="150" y="123"/>
                    </a:cxn>
                    <a:cxn ang="0">
                      <a:pos x="94" y="177"/>
                    </a:cxn>
                    <a:cxn ang="0">
                      <a:pos x="67" y="246"/>
                    </a:cxn>
                    <a:cxn ang="0">
                      <a:pos x="58" y="304"/>
                    </a:cxn>
                    <a:cxn ang="0">
                      <a:pos x="17" y="343"/>
                    </a:cxn>
                    <a:cxn ang="0">
                      <a:pos x="0" y="395"/>
                    </a:cxn>
                    <a:cxn ang="0">
                      <a:pos x="9" y="449"/>
                    </a:cxn>
                    <a:cxn ang="0">
                      <a:pos x="51" y="503"/>
                    </a:cxn>
                    <a:cxn ang="0">
                      <a:pos x="127" y="546"/>
                    </a:cxn>
                    <a:cxn ang="0">
                      <a:pos x="125" y="604"/>
                    </a:cxn>
                    <a:cxn ang="0">
                      <a:pos x="163" y="648"/>
                    </a:cxn>
                    <a:cxn ang="0">
                      <a:pos x="219" y="675"/>
                    </a:cxn>
                    <a:cxn ang="0">
                      <a:pos x="284" y="682"/>
                    </a:cxn>
                    <a:cxn ang="0">
                      <a:pos x="337" y="665"/>
                    </a:cxn>
                    <a:cxn ang="0">
                      <a:pos x="395" y="693"/>
                    </a:cxn>
                    <a:cxn ang="0">
                      <a:pos x="472" y="729"/>
                    </a:cxn>
                    <a:cxn ang="0">
                      <a:pos x="550" y="736"/>
                    </a:cxn>
                    <a:cxn ang="0">
                      <a:pos x="629" y="721"/>
                    </a:cxn>
                    <a:cxn ang="0">
                      <a:pos x="702" y="688"/>
                    </a:cxn>
                    <a:cxn ang="0">
                      <a:pos x="765" y="665"/>
                    </a:cxn>
                    <a:cxn ang="0">
                      <a:pos x="825" y="676"/>
                    </a:cxn>
                    <a:cxn ang="0">
                      <a:pos x="889" y="656"/>
                    </a:cxn>
                    <a:cxn ang="0">
                      <a:pos x="939" y="613"/>
                    </a:cxn>
                    <a:cxn ang="0">
                      <a:pos x="971" y="555"/>
                    </a:cxn>
                    <a:cxn ang="0">
                      <a:pos x="966" y="492"/>
                    </a:cxn>
                    <a:cxn ang="0">
                      <a:pos x="1011" y="430"/>
                    </a:cxn>
                    <a:cxn ang="0">
                      <a:pos x="1031" y="367"/>
                    </a:cxn>
                    <a:cxn ang="0">
                      <a:pos x="1027" y="306"/>
                    </a:cxn>
                    <a:cxn ang="0">
                      <a:pos x="999" y="253"/>
                    </a:cxn>
                    <a:cxn ang="0">
                      <a:pos x="951" y="212"/>
                    </a:cxn>
                    <a:cxn ang="0">
                      <a:pos x="936" y="158"/>
                    </a:cxn>
                    <a:cxn ang="0">
                      <a:pos x="904" y="99"/>
                    </a:cxn>
                    <a:cxn ang="0">
                      <a:pos x="846" y="58"/>
                    </a:cxn>
                    <a:cxn ang="0">
                      <a:pos x="773" y="41"/>
                    </a:cxn>
                    <a:cxn ang="0">
                      <a:pos x="702" y="54"/>
                    </a:cxn>
                    <a:cxn ang="0">
                      <a:pos x="642" y="61"/>
                    </a:cxn>
                    <a:cxn ang="0">
                      <a:pos x="575" y="17"/>
                    </a:cxn>
                    <a:cxn ang="0">
                      <a:pos x="513" y="0"/>
                    </a:cxn>
                    <a:cxn ang="0">
                      <a:pos x="451" y="11"/>
                    </a:cxn>
                    <a:cxn ang="0">
                      <a:pos x="389" y="48"/>
                    </a:cxn>
                    <a:cxn ang="0">
                      <a:pos x="331" y="108"/>
                    </a:cxn>
                  </a:cxnLst>
                  <a:rect l="0" t="0" r="r" b="b"/>
                  <a:pathLst>
                    <a:path w="1034" h="737">
                      <a:moveTo>
                        <a:pt x="331" y="108"/>
                      </a:moveTo>
                      <a:lnTo>
                        <a:pt x="314" y="95"/>
                      </a:lnTo>
                      <a:lnTo>
                        <a:pt x="294" y="88"/>
                      </a:lnTo>
                      <a:lnTo>
                        <a:pt x="271" y="84"/>
                      </a:lnTo>
                      <a:lnTo>
                        <a:pt x="247" y="86"/>
                      </a:lnTo>
                      <a:lnTo>
                        <a:pt x="223" y="89"/>
                      </a:lnTo>
                      <a:lnTo>
                        <a:pt x="196" y="97"/>
                      </a:lnTo>
                      <a:lnTo>
                        <a:pt x="172" y="110"/>
                      </a:lnTo>
                      <a:lnTo>
                        <a:pt x="150" y="123"/>
                      </a:lnTo>
                      <a:lnTo>
                        <a:pt x="129" y="140"/>
                      </a:lnTo>
                      <a:lnTo>
                        <a:pt x="109" y="158"/>
                      </a:lnTo>
                      <a:lnTo>
                        <a:pt x="94" y="177"/>
                      </a:lnTo>
                      <a:lnTo>
                        <a:pt x="80" y="199"/>
                      </a:lnTo>
                      <a:lnTo>
                        <a:pt x="71" y="222"/>
                      </a:lnTo>
                      <a:lnTo>
                        <a:pt x="67" y="246"/>
                      </a:lnTo>
                      <a:lnTo>
                        <a:pt x="67" y="268"/>
                      </a:lnTo>
                      <a:lnTo>
                        <a:pt x="75" y="293"/>
                      </a:lnTo>
                      <a:lnTo>
                        <a:pt x="58" y="304"/>
                      </a:lnTo>
                      <a:lnTo>
                        <a:pt x="43" y="315"/>
                      </a:lnTo>
                      <a:lnTo>
                        <a:pt x="30" y="328"/>
                      </a:lnTo>
                      <a:lnTo>
                        <a:pt x="17" y="343"/>
                      </a:lnTo>
                      <a:lnTo>
                        <a:pt x="9" y="360"/>
                      </a:lnTo>
                      <a:lnTo>
                        <a:pt x="2" y="376"/>
                      </a:lnTo>
                      <a:lnTo>
                        <a:pt x="0" y="395"/>
                      </a:lnTo>
                      <a:lnTo>
                        <a:pt x="0" y="412"/>
                      </a:lnTo>
                      <a:lnTo>
                        <a:pt x="2" y="432"/>
                      </a:lnTo>
                      <a:lnTo>
                        <a:pt x="9" y="449"/>
                      </a:lnTo>
                      <a:lnTo>
                        <a:pt x="19" y="468"/>
                      </a:lnTo>
                      <a:lnTo>
                        <a:pt x="32" y="486"/>
                      </a:lnTo>
                      <a:lnTo>
                        <a:pt x="51" y="503"/>
                      </a:lnTo>
                      <a:lnTo>
                        <a:pt x="71" y="518"/>
                      </a:lnTo>
                      <a:lnTo>
                        <a:pt x="97" y="533"/>
                      </a:lnTo>
                      <a:lnTo>
                        <a:pt x="127" y="546"/>
                      </a:lnTo>
                      <a:lnTo>
                        <a:pt x="122" y="566"/>
                      </a:lnTo>
                      <a:lnTo>
                        <a:pt x="122" y="585"/>
                      </a:lnTo>
                      <a:lnTo>
                        <a:pt x="125" y="604"/>
                      </a:lnTo>
                      <a:lnTo>
                        <a:pt x="135" y="620"/>
                      </a:lnTo>
                      <a:lnTo>
                        <a:pt x="146" y="635"/>
                      </a:lnTo>
                      <a:lnTo>
                        <a:pt x="163" y="648"/>
                      </a:lnTo>
                      <a:lnTo>
                        <a:pt x="180" y="660"/>
                      </a:lnTo>
                      <a:lnTo>
                        <a:pt x="198" y="669"/>
                      </a:lnTo>
                      <a:lnTo>
                        <a:pt x="219" y="675"/>
                      </a:lnTo>
                      <a:lnTo>
                        <a:pt x="241" y="680"/>
                      </a:lnTo>
                      <a:lnTo>
                        <a:pt x="262" y="682"/>
                      </a:lnTo>
                      <a:lnTo>
                        <a:pt x="284" y="682"/>
                      </a:lnTo>
                      <a:lnTo>
                        <a:pt x="303" y="678"/>
                      </a:lnTo>
                      <a:lnTo>
                        <a:pt x="322" y="673"/>
                      </a:lnTo>
                      <a:lnTo>
                        <a:pt x="337" y="665"/>
                      </a:lnTo>
                      <a:lnTo>
                        <a:pt x="350" y="654"/>
                      </a:lnTo>
                      <a:lnTo>
                        <a:pt x="372" y="676"/>
                      </a:lnTo>
                      <a:lnTo>
                        <a:pt x="395" y="693"/>
                      </a:lnTo>
                      <a:lnTo>
                        <a:pt x="421" y="708"/>
                      </a:lnTo>
                      <a:lnTo>
                        <a:pt x="445" y="721"/>
                      </a:lnTo>
                      <a:lnTo>
                        <a:pt x="472" y="729"/>
                      </a:lnTo>
                      <a:lnTo>
                        <a:pt x="498" y="734"/>
                      </a:lnTo>
                      <a:lnTo>
                        <a:pt x="524" y="736"/>
                      </a:lnTo>
                      <a:lnTo>
                        <a:pt x="550" y="736"/>
                      </a:lnTo>
                      <a:lnTo>
                        <a:pt x="576" y="734"/>
                      </a:lnTo>
                      <a:lnTo>
                        <a:pt x="603" y="729"/>
                      </a:lnTo>
                      <a:lnTo>
                        <a:pt x="629" y="721"/>
                      </a:lnTo>
                      <a:lnTo>
                        <a:pt x="653" y="712"/>
                      </a:lnTo>
                      <a:lnTo>
                        <a:pt x="677" y="701"/>
                      </a:lnTo>
                      <a:lnTo>
                        <a:pt x="702" y="688"/>
                      </a:lnTo>
                      <a:lnTo>
                        <a:pt x="724" y="671"/>
                      </a:lnTo>
                      <a:lnTo>
                        <a:pt x="747" y="654"/>
                      </a:lnTo>
                      <a:lnTo>
                        <a:pt x="765" y="665"/>
                      </a:lnTo>
                      <a:lnTo>
                        <a:pt x="784" y="673"/>
                      </a:lnTo>
                      <a:lnTo>
                        <a:pt x="805" y="678"/>
                      </a:lnTo>
                      <a:lnTo>
                        <a:pt x="825" y="676"/>
                      </a:lnTo>
                      <a:lnTo>
                        <a:pt x="846" y="673"/>
                      </a:lnTo>
                      <a:lnTo>
                        <a:pt x="868" y="665"/>
                      </a:lnTo>
                      <a:lnTo>
                        <a:pt x="889" y="656"/>
                      </a:lnTo>
                      <a:lnTo>
                        <a:pt x="908" y="643"/>
                      </a:lnTo>
                      <a:lnTo>
                        <a:pt x="924" y="628"/>
                      </a:lnTo>
                      <a:lnTo>
                        <a:pt x="939" y="613"/>
                      </a:lnTo>
                      <a:lnTo>
                        <a:pt x="953" y="594"/>
                      </a:lnTo>
                      <a:lnTo>
                        <a:pt x="964" y="576"/>
                      </a:lnTo>
                      <a:lnTo>
                        <a:pt x="971" y="555"/>
                      </a:lnTo>
                      <a:lnTo>
                        <a:pt x="973" y="533"/>
                      </a:lnTo>
                      <a:lnTo>
                        <a:pt x="971" y="512"/>
                      </a:lnTo>
                      <a:lnTo>
                        <a:pt x="966" y="492"/>
                      </a:lnTo>
                      <a:lnTo>
                        <a:pt x="982" y="471"/>
                      </a:lnTo>
                      <a:lnTo>
                        <a:pt x="999" y="451"/>
                      </a:lnTo>
                      <a:lnTo>
                        <a:pt x="1011" y="430"/>
                      </a:lnTo>
                      <a:lnTo>
                        <a:pt x="1022" y="410"/>
                      </a:lnTo>
                      <a:lnTo>
                        <a:pt x="1027" y="388"/>
                      </a:lnTo>
                      <a:lnTo>
                        <a:pt x="1031" y="367"/>
                      </a:lnTo>
                      <a:lnTo>
                        <a:pt x="1033" y="347"/>
                      </a:lnTo>
                      <a:lnTo>
                        <a:pt x="1031" y="326"/>
                      </a:lnTo>
                      <a:lnTo>
                        <a:pt x="1027" y="306"/>
                      </a:lnTo>
                      <a:lnTo>
                        <a:pt x="1022" y="289"/>
                      </a:lnTo>
                      <a:lnTo>
                        <a:pt x="1011" y="270"/>
                      </a:lnTo>
                      <a:lnTo>
                        <a:pt x="999" y="253"/>
                      </a:lnTo>
                      <a:lnTo>
                        <a:pt x="986" y="239"/>
                      </a:lnTo>
                      <a:lnTo>
                        <a:pt x="969" y="225"/>
                      </a:lnTo>
                      <a:lnTo>
                        <a:pt x="951" y="212"/>
                      </a:lnTo>
                      <a:lnTo>
                        <a:pt x="930" y="203"/>
                      </a:lnTo>
                      <a:lnTo>
                        <a:pt x="936" y="181"/>
                      </a:lnTo>
                      <a:lnTo>
                        <a:pt x="936" y="158"/>
                      </a:lnTo>
                      <a:lnTo>
                        <a:pt x="930" y="138"/>
                      </a:lnTo>
                      <a:lnTo>
                        <a:pt x="919" y="117"/>
                      </a:lnTo>
                      <a:lnTo>
                        <a:pt x="904" y="99"/>
                      </a:lnTo>
                      <a:lnTo>
                        <a:pt x="887" y="84"/>
                      </a:lnTo>
                      <a:lnTo>
                        <a:pt x="868" y="69"/>
                      </a:lnTo>
                      <a:lnTo>
                        <a:pt x="846" y="58"/>
                      </a:lnTo>
                      <a:lnTo>
                        <a:pt x="822" y="48"/>
                      </a:lnTo>
                      <a:lnTo>
                        <a:pt x="799" y="45"/>
                      </a:lnTo>
                      <a:lnTo>
                        <a:pt x="773" y="41"/>
                      </a:lnTo>
                      <a:lnTo>
                        <a:pt x="747" y="43"/>
                      </a:lnTo>
                      <a:lnTo>
                        <a:pt x="724" y="47"/>
                      </a:lnTo>
                      <a:lnTo>
                        <a:pt x="702" y="54"/>
                      </a:lnTo>
                      <a:lnTo>
                        <a:pt x="681" y="67"/>
                      </a:lnTo>
                      <a:lnTo>
                        <a:pt x="662" y="84"/>
                      </a:lnTo>
                      <a:lnTo>
                        <a:pt x="642" y="61"/>
                      </a:lnTo>
                      <a:lnTo>
                        <a:pt x="618" y="43"/>
                      </a:lnTo>
                      <a:lnTo>
                        <a:pt x="597" y="28"/>
                      </a:lnTo>
                      <a:lnTo>
                        <a:pt x="575" y="17"/>
                      </a:lnTo>
                      <a:lnTo>
                        <a:pt x="554" y="7"/>
                      </a:lnTo>
                      <a:lnTo>
                        <a:pt x="533" y="2"/>
                      </a:lnTo>
                      <a:lnTo>
                        <a:pt x="513" y="0"/>
                      </a:lnTo>
                      <a:lnTo>
                        <a:pt x="492" y="2"/>
                      </a:lnTo>
                      <a:lnTo>
                        <a:pt x="472" y="6"/>
                      </a:lnTo>
                      <a:lnTo>
                        <a:pt x="451" y="11"/>
                      </a:lnTo>
                      <a:lnTo>
                        <a:pt x="430" y="22"/>
                      </a:lnTo>
                      <a:lnTo>
                        <a:pt x="410" y="34"/>
                      </a:lnTo>
                      <a:lnTo>
                        <a:pt x="389" y="48"/>
                      </a:lnTo>
                      <a:lnTo>
                        <a:pt x="371" y="65"/>
                      </a:lnTo>
                      <a:lnTo>
                        <a:pt x="352" y="86"/>
                      </a:lnTo>
                      <a:lnTo>
                        <a:pt x="331" y="108"/>
                      </a:lnTo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>
                  <a:flatTx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7" name="Group 26"/>
                <p:cNvGrpSpPr>
                  <a:grpSpLocks/>
                </p:cNvGrpSpPr>
                <p:nvPr/>
              </p:nvGrpSpPr>
              <p:grpSpPr bwMode="auto">
                <a:xfrm flipH="1">
                  <a:off x="3097" y="3655"/>
                  <a:ext cx="1505" cy="381"/>
                  <a:chOff x="1372" y="1377"/>
                  <a:chExt cx="1505" cy="381"/>
                </a:xfrm>
              </p:grpSpPr>
              <p:sp>
                <p:nvSpPr>
                  <p:cNvPr id="118801" name="Rectangle 2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169" y="1654"/>
                    <a:ext cx="177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2" name="Rectangle 2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859" y="1657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3" name="Rectangle 29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543" y="1663"/>
                    <a:ext cx="178" cy="1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4" name="Rectangle 3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330" y="1463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5" name="Rectangle 3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2008" y="1460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6" name="Rectangle 32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699" y="1468"/>
                    <a:ext cx="178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7" name="Rectangle 3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1389" y="1463"/>
                    <a:ext cx="179" cy="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8" name="Rectangle 3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72" y="1551"/>
                    <a:ext cx="1505" cy="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A37A"/>
                      </a:gs>
                      <a:gs pos="50000">
                        <a:srgbClr val="FFCC99"/>
                      </a:gs>
                      <a:gs pos="100000">
                        <a:srgbClr val="CCA37A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8797" name="Rectangle 35"/>
              <p:cNvSpPr>
                <a:spLocks noChangeArrowheads="1"/>
              </p:cNvSpPr>
              <p:nvPr/>
            </p:nvSpPr>
            <p:spPr bwMode="auto">
              <a:xfrm flipH="1">
                <a:off x="1781" y="3797"/>
                <a:ext cx="1313" cy="105"/>
              </a:xfrm>
              <a:prstGeom prst="rect">
                <a:avLst/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FF99"/>
                  </a:solidFill>
                </a:endParaRPr>
              </a:p>
            </p:txBody>
          </p:sp>
        </p:grpSp>
        <p:sp>
          <p:nvSpPr>
            <p:cNvPr id="118792" name="Text Box 36"/>
            <p:cNvSpPr txBox="1">
              <a:spLocks noChangeArrowheads="1"/>
            </p:cNvSpPr>
            <p:nvPr/>
          </p:nvSpPr>
          <p:spPr bwMode="auto">
            <a:xfrm>
              <a:off x="904" y="2880"/>
              <a:ext cx="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Ethernet</a:t>
              </a:r>
            </a:p>
          </p:txBody>
        </p:sp>
        <p:sp>
          <p:nvSpPr>
            <p:cNvPr id="118793" name="Text Box 37"/>
            <p:cNvSpPr txBox="1">
              <a:spLocks noChangeArrowheads="1"/>
            </p:cNvSpPr>
            <p:nvPr/>
          </p:nvSpPr>
          <p:spPr bwMode="auto">
            <a:xfrm>
              <a:off x="3688" y="2880"/>
              <a:ext cx="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Ethernet</a:t>
              </a:r>
            </a:p>
          </p:txBody>
        </p:sp>
        <p:sp>
          <p:nvSpPr>
            <p:cNvPr id="118794" name="Text Box 38"/>
            <p:cNvSpPr txBox="1">
              <a:spLocks noChangeArrowheads="1"/>
            </p:cNvSpPr>
            <p:nvPr/>
          </p:nvSpPr>
          <p:spPr bwMode="auto">
            <a:xfrm>
              <a:off x="1888" y="3664"/>
              <a:ext cx="1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Ethernet inside X</a:t>
              </a:r>
            </a:p>
          </p:txBody>
        </p:sp>
        <p:sp>
          <p:nvSpPr>
            <p:cNvPr id="118795" name="Text Box 39"/>
            <p:cNvSpPr txBox="1">
              <a:spLocks noChangeArrowheads="1"/>
            </p:cNvSpPr>
            <p:nvPr/>
          </p:nvSpPr>
          <p:spPr bwMode="auto">
            <a:xfrm>
              <a:off x="2456" y="3032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817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Ethernet PW (RFC 4448)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71" y="1344613"/>
            <a:ext cx="8864601" cy="47625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While PWs were designed for legacy traffic</a:t>
            </a:r>
          </a:p>
          <a:p>
            <a:pPr>
              <a:buNone/>
            </a:pPr>
            <a:r>
              <a:rPr lang="en-US" sz="2400" dirty="0" smtClean="0"/>
              <a:t>	Ethernet PWs are now the most popular type</a:t>
            </a:r>
          </a:p>
          <a:p>
            <a:pPr>
              <a:buNone/>
            </a:pPr>
            <a:r>
              <a:rPr lang="en-US" sz="2400" dirty="0" smtClean="0"/>
              <a:t>This is because native Ethernet transport is limited in range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RFC 4448 specifies:</a:t>
            </a:r>
          </a:p>
          <a:p>
            <a:r>
              <a:rPr lang="en-US" sz="2400" dirty="0" smtClean="0"/>
              <a:t>Control word is optional </a:t>
            </a:r>
          </a:p>
          <a:p>
            <a:pPr lvl="1">
              <a:buNone/>
            </a:pPr>
            <a:r>
              <a:rPr lang="en-US" sz="2400" dirty="0" smtClean="0"/>
              <a:t>even if control word is used, sequence number if optional</a:t>
            </a:r>
          </a:p>
          <a:p>
            <a:r>
              <a:rPr lang="en-US" sz="2400" dirty="0" smtClean="0"/>
              <a:t>Standard mode – FCS is stripped and regenerated</a:t>
            </a:r>
          </a:p>
          <a:p>
            <a:pPr lvl="1">
              <a:buNone/>
            </a:pPr>
            <a:r>
              <a:rPr lang="en-US" sz="2400" dirty="0" smtClean="0"/>
              <a:t>FCS retention mode (RFC 4720) allows retaining FCS</a:t>
            </a:r>
          </a:p>
          <a:p>
            <a:r>
              <a:rPr lang="en-US" sz="2400" dirty="0" smtClean="0"/>
              <a:t>Can transport tagged or untagged Ethernet frames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if tagged :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encapsulation can be </a:t>
            </a:r>
            <a:r>
              <a:rPr lang="en-US" sz="2400" i="1" dirty="0" smtClean="0"/>
              <a:t>raw</a:t>
            </a:r>
            <a:r>
              <a:rPr lang="en-US" sz="2400" dirty="0" smtClean="0"/>
              <a:t> mode or </a:t>
            </a:r>
            <a:r>
              <a:rPr lang="en-US" sz="2400" i="1" dirty="0" smtClean="0"/>
              <a:t>tagged</a:t>
            </a:r>
            <a:r>
              <a:rPr lang="en-US" sz="2400" dirty="0" smtClean="0"/>
              <a:t> mode</a:t>
            </a:r>
          </a:p>
          <a:p>
            <a:pPr lvl="1">
              <a:buNone/>
            </a:pPr>
            <a:r>
              <a:rPr lang="en-US" sz="2400" dirty="0" smtClean="0"/>
              <a:t>tagged mode processes </a:t>
            </a:r>
            <a:r>
              <a:rPr lang="en-US" sz="2000" dirty="0" smtClean="0"/>
              <a:t>(inserts/swaps/removes) service delimiting </a:t>
            </a:r>
            <a:r>
              <a:rPr lang="en-US" sz="2400" dirty="0" smtClean="0"/>
              <a:t>tags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702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65100"/>
            <a:ext cx="8197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Ethernet Pseudowire packet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4325" y="1404938"/>
            <a:ext cx="8345488" cy="1073150"/>
            <a:chOff x="198" y="885"/>
            <a:chExt cx="5257" cy="676"/>
          </a:xfrm>
        </p:grpSpPr>
        <p:sp>
          <p:nvSpPr>
            <p:cNvPr id="121866" name="Rectangle 4"/>
            <p:cNvSpPr>
              <a:spLocks noChangeArrowheads="1"/>
            </p:cNvSpPr>
            <p:nvPr/>
          </p:nvSpPr>
          <p:spPr bwMode="auto">
            <a:xfrm>
              <a:off x="198" y="887"/>
              <a:ext cx="5257" cy="6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67" name="Line 5"/>
            <p:cNvSpPr>
              <a:spLocks noChangeShapeType="1"/>
            </p:cNvSpPr>
            <p:nvPr/>
          </p:nvSpPr>
          <p:spPr bwMode="auto">
            <a:xfrm>
              <a:off x="1127" y="885"/>
              <a:ext cx="1" cy="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68" name="Line 6"/>
            <p:cNvSpPr>
              <a:spLocks noChangeShapeType="1"/>
            </p:cNvSpPr>
            <p:nvPr/>
          </p:nvSpPr>
          <p:spPr bwMode="auto">
            <a:xfrm>
              <a:off x="2021" y="889"/>
              <a:ext cx="4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69" name="Text Box 7"/>
            <p:cNvSpPr txBox="1">
              <a:spLocks noChangeArrowheads="1"/>
            </p:cNvSpPr>
            <p:nvPr/>
          </p:nvSpPr>
          <p:spPr bwMode="auto">
            <a:xfrm>
              <a:off x="341" y="975"/>
              <a:ext cx="6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tunnel </a:t>
              </a:r>
            </a:p>
            <a:p>
              <a:pPr algn="ctr"/>
              <a:r>
                <a:rPr lang="en-US" sz="2400"/>
                <a:t>label</a:t>
              </a:r>
            </a:p>
          </p:txBody>
        </p:sp>
        <p:sp>
          <p:nvSpPr>
            <p:cNvPr id="121870" name="Text Box 8"/>
            <p:cNvSpPr txBox="1">
              <a:spLocks noChangeArrowheads="1"/>
            </p:cNvSpPr>
            <p:nvPr/>
          </p:nvSpPr>
          <p:spPr bwMode="auto">
            <a:xfrm>
              <a:off x="1292" y="986"/>
              <a:ext cx="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PW </a:t>
              </a:r>
            </a:p>
            <a:p>
              <a:pPr algn="ctr"/>
              <a:r>
                <a:rPr lang="en-US" sz="2400"/>
                <a:t>label</a:t>
              </a:r>
            </a:p>
          </p:txBody>
        </p:sp>
        <p:sp>
          <p:nvSpPr>
            <p:cNvPr id="121871" name="Text Box 9"/>
            <p:cNvSpPr txBox="1">
              <a:spLocks noChangeArrowheads="1"/>
            </p:cNvSpPr>
            <p:nvPr/>
          </p:nvSpPr>
          <p:spPr bwMode="auto">
            <a:xfrm>
              <a:off x="2118" y="979"/>
              <a:ext cx="67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/>
                <a:t>control</a:t>
              </a:r>
            </a:p>
            <a:p>
              <a:pPr algn="ctr"/>
              <a:r>
                <a:rPr lang="en-US" sz="2400" i="1"/>
                <a:t>word</a:t>
              </a:r>
            </a:p>
          </p:txBody>
        </p:sp>
        <p:sp>
          <p:nvSpPr>
            <p:cNvPr id="121872" name="Rectangle 10"/>
            <p:cNvSpPr>
              <a:spLocks noChangeArrowheads="1"/>
            </p:cNvSpPr>
            <p:nvPr/>
          </p:nvSpPr>
          <p:spPr bwMode="auto">
            <a:xfrm>
              <a:off x="3050" y="1006"/>
              <a:ext cx="2304" cy="4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single Ethernet Frame</a:t>
              </a:r>
            </a:p>
          </p:txBody>
        </p:sp>
        <p:sp>
          <p:nvSpPr>
            <p:cNvPr id="121873" name="Line 11"/>
            <p:cNvSpPr>
              <a:spLocks noChangeShapeType="1"/>
            </p:cNvSpPr>
            <p:nvPr/>
          </p:nvSpPr>
          <p:spPr bwMode="auto">
            <a:xfrm flipH="1">
              <a:off x="2888" y="886"/>
              <a:ext cx="1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1861" name="Text Box 12"/>
          <p:cNvSpPr txBox="1">
            <a:spLocks noChangeArrowheads="1"/>
          </p:cNvSpPr>
          <p:nvPr/>
        </p:nvSpPr>
        <p:spPr bwMode="auto">
          <a:xfrm>
            <a:off x="204788" y="2717800"/>
            <a:ext cx="8774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Ethernet Frame usually has FCS stripped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SP tag may also be stripped</a:t>
            </a:r>
          </a:p>
          <a:p>
            <a:pPr lvl="1">
              <a:buFontTx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33CC"/>
                </a:solidFill>
                <a:latin typeface="Arial" charset="0"/>
                <a:cs typeface="Arial" charset="0"/>
              </a:rPr>
              <a:t>optional control word </a:t>
            </a:r>
          </a:p>
          <a:p>
            <a:pPr lvl="1"/>
            <a:r>
              <a:rPr lang="en-US" sz="2400" dirty="0">
                <a:solidFill>
                  <a:srgbClr val="FF33CC"/>
                </a:solidFill>
                <a:latin typeface="Arial" charset="0"/>
                <a:cs typeface="Arial" charset="0"/>
              </a:rPr>
              <a:t> generation and processing of sequence number is optional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87413" y="5105400"/>
            <a:ext cx="7721600" cy="465138"/>
            <a:chOff x="551" y="3320"/>
            <a:chExt cx="4864" cy="293"/>
          </a:xfrm>
        </p:grpSpPr>
        <p:sp>
          <p:nvSpPr>
            <p:cNvPr id="121863" name="Text Box 14"/>
            <p:cNvSpPr txBox="1">
              <a:spLocks noChangeArrowheads="1"/>
            </p:cNvSpPr>
            <p:nvPr/>
          </p:nvSpPr>
          <p:spPr bwMode="auto">
            <a:xfrm>
              <a:off x="551" y="3320"/>
              <a:ext cx="4864" cy="2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latin typeface="Arial" charset="0"/>
                </a:rPr>
                <a:t>  0000              reserved                 </a:t>
              </a:r>
              <a:r>
                <a:rPr lang="en-US" sz="2200" i="1">
                  <a:latin typeface="Arial" charset="0"/>
                </a:rPr>
                <a:t>Sequence Number </a:t>
              </a:r>
              <a:r>
                <a:rPr lang="en-US" sz="2200">
                  <a:latin typeface="Arial" charset="0"/>
                </a:rPr>
                <a:t>(16b) </a:t>
              </a:r>
            </a:p>
          </p:txBody>
        </p:sp>
        <p:sp>
          <p:nvSpPr>
            <p:cNvPr id="121864" name="Line 15"/>
            <p:cNvSpPr>
              <a:spLocks noChangeShapeType="1"/>
            </p:cNvSpPr>
            <p:nvPr/>
          </p:nvSpPr>
          <p:spPr bwMode="auto">
            <a:xfrm>
              <a:off x="1374" y="3330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65" name="Line 16"/>
            <p:cNvSpPr>
              <a:spLocks noChangeShapeType="1"/>
            </p:cNvSpPr>
            <p:nvPr/>
          </p:nvSpPr>
          <p:spPr bwMode="auto">
            <a:xfrm>
              <a:off x="2974" y="3330"/>
              <a:ext cx="0" cy="2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214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VPWS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3452812"/>
            <a:ext cx="8305800" cy="315270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Based on Ethernet PWs one can provide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V</a:t>
            </a:r>
            <a:r>
              <a:rPr lang="en-US" sz="2400" dirty="0" smtClean="0"/>
              <a:t>irtual </a:t>
            </a:r>
            <a:r>
              <a:rPr lang="en-US" sz="2400" b="1" dirty="0" smtClean="0"/>
              <a:t>P</a:t>
            </a:r>
            <a:r>
              <a:rPr lang="en-US" sz="2400" dirty="0" smtClean="0"/>
              <a:t>rivate </a:t>
            </a:r>
            <a:r>
              <a:rPr lang="en-US" sz="2400" b="1" dirty="0" smtClean="0"/>
              <a:t>W</a:t>
            </a:r>
            <a:r>
              <a:rPr lang="en-US" sz="2400" dirty="0" smtClean="0"/>
              <a:t>ire </a:t>
            </a:r>
            <a:r>
              <a:rPr lang="en-US" sz="2400" b="1" dirty="0" smtClean="0"/>
              <a:t>S</a:t>
            </a:r>
            <a:r>
              <a:rPr lang="en-US" sz="2400" dirty="0" smtClean="0"/>
              <a:t>ervice   or a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V</a:t>
            </a:r>
            <a:r>
              <a:rPr lang="en-US" sz="2400" dirty="0" smtClean="0"/>
              <a:t>irtual </a:t>
            </a:r>
            <a:r>
              <a:rPr lang="en-US" sz="2400" b="1" dirty="0" smtClean="0"/>
              <a:t>P</a:t>
            </a:r>
            <a:r>
              <a:rPr lang="en-US" sz="2400" dirty="0" smtClean="0"/>
              <a:t>rivate </a:t>
            </a:r>
            <a:r>
              <a:rPr lang="en-US" sz="2400" b="1" dirty="0" smtClean="0"/>
              <a:t>L</a:t>
            </a:r>
            <a:r>
              <a:rPr lang="en-US" sz="2400" dirty="0" smtClean="0"/>
              <a:t>AN </a:t>
            </a:r>
            <a:r>
              <a:rPr lang="en-US" sz="2400" b="1" dirty="0" smtClean="0"/>
              <a:t>S</a:t>
            </a:r>
            <a:r>
              <a:rPr lang="en-US" sz="2400" dirty="0" smtClean="0"/>
              <a:t>ervice   (L2VPN)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VPWS emulates a </a:t>
            </a:r>
            <a:r>
              <a:rPr lang="en-US" sz="2400" i="1" dirty="0" smtClean="0">
                <a:solidFill>
                  <a:srgbClr val="0033CC"/>
                </a:solidFill>
              </a:rPr>
              <a:t>wire</a:t>
            </a:r>
            <a:r>
              <a:rPr lang="en-US" sz="2400" dirty="0" smtClean="0">
                <a:solidFill>
                  <a:srgbClr val="0033CC"/>
                </a:solidFill>
              </a:rPr>
              <a:t> supporting the Ethernet physical layer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set up MPLS tunnel between PEs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set up Ethernet PW inside tunnel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CEs appear to be connected by a single L2 circuit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33CC"/>
                </a:solidFill>
              </a:rPr>
              <a:t>(can also make VPWS for ATM, FR, etc.)</a:t>
            </a:r>
          </a:p>
        </p:txBody>
      </p:sp>
      <p:sp>
        <p:nvSpPr>
          <p:cNvPr id="538628" name="Freeform 4"/>
          <p:cNvSpPr>
            <a:spLocks/>
          </p:cNvSpPr>
          <p:nvPr/>
        </p:nvSpPr>
        <p:spPr bwMode="auto">
          <a:xfrm rot="64793">
            <a:off x="3098800" y="1357313"/>
            <a:ext cx="2543175" cy="2052637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2102" name="Line 5"/>
          <p:cNvSpPr>
            <a:spLocks noChangeShapeType="1"/>
          </p:cNvSpPr>
          <p:nvPr/>
        </p:nvSpPr>
        <p:spPr bwMode="auto">
          <a:xfrm>
            <a:off x="5600700" y="2349500"/>
            <a:ext cx="1168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3" name="Rectangle 6"/>
          <p:cNvSpPr>
            <a:spLocks noChangeArrowheads="1"/>
          </p:cNvSpPr>
          <p:nvPr/>
        </p:nvSpPr>
        <p:spPr bwMode="auto">
          <a:xfrm rot="3880" flipH="1">
            <a:off x="3514725" y="2162175"/>
            <a:ext cx="1785938" cy="369888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7"/>
          <p:cNvSpPr>
            <a:spLocks noChangeShapeType="1"/>
          </p:cNvSpPr>
          <p:nvPr/>
        </p:nvSpPr>
        <p:spPr bwMode="auto">
          <a:xfrm flipV="1">
            <a:off x="2209800" y="2362200"/>
            <a:ext cx="86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1338" y="2182813"/>
            <a:ext cx="1360487" cy="388937"/>
            <a:chOff x="1372" y="1377"/>
            <a:chExt cx="1505" cy="381"/>
          </a:xfrm>
        </p:grpSpPr>
        <p:sp>
          <p:nvSpPr>
            <p:cNvPr id="132147" name="Rectangle 9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8" name="Rectangle 10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9" name="Rectangle 11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0" name="Rectangle 12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1" name="Rectangle 13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2" name="Rectangle 14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3" name="Rectangle 15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4" name="Rectangle 16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47850" y="2171700"/>
            <a:ext cx="496888" cy="417513"/>
            <a:chOff x="1084" y="984"/>
            <a:chExt cx="313" cy="263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132143" name="Oval 19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44" name="Rectangle 2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45" name="Rectangle 2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46" name="Oval 22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42" name="Text Box 23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91338" y="2119313"/>
            <a:ext cx="1360487" cy="388937"/>
            <a:chOff x="1372" y="1377"/>
            <a:chExt cx="1505" cy="381"/>
          </a:xfrm>
        </p:grpSpPr>
        <p:sp>
          <p:nvSpPr>
            <p:cNvPr id="132133" name="Rectangle 25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4" name="Rectangle 26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5" name="Rectangle 27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6" name="Rectangle 28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7" name="Rectangle 29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8" name="Rectangle 30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9" name="Rectangle 31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0" name="Rectangle 32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470650" y="2120900"/>
            <a:ext cx="496888" cy="417513"/>
            <a:chOff x="1084" y="984"/>
            <a:chExt cx="313" cy="263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132129" name="Oval 3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30" name="Rectangle 3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31" name="Rectangle 3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32" name="Oval 3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28" name="Text Box 39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sp>
        <p:nvSpPr>
          <p:cNvPr id="132109" name="Text Box 40"/>
          <p:cNvSpPr txBox="1">
            <a:spLocks noChangeArrowheads="1"/>
          </p:cNvSpPr>
          <p:nvPr/>
        </p:nvSpPr>
        <p:spPr bwMode="auto">
          <a:xfrm>
            <a:off x="2413000" y="2082800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</a:t>
            </a:r>
          </a:p>
        </p:txBody>
      </p:sp>
      <p:sp>
        <p:nvSpPr>
          <p:cNvPr id="132110" name="Text Box 41"/>
          <p:cNvSpPr txBox="1">
            <a:spLocks noChangeArrowheads="1"/>
          </p:cNvSpPr>
          <p:nvPr/>
        </p:nvSpPr>
        <p:spPr bwMode="auto">
          <a:xfrm>
            <a:off x="5969000" y="20701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</a:t>
            </a:r>
          </a:p>
        </p:txBody>
      </p:sp>
      <p:sp>
        <p:nvSpPr>
          <p:cNvPr id="132111" name="Line 42"/>
          <p:cNvSpPr>
            <a:spLocks noChangeShapeType="1"/>
          </p:cNvSpPr>
          <p:nvPr/>
        </p:nvSpPr>
        <p:spPr bwMode="auto">
          <a:xfrm flipV="1">
            <a:off x="3454400" y="2336800"/>
            <a:ext cx="1790700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925763" y="2001838"/>
            <a:ext cx="738187" cy="671512"/>
            <a:chOff x="3427" y="1269"/>
            <a:chExt cx="433" cy="327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507" y="1269"/>
              <a:ext cx="282" cy="327"/>
              <a:chOff x="1884" y="765"/>
              <a:chExt cx="251" cy="330"/>
            </a:xfrm>
          </p:grpSpPr>
          <p:sp>
            <p:nvSpPr>
              <p:cNvPr id="132123" name="Oval 4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4" name="Rectangle 4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5" name="Rectangle 4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6" name="Oval 4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22" name="Text Box 49"/>
            <p:cNvSpPr txBox="1">
              <a:spLocks noChangeArrowheads="1"/>
            </p:cNvSpPr>
            <p:nvPr/>
          </p:nvSpPr>
          <p:spPr bwMode="auto">
            <a:xfrm>
              <a:off x="3427" y="1380"/>
              <a:ext cx="43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068888" y="1962150"/>
            <a:ext cx="763587" cy="701675"/>
            <a:chOff x="1825" y="1252"/>
            <a:chExt cx="433" cy="362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1899" y="1252"/>
              <a:ext cx="292" cy="362"/>
              <a:chOff x="1884" y="765"/>
              <a:chExt cx="251" cy="330"/>
            </a:xfrm>
          </p:grpSpPr>
          <p:sp>
            <p:nvSpPr>
              <p:cNvPr id="132117" name="Oval 52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8" name="Rectangle 5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19" name="Rectangle 54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0" name="Oval 55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16" name="Text Box 56"/>
            <p:cNvSpPr txBox="1">
              <a:spLocks noChangeArrowheads="1"/>
            </p:cNvSpPr>
            <p:nvPr/>
          </p:nvSpPr>
          <p:spPr bwMode="auto">
            <a:xfrm>
              <a:off x="1825" y="1374"/>
              <a:ext cx="4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PE</a:t>
              </a:r>
            </a:p>
          </p:txBody>
        </p:sp>
      </p:grpSp>
      <p:sp>
        <p:nvSpPr>
          <p:cNvPr id="132114" name="Text Box 57"/>
          <p:cNvSpPr txBox="1">
            <a:spLocks noChangeArrowheads="1"/>
          </p:cNvSpPr>
          <p:nvPr/>
        </p:nvSpPr>
        <p:spPr bwMode="auto">
          <a:xfrm>
            <a:off x="3505200" y="2616200"/>
            <a:ext cx="1739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/>
              <a:t>provider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269016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VPLS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4176215"/>
            <a:ext cx="7924800" cy="25277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VPLS emulates a LAN over an MPLS network</a:t>
            </a:r>
          </a:p>
          <a:p>
            <a:r>
              <a:rPr lang="en-US" sz="2400" dirty="0" smtClean="0"/>
              <a:t>set up MPLS tunnel between every pair of PEs (full mesh)</a:t>
            </a:r>
          </a:p>
          <a:p>
            <a:r>
              <a:rPr lang="en-US" sz="2400" dirty="0" smtClean="0"/>
              <a:t>set up Ethernet PW inside tunnels, for each VPN instance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CEs appear to be connected by a single LAN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What is the difference between this and a L3 VPN service 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366838"/>
            <a:ext cx="7781925" cy="2309812"/>
            <a:chOff x="96" y="861"/>
            <a:chExt cx="4902" cy="145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97" y="2007"/>
              <a:ext cx="857" cy="245"/>
              <a:chOff x="1372" y="1377"/>
              <a:chExt cx="1505" cy="381"/>
            </a:xfrm>
          </p:grpSpPr>
          <p:sp>
            <p:nvSpPr>
              <p:cNvPr id="133201" name="Rectangle 6"/>
              <p:cNvSpPr>
                <a:spLocks noChangeArrowheads="1"/>
              </p:cNvSpPr>
              <p:nvPr/>
            </p:nvSpPr>
            <p:spPr bwMode="auto">
              <a:xfrm rot="16200000" flipH="1">
                <a:off x="2169" y="1654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2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1859" y="165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3" name="Rectangle 8"/>
              <p:cNvSpPr>
                <a:spLocks noChangeArrowheads="1"/>
              </p:cNvSpPr>
              <p:nvPr/>
            </p:nvSpPr>
            <p:spPr bwMode="auto">
              <a:xfrm rot="16200000" flipH="1">
                <a:off x="1543" y="1663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4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2330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5" name="Rectangle 10"/>
              <p:cNvSpPr>
                <a:spLocks noChangeArrowheads="1"/>
              </p:cNvSpPr>
              <p:nvPr/>
            </p:nvSpPr>
            <p:spPr bwMode="auto">
              <a:xfrm rot="16200000" flipH="1">
                <a:off x="2008" y="1460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6" name="Rectangle 11"/>
              <p:cNvSpPr>
                <a:spLocks noChangeArrowheads="1"/>
              </p:cNvSpPr>
              <p:nvPr/>
            </p:nvSpPr>
            <p:spPr bwMode="auto">
              <a:xfrm rot="16200000" flipH="1">
                <a:off x="1699" y="1468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7" name="Rectangle 12"/>
              <p:cNvSpPr>
                <a:spLocks noChangeArrowheads="1"/>
              </p:cNvSpPr>
              <p:nvPr/>
            </p:nvSpPr>
            <p:spPr bwMode="auto">
              <a:xfrm rot="16200000" flipH="1">
                <a:off x="1389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8" name="Rectangle 13"/>
              <p:cNvSpPr>
                <a:spLocks noChangeArrowheads="1"/>
              </p:cNvSpPr>
              <p:nvPr/>
            </p:nvSpPr>
            <p:spPr bwMode="auto">
              <a:xfrm flipH="1">
                <a:off x="1372" y="1551"/>
                <a:ext cx="1505" cy="57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9662" name="Freeform 14"/>
            <p:cNvSpPr>
              <a:spLocks/>
            </p:cNvSpPr>
            <p:nvPr/>
          </p:nvSpPr>
          <p:spPr bwMode="auto">
            <a:xfrm rot="64793">
              <a:off x="2000" y="983"/>
              <a:ext cx="1602" cy="129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8" name="Line 15"/>
            <p:cNvSpPr>
              <a:spLocks noChangeShapeType="1"/>
            </p:cNvSpPr>
            <p:nvPr/>
          </p:nvSpPr>
          <p:spPr bwMode="auto">
            <a:xfrm>
              <a:off x="3328" y="1056"/>
              <a:ext cx="7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29" name="Rectangle 16"/>
            <p:cNvSpPr>
              <a:spLocks noChangeArrowheads="1"/>
            </p:cNvSpPr>
            <p:nvPr/>
          </p:nvSpPr>
          <p:spPr bwMode="auto">
            <a:xfrm rot="20434788" flipH="1">
              <a:off x="2095" y="1137"/>
              <a:ext cx="1137" cy="23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0" name="Line 17"/>
            <p:cNvSpPr>
              <a:spLocks noChangeShapeType="1"/>
            </p:cNvSpPr>
            <p:nvPr/>
          </p:nvSpPr>
          <p:spPr bwMode="auto">
            <a:xfrm flipV="1">
              <a:off x="1392" y="1496"/>
              <a:ext cx="5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41" y="1375"/>
              <a:ext cx="857" cy="245"/>
              <a:chOff x="1372" y="1377"/>
              <a:chExt cx="1505" cy="381"/>
            </a:xfrm>
          </p:grpSpPr>
          <p:sp>
            <p:nvSpPr>
              <p:cNvPr id="133193" name="Rectangle 19"/>
              <p:cNvSpPr>
                <a:spLocks noChangeArrowheads="1"/>
              </p:cNvSpPr>
              <p:nvPr/>
            </p:nvSpPr>
            <p:spPr bwMode="auto">
              <a:xfrm rot="16200000" flipH="1">
                <a:off x="2169" y="1654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Rectangle 20"/>
              <p:cNvSpPr>
                <a:spLocks noChangeArrowheads="1"/>
              </p:cNvSpPr>
              <p:nvPr/>
            </p:nvSpPr>
            <p:spPr bwMode="auto">
              <a:xfrm rot="16200000" flipH="1">
                <a:off x="1859" y="165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5" name="Rectangle 21"/>
              <p:cNvSpPr>
                <a:spLocks noChangeArrowheads="1"/>
              </p:cNvSpPr>
              <p:nvPr/>
            </p:nvSpPr>
            <p:spPr bwMode="auto">
              <a:xfrm rot="16200000" flipH="1">
                <a:off x="1543" y="1663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Rectangle 22"/>
              <p:cNvSpPr>
                <a:spLocks noChangeArrowheads="1"/>
              </p:cNvSpPr>
              <p:nvPr/>
            </p:nvSpPr>
            <p:spPr bwMode="auto">
              <a:xfrm rot="16200000" flipH="1">
                <a:off x="2330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7" name="Rectangle 23"/>
              <p:cNvSpPr>
                <a:spLocks noChangeArrowheads="1"/>
              </p:cNvSpPr>
              <p:nvPr/>
            </p:nvSpPr>
            <p:spPr bwMode="auto">
              <a:xfrm rot="16200000" flipH="1">
                <a:off x="2008" y="1460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Rectangle 24"/>
              <p:cNvSpPr>
                <a:spLocks noChangeArrowheads="1"/>
              </p:cNvSpPr>
              <p:nvPr/>
            </p:nvSpPr>
            <p:spPr bwMode="auto">
              <a:xfrm rot="16200000" flipH="1">
                <a:off x="1699" y="1468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9" name="Rectangle 25"/>
              <p:cNvSpPr>
                <a:spLocks noChangeArrowheads="1"/>
              </p:cNvSpPr>
              <p:nvPr/>
            </p:nvSpPr>
            <p:spPr bwMode="auto">
              <a:xfrm rot="16200000" flipH="1">
                <a:off x="1389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0" name="Rectangle 26"/>
              <p:cNvSpPr>
                <a:spLocks noChangeArrowheads="1"/>
              </p:cNvSpPr>
              <p:nvPr/>
            </p:nvSpPr>
            <p:spPr bwMode="auto">
              <a:xfrm flipH="1">
                <a:off x="1372" y="1551"/>
                <a:ext cx="1505" cy="57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64" y="1368"/>
              <a:ext cx="313" cy="263"/>
              <a:chOff x="1084" y="984"/>
              <a:chExt cx="313" cy="263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133189" name="Oval 2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9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91" name="Rectangle 3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92" name="Oval 3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88" name="Text Box 33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141" y="935"/>
              <a:ext cx="857" cy="245"/>
              <a:chOff x="1372" y="1377"/>
              <a:chExt cx="1505" cy="381"/>
            </a:xfrm>
          </p:grpSpPr>
          <p:sp>
            <p:nvSpPr>
              <p:cNvPr id="133179" name="Rectangle 35"/>
              <p:cNvSpPr>
                <a:spLocks noChangeArrowheads="1"/>
              </p:cNvSpPr>
              <p:nvPr/>
            </p:nvSpPr>
            <p:spPr bwMode="auto">
              <a:xfrm rot="16200000" flipH="1">
                <a:off x="2169" y="1654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0" name="Rectangle 36"/>
              <p:cNvSpPr>
                <a:spLocks noChangeArrowheads="1"/>
              </p:cNvSpPr>
              <p:nvPr/>
            </p:nvSpPr>
            <p:spPr bwMode="auto">
              <a:xfrm rot="16200000" flipH="1">
                <a:off x="1859" y="165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1" name="Rectangle 37"/>
              <p:cNvSpPr>
                <a:spLocks noChangeArrowheads="1"/>
              </p:cNvSpPr>
              <p:nvPr/>
            </p:nvSpPr>
            <p:spPr bwMode="auto">
              <a:xfrm rot="16200000" flipH="1">
                <a:off x="1543" y="1663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2" name="Rectangle 38"/>
              <p:cNvSpPr>
                <a:spLocks noChangeArrowheads="1"/>
              </p:cNvSpPr>
              <p:nvPr/>
            </p:nvSpPr>
            <p:spPr bwMode="auto">
              <a:xfrm rot="16200000" flipH="1">
                <a:off x="2330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3" name="Rectangle 39"/>
              <p:cNvSpPr>
                <a:spLocks noChangeArrowheads="1"/>
              </p:cNvSpPr>
              <p:nvPr/>
            </p:nvSpPr>
            <p:spPr bwMode="auto">
              <a:xfrm rot="16200000" flipH="1">
                <a:off x="2008" y="1460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4" name="Rectangle 40"/>
              <p:cNvSpPr>
                <a:spLocks noChangeArrowheads="1"/>
              </p:cNvSpPr>
              <p:nvPr/>
            </p:nvSpPr>
            <p:spPr bwMode="auto">
              <a:xfrm rot="16200000" flipH="1">
                <a:off x="1699" y="1468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5" name="Rectangle 41"/>
              <p:cNvSpPr>
                <a:spLocks noChangeArrowheads="1"/>
              </p:cNvSpPr>
              <p:nvPr/>
            </p:nvSpPr>
            <p:spPr bwMode="auto">
              <a:xfrm rot="16200000" flipH="1">
                <a:off x="1389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6" name="Rectangle 42"/>
              <p:cNvSpPr>
                <a:spLocks noChangeArrowheads="1"/>
              </p:cNvSpPr>
              <p:nvPr/>
            </p:nvSpPr>
            <p:spPr bwMode="auto">
              <a:xfrm flipH="1">
                <a:off x="1372" y="1551"/>
                <a:ext cx="1505" cy="57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3876" y="928"/>
              <a:ext cx="313" cy="263"/>
              <a:chOff x="1084" y="984"/>
              <a:chExt cx="313" cy="263"/>
            </a:xfrm>
          </p:grpSpPr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133175" name="Oval 4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6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7" name="Rectangle 4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8" name="Oval 4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74" name="Text Box 49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sp>
          <p:nvSpPr>
            <p:cNvPr id="133135" name="Rectangle 50"/>
            <p:cNvSpPr>
              <a:spLocks noChangeArrowheads="1"/>
            </p:cNvSpPr>
            <p:nvPr/>
          </p:nvSpPr>
          <p:spPr bwMode="auto">
            <a:xfrm rot="1857504" flipH="1">
              <a:off x="2087" y="1689"/>
              <a:ext cx="1137" cy="23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6" name="Rectangle 51"/>
            <p:cNvSpPr>
              <a:spLocks noChangeArrowheads="1"/>
            </p:cNvSpPr>
            <p:nvPr/>
          </p:nvSpPr>
          <p:spPr bwMode="auto">
            <a:xfrm rot="16272787" flipH="1">
              <a:off x="2679" y="1500"/>
              <a:ext cx="1113" cy="23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Line 52"/>
            <p:cNvSpPr>
              <a:spLocks noChangeShapeType="1"/>
            </p:cNvSpPr>
            <p:nvPr/>
          </p:nvSpPr>
          <p:spPr bwMode="auto">
            <a:xfrm>
              <a:off x="3384" y="2128"/>
              <a:ext cx="5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732" y="1984"/>
              <a:ext cx="313" cy="263"/>
              <a:chOff x="1084" y="984"/>
              <a:chExt cx="313" cy="263"/>
            </a:xfrm>
          </p:grpSpPr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133169" name="Oval 5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0" name="Rectangle 5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1" name="Rectangle 5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72" name="Oval 5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68" name="Text Box 59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sp>
          <p:nvSpPr>
            <p:cNvPr id="133139" name="Text Box 60"/>
            <p:cNvSpPr txBox="1">
              <a:spLocks noChangeArrowheads="1"/>
            </p:cNvSpPr>
            <p:nvPr/>
          </p:nvSpPr>
          <p:spPr bwMode="auto">
            <a:xfrm>
              <a:off x="96" y="1712"/>
              <a:ext cx="209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itchFamily="2" charset="2"/>
                <a:buNone/>
              </a:pPr>
              <a:r>
                <a:rPr lang="en-US" sz="1600">
                  <a:latin typeface="Arial" charset="0"/>
                  <a:cs typeface="Arial" charset="0"/>
                </a:rPr>
                <a:t>for clarity only one VPN is shown</a:t>
              </a:r>
              <a:endParaRPr lang="en-US"/>
            </a:p>
          </p:txBody>
        </p:sp>
        <p:sp>
          <p:nvSpPr>
            <p:cNvPr id="133140" name="Text Box 61"/>
            <p:cNvSpPr txBox="1">
              <a:spLocks noChangeArrowheads="1"/>
            </p:cNvSpPr>
            <p:nvPr/>
          </p:nvSpPr>
          <p:spPr bwMode="auto">
            <a:xfrm>
              <a:off x="1520" y="1312"/>
              <a:ext cx="3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</a:t>
              </a:r>
            </a:p>
          </p:txBody>
        </p:sp>
        <p:sp>
          <p:nvSpPr>
            <p:cNvPr id="133141" name="Text Box 62"/>
            <p:cNvSpPr txBox="1">
              <a:spLocks noChangeArrowheads="1"/>
            </p:cNvSpPr>
            <p:nvPr/>
          </p:nvSpPr>
          <p:spPr bwMode="auto">
            <a:xfrm>
              <a:off x="3416" y="208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</a:t>
              </a:r>
            </a:p>
          </p:txBody>
        </p:sp>
        <p:sp>
          <p:nvSpPr>
            <p:cNvPr id="133142" name="Text Box 63"/>
            <p:cNvSpPr txBox="1">
              <a:spLocks noChangeArrowheads="1"/>
            </p:cNvSpPr>
            <p:nvPr/>
          </p:nvSpPr>
          <p:spPr bwMode="auto">
            <a:xfrm>
              <a:off x="3552" y="87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</a:t>
              </a:r>
            </a:p>
          </p:txBody>
        </p:sp>
        <p:sp>
          <p:nvSpPr>
            <p:cNvPr id="133143" name="Line 64"/>
            <p:cNvSpPr>
              <a:spLocks noChangeShapeType="1"/>
            </p:cNvSpPr>
            <p:nvPr/>
          </p:nvSpPr>
          <p:spPr bwMode="auto">
            <a:xfrm flipV="1">
              <a:off x="2192" y="1072"/>
              <a:ext cx="968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Line 65"/>
            <p:cNvSpPr>
              <a:spLocks noChangeShapeType="1"/>
            </p:cNvSpPr>
            <p:nvPr/>
          </p:nvSpPr>
          <p:spPr bwMode="auto">
            <a:xfrm>
              <a:off x="2192" y="1544"/>
              <a:ext cx="936" cy="5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Line 66"/>
            <p:cNvSpPr>
              <a:spLocks noChangeShapeType="1"/>
            </p:cNvSpPr>
            <p:nvPr/>
          </p:nvSpPr>
          <p:spPr bwMode="auto">
            <a:xfrm flipV="1">
              <a:off x="3232" y="1160"/>
              <a:ext cx="0" cy="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2971" y="1893"/>
              <a:ext cx="497" cy="423"/>
              <a:chOff x="3427" y="1269"/>
              <a:chExt cx="433" cy="327"/>
            </a:xfrm>
          </p:grpSpPr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133163" name="Oval 6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64" name="Rectangle 7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65" name="Rectangle 7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66" name="Oval 7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62" name="Text Box 73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3019" y="861"/>
              <a:ext cx="465" cy="359"/>
              <a:chOff x="3427" y="1269"/>
              <a:chExt cx="433" cy="327"/>
            </a:xfrm>
          </p:grpSpPr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133157" name="Oval 7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58" name="Rectangle 7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59" name="Rectangle 7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60" name="Oval 7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56" name="Text Box 80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1825" y="1252"/>
              <a:ext cx="481" cy="442"/>
              <a:chOff x="1825" y="1252"/>
              <a:chExt cx="433" cy="362"/>
            </a:xfrm>
          </p:grpSpPr>
          <p:grpSp>
            <p:nvGrpSpPr>
              <p:cNvPr id="17" name="Group 82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133151" name="Oval 8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52" name="Rectangle 8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53" name="Rectangle 8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54" name="Oval 8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50" name="Text Box 87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647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Problems with IP routing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354137"/>
            <a:ext cx="8004175" cy="5005719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IP is great – but not perfect !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scalability</a:t>
            </a:r>
          </a:p>
          <a:p>
            <a:pPr lvl="1" eaLnBrk="1" hangingPunct="1"/>
            <a:r>
              <a:rPr lang="en-US" sz="2400" dirty="0" smtClean="0"/>
              <a:t>router table overload</a:t>
            </a:r>
          </a:p>
          <a:p>
            <a:pPr lvl="1" eaLnBrk="1" hangingPunct="1"/>
            <a:r>
              <a:rPr lang="en-US" sz="2400" dirty="0" smtClean="0"/>
              <a:t>routing convergence slow-down</a:t>
            </a:r>
          </a:p>
          <a:p>
            <a:pPr lvl="1" eaLnBrk="1" hangingPunct="1"/>
            <a:r>
              <a:rPr lang="en-US" sz="2400" dirty="0" smtClean="0"/>
              <a:t>increase in queuing time and routing traffic</a:t>
            </a:r>
          </a:p>
          <a:p>
            <a:pPr lvl="1" eaLnBrk="1" hangingPunct="1"/>
            <a:r>
              <a:rPr lang="en-US" sz="2400" dirty="0" smtClean="0"/>
              <a:t>problems specific to underlying L2 technologies</a:t>
            </a:r>
          </a:p>
          <a:p>
            <a:pPr eaLnBrk="1" hangingPunct="1"/>
            <a:r>
              <a:rPr lang="en-US" sz="2400" dirty="0" smtClean="0"/>
              <a:t>hard to implement load balancing</a:t>
            </a:r>
          </a:p>
          <a:p>
            <a:pPr eaLnBrk="1" hangingPunct="1"/>
            <a:r>
              <a:rPr lang="en-US" sz="2400" dirty="0" smtClean="0"/>
              <a:t>QoS and Traffic Engineering</a:t>
            </a:r>
          </a:p>
          <a:p>
            <a:pPr eaLnBrk="1" hangingPunct="1"/>
            <a:r>
              <a:rPr lang="en-US" sz="2400" dirty="0" smtClean="0"/>
              <a:t>problem of routing changes</a:t>
            </a:r>
          </a:p>
          <a:p>
            <a:pPr eaLnBrk="1" hangingPunct="1"/>
            <a:r>
              <a:rPr lang="en-US" sz="2400" dirty="0" smtClean="0"/>
              <a:t>difficulties in routing protocol update</a:t>
            </a:r>
          </a:p>
          <a:p>
            <a:pPr eaLnBrk="1" hangingPunct="1"/>
            <a:r>
              <a:rPr lang="en-US" sz="2400" dirty="0" smtClean="0"/>
              <a:t>lack of VPN services</a:t>
            </a:r>
          </a:p>
        </p:txBody>
      </p:sp>
      <p:pic>
        <p:nvPicPr>
          <p:cNvPr id="26629" name="Picture 5" descr="C:\WINDOWS\Application Data\Microsoft\Media Catalog\Downloaded Clips\cl1f\j00786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734" y="4968164"/>
            <a:ext cx="14906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WINDOWS\Application Data\Microsoft\Media Catalog\Downloaded Clips\cl4e\j01974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584" y="4035118"/>
            <a:ext cx="7826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WINDOWS\Application Data\Microsoft\Media Catalog\Downloaded Clips\cl3\BD0761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711" y="1573804"/>
            <a:ext cx="9413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L2VPN vs. L3VPN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012441"/>
            <a:ext cx="8699500" cy="26280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 </a:t>
            </a:r>
            <a:r>
              <a:rPr lang="en-US" sz="2400" b="1" dirty="0" smtClean="0"/>
              <a:t>L2VPN</a:t>
            </a:r>
            <a:r>
              <a:rPr lang="en-US" sz="2400" dirty="0" smtClean="0"/>
              <a:t> CEs appear to be connected by </a:t>
            </a:r>
            <a:r>
              <a:rPr lang="en-US" sz="2400" b="1" dirty="0" smtClean="0"/>
              <a:t>single </a:t>
            </a:r>
            <a:r>
              <a:rPr lang="en-US" sz="2400" b="1" dirty="0" smtClean="0"/>
              <a:t>Ethernet </a:t>
            </a:r>
            <a:r>
              <a:rPr lang="en-US" sz="2400" b="1" dirty="0" smtClean="0"/>
              <a:t>network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PEs are transparent to L3 routing protocols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CEs are routing peers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 </a:t>
            </a:r>
            <a:r>
              <a:rPr lang="en-US" sz="2400" b="1" dirty="0" smtClean="0"/>
              <a:t>L3VPN</a:t>
            </a:r>
            <a:r>
              <a:rPr lang="en-US" sz="2400" dirty="0" smtClean="0"/>
              <a:t> CE routers appear to be connected by a </a:t>
            </a:r>
            <a:r>
              <a:rPr lang="en-US" sz="2400" b="1" dirty="0" smtClean="0"/>
              <a:t>single </a:t>
            </a:r>
            <a:r>
              <a:rPr lang="en-US" sz="2400" b="1" dirty="0" smtClean="0"/>
              <a:t>IP </a:t>
            </a:r>
            <a:r>
              <a:rPr lang="en-US" sz="2400" b="1" dirty="0" smtClean="0"/>
              <a:t>network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CE is routing peer of PE, not remote CE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PE maintains routing table for each VPN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137221" name="Line 4"/>
          <p:cNvSpPr>
            <a:spLocks noChangeShapeType="1"/>
          </p:cNvSpPr>
          <p:nvPr/>
        </p:nvSpPr>
        <p:spPr bwMode="auto">
          <a:xfrm>
            <a:off x="5372100" y="3378200"/>
            <a:ext cx="850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45238" y="3186113"/>
            <a:ext cx="1360487" cy="388937"/>
            <a:chOff x="1372" y="1377"/>
            <a:chExt cx="1505" cy="381"/>
          </a:xfrm>
        </p:grpSpPr>
        <p:sp>
          <p:nvSpPr>
            <p:cNvPr id="137291" name="Rectangle 6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2" name="Rectangle 7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3" name="Rectangle 8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4" name="Rectangle 9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5" name="Rectangle 10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6" name="Rectangle 11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7" name="Rectangle 12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8" name="Rectangle 13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8574" name="Freeform 14"/>
          <p:cNvSpPr>
            <a:spLocks/>
          </p:cNvSpPr>
          <p:nvPr/>
        </p:nvSpPr>
        <p:spPr bwMode="auto">
          <a:xfrm rot="64793">
            <a:off x="3187700" y="1560513"/>
            <a:ext cx="2543175" cy="2052637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4" name="Line 15"/>
          <p:cNvSpPr>
            <a:spLocks noChangeShapeType="1"/>
          </p:cNvSpPr>
          <p:nvPr/>
        </p:nvSpPr>
        <p:spPr bwMode="auto">
          <a:xfrm>
            <a:off x="5283200" y="1778000"/>
            <a:ext cx="1473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5" name="Rectangle 16"/>
          <p:cNvSpPr>
            <a:spLocks noChangeArrowheads="1"/>
          </p:cNvSpPr>
          <p:nvPr/>
        </p:nvSpPr>
        <p:spPr bwMode="auto">
          <a:xfrm rot="20434788" flipH="1">
            <a:off x="3325813" y="1804988"/>
            <a:ext cx="1804987" cy="369887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Line 17"/>
          <p:cNvSpPr>
            <a:spLocks noChangeShapeType="1"/>
          </p:cNvSpPr>
          <p:nvPr/>
        </p:nvSpPr>
        <p:spPr bwMode="auto">
          <a:xfrm flipV="1">
            <a:off x="2209800" y="2374900"/>
            <a:ext cx="86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41338" y="2182813"/>
            <a:ext cx="1360487" cy="388937"/>
            <a:chOff x="1372" y="1377"/>
            <a:chExt cx="1505" cy="381"/>
          </a:xfrm>
        </p:grpSpPr>
        <p:sp>
          <p:nvSpPr>
            <p:cNvPr id="137283" name="Rectangle 19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4" name="Rectangle 20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5" name="Rectangle 21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6" name="Rectangle 22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7" name="Rectangle 23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8" name="Rectangle 24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9" name="Rectangle 25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0" name="Rectangle 26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847850" y="2171700"/>
            <a:ext cx="496888" cy="417513"/>
            <a:chOff x="1084" y="984"/>
            <a:chExt cx="313" cy="263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137279" name="Oval 29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0" name="Rectangle 3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1" name="Rectangle 3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2" name="Oval 32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78" name="Text Box 33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573838" y="1585913"/>
            <a:ext cx="1360487" cy="388937"/>
            <a:chOff x="1372" y="1377"/>
            <a:chExt cx="1505" cy="381"/>
          </a:xfrm>
        </p:grpSpPr>
        <p:sp>
          <p:nvSpPr>
            <p:cNvPr id="137269" name="Rectangle 35"/>
            <p:cNvSpPr>
              <a:spLocks noChangeArrowheads="1"/>
            </p:cNvSpPr>
            <p:nvPr/>
          </p:nvSpPr>
          <p:spPr bwMode="auto">
            <a:xfrm rot="16200000" flipH="1">
              <a:off x="2169" y="1654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0" name="Rectangle 36"/>
            <p:cNvSpPr>
              <a:spLocks noChangeArrowheads="1"/>
            </p:cNvSpPr>
            <p:nvPr/>
          </p:nvSpPr>
          <p:spPr bwMode="auto">
            <a:xfrm rot="16200000" flipH="1">
              <a:off x="1859" y="1657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1" name="Rectangle 37"/>
            <p:cNvSpPr>
              <a:spLocks noChangeArrowheads="1"/>
            </p:cNvSpPr>
            <p:nvPr/>
          </p:nvSpPr>
          <p:spPr bwMode="auto">
            <a:xfrm rot="16200000" flipH="1">
              <a:off x="1543" y="1663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2" name="Rectangle 38"/>
            <p:cNvSpPr>
              <a:spLocks noChangeArrowheads="1"/>
            </p:cNvSpPr>
            <p:nvPr/>
          </p:nvSpPr>
          <p:spPr bwMode="auto">
            <a:xfrm rot="16200000" flipH="1">
              <a:off x="2330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3" name="Rectangle 39"/>
            <p:cNvSpPr>
              <a:spLocks noChangeArrowheads="1"/>
            </p:cNvSpPr>
            <p:nvPr/>
          </p:nvSpPr>
          <p:spPr bwMode="auto">
            <a:xfrm rot="16200000" flipH="1">
              <a:off x="2008" y="1460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4" name="Rectangle 40"/>
            <p:cNvSpPr>
              <a:spLocks noChangeArrowheads="1"/>
            </p:cNvSpPr>
            <p:nvPr/>
          </p:nvSpPr>
          <p:spPr bwMode="auto">
            <a:xfrm rot="16200000" flipH="1">
              <a:off x="1699" y="1468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5" name="Rectangle 41"/>
            <p:cNvSpPr>
              <a:spLocks noChangeArrowheads="1"/>
            </p:cNvSpPr>
            <p:nvPr/>
          </p:nvSpPr>
          <p:spPr bwMode="auto">
            <a:xfrm rot="16200000" flipH="1">
              <a:off x="1389" y="1463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6" name="Rectangle 42"/>
            <p:cNvSpPr>
              <a:spLocks noChangeArrowheads="1"/>
            </p:cNvSpPr>
            <p:nvPr/>
          </p:nvSpPr>
          <p:spPr bwMode="auto">
            <a:xfrm flipH="1">
              <a:off x="1372" y="1551"/>
              <a:ext cx="150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153150" y="1574800"/>
            <a:ext cx="496888" cy="417513"/>
            <a:chOff x="1084" y="984"/>
            <a:chExt cx="313" cy="263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137265" name="Oval 4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6" name="Rectangle 4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7" name="Rectangle 4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8" name="Oval 4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64" name="Text Box 49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sp>
        <p:nvSpPr>
          <p:cNvPr id="137231" name="Rectangle 50"/>
          <p:cNvSpPr>
            <a:spLocks noChangeArrowheads="1"/>
          </p:cNvSpPr>
          <p:nvPr/>
        </p:nvSpPr>
        <p:spPr bwMode="auto">
          <a:xfrm rot="1857504" flipH="1">
            <a:off x="3313113" y="2681288"/>
            <a:ext cx="1804987" cy="369887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51"/>
          <p:cNvSpPr>
            <a:spLocks noChangeArrowheads="1"/>
          </p:cNvSpPr>
          <p:nvPr/>
        </p:nvSpPr>
        <p:spPr bwMode="auto">
          <a:xfrm rot="16272787" flipH="1">
            <a:off x="4252913" y="2381250"/>
            <a:ext cx="1766888" cy="369887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4743450" y="2789238"/>
            <a:ext cx="771525" cy="1014412"/>
            <a:chOff x="1884" y="765"/>
            <a:chExt cx="251" cy="330"/>
          </a:xfrm>
        </p:grpSpPr>
        <p:sp>
          <p:nvSpPr>
            <p:cNvPr id="137259" name="Oval 53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0" name="Rectangle 54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1" name="Rectangle 55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2" name="Oval 56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84725" y="1201738"/>
            <a:ext cx="750888" cy="950912"/>
            <a:chOff x="1884" y="765"/>
            <a:chExt cx="251" cy="330"/>
          </a:xfrm>
        </p:grpSpPr>
        <p:sp>
          <p:nvSpPr>
            <p:cNvPr id="137255" name="Oval 58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6" name="Rectangle 59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7" name="Rectangle 60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8" name="Oval 61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2905125" y="1720850"/>
            <a:ext cx="831850" cy="1222375"/>
            <a:chOff x="1884" y="765"/>
            <a:chExt cx="251" cy="330"/>
          </a:xfrm>
        </p:grpSpPr>
        <p:sp>
          <p:nvSpPr>
            <p:cNvPr id="137251" name="Oval 63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2" name="Rectangle 64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3" name="Rectangle 65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4" name="Oval 66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5924550" y="3149600"/>
            <a:ext cx="496888" cy="417513"/>
            <a:chOff x="1084" y="984"/>
            <a:chExt cx="313" cy="263"/>
          </a:xfrm>
        </p:grpSpPr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1118" y="984"/>
              <a:ext cx="249" cy="263"/>
              <a:chOff x="1884" y="765"/>
              <a:chExt cx="251" cy="330"/>
            </a:xfrm>
          </p:grpSpPr>
          <p:sp>
            <p:nvSpPr>
              <p:cNvPr id="137247" name="Oval 69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8" name="Rectangle 7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9" name="Rectangle 7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0" name="Oval 72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46" name="Text Box 73"/>
            <p:cNvSpPr txBox="1">
              <a:spLocks noChangeArrowheads="1"/>
            </p:cNvSpPr>
            <p:nvPr/>
          </p:nvSpPr>
          <p:spPr bwMode="auto">
            <a:xfrm>
              <a:off x="1084" y="1073"/>
              <a:ext cx="31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400" b="1"/>
                <a:t>CE</a:t>
              </a:r>
            </a:p>
          </p:txBody>
        </p:sp>
      </p:grpSp>
      <p:sp>
        <p:nvSpPr>
          <p:cNvPr id="137237" name="Rectangle 74"/>
          <p:cNvSpPr>
            <a:spLocks noChangeArrowheads="1"/>
          </p:cNvSpPr>
          <p:nvPr/>
        </p:nvSpPr>
        <p:spPr bwMode="auto">
          <a:xfrm>
            <a:off x="3340100" y="1219200"/>
            <a:ext cx="17907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Line 75"/>
          <p:cNvSpPr>
            <a:spLocks noChangeShapeType="1"/>
          </p:cNvSpPr>
          <p:nvPr/>
        </p:nvSpPr>
        <p:spPr bwMode="auto">
          <a:xfrm>
            <a:off x="3721100" y="2527300"/>
            <a:ext cx="1028700" cy="660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9" name="Line 76"/>
          <p:cNvSpPr>
            <a:spLocks noChangeShapeType="1"/>
          </p:cNvSpPr>
          <p:nvPr/>
        </p:nvSpPr>
        <p:spPr bwMode="auto">
          <a:xfrm flipV="1">
            <a:off x="3721100" y="1790700"/>
            <a:ext cx="1079500" cy="35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0" name="Line 77"/>
          <p:cNvSpPr>
            <a:spLocks noChangeShapeType="1"/>
          </p:cNvSpPr>
          <p:nvPr/>
        </p:nvSpPr>
        <p:spPr bwMode="auto">
          <a:xfrm flipH="1">
            <a:off x="5029200" y="2146300"/>
            <a:ext cx="12700" cy="660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1" name="Text Box 78"/>
          <p:cNvSpPr txBox="1">
            <a:spLocks noChangeArrowheads="1"/>
          </p:cNvSpPr>
          <p:nvPr/>
        </p:nvSpPr>
        <p:spPr bwMode="auto">
          <a:xfrm>
            <a:off x="2882900" y="21717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</a:t>
            </a:r>
          </a:p>
        </p:txBody>
      </p:sp>
      <p:sp>
        <p:nvSpPr>
          <p:cNvPr id="137242" name="Text Box 79"/>
          <p:cNvSpPr txBox="1">
            <a:spLocks noChangeArrowheads="1"/>
          </p:cNvSpPr>
          <p:nvPr/>
        </p:nvSpPr>
        <p:spPr bwMode="auto">
          <a:xfrm>
            <a:off x="5092700" y="31623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</a:t>
            </a:r>
          </a:p>
        </p:txBody>
      </p:sp>
      <p:sp>
        <p:nvSpPr>
          <p:cNvPr id="137243" name="Text Box 80"/>
          <p:cNvSpPr txBox="1">
            <a:spLocks noChangeArrowheads="1"/>
          </p:cNvSpPr>
          <p:nvPr/>
        </p:nvSpPr>
        <p:spPr bwMode="auto">
          <a:xfrm>
            <a:off x="5092700" y="15748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</a:t>
            </a:r>
          </a:p>
        </p:txBody>
      </p:sp>
      <p:sp>
        <p:nvSpPr>
          <p:cNvPr id="137244" name="Text Box 81"/>
          <p:cNvSpPr txBox="1">
            <a:spLocks noChangeArrowheads="1"/>
          </p:cNvSpPr>
          <p:nvPr/>
        </p:nvSpPr>
        <p:spPr bwMode="auto">
          <a:xfrm>
            <a:off x="3873500" y="1612900"/>
            <a:ext cx="7747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5175" y="2325332"/>
            <a:ext cx="326847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0033CC"/>
                </a:solidFill>
              </a:rPr>
              <a:t>L2VPN:</a:t>
            </a:r>
            <a:r>
              <a:rPr lang="en-US" sz="900" b="1" dirty="0" smtClean="0">
                <a:solidFill>
                  <a:srgbClr val="0033CC"/>
                </a:solidFill>
              </a:rPr>
              <a:t>  </a:t>
            </a:r>
            <a:r>
              <a:rPr lang="en-US" sz="1400" b="1" dirty="0" smtClean="0">
                <a:solidFill>
                  <a:srgbClr val="0033CC"/>
                </a:solidFill>
              </a:rPr>
              <a:t>MPLS network → giant switch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0033CC"/>
                </a:solidFill>
              </a:rPr>
              <a:t>L3VPN: </a:t>
            </a:r>
            <a:r>
              <a:rPr lang="en-US" sz="1400" b="1" dirty="0">
                <a:solidFill>
                  <a:srgbClr val="0033CC"/>
                </a:solidFill>
              </a:rPr>
              <a:t>MPLS network →</a:t>
            </a:r>
            <a:r>
              <a:rPr lang="en-US" sz="1400" b="1" dirty="0" smtClean="0">
                <a:solidFill>
                  <a:srgbClr val="0033CC"/>
                </a:solidFill>
              </a:rPr>
              <a:t> </a:t>
            </a:r>
            <a:r>
              <a:rPr lang="en-US" sz="1400" b="1" dirty="0">
                <a:solidFill>
                  <a:srgbClr val="0033CC"/>
                </a:solidFill>
              </a:rPr>
              <a:t>giant </a:t>
            </a:r>
            <a:r>
              <a:rPr lang="en-US" sz="1400" b="1" dirty="0" smtClean="0">
                <a:solidFill>
                  <a:srgbClr val="0033CC"/>
                </a:solidFill>
              </a:rPr>
              <a:t>router</a:t>
            </a:r>
            <a:endParaRPr lang="en-US" sz="1400" b="1" dirty="0">
              <a:solidFill>
                <a:srgbClr val="0033CC"/>
              </a:solidFill>
            </a:endParaRPr>
          </a:p>
          <a:p>
            <a:pPr algn="ctr">
              <a:lnSpc>
                <a:spcPct val="85000"/>
              </a:lnSpc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7721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2686050"/>
            <a:ext cx="7394575" cy="18796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Other PW types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2" name="Group 257"/>
          <p:cNvGrpSpPr>
            <a:grpSpLocks/>
          </p:cNvGrpSpPr>
          <p:nvPr/>
        </p:nvGrpSpPr>
        <p:grpSpPr bwMode="auto">
          <a:xfrm>
            <a:off x="3549650" y="279400"/>
            <a:ext cx="5475288" cy="1519238"/>
            <a:chOff x="2236" y="176"/>
            <a:chExt cx="3449" cy="957"/>
          </a:xfrm>
        </p:grpSpPr>
        <p:sp>
          <p:nvSpPr>
            <p:cNvPr id="542906" name="Freeform 186"/>
            <p:cNvSpPr>
              <a:spLocks/>
            </p:cNvSpPr>
            <p:nvPr/>
          </p:nvSpPr>
          <p:spPr bwMode="auto">
            <a:xfrm rot="64793">
              <a:off x="3228" y="224"/>
              <a:ext cx="1602" cy="909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78" name="Line 187"/>
            <p:cNvSpPr>
              <a:spLocks noChangeShapeType="1"/>
            </p:cNvSpPr>
            <p:nvPr/>
          </p:nvSpPr>
          <p:spPr bwMode="auto">
            <a:xfrm flipV="1">
              <a:off x="4936" y="376"/>
              <a:ext cx="488" cy="22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188"/>
            <p:cNvSpPr>
              <a:spLocks noChangeShapeType="1"/>
            </p:cNvSpPr>
            <p:nvPr/>
          </p:nvSpPr>
          <p:spPr bwMode="auto">
            <a:xfrm>
              <a:off x="4928" y="672"/>
              <a:ext cx="4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Line 189"/>
            <p:cNvSpPr>
              <a:spLocks noChangeShapeType="1"/>
            </p:cNvSpPr>
            <p:nvPr/>
          </p:nvSpPr>
          <p:spPr bwMode="auto">
            <a:xfrm>
              <a:off x="4936" y="744"/>
              <a:ext cx="512" cy="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Rectangle 190"/>
            <p:cNvSpPr>
              <a:spLocks noChangeArrowheads="1"/>
            </p:cNvSpPr>
            <p:nvPr/>
          </p:nvSpPr>
          <p:spPr bwMode="auto">
            <a:xfrm flipH="1">
              <a:off x="3333" y="565"/>
              <a:ext cx="1505" cy="233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Line 192"/>
            <p:cNvSpPr>
              <a:spLocks noChangeShapeType="1"/>
            </p:cNvSpPr>
            <p:nvPr/>
          </p:nvSpPr>
          <p:spPr bwMode="auto">
            <a:xfrm>
              <a:off x="3176" y="746"/>
              <a:ext cx="1552" cy="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93"/>
            <p:cNvSpPr>
              <a:spLocks noChangeShapeType="1"/>
            </p:cNvSpPr>
            <p:nvPr/>
          </p:nvSpPr>
          <p:spPr bwMode="auto">
            <a:xfrm>
              <a:off x="3120" y="672"/>
              <a:ext cx="1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Line 194"/>
            <p:cNvSpPr>
              <a:spLocks noChangeShapeType="1"/>
            </p:cNvSpPr>
            <p:nvPr/>
          </p:nvSpPr>
          <p:spPr bwMode="auto">
            <a:xfrm>
              <a:off x="3168" y="600"/>
              <a:ext cx="164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4587" y="509"/>
              <a:ext cx="433" cy="327"/>
              <a:chOff x="3427" y="1269"/>
              <a:chExt cx="433" cy="327"/>
            </a:xfrm>
          </p:grpSpPr>
          <p:grpSp>
            <p:nvGrpSpPr>
              <p:cNvPr id="4" name="Group 196"/>
              <p:cNvGrpSpPr>
                <a:grpSpLocks/>
              </p:cNvGrpSpPr>
              <p:nvPr/>
            </p:nvGrpSpPr>
            <p:grpSpPr bwMode="auto">
              <a:xfrm>
                <a:off x="3507" y="1269"/>
                <a:ext cx="282" cy="327"/>
                <a:chOff x="1884" y="765"/>
                <a:chExt cx="251" cy="330"/>
              </a:xfrm>
            </p:grpSpPr>
            <p:sp>
              <p:nvSpPr>
                <p:cNvPr id="79942" name="Oval 19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5" name="Oval 20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1" name="Text Box 201"/>
              <p:cNvSpPr txBox="1">
                <a:spLocks noChangeArrowheads="1"/>
              </p:cNvSpPr>
              <p:nvPr/>
            </p:nvSpPr>
            <p:spPr bwMode="auto">
              <a:xfrm>
                <a:off x="3427" y="1380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sp>
          <p:nvSpPr>
            <p:cNvPr id="79886" name="Line 202"/>
            <p:cNvSpPr>
              <a:spLocks noChangeShapeType="1"/>
            </p:cNvSpPr>
            <p:nvPr/>
          </p:nvSpPr>
          <p:spPr bwMode="auto">
            <a:xfrm>
              <a:off x="2512" y="288"/>
              <a:ext cx="568" cy="31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203"/>
            <p:cNvSpPr>
              <a:spLocks noChangeShapeType="1"/>
            </p:cNvSpPr>
            <p:nvPr/>
          </p:nvSpPr>
          <p:spPr bwMode="auto">
            <a:xfrm>
              <a:off x="2488" y="672"/>
              <a:ext cx="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Line 204"/>
            <p:cNvSpPr>
              <a:spLocks noChangeShapeType="1"/>
            </p:cNvSpPr>
            <p:nvPr/>
          </p:nvSpPr>
          <p:spPr bwMode="auto">
            <a:xfrm flipV="1">
              <a:off x="2496" y="744"/>
              <a:ext cx="58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244" y="176"/>
              <a:ext cx="313" cy="263"/>
              <a:chOff x="1084" y="984"/>
              <a:chExt cx="313" cy="263"/>
            </a:xfrm>
          </p:grpSpPr>
          <p:grpSp>
            <p:nvGrpSpPr>
              <p:cNvPr id="6" name="Group 206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36" name="Oval 20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9" name="Oval 21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35" name="Text Box 211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7" name="Group 212"/>
            <p:cNvGrpSpPr>
              <a:grpSpLocks/>
            </p:cNvGrpSpPr>
            <p:nvPr/>
          </p:nvGrpSpPr>
          <p:grpSpPr bwMode="auto">
            <a:xfrm>
              <a:off x="2236" y="512"/>
              <a:ext cx="313" cy="263"/>
              <a:chOff x="1084" y="984"/>
              <a:chExt cx="313" cy="263"/>
            </a:xfrm>
          </p:grpSpPr>
          <p:grpSp>
            <p:nvGrpSpPr>
              <p:cNvPr id="8" name="Group 213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30" name="Oval 21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1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3" name="Oval 21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29" name="Text Box 218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9" name="Group 219"/>
            <p:cNvGrpSpPr>
              <a:grpSpLocks/>
            </p:cNvGrpSpPr>
            <p:nvPr/>
          </p:nvGrpSpPr>
          <p:grpSpPr bwMode="auto">
            <a:xfrm>
              <a:off x="2236" y="816"/>
              <a:ext cx="313" cy="263"/>
              <a:chOff x="1084" y="984"/>
              <a:chExt cx="313" cy="263"/>
            </a:xfrm>
          </p:grpSpPr>
          <p:grpSp>
            <p:nvGrpSpPr>
              <p:cNvPr id="10" name="Group 220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24" name="Oval 22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7" name="Oval 22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23" name="Text Box 225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1" name="Group 226"/>
            <p:cNvGrpSpPr>
              <a:grpSpLocks/>
            </p:cNvGrpSpPr>
            <p:nvPr/>
          </p:nvGrpSpPr>
          <p:grpSpPr bwMode="auto">
            <a:xfrm>
              <a:off x="2985" y="492"/>
              <a:ext cx="433" cy="362"/>
              <a:chOff x="1825" y="1252"/>
              <a:chExt cx="433" cy="362"/>
            </a:xfrm>
          </p:grpSpPr>
          <p:grpSp>
            <p:nvGrpSpPr>
              <p:cNvPr id="12" name="Group 227"/>
              <p:cNvGrpSpPr>
                <a:grpSpLocks/>
              </p:cNvGrpSpPr>
              <p:nvPr/>
            </p:nvGrpSpPr>
            <p:grpSpPr bwMode="auto">
              <a:xfrm>
                <a:off x="1899" y="1252"/>
                <a:ext cx="292" cy="362"/>
                <a:chOff x="1884" y="765"/>
                <a:chExt cx="251" cy="330"/>
              </a:xfrm>
            </p:grpSpPr>
            <p:sp>
              <p:nvSpPr>
                <p:cNvPr id="79918" name="Oval 228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9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0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21" name="Oval 231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17" name="Text Box 232"/>
              <p:cNvSpPr txBox="1">
                <a:spLocks noChangeArrowheads="1"/>
              </p:cNvSpPr>
              <p:nvPr/>
            </p:nvSpPr>
            <p:spPr bwMode="auto">
              <a:xfrm>
                <a:off x="1825" y="1374"/>
                <a:ext cx="433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3" name="Group 233"/>
            <p:cNvGrpSpPr>
              <a:grpSpLocks/>
            </p:cNvGrpSpPr>
            <p:nvPr/>
          </p:nvGrpSpPr>
          <p:grpSpPr bwMode="auto">
            <a:xfrm>
              <a:off x="5372" y="824"/>
              <a:ext cx="313" cy="263"/>
              <a:chOff x="1084" y="984"/>
              <a:chExt cx="313" cy="263"/>
            </a:xfrm>
          </p:grpSpPr>
          <p:grpSp>
            <p:nvGrpSpPr>
              <p:cNvPr id="14" name="Group 234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12" name="Oval 23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15" name="Oval 23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11" name="Text Box 239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5" name="Group 240"/>
            <p:cNvGrpSpPr>
              <a:grpSpLocks/>
            </p:cNvGrpSpPr>
            <p:nvPr/>
          </p:nvGrpSpPr>
          <p:grpSpPr bwMode="auto">
            <a:xfrm>
              <a:off x="5372" y="520"/>
              <a:ext cx="313" cy="263"/>
              <a:chOff x="1084" y="984"/>
              <a:chExt cx="313" cy="263"/>
            </a:xfrm>
          </p:grpSpPr>
          <p:grpSp>
            <p:nvGrpSpPr>
              <p:cNvPr id="16" name="Group 241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06" name="Oval 24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8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9" name="Oval 24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05" name="Text Box 246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grpSp>
          <p:nvGrpSpPr>
            <p:cNvPr id="17" name="Group 247"/>
            <p:cNvGrpSpPr>
              <a:grpSpLocks/>
            </p:cNvGrpSpPr>
            <p:nvPr/>
          </p:nvGrpSpPr>
          <p:grpSpPr bwMode="auto">
            <a:xfrm>
              <a:off x="5372" y="224"/>
              <a:ext cx="313" cy="263"/>
              <a:chOff x="1084" y="984"/>
              <a:chExt cx="313" cy="263"/>
            </a:xfrm>
          </p:grpSpPr>
          <p:grpSp>
            <p:nvGrpSpPr>
              <p:cNvPr id="18" name="Group 248"/>
              <p:cNvGrpSpPr>
                <a:grpSpLocks/>
              </p:cNvGrpSpPr>
              <p:nvPr/>
            </p:nvGrpSpPr>
            <p:grpSpPr bwMode="auto">
              <a:xfrm>
                <a:off x="1118" y="984"/>
                <a:ext cx="249" cy="263"/>
                <a:chOff x="1884" y="765"/>
                <a:chExt cx="251" cy="330"/>
              </a:xfrm>
            </p:grpSpPr>
            <p:sp>
              <p:nvSpPr>
                <p:cNvPr id="79900" name="Oval 24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03" name="Oval 25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99" name="Text Box 253"/>
              <p:cNvSpPr txBox="1">
                <a:spLocks noChangeArrowheads="1"/>
              </p:cNvSpPr>
              <p:nvPr/>
            </p:nvSpPr>
            <p:spPr bwMode="auto">
              <a:xfrm>
                <a:off x="1084" y="1073"/>
                <a:ext cx="313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400" b="1"/>
                  <a:t>CE</a:t>
                </a:r>
              </a:p>
            </p:txBody>
          </p:sp>
        </p:grpSp>
        <p:sp>
          <p:nvSpPr>
            <p:cNvPr id="79896" name="Text Box 255"/>
            <p:cNvSpPr txBox="1">
              <a:spLocks noChangeArrowheads="1"/>
            </p:cNvSpPr>
            <p:nvPr/>
          </p:nvSpPr>
          <p:spPr bwMode="auto">
            <a:xfrm>
              <a:off x="2536" y="42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  <p:sp>
          <p:nvSpPr>
            <p:cNvPr id="79897" name="Text Box 256"/>
            <p:cNvSpPr txBox="1">
              <a:spLocks noChangeArrowheads="1"/>
            </p:cNvSpPr>
            <p:nvPr/>
          </p:nvSpPr>
          <p:spPr bwMode="auto">
            <a:xfrm>
              <a:off x="5048" y="47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58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For what native service types have PW </a:t>
            </a:r>
            <a:r>
              <a:rPr lang="en-US" sz="2400" dirty="0" err="1" smtClean="0"/>
              <a:t>encaps</a:t>
            </a:r>
            <a:r>
              <a:rPr lang="en-US" sz="2400" dirty="0" smtClean="0"/>
              <a:t> been defined ?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TDM (SONET/SDH, E1, T1, E3, T3)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Ethernet 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ATM (port mode, cell mode, AAL5-specific modes)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Frame Relay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HDLC / PPP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IP PW </a:t>
            </a:r>
            <a:r>
              <a:rPr lang="en-US" sz="2000" dirty="0" smtClean="0">
                <a:solidFill>
                  <a:srgbClr val="0033CC"/>
                </a:solidFill>
              </a:rPr>
              <a:t>(in 4447, never became a normative RFC)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Fiber channel 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Generic </a:t>
            </a:r>
            <a:r>
              <a:rPr lang="en-US" sz="2400" i="1" dirty="0" smtClean="0">
                <a:solidFill>
                  <a:srgbClr val="0033CC"/>
                </a:solidFill>
              </a:rPr>
              <a:t>packet PW</a:t>
            </a:r>
          </a:p>
          <a:p>
            <a:pPr>
              <a:spcBef>
                <a:spcPct val="0"/>
              </a:spcBef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there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657" y="1029457"/>
            <a:ext cx="8585199" cy="5439581"/>
          </a:xfrm>
        </p:spPr>
        <p:txBody>
          <a:bodyPr/>
          <a:lstStyle/>
          <a:p>
            <a:r>
              <a:rPr lang="en-US" sz="2400" dirty="0" smtClean="0"/>
              <a:t>N:1 (Martini mode)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control word optional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remove HEC to form 52-byte cells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pack 1 or more cells into MPLS packet (</a:t>
            </a:r>
            <a:r>
              <a:rPr lang="en-US" sz="2400" i="1" dirty="0" smtClean="0"/>
              <a:t>may</a:t>
            </a:r>
            <a:r>
              <a:rPr lang="en-US" sz="2400" dirty="0" smtClean="0"/>
              <a:t> mix VPI/VCI)</a:t>
            </a:r>
          </a:p>
          <a:p>
            <a:r>
              <a:rPr lang="en-US" sz="2400" dirty="0" smtClean="0"/>
              <a:t>1:1 (ATM forum mode)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special 3-byte control word required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1-byte header for each cell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pack 1 or more cells into MPLS packet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may</a:t>
            </a:r>
            <a:r>
              <a:rPr lang="en-US" sz="2400" dirty="0" smtClean="0"/>
              <a:t> mix VCI for given VPI (but then need to insert VCI)</a:t>
            </a:r>
          </a:p>
          <a:p>
            <a:r>
              <a:rPr lang="en-US" sz="2400" dirty="0" smtClean="0"/>
              <a:t>SDU (for AAL5 only)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control word with 4 flags required (SN optional)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payload is the complete SDU (no trailer)</a:t>
            </a:r>
          </a:p>
          <a:p>
            <a:r>
              <a:rPr lang="en-US" sz="2400" dirty="0" smtClean="0"/>
              <a:t>PDU (for AAL5 only)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special 3-byte control word required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1-byte header after CW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payload is N*48-byte PDU</a:t>
            </a:r>
          </a:p>
          <a:p>
            <a:r>
              <a:rPr lang="en-US" sz="2400" dirty="0" smtClean="0"/>
              <a:t>port mode</a:t>
            </a:r>
            <a:r>
              <a:rPr lang="en-US" sz="2000" dirty="0" smtClean="0"/>
              <a:t> (RFC 4816)</a:t>
            </a:r>
            <a:r>
              <a:rPr lang="en-US" sz="2400" dirty="0" smtClean="0"/>
              <a:t> - format same as N:1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PWs  </a:t>
            </a:r>
            <a:r>
              <a:rPr lang="en-US" sz="3600" dirty="0" smtClean="0"/>
              <a:t>(RFC 4717)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78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2 encapsulations :</a:t>
            </a:r>
          </a:p>
          <a:p>
            <a:r>
              <a:rPr lang="en-US" sz="2400" dirty="0" smtClean="0"/>
              <a:t>port mode (many-to-one mapping) 1 PW per all FR VCs</a:t>
            </a:r>
          </a:p>
          <a:p>
            <a:pPr>
              <a:buNone/>
            </a:pPr>
            <a:r>
              <a:rPr lang="en-US" sz="2400" dirty="0" smtClean="0"/>
              <a:t>		identical to HDLC PW encapsulation RFC4618</a:t>
            </a:r>
          </a:p>
          <a:p>
            <a:r>
              <a:rPr lang="en-US" sz="2400" dirty="0" smtClean="0"/>
              <a:t>1:1 mode – one PW for each FR VC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Mandatory (for 1:1) CW contains 4 flags</a:t>
            </a:r>
          </a:p>
          <a:p>
            <a:r>
              <a:rPr lang="en-US" sz="1800" b="1" dirty="0" smtClean="0"/>
              <a:t>F </a:t>
            </a:r>
            <a:r>
              <a:rPr lang="en-US" sz="1800" dirty="0" smtClean="0"/>
              <a:t>FECN (Forward Explicit Congestion Notification)</a:t>
            </a:r>
          </a:p>
          <a:p>
            <a:r>
              <a:rPr lang="en-US" sz="1800" b="1" dirty="0" smtClean="0"/>
              <a:t>B</a:t>
            </a:r>
            <a:r>
              <a:rPr lang="en-US" sz="1800" dirty="0" smtClean="0"/>
              <a:t> BECN (Backward Explicit Congestion Notification)</a:t>
            </a:r>
          </a:p>
          <a:p>
            <a:r>
              <a:rPr lang="en-US" sz="1800" b="1" dirty="0" smtClean="0"/>
              <a:t>D</a:t>
            </a:r>
            <a:r>
              <a:rPr lang="en-US" sz="1800" dirty="0" smtClean="0"/>
              <a:t> DE bit (Discard Eligibility)</a:t>
            </a:r>
          </a:p>
          <a:p>
            <a:r>
              <a:rPr lang="en-US" sz="1800" b="1" dirty="0" smtClean="0"/>
              <a:t>C</a:t>
            </a:r>
            <a:r>
              <a:rPr lang="en-US" sz="1800" dirty="0" smtClean="0"/>
              <a:t> </a:t>
            </a:r>
            <a:r>
              <a:rPr lang="en-US" sz="1800" dirty="0" err="1" smtClean="0"/>
              <a:t>C</a:t>
            </a:r>
            <a:r>
              <a:rPr lang="en-US" sz="1800" dirty="0" smtClean="0"/>
              <a:t>/R (Command/Response)</a:t>
            </a:r>
          </a:p>
          <a:p>
            <a:pPr>
              <a:buNone/>
            </a:pPr>
            <a:r>
              <a:rPr lang="en-US" sz="2400" b="1" dirty="0" smtClean="0"/>
              <a:t>SN</a:t>
            </a:r>
            <a:r>
              <a:rPr lang="en-US" sz="2400" dirty="0" smtClean="0"/>
              <a:t> optional and </a:t>
            </a:r>
            <a:r>
              <a:rPr lang="en-US" sz="2400" b="1" dirty="0" smtClean="0"/>
              <a:t>FRG</a:t>
            </a:r>
            <a:r>
              <a:rPr lang="en-US" sz="2400" dirty="0" smtClean="0"/>
              <a:t> extensively used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Relay PWs </a:t>
            </a:r>
            <a:r>
              <a:rPr lang="en-US" sz="3600" dirty="0" smtClean="0"/>
              <a:t>(RFC 4619)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6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Generic packet service to carry</a:t>
            </a:r>
          </a:p>
          <a:p>
            <a:pPr>
              <a:buNone/>
            </a:pPr>
            <a:r>
              <a:rPr lang="en-US" sz="2400" dirty="0" smtClean="0"/>
              <a:t>	any packets exchanged between adjacent LSRs, such as </a:t>
            </a:r>
          </a:p>
          <a:p>
            <a:r>
              <a:rPr lang="en-US" sz="2400" dirty="0" smtClean="0"/>
              <a:t>IP packets (user, system)</a:t>
            </a:r>
          </a:p>
          <a:p>
            <a:r>
              <a:rPr lang="en-US" sz="2400" dirty="0" smtClean="0"/>
              <a:t>Ethernet packets (e.g., IS-IS, LLDP, Ethernet OAM)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To </a:t>
            </a:r>
            <a:r>
              <a:rPr lang="en-US" sz="2400" dirty="0" err="1" smtClean="0"/>
              <a:t>mux</a:t>
            </a:r>
            <a:r>
              <a:rPr lang="en-US" sz="2400" dirty="0" smtClean="0"/>
              <a:t> different packet types we use raw Ethernet PW </a:t>
            </a:r>
          </a:p>
          <a:p>
            <a:pPr>
              <a:buNone/>
            </a:pPr>
            <a:r>
              <a:rPr lang="en-US" sz="2400" dirty="0" smtClean="0"/>
              <a:t>	although there is no real Ethernet interface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MAY use local MAC addresses</a:t>
            </a:r>
          </a:p>
          <a:p>
            <a:pPr>
              <a:buNone/>
            </a:pPr>
            <a:r>
              <a:rPr lang="en-US" sz="2400" dirty="0" smtClean="0"/>
              <a:t>	or MAY use (IANA allocated) MAC addresses </a:t>
            </a:r>
            <a:r>
              <a:rPr lang="en-US" sz="1200" dirty="0" err="1" smtClean="0"/>
              <a:t>PacketPWEthA</a:t>
            </a:r>
            <a:r>
              <a:rPr lang="en-US" sz="1200" dirty="0" smtClean="0"/>
              <a:t> /  </a:t>
            </a:r>
            <a:r>
              <a:rPr lang="en-US" sz="1200" dirty="0" err="1" smtClean="0"/>
              <a:t>PacketPWEthB</a:t>
            </a:r>
            <a:r>
              <a:rPr lang="en-US" sz="12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PW </a:t>
            </a:r>
            <a:r>
              <a:rPr lang="en-US" sz="3600" dirty="0" smtClean="0"/>
              <a:t>(RFC 6658)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36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FC is a high-speed communications link used for SANs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err="1" smtClean="0"/>
              <a:t>Fibre</a:t>
            </a:r>
            <a:r>
              <a:rPr lang="en-US" sz="2400" dirty="0" smtClean="0"/>
              <a:t> Channel Over TCP/IP (FCIP) (RFC3821) needs TCP</a:t>
            </a:r>
          </a:p>
          <a:p>
            <a:pPr>
              <a:buNone/>
            </a:pPr>
            <a:r>
              <a:rPr lang="en-US" sz="2400" dirty="0" smtClean="0"/>
              <a:t>	to retransmit dropped frames and ensure  order 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MPLS networks may have very low loss and </a:t>
            </a:r>
            <a:r>
              <a:rPr lang="en-US" sz="2400" dirty="0" err="1" smtClean="0"/>
              <a:t>misorder</a:t>
            </a:r>
            <a:r>
              <a:rPr lang="en-US" sz="2400" dirty="0" smtClean="0"/>
              <a:t> rates </a:t>
            </a:r>
          </a:p>
          <a:p>
            <a:pPr>
              <a:buNone/>
            </a:pPr>
            <a:r>
              <a:rPr lang="en-US" sz="2400" dirty="0" smtClean="0"/>
              <a:t>FC PW transparently transports FC traffic over MPLS </a:t>
            </a:r>
          </a:p>
          <a:p>
            <a:pPr>
              <a:buNone/>
            </a:pPr>
            <a:r>
              <a:rPr lang="en-US" sz="2400" dirty="0" smtClean="0"/>
              <a:t>	with simpler processing than FCIP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However, FC PWs have more complex NSP than other PWs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Channel PW </a:t>
            </a:r>
            <a:r>
              <a:rPr lang="en-US" sz="3600" dirty="0" smtClean="0"/>
              <a:t>(RFC 6307)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64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Recently, PWs have been proposed as a mechanism </a:t>
            </a:r>
          </a:p>
          <a:p>
            <a:pPr marL="0" indent="0" defTabSz="360363">
              <a:buNone/>
            </a:pPr>
            <a:r>
              <a:rPr lang="en-US" sz="2400" dirty="0"/>
              <a:t>	</a:t>
            </a:r>
            <a:r>
              <a:rPr lang="en-US" sz="2400" dirty="0" smtClean="0"/>
              <a:t>for </a:t>
            </a:r>
            <a:r>
              <a:rPr lang="en-US" sz="2400" b="1" dirty="0" smtClean="0"/>
              <a:t>Det</a:t>
            </a:r>
            <a:r>
              <a:rPr lang="en-US" sz="2400" dirty="0" smtClean="0"/>
              <a:t>erministic </a:t>
            </a:r>
            <a:r>
              <a:rPr lang="en-US" sz="2400" b="1" dirty="0" smtClean="0"/>
              <a:t>Net</a:t>
            </a:r>
            <a:r>
              <a:rPr lang="en-US" sz="2400" dirty="0" smtClean="0"/>
              <a:t>working</a:t>
            </a:r>
          </a:p>
          <a:p>
            <a:pPr marL="0" indent="0" defTabSz="360363">
              <a:spcBef>
                <a:spcPts val="1200"/>
              </a:spcBef>
              <a:buNone/>
            </a:pPr>
            <a:r>
              <a:rPr lang="en-US" sz="2400" dirty="0" smtClean="0"/>
              <a:t>For example, for high reliability MPLS-based </a:t>
            </a:r>
            <a:r>
              <a:rPr lang="en-US" sz="2400" dirty="0" err="1" smtClean="0"/>
              <a:t>DetNets</a:t>
            </a:r>
            <a:r>
              <a:rPr lang="en-US" sz="2400" dirty="0" smtClean="0"/>
              <a:t> </a:t>
            </a:r>
          </a:p>
          <a:p>
            <a:pPr marL="0" indent="0" defTabSz="360363">
              <a:buNone/>
            </a:pPr>
            <a:r>
              <a:rPr lang="en-US" sz="2400" dirty="0"/>
              <a:t>	</a:t>
            </a:r>
            <a:r>
              <a:rPr lang="en-US" sz="2400" dirty="0" smtClean="0"/>
              <a:t>employ a replication and elimination function</a:t>
            </a:r>
          </a:p>
          <a:p>
            <a:pPr marL="0" indent="0" defTabSz="360363">
              <a:buNone/>
            </a:pPr>
            <a:r>
              <a:rPr lang="en-US" sz="2400" dirty="0"/>
              <a:t>	</a:t>
            </a:r>
            <a:r>
              <a:rPr lang="en-US" sz="2400" dirty="0" smtClean="0"/>
              <a:t>	that requires a sequence number per packet</a:t>
            </a:r>
          </a:p>
          <a:p>
            <a:pPr marL="0" indent="0" defTabSz="360363">
              <a:spcBef>
                <a:spcPts val="1200"/>
              </a:spcBef>
              <a:buNone/>
            </a:pPr>
            <a:r>
              <a:rPr lang="en-US" sz="2400" dirty="0" smtClean="0"/>
              <a:t>This can be supplied by a PW-style control word</a:t>
            </a:r>
          </a:p>
          <a:p>
            <a:pPr marL="0" indent="0" defTabSz="360363">
              <a:spcBef>
                <a:spcPts val="1200"/>
              </a:spcBef>
              <a:buNone/>
            </a:pPr>
            <a:r>
              <a:rPr lang="en-US" sz="2400" dirty="0" smtClean="0"/>
              <a:t>(Details still in being worked out)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DetNet</a:t>
            </a:r>
            <a:r>
              <a:rPr lang="en-US" dirty="0" smtClean="0"/>
              <a:t> 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Outline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84200" y="1357313"/>
            <a:ext cx="7975600" cy="5232400"/>
          </a:xfrm>
        </p:spPr>
        <p:txBody>
          <a:bodyPr/>
          <a:lstStyle/>
          <a:p>
            <a:pPr marL="796925" indent="-679450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Forwarding and routing</a:t>
            </a:r>
          </a:p>
          <a:p>
            <a:pPr marL="796925" indent="-679450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Forwarding Equivalence Classes</a:t>
            </a:r>
          </a:p>
          <a:p>
            <a:pPr marL="796925" indent="-679450" eaLnBrk="1" hangingPunct="1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Problems with IP routing</a:t>
            </a:r>
          </a:p>
          <a:p>
            <a:pPr marL="796925" indent="-679450" eaLnBrk="1" hangingPunct="1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Label Switching</a:t>
            </a:r>
          </a:p>
          <a:p>
            <a:pPr marL="796925" indent="-679450" eaLnBrk="1" hangingPunct="1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MPLS</a:t>
            </a:r>
          </a:p>
          <a:p>
            <a:pPr marL="796925" indent="-679450" eaLnBrk="1" hangingPunct="1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MPLS control plane(s)</a:t>
            </a:r>
          </a:p>
          <a:p>
            <a:pPr marL="796925" indent="-679450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>
                <a:solidFill>
                  <a:schemeClr val="tx2"/>
                </a:solidFill>
              </a:rPr>
              <a:t>LDP and BGP – in-depth slides </a:t>
            </a:r>
          </a:p>
          <a:p>
            <a:pPr marL="796925" indent="-679450" eaLnBrk="1" hangingPunct="1">
              <a:lnSpc>
                <a:spcPct val="80000"/>
              </a:lnSpc>
              <a:buFont typeface="+mj-lt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MPLS-TP (including the </a:t>
            </a:r>
            <a:r>
              <a:rPr lang="en-US" sz="2800" dirty="0" err="1" smtClean="0">
                <a:solidFill>
                  <a:srgbClr val="0033CC"/>
                </a:solidFill>
              </a:rPr>
              <a:t>GACh</a:t>
            </a:r>
            <a:r>
              <a:rPr lang="en-US" sz="2800" dirty="0" smtClean="0">
                <a:solidFill>
                  <a:srgbClr val="0033CC"/>
                </a:solidFill>
              </a:rPr>
              <a:t>, OAM, APS)</a:t>
            </a: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dirty="0" smtClean="0">
                <a:solidFill>
                  <a:srgbClr val="0033CC"/>
                </a:solidFill>
              </a:rPr>
              <a:t>Pseudowires</a:t>
            </a:r>
            <a:endParaRPr lang="en-US" sz="2800" dirty="0">
              <a:solidFill>
                <a:srgbClr val="0033CC"/>
              </a:solidFill>
            </a:endParaRP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dirty="0">
                <a:solidFill>
                  <a:srgbClr val="0033CC"/>
                </a:solidFill>
              </a:rPr>
              <a:t>Some PW-specific mechanisms</a:t>
            </a: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dirty="0">
                <a:solidFill>
                  <a:srgbClr val="0033CC"/>
                </a:solidFill>
              </a:rPr>
              <a:t>PWE3 control protocol</a:t>
            </a: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dirty="0">
                <a:solidFill>
                  <a:srgbClr val="0033CC"/>
                </a:solidFill>
              </a:rPr>
              <a:t>TDM PWs</a:t>
            </a: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smtClean="0">
                <a:solidFill>
                  <a:srgbClr val="0033CC"/>
                </a:solidFill>
              </a:rPr>
              <a:t>Ethernet </a:t>
            </a:r>
            <a:r>
              <a:rPr lang="en-US" sz="2800" smtClean="0">
                <a:solidFill>
                  <a:srgbClr val="0033CC"/>
                </a:solidFill>
              </a:rPr>
              <a:t>PWs (and VPWS, VPLS)</a:t>
            </a:r>
            <a:endParaRPr lang="en-US" sz="2800" dirty="0">
              <a:solidFill>
                <a:srgbClr val="0033CC"/>
              </a:solidFill>
            </a:endParaRPr>
          </a:p>
          <a:p>
            <a:pPr marL="796925" indent="-679450">
              <a:lnSpc>
                <a:spcPct val="80000"/>
              </a:lnSpc>
              <a:buFont typeface="Wingdings" pitchFamily="2" charset="2"/>
              <a:buAutoNum type="arabicPeriod"/>
              <a:tabLst>
                <a:tab pos="796925" algn="l"/>
              </a:tabLst>
            </a:pPr>
            <a:r>
              <a:rPr lang="en-US" sz="2800" dirty="0">
                <a:solidFill>
                  <a:srgbClr val="0033CC"/>
                </a:solidFill>
              </a:rPr>
              <a:t>Other PW types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rgbClr val="00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Scalability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973138"/>
            <a:ext cx="8899525" cy="5470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When IP was first conceived, scalability was not a problem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but as number of hosts increases, routing shows stress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Simplistic example  </a:t>
            </a:r>
          </a:p>
          <a:p>
            <a:pPr lvl="1" eaLnBrk="1" hangingPunct="1"/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 hosts</a:t>
            </a:r>
          </a:p>
          <a:p>
            <a:pPr lvl="1" eaLnBrk="1" hangingPunct="1"/>
            <a:r>
              <a:rPr lang="en-US" sz="2200" dirty="0" smtClean="0">
                <a:solidFill>
                  <a:srgbClr val="0033CC"/>
                </a:solidFill>
              </a:rPr>
              <a:t>each router serves M hosts </a:t>
            </a:r>
          </a:p>
          <a:p>
            <a:pPr lvl="1" eaLnBrk="1" hangingPunct="1"/>
            <a:r>
              <a:rPr lang="en-US" sz="2200" dirty="0" smtClean="0">
                <a:solidFill>
                  <a:srgbClr val="0033CC"/>
                </a:solidFill>
              </a:rPr>
              <a:t>each router entry takes </a:t>
            </a:r>
            <a:r>
              <a:rPr lang="en-US" sz="2200" b="1" dirty="0" smtClean="0">
                <a:solidFill>
                  <a:srgbClr val="0033CC"/>
                </a:solidFill>
              </a:rPr>
              <a:t>a</a:t>
            </a:r>
            <a:r>
              <a:rPr lang="en-US" sz="2200" dirty="0" smtClean="0">
                <a:solidFill>
                  <a:srgbClr val="0033CC"/>
                </a:solidFill>
              </a:rPr>
              <a:t> bytes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hence</a:t>
            </a:r>
          </a:p>
          <a:p>
            <a:pPr lvl="1" eaLnBrk="1" hangingPunct="1"/>
            <a:r>
              <a:rPr lang="en-US" sz="2200" dirty="0" smtClean="0">
                <a:solidFill>
                  <a:srgbClr val="0033CC"/>
                </a:solidFill>
              </a:rPr>
              <a:t>router table size  </a:t>
            </a:r>
            <a:r>
              <a:rPr lang="en-US" sz="2200" b="1" dirty="0" smtClean="0">
                <a:solidFill>
                  <a:srgbClr val="0033CC"/>
                </a:solidFill>
              </a:rPr>
              <a:t>a</a:t>
            </a:r>
            <a:r>
              <a:rPr lang="en-US" sz="2200" dirty="0" smtClean="0">
                <a:solidFill>
                  <a:srgbClr val="0033CC"/>
                </a:solidFill>
              </a:rPr>
              <a:t> N  ~ </a:t>
            </a:r>
            <a:r>
              <a:rPr lang="en-US" sz="2200" i="1" dirty="0" smtClean="0">
                <a:solidFill>
                  <a:srgbClr val="0033CC"/>
                </a:solidFill>
              </a:rPr>
              <a:t>N </a:t>
            </a:r>
          </a:p>
          <a:p>
            <a:pPr lvl="1" eaLnBrk="1" hangingPunct="1"/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 / </a:t>
            </a:r>
            <a:r>
              <a:rPr lang="en-US" sz="2200" i="1" dirty="0" smtClean="0">
                <a:solidFill>
                  <a:srgbClr val="0033CC"/>
                </a:solidFill>
              </a:rPr>
              <a:t>M </a:t>
            </a:r>
            <a:r>
              <a:rPr lang="en-US" sz="2200" dirty="0" smtClean="0">
                <a:solidFill>
                  <a:srgbClr val="0033CC"/>
                </a:solidFill>
              </a:rPr>
              <a:t> ~  </a:t>
            </a:r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  routers (more routers =&gt; slower convergence)</a:t>
            </a:r>
          </a:p>
          <a:p>
            <a:pPr lvl="1" eaLnBrk="1" hangingPunct="1"/>
            <a:r>
              <a:rPr lang="en-US" sz="2200" dirty="0" smtClean="0">
                <a:solidFill>
                  <a:srgbClr val="0033CC"/>
                </a:solidFill>
              </a:rPr>
              <a:t>packet processing time*  ~</a:t>
            </a:r>
            <a:r>
              <a:rPr lang="en-US" sz="2200" i="1" dirty="0" smtClean="0">
                <a:solidFill>
                  <a:srgbClr val="0033CC"/>
                </a:solidFill>
              </a:rPr>
              <a:t>N  </a:t>
            </a:r>
            <a:r>
              <a:rPr lang="en-US" sz="2200" dirty="0" smtClean="0">
                <a:solidFill>
                  <a:srgbClr val="0033CC"/>
                </a:solidFill>
              </a:rPr>
              <a:t>(since have to examine entire table)</a:t>
            </a:r>
          </a:p>
          <a:p>
            <a:pPr lvl="1" eaLnBrk="1" hangingPunct="1"/>
            <a:r>
              <a:rPr lang="en-US" sz="2200" dirty="0" smtClean="0">
                <a:solidFill>
                  <a:srgbClr val="0033CC"/>
                </a:solidFill>
              </a:rPr>
              <a:t>~</a:t>
            </a:r>
            <a:r>
              <a:rPr lang="en-US" sz="2200" i="1" dirty="0" smtClean="0">
                <a:solidFill>
                  <a:srgbClr val="0033CC"/>
                </a:solidFill>
              </a:rPr>
              <a:t>N </a:t>
            </a:r>
            <a:r>
              <a:rPr lang="en-US" sz="2200" dirty="0" smtClean="0">
                <a:solidFill>
                  <a:srgbClr val="0033CC"/>
                </a:solidFill>
              </a:rPr>
              <a:t>routers send to ~</a:t>
            </a:r>
            <a:r>
              <a:rPr lang="en-US" sz="2200" i="1" dirty="0" smtClean="0">
                <a:solidFill>
                  <a:srgbClr val="0033CC"/>
                </a:solidFill>
              </a:rPr>
              <a:t>N routers </a:t>
            </a:r>
            <a:r>
              <a:rPr lang="en-US" sz="2200" dirty="0" smtClean="0">
                <a:solidFill>
                  <a:srgbClr val="0033CC"/>
                </a:solidFill>
              </a:rPr>
              <a:t>tables of size ~</a:t>
            </a:r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endParaRPr lang="en-US" sz="2200" dirty="0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	so routing table update traffic increases ~</a:t>
            </a:r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 </a:t>
            </a:r>
            <a:r>
              <a:rPr lang="en-US" sz="2200" b="1" baseline="30000" dirty="0" smtClean="0">
                <a:solidFill>
                  <a:srgbClr val="0033CC"/>
                </a:solidFill>
              </a:rPr>
              <a:t>3  </a:t>
            </a:r>
            <a:r>
              <a:rPr lang="en-US" sz="2200" dirty="0" smtClean="0">
                <a:solidFill>
                  <a:srgbClr val="0033CC"/>
                </a:solidFill>
              </a:rPr>
              <a:t>(or</a:t>
            </a:r>
            <a:r>
              <a:rPr lang="en-US" sz="2200" b="1" baseline="30000" dirty="0" smtClean="0">
                <a:solidFill>
                  <a:srgbClr val="0033CC"/>
                </a:solidFill>
              </a:rPr>
              <a:t> </a:t>
            </a:r>
            <a:r>
              <a:rPr lang="en-US" sz="2200" dirty="0" smtClean="0">
                <a:solidFill>
                  <a:srgbClr val="0033CC"/>
                </a:solidFill>
              </a:rPr>
              <a:t>~</a:t>
            </a:r>
            <a:r>
              <a:rPr lang="en-US" sz="2200" i="1" dirty="0" smtClean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 </a:t>
            </a:r>
            <a:r>
              <a:rPr lang="en-US" sz="2200" b="1" baseline="30000" dirty="0" smtClean="0">
                <a:solidFill>
                  <a:srgbClr val="0033CC"/>
                </a:solidFill>
              </a:rPr>
              <a:t>4</a:t>
            </a:r>
            <a:r>
              <a:rPr lang="en-US" sz="2200" dirty="0" smtClean="0">
                <a:solidFill>
                  <a:srgbClr val="0033CC"/>
                </a:solidFill>
              </a:rPr>
              <a:t> ) </a:t>
            </a:r>
          </a:p>
          <a:p>
            <a:pPr lvl="1" eaLnBrk="1" hangingPunct="1">
              <a:buFontTx/>
              <a:buNone/>
            </a:pPr>
            <a:endParaRPr lang="en-US" sz="2600" b="1" baseline="30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rgbClr val="0033CC"/>
                </a:solidFill>
              </a:rPr>
              <a:t>*</a:t>
            </a:r>
            <a:r>
              <a:rPr lang="en-US" sz="1800" dirty="0" smtClean="0">
                <a:solidFill>
                  <a:srgbClr val="0033CC"/>
                </a:solidFill>
              </a:rPr>
              <a:t> IP routing requires 1000s of clocks per decision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0"/>
            <a:ext cx="668655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L2 Backbone Doesn’t Help!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421" y="764603"/>
            <a:ext cx="8404959" cy="605245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Instead of expensive and slow IP routers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operators once used faster and cheaper ATM switches in core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but this actually makes things worse!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ATM switches are transparent to routers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ATM switches do not participate in IP routing protocols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so every IP router becomes logically adjacent to every other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and we need ~ N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 ATM VCs 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If only the ATM switches could understand IP routing protocols…</a:t>
            </a:r>
          </a:p>
          <a:p>
            <a:pPr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Unfortunately, this is impossible </a:t>
            </a:r>
            <a:r>
              <a:rPr lang="en-US" sz="2000" dirty="0" smtClean="0">
                <a:solidFill>
                  <a:srgbClr val="0033CC"/>
                </a:solidFill>
              </a:rPr>
              <a:t>(without label switching)</a:t>
            </a:r>
            <a:r>
              <a:rPr lang="en-US" sz="2400" dirty="0" smtClean="0">
                <a:solidFill>
                  <a:srgbClr val="0033CC"/>
                </a:solidFill>
              </a:rPr>
              <a:t>!</a:t>
            </a:r>
          </a:p>
        </p:txBody>
      </p:sp>
      <p:grpSp>
        <p:nvGrpSpPr>
          <p:cNvPr id="2" name="Group 357"/>
          <p:cNvGrpSpPr>
            <a:grpSpLocks/>
          </p:cNvGrpSpPr>
          <p:nvPr/>
        </p:nvGrpSpPr>
        <p:grpSpPr bwMode="auto">
          <a:xfrm>
            <a:off x="1778000" y="1627541"/>
            <a:ext cx="6235700" cy="2789238"/>
            <a:chOff x="1120" y="1094"/>
            <a:chExt cx="3928" cy="1757"/>
          </a:xfrm>
        </p:grpSpPr>
        <p:sp>
          <p:nvSpPr>
            <p:cNvPr id="28678" name="Freeform 206"/>
            <p:cNvSpPr>
              <a:spLocks/>
            </p:cNvSpPr>
            <p:nvPr/>
          </p:nvSpPr>
          <p:spPr bwMode="auto">
            <a:xfrm rot="64793">
              <a:off x="1781" y="1329"/>
              <a:ext cx="1540" cy="1312"/>
            </a:xfrm>
            <a:custGeom>
              <a:avLst/>
              <a:gdLst>
                <a:gd name="T0" fmla="*/ 971 w 1034"/>
                <a:gd name="T1" fmla="*/ 497 h 737"/>
                <a:gd name="T2" fmla="*/ 736 w 1034"/>
                <a:gd name="T3" fmla="*/ 500 h 737"/>
                <a:gd name="T4" fmla="*/ 494 w 1034"/>
                <a:gd name="T5" fmla="*/ 694 h 737"/>
                <a:gd name="T6" fmla="*/ 311 w 1034"/>
                <a:gd name="T7" fmla="*/ 999 h 737"/>
                <a:gd name="T8" fmla="*/ 222 w 1034"/>
                <a:gd name="T9" fmla="*/ 1389 h 737"/>
                <a:gd name="T10" fmla="*/ 191 w 1034"/>
                <a:gd name="T11" fmla="*/ 1714 h 737"/>
                <a:gd name="T12" fmla="*/ 55 w 1034"/>
                <a:gd name="T13" fmla="*/ 1937 h 737"/>
                <a:gd name="T14" fmla="*/ 0 w 1034"/>
                <a:gd name="T15" fmla="*/ 2227 h 737"/>
                <a:gd name="T16" fmla="*/ 28 w 1034"/>
                <a:gd name="T17" fmla="*/ 2531 h 737"/>
                <a:gd name="T18" fmla="*/ 168 w 1034"/>
                <a:gd name="T19" fmla="*/ 2836 h 737"/>
                <a:gd name="T20" fmla="*/ 419 w 1034"/>
                <a:gd name="T21" fmla="*/ 3080 h 737"/>
                <a:gd name="T22" fmla="*/ 413 w 1034"/>
                <a:gd name="T23" fmla="*/ 3407 h 737"/>
                <a:gd name="T24" fmla="*/ 539 w 1034"/>
                <a:gd name="T25" fmla="*/ 3657 h 737"/>
                <a:gd name="T26" fmla="*/ 724 w 1034"/>
                <a:gd name="T27" fmla="*/ 3810 h 737"/>
                <a:gd name="T28" fmla="*/ 938 w 1034"/>
                <a:gd name="T29" fmla="*/ 3847 h 737"/>
                <a:gd name="T30" fmla="*/ 1114 w 1034"/>
                <a:gd name="T31" fmla="*/ 3753 h 737"/>
                <a:gd name="T32" fmla="*/ 1305 w 1034"/>
                <a:gd name="T33" fmla="*/ 3911 h 737"/>
                <a:gd name="T34" fmla="*/ 1559 w 1034"/>
                <a:gd name="T35" fmla="*/ 4114 h 737"/>
                <a:gd name="T36" fmla="*/ 1817 w 1034"/>
                <a:gd name="T37" fmla="*/ 4151 h 737"/>
                <a:gd name="T38" fmla="*/ 2079 w 1034"/>
                <a:gd name="T39" fmla="*/ 4070 h 737"/>
                <a:gd name="T40" fmla="*/ 2320 w 1034"/>
                <a:gd name="T41" fmla="*/ 3883 h 737"/>
                <a:gd name="T42" fmla="*/ 2526 w 1034"/>
                <a:gd name="T43" fmla="*/ 3753 h 737"/>
                <a:gd name="T44" fmla="*/ 2726 w 1034"/>
                <a:gd name="T45" fmla="*/ 3813 h 737"/>
                <a:gd name="T46" fmla="*/ 2937 w 1034"/>
                <a:gd name="T47" fmla="*/ 3701 h 737"/>
                <a:gd name="T48" fmla="*/ 3104 w 1034"/>
                <a:gd name="T49" fmla="*/ 3457 h 737"/>
                <a:gd name="T50" fmla="*/ 3208 w 1034"/>
                <a:gd name="T51" fmla="*/ 3131 h 737"/>
                <a:gd name="T52" fmla="*/ 3192 w 1034"/>
                <a:gd name="T53" fmla="*/ 2775 h 737"/>
                <a:gd name="T54" fmla="*/ 3341 w 1034"/>
                <a:gd name="T55" fmla="*/ 2425 h 737"/>
                <a:gd name="T56" fmla="*/ 3408 w 1034"/>
                <a:gd name="T57" fmla="*/ 2069 h 737"/>
                <a:gd name="T58" fmla="*/ 3394 w 1034"/>
                <a:gd name="T59" fmla="*/ 1727 h 737"/>
                <a:gd name="T60" fmla="*/ 3300 w 1034"/>
                <a:gd name="T61" fmla="*/ 1426 h 737"/>
                <a:gd name="T62" fmla="*/ 3141 w 1034"/>
                <a:gd name="T63" fmla="*/ 1195 h 737"/>
                <a:gd name="T64" fmla="*/ 3092 w 1034"/>
                <a:gd name="T65" fmla="*/ 890 h 737"/>
                <a:gd name="T66" fmla="*/ 2986 w 1034"/>
                <a:gd name="T67" fmla="*/ 557 h 737"/>
                <a:gd name="T68" fmla="*/ 2796 w 1034"/>
                <a:gd name="T69" fmla="*/ 326 h 737"/>
                <a:gd name="T70" fmla="*/ 2553 w 1034"/>
                <a:gd name="T71" fmla="*/ 231 h 737"/>
                <a:gd name="T72" fmla="*/ 2320 w 1034"/>
                <a:gd name="T73" fmla="*/ 304 h 737"/>
                <a:gd name="T74" fmla="*/ 2121 w 1034"/>
                <a:gd name="T75" fmla="*/ 345 h 737"/>
                <a:gd name="T76" fmla="*/ 1899 w 1034"/>
                <a:gd name="T77" fmla="*/ 94 h 737"/>
                <a:gd name="T78" fmla="*/ 1695 w 1034"/>
                <a:gd name="T79" fmla="*/ 0 h 737"/>
                <a:gd name="T80" fmla="*/ 1491 w 1034"/>
                <a:gd name="T81" fmla="*/ 64 h 737"/>
                <a:gd name="T82" fmla="*/ 1284 w 1034"/>
                <a:gd name="T83" fmla="*/ 269 h 737"/>
                <a:gd name="T84" fmla="*/ 1093 w 1034"/>
                <a:gd name="T85" fmla="*/ 609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679" name="Rectangle 240"/>
            <p:cNvSpPr>
              <a:spLocks noChangeArrowheads="1"/>
            </p:cNvSpPr>
            <p:nvPr/>
          </p:nvSpPr>
          <p:spPr bwMode="auto">
            <a:xfrm flipH="1">
              <a:off x="2248" y="2237"/>
              <a:ext cx="521" cy="54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241"/>
            <p:cNvSpPr>
              <a:spLocks noChangeArrowheads="1"/>
            </p:cNvSpPr>
            <p:nvPr/>
          </p:nvSpPr>
          <p:spPr bwMode="auto">
            <a:xfrm flipH="1">
              <a:off x="2234" y="1794"/>
              <a:ext cx="521" cy="54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242"/>
            <p:cNvSpPr>
              <a:spLocks noChangeArrowheads="1"/>
            </p:cNvSpPr>
            <p:nvPr/>
          </p:nvSpPr>
          <p:spPr bwMode="auto">
            <a:xfrm rot="16200000" flipH="1">
              <a:off x="2006" y="2004"/>
              <a:ext cx="521" cy="54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243"/>
            <p:cNvSpPr>
              <a:spLocks noChangeArrowheads="1"/>
            </p:cNvSpPr>
            <p:nvPr/>
          </p:nvSpPr>
          <p:spPr bwMode="auto">
            <a:xfrm rot="16200000" flipH="1">
              <a:off x="2468" y="2027"/>
              <a:ext cx="521" cy="54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316"/>
            <p:cNvSpPr>
              <a:spLocks noChangeShapeType="1"/>
            </p:cNvSpPr>
            <p:nvPr/>
          </p:nvSpPr>
          <p:spPr bwMode="auto">
            <a:xfrm>
              <a:off x="1865" y="1335"/>
              <a:ext cx="320" cy="4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317"/>
            <p:cNvSpPr>
              <a:spLocks noChangeShapeType="1"/>
            </p:cNvSpPr>
            <p:nvPr/>
          </p:nvSpPr>
          <p:spPr bwMode="auto">
            <a:xfrm>
              <a:off x="1623" y="1577"/>
              <a:ext cx="549" cy="2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318"/>
            <p:cNvSpPr>
              <a:spLocks noChangeShapeType="1"/>
            </p:cNvSpPr>
            <p:nvPr/>
          </p:nvSpPr>
          <p:spPr bwMode="auto">
            <a:xfrm>
              <a:off x="1358" y="1825"/>
              <a:ext cx="823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319"/>
            <p:cNvSpPr>
              <a:spLocks noChangeShapeType="1"/>
            </p:cNvSpPr>
            <p:nvPr/>
          </p:nvSpPr>
          <p:spPr bwMode="auto">
            <a:xfrm flipV="1">
              <a:off x="1339" y="2244"/>
              <a:ext cx="87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320"/>
            <p:cNvSpPr>
              <a:spLocks noChangeShapeType="1"/>
            </p:cNvSpPr>
            <p:nvPr/>
          </p:nvSpPr>
          <p:spPr bwMode="auto">
            <a:xfrm flipV="1">
              <a:off x="1614" y="2290"/>
              <a:ext cx="521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321"/>
            <p:cNvSpPr>
              <a:spLocks noChangeShapeType="1"/>
            </p:cNvSpPr>
            <p:nvPr/>
          </p:nvSpPr>
          <p:spPr bwMode="auto">
            <a:xfrm flipH="1">
              <a:off x="1879" y="2355"/>
              <a:ext cx="320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322"/>
            <p:cNvSpPr>
              <a:spLocks noChangeShapeType="1"/>
            </p:cNvSpPr>
            <p:nvPr/>
          </p:nvSpPr>
          <p:spPr bwMode="auto">
            <a:xfrm flipV="1">
              <a:off x="2793" y="1477"/>
              <a:ext cx="722" cy="2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323"/>
            <p:cNvSpPr>
              <a:spLocks noChangeShapeType="1"/>
            </p:cNvSpPr>
            <p:nvPr/>
          </p:nvSpPr>
          <p:spPr bwMode="auto">
            <a:xfrm flipV="1">
              <a:off x="2821" y="1860"/>
              <a:ext cx="92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324"/>
            <p:cNvSpPr>
              <a:spLocks noChangeShapeType="1"/>
            </p:cNvSpPr>
            <p:nvPr/>
          </p:nvSpPr>
          <p:spPr bwMode="auto">
            <a:xfrm flipV="1">
              <a:off x="2820" y="2152"/>
              <a:ext cx="951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325"/>
            <p:cNvSpPr>
              <a:spLocks noChangeShapeType="1"/>
            </p:cNvSpPr>
            <p:nvPr/>
          </p:nvSpPr>
          <p:spPr bwMode="auto">
            <a:xfrm>
              <a:off x="2802" y="2217"/>
              <a:ext cx="676" cy="3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326"/>
            <p:cNvSpPr>
              <a:spLocks noChangeShapeType="1"/>
            </p:cNvSpPr>
            <p:nvPr/>
          </p:nvSpPr>
          <p:spPr bwMode="auto">
            <a:xfrm>
              <a:off x="2784" y="2290"/>
              <a:ext cx="320" cy="4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8"/>
            <p:cNvGrpSpPr>
              <a:grpSpLocks/>
            </p:cNvGrpSpPr>
            <p:nvPr/>
          </p:nvGrpSpPr>
          <p:grpSpPr bwMode="auto">
            <a:xfrm>
              <a:off x="2125" y="2048"/>
              <a:ext cx="251" cy="330"/>
              <a:chOff x="266" y="1703"/>
              <a:chExt cx="251" cy="330"/>
            </a:xfrm>
          </p:grpSpPr>
          <p:sp>
            <p:nvSpPr>
              <p:cNvPr id="29016" name="Oval 21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Rectangle 22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Rectangle 22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Oval 22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22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9021" name="Freeform 22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2" name="Freeform 22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3" name="Freeform 22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4" name="Freeform 22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228"/>
            <p:cNvGrpSpPr>
              <a:grpSpLocks/>
            </p:cNvGrpSpPr>
            <p:nvPr/>
          </p:nvGrpSpPr>
          <p:grpSpPr bwMode="auto">
            <a:xfrm>
              <a:off x="2581" y="2038"/>
              <a:ext cx="251" cy="330"/>
              <a:chOff x="266" y="1703"/>
              <a:chExt cx="251" cy="330"/>
            </a:xfrm>
          </p:grpSpPr>
          <p:sp>
            <p:nvSpPr>
              <p:cNvPr id="29007" name="Oval 22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Rectangle 23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Rectangle 23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Oval 23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3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9012" name="Freeform 23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3" name="Freeform 23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4" name="Freeform 23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5" name="Freeform 23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129" y="1613"/>
              <a:ext cx="251" cy="330"/>
              <a:chOff x="266" y="1703"/>
              <a:chExt cx="251" cy="330"/>
            </a:xfrm>
          </p:grpSpPr>
          <p:sp>
            <p:nvSpPr>
              <p:cNvPr id="28998" name="Oval 5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Rectangle 6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Rectangle 7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Oval 8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9003" name="Freeform 1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4" name="Freeform 1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5" name="Freeform 1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6" name="Freeform 1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68"/>
            <p:cNvGrpSpPr>
              <a:grpSpLocks/>
            </p:cNvGrpSpPr>
            <p:nvPr/>
          </p:nvGrpSpPr>
          <p:grpSpPr bwMode="auto">
            <a:xfrm>
              <a:off x="1728" y="1130"/>
              <a:ext cx="251" cy="330"/>
              <a:chOff x="3933" y="930"/>
              <a:chExt cx="251" cy="330"/>
            </a:xfrm>
          </p:grpSpPr>
          <p:sp>
            <p:nvSpPr>
              <p:cNvPr id="28975" name="Oval 26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Rectangle 27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Rectangle 27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Oval 27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27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1" name="Group 27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990" name="Freeform 27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1" name="Freeform 27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2" name="Freeform 27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3" name="Freeform 27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4" name="Freeform 27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5" name="Freeform 28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6" name="Freeform 28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7" name="Freeform 28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8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982" name="Freeform 28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3" name="Freeform 28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4" name="Freeform 28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5" name="Freeform 28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6" name="Freeform 28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7" name="Freeform 28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8" name="Freeform 29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9" name="Freeform 29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1426" y="1386"/>
              <a:ext cx="251" cy="330"/>
              <a:chOff x="3933" y="930"/>
              <a:chExt cx="251" cy="330"/>
            </a:xfrm>
          </p:grpSpPr>
          <p:sp>
            <p:nvSpPr>
              <p:cNvPr id="28952" name="Oval 6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Rectangle 6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Rectangle 6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Oval 6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5" name="Group 6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967" name="Freeform 6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8" name="Freeform 7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9" name="Freeform 7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0" name="Freeform 7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1" name="Freeform 7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2" name="Freeform 7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3" name="Freeform 7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4" name="Freeform 7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7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959" name="Freeform 7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0" name="Freeform 7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1" name="Freeform 8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2" name="Freeform 8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3" name="Freeform 8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4" name="Freeform 8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5" name="Freeform 8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6" name="Freeform 8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135" y="1680"/>
              <a:ext cx="251" cy="330"/>
              <a:chOff x="3933" y="930"/>
              <a:chExt cx="251" cy="330"/>
            </a:xfrm>
          </p:grpSpPr>
          <p:sp>
            <p:nvSpPr>
              <p:cNvPr id="28929" name="Oval 1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Rectangle 1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Rectangle 1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Oval 1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9" name="Group 2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944" name="Freeform 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5" name="Freeform 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6" name="Freeform 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7" name="Freeform 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8" name="Freeform 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9" name="Freeform 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50" name="Freeform 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51" name="Freeform 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2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936" name="Freeform 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37" name="Freeform 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38" name="Freeform 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39" name="Freeform 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0" name="Freeform 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1" name="Freeform 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2" name="Freeform 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3" name="Freeform 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" name="Group 86"/>
            <p:cNvGrpSpPr>
              <a:grpSpLocks/>
            </p:cNvGrpSpPr>
            <p:nvPr/>
          </p:nvGrpSpPr>
          <p:grpSpPr bwMode="auto">
            <a:xfrm>
              <a:off x="1120" y="2068"/>
              <a:ext cx="251" cy="330"/>
              <a:chOff x="3933" y="930"/>
              <a:chExt cx="251" cy="330"/>
            </a:xfrm>
          </p:grpSpPr>
          <p:sp>
            <p:nvSpPr>
              <p:cNvPr id="28906" name="Oval 87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Rectangle 88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Rectangle 89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Oval 90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91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3" name="Group 9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921" name="Freeform 9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2" name="Freeform 9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3" name="Freeform 9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4" name="Freeform 9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5" name="Freeform 9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6" name="Freeform 9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7" name="Freeform 9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8" name="Freeform 10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0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913" name="Freeform 10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4" name="Freeform 10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5" name="Freeform 10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6" name="Freeform 10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7" name="Freeform 10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8" name="Freeform 10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19" name="Freeform 10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20" name="Freeform 10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1394" y="2369"/>
              <a:ext cx="251" cy="330"/>
              <a:chOff x="3933" y="930"/>
              <a:chExt cx="251" cy="330"/>
            </a:xfrm>
          </p:grpSpPr>
          <p:sp>
            <p:nvSpPr>
              <p:cNvPr id="28883" name="Oval 3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Rectangle 4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Rectangle 4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Oval 4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4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7" name="Group 4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898" name="Freeform 4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9" name="Freeform 4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0" name="Freeform 4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1" name="Freeform 4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2" name="Freeform 4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3" name="Freeform 5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4" name="Freeform 5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05" name="Freeform 5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5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890" name="Freeform 5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1" name="Freeform 5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2" name="Freeform 5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3" name="Freeform 5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4" name="Freeform 5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5" name="Freeform 5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6" name="Freeform 6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7" name="Freeform 6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244"/>
            <p:cNvGrpSpPr>
              <a:grpSpLocks/>
            </p:cNvGrpSpPr>
            <p:nvPr/>
          </p:nvGrpSpPr>
          <p:grpSpPr bwMode="auto">
            <a:xfrm>
              <a:off x="1811" y="2521"/>
              <a:ext cx="251" cy="330"/>
              <a:chOff x="3933" y="930"/>
              <a:chExt cx="251" cy="330"/>
            </a:xfrm>
          </p:grpSpPr>
          <p:sp>
            <p:nvSpPr>
              <p:cNvPr id="28860" name="Oval 24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Rectangle 24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Rectangle 24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Oval 24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24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1" name="Group 25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875" name="Freeform 2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6" name="Freeform 25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7" name="Freeform 2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8" name="Freeform 25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9" name="Freeform 2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80" name="Freeform 25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81" name="Freeform 2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82" name="Freeform 25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04" name="Group 25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867" name="Freeform 2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68" name="Freeform 26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69" name="Freeform 2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0" name="Freeform 26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1" name="Freeform 2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2" name="Freeform 26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3" name="Freeform 2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74" name="Freeform 26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05" name="Group 292"/>
            <p:cNvGrpSpPr>
              <a:grpSpLocks/>
            </p:cNvGrpSpPr>
            <p:nvPr/>
          </p:nvGrpSpPr>
          <p:grpSpPr bwMode="auto">
            <a:xfrm>
              <a:off x="3044" y="2512"/>
              <a:ext cx="251" cy="330"/>
              <a:chOff x="3933" y="930"/>
              <a:chExt cx="251" cy="330"/>
            </a:xfrm>
          </p:grpSpPr>
          <p:sp>
            <p:nvSpPr>
              <p:cNvPr id="28837" name="Oval 29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Rectangle 29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Rectangle 29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Oval 29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06" name="Group 29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707" name="Group 29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852" name="Freeform 29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3" name="Freeform 30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4" name="Freeform 30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5" name="Freeform 30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6" name="Freeform 30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7" name="Freeform 30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8" name="Freeform 30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9" name="Freeform 30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0" name="Group 30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844" name="Freeform 30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45" name="Freeform 30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46" name="Freeform 31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47" name="Freeform 31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48" name="Freeform 31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49" name="Freeform 31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0" name="Freeform 31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51" name="Freeform 31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11" name="Group 110"/>
            <p:cNvGrpSpPr>
              <a:grpSpLocks/>
            </p:cNvGrpSpPr>
            <p:nvPr/>
          </p:nvGrpSpPr>
          <p:grpSpPr bwMode="auto">
            <a:xfrm>
              <a:off x="3365" y="2309"/>
              <a:ext cx="251" cy="330"/>
              <a:chOff x="3933" y="930"/>
              <a:chExt cx="251" cy="330"/>
            </a:xfrm>
          </p:grpSpPr>
          <p:sp>
            <p:nvSpPr>
              <p:cNvPr id="28814" name="Oval 111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Rectangle 11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Rectangle 113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Oval 114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17" name="Group 115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718" name="Group 11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829" name="Freeform 11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0" name="Freeform 11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1" name="Freeform 11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2" name="Freeform 12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3" name="Freeform 12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4" name="Freeform 12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5" name="Freeform 12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36" name="Freeform 12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9" name="Group 12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821" name="Freeform 12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2" name="Freeform 12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3" name="Freeform 12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4" name="Freeform 12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5" name="Freeform 13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6" name="Freeform 13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7" name="Freeform 13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28" name="Freeform 13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40" name="Group 134"/>
            <p:cNvGrpSpPr>
              <a:grpSpLocks/>
            </p:cNvGrpSpPr>
            <p:nvPr/>
          </p:nvGrpSpPr>
          <p:grpSpPr bwMode="auto">
            <a:xfrm>
              <a:off x="3690" y="2031"/>
              <a:ext cx="251" cy="330"/>
              <a:chOff x="3933" y="930"/>
              <a:chExt cx="251" cy="330"/>
            </a:xfrm>
          </p:grpSpPr>
          <p:sp>
            <p:nvSpPr>
              <p:cNvPr id="28791" name="Oval 13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Rectangle 13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Rectangle 13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Oval 13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49" name="Group 13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750" name="Group 14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806" name="Freeform 14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7" name="Freeform 1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8" name="Freeform 14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9" name="Freeform 1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10" name="Freeform 14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11" name="Freeform 1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12" name="Freeform 14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13" name="Freeform 1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51" name="Group 14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798" name="Freeform 15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99" name="Freeform 1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0" name="Freeform 15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1" name="Freeform 1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2" name="Freeform 15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3" name="Freeform 1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4" name="Freeform 15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05" name="Freeform 1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72" name="Group 158"/>
            <p:cNvGrpSpPr>
              <a:grpSpLocks/>
            </p:cNvGrpSpPr>
            <p:nvPr/>
          </p:nvGrpSpPr>
          <p:grpSpPr bwMode="auto">
            <a:xfrm>
              <a:off x="3694" y="1651"/>
              <a:ext cx="251" cy="330"/>
              <a:chOff x="3933" y="930"/>
              <a:chExt cx="251" cy="330"/>
            </a:xfrm>
          </p:grpSpPr>
          <p:sp>
            <p:nvSpPr>
              <p:cNvPr id="28768" name="Oval 15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Rectangle 16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Rectangle 16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Oval 16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73" name="Group 16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8774" name="Group 16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783" name="Freeform 16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4" name="Freeform 1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5" name="Freeform 16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6" name="Freeform 1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7" name="Freeform 16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8" name="Freeform 1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9" name="Freeform 17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90" name="Freeform 1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95" name="Group 17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775" name="Freeform 17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76" name="Freeform 1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77" name="Freeform 17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78" name="Freeform 1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79" name="Freeform 17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0" name="Freeform 1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1" name="Freeform 18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82" name="Freeform 1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96" name="Group 182"/>
            <p:cNvGrpSpPr>
              <a:grpSpLocks/>
            </p:cNvGrpSpPr>
            <p:nvPr/>
          </p:nvGrpSpPr>
          <p:grpSpPr bwMode="auto">
            <a:xfrm>
              <a:off x="3480" y="1327"/>
              <a:ext cx="251" cy="330"/>
              <a:chOff x="3933" y="930"/>
              <a:chExt cx="251" cy="330"/>
            </a:xfrm>
          </p:grpSpPr>
          <p:sp>
            <p:nvSpPr>
              <p:cNvPr id="28745" name="Oval 18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Rectangle 18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Rectangle 18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Oval 18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97" name="Group 18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43712" name="Group 18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760" name="Freeform 18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1" name="Freeform 19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2" name="Freeform 19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3" name="Freeform 19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4" name="Freeform 19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5" name="Freeform 19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6" name="Freeform 19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67" name="Freeform 19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13" name="Group 19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752" name="Freeform 19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3" name="Freeform 19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4" name="Freeform 20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5" name="Freeform 20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6" name="Freeform 20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7" name="Freeform 20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8" name="Freeform 20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9" name="Freeform 20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708" name="Text Box 327"/>
            <p:cNvSpPr txBox="1">
              <a:spLocks noChangeArrowheads="1"/>
            </p:cNvSpPr>
            <p:nvPr/>
          </p:nvSpPr>
          <p:spPr bwMode="auto">
            <a:xfrm>
              <a:off x="2304" y="1399"/>
              <a:ext cx="5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ATM</a:t>
              </a:r>
            </a:p>
          </p:txBody>
        </p:sp>
        <p:sp>
          <p:nvSpPr>
            <p:cNvPr id="28709" name="Line 353"/>
            <p:cNvSpPr>
              <a:spLocks noChangeShapeType="1"/>
            </p:cNvSpPr>
            <p:nvPr/>
          </p:nvSpPr>
          <p:spPr bwMode="auto">
            <a:xfrm flipV="1">
              <a:off x="2697" y="1335"/>
              <a:ext cx="648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3715" name="Group 208"/>
            <p:cNvGrpSpPr>
              <a:grpSpLocks/>
            </p:cNvGrpSpPr>
            <p:nvPr/>
          </p:nvGrpSpPr>
          <p:grpSpPr bwMode="auto">
            <a:xfrm>
              <a:off x="2591" y="1645"/>
              <a:ext cx="251" cy="330"/>
              <a:chOff x="266" y="1703"/>
              <a:chExt cx="251" cy="330"/>
            </a:xfrm>
          </p:grpSpPr>
          <p:sp>
            <p:nvSpPr>
              <p:cNvPr id="28736" name="Oval 20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Rectangle 21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Rectangle 21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Oval 21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3716" name="Group 21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8741" name="Freeform 21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2" name="Freeform 21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3" name="Freeform 21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4" name="Freeform 21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717" name="Group 329"/>
            <p:cNvGrpSpPr>
              <a:grpSpLocks/>
            </p:cNvGrpSpPr>
            <p:nvPr/>
          </p:nvGrpSpPr>
          <p:grpSpPr bwMode="auto">
            <a:xfrm>
              <a:off x="3219" y="1094"/>
              <a:ext cx="251" cy="330"/>
              <a:chOff x="3933" y="930"/>
              <a:chExt cx="251" cy="330"/>
            </a:xfrm>
          </p:grpSpPr>
          <p:sp>
            <p:nvSpPr>
              <p:cNvPr id="28713" name="Oval 33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Rectangle 33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Rectangle 33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Oval 33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3718" name="Group 33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43719" name="Group 33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728" name="Freeform 3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9" name="Freeform 3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0" name="Freeform 3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1" name="Freeform 3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2" name="Freeform 3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3" name="Freeform 3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4" name="Freeform 3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5" name="Freeform 3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20" name="Group 34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8720" name="Freeform 3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1" name="Freeform 3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2" name="Freeform 3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3" name="Freeform 3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4" name="Freeform 3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5" name="Freeform 3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6" name="Freeform 3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7" name="Freeform 3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712" name="Text Box 354"/>
            <p:cNvSpPr txBox="1">
              <a:spLocks noChangeArrowheads="1"/>
            </p:cNvSpPr>
            <p:nvPr/>
          </p:nvSpPr>
          <p:spPr bwMode="auto">
            <a:xfrm>
              <a:off x="4014" y="1719"/>
              <a:ext cx="10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</a:rPr>
                <a:t>Classical IP over ATM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16212"/>
            <a:ext cx="8686800" cy="3916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were C,D,E, and F ATM switches there would be no problem </a:t>
            </a:r>
          </a:p>
          <a:p>
            <a:pPr lvl="1" eaLnBrk="1" hangingPunct="1">
              <a:buFontTx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(1Gb over ACDG, 500Mb over BCEFG)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with standard IP hop-count cost function, all traffic over CDG</a:t>
            </a:r>
          </a:p>
          <a:p>
            <a:pPr lvl="1" eaLnBrk="1" hangingPunct="1">
              <a:buFontTx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resulting in 1.5Gb there (congestion) and CEFG idle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with administrative cost on CDG we can force all the traffic to CEFG</a:t>
            </a:r>
          </a:p>
          <a:p>
            <a:pPr lvl="1" eaLnBrk="1" hangingPunct="1">
              <a:buFontTx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even worse congestion 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finally with administrative cost and Equal Cost </a:t>
            </a:r>
            <a:r>
              <a:rPr lang="en-US" sz="2200" dirty="0" err="1" smtClean="0">
                <a:solidFill>
                  <a:srgbClr val="0033CC"/>
                </a:solidFill>
              </a:rPr>
              <a:t>MultiPath</a:t>
            </a:r>
            <a:r>
              <a:rPr lang="en-US" sz="2200" dirty="0" smtClean="0">
                <a:solidFill>
                  <a:srgbClr val="0033CC"/>
                </a:solidFill>
              </a:rPr>
              <a:t> (ECMP)</a:t>
            </a:r>
          </a:p>
          <a:p>
            <a:pPr lvl="1" eaLnBrk="1" hangingPunct="1">
              <a:buFontTx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750 Mb over CDG and CEFG, link EF is still congested 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33CC"/>
                </a:solidFill>
              </a:rPr>
              <a:t>solution requires </a:t>
            </a:r>
            <a:r>
              <a:rPr lang="en-US" sz="2200" i="1" dirty="0" smtClean="0">
                <a:solidFill>
                  <a:srgbClr val="0033CC"/>
                </a:solidFill>
              </a:rPr>
              <a:t>traffic engineering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It would be great if we could add TE to IP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Unfortunately, this is hard </a:t>
            </a:r>
            <a:r>
              <a:rPr lang="en-US" sz="2000" dirty="0" smtClean="0">
                <a:solidFill>
                  <a:srgbClr val="0033CC"/>
                </a:solidFill>
              </a:rPr>
              <a:t>(without label switching)</a:t>
            </a:r>
            <a:r>
              <a:rPr lang="en-US" sz="2400" dirty="0" smtClean="0">
                <a:solidFill>
                  <a:srgbClr val="0033CC"/>
                </a:solidFill>
              </a:rPr>
              <a:t>!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2220913" y="2228850"/>
            <a:ext cx="1044575" cy="63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552450" y="1725613"/>
            <a:ext cx="682625" cy="509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23875" y="1160463"/>
            <a:ext cx="682625" cy="550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1481138" y="1130300"/>
            <a:ext cx="1177925" cy="5826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95425" y="1741488"/>
            <a:ext cx="522288" cy="492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830513" y="1073150"/>
            <a:ext cx="1104900" cy="4778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3411538" y="1739900"/>
            <a:ext cx="696912" cy="495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2888" y="1931988"/>
            <a:ext cx="398462" cy="523875"/>
            <a:chOff x="3933" y="930"/>
            <a:chExt cx="251" cy="330"/>
          </a:xfrm>
        </p:grpSpPr>
        <p:sp>
          <p:nvSpPr>
            <p:cNvPr id="29864" name="Oval 12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Rectangle 13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Rectangle 14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Oval 15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879" name="Freeform 1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0" name="Freeform 1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1" name="Freeform 2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2" name="Freeform 2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3" name="Freeform 2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4" name="Freeform 2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5" name="Freeform 2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6" name="Freeform 2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871" name="Freeform 2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2" name="Freeform 2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3" name="Freeform 2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4" name="Freeform 3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5" name="Freeform 3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6" name="Freeform 3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7" name="Freeform 3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8" name="Freeform 3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57288" y="1423988"/>
            <a:ext cx="398462" cy="523875"/>
            <a:chOff x="3933" y="930"/>
            <a:chExt cx="251" cy="330"/>
          </a:xfrm>
        </p:grpSpPr>
        <p:sp>
          <p:nvSpPr>
            <p:cNvPr id="29841" name="Oval 36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Rectangle 37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Rectangle 38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Oval 39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856" name="Freeform 4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7" name="Freeform 4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8" name="Freeform 4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9" name="Freeform 4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0" name="Freeform 4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1" name="Freeform 4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2" name="Freeform 4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3" name="Freeform 4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848" name="Freeform 5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9" name="Freeform 5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0" name="Freeform 5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1" name="Freeform 5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2" name="Freeform 5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3" name="Freeform 5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4" name="Freeform 5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5" name="Freeform 5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57175" y="873125"/>
            <a:ext cx="398463" cy="523875"/>
            <a:chOff x="3933" y="930"/>
            <a:chExt cx="251" cy="330"/>
          </a:xfrm>
        </p:grpSpPr>
        <p:sp>
          <p:nvSpPr>
            <p:cNvPr id="29818" name="Oval 60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Rectangle 61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Rectangle 62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Oval 63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833" name="Freeform 66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4" name="Freeform 67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5" name="Freeform 68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6" name="Freeform 69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7" name="Freeform 70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8" name="Freeform 71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9" name="Freeform 72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0" name="Freeform 73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74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825" name="Freeform 75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6" name="Freeform 76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7" name="Freeform 77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8" name="Freeform 78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9" name="Freeform 79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0" name="Freeform 80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1" name="Freeform 81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2" name="Freeform 82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2578100" y="798513"/>
            <a:ext cx="398463" cy="523875"/>
            <a:chOff x="3933" y="930"/>
            <a:chExt cx="251" cy="330"/>
          </a:xfrm>
        </p:grpSpPr>
        <p:sp>
          <p:nvSpPr>
            <p:cNvPr id="29795" name="Oval 84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Rectangle 85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Rectangle 86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Oval 87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16" name="Group 89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810" name="Freeform 90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1" name="Freeform 9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2" name="Freeform 92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3" name="Freeform 9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4" name="Freeform 94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5" name="Freeform 9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6" name="Freeform 96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7" name="Freeform 9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8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802" name="Freeform 99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01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" name="Freeform 10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" name="Freeform 103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" name="Freeform 10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8" name="Freeform 105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" name="Freeform 10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1998663" y="1947863"/>
            <a:ext cx="398462" cy="523875"/>
            <a:chOff x="3933" y="930"/>
            <a:chExt cx="251" cy="330"/>
          </a:xfrm>
        </p:grpSpPr>
        <p:sp>
          <p:nvSpPr>
            <p:cNvPr id="29772" name="Oval 108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Rectangle 109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110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Oval 111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12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787" name="Freeform 114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115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9" name="Freeform 116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117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118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119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3" name="Freeform 120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4" name="Freeform 121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22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779" name="Freeform 123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0" name="Freeform 124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1" name="Freeform 125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Freeform 126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3" name="Freeform 127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4" name="Freeform 128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5" name="Freeform 129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130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" name="Group 131"/>
          <p:cNvGrpSpPr>
            <a:grpSpLocks/>
          </p:cNvGrpSpPr>
          <p:nvPr/>
        </p:nvGrpSpPr>
        <p:grpSpPr bwMode="auto">
          <a:xfrm>
            <a:off x="3124200" y="1954213"/>
            <a:ext cx="398463" cy="523875"/>
            <a:chOff x="3933" y="930"/>
            <a:chExt cx="251" cy="330"/>
          </a:xfrm>
        </p:grpSpPr>
        <p:sp>
          <p:nvSpPr>
            <p:cNvPr id="29749" name="Oval 132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133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Rectangle 134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Oval 135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136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24" name="Group 137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764" name="Freeform 13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5" name="Freeform 13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6" name="Freeform 14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7" name="Freeform 14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8" name="Freeform 14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9" name="Freeform 14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0" name="Freeform 14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1" name="Freeform 14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46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756" name="Freeform 14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7" name="Freeform 14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8" name="Freeform 14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9" name="Freeform 15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0" name="Freeform 15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1" name="Freeform 15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2" name="Freeform 15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3" name="Freeform 15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155"/>
          <p:cNvGrpSpPr>
            <a:grpSpLocks/>
          </p:cNvGrpSpPr>
          <p:nvPr/>
        </p:nvGrpSpPr>
        <p:grpSpPr bwMode="auto">
          <a:xfrm>
            <a:off x="3957638" y="1309688"/>
            <a:ext cx="398462" cy="523875"/>
            <a:chOff x="3933" y="930"/>
            <a:chExt cx="251" cy="330"/>
          </a:xfrm>
        </p:grpSpPr>
        <p:sp>
          <p:nvSpPr>
            <p:cNvPr id="29726" name="Oval 156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157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158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Oval 159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160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28" name="Group 16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29741" name="Freeform 1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2" name="Freeform 16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1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Freeform 16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1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6" name="Freeform 16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1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16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7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733" name="Freeform 1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4" name="Freeform 17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5" name="Freeform 1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6" name="Freeform 17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7" name="Freeform 1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8" name="Freeform 17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9" name="Freeform 1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0" name="Freeform 17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714" name="Text Box 179"/>
          <p:cNvSpPr txBox="1">
            <a:spLocks noChangeArrowheads="1"/>
          </p:cNvSpPr>
          <p:nvPr/>
        </p:nvSpPr>
        <p:spPr bwMode="auto">
          <a:xfrm>
            <a:off x="282575" y="9652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715" name="Text Box 180"/>
          <p:cNvSpPr txBox="1">
            <a:spLocks noChangeArrowheads="1"/>
          </p:cNvSpPr>
          <p:nvPr/>
        </p:nvSpPr>
        <p:spPr bwMode="auto">
          <a:xfrm>
            <a:off x="247650" y="20320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716" name="Text Box 181"/>
          <p:cNvSpPr txBox="1">
            <a:spLocks noChangeArrowheads="1"/>
          </p:cNvSpPr>
          <p:nvPr/>
        </p:nvSpPr>
        <p:spPr bwMode="auto">
          <a:xfrm>
            <a:off x="1160463" y="1524000"/>
            <a:ext cx="37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17" name="Text Box 182"/>
          <p:cNvSpPr txBox="1">
            <a:spLocks noChangeArrowheads="1"/>
          </p:cNvSpPr>
          <p:nvPr/>
        </p:nvSpPr>
        <p:spPr bwMode="auto">
          <a:xfrm>
            <a:off x="2582863" y="900113"/>
            <a:ext cx="37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718" name="Text Box 183"/>
          <p:cNvSpPr txBox="1">
            <a:spLocks noChangeArrowheads="1"/>
          </p:cNvSpPr>
          <p:nvPr/>
        </p:nvSpPr>
        <p:spPr bwMode="auto">
          <a:xfrm>
            <a:off x="2003425" y="2046288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9719" name="Text Box 184"/>
          <p:cNvSpPr txBox="1">
            <a:spLocks noChangeArrowheads="1"/>
          </p:cNvSpPr>
          <p:nvPr/>
        </p:nvSpPr>
        <p:spPr bwMode="auto">
          <a:xfrm>
            <a:off x="3119438" y="2046288"/>
            <a:ext cx="37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9720" name="Text Box 185"/>
          <p:cNvSpPr txBox="1">
            <a:spLocks noChangeArrowheads="1"/>
          </p:cNvSpPr>
          <p:nvPr/>
        </p:nvSpPr>
        <p:spPr bwMode="auto">
          <a:xfrm>
            <a:off x="3962400" y="14224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9721" name="Text Box 186"/>
          <p:cNvSpPr txBox="1">
            <a:spLocks noChangeArrowheads="1"/>
          </p:cNvSpPr>
          <p:nvPr/>
        </p:nvSpPr>
        <p:spPr bwMode="auto">
          <a:xfrm>
            <a:off x="4629150" y="1276350"/>
            <a:ext cx="3676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/>
              <a:t>traffic from A to G = 1Gb</a:t>
            </a:r>
          </a:p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/>
              <a:t>traffic from B to G = 500Mb</a:t>
            </a:r>
          </a:p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/>
              <a:t>all links 1Gb  except EF - 500 Mb</a:t>
            </a:r>
          </a:p>
        </p:txBody>
      </p:sp>
      <p:sp>
        <p:nvSpPr>
          <p:cNvPr id="29722" name="Text Box 188"/>
          <p:cNvSpPr txBox="1">
            <a:spLocks noChangeArrowheads="1"/>
          </p:cNvSpPr>
          <p:nvPr/>
        </p:nvSpPr>
        <p:spPr bwMode="auto">
          <a:xfrm>
            <a:off x="876300" y="1104900"/>
            <a:ext cx="26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23" name="Text Box 189"/>
          <p:cNvSpPr txBox="1">
            <a:spLocks noChangeArrowheads="1"/>
          </p:cNvSpPr>
          <p:nvPr/>
        </p:nvSpPr>
        <p:spPr bwMode="auto">
          <a:xfrm>
            <a:off x="762000" y="19621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0.5</a:t>
            </a:r>
          </a:p>
        </p:txBody>
      </p:sp>
      <p:sp>
        <p:nvSpPr>
          <p:cNvPr id="29725" name="Text Box 192"/>
          <p:cNvSpPr txBox="1">
            <a:spLocks noChangeArrowheads="1"/>
          </p:cNvSpPr>
          <p:nvPr/>
        </p:nvSpPr>
        <p:spPr bwMode="auto">
          <a:xfrm>
            <a:off x="684213" y="696913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96D35"/>
                </a:solidFill>
              </a:rPr>
              <a:t>“fish diagram”</a:t>
            </a:r>
          </a:p>
        </p:txBody>
      </p:sp>
      <p:sp>
        <p:nvSpPr>
          <p:cNvPr id="1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0"/>
            <a:ext cx="668655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Load Balancing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QoS and TE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71" y="954039"/>
            <a:ext cx="8745538" cy="5651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CL networks can not guarantee path QoS</a:t>
            </a:r>
          </a:p>
          <a:p>
            <a:pPr>
              <a:buNone/>
            </a:pPr>
            <a:r>
              <a:rPr lang="en-US" sz="2400" dirty="0" smtClean="0"/>
              <a:t>	 you can’t reserve resources for handling a packet</a:t>
            </a:r>
          </a:p>
          <a:p>
            <a:pPr>
              <a:buNone/>
            </a:pPr>
            <a:r>
              <a:rPr lang="en-US" sz="2400" dirty="0" smtClean="0"/>
              <a:t>	since you don’t know where the packet is going to go !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But other protocols in the IP suite can help</a:t>
            </a:r>
          </a:p>
          <a:p>
            <a:pPr indent="-1588" eaLnBrk="1" hangingPunct="1">
              <a:buNone/>
            </a:pPr>
            <a:r>
              <a:rPr lang="en-US" sz="2200" dirty="0" smtClean="0"/>
              <a:t>TCP adds CO layer compensating for loss and </a:t>
            </a:r>
            <a:r>
              <a:rPr lang="en-US" sz="2200" dirty="0" err="1" smtClean="0"/>
              <a:t>mis</a:t>
            </a:r>
            <a:r>
              <a:rPr lang="en-US" sz="2200" dirty="0" smtClean="0"/>
              <a:t>-ordering</a:t>
            </a:r>
          </a:p>
          <a:p>
            <a:pPr indent="-1588" eaLnBrk="1" hangingPunct="1">
              <a:buNone/>
            </a:pPr>
            <a:r>
              <a:rPr lang="en-US" sz="2200" dirty="0" smtClean="0"/>
              <a:t>		but that is correcting for mishaps that already occurred </a:t>
            </a:r>
          </a:p>
          <a:p>
            <a:pPr indent="-1588" eaLnBrk="1" hangingPunct="1">
              <a:buNone/>
            </a:pPr>
            <a:r>
              <a:rPr lang="en-US" sz="2200" dirty="0" err="1" smtClean="0"/>
              <a:t>IntServ</a:t>
            </a:r>
            <a:r>
              <a:rPr lang="en-US" sz="2200" dirty="0" smtClean="0"/>
              <a:t> (RSVP) sets up path with reserved resources</a:t>
            </a:r>
          </a:p>
          <a:p>
            <a:pPr indent="-1588" eaLnBrk="1" hangingPunct="1">
              <a:buNone/>
            </a:pPr>
            <a:r>
              <a:rPr lang="en-US" sz="2200" dirty="0" smtClean="0"/>
              <a:t>		but that modifies IP so much that it never caught on</a:t>
            </a:r>
          </a:p>
          <a:p>
            <a:pPr indent="-1588" eaLnBrk="1" hangingPunct="1">
              <a:buNone/>
            </a:pPr>
            <a:r>
              <a:rPr lang="en-US" sz="2200" dirty="0" err="1" smtClean="0"/>
              <a:t>DiffServ</a:t>
            </a:r>
            <a:r>
              <a:rPr lang="en-US" sz="2200" dirty="0" smtClean="0"/>
              <a:t> (DSCP) prioritizes packets  </a:t>
            </a:r>
          </a:p>
          <a:p>
            <a:pPr indent="-1588" eaLnBrk="1" hangingPunct="1">
              <a:buNone/>
            </a:pPr>
            <a:r>
              <a:rPr lang="en-US" sz="2200" dirty="0" smtClean="0"/>
              <a:t>		but that doesn’t provide any guarantees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So IP network managers use </a:t>
            </a:r>
            <a:r>
              <a:rPr lang="en-US" sz="2400" i="1" dirty="0" smtClean="0">
                <a:solidFill>
                  <a:srgbClr val="0033CC"/>
                </a:solidFill>
              </a:rPr>
              <a:t>network engineering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throw BW at the problem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rather than </a:t>
            </a:r>
            <a:r>
              <a:rPr lang="en-US" sz="2400" i="1" dirty="0" smtClean="0">
                <a:solidFill>
                  <a:srgbClr val="0033CC"/>
                </a:solidFill>
              </a:rPr>
              <a:t>traffic engineering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optimally exploiting the BW that is there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TE is great, but not possible in IP </a:t>
            </a:r>
            <a:r>
              <a:rPr lang="en-US" sz="2000" dirty="0" smtClean="0">
                <a:solidFill>
                  <a:srgbClr val="0033CC"/>
                </a:solidFill>
              </a:rPr>
              <a:t>(without label switching)</a:t>
            </a:r>
            <a:r>
              <a:rPr lang="en-US" sz="2400" dirty="0" smtClean="0">
                <a:solidFill>
                  <a:srgbClr val="0033CC"/>
                </a:solidFill>
              </a:rPr>
              <a:t>!</a:t>
            </a:r>
          </a:p>
        </p:txBody>
      </p:sp>
      <p:pic>
        <p:nvPicPr>
          <p:cNvPr id="30725" name="Picture 5" descr="C:\WINDOWS\Application Data\Microsoft\Media Catalog\Downloaded Clips\cl8\BD2025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189" y="4611688"/>
            <a:ext cx="19732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887" y="0"/>
            <a:ext cx="7456488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Routing Changes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06488"/>
            <a:ext cx="8410575" cy="5294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 routing is satisfactory in the steady state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but what happens when something changes?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Any change in routing information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(new router, router failure, new inter-router connection, etc)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necessitates updating of tables of all routers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Convergence is generally slow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A change in the routing protocol is even worse 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(e.g. Bellman-Ford to present, classed to classless, IPv4 to IPv6)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since it necessitates upgrade of all router software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Upgrades may have to be simultaneous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What we need is a more complete separation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of forwarding from routing functionality (</a:t>
            </a:r>
            <a:r>
              <a:rPr lang="en-US" sz="2400" dirty="0" err="1" smtClean="0"/>
              <a:t>ForCES</a:t>
            </a:r>
            <a:r>
              <a:rPr lang="en-US" sz="2400" dirty="0" smtClean="0"/>
              <a:t>)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Unfortunately, this separation is only recently starting to appear!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VPN Services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3794077"/>
            <a:ext cx="8396287" cy="271784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 was designed to </a:t>
            </a:r>
            <a:r>
              <a:rPr lang="en-US" sz="2400" b="1" dirty="0" smtClean="0"/>
              <a:t>inter</a:t>
            </a:r>
            <a:r>
              <a:rPr lang="en-US" sz="2400" dirty="0" smtClean="0"/>
              <a:t>connect </a:t>
            </a:r>
            <a:r>
              <a:rPr lang="en-US" sz="2400" b="1" dirty="0" smtClean="0"/>
              <a:t>net</a:t>
            </a:r>
            <a:r>
              <a:rPr lang="en-US" sz="2400" dirty="0" smtClean="0"/>
              <a:t>works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not to provide VPN services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When we connect routers from different customers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the security isolation is weak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LANs may use non globally unique addresses </a:t>
            </a:r>
            <a:r>
              <a:rPr lang="en-US" sz="1800" dirty="0" smtClean="0"/>
              <a:t>(present solution - NAT)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Interconnect may entail complex provider-customer relationships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733425" y="968375"/>
            <a:ext cx="7900988" cy="2684463"/>
            <a:chOff x="673" y="564"/>
            <a:chExt cx="4977" cy="1691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432" y="805"/>
              <a:ext cx="1432" cy="381"/>
              <a:chOff x="1432" y="805"/>
              <a:chExt cx="1432" cy="381"/>
            </a:xfrm>
          </p:grpSpPr>
          <p:sp>
            <p:nvSpPr>
              <p:cNvPr id="32810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229" y="1082"/>
                <a:ext cx="177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Rectangle 8"/>
              <p:cNvSpPr>
                <a:spLocks noChangeArrowheads="1"/>
              </p:cNvSpPr>
              <p:nvPr/>
            </p:nvSpPr>
            <p:spPr bwMode="auto">
              <a:xfrm rot="16200000" flipH="1">
                <a:off x="1919" y="1085"/>
                <a:ext cx="179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1603" y="109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" name="Rectangle 10"/>
              <p:cNvSpPr>
                <a:spLocks noChangeArrowheads="1"/>
              </p:cNvSpPr>
              <p:nvPr/>
            </p:nvSpPr>
            <p:spPr bwMode="auto">
              <a:xfrm rot="16200000" flipH="1">
                <a:off x="2390" y="891"/>
                <a:ext cx="179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" name="Rectangle 11"/>
              <p:cNvSpPr>
                <a:spLocks noChangeArrowheads="1"/>
              </p:cNvSpPr>
              <p:nvPr/>
            </p:nvSpPr>
            <p:spPr bwMode="auto">
              <a:xfrm rot="16200000" flipH="1">
                <a:off x="2068" y="888"/>
                <a:ext cx="179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" name="Rectangle 12"/>
              <p:cNvSpPr>
                <a:spLocks noChangeArrowheads="1"/>
              </p:cNvSpPr>
              <p:nvPr/>
            </p:nvSpPr>
            <p:spPr bwMode="auto">
              <a:xfrm rot="16200000" flipH="1">
                <a:off x="1759" y="896"/>
                <a:ext cx="178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6" name="Rectangle 13"/>
              <p:cNvSpPr>
                <a:spLocks noChangeArrowheads="1"/>
              </p:cNvSpPr>
              <p:nvPr/>
            </p:nvSpPr>
            <p:spPr bwMode="auto">
              <a:xfrm rot="16200000" flipH="1">
                <a:off x="1449" y="891"/>
                <a:ext cx="179" cy="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7" name="Rectangle 14"/>
              <p:cNvSpPr>
                <a:spLocks noChangeArrowheads="1"/>
              </p:cNvSpPr>
              <p:nvPr/>
            </p:nvSpPr>
            <p:spPr bwMode="auto">
              <a:xfrm flipH="1">
                <a:off x="1432" y="979"/>
                <a:ext cx="1432" cy="48"/>
              </a:xfrm>
              <a:prstGeom prst="rect">
                <a:avLst/>
              </a:prstGeom>
              <a:gradFill rotWithShape="0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1372" y="1377"/>
              <a:ext cx="1505" cy="381"/>
              <a:chOff x="1372" y="1377"/>
              <a:chExt cx="1505" cy="381"/>
            </a:xfrm>
          </p:grpSpPr>
          <p:sp>
            <p:nvSpPr>
              <p:cNvPr id="32802" name="Rectangle 31"/>
              <p:cNvSpPr>
                <a:spLocks noChangeArrowheads="1"/>
              </p:cNvSpPr>
              <p:nvPr/>
            </p:nvSpPr>
            <p:spPr bwMode="auto">
              <a:xfrm rot="16200000" flipH="1">
                <a:off x="2169" y="1654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Rectangle 32"/>
              <p:cNvSpPr>
                <a:spLocks noChangeArrowheads="1"/>
              </p:cNvSpPr>
              <p:nvPr/>
            </p:nvSpPr>
            <p:spPr bwMode="auto">
              <a:xfrm rot="16200000" flipH="1">
                <a:off x="1859" y="165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Rectangle 33"/>
              <p:cNvSpPr>
                <a:spLocks noChangeArrowheads="1"/>
              </p:cNvSpPr>
              <p:nvPr/>
            </p:nvSpPr>
            <p:spPr bwMode="auto">
              <a:xfrm rot="16200000" flipH="1">
                <a:off x="1543" y="1663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Rectangle 34"/>
              <p:cNvSpPr>
                <a:spLocks noChangeArrowheads="1"/>
              </p:cNvSpPr>
              <p:nvPr/>
            </p:nvSpPr>
            <p:spPr bwMode="auto">
              <a:xfrm rot="16200000" flipH="1">
                <a:off x="2330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Rectangle 35"/>
              <p:cNvSpPr>
                <a:spLocks noChangeArrowheads="1"/>
              </p:cNvSpPr>
              <p:nvPr/>
            </p:nvSpPr>
            <p:spPr bwMode="auto">
              <a:xfrm rot="16200000" flipH="1">
                <a:off x="2008" y="1460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" name="Rectangle 36"/>
              <p:cNvSpPr>
                <a:spLocks noChangeArrowheads="1"/>
              </p:cNvSpPr>
              <p:nvPr/>
            </p:nvSpPr>
            <p:spPr bwMode="auto">
              <a:xfrm rot="16200000" flipH="1">
                <a:off x="1699" y="1468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Rectangle 37"/>
              <p:cNvSpPr>
                <a:spLocks noChangeArrowheads="1"/>
              </p:cNvSpPr>
              <p:nvPr/>
            </p:nvSpPr>
            <p:spPr bwMode="auto">
              <a:xfrm rot="16200000" flipH="1">
                <a:off x="1389" y="1463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" name="Rectangle 38"/>
              <p:cNvSpPr>
                <a:spLocks noChangeArrowheads="1"/>
              </p:cNvSpPr>
              <p:nvPr/>
            </p:nvSpPr>
            <p:spPr bwMode="auto">
              <a:xfrm flipH="1">
                <a:off x="1372" y="1551"/>
                <a:ext cx="1505" cy="57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3306" y="1325"/>
              <a:ext cx="1340" cy="381"/>
              <a:chOff x="3306" y="1325"/>
              <a:chExt cx="1340" cy="381"/>
            </a:xfrm>
          </p:grpSpPr>
          <p:sp>
            <p:nvSpPr>
              <p:cNvPr id="32794" name="Rectangle 40"/>
              <p:cNvSpPr>
                <a:spLocks noChangeArrowheads="1"/>
              </p:cNvSpPr>
              <p:nvPr/>
            </p:nvSpPr>
            <p:spPr bwMode="auto">
              <a:xfrm rot="16200000" flipH="1">
                <a:off x="4331" y="1602"/>
                <a:ext cx="177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Rectangle 41"/>
              <p:cNvSpPr>
                <a:spLocks noChangeArrowheads="1"/>
              </p:cNvSpPr>
              <p:nvPr/>
            </p:nvSpPr>
            <p:spPr bwMode="auto">
              <a:xfrm rot="16200000" flipH="1">
                <a:off x="4021" y="1605"/>
                <a:ext cx="179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Rectangle 42"/>
              <p:cNvSpPr>
                <a:spLocks noChangeArrowheads="1"/>
              </p:cNvSpPr>
              <p:nvPr/>
            </p:nvSpPr>
            <p:spPr bwMode="auto">
              <a:xfrm rot="16200000" flipH="1">
                <a:off x="3705" y="1611"/>
                <a:ext cx="178" cy="1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7" name="Rectangle 43"/>
              <p:cNvSpPr>
                <a:spLocks noChangeArrowheads="1"/>
              </p:cNvSpPr>
              <p:nvPr/>
            </p:nvSpPr>
            <p:spPr bwMode="auto">
              <a:xfrm rot="16200000" flipH="1">
                <a:off x="4492" y="1411"/>
                <a:ext cx="179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Rectangle 44"/>
              <p:cNvSpPr>
                <a:spLocks noChangeArrowheads="1"/>
              </p:cNvSpPr>
              <p:nvPr/>
            </p:nvSpPr>
            <p:spPr bwMode="auto">
              <a:xfrm rot="16200000" flipH="1">
                <a:off x="4170" y="1408"/>
                <a:ext cx="179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Rectangle 45"/>
              <p:cNvSpPr>
                <a:spLocks noChangeArrowheads="1"/>
              </p:cNvSpPr>
              <p:nvPr/>
            </p:nvSpPr>
            <p:spPr bwMode="auto">
              <a:xfrm rot="16200000" flipH="1">
                <a:off x="3861" y="1416"/>
                <a:ext cx="178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Rectangle 46"/>
              <p:cNvSpPr>
                <a:spLocks noChangeArrowheads="1"/>
              </p:cNvSpPr>
              <p:nvPr/>
            </p:nvSpPr>
            <p:spPr bwMode="auto">
              <a:xfrm rot="16200000" flipH="1">
                <a:off x="3551" y="1411"/>
                <a:ext cx="179" cy="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5" name="Rectangle 47"/>
              <p:cNvSpPr>
                <a:spLocks noChangeArrowheads="1"/>
              </p:cNvSpPr>
              <p:nvPr/>
            </p:nvSpPr>
            <p:spPr bwMode="auto">
              <a:xfrm flipH="1">
                <a:off x="3306" y="1499"/>
                <a:ext cx="1340" cy="3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448" y="756"/>
              <a:ext cx="1478" cy="436"/>
              <a:chOff x="3448" y="811"/>
              <a:chExt cx="1231" cy="381"/>
            </a:xfrm>
          </p:grpSpPr>
          <p:sp>
            <p:nvSpPr>
              <p:cNvPr id="32786" name="Rectangle 49"/>
              <p:cNvSpPr>
                <a:spLocks noChangeArrowheads="1"/>
              </p:cNvSpPr>
              <p:nvPr/>
            </p:nvSpPr>
            <p:spPr bwMode="auto">
              <a:xfrm rot="16200000" flipH="1">
                <a:off x="4364" y="1088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Rectangle 50"/>
              <p:cNvSpPr>
                <a:spLocks noChangeArrowheads="1"/>
              </p:cNvSpPr>
              <p:nvPr/>
            </p:nvSpPr>
            <p:spPr bwMode="auto">
              <a:xfrm rot="16200000" flipH="1">
                <a:off x="4054" y="109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Rectangle 51"/>
              <p:cNvSpPr>
                <a:spLocks noChangeArrowheads="1"/>
              </p:cNvSpPr>
              <p:nvPr/>
            </p:nvSpPr>
            <p:spPr bwMode="auto">
              <a:xfrm rot="16200000" flipH="1">
                <a:off x="3738" y="1097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Rectangle 52"/>
              <p:cNvSpPr>
                <a:spLocks noChangeArrowheads="1"/>
              </p:cNvSpPr>
              <p:nvPr/>
            </p:nvSpPr>
            <p:spPr bwMode="auto">
              <a:xfrm rot="16200000" flipH="1">
                <a:off x="4525" y="89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Rectangle 53"/>
              <p:cNvSpPr>
                <a:spLocks noChangeArrowheads="1"/>
              </p:cNvSpPr>
              <p:nvPr/>
            </p:nvSpPr>
            <p:spPr bwMode="auto">
              <a:xfrm rot="16200000" flipH="1">
                <a:off x="4203" y="894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Rectangle 54"/>
              <p:cNvSpPr>
                <a:spLocks noChangeArrowheads="1"/>
              </p:cNvSpPr>
              <p:nvPr/>
            </p:nvSpPr>
            <p:spPr bwMode="auto">
              <a:xfrm rot="16200000" flipH="1">
                <a:off x="3894" y="902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Rectangle 55"/>
              <p:cNvSpPr>
                <a:spLocks noChangeArrowheads="1"/>
              </p:cNvSpPr>
              <p:nvPr/>
            </p:nvSpPr>
            <p:spPr bwMode="auto">
              <a:xfrm rot="16200000" flipH="1">
                <a:off x="3584" y="897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Rectangle 56"/>
              <p:cNvSpPr>
                <a:spLocks noChangeArrowheads="1"/>
              </p:cNvSpPr>
              <p:nvPr/>
            </p:nvSpPr>
            <p:spPr bwMode="auto">
              <a:xfrm flipH="1">
                <a:off x="3448" y="985"/>
                <a:ext cx="1231" cy="30"/>
              </a:xfrm>
              <a:prstGeom prst="rect">
                <a:avLst/>
              </a:prstGeom>
              <a:gradFill rotWithShape="0">
                <a:gsLst>
                  <a:gs pos="0">
                    <a:srgbClr val="CCA37A"/>
                  </a:gs>
                  <a:gs pos="50000">
                    <a:srgbClr val="FFCC99"/>
                  </a:gs>
                  <a:gs pos="100000">
                    <a:srgbClr val="CCA37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13" name="Freeform 5"/>
            <p:cNvSpPr>
              <a:spLocks/>
            </p:cNvSpPr>
            <p:nvPr/>
          </p:nvSpPr>
          <p:spPr bwMode="auto">
            <a:xfrm rot="64793">
              <a:off x="2420" y="894"/>
              <a:ext cx="1137" cy="75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833" y="1747"/>
              <a:ext cx="1069" cy="198"/>
            </a:xfrm>
            <a:prstGeom prst="rect">
              <a:avLst/>
            </a:prstGeom>
            <a:noFill/>
            <a:ln w="9525">
              <a:solidFill>
                <a:srgbClr val="E96D3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ourier New" pitchFamily="49" charset="0"/>
                  <a:cs typeface="Courier New" pitchFamily="49" charset="0"/>
                </a:rPr>
                <a:t>192.115.243.19</a:t>
              </a:r>
            </a:p>
          </p:txBody>
        </p:sp>
        <p:sp>
          <p:nvSpPr>
            <p:cNvPr id="32780" name="Text Box 64"/>
            <p:cNvSpPr txBox="1">
              <a:spLocks noChangeArrowheads="1"/>
            </p:cNvSpPr>
            <p:nvPr/>
          </p:nvSpPr>
          <p:spPr bwMode="auto">
            <a:xfrm>
              <a:off x="673" y="618"/>
              <a:ext cx="1069" cy="19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ourier New" pitchFamily="49" charset="0"/>
                  <a:cs typeface="Courier New" pitchFamily="49" charset="0"/>
                </a:rPr>
                <a:t>192.115.243.19</a:t>
              </a:r>
            </a:p>
          </p:txBody>
        </p:sp>
        <p:sp>
          <p:nvSpPr>
            <p:cNvPr id="32781" name="Text Box 65"/>
            <p:cNvSpPr txBox="1">
              <a:spLocks noChangeArrowheads="1"/>
            </p:cNvSpPr>
            <p:nvPr/>
          </p:nvSpPr>
          <p:spPr bwMode="auto">
            <a:xfrm>
              <a:off x="4581" y="564"/>
              <a:ext cx="1069" cy="198"/>
            </a:xfrm>
            <a:prstGeom prst="rect">
              <a:avLst/>
            </a:prstGeom>
            <a:noFill/>
            <a:ln w="9525">
              <a:solidFill>
                <a:srgbClr val="E96D3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ourier New" pitchFamily="49" charset="0"/>
                  <a:cs typeface="Courier New" pitchFamily="49" charset="0"/>
                </a:rPr>
                <a:t>192.115.243.79</a:t>
              </a:r>
            </a:p>
          </p:txBody>
        </p:sp>
        <p:sp>
          <p:nvSpPr>
            <p:cNvPr id="32782" name="Text Box 66"/>
            <p:cNvSpPr txBox="1">
              <a:spLocks noChangeArrowheads="1"/>
            </p:cNvSpPr>
            <p:nvPr/>
          </p:nvSpPr>
          <p:spPr bwMode="auto">
            <a:xfrm>
              <a:off x="2908" y="1143"/>
              <a:ext cx="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IP</a:t>
              </a:r>
            </a:p>
          </p:txBody>
        </p:sp>
        <p:pic>
          <p:nvPicPr>
            <p:cNvPr id="32783" name="Picture 68" descr="C:\WINDOWS\Application Data\Microsoft\Media Catalog\Downloaded Clips\cl2\PE07031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9" y="1627"/>
              <a:ext cx="62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69" descr="C:\My Documents\My Pictures\radonl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" y="1363"/>
              <a:ext cx="61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Picture 70" descr="C:\My Documents\My Pictures\radonl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810"/>
              <a:ext cx="61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2968625"/>
            <a:ext cx="7947025" cy="17780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Label Switching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3" name="Group 353"/>
          <p:cNvGrpSpPr>
            <a:grpSpLocks/>
          </p:cNvGrpSpPr>
          <p:nvPr/>
        </p:nvGrpSpPr>
        <p:grpSpPr bwMode="auto">
          <a:xfrm flipH="1">
            <a:off x="6783056" y="850640"/>
            <a:ext cx="995363" cy="790575"/>
            <a:chOff x="203" y="2718"/>
            <a:chExt cx="1163" cy="898"/>
          </a:xfrm>
        </p:grpSpPr>
        <p:sp>
          <p:nvSpPr>
            <p:cNvPr id="33805" name="Freeform 354"/>
            <p:cNvSpPr>
              <a:spLocks/>
            </p:cNvSpPr>
            <p:nvPr/>
          </p:nvSpPr>
          <p:spPr bwMode="auto">
            <a:xfrm>
              <a:off x="634" y="2982"/>
              <a:ext cx="276" cy="109"/>
            </a:xfrm>
            <a:custGeom>
              <a:avLst/>
              <a:gdLst>
                <a:gd name="T0" fmla="*/ 0 w 744"/>
                <a:gd name="T1" fmla="*/ 2 h 294"/>
                <a:gd name="T2" fmla="*/ 4 w 744"/>
                <a:gd name="T3" fmla="*/ 15 h 294"/>
                <a:gd name="T4" fmla="*/ 18 w 744"/>
                <a:gd name="T5" fmla="*/ 5 h 294"/>
                <a:gd name="T6" fmla="*/ 19 w 744"/>
                <a:gd name="T7" fmla="*/ 7 h 294"/>
                <a:gd name="T8" fmla="*/ 38 w 744"/>
                <a:gd name="T9" fmla="*/ 7 h 294"/>
                <a:gd name="T10" fmla="*/ 38 w 744"/>
                <a:gd name="T11" fmla="*/ 3 h 294"/>
                <a:gd name="T12" fmla="*/ 20 w 744"/>
                <a:gd name="T13" fmla="*/ 3 h 294"/>
                <a:gd name="T14" fmla="*/ 19 w 744"/>
                <a:gd name="T15" fmla="*/ 0 h 294"/>
                <a:gd name="T16" fmla="*/ 11 w 744"/>
                <a:gd name="T17" fmla="*/ 5 h 294"/>
                <a:gd name="T18" fmla="*/ 11 w 744"/>
                <a:gd name="T19" fmla="*/ 5 h 294"/>
                <a:gd name="T20" fmla="*/ 11 w 744"/>
                <a:gd name="T21" fmla="*/ 4 h 294"/>
                <a:gd name="T22" fmla="*/ 10 w 744"/>
                <a:gd name="T23" fmla="*/ 3 h 294"/>
                <a:gd name="T24" fmla="*/ 9 w 744"/>
                <a:gd name="T25" fmla="*/ 3 h 294"/>
                <a:gd name="T26" fmla="*/ 7 w 744"/>
                <a:gd name="T27" fmla="*/ 1 h 294"/>
                <a:gd name="T28" fmla="*/ 5 w 744"/>
                <a:gd name="T29" fmla="*/ 1 h 294"/>
                <a:gd name="T30" fmla="*/ 3 w 744"/>
                <a:gd name="T31" fmla="*/ 1 h 294"/>
                <a:gd name="T32" fmla="*/ 0 w 744"/>
                <a:gd name="T33" fmla="*/ 2 h 2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4"/>
                <a:gd name="T52" fmla="*/ 0 h 294"/>
                <a:gd name="T53" fmla="*/ 744 w 744"/>
                <a:gd name="T54" fmla="*/ 294 h 2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4" h="294">
                  <a:moveTo>
                    <a:pt x="0" y="47"/>
                  </a:moveTo>
                  <a:lnTo>
                    <a:pt x="70" y="294"/>
                  </a:lnTo>
                  <a:lnTo>
                    <a:pt x="349" y="100"/>
                  </a:lnTo>
                  <a:lnTo>
                    <a:pt x="362" y="142"/>
                  </a:lnTo>
                  <a:lnTo>
                    <a:pt x="744" y="142"/>
                  </a:lnTo>
                  <a:lnTo>
                    <a:pt x="744" y="62"/>
                  </a:lnTo>
                  <a:lnTo>
                    <a:pt x="400" y="62"/>
                  </a:lnTo>
                  <a:lnTo>
                    <a:pt x="362" y="0"/>
                  </a:lnTo>
                  <a:lnTo>
                    <a:pt x="219" y="103"/>
                  </a:lnTo>
                  <a:lnTo>
                    <a:pt x="216" y="97"/>
                  </a:lnTo>
                  <a:lnTo>
                    <a:pt x="209" y="84"/>
                  </a:lnTo>
                  <a:lnTo>
                    <a:pt x="194" y="66"/>
                  </a:lnTo>
                  <a:lnTo>
                    <a:pt x="174" y="49"/>
                  </a:lnTo>
                  <a:lnTo>
                    <a:pt x="144" y="33"/>
                  </a:lnTo>
                  <a:lnTo>
                    <a:pt x="106" y="25"/>
                  </a:lnTo>
                  <a:lnTo>
                    <a:pt x="58" y="3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Rectangle 355"/>
            <p:cNvSpPr>
              <a:spLocks noChangeArrowheads="1"/>
            </p:cNvSpPr>
            <p:nvPr/>
          </p:nvSpPr>
          <p:spPr bwMode="auto">
            <a:xfrm>
              <a:off x="1139" y="3112"/>
              <a:ext cx="146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Rectangle 356"/>
            <p:cNvSpPr>
              <a:spLocks noChangeArrowheads="1"/>
            </p:cNvSpPr>
            <p:nvPr/>
          </p:nvSpPr>
          <p:spPr bwMode="auto">
            <a:xfrm>
              <a:off x="916" y="3107"/>
              <a:ext cx="74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357"/>
            <p:cNvSpPr>
              <a:spLocks noChangeArrowheads="1"/>
            </p:cNvSpPr>
            <p:nvPr/>
          </p:nvSpPr>
          <p:spPr bwMode="auto">
            <a:xfrm>
              <a:off x="1297" y="3107"/>
              <a:ext cx="64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Rectangle 358"/>
            <p:cNvSpPr>
              <a:spLocks noChangeArrowheads="1"/>
            </p:cNvSpPr>
            <p:nvPr/>
          </p:nvSpPr>
          <p:spPr bwMode="auto">
            <a:xfrm>
              <a:off x="1005" y="3107"/>
              <a:ext cx="115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Rectangle 359"/>
            <p:cNvSpPr>
              <a:spLocks noChangeArrowheads="1"/>
            </p:cNvSpPr>
            <p:nvPr/>
          </p:nvSpPr>
          <p:spPr bwMode="auto">
            <a:xfrm>
              <a:off x="1319" y="3478"/>
              <a:ext cx="42" cy="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Rectangle 360"/>
            <p:cNvSpPr>
              <a:spLocks noChangeArrowheads="1"/>
            </p:cNvSpPr>
            <p:nvPr/>
          </p:nvSpPr>
          <p:spPr bwMode="auto">
            <a:xfrm>
              <a:off x="916" y="3478"/>
              <a:ext cx="76" cy="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Rectangle 361"/>
            <p:cNvSpPr>
              <a:spLocks noChangeArrowheads="1"/>
            </p:cNvSpPr>
            <p:nvPr/>
          </p:nvSpPr>
          <p:spPr bwMode="auto">
            <a:xfrm>
              <a:off x="1167" y="3478"/>
              <a:ext cx="136" cy="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Rectangle 362"/>
            <p:cNvSpPr>
              <a:spLocks noChangeArrowheads="1"/>
            </p:cNvSpPr>
            <p:nvPr/>
          </p:nvSpPr>
          <p:spPr bwMode="auto">
            <a:xfrm>
              <a:off x="1009" y="3478"/>
              <a:ext cx="142" cy="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Rectangle 363"/>
            <p:cNvSpPr>
              <a:spLocks noChangeArrowheads="1"/>
            </p:cNvSpPr>
            <p:nvPr/>
          </p:nvSpPr>
          <p:spPr bwMode="auto">
            <a:xfrm>
              <a:off x="916" y="3181"/>
              <a:ext cx="144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Rectangle 364"/>
            <p:cNvSpPr>
              <a:spLocks noChangeArrowheads="1"/>
            </p:cNvSpPr>
            <p:nvPr/>
          </p:nvSpPr>
          <p:spPr bwMode="auto">
            <a:xfrm>
              <a:off x="1214" y="3181"/>
              <a:ext cx="147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Rectangle 365"/>
            <p:cNvSpPr>
              <a:spLocks noChangeArrowheads="1"/>
            </p:cNvSpPr>
            <p:nvPr/>
          </p:nvSpPr>
          <p:spPr bwMode="auto">
            <a:xfrm>
              <a:off x="1076" y="3181"/>
              <a:ext cx="122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Rectangle 366"/>
            <p:cNvSpPr>
              <a:spLocks noChangeArrowheads="1"/>
            </p:cNvSpPr>
            <p:nvPr/>
          </p:nvSpPr>
          <p:spPr bwMode="auto">
            <a:xfrm>
              <a:off x="970" y="3255"/>
              <a:ext cx="147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367"/>
            <p:cNvSpPr>
              <a:spLocks noChangeArrowheads="1"/>
            </p:cNvSpPr>
            <p:nvPr/>
          </p:nvSpPr>
          <p:spPr bwMode="auto">
            <a:xfrm>
              <a:off x="1133" y="3255"/>
              <a:ext cx="157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Rectangle 368"/>
            <p:cNvSpPr>
              <a:spLocks noChangeArrowheads="1"/>
            </p:cNvSpPr>
            <p:nvPr/>
          </p:nvSpPr>
          <p:spPr bwMode="auto">
            <a:xfrm>
              <a:off x="916" y="3255"/>
              <a:ext cx="38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Rectangle 369"/>
            <p:cNvSpPr>
              <a:spLocks noChangeArrowheads="1"/>
            </p:cNvSpPr>
            <p:nvPr/>
          </p:nvSpPr>
          <p:spPr bwMode="auto">
            <a:xfrm>
              <a:off x="1305" y="3255"/>
              <a:ext cx="56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370"/>
            <p:cNvSpPr>
              <a:spLocks noChangeArrowheads="1"/>
            </p:cNvSpPr>
            <p:nvPr/>
          </p:nvSpPr>
          <p:spPr bwMode="auto">
            <a:xfrm>
              <a:off x="1214" y="3329"/>
              <a:ext cx="147" cy="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Rectangle 371"/>
            <p:cNvSpPr>
              <a:spLocks noChangeArrowheads="1"/>
            </p:cNvSpPr>
            <p:nvPr/>
          </p:nvSpPr>
          <p:spPr bwMode="auto">
            <a:xfrm>
              <a:off x="1044" y="3329"/>
              <a:ext cx="154" cy="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372"/>
            <p:cNvSpPr>
              <a:spLocks noChangeArrowheads="1"/>
            </p:cNvSpPr>
            <p:nvPr/>
          </p:nvSpPr>
          <p:spPr bwMode="auto">
            <a:xfrm>
              <a:off x="916" y="3329"/>
              <a:ext cx="112" cy="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Rectangle 373"/>
            <p:cNvSpPr>
              <a:spLocks noChangeArrowheads="1"/>
            </p:cNvSpPr>
            <p:nvPr/>
          </p:nvSpPr>
          <p:spPr bwMode="auto">
            <a:xfrm>
              <a:off x="1125" y="3403"/>
              <a:ext cx="140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374"/>
            <p:cNvSpPr>
              <a:spLocks noChangeArrowheads="1"/>
            </p:cNvSpPr>
            <p:nvPr/>
          </p:nvSpPr>
          <p:spPr bwMode="auto">
            <a:xfrm>
              <a:off x="916" y="3403"/>
              <a:ext cx="193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Rectangle 375"/>
            <p:cNvSpPr>
              <a:spLocks noChangeArrowheads="1"/>
            </p:cNvSpPr>
            <p:nvPr/>
          </p:nvSpPr>
          <p:spPr bwMode="auto">
            <a:xfrm>
              <a:off x="1281" y="3403"/>
              <a:ext cx="80" cy="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Rectangle 376"/>
            <p:cNvSpPr>
              <a:spLocks noChangeArrowheads="1"/>
            </p:cNvSpPr>
            <p:nvPr/>
          </p:nvSpPr>
          <p:spPr bwMode="auto">
            <a:xfrm>
              <a:off x="966" y="3035"/>
              <a:ext cx="119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Rectangle 377"/>
            <p:cNvSpPr>
              <a:spLocks noChangeArrowheads="1"/>
            </p:cNvSpPr>
            <p:nvPr/>
          </p:nvSpPr>
          <p:spPr bwMode="auto">
            <a:xfrm>
              <a:off x="1100" y="3035"/>
              <a:ext cx="115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378"/>
            <p:cNvSpPr>
              <a:spLocks noChangeArrowheads="1"/>
            </p:cNvSpPr>
            <p:nvPr/>
          </p:nvSpPr>
          <p:spPr bwMode="auto">
            <a:xfrm>
              <a:off x="1232" y="3035"/>
              <a:ext cx="129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Rectangle 379"/>
            <p:cNvSpPr>
              <a:spLocks noChangeArrowheads="1"/>
            </p:cNvSpPr>
            <p:nvPr/>
          </p:nvSpPr>
          <p:spPr bwMode="auto">
            <a:xfrm>
              <a:off x="916" y="3035"/>
              <a:ext cx="34" cy="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Rectangle 380"/>
            <p:cNvSpPr>
              <a:spLocks noChangeArrowheads="1"/>
            </p:cNvSpPr>
            <p:nvPr/>
          </p:nvSpPr>
          <p:spPr bwMode="auto">
            <a:xfrm>
              <a:off x="1271" y="2955"/>
              <a:ext cx="95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381"/>
            <p:cNvSpPr>
              <a:spLocks noChangeArrowheads="1"/>
            </p:cNvSpPr>
            <p:nvPr/>
          </p:nvSpPr>
          <p:spPr bwMode="auto">
            <a:xfrm>
              <a:off x="1078" y="2958"/>
              <a:ext cx="105" cy="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Rectangle 382"/>
            <p:cNvSpPr>
              <a:spLocks noChangeArrowheads="1"/>
            </p:cNvSpPr>
            <p:nvPr/>
          </p:nvSpPr>
          <p:spPr bwMode="auto">
            <a:xfrm>
              <a:off x="1187" y="2955"/>
              <a:ext cx="77" cy="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83"/>
            <p:cNvGrpSpPr>
              <a:grpSpLocks/>
            </p:cNvGrpSpPr>
            <p:nvPr/>
          </p:nvGrpSpPr>
          <p:grpSpPr bwMode="auto">
            <a:xfrm>
              <a:off x="203" y="2718"/>
              <a:ext cx="468" cy="898"/>
              <a:chOff x="129" y="2983"/>
              <a:chExt cx="420" cy="807"/>
            </a:xfrm>
          </p:grpSpPr>
          <p:sp>
            <p:nvSpPr>
              <p:cNvPr id="33837" name="Freeform 384"/>
              <p:cNvSpPr>
                <a:spLocks/>
              </p:cNvSpPr>
              <p:nvPr/>
            </p:nvSpPr>
            <p:spPr bwMode="auto">
              <a:xfrm>
                <a:off x="154" y="3314"/>
                <a:ext cx="87" cy="124"/>
              </a:xfrm>
              <a:custGeom>
                <a:avLst/>
                <a:gdLst>
                  <a:gd name="T0" fmla="*/ 6 w 260"/>
                  <a:gd name="T1" fmla="*/ 0 h 372"/>
                  <a:gd name="T2" fmla="*/ 1 w 260"/>
                  <a:gd name="T3" fmla="*/ 9 h 372"/>
                  <a:gd name="T4" fmla="*/ 0 w 260"/>
                  <a:gd name="T5" fmla="*/ 10 h 372"/>
                  <a:gd name="T6" fmla="*/ 1 w 260"/>
                  <a:gd name="T7" fmla="*/ 10 h 372"/>
                  <a:gd name="T8" fmla="*/ 1 w 260"/>
                  <a:gd name="T9" fmla="*/ 10 h 372"/>
                  <a:gd name="T10" fmla="*/ 2 w 260"/>
                  <a:gd name="T11" fmla="*/ 10 h 372"/>
                  <a:gd name="T12" fmla="*/ 2 w 260"/>
                  <a:gd name="T13" fmla="*/ 10 h 372"/>
                  <a:gd name="T14" fmla="*/ 3 w 260"/>
                  <a:gd name="T15" fmla="*/ 10 h 372"/>
                  <a:gd name="T16" fmla="*/ 4 w 260"/>
                  <a:gd name="T17" fmla="*/ 11 h 372"/>
                  <a:gd name="T18" fmla="*/ 5 w 260"/>
                  <a:gd name="T19" fmla="*/ 12 h 372"/>
                  <a:gd name="T20" fmla="*/ 7 w 260"/>
                  <a:gd name="T21" fmla="*/ 13 h 372"/>
                  <a:gd name="T22" fmla="*/ 9 w 260"/>
                  <a:gd name="T23" fmla="*/ 14 h 372"/>
                  <a:gd name="T24" fmla="*/ 10 w 260"/>
                  <a:gd name="T25" fmla="*/ 12 h 372"/>
                  <a:gd name="T26" fmla="*/ 8 w 260"/>
                  <a:gd name="T27" fmla="*/ 11 h 372"/>
                  <a:gd name="T28" fmla="*/ 6 w 260"/>
                  <a:gd name="T29" fmla="*/ 10 h 372"/>
                  <a:gd name="T30" fmla="*/ 4 w 260"/>
                  <a:gd name="T31" fmla="*/ 9 h 372"/>
                  <a:gd name="T32" fmla="*/ 3 w 260"/>
                  <a:gd name="T33" fmla="*/ 9 h 372"/>
                  <a:gd name="T34" fmla="*/ 2 w 260"/>
                  <a:gd name="T35" fmla="*/ 9 h 372"/>
                  <a:gd name="T36" fmla="*/ 2 w 260"/>
                  <a:gd name="T37" fmla="*/ 8 h 372"/>
                  <a:gd name="T38" fmla="*/ 2 w 260"/>
                  <a:gd name="T39" fmla="*/ 8 h 372"/>
                  <a:gd name="T40" fmla="*/ 1 w 260"/>
                  <a:gd name="T41" fmla="*/ 8 h 372"/>
                  <a:gd name="T42" fmla="*/ 2 w 260"/>
                  <a:gd name="T43" fmla="*/ 9 h 372"/>
                  <a:gd name="T44" fmla="*/ 7 w 260"/>
                  <a:gd name="T45" fmla="*/ 1 h 372"/>
                  <a:gd name="T46" fmla="*/ 6 w 260"/>
                  <a:gd name="T47" fmla="*/ 0 h 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0"/>
                  <a:gd name="T73" fmla="*/ 0 h 372"/>
                  <a:gd name="T74" fmla="*/ 260 w 260"/>
                  <a:gd name="T75" fmla="*/ 372 h 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0" h="372">
                    <a:moveTo>
                      <a:pt x="155" y="0"/>
                    </a:moveTo>
                    <a:lnTo>
                      <a:pt x="17" y="233"/>
                    </a:lnTo>
                    <a:lnTo>
                      <a:pt x="0" y="262"/>
                    </a:lnTo>
                    <a:lnTo>
                      <a:pt x="33" y="265"/>
                    </a:lnTo>
                    <a:lnTo>
                      <a:pt x="36" y="266"/>
                    </a:lnTo>
                    <a:lnTo>
                      <a:pt x="43" y="268"/>
                    </a:lnTo>
                    <a:lnTo>
                      <a:pt x="58" y="274"/>
                    </a:lnTo>
                    <a:lnTo>
                      <a:pt x="77" y="282"/>
                    </a:lnTo>
                    <a:lnTo>
                      <a:pt x="105" y="296"/>
                    </a:lnTo>
                    <a:lnTo>
                      <a:pt x="140" y="313"/>
                    </a:lnTo>
                    <a:lnTo>
                      <a:pt x="184" y="339"/>
                    </a:lnTo>
                    <a:lnTo>
                      <a:pt x="238" y="372"/>
                    </a:lnTo>
                    <a:lnTo>
                      <a:pt x="260" y="335"/>
                    </a:lnTo>
                    <a:lnTo>
                      <a:pt x="203" y="300"/>
                    </a:lnTo>
                    <a:lnTo>
                      <a:pt x="156" y="274"/>
                    </a:lnTo>
                    <a:lnTo>
                      <a:pt x="118" y="255"/>
                    </a:lnTo>
                    <a:lnTo>
                      <a:pt x="89" y="240"/>
                    </a:lnTo>
                    <a:lnTo>
                      <a:pt x="67" y="231"/>
                    </a:lnTo>
                    <a:lnTo>
                      <a:pt x="51" y="225"/>
                    </a:lnTo>
                    <a:lnTo>
                      <a:pt x="42" y="224"/>
                    </a:lnTo>
                    <a:lnTo>
                      <a:pt x="38" y="222"/>
                    </a:lnTo>
                    <a:lnTo>
                      <a:pt x="54" y="255"/>
                    </a:lnTo>
                    <a:lnTo>
                      <a:pt x="191" y="2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8" name="Freeform 385"/>
              <p:cNvSpPr>
                <a:spLocks/>
              </p:cNvSpPr>
              <p:nvPr/>
            </p:nvSpPr>
            <p:spPr bwMode="auto">
              <a:xfrm>
                <a:off x="129" y="3419"/>
                <a:ext cx="83" cy="51"/>
              </a:xfrm>
              <a:custGeom>
                <a:avLst/>
                <a:gdLst>
                  <a:gd name="T0" fmla="*/ 2 w 249"/>
                  <a:gd name="T1" fmla="*/ 0 h 155"/>
                  <a:gd name="T2" fmla="*/ 0 w 249"/>
                  <a:gd name="T3" fmla="*/ 5 h 155"/>
                  <a:gd name="T4" fmla="*/ 0 w 249"/>
                  <a:gd name="T5" fmla="*/ 5 h 155"/>
                  <a:gd name="T6" fmla="*/ 0 w 249"/>
                  <a:gd name="T7" fmla="*/ 5 h 155"/>
                  <a:gd name="T8" fmla="*/ 1 w 249"/>
                  <a:gd name="T9" fmla="*/ 5 h 155"/>
                  <a:gd name="T10" fmla="*/ 1 w 249"/>
                  <a:gd name="T11" fmla="*/ 5 h 155"/>
                  <a:gd name="T12" fmla="*/ 1 w 249"/>
                  <a:gd name="T13" fmla="*/ 5 h 155"/>
                  <a:gd name="T14" fmla="*/ 2 w 249"/>
                  <a:gd name="T15" fmla="*/ 5 h 155"/>
                  <a:gd name="T16" fmla="*/ 3 w 249"/>
                  <a:gd name="T17" fmla="*/ 5 h 155"/>
                  <a:gd name="T18" fmla="*/ 3 w 249"/>
                  <a:gd name="T19" fmla="*/ 5 h 155"/>
                  <a:gd name="T20" fmla="*/ 4 w 249"/>
                  <a:gd name="T21" fmla="*/ 6 h 155"/>
                  <a:gd name="T22" fmla="*/ 5 w 249"/>
                  <a:gd name="T23" fmla="*/ 6 h 155"/>
                  <a:gd name="T24" fmla="*/ 5 w 249"/>
                  <a:gd name="T25" fmla="*/ 5 h 155"/>
                  <a:gd name="T26" fmla="*/ 6 w 249"/>
                  <a:gd name="T27" fmla="*/ 5 h 155"/>
                  <a:gd name="T28" fmla="*/ 7 w 249"/>
                  <a:gd name="T29" fmla="*/ 5 h 155"/>
                  <a:gd name="T30" fmla="*/ 8 w 249"/>
                  <a:gd name="T31" fmla="*/ 5 h 155"/>
                  <a:gd name="T32" fmla="*/ 9 w 249"/>
                  <a:gd name="T33" fmla="*/ 4 h 155"/>
                  <a:gd name="T34" fmla="*/ 9 w 249"/>
                  <a:gd name="T35" fmla="*/ 3 h 155"/>
                  <a:gd name="T36" fmla="*/ 2 w 249"/>
                  <a:gd name="T37" fmla="*/ 0 h 1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9"/>
                  <a:gd name="T58" fmla="*/ 0 h 155"/>
                  <a:gd name="T59" fmla="*/ 249 w 249"/>
                  <a:gd name="T60" fmla="*/ 155 h 1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9" h="155">
                    <a:moveTo>
                      <a:pt x="57" y="0"/>
                    </a:moveTo>
                    <a:lnTo>
                      <a:pt x="0" y="127"/>
                    </a:lnTo>
                    <a:lnTo>
                      <a:pt x="1" y="128"/>
                    </a:lnTo>
                    <a:lnTo>
                      <a:pt x="7" y="130"/>
                    </a:lnTo>
                    <a:lnTo>
                      <a:pt x="15" y="134"/>
                    </a:lnTo>
                    <a:lnTo>
                      <a:pt x="25" y="138"/>
                    </a:lnTo>
                    <a:lnTo>
                      <a:pt x="38" y="143"/>
                    </a:lnTo>
                    <a:lnTo>
                      <a:pt x="53" y="147"/>
                    </a:lnTo>
                    <a:lnTo>
                      <a:pt x="70" y="150"/>
                    </a:lnTo>
                    <a:lnTo>
                      <a:pt x="88" y="153"/>
                    </a:lnTo>
                    <a:lnTo>
                      <a:pt x="107" y="155"/>
                    </a:lnTo>
                    <a:lnTo>
                      <a:pt x="127" y="155"/>
                    </a:lnTo>
                    <a:lnTo>
                      <a:pt x="148" y="152"/>
                    </a:lnTo>
                    <a:lnTo>
                      <a:pt x="170" y="147"/>
                    </a:lnTo>
                    <a:lnTo>
                      <a:pt x="190" y="138"/>
                    </a:lnTo>
                    <a:lnTo>
                      <a:pt x="211" y="127"/>
                    </a:lnTo>
                    <a:lnTo>
                      <a:pt x="230" y="112"/>
                    </a:lnTo>
                    <a:lnTo>
                      <a:pt x="249" y="9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Freeform 386"/>
              <p:cNvSpPr>
                <a:spLocks/>
              </p:cNvSpPr>
              <p:nvPr/>
            </p:nvSpPr>
            <p:spPr bwMode="auto">
              <a:xfrm>
                <a:off x="277" y="2983"/>
                <a:ext cx="196" cy="63"/>
              </a:xfrm>
              <a:custGeom>
                <a:avLst/>
                <a:gdLst>
                  <a:gd name="T0" fmla="*/ 15 w 588"/>
                  <a:gd name="T1" fmla="*/ 3 h 190"/>
                  <a:gd name="T2" fmla="*/ 22 w 588"/>
                  <a:gd name="T3" fmla="*/ 2 h 190"/>
                  <a:gd name="T4" fmla="*/ 21 w 588"/>
                  <a:gd name="T5" fmla="*/ 0 h 190"/>
                  <a:gd name="T6" fmla="*/ 14 w 588"/>
                  <a:gd name="T7" fmla="*/ 2 h 190"/>
                  <a:gd name="T8" fmla="*/ 13 w 588"/>
                  <a:gd name="T9" fmla="*/ 2 h 190"/>
                  <a:gd name="T10" fmla="*/ 13 w 588"/>
                  <a:gd name="T11" fmla="*/ 1 h 190"/>
                  <a:gd name="T12" fmla="*/ 12 w 588"/>
                  <a:gd name="T13" fmla="*/ 1 h 190"/>
                  <a:gd name="T14" fmla="*/ 11 w 588"/>
                  <a:gd name="T15" fmla="*/ 1 h 190"/>
                  <a:gd name="T16" fmla="*/ 11 w 588"/>
                  <a:gd name="T17" fmla="*/ 0 h 190"/>
                  <a:gd name="T18" fmla="*/ 10 w 588"/>
                  <a:gd name="T19" fmla="*/ 0 h 190"/>
                  <a:gd name="T20" fmla="*/ 9 w 588"/>
                  <a:gd name="T21" fmla="*/ 0 h 190"/>
                  <a:gd name="T22" fmla="*/ 9 w 588"/>
                  <a:gd name="T23" fmla="*/ 0 h 190"/>
                  <a:gd name="T24" fmla="*/ 7 w 588"/>
                  <a:gd name="T25" fmla="*/ 0 h 190"/>
                  <a:gd name="T26" fmla="*/ 6 w 588"/>
                  <a:gd name="T27" fmla="*/ 1 h 190"/>
                  <a:gd name="T28" fmla="*/ 4 w 588"/>
                  <a:gd name="T29" fmla="*/ 1 h 190"/>
                  <a:gd name="T30" fmla="*/ 3 w 588"/>
                  <a:gd name="T31" fmla="*/ 2 h 190"/>
                  <a:gd name="T32" fmla="*/ 2 w 588"/>
                  <a:gd name="T33" fmla="*/ 3 h 190"/>
                  <a:gd name="T34" fmla="*/ 1 w 588"/>
                  <a:gd name="T35" fmla="*/ 4 h 190"/>
                  <a:gd name="T36" fmla="*/ 0 w 588"/>
                  <a:gd name="T37" fmla="*/ 6 h 190"/>
                  <a:gd name="T38" fmla="*/ 0 w 588"/>
                  <a:gd name="T39" fmla="*/ 7 h 190"/>
                  <a:gd name="T40" fmla="*/ 12 w 588"/>
                  <a:gd name="T41" fmla="*/ 4 h 190"/>
                  <a:gd name="T42" fmla="*/ 12 w 588"/>
                  <a:gd name="T43" fmla="*/ 4 h 190"/>
                  <a:gd name="T44" fmla="*/ 12 w 588"/>
                  <a:gd name="T45" fmla="*/ 4 h 190"/>
                  <a:gd name="T46" fmla="*/ 15 w 588"/>
                  <a:gd name="T47" fmla="*/ 3 h 190"/>
                  <a:gd name="T48" fmla="*/ 15 w 588"/>
                  <a:gd name="T49" fmla="*/ 3 h 190"/>
                  <a:gd name="T50" fmla="*/ 15 w 588"/>
                  <a:gd name="T51" fmla="*/ 3 h 190"/>
                  <a:gd name="T52" fmla="*/ 15 w 588"/>
                  <a:gd name="T53" fmla="*/ 3 h 190"/>
                  <a:gd name="T54" fmla="*/ 15 w 588"/>
                  <a:gd name="T55" fmla="*/ 3 h 19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8"/>
                  <a:gd name="T85" fmla="*/ 0 h 190"/>
                  <a:gd name="T86" fmla="*/ 588 w 588"/>
                  <a:gd name="T87" fmla="*/ 190 h 19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8" h="190">
                    <a:moveTo>
                      <a:pt x="411" y="88"/>
                    </a:moveTo>
                    <a:lnTo>
                      <a:pt x="588" y="41"/>
                    </a:lnTo>
                    <a:lnTo>
                      <a:pt x="577" y="0"/>
                    </a:lnTo>
                    <a:lnTo>
                      <a:pt x="374" y="54"/>
                    </a:lnTo>
                    <a:lnTo>
                      <a:pt x="358" y="44"/>
                    </a:lnTo>
                    <a:lnTo>
                      <a:pt x="342" y="34"/>
                    </a:lnTo>
                    <a:lnTo>
                      <a:pt x="324" y="25"/>
                    </a:lnTo>
                    <a:lnTo>
                      <a:pt x="307" y="19"/>
                    </a:lnTo>
                    <a:lnTo>
                      <a:pt x="289" y="13"/>
                    </a:lnTo>
                    <a:lnTo>
                      <a:pt x="270" y="9"/>
                    </a:lnTo>
                    <a:lnTo>
                      <a:pt x="251" y="7"/>
                    </a:lnTo>
                    <a:lnTo>
                      <a:pt x="231" y="6"/>
                    </a:lnTo>
                    <a:lnTo>
                      <a:pt x="190" y="9"/>
                    </a:lnTo>
                    <a:lnTo>
                      <a:pt x="150" y="20"/>
                    </a:lnTo>
                    <a:lnTo>
                      <a:pt x="114" y="37"/>
                    </a:lnTo>
                    <a:lnTo>
                      <a:pt x="82" y="58"/>
                    </a:lnTo>
                    <a:lnTo>
                      <a:pt x="54" y="85"/>
                    </a:lnTo>
                    <a:lnTo>
                      <a:pt x="30" y="117"/>
                    </a:lnTo>
                    <a:lnTo>
                      <a:pt x="11" y="152"/>
                    </a:lnTo>
                    <a:lnTo>
                      <a:pt x="0" y="190"/>
                    </a:lnTo>
                    <a:lnTo>
                      <a:pt x="311" y="114"/>
                    </a:lnTo>
                    <a:lnTo>
                      <a:pt x="321" y="113"/>
                    </a:lnTo>
                    <a:lnTo>
                      <a:pt x="412" y="91"/>
                    </a:lnTo>
                    <a:lnTo>
                      <a:pt x="411" y="89"/>
                    </a:lnTo>
                    <a:lnTo>
                      <a:pt x="4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0" name="Freeform 387"/>
              <p:cNvSpPr>
                <a:spLocks/>
              </p:cNvSpPr>
              <p:nvPr/>
            </p:nvSpPr>
            <p:spPr bwMode="auto">
              <a:xfrm>
                <a:off x="206" y="3135"/>
                <a:ext cx="343" cy="320"/>
              </a:xfrm>
              <a:custGeom>
                <a:avLst/>
                <a:gdLst>
                  <a:gd name="T0" fmla="*/ 35 w 1029"/>
                  <a:gd name="T1" fmla="*/ 10 h 959"/>
                  <a:gd name="T2" fmla="*/ 31 w 1029"/>
                  <a:gd name="T3" fmla="*/ 11 h 959"/>
                  <a:gd name="T4" fmla="*/ 28 w 1029"/>
                  <a:gd name="T5" fmla="*/ 11 h 959"/>
                  <a:gd name="T6" fmla="*/ 26 w 1029"/>
                  <a:gd name="T7" fmla="*/ 11 h 959"/>
                  <a:gd name="T8" fmla="*/ 24 w 1029"/>
                  <a:gd name="T9" fmla="*/ 2 h 959"/>
                  <a:gd name="T10" fmla="*/ 21 w 1029"/>
                  <a:gd name="T11" fmla="*/ 2 h 959"/>
                  <a:gd name="T12" fmla="*/ 20 w 1029"/>
                  <a:gd name="T13" fmla="*/ 3 h 959"/>
                  <a:gd name="T14" fmla="*/ 19 w 1029"/>
                  <a:gd name="T15" fmla="*/ 3 h 959"/>
                  <a:gd name="T16" fmla="*/ 17 w 1029"/>
                  <a:gd name="T17" fmla="*/ 4 h 959"/>
                  <a:gd name="T18" fmla="*/ 15 w 1029"/>
                  <a:gd name="T19" fmla="*/ 4 h 959"/>
                  <a:gd name="T20" fmla="*/ 13 w 1029"/>
                  <a:gd name="T21" fmla="*/ 3 h 959"/>
                  <a:gd name="T22" fmla="*/ 12 w 1029"/>
                  <a:gd name="T23" fmla="*/ 3 h 959"/>
                  <a:gd name="T24" fmla="*/ 10 w 1029"/>
                  <a:gd name="T25" fmla="*/ 2 h 959"/>
                  <a:gd name="T26" fmla="*/ 10 w 1029"/>
                  <a:gd name="T27" fmla="*/ 1 h 959"/>
                  <a:gd name="T28" fmla="*/ 9 w 1029"/>
                  <a:gd name="T29" fmla="*/ 0 h 959"/>
                  <a:gd name="T30" fmla="*/ 9 w 1029"/>
                  <a:gd name="T31" fmla="*/ 0 h 959"/>
                  <a:gd name="T32" fmla="*/ 7 w 1029"/>
                  <a:gd name="T33" fmla="*/ 0 h 959"/>
                  <a:gd name="T34" fmla="*/ 5 w 1029"/>
                  <a:gd name="T35" fmla="*/ 3 h 959"/>
                  <a:gd name="T36" fmla="*/ 3 w 1029"/>
                  <a:gd name="T37" fmla="*/ 6 h 959"/>
                  <a:gd name="T38" fmla="*/ 2 w 1029"/>
                  <a:gd name="T39" fmla="*/ 9 h 959"/>
                  <a:gd name="T40" fmla="*/ 4 w 1029"/>
                  <a:gd name="T41" fmla="*/ 8 h 959"/>
                  <a:gd name="T42" fmla="*/ 6 w 1029"/>
                  <a:gd name="T43" fmla="*/ 5 h 959"/>
                  <a:gd name="T44" fmla="*/ 7 w 1029"/>
                  <a:gd name="T45" fmla="*/ 2 h 959"/>
                  <a:gd name="T46" fmla="*/ 9 w 1029"/>
                  <a:gd name="T47" fmla="*/ 3 h 959"/>
                  <a:gd name="T48" fmla="*/ 11 w 1029"/>
                  <a:gd name="T49" fmla="*/ 4 h 959"/>
                  <a:gd name="T50" fmla="*/ 13 w 1029"/>
                  <a:gd name="T51" fmla="*/ 5 h 959"/>
                  <a:gd name="T52" fmla="*/ 16 w 1029"/>
                  <a:gd name="T53" fmla="*/ 5 h 959"/>
                  <a:gd name="T54" fmla="*/ 20 w 1029"/>
                  <a:gd name="T55" fmla="*/ 5 h 959"/>
                  <a:gd name="T56" fmla="*/ 23 w 1029"/>
                  <a:gd name="T57" fmla="*/ 4 h 959"/>
                  <a:gd name="T58" fmla="*/ 25 w 1029"/>
                  <a:gd name="T59" fmla="*/ 12 h 959"/>
                  <a:gd name="T60" fmla="*/ 25 w 1029"/>
                  <a:gd name="T61" fmla="*/ 12 h 959"/>
                  <a:gd name="T62" fmla="*/ 26 w 1029"/>
                  <a:gd name="T63" fmla="*/ 13 h 959"/>
                  <a:gd name="T64" fmla="*/ 28 w 1029"/>
                  <a:gd name="T65" fmla="*/ 13 h 959"/>
                  <a:gd name="T66" fmla="*/ 30 w 1029"/>
                  <a:gd name="T67" fmla="*/ 13 h 959"/>
                  <a:gd name="T68" fmla="*/ 33 w 1029"/>
                  <a:gd name="T69" fmla="*/ 13 h 959"/>
                  <a:gd name="T70" fmla="*/ 36 w 1029"/>
                  <a:gd name="T71" fmla="*/ 21 h 959"/>
                  <a:gd name="T72" fmla="*/ 32 w 1029"/>
                  <a:gd name="T73" fmla="*/ 22 h 959"/>
                  <a:gd name="T74" fmla="*/ 29 w 1029"/>
                  <a:gd name="T75" fmla="*/ 22 h 959"/>
                  <a:gd name="T76" fmla="*/ 26 w 1029"/>
                  <a:gd name="T77" fmla="*/ 21 h 959"/>
                  <a:gd name="T78" fmla="*/ 23 w 1029"/>
                  <a:gd name="T79" fmla="*/ 19 h 959"/>
                  <a:gd name="T80" fmla="*/ 21 w 1029"/>
                  <a:gd name="T81" fmla="*/ 17 h 959"/>
                  <a:gd name="T82" fmla="*/ 19 w 1029"/>
                  <a:gd name="T83" fmla="*/ 17 h 959"/>
                  <a:gd name="T84" fmla="*/ 21 w 1029"/>
                  <a:gd name="T85" fmla="*/ 19 h 959"/>
                  <a:gd name="T86" fmla="*/ 24 w 1029"/>
                  <a:gd name="T87" fmla="*/ 22 h 959"/>
                  <a:gd name="T88" fmla="*/ 26 w 1029"/>
                  <a:gd name="T89" fmla="*/ 24 h 959"/>
                  <a:gd name="T90" fmla="*/ 27 w 1029"/>
                  <a:gd name="T91" fmla="*/ 28 h 959"/>
                  <a:gd name="T92" fmla="*/ 28 w 1029"/>
                  <a:gd name="T93" fmla="*/ 34 h 959"/>
                  <a:gd name="T94" fmla="*/ 3 w 1029"/>
                  <a:gd name="T95" fmla="*/ 30 h 959"/>
                  <a:gd name="T96" fmla="*/ 2 w 1029"/>
                  <a:gd name="T97" fmla="*/ 22 h 959"/>
                  <a:gd name="T98" fmla="*/ 4 w 1029"/>
                  <a:gd name="T99" fmla="*/ 10 h 959"/>
                  <a:gd name="T100" fmla="*/ 0 w 1029"/>
                  <a:gd name="T101" fmla="*/ 19 h 959"/>
                  <a:gd name="T102" fmla="*/ 1 w 1029"/>
                  <a:gd name="T103" fmla="*/ 29 h 959"/>
                  <a:gd name="T104" fmla="*/ 3 w 1029"/>
                  <a:gd name="T105" fmla="*/ 33 h 959"/>
                  <a:gd name="T106" fmla="*/ 28 w 1029"/>
                  <a:gd name="T107" fmla="*/ 36 h 959"/>
                  <a:gd name="T108" fmla="*/ 29 w 1029"/>
                  <a:gd name="T109" fmla="*/ 33 h 959"/>
                  <a:gd name="T110" fmla="*/ 29 w 1029"/>
                  <a:gd name="T111" fmla="*/ 28 h 959"/>
                  <a:gd name="T112" fmla="*/ 28 w 1029"/>
                  <a:gd name="T113" fmla="*/ 24 h 959"/>
                  <a:gd name="T114" fmla="*/ 30 w 1029"/>
                  <a:gd name="T115" fmla="*/ 24 h 959"/>
                  <a:gd name="T116" fmla="*/ 32 w 1029"/>
                  <a:gd name="T117" fmla="*/ 24 h 959"/>
                  <a:gd name="T118" fmla="*/ 34 w 1029"/>
                  <a:gd name="T119" fmla="*/ 23 h 959"/>
                  <a:gd name="T120" fmla="*/ 36 w 1029"/>
                  <a:gd name="T121" fmla="*/ 22 h 959"/>
                  <a:gd name="T122" fmla="*/ 37 w 1029"/>
                  <a:gd name="T123" fmla="*/ 22 h 959"/>
                  <a:gd name="T124" fmla="*/ 38 w 1029"/>
                  <a:gd name="T125" fmla="*/ 22 h 9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9"/>
                  <a:gd name="T190" fmla="*/ 0 h 959"/>
                  <a:gd name="T191" fmla="*/ 1029 w 1029"/>
                  <a:gd name="T192" fmla="*/ 959 h 9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9" h="959">
                    <a:moveTo>
                      <a:pt x="1025" y="564"/>
                    </a:moveTo>
                    <a:lnTo>
                      <a:pt x="959" y="288"/>
                    </a:lnTo>
                    <a:lnTo>
                      <a:pt x="952" y="260"/>
                    </a:lnTo>
                    <a:lnTo>
                      <a:pt x="927" y="275"/>
                    </a:lnTo>
                    <a:lnTo>
                      <a:pt x="883" y="297"/>
                    </a:lnTo>
                    <a:lnTo>
                      <a:pt x="844" y="310"/>
                    </a:lnTo>
                    <a:lnTo>
                      <a:pt x="808" y="314"/>
                    </a:lnTo>
                    <a:lnTo>
                      <a:pt x="778" y="314"/>
                    </a:lnTo>
                    <a:lnTo>
                      <a:pt x="751" y="308"/>
                    </a:lnTo>
                    <a:lnTo>
                      <a:pt x="731" y="301"/>
                    </a:lnTo>
                    <a:lnTo>
                      <a:pt x="715" y="294"/>
                    </a:lnTo>
                    <a:lnTo>
                      <a:pt x="705" y="286"/>
                    </a:lnTo>
                    <a:lnTo>
                      <a:pt x="668" y="76"/>
                    </a:lnTo>
                    <a:lnTo>
                      <a:pt x="665" y="60"/>
                    </a:lnTo>
                    <a:lnTo>
                      <a:pt x="649" y="58"/>
                    </a:lnTo>
                    <a:lnTo>
                      <a:pt x="592" y="51"/>
                    </a:lnTo>
                    <a:lnTo>
                      <a:pt x="583" y="57"/>
                    </a:lnTo>
                    <a:lnTo>
                      <a:pt x="574" y="61"/>
                    </a:lnTo>
                    <a:lnTo>
                      <a:pt x="564" y="66"/>
                    </a:lnTo>
                    <a:lnTo>
                      <a:pt x="555" y="70"/>
                    </a:lnTo>
                    <a:lnTo>
                      <a:pt x="545" y="74"/>
                    </a:lnTo>
                    <a:lnTo>
                      <a:pt x="535" y="79"/>
                    </a:lnTo>
                    <a:lnTo>
                      <a:pt x="523" y="82"/>
                    </a:lnTo>
                    <a:lnTo>
                      <a:pt x="513" y="85"/>
                    </a:lnTo>
                    <a:lnTo>
                      <a:pt x="519" y="85"/>
                    </a:lnTo>
                    <a:lnTo>
                      <a:pt x="494" y="90"/>
                    </a:lnTo>
                    <a:lnTo>
                      <a:pt x="471" y="95"/>
                    </a:lnTo>
                    <a:lnTo>
                      <a:pt x="447" y="96"/>
                    </a:lnTo>
                    <a:lnTo>
                      <a:pt x="427" y="96"/>
                    </a:lnTo>
                    <a:lnTo>
                      <a:pt x="406" y="96"/>
                    </a:lnTo>
                    <a:lnTo>
                      <a:pt x="389" y="93"/>
                    </a:lnTo>
                    <a:lnTo>
                      <a:pt x="371" y="90"/>
                    </a:lnTo>
                    <a:lnTo>
                      <a:pt x="355" y="86"/>
                    </a:lnTo>
                    <a:lnTo>
                      <a:pt x="340" y="80"/>
                    </a:lnTo>
                    <a:lnTo>
                      <a:pt x="326" y="74"/>
                    </a:lnTo>
                    <a:lnTo>
                      <a:pt x="314" y="69"/>
                    </a:lnTo>
                    <a:lnTo>
                      <a:pt x="302" y="63"/>
                    </a:lnTo>
                    <a:lnTo>
                      <a:pt x="292" y="55"/>
                    </a:lnTo>
                    <a:lnTo>
                      <a:pt x="282" y="48"/>
                    </a:lnTo>
                    <a:lnTo>
                      <a:pt x="275" y="41"/>
                    </a:lnTo>
                    <a:lnTo>
                      <a:pt x="267" y="35"/>
                    </a:lnTo>
                    <a:lnTo>
                      <a:pt x="263" y="29"/>
                    </a:lnTo>
                    <a:lnTo>
                      <a:pt x="259" y="23"/>
                    </a:lnTo>
                    <a:lnTo>
                      <a:pt x="254" y="17"/>
                    </a:lnTo>
                    <a:lnTo>
                      <a:pt x="248" y="11"/>
                    </a:lnTo>
                    <a:lnTo>
                      <a:pt x="248" y="10"/>
                    </a:lnTo>
                    <a:lnTo>
                      <a:pt x="247" y="10"/>
                    </a:lnTo>
                    <a:lnTo>
                      <a:pt x="247" y="9"/>
                    </a:lnTo>
                    <a:lnTo>
                      <a:pt x="245" y="9"/>
                    </a:lnTo>
                    <a:lnTo>
                      <a:pt x="193" y="1"/>
                    </a:lnTo>
                    <a:lnTo>
                      <a:pt x="178" y="0"/>
                    </a:lnTo>
                    <a:lnTo>
                      <a:pt x="171" y="11"/>
                    </a:lnTo>
                    <a:lnTo>
                      <a:pt x="153" y="42"/>
                    </a:lnTo>
                    <a:lnTo>
                      <a:pt x="137" y="73"/>
                    </a:lnTo>
                    <a:lnTo>
                      <a:pt x="121" y="102"/>
                    </a:lnTo>
                    <a:lnTo>
                      <a:pt x="106" y="133"/>
                    </a:lnTo>
                    <a:lnTo>
                      <a:pt x="93" y="161"/>
                    </a:lnTo>
                    <a:lnTo>
                      <a:pt x="82" y="190"/>
                    </a:lnTo>
                    <a:lnTo>
                      <a:pt x="70" y="218"/>
                    </a:lnTo>
                    <a:lnTo>
                      <a:pt x="60" y="245"/>
                    </a:lnTo>
                    <a:lnTo>
                      <a:pt x="101" y="260"/>
                    </a:lnTo>
                    <a:lnTo>
                      <a:pt x="109" y="235"/>
                    </a:lnTo>
                    <a:lnTo>
                      <a:pt x="120" y="209"/>
                    </a:lnTo>
                    <a:lnTo>
                      <a:pt x="131" y="183"/>
                    </a:lnTo>
                    <a:lnTo>
                      <a:pt x="143" y="156"/>
                    </a:lnTo>
                    <a:lnTo>
                      <a:pt x="156" y="128"/>
                    </a:lnTo>
                    <a:lnTo>
                      <a:pt x="171" y="101"/>
                    </a:lnTo>
                    <a:lnTo>
                      <a:pt x="185" y="73"/>
                    </a:lnTo>
                    <a:lnTo>
                      <a:pt x="201" y="45"/>
                    </a:lnTo>
                    <a:lnTo>
                      <a:pt x="223" y="50"/>
                    </a:lnTo>
                    <a:lnTo>
                      <a:pt x="232" y="58"/>
                    </a:lnTo>
                    <a:lnTo>
                      <a:pt x="241" y="69"/>
                    </a:lnTo>
                    <a:lnTo>
                      <a:pt x="254" y="79"/>
                    </a:lnTo>
                    <a:lnTo>
                      <a:pt x="269" y="89"/>
                    </a:lnTo>
                    <a:lnTo>
                      <a:pt x="285" y="101"/>
                    </a:lnTo>
                    <a:lnTo>
                      <a:pt x="302" y="111"/>
                    </a:lnTo>
                    <a:lnTo>
                      <a:pt x="324" y="120"/>
                    </a:lnTo>
                    <a:lnTo>
                      <a:pt x="346" y="127"/>
                    </a:lnTo>
                    <a:lnTo>
                      <a:pt x="371" y="133"/>
                    </a:lnTo>
                    <a:lnTo>
                      <a:pt x="399" y="137"/>
                    </a:lnTo>
                    <a:lnTo>
                      <a:pt x="428" y="139"/>
                    </a:lnTo>
                    <a:lnTo>
                      <a:pt x="460" y="137"/>
                    </a:lnTo>
                    <a:lnTo>
                      <a:pt x="495" y="133"/>
                    </a:lnTo>
                    <a:lnTo>
                      <a:pt x="532" y="126"/>
                    </a:lnTo>
                    <a:lnTo>
                      <a:pt x="572" y="112"/>
                    </a:lnTo>
                    <a:lnTo>
                      <a:pt x="612" y="96"/>
                    </a:lnTo>
                    <a:lnTo>
                      <a:pt x="629" y="99"/>
                    </a:lnTo>
                    <a:lnTo>
                      <a:pt x="664" y="303"/>
                    </a:lnTo>
                    <a:lnTo>
                      <a:pt x="665" y="310"/>
                    </a:lnTo>
                    <a:lnTo>
                      <a:pt x="669" y="314"/>
                    </a:lnTo>
                    <a:lnTo>
                      <a:pt x="671" y="316"/>
                    </a:lnTo>
                    <a:lnTo>
                      <a:pt x="675" y="319"/>
                    </a:lnTo>
                    <a:lnTo>
                      <a:pt x="681" y="323"/>
                    </a:lnTo>
                    <a:lnTo>
                      <a:pt x="690" y="329"/>
                    </a:lnTo>
                    <a:lnTo>
                      <a:pt x="699" y="335"/>
                    </a:lnTo>
                    <a:lnTo>
                      <a:pt x="710" y="341"/>
                    </a:lnTo>
                    <a:lnTo>
                      <a:pt x="725" y="346"/>
                    </a:lnTo>
                    <a:lnTo>
                      <a:pt x="740" y="351"/>
                    </a:lnTo>
                    <a:lnTo>
                      <a:pt x="757" y="355"/>
                    </a:lnTo>
                    <a:lnTo>
                      <a:pt x="776" y="358"/>
                    </a:lnTo>
                    <a:lnTo>
                      <a:pt x="797" y="358"/>
                    </a:lnTo>
                    <a:lnTo>
                      <a:pt x="820" y="358"/>
                    </a:lnTo>
                    <a:lnTo>
                      <a:pt x="844" y="354"/>
                    </a:lnTo>
                    <a:lnTo>
                      <a:pt x="868" y="348"/>
                    </a:lnTo>
                    <a:lnTo>
                      <a:pt x="896" y="339"/>
                    </a:lnTo>
                    <a:lnTo>
                      <a:pt x="924" y="326"/>
                    </a:lnTo>
                    <a:lnTo>
                      <a:pt x="980" y="557"/>
                    </a:lnTo>
                    <a:lnTo>
                      <a:pt x="961" y="564"/>
                    </a:lnTo>
                    <a:lnTo>
                      <a:pt x="937" y="572"/>
                    </a:lnTo>
                    <a:lnTo>
                      <a:pt x="909" y="580"/>
                    </a:lnTo>
                    <a:lnTo>
                      <a:pt x="877" y="588"/>
                    </a:lnTo>
                    <a:lnTo>
                      <a:pt x="845" y="592"/>
                    </a:lnTo>
                    <a:lnTo>
                      <a:pt x="811" y="595"/>
                    </a:lnTo>
                    <a:lnTo>
                      <a:pt x="778" y="594"/>
                    </a:lnTo>
                    <a:lnTo>
                      <a:pt x="747" y="586"/>
                    </a:lnTo>
                    <a:lnTo>
                      <a:pt x="748" y="583"/>
                    </a:lnTo>
                    <a:lnTo>
                      <a:pt x="706" y="566"/>
                    </a:lnTo>
                    <a:lnTo>
                      <a:pt x="668" y="545"/>
                    </a:lnTo>
                    <a:lnTo>
                      <a:pt x="636" y="522"/>
                    </a:lnTo>
                    <a:lnTo>
                      <a:pt x="608" y="499"/>
                    </a:lnTo>
                    <a:lnTo>
                      <a:pt x="586" y="477"/>
                    </a:lnTo>
                    <a:lnTo>
                      <a:pt x="570" y="459"/>
                    </a:lnTo>
                    <a:lnTo>
                      <a:pt x="560" y="446"/>
                    </a:lnTo>
                    <a:lnTo>
                      <a:pt x="555" y="441"/>
                    </a:lnTo>
                    <a:lnTo>
                      <a:pt x="520" y="466"/>
                    </a:lnTo>
                    <a:lnTo>
                      <a:pt x="525" y="472"/>
                    </a:lnTo>
                    <a:lnTo>
                      <a:pt x="533" y="484"/>
                    </a:lnTo>
                    <a:lnTo>
                      <a:pt x="550" y="500"/>
                    </a:lnTo>
                    <a:lnTo>
                      <a:pt x="570" y="520"/>
                    </a:lnTo>
                    <a:lnTo>
                      <a:pt x="595" y="544"/>
                    </a:lnTo>
                    <a:lnTo>
                      <a:pt x="626" y="567"/>
                    </a:lnTo>
                    <a:lnTo>
                      <a:pt x="659" y="589"/>
                    </a:lnTo>
                    <a:lnTo>
                      <a:pt x="699" y="610"/>
                    </a:lnTo>
                    <a:lnTo>
                      <a:pt x="705" y="621"/>
                    </a:lnTo>
                    <a:lnTo>
                      <a:pt x="712" y="642"/>
                    </a:lnTo>
                    <a:lnTo>
                      <a:pt x="722" y="670"/>
                    </a:lnTo>
                    <a:lnTo>
                      <a:pt x="731" y="705"/>
                    </a:lnTo>
                    <a:lnTo>
                      <a:pt x="740" y="747"/>
                    </a:lnTo>
                    <a:lnTo>
                      <a:pt x="747" y="797"/>
                    </a:lnTo>
                    <a:lnTo>
                      <a:pt x="751" y="852"/>
                    </a:lnTo>
                    <a:lnTo>
                      <a:pt x="750" y="914"/>
                    </a:lnTo>
                    <a:lnTo>
                      <a:pt x="106" y="869"/>
                    </a:lnTo>
                    <a:lnTo>
                      <a:pt x="95" y="842"/>
                    </a:lnTo>
                    <a:lnTo>
                      <a:pt x="79" y="801"/>
                    </a:lnTo>
                    <a:lnTo>
                      <a:pt x="61" y="746"/>
                    </a:lnTo>
                    <a:lnTo>
                      <a:pt x="49" y="674"/>
                    </a:lnTo>
                    <a:lnTo>
                      <a:pt x="42" y="591"/>
                    </a:lnTo>
                    <a:lnTo>
                      <a:pt x="46" y="493"/>
                    </a:lnTo>
                    <a:lnTo>
                      <a:pt x="65" y="382"/>
                    </a:lnTo>
                    <a:lnTo>
                      <a:pt x="101" y="260"/>
                    </a:lnTo>
                    <a:lnTo>
                      <a:pt x="60" y="245"/>
                    </a:lnTo>
                    <a:lnTo>
                      <a:pt x="19" y="389"/>
                    </a:lnTo>
                    <a:lnTo>
                      <a:pt x="0" y="515"/>
                    </a:lnTo>
                    <a:lnTo>
                      <a:pt x="0" y="626"/>
                    </a:lnTo>
                    <a:lnTo>
                      <a:pt x="11" y="719"/>
                    </a:lnTo>
                    <a:lnTo>
                      <a:pt x="29" y="794"/>
                    </a:lnTo>
                    <a:lnTo>
                      <a:pt x="49" y="850"/>
                    </a:lnTo>
                    <a:lnTo>
                      <a:pt x="67" y="886"/>
                    </a:lnTo>
                    <a:lnTo>
                      <a:pt x="76" y="901"/>
                    </a:lnTo>
                    <a:lnTo>
                      <a:pt x="82" y="909"/>
                    </a:lnTo>
                    <a:lnTo>
                      <a:pt x="93" y="909"/>
                    </a:lnTo>
                    <a:lnTo>
                      <a:pt x="769" y="958"/>
                    </a:lnTo>
                    <a:lnTo>
                      <a:pt x="789" y="959"/>
                    </a:lnTo>
                    <a:lnTo>
                      <a:pt x="791" y="937"/>
                    </a:lnTo>
                    <a:lnTo>
                      <a:pt x="794" y="885"/>
                    </a:lnTo>
                    <a:lnTo>
                      <a:pt x="792" y="836"/>
                    </a:lnTo>
                    <a:lnTo>
                      <a:pt x="789" y="792"/>
                    </a:lnTo>
                    <a:lnTo>
                      <a:pt x="785" y="752"/>
                    </a:lnTo>
                    <a:lnTo>
                      <a:pt x="778" y="716"/>
                    </a:lnTo>
                    <a:lnTo>
                      <a:pt x="770" y="684"/>
                    </a:lnTo>
                    <a:lnTo>
                      <a:pt x="762" y="656"/>
                    </a:lnTo>
                    <a:lnTo>
                      <a:pt x="754" y="633"/>
                    </a:lnTo>
                    <a:lnTo>
                      <a:pt x="775" y="636"/>
                    </a:lnTo>
                    <a:lnTo>
                      <a:pt x="797" y="637"/>
                    </a:lnTo>
                    <a:lnTo>
                      <a:pt x="819" y="637"/>
                    </a:lnTo>
                    <a:lnTo>
                      <a:pt x="841" y="636"/>
                    </a:lnTo>
                    <a:lnTo>
                      <a:pt x="863" y="635"/>
                    </a:lnTo>
                    <a:lnTo>
                      <a:pt x="883" y="630"/>
                    </a:lnTo>
                    <a:lnTo>
                      <a:pt x="904" y="626"/>
                    </a:lnTo>
                    <a:lnTo>
                      <a:pt x="923" y="621"/>
                    </a:lnTo>
                    <a:lnTo>
                      <a:pt x="940" y="616"/>
                    </a:lnTo>
                    <a:lnTo>
                      <a:pt x="958" y="611"/>
                    </a:lnTo>
                    <a:lnTo>
                      <a:pt x="972" y="605"/>
                    </a:lnTo>
                    <a:lnTo>
                      <a:pt x="985" y="601"/>
                    </a:lnTo>
                    <a:lnTo>
                      <a:pt x="996" y="597"/>
                    </a:lnTo>
                    <a:lnTo>
                      <a:pt x="1004" y="594"/>
                    </a:lnTo>
                    <a:lnTo>
                      <a:pt x="1010" y="591"/>
                    </a:lnTo>
                    <a:lnTo>
                      <a:pt x="1013" y="589"/>
                    </a:lnTo>
                    <a:lnTo>
                      <a:pt x="1029" y="582"/>
                    </a:lnTo>
                    <a:lnTo>
                      <a:pt x="1025" y="5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1" name="Freeform 388"/>
              <p:cNvSpPr>
                <a:spLocks/>
              </p:cNvSpPr>
              <p:nvPr/>
            </p:nvSpPr>
            <p:spPr bwMode="auto">
              <a:xfrm>
                <a:off x="215" y="3432"/>
                <a:ext cx="327" cy="358"/>
              </a:xfrm>
              <a:custGeom>
                <a:avLst/>
                <a:gdLst>
                  <a:gd name="T0" fmla="*/ 20 w 983"/>
                  <a:gd name="T1" fmla="*/ 37 h 1075"/>
                  <a:gd name="T2" fmla="*/ 19 w 983"/>
                  <a:gd name="T3" fmla="*/ 37 h 1075"/>
                  <a:gd name="T4" fmla="*/ 19 w 983"/>
                  <a:gd name="T5" fmla="*/ 38 h 1075"/>
                  <a:gd name="T6" fmla="*/ 19 w 983"/>
                  <a:gd name="T7" fmla="*/ 39 h 1075"/>
                  <a:gd name="T8" fmla="*/ 36 w 983"/>
                  <a:gd name="T9" fmla="*/ 40 h 1075"/>
                  <a:gd name="T10" fmla="*/ 36 w 983"/>
                  <a:gd name="T11" fmla="*/ 39 h 1075"/>
                  <a:gd name="T12" fmla="*/ 35 w 983"/>
                  <a:gd name="T13" fmla="*/ 38 h 1075"/>
                  <a:gd name="T14" fmla="*/ 34 w 983"/>
                  <a:gd name="T15" fmla="*/ 38 h 1075"/>
                  <a:gd name="T16" fmla="*/ 32 w 983"/>
                  <a:gd name="T17" fmla="*/ 38 h 1075"/>
                  <a:gd name="T18" fmla="*/ 32 w 983"/>
                  <a:gd name="T19" fmla="*/ 37 h 1075"/>
                  <a:gd name="T20" fmla="*/ 33 w 983"/>
                  <a:gd name="T21" fmla="*/ 32 h 1075"/>
                  <a:gd name="T22" fmla="*/ 33 w 983"/>
                  <a:gd name="T23" fmla="*/ 24 h 1075"/>
                  <a:gd name="T24" fmla="*/ 33 w 983"/>
                  <a:gd name="T25" fmla="*/ 17 h 1075"/>
                  <a:gd name="T26" fmla="*/ 32 w 983"/>
                  <a:gd name="T27" fmla="*/ 11 h 1075"/>
                  <a:gd name="T28" fmla="*/ 31 w 983"/>
                  <a:gd name="T29" fmla="*/ 7 h 1075"/>
                  <a:gd name="T30" fmla="*/ 29 w 983"/>
                  <a:gd name="T31" fmla="*/ 4 h 1075"/>
                  <a:gd name="T32" fmla="*/ 28 w 983"/>
                  <a:gd name="T33" fmla="*/ 3 h 1075"/>
                  <a:gd name="T34" fmla="*/ 27 w 983"/>
                  <a:gd name="T35" fmla="*/ 2 h 1075"/>
                  <a:gd name="T36" fmla="*/ 3 w 983"/>
                  <a:gd name="T37" fmla="*/ 0 h 1075"/>
                  <a:gd name="T38" fmla="*/ 3 w 983"/>
                  <a:gd name="T39" fmla="*/ 3 h 1075"/>
                  <a:gd name="T40" fmla="*/ 3 w 983"/>
                  <a:gd name="T41" fmla="*/ 5 h 1075"/>
                  <a:gd name="T42" fmla="*/ 4 w 983"/>
                  <a:gd name="T43" fmla="*/ 7 h 1075"/>
                  <a:gd name="T44" fmla="*/ 5 w 983"/>
                  <a:gd name="T45" fmla="*/ 9 h 1075"/>
                  <a:gd name="T46" fmla="*/ 6 w 983"/>
                  <a:gd name="T47" fmla="*/ 14 h 1075"/>
                  <a:gd name="T48" fmla="*/ 6 w 983"/>
                  <a:gd name="T49" fmla="*/ 24 h 1075"/>
                  <a:gd name="T50" fmla="*/ 4 w 983"/>
                  <a:gd name="T51" fmla="*/ 31 h 1075"/>
                  <a:gd name="T52" fmla="*/ 2 w 983"/>
                  <a:gd name="T53" fmla="*/ 36 h 1075"/>
                  <a:gd name="T54" fmla="*/ 1 w 983"/>
                  <a:gd name="T55" fmla="*/ 37 h 1075"/>
                  <a:gd name="T56" fmla="*/ 1 w 983"/>
                  <a:gd name="T57" fmla="*/ 37 h 1075"/>
                  <a:gd name="T58" fmla="*/ 0 w 983"/>
                  <a:gd name="T59" fmla="*/ 37 h 1075"/>
                  <a:gd name="T60" fmla="*/ 0 w 983"/>
                  <a:gd name="T61" fmla="*/ 38 h 1075"/>
                  <a:gd name="T62" fmla="*/ 0 w 983"/>
                  <a:gd name="T63" fmla="*/ 40 h 1075"/>
                  <a:gd name="T64" fmla="*/ 17 w 983"/>
                  <a:gd name="T65" fmla="*/ 39 h 1075"/>
                  <a:gd name="T66" fmla="*/ 16 w 983"/>
                  <a:gd name="T67" fmla="*/ 39 h 1075"/>
                  <a:gd name="T68" fmla="*/ 15 w 983"/>
                  <a:gd name="T69" fmla="*/ 38 h 1075"/>
                  <a:gd name="T70" fmla="*/ 14 w 983"/>
                  <a:gd name="T71" fmla="*/ 38 h 1075"/>
                  <a:gd name="T72" fmla="*/ 14 w 983"/>
                  <a:gd name="T73" fmla="*/ 37 h 1075"/>
                  <a:gd name="T74" fmla="*/ 14 w 983"/>
                  <a:gd name="T75" fmla="*/ 37 h 1075"/>
                  <a:gd name="T76" fmla="*/ 14 w 983"/>
                  <a:gd name="T77" fmla="*/ 37 h 1075"/>
                  <a:gd name="T78" fmla="*/ 14 w 983"/>
                  <a:gd name="T79" fmla="*/ 37 h 1075"/>
                  <a:gd name="T80" fmla="*/ 15 w 983"/>
                  <a:gd name="T81" fmla="*/ 34 h 1075"/>
                  <a:gd name="T82" fmla="*/ 17 w 983"/>
                  <a:gd name="T83" fmla="*/ 29 h 1075"/>
                  <a:gd name="T84" fmla="*/ 18 w 983"/>
                  <a:gd name="T85" fmla="*/ 25 h 1075"/>
                  <a:gd name="T86" fmla="*/ 18 w 983"/>
                  <a:gd name="T87" fmla="*/ 22 h 1075"/>
                  <a:gd name="T88" fmla="*/ 18 w 983"/>
                  <a:gd name="T89" fmla="*/ 21 h 1075"/>
                  <a:gd name="T90" fmla="*/ 19 w 983"/>
                  <a:gd name="T91" fmla="*/ 22 h 1075"/>
                  <a:gd name="T92" fmla="*/ 20 w 983"/>
                  <a:gd name="T93" fmla="*/ 24 h 1075"/>
                  <a:gd name="T94" fmla="*/ 20 w 983"/>
                  <a:gd name="T95" fmla="*/ 28 h 1075"/>
                  <a:gd name="T96" fmla="*/ 20 w 983"/>
                  <a:gd name="T97" fmla="*/ 32 h 1075"/>
                  <a:gd name="T98" fmla="*/ 20 w 983"/>
                  <a:gd name="T99" fmla="*/ 36 h 1075"/>
                  <a:gd name="T100" fmla="*/ 20 w 983"/>
                  <a:gd name="T101" fmla="*/ 37 h 10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3"/>
                  <a:gd name="T154" fmla="*/ 0 h 1075"/>
                  <a:gd name="T155" fmla="*/ 983 w 983"/>
                  <a:gd name="T156" fmla="*/ 1075 h 10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3" h="1075">
                    <a:moveTo>
                      <a:pt x="528" y="997"/>
                    </a:moveTo>
                    <a:lnTo>
                      <a:pt x="528" y="999"/>
                    </a:lnTo>
                    <a:lnTo>
                      <a:pt x="528" y="1002"/>
                    </a:lnTo>
                    <a:lnTo>
                      <a:pt x="527" y="1003"/>
                    </a:lnTo>
                    <a:lnTo>
                      <a:pt x="527" y="1005"/>
                    </a:lnTo>
                    <a:lnTo>
                      <a:pt x="524" y="1018"/>
                    </a:lnTo>
                    <a:lnTo>
                      <a:pt x="520" y="1036"/>
                    </a:lnTo>
                    <a:lnTo>
                      <a:pt x="517" y="1055"/>
                    </a:lnTo>
                    <a:lnTo>
                      <a:pt x="515" y="1075"/>
                    </a:lnTo>
                    <a:lnTo>
                      <a:pt x="983" y="1075"/>
                    </a:lnTo>
                    <a:lnTo>
                      <a:pt x="979" y="1066"/>
                    </a:lnTo>
                    <a:lnTo>
                      <a:pt x="970" y="1056"/>
                    </a:lnTo>
                    <a:lnTo>
                      <a:pt x="957" y="1047"/>
                    </a:lnTo>
                    <a:lnTo>
                      <a:pt x="942" y="1040"/>
                    </a:lnTo>
                    <a:lnTo>
                      <a:pt x="926" y="1031"/>
                    </a:lnTo>
                    <a:lnTo>
                      <a:pt x="912" y="1025"/>
                    </a:lnTo>
                    <a:lnTo>
                      <a:pt x="896" y="1018"/>
                    </a:lnTo>
                    <a:lnTo>
                      <a:pt x="882" y="1014"/>
                    </a:lnTo>
                    <a:lnTo>
                      <a:pt x="881" y="1014"/>
                    </a:lnTo>
                    <a:lnTo>
                      <a:pt x="878" y="1005"/>
                    </a:lnTo>
                    <a:lnTo>
                      <a:pt x="877" y="997"/>
                    </a:lnTo>
                    <a:lnTo>
                      <a:pt x="894" y="866"/>
                    </a:lnTo>
                    <a:lnTo>
                      <a:pt x="904" y="746"/>
                    </a:lnTo>
                    <a:lnTo>
                      <a:pt x="907" y="636"/>
                    </a:lnTo>
                    <a:lnTo>
                      <a:pt x="904" y="538"/>
                    </a:lnTo>
                    <a:lnTo>
                      <a:pt x="897" y="450"/>
                    </a:lnTo>
                    <a:lnTo>
                      <a:pt x="885" y="373"/>
                    </a:lnTo>
                    <a:lnTo>
                      <a:pt x="871" y="306"/>
                    </a:lnTo>
                    <a:lnTo>
                      <a:pt x="853" y="246"/>
                    </a:lnTo>
                    <a:lnTo>
                      <a:pt x="836" y="196"/>
                    </a:lnTo>
                    <a:lnTo>
                      <a:pt x="817" y="154"/>
                    </a:lnTo>
                    <a:lnTo>
                      <a:pt x="798" y="118"/>
                    </a:lnTo>
                    <a:lnTo>
                      <a:pt x="780" y="92"/>
                    </a:lnTo>
                    <a:lnTo>
                      <a:pt x="765" y="72"/>
                    </a:lnTo>
                    <a:lnTo>
                      <a:pt x="754" y="57"/>
                    </a:lnTo>
                    <a:lnTo>
                      <a:pt x="746" y="50"/>
                    </a:lnTo>
                    <a:lnTo>
                      <a:pt x="743" y="47"/>
                    </a:lnTo>
                    <a:lnTo>
                      <a:pt x="68" y="0"/>
                    </a:lnTo>
                    <a:lnTo>
                      <a:pt x="66" y="38"/>
                    </a:lnTo>
                    <a:lnTo>
                      <a:pt x="69" y="75"/>
                    </a:lnTo>
                    <a:lnTo>
                      <a:pt x="72" y="107"/>
                    </a:lnTo>
                    <a:lnTo>
                      <a:pt x="79" y="137"/>
                    </a:lnTo>
                    <a:lnTo>
                      <a:pt x="88" y="165"/>
                    </a:lnTo>
                    <a:lnTo>
                      <a:pt x="98" y="190"/>
                    </a:lnTo>
                    <a:lnTo>
                      <a:pt x="110" y="215"/>
                    </a:lnTo>
                    <a:lnTo>
                      <a:pt x="125" y="237"/>
                    </a:lnTo>
                    <a:lnTo>
                      <a:pt x="114" y="228"/>
                    </a:lnTo>
                    <a:lnTo>
                      <a:pt x="150" y="383"/>
                    </a:lnTo>
                    <a:lnTo>
                      <a:pt x="161" y="522"/>
                    </a:lnTo>
                    <a:lnTo>
                      <a:pt x="154" y="645"/>
                    </a:lnTo>
                    <a:lnTo>
                      <a:pt x="135" y="750"/>
                    </a:lnTo>
                    <a:lnTo>
                      <a:pt x="106" y="840"/>
                    </a:lnTo>
                    <a:lnTo>
                      <a:pt x="74" y="910"/>
                    </a:lnTo>
                    <a:lnTo>
                      <a:pt x="41" y="964"/>
                    </a:lnTo>
                    <a:lnTo>
                      <a:pt x="17" y="999"/>
                    </a:lnTo>
                    <a:lnTo>
                      <a:pt x="15" y="999"/>
                    </a:lnTo>
                    <a:lnTo>
                      <a:pt x="14" y="1000"/>
                    </a:lnTo>
                    <a:lnTo>
                      <a:pt x="14" y="1002"/>
                    </a:lnTo>
                    <a:lnTo>
                      <a:pt x="14" y="1003"/>
                    </a:lnTo>
                    <a:lnTo>
                      <a:pt x="12" y="1005"/>
                    </a:lnTo>
                    <a:lnTo>
                      <a:pt x="9" y="1018"/>
                    </a:lnTo>
                    <a:lnTo>
                      <a:pt x="5" y="1036"/>
                    </a:lnTo>
                    <a:lnTo>
                      <a:pt x="2" y="1055"/>
                    </a:lnTo>
                    <a:lnTo>
                      <a:pt x="0" y="1075"/>
                    </a:lnTo>
                    <a:lnTo>
                      <a:pt x="468" y="1075"/>
                    </a:lnTo>
                    <a:lnTo>
                      <a:pt x="463" y="1066"/>
                    </a:lnTo>
                    <a:lnTo>
                      <a:pt x="452" y="1056"/>
                    </a:lnTo>
                    <a:lnTo>
                      <a:pt x="436" y="1046"/>
                    </a:lnTo>
                    <a:lnTo>
                      <a:pt x="420" y="1036"/>
                    </a:lnTo>
                    <a:lnTo>
                      <a:pt x="403" y="1028"/>
                    </a:lnTo>
                    <a:lnTo>
                      <a:pt x="389" y="1021"/>
                    </a:lnTo>
                    <a:lnTo>
                      <a:pt x="379" y="1016"/>
                    </a:lnTo>
                    <a:lnTo>
                      <a:pt x="375" y="1015"/>
                    </a:lnTo>
                    <a:lnTo>
                      <a:pt x="376" y="1012"/>
                    </a:lnTo>
                    <a:lnTo>
                      <a:pt x="378" y="1011"/>
                    </a:lnTo>
                    <a:lnTo>
                      <a:pt x="378" y="1008"/>
                    </a:lnTo>
                    <a:lnTo>
                      <a:pt x="379" y="1005"/>
                    </a:lnTo>
                    <a:lnTo>
                      <a:pt x="379" y="1003"/>
                    </a:lnTo>
                    <a:lnTo>
                      <a:pt x="381" y="1002"/>
                    </a:lnTo>
                    <a:lnTo>
                      <a:pt x="381" y="1000"/>
                    </a:lnTo>
                    <a:lnTo>
                      <a:pt x="382" y="999"/>
                    </a:lnTo>
                    <a:lnTo>
                      <a:pt x="417" y="919"/>
                    </a:lnTo>
                    <a:lnTo>
                      <a:pt x="445" y="845"/>
                    </a:lnTo>
                    <a:lnTo>
                      <a:pt x="466" y="781"/>
                    </a:lnTo>
                    <a:lnTo>
                      <a:pt x="482" y="724"/>
                    </a:lnTo>
                    <a:lnTo>
                      <a:pt x="490" y="676"/>
                    </a:lnTo>
                    <a:lnTo>
                      <a:pt x="496" y="633"/>
                    </a:lnTo>
                    <a:lnTo>
                      <a:pt x="498" y="600"/>
                    </a:lnTo>
                    <a:lnTo>
                      <a:pt x="495" y="572"/>
                    </a:lnTo>
                    <a:lnTo>
                      <a:pt x="498" y="576"/>
                    </a:lnTo>
                    <a:lnTo>
                      <a:pt x="501" y="581"/>
                    </a:lnTo>
                    <a:lnTo>
                      <a:pt x="502" y="585"/>
                    </a:lnTo>
                    <a:lnTo>
                      <a:pt x="505" y="589"/>
                    </a:lnTo>
                    <a:lnTo>
                      <a:pt x="528" y="644"/>
                    </a:lnTo>
                    <a:lnTo>
                      <a:pt x="542" y="702"/>
                    </a:lnTo>
                    <a:lnTo>
                      <a:pt x="547" y="762"/>
                    </a:lnTo>
                    <a:lnTo>
                      <a:pt x="547" y="821"/>
                    </a:lnTo>
                    <a:lnTo>
                      <a:pt x="545" y="876"/>
                    </a:lnTo>
                    <a:lnTo>
                      <a:pt x="539" y="926"/>
                    </a:lnTo>
                    <a:lnTo>
                      <a:pt x="533" y="967"/>
                    </a:lnTo>
                    <a:lnTo>
                      <a:pt x="528" y="9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Freeform 389"/>
              <p:cNvSpPr>
                <a:spLocks/>
              </p:cNvSpPr>
              <p:nvPr/>
            </p:nvSpPr>
            <p:spPr bwMode="auto">
              <a:xfrm>
                <a:off x="275" y="3028"/>
                <a:ext cx="179" cy="117"/>
              </a:xfrm>
              <a:custGeom>
                <a:avLst/>
                <a:gdLst>
                  <a:gd name="T0" fmla="*/ 20 w 535"/>
                  <a:gd name="T1" fmla="*/ 3 h 351"/>
                  <a:gd name="T2" fmla="*/ 17 w 535"/>
                  <a:gd name="T3" fmla="*/ 0 h 351"/>
                  <a:gd name="T4" fmla="*/ 0 w 535"/>
                  <a:gd name="T5" fmla="*/ 4 h 351"/>
                  <a:gd name="T6" fmla="*/ 0 w 535"/>
                  <a:gd name="T7" fmla="*/ 4 h 351"/>
                  <a:gd name="T8" fmla="*/ 0 w 535"/>
                  <a:gd name="T9" fmla="*/ 4 h 351"/>
                  <a:gd name="T10" fmla="*/ 0 w 535"/>
                  <a:gd name="T11" fmla="*/ 4 h 351"/>
                  <a:gd name="T12" fmla="*/ 0 w 535"/>
                  <a:gd name="T13" fmla="*/ 4 h 351"/>
                  <a:gd name="T14" fmla="*/ 0 w 535"/>
                  <a:gd name="T15" fmla="*/ 5 h 351"/>
                  <a:gd name="T16" fmla="*/ 0 w 535"/>
                  <a:gd name="T17" fmla="*/ 6 h 351"/>
                  <a:gd name="T18" fmla="*/ 0 w 535"/>
                  <a:gd name="T19" fmla="*/ 7 h 351"/>
                  <a:gd name="T20" fmla="*/ 1 w 535"/>
                  <a:gd name="T21" fmla="*/ 8 h 351"/>
                  <a:gd name="T22" fmla="*/ 1 w 535"/>
                  <a:gd name="T23" fmla="*/ 8 h 351"/>
                  <a:gd name="T24" fmla="*/ 2 w 535"/>
                  <a:gd name="T25" fmla="*/ 9 h 351"/>
                  <a:gd name="T26" fmla="*/ 2 w 535"/>
                  <a:gd name="T27" fmla="*/ 10 h 351"/>
                  <a:gd name="T28" fmla="*/ 3 w 535"/>
                  <a:gd name="T29" fmla="*/ 10 h 351"/>
                  <a:gd name="T30" fmla="*/ 3 w 535"/>
                  <a:gd name="T31" fmla="*/ 11 h 351"/>
                  <a:gd name="T32" fmla="*/ 4 w 535"/>
                  <a:gd name="T33" fmla="*/ 12 h 351"/>
                  <a:gd name="T34" fmla="*/ 5 w 535"/>
                  <a:gd name="T35" fmla="*/ 12 h 351"/>
                  <a:gd name="T36" fmla="*/ 5 w 535"/>
                  <a:gd name="T37" fmla="*/ 12 h 351"/>
                  <a:gd name="T38" fmla="*/ 6 w 535"/>
                  <a:gd name="T39" fmla="*/ 13 h 351"/>
                  <a:gd name="T40" fmla="*/ 7 w 535"/>
                  <a:gd name="T41" fmla="*/ 13 h 351"/>
                  <a:gd name="T42" fmla="*/ 8 w 535"/>
                  <a:gd name="T43" fmla="*/ 13 h 351"/>
                  <a:gd name="T44" fmla="*/ 9 w 535"/>
                  <a:gd name="T45" fmla="*/ 13 h 351"/>
                  <a:gd name="T46" fmla="*/ 10 w 535"/>
                  <a:gd name="T47" fmla="*/ 13 h 351"/>
                  <a:gd name="T48" fmla="*/ 11 w 535"/>
                  <a:gd name="T49" fmla="*/ 13 h 351"/>
                  <a:gd name="T50" fmla="*/ 11 w 535"/>
                  <a:gd name="T51" fmla="*/ 13 h 351"/>
                  <a:gd name="T52" fmla="*/ 12 w 535"/>
                  <a:gd name="T53" fmla="*/ 12 h 351"/>
                  <a:gd name="T54" fmla="*/ 13 w 535"/>
                  <a:gd name="T55" fmla="*/ 12 h 351"/>
                  <a:gd name="T56" fmla="*/ 14 w 535"/>
                  <a:gd name="T57" fmla="*/ 12 h 351"/>
                  <a:gd name="T58" fmla="*/ 14 w 535"/>
                  <a:gd name="T59" fmla="*/ 11 h 351"/>
                  <a:gd name="T60" fmla="*/ 15 w 535"/>
                  <a:gd name="T61" fmla="*/ 10 h 351"/>
                  <a:gd name="T62" fmla="*/ 16 w 535"/>
                  <a:gd name="T63" fmla="*/ 10 h 351"/>
                  <a:gd name="T64" fmla="*/ 16 w 535"/>
                  <a:gd name="T65" fmla="*/ 9 h 351"/>
                  <a:gd name="T66" fmla="*/ 17 w 535"/>
                  <a:gd name="T67" fmla="*/ 9 h 351"/>
                  <a:gd name="T68" fmla="*/ 17 w 535"/>
                  <a:gd name="T69" fmla="*/ 8 h 351"/>
                  <a:gd name="T70" fmla="*/ 17 w 535"/>
                  <a:gd name="T71" fmla="*/ 7 h 351"/>
                  <a:gd name="T72" fmla="*/ 18 w 535"/>
                  <a:gd name="T73" fmla="*/ 6 h 351"/>
                  <a:gd name="T74" fmla="*/ 18 w 535"/>
                  <a:gd name="T75" fmla="*/ 5 h 351"/>
                  <a:gd name="T76" fmla="*/ 18 w 535"/>
                  <a:gd name="T77" fmla="*/ 4 h 351"/>
                  <a:gd name="T78" fmla="*/ 20 w 535"/>
                  <a:gd name="T79" fmla="*/ 3 h 3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35"/>
                  <a:gd name="T121" fmla="*/ 0 h 351"/>
                  <a:gd name="T122" fmla="*/ 535 w 535"/>
                  <a:gd name="T123" fmla="*/ 351 h 3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35" h="351">
                    <a:moveTo>
                      <a:pt x="535" y="68"/>
                    </a:moveTo>
                    <a:lnTo>
                      <a:pt x="446" y="0"/>
                    </a:lnTo>
                    <a:lnTo>
                      <a:pt x="1" y="109"/>
                    </a:lnTo>
                    <a:lnTo>
                      <a:pt x="1" y="110"/>
                    </a:lnTo>
                    <a:lnTo>
                      <a:pt x="1" y="112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38"/>
                    </a:lnTo>
                    <a:lnTo>
                      <a:pt x="4" y="163"/>
                    </a:lnTo>
                    <a:lnTo>
                      <a:pt x="10" y="185"/>
                    </a:lnTo>
                    <a:lnTo>
                      <a:pt x="19" y="207"/>
                    </a:lnTo>
                    <a:lnTo>
                      <a:pt x="29" y="227"/>
                    </a:lnTo>
                    <a:lnTo>
                      <a:pt x="41" y="246"/>
                    </a:lnTo>
                    <a:lnTo>
                      <a:pt x="54" y="265"/>
                    </a:lnTo>
                    <a:lnTo>
                      <a:pt x="70" y="281"/>
                    </a:lnTo>
                    <a:lnTo>
                      <a:pt x="86" y="297"/>
                    </a:lnTo>
                    <a:lnTo>
                      <a:pt x="105" y="311"/>
                    </a:lnTo>
                    <a:lnTo>
                      <a:pt x="124" y="322"/>
                    </a:lnTo>
                    <a:lnTo>
                      <a:pt x="145" y="332"/>
                    </a:lnTo>
                    <a:lnTo>
                      <a:pt x="167" y="341"/>
                    </a:lnTo>
                    <a:lnTo>
                      <a:pt x="188" y="347"/>
                    </a:lnTo>
                    <a:lnTo>
                      <a:pt x="213" y="350"/>
                    </a:lnTo>
                    <a:lnTo>
                      <a:pt x="237" y="351"/>
                    </a:lnTo>
                    <a:lnTo>
                      <a:pt x="260" y="350"/>
                    </a:lnTo>
                    <a:lnTo>
                      <a:pt x="284" y="347"/>
                    </a:lnTo>
                    <a:lnTo>
                      <a:pt x="307" y="341"/>
                    </a:lnTo>
                    <a:lnTo>
                      <a:pt x="329" y="334"/>
                    </a:lnTo>
                    <a:lnTo>
                      <a:pt x="349" y="324"/>
                    </a:lnTo>
                    <a:lnTo>
                      <a:pt x="368" y="312"/>
                    </a:lnTo>
                    <a:lnTo>
                      <a:pt x="386" y="299"/>
                    </a:lnTo>
                    <a:lnTo>
                      <a:pt x="403" y="283"/>
                    </a:lnTo>
                    <a:lnTo>
                      <a:pt x="418" y="267"/>
                    </a:lnTo>
                    <a:lnTo>
                      <a:pt x="431" y="249"/>
                    </a:lnTo>
                    <a:lnTo>
                      <a:pt x="443" y="230"/>
                    </a:lnTo>
                    <a:lnTo>
                      <a:pt x="453" y="210"/>
                    </a:lnTo>
                    <a:lnTo>
                      <a:pt x="462" y="188"/>
                    </a:lnTo>
                    <a:lnTo>
                      <a:pt x="468" y="166"/>
                    </a:lnTo>
                    <a:lnTo>
                      <a:pt x="472" y="142"/>
                    </a:lnTo>
                    <a:lnTo>
                      <a:pt x="474" y="119"/>
                    </a:lnTo>
                    <a:lnTo>
                      <a:pt x="53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35" name="Rectangle 390"/>
            <p:cNvSpPr>
              <a:spLocks noChangeArrowheads="1"/>
            </p:cNvSpPr>
            <p:nvPr/>
          </p:nvSpPr>
          <p:spPr bwMode="auto">
            <a:xfrm>
              <a:off x="911" y="2959"/>
              <a:ext cx="155" cy="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Rectangle 391"/>
            <p:cNvSpPr>
              <a:spLocks noChangeArrowheads="1"/>
            </p:cNvSpPr>
            <p:nvPr/>
          </p:nvSpPr>
          <p:spPr bwMode="auto">
            <a:xfrm>
              <a:off x="915" y="3004"/>
              <a:ext cx="155" cy="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 - Label Switching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2106613"/>
            <a:ext cx="8758237" cy="42481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label switching </a:t>
            </a:r>
            <a:r>
              <a:rPr lang="en-US" sz="2400" dirty="0" smtClean="0"/>
              <a:t>adds the strength of CO to CL forwarding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label switching </a:t>
            </a:r>
            <a:r>
              <a:rPr lang="en-US" sz="2400" dirty="0" smtClean="0"/>
              <a:t>involves three stages: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routing (topology determination) using L3 protocols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path setup (label binding and distribution) perhaps using new protocol(s)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data forwarding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label switching  </a:t>
            </a:r>
            <a:r>
              <a:rPr lang="en-US" sz="2400" dirty="0" smtClean="0"/>
              <a:t>the solution to </a:t>
            </a:r>
            <a:r>
              <a:rPr lang="en-US" sz="2400" i="1" dirty="0" smtClean="0"/>
              <a:t>all</a:t>
            </a:r>
            <a:r>
              <a:rPr lang="en-US" sz="2400" dirty="0" smtClean="0"/>
              <a:t> of the above problems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speeds up forwarding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decreases forwarding table size (by using local labels)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enables support for QoS and arbitrary granularity FECs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load balancing by explicitly setting up paths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/>
              <a:t>complete separation of routing and forwarding algorithms</a:t>
            </a:r>
          </a:p>
          <a:p>
            <a:pPr lvl="2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smtClean="0"/>
              <a:t>no new routing algorithm needed</a:t>
            </a:r>
          </a:p>
          <a:p>
            <a:pPr lvl="2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smtClean="0"/>
              <a:t>but new signaling algorithm may be needed</a:t>
            </a:r>
            <a:endParaRPr lang="en-US" dirty="0" smtClean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782638" y="1155700"/>
            <a:ext cx="7296150" cy="539750"/>
            <a:chOff x="493" y="728"/>
            <a:chExt cx="4596" cy="3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38" y="738"/>
              <a:ext cx="251" cy="330"/>
              <a:chOff x="480" y="2498"/>
              <a:chExt cx="872" cy="878"/>
            </a:xfrm>
          </p:grpSpPr>
          <p:sp>
            <p:nvSpPr>
              <p:cNvPr id="34860" name="Oval 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1" name="Rectangle 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Rectangle 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3" name="Oval 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880" name="Freeform 1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1" name="Freeform 1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2" name="Freeform 1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3" name="Freeform 1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4" name="Freeform 1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5" name="Freeform 1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6" name="Freeform 1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7" name="Freeform 1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872" name="Freeform 2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3" name="Freeform 2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4" name="Freeform 2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5" name="Freeform 2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6" name="Freeform 2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7" name="Freeform 2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8" name="Freeform 2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Freeform 2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866" name="Freeform 2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7" name="Freeform 3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8" name="Freeform 3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9" name="Freeform 3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892" y="735"/>
              <a:ext cx="251" cy="330"/>
              <a:chOff x="266" y="1703"/>
              <a:chExt cx="251" cy="330"/>
            </a:xfrm>
          </p:grpSpPr>
          <p:sp>
            <p:nvSpPr>
              <p:cNvPr id="34851" name="Oval 34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Rectangle 35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Rectangle 36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Oval 37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34856" name="Freeform 3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7" name="Freeform 4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8" name="Freeform 4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9" name="Freeform 4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3758" y="728"/>
              <a:ext cx="251" cy="330"/>
              <a:chOff x="3933" y="930"/>
              <a:chExt cx="251" cy="330"/>
            </a:xfrm>
          </p:grpSpPr>
          <p:sp>
            <p:nvSpPr>
              <p:cNvPr id="34828" name="Oval 44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Rectangle 4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Rectangle 4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Oval 47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12" name="Group 4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843" name="Freeform 5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4" name="Freeform 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5" name="Freeform 5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6" name="Freeform 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7" name="Freeform 5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8" name="Freeform 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9" name="Freeform 5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0" name="Freeform 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835" name="Freeform 5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6" name="Freeform 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7" name="Freeform 6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8" name="Freeform 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9" name="Freeform 6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0" name="Freeform 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1" name="Freeform 6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2" name="Freeform 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825" name="Text Box 67"/>
            <p:cNvSpPr txBox="1">
              <a:spLocks noChangeArrowheads="1"/>
            </p:cNvSpPr>
            <p:nvPr/>
          </p:nvSpPr>
          <p:spPr bwMode="auto">
            <a:xfrm>
              <a:off x="493" y="795"/>
              <a:ext cx="15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 forwarder (switch)</a:t>
              </a:r>
            </a:p>
          </p:txBody>
        </p:sp>
        <p:sp>
          <p:nvSpPr>
            <p:cNvPr id="34826" name="Text Box 68"/>
            <p:cNvSpPr txBox="1">
              <a:spLocks noChangeArrowheads="1"/>
            </p:cNvSpPr>
            <p:nvPr/>
          </p:nvSpPr>
          <p:spPr bwMode="auto">
            <a:xfrm>
              <a:off x="2386" y="795"/>
              <a:ext cx="14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CL forwarder (router)</a:t>
              </a:r>
            </a:p>
          </p:txBody>
        </p:sp>
        <p:sp>
          <p:nvSpPr>
            <p:cNvPr id="34827" name="Text Box 69"/>
            <p:cNvSpPr txBox="1">
              <a:spLocks noChangeArrowheads="1"/>
            </p:cNvSpPr>
            <p:nvPr/>
          </p:nvSpPr>
          <p:spPr bwMode="auto">
            <a:xfrm>
              <a:off x="4398" y="807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LSR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is it?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27188"/>
            <a:ext cx="8670925" cy="40878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Unlike TCP, the label switching  CO layer lies </a:t>
            </a:r>
            <a:r>
              <a:rPr lang="en-US" sz="2400" i="1" dirty="0" smtClean="0">
                <a:solidFill>
                  <a:srgbClr val="0033CC"/>
                </a:solidFill>
              </a:rPr>
              <a:t>under</a:t>
            </a:r>
            <a:r>
              <a:rPr lang="en-US" sz="2400" dirty="0" smtClean="0">
                <a:solidFill>
                  <a:srgbClr val="0033CC"/>
                </a:solidFill>
              </a:rPr>
              <a:t> the CL layer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If there is a broadcast L2 (e.g. Ethernet), the CO layer lies </a:t>
            </a:r>
            <a:r>
              <a:rPr lang="en-US" sz="2400" i="1" dirty="0" smtClean="0">
                <a:solidFill>
                  <a:srgbClr val="0033CC"/>
                </a:solidFill>
              </a:rPr>
              <a:t>above</a:t>
            </a:r>
            <a:r>
              <a:rPr lang="en-US" sz="2400" dirty="0" smtClean="0">
                <a:solidFill>
                  <a:srgbClr val="0033CC"/>
                </a:solidFill>
              </a:rPr>
              <a:t> it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2400" dirty="0" smtClean="0"/>
              <a:t>Hence, label switching is sometimes called </a:t>
            </a:r>
            <a:r>
              <a:rPr lang="en-US" sz="2400" dirty="0" smtClean="0">
                <a:solidFill>
                  <a:srgbClr val="FF33CC"/>
                </a:solidFill>
              </a:rPr>
              <a:t>layer 2.5 switching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23331" y="2817028"/>
            <a:ext cx="7496744" cy="1847812"/>
            <a:chOff x="723331" y="2817028"/>
            <a:chExt cx="7496744" cy="1847812"/>
          </a:xfrm>
        </p:grpSpPr>
        <p:sp>
          <p:nvSpPr>
            <p:cNvPr id="35885" name="Text Box 73"/>
            <p:cNvSpPr txBox="1">
              <a:spLocks noChangeArrowheads="1"/>
            </p:cNvSpPr>
            <p:nvPr/>
          </p:nvSpPr>
          <p:spPr bwMode="auto">
            <a:xfrm>
              <a:off x="723332" y="2817028"/>
              <a:ext cx="328795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higher layers</a:t>
              </a:r>
            </a:p>
          </p:txBody>
        </p:sp>
        <p:sp>
          <p:nvSpPr>
            <p:cNvPr id="35886" name="Text Box 74"/>
            <p:cNvSpPr txBox="1">
              <a:spLocks noChangeArrowheads="1"/>
            </p:cNvSpPr>
            <p:nvPr/>
          </p:nvSpPr>
          <p:spPr bwMode="auto">
            <a:xfrm>
              <a:off x="724619" y="3180987"/>
              <a:ext cx="328540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layer 3 (e.g. IP)</a:t>
              </a:r>
            </a:p>
          </p:txBody>
        </p:sp>
        <p:sp>
          <p:nvSpPr>
            <p:cNvPr id="35887" name="Text Box 75"/>
            <p:cNvSpPr txBox="1">
              <a:spLocks noChangeArrowheads="1"/>
            </p:cNvSpPr>
            <p:nvPr/>
          </p:nvSpPr>
          <p:spPr bwMode="auto">
            <a:xfrm>
              <a:off x="723332" y="3552194"/>
              <a:ext cx="3287951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label switching (layer 2.5)</a:t>
              </a:r>
            </a:p>
          </p:txBody>
        </p:sp>
        <p:sp>
          <p:nvSpPr>
            <p:cNvPr id="35888" name="Text Box 76"/>
            <p:cNvSpPr txBox="1">
              <a:spLocks noChangeArrowheads="1"/>
            </p:cNvSpPr>
            <p:nvPr/>
          </p:nvSpPr>
          <p:spPr bwMode="auto">
            <a:xfrm>
              <a:off x="723331" y="3922713"/>
              <a:ext cx="3285107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layer 2 (e.g. ethernet)</a:t>
              </a:r>
            </a:p>
          </p:txBody>
        </p:sp>
        <p:sp>
          <p:nvSpPr>
            <p:cNvPr id="35889" name="Text Box 77"/>
            <p:cNvSpPr txBox="1">
              <a:spLocks noChangeArrowheads="1"/>
            </p:cNvSpPr>
            <p:nvPr/>
          </p:nvSpPr>
          <p:spPr bwMode="auto">
            <a:xfrm>
              <a:off x="723331" y="4295508"/>
              <a:ext cx="3289869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physical layer</a:t>
              </a:r>
            </a:p>
          </p:txBody>
        </p:sp>
        <p:sp>
          <p:nvSpPr>
            <p:cNvPr id="35890" name="Text Box 78"/>
            <p:cNvSpPr txBox="1">
              <a:spLocks noChangeArrowheads="1"/>
            </p:cNvSpPr>
            <p:nvPr/>
          </p:nvSpPr>
          <p:spPr bwMode="auto">
            <a:xfrm>
              <a:off x="4456113" y="3498851"/>
              <a:ext cx="1843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rgbClr val="FF33CC"/>
                  </a:solidFill>
                </a:rPr>
                <a:t>shim</a:t>
              </a:r>
              <a:r>
                <a:rPr lang="en-US" sz="2400">
                  <a:solidFill>
                    <a:srgbClr val="FF33CC"/>
                  </a:solidFill>
                </a:rPr>
                <a:t> header</a:t>
              </a:r>
            </a:p>
          </p:txBody>
        </p:sp>
        <p:sp>
          <p:nvSpPr>
            <p:cNvPr id="35891" name="Line 79"/>
            <p:cNvSpPr>
              <a:spLocks noChangeShapeType="1"/>
            </p:cNvSpPr>
            <p:nvPr/>
          </p:nvSpPr>
          <p:spPr bwMode="auto">
            <a:xfrm flipH="1">
              <a:off x="4049713" y="3749044"/>
              <a:ext cx="392113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H="1">
              <a:off x="6373813" y="3109913"/>
              <a:ext cx="1846262" cy="1425575"/>
              <a:chOff x="203" y="2718"/>
              <a:chExt cx="1163" cy="898"/>
            </a:xfrm>
          </p:grpSpPr>
          <p:sp>
            <p:nvSpPr>
              <p:cNvPr id="35847" name="Freeform 81"/>
              <p:cNvSpPr>
                <a:spLocks/>
              </p:cNvSpPr>
              <p:nvPr/>
            </p:nvSpPr>
            <p:spPr bwMode="auto">
              <a:xfrm>
                <a:off x="634" y="2982"/>
                <a:ext cx="276" cy="109"/>
              </a:xfrm>
              <a:custGeom>
                <a:avLst/>
                <a:gdLst>
                  <a:gd name="T0" fmla="*/ 0 w 744"/>
                  <a:gd name="T1" fmla="*/ 2 h 294"/>
                  <a:gd name="T2" fmla="*/ 4 w 744"/>
                  <a:gd name="T3" fmla="*/ 15 h 294"/>
                  <a:gd name="T4" fmla="*/ 18 w 744"/>
                  <a:gd name="T5" fmla="*/ 5 h 294"/>
                  <a:gd name="T6" fmla="*/ 19 w 744"/>
                  <a:gd name="T7" fmla="*/ 7 h 294"/>
                  <a:gd name="T8" fmla="*/ 38 w 744"/>
                  <a:gd name="T9" fmla="*/ 7 h 294"/>
                  <a:gd name="T10" fmla="*/ 38 w 744"/>
                  <a:gd name="T11" fmla="*/ 3 h 294"/>
                  <a:gd name="T12" fmla="*/ 20 w 744"/>
                  <a:gd name="T13" fmla="*/ 3 h 294"/>
                  <a:gd name="T14" fmla="*/ 19 w 744"/>
                  <a:gd name="T15" fmla="*/ 0 h 294"/>
                  <a:gd name="T16" fmla="*/ 11 w 744"/>
                  <a:gd name="T17" fmla="*/ 5 h 294"/>
                  <a:gd name="T18" fmla="*/ 11 w 744"/>
                  <a:gd name="T19" fmla="*/ 5 h 294"/>
                  <a:gd name="T20" fmla="*/ 11 w 744"/>
                  <a:gd name="T21" fmla="*/ 4 h 294"/>
                  <a:gd name="T22" fmla="*/ 10 w 744"/>
                  <a:gd name="T23" fmla="*/ 3 h 294"/>
                  <a:gd name="T24" fmla="*/ 9 w 744"/>
                  <a:gd name="T25" fmla="*/ 3 h 294"/>
                  <a:gd name="T26" fmla="*/ 7 w 744"/>
                  <a:gd name="T27" fmla="*/ 1 h 294"/>
                  <a:gd name="T28" fmla="*/ 5 w 744"/>
                  <a:gd name="T29" fmla="*/ 1 h 294"/>
                  <a:gd name="T30" fmla="*/ 3 w 744"/>
                  <a:gd name="T31" fmla="*/ 1 h 294"/>
                  <a:gd name="T32" fmla="*/ 0 w 744"/>
                  <a:gd name="T33" fmla="*/ 2 h 2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4"/>
                  <a:gd name="T52" fmla="*/ 0 h 294"/>
                  <a:gd name="T53" fmla="*/ 744 w 744"/>
                  <a:gd name="T54" fmla="*/ 294 h 2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4" h="294">
                    <a:moveTo>
                      <a:pt x="0" y="47"/>
                    </a:moveTo>
                    <a:lnTo>
                      <a:pt x="70" y="294"/>
                    </a:lnTo>
                    <a:lnTo>
                      <a:pt x="349" y="100"/>
                    </a:lnTo>
                    <a:lnTo>
                      <a:pt x="362" y="142"/>
                    </a:lnTo>
                    <a:lnTo>
                      <a:pt x="744" y="142"/>
                    </a:lnTo>
                    <a:lnTo>
                      <a:pt x="744" y="62"/>
                    </a:lnTo>
                    <a:lnTo>
                      <a:pt x="400" y="62"/>
                    </a:lnTo>
                    <a:lnTo>
                      <a:pt x="362" y="0"/>
                    </a:lnTo>
                    <a:lnTo>
                      <a:pt x="219" y="103"/>
                    </a:lnTo>
                    <a:lnTo>
                      <a:pt x="216" y="97"/>
                    </a:lnTo>
                    <a:lnTo>
                      <a:pt x="209" y="84"/>
                    </a:lnTo>
                    <a:lnTo>
                      <a:pt x="194" y="66"/>
                    </a:lnTo>
                    <a:lnTo>
                      <a:pt x="174" y="49"/>
                    </a:lnTo>
                    <a:lnTo>
                      <a:pt x="144" y="33"/>
                    </a:lnTo>
                    <a:lnTo>
                      <a:pt x="106" y="25"/>
                    </a:lnTo>
                    <a:lnTo>
                      <a:pt x="58" y="3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Rectangle 82"/>
              <p:cNvSpPr>
                <a:spLocks noChangeArrowheads="1"/>
              </p:cNvSpPr>
              <p:nvPr/>
            </p:nvSpPr>
            <p:spPr bwMode="auto">
              <a:xfrm>
                <a:off x="1139" y="3112"/>
                <a:ext cx="146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9" name="Rectangle 83"/>
              <p:cNvSpPr>
                <a:spLocks noChangeArrowheads="1"/>
              </p:cNvSpPr>
              <p:nvPr/>
            </p:nvSpPr>
            <p:spPr bwMode="auto">
              <a:xfrm>
                <a:off x="916" y="3107"/>
                <a:ext cx="74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Rectangle 84"/>
              <p:cNvSpPr>
                <a:spLocks noChangeArrowheads="1"/>
              </p:cNvSpPr>
              <p:nvPr/>
            </p:nvSpPr>
            <p:spPr bwMode="auto">
              <a:xfrm>
                <a:off x="1297" y="3107"/>
                <a:ext cx="64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Rectangle 85"/>
              <p:cNvSpPr>
                <a:spLocks noChangeArrowheads="1"/>
              </p:cNvSpPr>
              <p:nvPr/>
            </p:nvSpPr>
            <p:spPr bwMode="auto">
              <a:xfrm>
                <a:off x="1005" y="3107"/>
                <a:ext cx="115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Rectangle 86"/>
              <p:cNvSpPr>
                <a:spLocks noChangeArrowheads="1"/>
              </p:cNvSpPr>
              <p:nvPr/>
            </p:nvSpPr>
            <p:spPr bwMode="auto">
              <a:xfrm>
                <a:off x="1319" y="3478"/>
                <a:ext cx="42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Rectangle 87"/>
              <p:cNvSpPr>
                <a:spLocks noChangeArrowheads="1"/>
              </p:cNvSpPr>
              <p:nvPr/>
            </p:nvSpPr>
            <p:spPr bwMode="auto">
              <a:xfrm>
                <a:off x="916" y="3478"/>
                <a:ext cx="76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Rectangle 88"/>
              <p:cNvSpPr>
                <a:spLocks noChangeArrowheads="1"/>
              </p:cNvSpPr>
              <p:nvPr/>
            </p:nvSpPr>
            <p:spPr bwMode="auto">
              <a:xfrm>
                <a:off x="1167" y="3478"/>
                <a:ext cx="136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5" name="Rectangle 89"/>
              <p:cNvSpPr>
                <a:spLocks noChangeArrowheads="1"/>
              </p:cNvSpPr>
              <p:nvPr/>
            </p:nvSpPr>
            <p:spPr bwMode="auto">
              <a:xfrm>
                <a:off x="1009" y="3478"/>
                <a:ext cx="142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Rectangle 90"/>
              <p:cNvSpPr>
                <a:spLocks noChangeArrowheads="1"/>
              </p:cNvSpPr>
              <p:nvPr/>
            </p:nvSpPr>
            <p:spPr bwMode="auto">
              <a:xfrm>
                <a:off x="916" y="3181"/>
                <a:ext cx="144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7" name="Rectangle 91"/>
              <p:cNvSpPr>
                <a:spLocks noChangeArrowheads="1"/>
              </p:cNvSpPr>
              <p:nvPr/>
            </p:nvSpPr>
            <p:spPr bwMode="auto">
              <a:xfrm>
                <a:off x="1214" y="3181"/>
                <a:ext cx="147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Rectangle 92"/>
              <p:cNvSpPr>
                <a:spLocks noChangeArrowheads="1"/>
              </p:cNvSpPr>
              <p:nvPr/>
            </p:nvSpPr>
            <p:spPr bwMode="auto">
              <a:xfrm>
                <a:off x="1076" y="3181"/>
                <a:ext cx="122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Rectangle 93"/>
              <p:cNvSpPr>
                <a:spLocks noChangeArrowheads="1"/>
              </p:cNvSpPr>
              <p:nvPr/>
            </p:nvSpPr>
            <p:spPr bwMode="auto">
              <a:xfrm>
                <a:off x="970" y="3255"/>
                <a:ext cx="147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Rectangle 94"/>
              <p:cNvSpPr>
                <a:spLocks noChangeArrowheads="1"/>
              </p:cNvSpPr>
              <p:nvPr/>
            </p:nvSpPr>
            <p:spPr bwMode="auto">
              <a:xfrm>
                <a:off x="1133" y="3255"/>
                <a:ext cx="157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Rectangle 95"/>
              <p:cNvSpPr>
                <a:spLocks noChangeArrowheads="1"/>
              </p:cNvSpPr>
              <p:nvPr/>
            </p:nvSpPr>
            <p:spPr bwMode="auto">
              <a:xfrm>
                <a:off x="916" y="3255"/>
                <a:ext cx="38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96"/>
              <p:cNvSpPr>
                <a:spLocks noChangeArrowheads="1"/>
              </p:cNvSpPr>
              <p:nvPr/>
            </p:nvSpPr>
            <p:spPr bwMode="auto">
              <a:xfrm>
                <a:off x="1305" y="3255"/>
                <a:ext cx="56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Rectangle 97"/>
              <p:cNvSpPr>
                <a:spLocks noChangeArrowheads="1"/>
              </p:cNvSpPr>
              <p:nvPr/>
            </p:nvSpPr>
            <p:spPr bwMode="auto">
              <a:xfrm>
                <a:off x="1214" y="3329"/>
                <a:ext cx="147" cy="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4" name="Rectangle 98"/>
              <p:cNvSpPr>
                <a:spLocks noChangeArrowheads="1"/>
              </p:cNvSpPr>
              <p:nvPr/>
            </p:nvSpPr>
            <p:spPr bwMode="auto">
              <a:xfrm>
                <a:off x="1044" y="3329"/>
                <a:ext cx="154" cy="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5" name="Rectangle 99"/>
              <p:cNvSpPr>
                <a:spLocks noChangeArrowheads="1"/>
              </p:cNvSpPr>
              <p:nvPr/>
            </p:nvSpPr>
            <p:spPr bwMode="auto">
              <a:xfrm>
                <a:off x="916" y="3329"/>
                <a:ext cx="112" cy="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Rectangle 100"/>
              <p:cNvSpPr>
                <a:spLocks noChangeArrowheads="1"/>
              </p:cNvSpPr>
              <p:nvPr/>
            </p:nvSpPr>
            <p:spPr bwMode="auto">
              <a:xfrm>
                <a:off x="1125" y="3403"/>
                <a:ext cx="140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7" name="Rectangle 101"/>
              <p:cNvSpPr>
                <a:spLocks noChangeArrowheads="1"/>
              </p:cNvSpPr>
              <p:nvPr/>
            </p:nvSpPr>
            <p:spPr bwMode="auto">
              <a:xfrm>
                <a:off x="916" y="3403"/>
                <a:ext cx="193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8" name="Rectangle 102"/>
              <p:cNvSpPr>
                <a:spLocks noChangeArrowheads="1"/>
              </p:cNvSpPr>
              <p:nvPr/>
            </p:nvSpPr>
            <p:spPr bwMode="auto">
              <a:xfrm>
                <a:off x="1281" y="3403"/>
                <a:ext cx="80" cy="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9" name="Rectangle 103"/>
              <p:cNvSpPr>
                <a:spLocks noChangeArrowheads="1"/>
              </p:cNvSpPr>
              <p:nvPr/>
            </p:nvSpPr>
            <p:spPr bwMode="auto">
              <a:xfrm>
                <a:off x="966" y="3035"/>
                <a:ext cx="119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Rectangle 104"/>
              <p:cNvSpPr>
                <a:spLocks noChangeArrowheads="1"/>
              </p:cNvSpPr>
              <p:nvPr/>
            </p:nvSpPr>
            <p:spPr bwMode="auto">
              <a:xfrm>
                <a:off x="1100" y="3035"/>
                <a:ext cx="115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Rectangle 105"/>
              <p:cNvSpPr>
                <a:spLocks noChangeArrowheads="1"/>
              </p:cNvSpPr>
              <p:nvPr/>
            </p:nvSpPr>
            <p:spPr bwMode="auto">
              <a:xfrm>
                <a:off x="1232" y="3035"/>
                <a:ext cx="129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Rectangle 106"/>
              <p:cNvSpPr>
                <a:spLocks noChangeArrowheads="1"/>
              </p:cNvSpPr>
              <p:nvPr/>
            </p:nvSpPr>
            <p:spPr bwMode="auto">
              <a:xfrm>
                <a:off x="916" y="3035"/>
                <a:ext cx="34" cy="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Rectangle 107"/>
              <p:cNvSpPr>
                <a:spLocks noChangeArrowheads="1"/>
              </p:cNvSpPr>
              <p:nvPr/>
            </p:nvSpPr>
            <p:spPr bwMode="auto">
              <a:xfrm>
                <a:off x="1271" y="2955"/>
                <a:ext cx="95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Rectangle 108"/>
              <p:cNvSpPr>
                <a:spLocks noChangeArrowheads="1"/>
              </p:cNvSpPr>
              <p:nvPr/>
            </p:nvSpPr>
            <p:spPr bwMode="auto">
              <a:xfrm>
                <a:off x="1078" y="2958"/>
                <a:ext cx="105" cy="6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Rectangle 109"/>
              <p:cNvSpPr>
                <a:spLocks noChangeArrowheads="1"/>
              </p:cNvSpPr>
              <p:nvPr/>
            </p:nvSpPr>
            <p:spPr bwMode="auto">
              <a:xfrm>
                <a:off x="1187" y="2955"/>
                <a:ext cx="77" cy="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0"/>
              <p:cNvGrpSpPr>
                <a:grpSpLocks/>
              </p:cNvGrpSpPr>
              <p:nvPr/>
            </p:nvGrpSpPr>
            <p:grpSpPr bwMode="auto">
              <a:xfrm>
                <a:off x="203" y="2718"/>
                <a:ext cx="468" cy="898"/>
                <a:chOff x="129" y="2983"/>
                <a:chExt cx="420" cy="807"/>
              </a:xfrm>
            </p:grpSpPr>
            <p:sp>
              <p:nvSpPr>
                <p:cNvPr id="35879" name="Freeform 111"/>
                <p:cNvSpPr>
                  <a:spLocks/>
                </p:cNvSpPr>
                <p:nvPr/>
              </p:nvSpPr>
              <p:spPr bwMode="auto">
                <a:xfrm>
                  <a:off x="154" y="3314"/>
                  <a:ext cx="87" cy="124"/>
                </a:xfrm>
                <a:custGeom>
                  <a:avLst/>
                  <a:gdLst>
                    <a:gd name="T0" fmla="*/ 6 w 260"/>
                    <a:gd name="T1" fmla="*/ 0 h 372"/>
                    <a:gd name="T2" fmla="*/ 1 w 260"/>
                    <a:gd name="T3" fmla="*/ 9 h 372"/>
                    <a:gd name="T4" fmla="*/ 0 w 260"/>
                    <a:gd name="T5" fmla="*/ 10 h 372"/>
                    <a:gd name="T6" fmla="*/ 1 w 260"/>
                    <a:gd name="T7" fmla="*/ 10 h 372"/>
                    <a:gd name="T8" fmla="*/ 1 w 260"/>
                    <a:gd name="T9" fmla="*/ 10 h 372"/>
                    <a:gd name="T10" fmla="*/ 2 w 260"/>
                    <a:gd name="T11" fmla="*/ 10 h 372"/>
                    <a:gd name="T12" fmla="*/ 2 w 260"/>
                    <a:gd name="T13" fmla="*/ 10 h 372"/>
                    <a:gd name="T14" fmla="*/ 3 w 260"/>
                    <a:gd name="T15" fmla="*/ 10 h 372"/>
                    <a:gd name="T16" fmla="*/ 4 w 260"/>
                    <a:gd name="T17" fmla="*/ 11 h 372"/>
                    <a:gd name="T18" fmla="*/ 5 w 260"/>
                    <a:gd name="T19" fmla="*/ 12 h 372"/>
                    <a:gd name="T20" fmla="*/ 7 w 260"/>
                    <a:gd name="T21" fmla="*/ 13 h 372"/>
                    <a:gd name="T22" fmla="*/ 9 w 260"/>
                    <a:gd name="T23" fmla="*/ 14 h 372"/>
                    <a:gd name="T24" fmla="*/ 10 w 260"/>
                    <a:gd name="T25" fmla="*/ 12 h 372"/>
                    <a:gd name="T26" fmla="*/ 8 w 260"/>
                    <a:gd name="T27" fmla="*/ 11 h 372"/>
                    <a:gd name="T28" fmla="*/ 6 w 260"/>
                    <a:gd name="T29" fmla="*/ 10 h 372"/>
                    <a:gd name="T30" fmla="*/ 4 w 260"/>
                    <a:gd name="T31" fmla="*/ 9 h 372"/>
                    <a:gd name="T32" fmla="*/ 3 w 260"/>
                    <a:gd name="T33" fmla="*/ 9 h 372"/>
                    <a:gd name="T34" fmla="*/ 2 w 260"/>
                    <a:gd name="T35" fmla="*/ 9 h 372"/>
                    <a:gd name="T36" fmla="*/ 2 w 260"/>
                    <a:gd name="T37" fmla="*/ 8 h 372"/>
                    <a:gd name="T38" fmla="*/ 2 w 260"/>
                    <a:gd name="T39" fmla="*/ 8 h 372"/>
                    <a:gd name="T40" fmla="*/ 1 w 260"/>
                    <a:gd name="T41" fmla="*/ 8 h 372"/>
                    <a:gd name="T42" fmla="*/ 2 w 260"/>
                    <a:gd name="T43" fmla="*/ 9 h 372"/>
                    <a:gd name="T44" fmla="*/ 7 w 260"/>
                    <a:gd name="T45" fmla="*/ 1 h 372"/>
                    <a:gd name="T46" fmla="*/ 6 w 260"/>
                    <a:gd name="T47" fmla="*/ 0 h 3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0"/>
                    <a:gd name="T73" fmla="*/ 0 h 372"/>
                    <a:gd name="T74" fmla="*/ 260 w 260"/>
                    <a:gd name="T75" fmla="*/ 372 h 3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0" h="372">
                      <a:moveTo>
                        <a:pt x="155" y="0"/>
                      </a:moveTo>
                      <a:lnTo>
                        <a:pt x="17" y="233"/>
                      </a:lnTo>
                      <a:lnTo>
                        <a:pt x="0" y="262"/>
                      </a:lnTo>
                      <a:lnTo>
                        <a:pt x="33" y="265"/>
                      </a:lnTo>
                      <a:lnTo>
                        <a:pt x="36" y="266"/>
                      </a:lnTo>
                      <a:lnTo>
                        <a:pt x="43" y="268"/>
                      </a:lnTo>
                      <a:lnTo>
                        <a:pt x="58" y="274"/>
                      </a:lnTo>
                      <a:lnTo>
                        <a:pt x="77" y="282"/>
                      </a:lnTo>
                      <a:lnTo>
                        <a:pt x="105" y="296"/>
                      </a:lnTo>
                      <a:lnTo>
                        <a:pt x="140" y="313"/>
                      </a:lnTo>
                      <a:lnTo>
                        <a:pt x="184" y="339"/>
                      </a:lnTo>
                      <a:lnTo>
                        <a:pt x="238" y="372"/>
                      </a:lnTo>
                      <a:lnTo>
                        <a:pt x="260" y="335"/>
                      </a:lnTo>
                      <a:lnTo>
                        <a:pt x="203" y="300"/>
                      </a:lnTo>
                      <a:lnTo>
                        <a:pt x="156" y="274"/>
                      </a:lnTo>
                      <a:lnTo>
                        <a:pt x="118" y="255"/>
                      </a:lnTo>
                      <a:lnTo>
                        <a:pt x="89" y="240"/>
                      </a:lnTo>
                      <a:lnTo>
                        <a:pt x="67" y="231"/>
                      </a:lnTo>
                      <a:lnTo>
                        <a:pt x="51" y="225"/>
                      </a:lnTo>
                      <a:lnTo>
                        <a:pt x="42" y="224"/>
                      </a:lnTo>
                      <a:lnTo>
                        <a:pt x="38" y="222"/>
                      </a:lnTo>
                      <a:lnTo>
                        <a:pt x="54" y="255"/>
                      </a:lnTo>
                      <a:lnTo>
                        <a:pt x="191" y="22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0" name="Freeform 112"/>
                <p:cNvSpPr>
                  <a:spLocks/>
                </p:cNvSpPr>
                <p:nvPr/>
              </p:nvSpPr>
              <p:spPr bwMode="auto">
                <a:xfrm>
                  <a:off x="129" y="3419"/>
                  <a:ext cx="83" cy="51"/>
                </a:xfrm>
                <a:custGeom>
                  <a:avLst/>
                  <a:gdLst>
                    <a:gd name="T0" fmla="*/ 2 w 249"/>
                    <a:gd name="T1" fmla="*/ 0 h 155"/>
                    <a:gd name="T2" fmla="*/ 0 w 249"/>
                    <a:gd name="T3" fmla="*/ 5 h 155"/>
                    <a:gd name="T4" fmla="*/ 0 w 249"/>
                    <a:gd name="T5" fmla="*/ 5 h 155"/>
                    <a:gd name="T6" fmla="*/ 0 w 249"/>
                    <a:gd name="T7" fmla="*/ 5 h 155"/>
                    <a:gd name="T8" fmla="*/ 1 w 249"/>
                    <a:gd name="T9" fmla="*/ 5 h 155"/>
                    <a:gd name="T10" fmla="*/ 1 w 249"/>
                    <a:gd name="T11" fmla="*/ 5 h 155"/>
                    <a:gd name="T12" fmla="*/ 1 w 249"/>
                    <a:gd name="T13" fmla="*/ 5 h 155"/>
                    <a:gd name="T14" fmla="*/ 2 w 249"/>
                    <a:gd name="T15" fmla="*/ 5 h 155"/>
                    <a:gd name="T16" fmla="*/ 3 w 249"/>
                    <a:gd name="T17" fmla="*/ 5 h 155"/>
                    <a:gd name="T18" fmla="*/ 3 w 249"/>
                    <a:gd name="T19" fmla="*/ 5 h 155"/>
                    <a:gd name="T20" fmla="*/ 4 w 249"/>
                    <a:gd name="T21" fmla="*/ 6 h 155"/>
                    <a:gd name="T22" fmla="*/ 5 w 249"/>
                    <a:gd name="T23" fmla="*/ 6 h 155"/>
                    <a:gd name="T24" fmla="*/ 5 w 249"/>
                    <a:gd name="T25" fmla="*/ 5 h 155"/>
                    <a:gd name="T26" fmla="*/ 6 w 249"/>
                    <a:gd name="T27" fmla="*/ 5 h 155"/>
                    <a:gd name="T28" fmla="*/ 7 w 249"/>
                    <a:gd name="T29" fmla="*/ 5 h 155"/>
                    <a:gd name="T30" fmla="*/ 8 w 249"/>
                    <a:gd name="T31" fmla="*/ 5 h 155"/>
                    <a:gd name="T32" fmla="*/ 9 w 249"/>
                    <a:gd name="T33" fmla="*/ 4 h 155"/>
                    <a:gd name="T34" fmla="*/ 9 w 249"/>
                    <a:gd name="T35" fmla="*/ 3 h 155"/>
                    <a:gd name="T36" fmla="*/ 2 w 249"/>
                    <a:gd name="T37" fmla="*/ 0 h 1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9"/>
                    <a:gd name="T58" fmla="*/ 0 h 155"/>
                    <a:gd name="T59" fmla="*/ 249 w 249"/>
                    <a:gd name="T60" fmla="*/ 155 h 1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9" h="155">
                      <a:moveTo>
                        <a:pt x="57" y="0"/>
                      </a:moveTo>
                      <a:lnTo>
                        <a:pt x="0" y="127"/>
                      </a:lnTo>
                      <a:lnTo>
                        <a:pt x="1" y="128"/>
                      </a:lnTo>
                      <a:lnTo>
                        <a:pt x="7" y="130"/>
                      </a:lnTo>
                      <a:lnTo>
                        <a:pt x="15" y="134"/>
                      </a:lnTo>
                      <a:lnTo>
                        <a:pt x="25" y="138"/>
                      </a:lnTo>
                      <a:lnTo>
                        <a:pt x="38" y="143"/>
                      </a:lnTo>
                      <a:lnTo>
                        <a:pt x="53" y="147"/>
                      </a:lnTo>
                      <a:lnTo>
                        <a:pt x="70" y="150"/>
                      </a:lnTo>
                      <a:lnTo>
                        <a:pt x="88" y="153"/>
                      </a:lnTo>
                      <a:lnTo>
                        <a:pt x="107" y="155"/>
                      </a:lnTo>
                      <a:lnTo>
                        <a:pt x="127" y="155"/>
                      </a:lnTo>
                      <a:lnTo>
                        <a:pt x="148" y="152"/>
                      </a:lnTo>
                      <a:lnTo>
                        <a:pt x="170" y="147"/>
                      </a:lnTo>
                      <a:lnTo>
                        <a:pt x="190" y="138"/>
                      </a:lnTo>
                      <a:lnTo>
                        <a:pt x="211" y="127"/>
                      </a:lnTo>
                      <a:lnTo>
                        <a:pt x="230" y="112"/>
                      </a:lnTo>
                      <a:lnTo>
                        <a:pt x="249" y="9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1" name="Freeform 113"/>
                <p:cNvSpPr>
                  <a:spLocks/>
                </p:cNvSpPr>
                <p:nvPr/>
              </p:nvSpPr>
              <p:spPr bwMode="auto">
                <a:xfrm>
                  <a:off x="277" y="2983"/>
                  <a:ext cx="196" cy="63"/>
                </a:xfrm>
                <a:custGeom>
                  <a:avLst/>
                  <a:gdLst>
                    <a:gd name="T0" fmla="*/ 15 w 588"/>
                    <a:gd name="T1" fmla="*/ 3 h 190"/>
                    <a:gd name="T2" fmla="*/ 22 w 588"/>
                    <a:gd name="T3" fmla="*/ 2 h 190"/>
                    <a:gd name="T4" fmla="*/ 21 w 588"/>
                    <a:gd name="T5" fmla="*/ 0 h 190"/>
                    <a:gd name="T6" fmla="*/ 14 w 588"/>
                    <a:gd name="T7" fmla="*/ 2 h 190"/>
                    <a:gd name="T8" fmla="*/ 13 w 588"/>
                    <a:gd name="T9" fmla="*/ 2 h 190"/>
                    <a:gd name="T10" fmla="*/ 13 w 588"/>
                    <a:gd name="T11" fmla="*/ 1 h 190"/>
                    <a:gd name="T12" fmla="*/ 12 w 588"/>
                    <a:gd name="T13" fmla="*/ 1 h 190"/>
                    <a:gd name="T14" fmla="*/ 11 w 588"/>
                    <a:gd name="T15" fmla="*/ 1 h 190"/>
                    <a:gd name="T16" fmla="*/ 11 w 588"/>
                    <a:gd name="T17" fmla="*/ 0 h 190"/>
                    <a:gd name="T18" fmla="*/ 10 w 588"/>
                    <a:gd name="T19" fmla="*/ 0 h 190"/>
                    <a:gd name="T20" fmla="*/ 9 w 588"/>
                    <a:gd name="T21" fmla="*/ 0 h 190"/>
                    <a:gd name="T22" fmla="*/ 9 w 588"/>
                    <a:gd name="T23" fmla="*/ 0 h 190"/>
                    <a:gd name="T24" fmla="*/ 7 w 588"/>
                    <a:gd name="T25" fmla="*/ 0 h 190"/>
                    <a:gd name="T26" fmla="*/ 6 w 588"/>
                    <a:gd name="T27" fmla="*/ 1 h 190"/>
                    <a:gd name="T28" fmla="*/ 4 w 588"/>
                    <a:gd name="T29" fmla="*/ 1 h 190"/>
                    <a:gd name="T30" fmla="*/ 3 w 588"/>
                    <a:gd name="T31" fmla="*/ 2 h 190"/>
                    <a:gd name="T32" fmla="*/ 2 w 588"/>
                    <a:gd name="T33" fmla="*/ 3 h 190"/>
                    <a:gd name="T34" fmla="*/ 1 w 588"/>
                    <a:gd name="T35" fmla="*/ 4 h 190"/>
                    <a:gd name="T36" fmla="*/ 0 w 588"/>
                    <a:gd name="T37" fmla="*/ 6 h 190"/>
                    <a:gd name="T38" fmla="*/ 0 w 588"/>
                    <a:gd name="T39" fmla="*/ 7 h 190"/>
                    <a:gd name="T40" fmla="*/ 12 w 588"/>
                    <a:gd name="T41" fmla="*/ 4 h 190"/>
                    <a:gd name="T42" fmla="*/ 12 w 588"/>
                    <a:gd name="T43" fmla="*/ 4 h 190"/>
                    <a:gd name="T44" fmla="*/ 12 w 588"/>
                    <a:gd name="T45" fmla="*/ 4 h 190"/>
                    <a:gd name="T46" fmla="*/ 15 w 588"/>
                    <a:gd name="T47" fmla="*/ 3 h 190"/>
                    <a:gd name="T48" fmla="*/ 15 w 588"/>
                    <a:gd name="T49" fmla="*/ 3 h 190"/>
                    <a:gd name="T50" fmla="*/ 15 w 588"/>
                    <a:gd name="T51" fmla="*/ 3 h 190"/>
                    <a:gd name="T52" fmla="*/ 15 w 588"/>
                    <a:gd name="T53" fmla="*/ 3 h 190"/>
                    <a:gd name="T54" fmla="*/ 15 w 588"/>
                    <a:gd name="T55" fmla="*/ 3 h 19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88"/>
                    <a:gd name="T85" fmla="*/ 0 h 190"/>
                    <a:gd name="T86" fmla="*/ 588 w 588"/>
                    <a:gd name="T87" fmla="*/ 190 h 19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88" h="190">
                      <a:moveTo>
                        <a:pt x="411" y="88"/>
                      </a:moveTo>
                      <a:lnTo>
                        <a:pt x="588" y="41"/>
                      </a:lnTo>
                      <a:lnTo>
                        <a:pt x="577" y="0"/>
                      </a:lnTo>
                      <a:lnTo>
                        <a:pt x="374" y="54"/>
                      </a:lnTo>
                      <a:lnTo>
                        <a:pt x="358" y="44"/>
                      </a:lnTo>
                      <a:lnTo>
                        <a:pt x="342" y="34"/>
                      </a:lnTo>
                      <a:lnTo>
                        <a:pt x="324" y="25"/>
                      </a:lnTo>
                      <a:lnTo>
                        <a:pt x="307" y="19"/>
                      </a:lnTo>
                      <a:lnTo>
                        <a:pt x="289" y="13"/>
                      </a:lnTo>
                      <a:lnTo>
                        <a:pt x="270" y="9"/>
                      </a:lnTo>
                      <a:lnTo>
                        <a:pt x="251" y="7"/>
                      </a:lnTo>
                      <a:lnTo>
                        <a:pt x="231" y="6"/>
                      </a:lnTo>
                      <a:lnTo>
                        <a:pt x="190" y="9"/>
                      </a:lnTo>
                      <a:lnTo>
                        <a:pt x="150" y="20"/>
                      </a:lnTo>
                      <a:lnTo>
                        <a:pt x="114" y="37"/>
                      </a:lnTo>
                      <a:lnTo>
                        <a:pt x="82" y="58"/>
                      </a:lnTo>
                      <a:lnTo>
                        <a:pt x="54" y="85"/>
                      </a:lnTo>
                      <a:lnTo>
                        <a:pt x="30" y="117"/>
                      </a:lnTo>
                      <a:lnTo>
                        <a:pt x="11" y="152"/>
                      </a:lnTo>
                      <a:lnTo>
                        <a:pt x="0" y="190"/>
                      </a:lnTo>
                      <a:lnTo>
                        <a:pt x="311" y="114"/>
                      </a:lnTo>
                      <a:lnTo>
                        <a:pt x="321" y="113"/>
                      </a:lnTo>
                      <a:lnTo>
                        <a:pt x="412" y="91"/>
                      </a:lnTo>
                      <a:lnTo>
                        <a:pt x="411" y="89"/>
                      </a:lnTo>
                      <a:lnTo>
                        <a:pt x="411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2" name="Freeform 114"/>
                <p:cNvSpPr>
                  <a:spLocks/>
                </p:cNvSpPr>
                <p:nvPr/>
              </p:nvSpPr>
              <p:spPr bwMode="auto">
                <a:xfrm>
                  <a:off x="206" y="3135"/>
                  <a:ext cx="343" cy="320"/>
                </a:xfrm>
                <a:custGeom>
                  <a:avLst/>
                  <a:gdLst>
                    <a:gd name="T0" fmla="*/ 35 w 1029"/>
                    <a:gd name="T1" fmla="*/ 10 h 959"/>
                    <a:gd name="T2" fmla="*/ 31 w 1029"/>
                    <a:gd name="T3" fmla="*/ 11 h 959"/>
                    <a:gd name="T4" fmla="*/ 28 w 1029"/>
                    <a:gd name="T5" fmla="*/ 11 h 959"/>
                    <a:gd name="T6" fmla="*/ 26 w 1029"/>
                    <a:gd name="T7" fmla="*/ 11 h 959"/>
                    <a:gd name="T8" fmla="*/ 24 w 1029"/>
                    <a:gd name="T9" fmla="*/ 2 h 959"/>
                    <a:gd name="T10" fmla="*/ 21 w 1029"/>
                    <a:gd name="T11" fmla="*/ 2 h 959"/>
                    <a:gd name="T12" fmla="*/ 20 w 1029"/>
                    <a:gd name="T13" fmla="*/ 3 h 959"/>
                    <a:gd name="T14" fmla="*/ 19 w 1029"/>
                    <a:gd name="T15" fmla="*/ 3 h 959"/>
                    <a:gd name="T16" fmla="*/ 17 w 1029"/>
                    <a:gd name="T17" fmla="*/ 4 h 959"/>
                    <a:gd name="T18" fmla="*/ 15 w 1029"/>
                    <a:gd name="T19" fmla="*/ 4 h 959"/>
                    <a:gd name="T20" fmla="*/ 13 w 1029"/>
                    <a:gd name="T21" fmla="*/ 3 h 959"/>
                    <a:gd name="T22" fmla="*/ 12 w 1029"/>
                    <a:gd name="T23" fmla="*/ 3 h 959"/>
                    <a:gd name="T24" fmla="*/ 10 w 1029"/>
                    <a:gd name="T25" fmla="*/ 2 h 959"/>
                    <a:gd name="T26" fmla="*/ 10 w 1029"/>
                    <a:gd name="T27" fmla="*/ 1 h 959"/>
                    <a:gd name="T28" fmla="*/ 9 w 1029"/>
                    <a:gd name="T29" fmla="*/ 0 h 959"/>
                    <a:gd name="T30" fmla="*/ 9 w 1029"/>
                    <a:gd name="T31" fmla="*/ 0 h 959"/>
                    <a:gd name="T32" fmla="*/ 7 w 1029"/>
                    <a:gd name="T33" fmla="*/ 0 h 959"/>
                    <a:gd name="T34" fmla="*/ 5 w 1029"/>
                    <a:gd name="T35" fmla="*/ 3 h 959"/>
                    <a:gd name="T36" fmla="*/ 3 w 1029"/>
                    <a:gd name="T37" fmla="*/ 6 h 959"/>
                    <a:gd name="T38" fmla="*/ 2 w 1029"/>
                    <a:gd name="T39" fmla="*/ 9 h 959"/>
                    <a:gd name="T40" fmla="*/ 4 w 1029"/>
                    <a:gd name="T41" fmla="*/ 8 h 959"/>
                    <a:gd name="T42" fmla="*/ 6 w 1029"/>
                    <a:gd name="T43" fmla="*/ 5 h 959"/>
                    <a:gd name="T44" fmla="*/ 7 w 1029"/>
                    <a:gd name="T45" fmla="*/ 2 h 959"/>
                    <a:gd name="T46" fmla="*/ 9 w 1029"/>
                    <a:gd name="T47" fmla="*/ 3 h 959"/>
                    <a:gd name="T48" fmla="*/ 11 w 1029"/>
                    <a:gd name="T49" fmla="*/ 4 h 959"/>
                    <a:gd name="T50" fmla="*/ 13 w 1029"/>
                    <a:gd name="T51" fmla="*/ 5 h 959"/>
                    <a:gd name="T52" fmla="*/ 16 w 1029"/>
                    <a:gd name="T53" fmla="*/ 5 h 959"/>
                    <a:gd name="T54" fmla="*/ 20 w 1029"/>
                    <a:gd name="T55" fmla="*/ 5 h 959"/>
                    <a:gd name="T56" fmla="*/ 23 w 1029"/>
                    <a:gd name="T57" fmla="*/ 4 h 959"/>
                    <a:gd name="T58" fmla="*/ 25 w 1029"/>
                    <a:gd name="T59" fmla="*/ 12 h 959"/>
                    <a:gd name="T60" fmla="*/ 25 w 1029"/>
                    <a:gd name="T61" fmla="*/ 12 h 959"/>
                    <a:gd name="T62" fmla="*/ 26 w 1029"/>
                    <a:gd name="T63" fmla="*/ 13 h 959"/>
                    <a:gd name="T64" fmla="*/ 28 w 1029"/>
                    <a:gd name="T65" fmla="*/ 13 h 959"/>
                    <a:gd name="T66" fmla="*/ 30 w 1029"/>
                    <a:gd name="T67" fmla="*/ 13 h 959"/>
                    <a:gd name="T68" fmla="*/ 33 w 1029"/>
                    <a:gd name="T69" fmla="*/ 13 h 959"/>
                    <a:gd name="T70" fmla="*/ 36 w 1029"/>
                    <a:gd name="T71" fmla="*/ 21 h 959"/>
                    <a:gd name="T72" fmla="*/ 32 w 1029"/>
                    <a:gd name="T73" fmla="*/ 22 h 959"/>
                    <a:gd name="T74" fmla="*/ 29 w 1029"/>
                    <a:gd name="T75" fmla="*/ 22 h 959"/>
                    <a:gd name="T76" fmla="*/ 26 w 1029"/>
                    <a:gd name="T77" fmla="*/ 21 h 959"/>
                    <a:gd name="T78" fmla="*/ 23 w 1029"/>
                    <a:gd name="T79" fmla="*/ 19 h 959"/>
                    <a:gd name="T80" fmla="*/ 21 w 1029"/>
                    <a:gd name="T81" fmla="*/ 17 h 959"/>
                    <a:gd name="T82" fmla="*/ 19 w 1029"/>
                    <a:gd name="T83" fmla="*/ 17 h 959"/>
                    <a:gd name="T84" fmla="*/ 21 w 1029"/>
                    <a:gd name="T85" fmla="*/ 19 h 959"/>
                    <a:gd name="T86" fmla="*/ 24 w 1029"/>
                    <a:gd name="T87" fmla="*/ 22 h 959"/>
                    <a:gd name="T88" fmla="*/ 26 w 1029"/>
                    <a:gd name="T89" fmla="*/ 24 h 959"/>
                    <a:gd name="T90" fmla="*/ 27 w 1029"/>
                    <a:gd name="T91" fmla="*/ 28 h 959"/>
                    <a:gd name="T92" fmla="*/ 28 w 1029"/>
                    <a:gd name="T93" fmla="*/ 34 h 959"/>
                    <a:gd name="T94" fmla="*/ 3 w 1029"/>
                    <a:gd name="T95" fmla="*/ 30 h 959"/>
                    <a:gd name="T96" fmla="*/ 2 w 1029"/>
                    <a:gd name="T97" fmla="*/ 22 h 959"/>
                    <a:gd name="T98" fmla="*/ 4 w 1029"/>
                    <a:gd name="T99" fmla="*/ 10 h 959"/>
                    <a:gd name="T100" fmla="*/ 0 w 1029"/>
                    <a:gd name="T101" fmla="*/ 19 h 959"/>
                    <a:gd name="T102" fmla="*/ 1 w 1029"/>
                    <a:gd name="T103" fmla="*/ 29 h 959"/>
                    <a:gd name="T104" fmla="*/ 3 w 1029"/>
                    <a:gd name="T105" fmla="*/ 33 h 959"/>
                    <a:gd name="T106" fmla="*/ 28 w 1029"/>
                    <a:gd name="T107" fmla="*/ 36 h 959"/>
                    <a:gd name="T108" fmla="*/ 29 w 1029"/>
                    <a:gd name="T109" fmla="*/ 33 h 959"/>
                    <a:gd name="T110" fmla="*/ 29 w 1029"/>
                    <a:gd name="T111" fmla="*/ 28 h 959"/>
                    <a:gd name="T112" fmla="*/ 28 w 1029"/>
                    <a:gd name="T113" fmla="*/ 24 h 959"/>
                    <a:gd name="T114" fmla="*/ 30 w 1029"/>
                    <a:gd name="T115" fmla="*/ 24 h 959"/>
                    <a:gd name="T116" fmla="*/ 32 w 1029"/>
                    <a:gd name="T117" fmla="*/ 24 h 959"/>
                    <a:gd name="T118" fmla="*/ 34 w 1029"/>
                    <a:gd name="T119" fmla="*/ 23 h 959"/>
                    <a:gd name="T120" fmla="*/ 36 w 1029"/>
                    <a:gd name="T121" fmla="*/ 22 h 959"/>
                    <a:gd name="T122" fmla="*/ 37 w 1029"/>
                    <a:gd name="T123" fmla="*/ 22 h 959"/>
                    <a:gd name="T124" fmla="*/ 38 w 1029"/>
                    <a:gd name="T125" fmla="*/ 22 h 9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29"/>
                    <a:gd name="T190" fmla="*/ 0 h 959"/>
                    <a:gd name="T191" fmla="*/ 1029 w 1029"/>
                    <a:gd name="T192" fmla="*/ 959 h 9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29" h="959">
                      <a:moveTo>
                        <a:pt x="1025" y="564"/>
                      </a:moveTo>
                      <a:lnTo>
                        <a:pt x="959" y="288"/>
                      </a:lnTo>
                      <a:lnTo>
                        <a:pt x="952" y="260"/>
                      </a:lnTo>
                      <a:lnTo>
                        <a:pt x="927" y="275"/>
                      </a:lnTo>
                      <a:lnTo>
                        <a:pt x="883" y="297"/>
                      </a:lnTo>
                      <a:lnTo>
                        <a:pt x="844" y="310"/>
                      </a:lnTo>
                      <a:lnTo>
                        <a:pt x="808" y="314"/>
                      </a:lnTo>
                      <a:lnTo>
                        <a:pt x="778" y="314"/>
                      </a:lnTo>
                      <a:lnTo>
                        <a:pt x="751" y="308"/>
                      </a:lnTo>
                      <a:lnTo>
                        <a:pt x="731" y="301"/>
                      </a:lnTo>
                      <a:lnTo>
                        <a:pt x="715" y="294"/>
                      </a:lnTo>
                      <a:lnTo>
                        <a:pt x="705" y="286"/>
                      </a:lnTo>
                      <a:lnTo>
                        <a:pt x="668" y="76"/>
                      </a:lnTo>
                      <a:lnTo>
                        <a:pt x="665" y="60"/>
                      </a:lnTo>
                      <a:lnTo>
                        <a:pt x="649" y="58"/>
                      </a:lnTo>
                      <a:lnTo>
                        <a:pt x="592" y="51"/>
                      </a:lnTo>
                      <a:lnTo>
                        <a:pt x="583" y="57"/>
                      </a:lnTo>
                      <a:lnTo>
                        <a:pt x="574" y="61"/>
                      </a:lnTo>
                      <a:lnTo>
                        <a:pt x="564" y="66"/>
                      </a:lnTo>
                      <a:lnTo>
                        <a:pt x="555" y="70"/>
                      </a:lnTo>
                      <a:lnTo>
                        <a:pt x="545" y="74"/>
                      </a:lnTo>
                      <a:lnTo>
                        <a:pt x="535" y="79"/>
                      </a:lnTo>
                      <a:lnTo>
                        <a:pt x="523" y="82"/>
                      </a:lnTo>
                      <a:lnTo>
                        <a:pt x="513" y="85"/>
                      </a:lnTo>
                      <a:lnTo>
                        <a:pt x="519" y="85"/>
                      </a:lnTo>
                      <a:lnTo>
                        <a:pt x="494" y="90"/>
                      </a:lnTo>
                      <a:lnTo>
                        <a:pt x="471" y="95"/>
                      </a:lnTo>
                      <a:lnTo>
                        <a:pt x="447" y="96"/>
                      </a:lnTo>
                      <a:lnTo>
                        <a:pt x="427" y="96"/>
                      </a:lnTo>
                      <a:lnTo>
                        <a:pt x="406" y="96"/>
                      </a:lnTo>
                      <a:lnTo>
                        <a:pt x="389" y="93"/>
                      </a:lnTo>
                      <a:lnTo>
                        <a:pt x="371" y="90"/>
                      </a:lnTo>
                      <a:lnTo>
                        <a:pt x="355" y="86"/>
                      </a:lnTo>
                      <a:lnTo>
                        <a:pt x="340" y="80"/>
                      </a:lnTo>
                      <a:lnTo>
                        <a:pt x="326" y="74"/>
                      </a:lnTo>
                      <a:lnTo>
                        <a:pt x="314" y="69"/>
                      </a:lnTo>
                      <a:lnTo>
                        <a:pt x="302" y="63"/>
                      </a:lnTo>
                      <a:lnTo>
                        <a:pt x="292" y="55"/>
                      </a:lnTo>
                      <a:lnTo>
                        <a:pt x="282" y="48"/>
                      </a:lnTo>
                      <a:lnTo>
                        <a:pt x="275" y="41"/>
                      </a:lnTo>
                      <a:lnTo>
                        <a:pt x="267" y="35"/>
                      </a:lnTo>
                      <a:lnTo>
                        <a:pt x="263" y="29"/>
                      </a:lnTo>
                      <a:lnTo>
                        <a:pt x="259" y="23"/>
                      </a:lnTo>
                      <a:lnTo>
                        <a:pt x="254" y="17"/>
                      </a:lnTo>
                      <a:lnTo>
                        <a:pt x="248" y="11"/>
                      </a:lnTo>
                      <a:lnTo>
                        <a:pt x="248" y="10"/>
                      </a:lnTo>
                      <a:lnTo>
                        <a:pt x="247" y="10"/>
                      </a:lnTo>
                      <a:lnTo>
                        <a:pt x="247" y="9"/>
                      </a:lnTo>
                      <a:lnTo>
                        <a:pt x="245" y="9"/>
                      </a:lnTo>
                      <a:lnTo>
                        <a:pt x="193" y="1"/>
                      </a:lnTo>
                      <a:lnTo>
                        <a:pt x="178" y="0"/>
                      </a:lnTo>
                      <a:lnTo>
                        <a:pt x="171" y="11"/>
                      </a:lnTo>
                      <a:lnTo>
                        <a:pt x="153" y="42"/>
                      </a:lnTo>
                      <a:lnTo>
                        <a:pt x="137" y="73"/>
                      </a:lnTo>
                      <a:lnTo>
                        <a:pt x="121" y="102"/>
                      </a:lnTo>
                      <a:lnTo>
                        <a:pt x="106" y="133"/>
                      </a:lnTo>
                      <a:lnTo>
                        <a:pt x="93" y="161"/>
                      </a:lnTo>
                      <a:lnTo>
                        <a:pt x="82" y="190"/>
                      </a:lnTo>
                      <a:lnTo>
                        <a:pt x="70" y="218"/>
                      </a:lnTo>
                      <a:lnTo>
                        <a:pt x="60" y="245"/>
                      </a:lnTo>
                      <a:lnTo>
                        <a:pt x="101" y="260"/>
                      </a:lnTo>
                      <a:lnTo>
                        <a:pt x="109" y="235"/>
                      </a:lnTo>
                      <a:lnTo>
                        <a:pt x="120" y="209"/>
                      </a:lnTo>
                      <a:lnTo>
                        <a:pt x="131" y="183"/>
                      </a:lnTo>
                      <a:lnTo>
                        <a:pt x="143" y="156"/>
                      </a:lnTo>
                      <a:lnTo>
                        <a:pt x="156" y="128"/>
                      </a:lnTo>
                      <a:lnTo>
                        <a:pt x="171" y="101"/>
                      </a:lnTo>
                      <a:lnTo>
                        <a:pt x="185" y="73"/>
                      </a:lnTo>
                      <a:lnTo>
                        <a:pt x="201" y="45"/>
                      </a:lnTo>
                      <a:lnTo>
                        <a:pt x="223" y="50"/>
                      </a:lnTo>
                      <a:lnTo>
                        <a:pt x="232" y="58"/>
                      </a:lnTo>
                      <a:lnTo>
                        <a:pt x="241" y="69"/>
                      </a:lnTo>
                      <a:lnTo>
                        <a:pt x="254" y="79"/>
                      </a:lnTo>
                      <a:lnTo>
                        <a:pt x="269" y="89"/>
                      </a:lnTo>
                      <a:lnTo>
                        <a:pt x="285" y="101"/>
                      </a:lnTo>
                      <a:lnTo>
                        <a:pt x="302" y="111"/>
                      </a:lnTo>
                      <a:lnTo>
                        <a:pt x="324" y="120"/>
                      </a:lnTo>
                      <a:lnTo>
                        <a:pt x="346" y="127"/>
                      </a:lnTo>
                      <a:lnTo>
                        <a:pt x="371" y="133"/>
                      </a:lnTo>
                      <a:lnTo>
                        <a:pt x="399" y="137"/>
                      </a:lnTo>
                      <a:lnTo>
                        <a:pt x="428" y="139"/>
                      </a:lnTo>
                      <a:lnTo>
                        <a:pt x="460" y="137"/>
                      </a:lnTo>
                      <a:lnTo>
                        <a:pt x="495" y="133"/>
                      </a:lnTo>
                      <a:lnTo>
                        <a:pt x="532" y="126"/>
                      </a:lnTo>
                      <a:lnTo>
                        <a:pt x="572" y="112"/>
                      </a:lnTo>
                      <a:lnTo>
                        <a:pt x="612" y="96"/>
                      </a:lnTo>
                      <a:lnTo>
                        <a:pt x="629" y="99"/>
                      </a:lnTo>
                      <a:lnTo>
                        <a:pt x="664" y="303"/>
                      </a:lnTo>
                      <a:lnTo>
                        <a:pt x="665" y="310"/>
                      </a:lnTo>
                      <a:lnTo>
                        <a:pt x="669" y="314"/>
                      </a:lnTo>
                      <a:lnTo>
                        <a:pt x="671" y="316"/>
                      </a:lnTo>
                      <a:lnTo>
                        <a:pt x="675" y="319"/>
                      </a:lnTo>
                      <a:lnTo>
                        <a:pt x="681" y="323"/>
                      </a:lnTo>
                      <a:lnTo>
                        <a:pt x="690" y="329"/>
                      </a:lnTo>
                      <a:lnTo>
                        <a:pt x="699" y="335"/>
                      </a:lnTo>
                      <a:lnTo>
                        <a:pt x="710" y="341"/>
                      </a:lnTo>
                      <a:lnTo>
                        <a:pt x="725" y="346"/>
                      </a:lnTo>
                      <a:lnTo>
                        <a:pt x="740" y="351"/>
                      </a:lnTo>
                      <a:lnTo>
                        <a:pt x="757" y="355"/>
                      </a:lnTo>
                      <a:lnTo>
                        <a:pt x="776" y="358"/>
                      </a:lnTo>
                      <a:lnTo>
                        <a:pt x="797" y="358"/>
                      </a:lnTo>
                      <a:lnTo>
                        <a:pt x="820" y="358"/>
                      </a:lnTo>
                      <a:lnTo>
                        <a:pt x="844" y="354"/>
                      </a:lnTo>
                      <a:lnTo>
                        <a:pt x="868" y="348"/>
                      </a:lnTo>
                      <a:lnTo>
                        <a:pt x="896" y="339"/>
                      </a:lnTo>
                      <a:lnTo>
                        <a:pt x="924" y="326"/>
                      </a:lnTo>
                      <a:lnTo>
                        <a:pt x="980" y="557"/>
                      </a:lnTo>
                      <a:lnTo>
                        <a:pt x="961" y="564"/>
                      </a:lnTo>
                      <a:lnTo>
                        <a:pt x="937" y="572"/>
                      </a:lnTo>
                      <a:lnTo>
                        <a:pt x="909" y="580"/>
                      </a:lnTo>
                      <a:lnTo>
                        <a:pt x="877" y="588"/>
                      </a:lnTo>
                      <a:lnTo>
                        <a:pt x="845" y="592"/>
                      </a:lnTo>
                      <a:lnTo>
                        <a:pt x="811" y="595"/>
                      </a:lnTo>
                      <a:lnTo>
                        <a:pt x="778" y="594"/>
                      </a:lnTo>
                      <a:lnTo>
                        <a:pt x="747" y="586"/>
                      </a:lnTo>
                      <a:lnTo>
                        <a:pt x="748" y="583"/>
                      </a:lnTo>
                      <a:lnTo>
                        <a:pt x="706" y="566"/>
                      </a:lnTo>
                      <a:lnTo>
                        <a:pt x="668" y="545"/>
                      </a:lnTo>
                      <a:lnTo>
                        <a:pt x="636" y="522"/>
                      </a:lnTo>
                      <a:lnTo>
                        <a:pt x="608" y="499"/>
                      </a:lnTo>
                      <a:lnTo>
                        <a:pt x="586" y="477"/>
                      </a:lnTo>
                      <a:lnTo>
                        <a:pt x="570" y="459"/>
                      </a:lnTo>
                      <a:lnTo>
                        <a:pt x="560" y="446"/>
                      </a:lnTo>
                      <a:lnTo>
                        <a:pt x="555" y="441"/>
                      </a:lnTo>
                      <a:lnTo>
                        <a:pt x="520" y="466"/>
                      </a:lnTo>
                      <a:lnTo>
                        <a:pt x="525" y="472"/>
                      </a:lnTo>
                      <a:lnTo>
                        <a:pt x="533" y="484"/>
                      </a:lnTo>
                      <a:lnTo>
                        <a:pt x="550" y="500"/>
                      </a:lnTo>
                      <a:lnTo>
                        <a:pt x="570" y="520"/>
                      </a:lnTo>
                      <a:lnTo>
                        <a:pt x="595" y="544"/>
                      </a:lnTo>
                      <a:lnTo>
                        <a:pt x="626" y="567"/>
                      </a:lnTo>
                      <a:lnTo>
                        <a:pt x="659" y="589"/>
                      </a:lnTo>
                      <a:lnTo>
                        <a:pt x="699" y="610"/>
                      </a:lnTo>
                      <a:lnTo>
                        <a:pt x="705" y="621"/>
                      </a:lnTo>
                      <a:lnTo>
                        <a:pt x="712" y="642"/>
                      </a:lnTo>
                      <a:lnTo>
                        <a:pt x="722" y="670"/>
                      </a:lnTo>
                      <a:lnTo>
                        <a:pt x="731" y="705"/>
                      </a:lnTo>
                      <a:lnTo>
                        <a:pt x="740" y="747"/>
                      </a:lnTo>
                      <a:lnTo>
                        <a:pt x="747" y="797"/>
                      </a:lnTo>
                      <a:lnTo>
                        <a:pt x="751" y="852"/>
                      </a:lnTo>
                      <a:lnTo>
                        <a:pt x="750" y="914"/>
                      </a:lnTo>
                      <a:lnTo>
                        <a:pt x="106" y="869"/>
                      </a:lnTo>
                      <a:lnTo>
                        <a:pt x="95" y="842"/>
                      </a:lnTo>
                      <a:lnTo>
                        <a:pt x="79" y="801"/>
                      </a:lnTo>
                      <a:lnTo>
                        <a:pt x="61" y="746"/>
                      </a:lnTo>
                      <a:lnTo>
                        <a:pt x="49" y="674"/>
                      </a:lnTo>
                      <a:lnTo>
                        <a:pt x="42" y="591"/>
                      </a:lnTo>
                      <a:lnTo>
                        <a:pt x="46" y="493"/>
                      </a:lnTo>
                      <a:lnTo>
                        <a:pt x="65" y="382"/>
                      </a:lnTo>
                      <a:lnTo>
                        <a:pt x="101" y="260"/>
                      </a:lnTo>
                      <a:lnTo>
                        <a:pt x="60" y="245"/>
                      </a:lnTo>
                      <a:lnTo>
                        <a:pt x="19" y="389"/>
                      </a:lnTo>
                      <a:lnTo>
                        <a:pt x="0" y="515"/>
                      </a:lnTo>
                      <a:lnTo>
                        <a:pt x="0" y="626"/>
                      </a:lnTo>
                      <a:lnTo>
                        <a:pt x="11" y="719"/>
                      </a:lnTo>
                      <a:lnTo>
                        <a:pt x="29" y="794"/>
                      </a:lnTo>
                      <a:lnTo>
                        <a:pt x="49" y="850"/>
                      </a:lnTo>
                      <a:lnTo>
                        <a:pt x="67" y="886"/>
                      </a:lnTo>
                      <a:lnTo>
                        <a:pt x="76" y="901"/>
                      </a:lnTo>
                      <a:lnTo>
                        <a:pt x="82" y="909"/>
                      </a:lnTo>
                      <a:lnTo>
                        <a:pt x="93" y="909"/>
                      </a:lnTo>
                      <a:lnTo>
                        <a:pt x="769" y="958"/>
                      </a:lnTo>
                      <a:lnTo>
                        <a:pt x="789" y="959"/>
                      </a:lnTo>
                      <a:lnTo>
                        <a:pt x="791" y="937"/>
                      </a:lnTo>
                      <a:lnTo>
                        <a:pt x="794" y="885"/>
                      </a:lnTo>
                      <a:lnTo>
                        <a:pt x="792" y="836"/>
                      </a:lnTo>
                      <a:lnTo>
                        <a:pt x="789" y="792"/>
                      </a:lnTo>
                      <a:lnTo>
                        <a:pt x="785" y="752"/>
                      </a:lnTo>
                      <a:lnTo>
                        <a:pt x="778" y="716"/>
                      </a:lnTo>
                      <a:lnTo>
                        <a:pt x="770" y="684"/>
                      </a:lnTo>
                      <a:lnTo>
                        <a:pt x="762" y="656"/>
                      </a:lnTo>
                      <a:lnTo>
                        <a:pt x="754" y="633"/>
                      </a:lnTo>
                      <a:lnTo>
                        <a:pt x="775" y="636"/>
                      </a:lnTo>
                      <a:lnTo>
                        <a:pt x="797" y="637"/>
                      </a:lnTo>
                      <a:lnTo>
                        <a:pt x="819" y="637"/>
                      </a:lnTo>
                      <a:lnTo>
                        <a:pt x="841" y="636"/>
                      </a:lnTo>
                      <a:lnTo>
                        <a:pt x="863" y="635"/>
                      </a:lnTo>
                      <a:lnTo>
                        <a:pt x="883" y="630"/>
                      </a:lnTo>
                      <a:lnTo>
                        <a:pt x="904" y="626"/>
                      </a:lnTo>
                      <a:lnTo>
                        <a:pt x="923" y="621"/>
                      </a:lnTo>
                      <a:lnTo>
                        <a:pt x="940" y="616"/>
                      </a:lnTo>
                      <a:lnTo>
                        <a:pt x="958" y="611"/>
                      </a:lnTo>
                      <a:lnTo>
                        <a:pt x="972" y="605"/>
                      </a:lnTo>
                      <a:lnTo>
                        <a:pt x="985" y="601"/>
                      </a:lnTo>
                      <a:lnTo>
                        <a:pt x="996" y="597"/>
                      </a:lnTo>
                      <a:lnTo>
                        <a:pt x="1004" y="594"/>
                      </a:lnTo>
                      <a:lnTo>
                        <a:pt x="1010" y="591"/>
                      </a:lnTo>
                      <a:lnTo>
                        <a:pt x="1013" y="589"/>
                      </a:lnTo>
                      <a:lnTo>
                        <a:pt x="1029" y="582"/>
                      </a:lnTo>
                      <a:lnTo>
                        <a:pt x="1025" y="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3" name="Freeform 115"/>
                <p:cNvSpPr>
                  <a:spLocks/>
                </p:cNvSpPr>
                <p:nvPr/>
              </p:nvSpPr>
              <p:spPr bwMode="auto">
                <a:xfrm>
                  <a:off x="215" y="3432"/>
                  <a:ext cx="327" cy="358"/>
                </a:xfrm>
                <a:custGeom>
                  <a:avLst/>
                  <a:gdLst>
                    <a:gd name="T0" fmla="*/ 20 w 983"/>
                    <a:gd name="T1" fmla="*/ 37 h 1075"/>
                    <a:gd name="T2" fmla="*/ 19 w 983"/>
                    <a:gd name="T3" fmla="*/ 37 h 1075"/>
                    <a:gd name="T4" fmla="*/ 19 w 983"/>
                    <a:gd name="T5" fmla="*/ 38 h 1075"/>
                    <a:gd name="T6" fmla="*/ 19 w 983"/>
                    <a:gd name="T7" fmla="*/ 39 h 1075"/>
                    <a:gd name="T8" fmla="*/ 36 w 983"/>
                    <a:gd name="T9" fmla="*/ 40 h 1075"/>
                    <a:gd name="T10" fmla="*/ 36 w 983"/>
                    <a:gd name="T11" fmla="*/ 39 h 1075"/>
                    <a:gd name="T12" fmla="*/ 35 w 983"/>
                    <a:gd name="T13" fmla="*/ 38 h 1075"/>
                    <a:gd name="T14" fmla="*/ 34 w 983"/>
                    <a:gd name="T15" fmla="*/ 38 h 1075"/>
                    <a:gd name="T16" fmla="*/ 32 w 983"/>
                    <a:gd name="T17" fmla="*/ 38 h 1075"/>
                    <a:gd name="T18" fmla="*/ 32 w 983"/>
                    <a:gd name="T19" fmla="*/ 37 h 1075"/>
                    <a:gd name="T20" fmla="*/ 33 w 983"/>
                    <a:gd name="T21" fmla="*/ 32 h 1075"/>
                    <a:gd name="T22" fmla="*/ 33 w 983"/>
                    <a:gd name="T23" fmla="*/ 24 h 1075"/>
                    <a:gd name="T24" fmla="*/ 33 w 983"/>
                    <a:gd name="T25" fmla="*/ 17 h 1075"/>
                    <a:gd name="T26" fmla="*/ 32 w 983"/>
                    <a:gd name="T27" fmla="*/ 11 h 1075"/>
                    <a:gd name="T28" fmla="*/ 31 w 983"/>
                    <a:gd name="T29" fmla="*/ 7 h 1075"/>
                    <a:gd name="T30" fmla="*/ 29 w 983"/>
                    <a:gd name="T31" fmla="*/ 4 h 1075"/>
                    <a:gd name="T32" fmla="*/ 28 w 983"/>
                    <a:gd name="T33" fmla="*/ 3 h 1075"/>
                    <a:gd name="T34" fmla="*/ 27 w 983"/>
                    <a:gd name="T35" fmla="*/ 2 h 1075"/>
                    <a:gd name="T36" fmla="*/ 3 w 983"/>
                    <a:gd name="T37" fmla="*/ 0 h 1075"/>
                    <a:gd name="T38" fmla="*/ 3 w 983"/>
                    <a:gd name="T39" fmla="*/ 3 h 1075"/>
                    <a:gd name="T40" fmla="*/ 3 w 983"/>
                    <a:gd name="T41" fmla="*/ 5 h 1075"/>
                    <a:gd name="T42" fmla="*/ 4 w 983"/>
                    <a:gd name="T43" fmla="*/ 7 h 1075"/>
                    <a:gd name="T44" fmla="*/ 5 w 983"/>
                    <a:gd name="T45" fmla="*/ 9 h 1075"/>
                    <a:gd name="T46" fmla="*/ 6 w 983"/>
                    <a:gd name="T47" fmla="*/ 14 h 1075"/>
                    <a:gd name="T48" fmla="*/ 6 w 983"/>
                    <a:gd name="T49" fmla="*/ 24 h 1075"/>
                    <a:gd name="T50" fmla="*/ 4 w 983"/>
                    <a:gd name="T51" fmla="*/ 31 h 1075"/>
                    <a:gd name="T52" fmla="*/ 2 w 983"/>
                    <a:gd name="T53" fmla="*/ 36 h 1075"/>
                    <a:gd name="T54" fmla="*/ 1 w 983"/>
                    <a:gd name="T55" fmla="*/ 37 h 1075"/>
                    <a:gd name="T56" fmla="*/ 1 w 983"/>
                    <a:gd name="T57" fmla="*/ 37 h 1075"/>
                    <a:gd name="T58" fmla="*/ 0 w 983"/>
                    <a:gd name="T59" fmla="*/ 37 h 1075"/>
                    <a:gd name="T60" fmla="*/ 0 w 983"/>
                    <a:gd name="T61" fmla="*/ 38 h 1075"/>
                    <a:gd name="T62" fmla="*/ 0 w 983"/>
                    <a:gd name="T63" fmla="*/ 40 h 1075"/>
                    <a:gd name="T64" fmla="*/ 17 w 983"/>
                    <a:gd name="T65" fmla="*/ 39 h 1075"/>
                    <a:gd name="T66" fmla="*/ 16 w 983"/>
                    <a:gd name="T67" fmla="*/ 39 h 1075"/>
                    <a:gd name="T68" fmla="*/ 15 w 983"/>
                    <a:gd name="T69" fmla="*/ 38 h 1075"/>
                    <a:gd name="T70" fmla="*/ 14 w 983"/>
                    <a:gd name="T71" fmla="*/ 38 h 1075"/>
                    <a:gd name="T72" fmla="*/ 14 w 983"/>
                    <a:gd name="T73" fmla="*/ 37 h 1075"/>
                    <a:gd name="T74" fmla="*/ 14 w 983"/>
                    <a:gd name="T75" fmla="*/ 37 h 1075"/>
                    <a:gd name="T76" fmla="*/ 14 w 983"/>
                    <a:gd name="T77" fmla="*/ 37 h 1075"/>
                    <a:gd name="T78" fmla="*/ 14 w 983"/>
                    <a:gd name="T79" fmla="*/ 37 h 1075"/>
                    <a:gd name="T80" fmla="*/ 15 w 983"/>
                    <a:gd name="T81" fmla="*/ 34 h 1075"/>
                    <a:gd name="T82" fmla="*/ 17 w 983"/>
                    <a:gd name="T83" fmla="*/ 29 h 1075"/>
                    <a:gd name="T84" fmla="*/ 18 w 983"/>
                    <a:gd name="T85" fmla="*/ 25 h 1075"/>
                    <a:gd name="T86" fmla="*/ 18 w 983"/>
                    <a:gd name="T87" fmla="*/ 22 h 1075"/>
                    <a:gd name="T88" fmla="*/ 18 w 983"/>
                    <a:gd name="T89" fmla="*/ 21 h 1075"/>
                    <a:gd name="T90" fmla="*/ 19 w 983"/>
                    <a:gd name="T91" fmla="*/ 22 h 1075"/>
                    <a:gd name="T92" fmla="*/ 20 w 983"/>
                    <a:gd name="T93" fmla="*/ 24 h 1075"/>
                    <a:gd name="T94" fmla="*/ 20 w 983"/>
                    <a:gd name="T95" fmla="*/ 28 h 1075"/>
                    <a:gd name="T96" fmla="*/ 20 w 983"/>
                    <a:gd name="T97" fmla="*/ 32 h 1075"/>
                    <a:gd name="T98" fmla="*/ 20 w 983"/>
                    <a:gd name="T99" fmla="*/ 36 h 1075"/>
                    <a:gd name="T100" fmla="*/ 20 w 983"/>
                    <a:gd name="T101" fmla="*/ 37 h 10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83"/>
                    <a:gd name="T154" fmla="*/ 0 h 1075"/>
                    <a:gd name="T155" fmla="*/ 983 w 983"/>
                    <a:gd name="T156" fmla="*/ 1075 h 10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83" h="1075">
                      <a:moveTo>
                        <a:pt x="528" y="997"/>
                      </a:moveTo>
                      <a:lnTo>
                        <a:pt x="528" y="999"/>
                      </a:lnTo>
                      <a:lnTo>
                        <a:pt x="528" y="1002"/>
                      </a:lnTo>
                      <a:lnTo>
                        <a:pt x="527" y="1003"/>
                      </a:lnTo>
                      <a:lnTo>
                        <a:pt x="527" y="1005"/>
                      </a:lnTo>
                      <a:lnTo>
                        <a:pt x="524" y="1018"/>
                      </a:lnTo>
                      <a:lnTo>
                        <a:pt x="520" y="1036"/>
                      </a:lnTo>
                      <a:lnTo>
                        <a:pt x="517" y="1055"/>
                      </a:lnTo>
                      <a:lnTo>
                        <a:pt x="515" y="1075"/>
                      </a:lnTo>
                      <a:lnTo>
                        <a:pt x="983" y="1075"/>
                      </a:lnTo>
                      <a:lnTo>
                        <a:pt x="979" y="1066"/>
                      </a:lnTo>
                      <a:lnTo>
                        <a:pt x="970" y="1056"/>
                      </a:lnTo>
                      <a:lnTo>
                        <a:pt x="957" y="1047"/>
                      </a:lnTo>
                      <a:lnTo>
                        <a:pt x="942" y="1040"/>
                      </a:lnTo>
                      <a:lnTo>
                        <a:pt x="926" y="1031"/>
                      </a:lnTo>
                      <a:lnTo>
                        <a:pt x="912" y="1025"/>
                      </a:lnTo>
                      <a:lnTo>
                        <a:pt x="896" y="1018"/>
                      </a:lnTo>
                      <a:lnTo>
                        <a:pt x="882" y="1014"/>
                      </a:lnTo>
                      <a:lnTo>
                        <a:pt x="881" y="1014"/>
                      </a:lnTo>
                      <a:lnTo>
                        <a:pt x="878" y="1005"/>
                      </a:lnTo>
                      <a:lnTo>
                        <a:pt x="877" y="997"/>
                      </a:lnTo>
                      <a:lnTo>
                        <a:pt x="894" y="866"/>
                      </a:lnTo>
                      <a:lnTo>
                        <a:pt x="904" y="746"/>
                      </a:lnTo>
                      <a:lnTo>
                        <a:pt x="907" y="636"/>
                      </a:lnTo>
                      <a:lnTo>
                        <a:pt x="904" y="538"/>
                      </a:lnTo>
                      <a:lnTo>
                        <a:pt x="897" y="450"/>
                      </a:lnTo>
                      <a:lnTo>
                        <a:pt x="885" y="373"/>
                      </a:lnTo>
                      <a:lnTo>
                        <a:pt x="871" y="306"/>
                      </a:lnTo>
                      <a:lnTo>
                        <a:pt x="853" y="246"/>
                      </a:lnTo>
                      <a:lnTo>
                        <a:pt x="836" y="196"/>
                      </a:lnTo>
                      <a:lnTo>
                        <a:pt x="817" y="154"/>
                      </a:lnTo>
                      <a:lnTo>
                        <a:pt x="798" y="118"/>
                      </a:lnTo>
                      <a:lnTo>
                        <a:pt x="780" y="92"/>
                      </a:lnTo>
                      <a:lnTo>
                        <a:pt x="765" y="72"/>
                      </a:lnTo>
                      <a:lnTo>
                        <a:pt x="754" y="57"/>
                      </a:lnTo>
                      <a:lnTo>
                        <a:pt x="746" y="50"/>
                      </a:lnTo>
                      <a:lnTo>
                        <a:pt x="743" y="47"/>
                      </a:lnTo>
                      <a:lnTo>
                        <a:pt x="68" y="0"/>
                      </a:lnTo>
                      <a:lnTo>
                        <a:pt x="66" y="38"/>
                      </a:lnTo>
                      <a:lnTo>
                        <a:pt x="69" y="75"/>
                      </a:lnTo>
                      <a:lnTo>
                        <a:pt x="72" y="107"/>
                      </a:lnTo>
                      <a:lnTo>
                        <a:pt x="79" y="137"/>
                      </a:lnTo>
                      <a:lnTo>
                        <a:pt x="88" y="165"/>
                      </a:lnTo>
                      <a:lnTo>
                        <a:pt x="98" y="190"/>
                      </a:lnTo>
                      <a:lnTo>
                        <a:pt x="110" y="215"/>
                      </a:lnTo>
                      <a:lnTo>
                        <a:pt x="125" y="237"/>
                      </a:lnTo>
                      <a:lnTo>
                        <a:pt x="114" y="228"/>
                      </a:lnTo>
                      <a:lnTo>
                        <a:pt x="150" y="383"/>
                      </a:lnTo>
                      <a:lnTo>
                        <a:pt x="161" y="522"/>
                      </a:lnTo>
                      <a:lnTo>
                        <a:pt x="154" y="645"/>
                      </a:lnTo>
                      <a:lnTo>
                        <a:pt x="135" y="750"/>
                      </a:lnTo>
                      <a:lnTo>
                        <a:pt x="106" y="840"/>
                      </a:lnTo>
                      <a:lnTo>
                        <a:pt x="74" y="910"/>
                      </a:lnTo>
                      <a:lnTo>
                        <a:pt x="41" y="964"/>
                      </a:lnTo>
                      <a:lnTo>
                        <a:pt x="17" y="999"/>
                      </a:lnTo>
                      <a:lnTo>
                        <a:pt x="15" y="999"/>
                      </a:lnTo>
                      <a:lnTo>
                        <a:pt x="14" y="1000"/>
                      </a:lnTo>
                      <a:lnTo>
                        <a:pt x="14" y="1002"/>
                      </a:lnTo>
                      <a:lnTo>
                        <a:pt x="14" y="1003"/>
                      </a:lnTo>
                      <a:lnTo>
                        <a:pt x="12" y="1005"/>
                      </a:lnTo>
                      <a:lnTo>
                        <a:pt x="9" y="1018"/>
                      </a:lnTo>
                      <a:lnTo>
                        <a:pt x="5" y="1036"/>
                      </a:lnTo>
                      <a:lnTo>
                        <a:pt x="2" y="1055"/>
                      </a:lnTo>
                      <a:lnTo>
                        <a:pt x="0" y="1075"/>
                      </a:lnTo>
                      <a:lnTo>
                        <a:pt x="468" y="1075"/>
                      </a:lnTo>
                      <a:lnTo>
                        <a:pt x="463" y="1066"/>
                      </a:lnTo>
                      <a:lnTo>
                        <a:pt x="452" y="1056"/>
                      </a:lnTo>
                      <a:lnTo>
                        <a:pt x="436" y="1046"/>
                      </a:lnTo>
                      <a:lnTo>
                        <a:pt x="420" y="1036"/>
                      </a:lnTo>
                      <a:lnTo>
                        <a:pt x="403" y="1028"/>
                      </a:lnTo>
                      <a:lnTo>
                        <a:pt x="389" y="1021"/>
                      </a:lnTo>
                      <a:lnTo>
                        <a:pt x="379" y="1016"/>
                      </a:lnTo>
                      <a:lnTo>
                        <a:pt x="375" y="1015"/>
                      </a:lnTo>
                      <a:lnTo>
                        <a:pt x="376" y="1012"/>
                      </a:lnTo>
                      <a:lnTo>
                        <a:pt x="378" y="1011"/>
                      </a:lnTo>
                      <a:lnTo>
                        <a:pt x="378" y="1008"/>
                      </a:lnTo>
                      <a:lnTo>
                        <a:pt x="379" y="1005"/>
                      </a:lnTo>
                      <a:lnTo>
                        <a:pt x="379" y="1003"/>
                      </a:lnTo>
                      <a:lnTo>
                        <a:pt x="381" y="1002"/>
                      </a:lnTo>
                      <a:lnTo>
                        <a:pt x="381" y="1000"/>
                      </a:lnTo>
                      <a:lnTo>
                        <a:pt x="382" y="999"/>
                      </a:lnTo>
                      <a:lnTo>
                        <a:pt x="417" y="919"/>
                      </a:lnTo>
                      <a:lnTo>
                        <a:pt x="445" y="845"/>
                      </a:lnTo>
                      <a:lnTo>
                        <a:pt x="466" y="781"/>
                      </a:lnTo>
                      <a:lnTo>
                        <a:pt x="482" y="724"/>
                      </a:lnTo>
                      <a:lnTo>
                        <a:pt x="490" y="676"/>
                      </a:lnTo>
                      <a:lnTo>
                        <a:pt x="496" y="633"/>
                      </a:lnTo>
                      <a:lnTo>
                        <a:pt x="498" y="600"/>
                      </a:lnTo>
                      <a:lnTo>
                        <a:pt x="495" y="572"/>
                      </a:lnTo>
                      <a:lnTo>
                        <a:pt x="498" y="576"/>
                      </a:lnTo>
                      <a:lnTo>
                        <a:pt x="501" y="581"/>
                      </a:lnTo>
                      <a:lnTo>
                        <a:pt x="502" y="585"/>
                      </a:lnTo>
                      <a:lnTo>
                        <a:pt x="505" y="589"/>
                      </a:lnTo>
                      <a:lnTo>
                        <a:pt x="528" y="644"/>
                      </a:lnTo>
                      <a:lnTo>
                        <a:pt x="542" y="702"/>
                      </a:lnTo>
                      <a:lnTo>
                        <a:pt x="547" y="762"/>
                      </a:lnTo>
                      <a:lnTo>
                        <a:pt x="547" y="821"/>
                      </a:lnTo>
                      <a:lnTo>
                        <a:pt x="545" y="876"/>
                      </a:lnTo>
                      <a:lnTo>
                        <a:pt x="539" y="926"/>
                      </a:lnTo>
                      <a:lnTo>
                        <a:pt x="533" y="967"/>
                      </a:lnTo>
                      <a:lnTo>
                        <a:pt x="528" y="9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4" name="Freeform 116"/>
                <p:cNvSpPr>
                  <a:spLocks/>
                </p:cNvSpPr>
                <p:nvPr/>
              </p:nvSpPr>
              <p:spPr bwMode="auto">
                <a:xfrm>
                  <a:off x="275" y="3028"/>
                  <a:ext cx="179" cy="117"/>
                </a:xfrm>
                <a:custGeom>
                  <a:avLst/>
                  <a:gdLst>
                    <a:gd name="T0" fmla="*/ 20 w 535"/>
                    <a:gd name="T1" fmla="*/ 3 h 351"/>
                    <a:gd name="T2" fmla="*/ 17 w 535"/>
                    <a:gd name="T3" fmla="*/ 0 h 351"/>
                    <a:gd name="T4" fmla="*/ 0 w 535"/>
                    <a:gd name="T5" fmla="*/ 4 h 351"/>
                    <a:gd name="T6" fmla="*/ 0 w 535"/>
                    <a:gd name="T7" fmla="*/ 4 h 351"/>
                    <a:gd name="T8" fmla="*/ 0 w 535"/>
                    <a:gd name="T9" fmla="*/ 4 h 351"/>
                    <a:gd name="T10" fmla="*/ 0 w 535"/>
                    <a:gd name="T11" fmla="*/ 4 h 351"/>
                    <a:gd name="T12" fmla="*/ 0 w 535"/>
                    <a:gd name="T13" fmla="*/ 4 h 351"/>
                    <a:gd name="T14" fmla="*/ 0 w 535"/>
                    <a:gd name="T15" fmla="*/ 5 h 351"/>
                    <a:gd name="T16" fmla="*/ 0 w 535"/>
                    <a:gd name="T17" fmla="*/ 6 h 351"/>
                    <a:gd name="T18" fmla="*/ 0 w 535"/>
                    <a:gd name="T19" fmla="*/ 7 h 351"/>
                    <a:gd name="T20" fmla="*/ 1 w 535"/>
                    <a:gd name="T21" fmla="*/ 8 h 351"/>
                    <a:gd name="T22" fmla="*/ 1 w 535"/>
                    <a:gd name="T23" fmla="*/ 8 h 351"/>
                    <a:gd name="T24" fmla="*/ 2 w 535"/>
                    <a:gd name="T25" fmla="*/ 9 h 351"/>
                    <a:gd name="T26" fmla="*/ 2 w 535"/>
                    <a:gd name="T27" fmla="*/ 10 h 351"/>
                    <a:gd name="T28" fmla="*/ 3 w 535"/>
                    <a:gd name="T29" fmla="*/ 10 h 351"/>
                    <a:gd name="T30" fmla="*/ 3 w 535"/>
                    <a:gd name="T31" fmla="*/ 11 h 351"/>
                    <a:gd name="T32" fmla="*/ 4 w 535"/>
                    <a:gd name="T33" fmla="*/ 12 h 351"/>
                    <a:gd name="T34" fmla="*/ 5 w 535"/>
                    <a:gd name="T35" fmla="*/ 12 h 351"/>
                    <a:gd name="T36" fmla="*/ 5 w 535"/>
                    <a:gd name="T37" fmla="*/ 12 h 351"/>
                    <a:gd name="T38" fmla="*/ 6 w 535"/>
                    <a:gd name="T39" fmla="*/ 13 h 351"/>
                    <a:gd name="T40" fmla="*/ 7 w 535"/>
                    <a:gd name="T41" fmla="*/ 13 h 351"/>
                    <a:gd name="T42" fmla="*/ 8 w 535"/>
                    <a:gd name="T43" fmla="*/ 13 h 351"/>
                    <a:gd name="T44" fmla="*/ 9 w 535"/>
                    <a:gd name="T45" fmla="*/ 13 h 351"/>
                    <a:gd name="T46" fmla="*/ 10 w 535"/>
                    <a:gd name="T47" fmla="*/ 13 h 351"/>
                    <a:gd name="T48" fmla="*/ 11 w 535"/>
                    <a:gd name="T49" fmla="*/ 13 h 351"/>
                    <a:gd name="T50" fmla="*/ 11 w 535"/>
                    <a:gd name="T51" fmla="*/ 13 h 351"/>
                    <a:gd name="T52" fmla="*/ 12 w 535"/>
                    <a:gd name="T53" fmla="*/ 12 h 351"/>
                    <a:gd name="T54" fmla="*/ 13 w 535"/>
                    <a:gd name="T55" fmla="*/ 12 h 351"/>
                    <a:gd name="T56" fmla="*/ 14 w 535"/>
                    <a:gd name="T57" fmla="*/ 12 h 351"/>
                    <a:gd name="T58" fmla="*/ 14 w 535"/>
                    <a:gd name="T59" fmla="*/ 11 h 351"/>
                    <a:gd name="T60" fmla="*/ 15 w 535"/>
                    <a:gd name="T61" fmla="*/ 10 h 351"/>
                    <a:gd name="T62" fmla="*/ 16 w 535"/>
                    <a:gd name="T63" fmla="*/ 10 h 351"/>
                    <a:gd name="T64" fmla="*/ 16 w 535"/>
                    <a:gd name="T65" fmla="*/ 9 h 351"/>
                    <a:gd name="T66" fmla="*/ 17 w 535"/>
                    <a:gd name="T67" fmla="*/ 9 h 351"/>
                    <a:gd name="T68" fmla="*/ 17 w 535"/>
                    <a:gd name="T69" fmla="*/ 8 h 351"/>
                    <a:gd name="T70" fmla="*/ 17 w 535"/>
                    <a:gd name="T71" fmla="*/ 7 h 351"/>
                    <a:gd name="T72" fmla="*/ 18 w 535"/>
                    <a:gd name="T73" fmla="*/ 6 h 351"/>
                    <a:gd name="T74" fmla="*/ 18 w 535"/>
                    <a:gd name="T75" fmla="*/ 5 h 351"/>
                    <a:gd name="T76" fmla="*/ 18 w 535"/>
                    <a:gd name="T77" fmla="*/ 4 h 351"/>
                    <a:gd name="T78" fmla="*/ 20 w 535"/>
                    <a:gd name="T79" fmla="*/ 3 h 35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35"/>
                    <a:gd name="T121" fmla="*/ 0 h 351"/>
                    <a:gd name="T122" fmla="*/ 535 w 535"/>
                    <a:gd name="T123" fmla="*/ 351 h 35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35" h="351">
                      <a:moveTo>
                        <a:pt x="535" y="68"/>
                      </a:moveTo>
                      <a:lnTo>
                        <a:pt x="446" y="0"/>
                      </a:lnTo>
                      <a:lnTo>
                        <a:pt x="1" y="109"/>
                      </a:lnTo>
                      <a:lnTo>
                        <a:pt x="1" y="110"/>
                      </a:lnTo>
                      <a:lnTo>
                        <a:pt x="1" y="112"/>
                      </a:lnTo>
                      <a:lnTo>
                        <a:pt x="0" y="113"/>
                      </a:lnTo>
                      <a:lnTo>
                        <a:pt x="0" y="115"/>
                      </a:lnTo>
                      <a:lnTo>
                        <a:pt x="1" y="138"/>
                      </a:lnTo>
                      <a:lnTo>
                        <a:pt x="4" y="163"/>
                      </a:lnTo>
                      <a:lnTo>
                        <a:pt x="10" y="185"/>
                      </a:lnTo>
                      <a:lnTo>
                        <a:pt x="19" y="207"/>
                      </a:lnTo>
                      <a:lnTo>
                        <a:pt x="29" y="227"/>
                      </a:lnTo>
                      <a:lnTo>
                        <a:pt x="41" y="246"/>
                      </a:lnTo>
                      <a:lnTo>
                        <a:pt x="54" y="265"/>
                      </a:lnTo>
                      <a:lnTo>
                        <a:pt x="70" y="281"/>
                      </a:lnTo>
                      <a:lnTo>
                        <a:pt x="86" y="297"/>
                      </a:lnTo>
                      <a:lnTo>
                        <a:pt x="105" y="311"/>
                      </a:lnTo>
                      <a:lnTo>
                        <a:pt x="124" y="322"/>
                      </a:lnTo>
                      <a:lnTo>
                        <a:pt x="145" y="332"/>
                      </a:lnTo>
                      <a:lnTo>
                        <a:pt x="167" y="341"/>
                      </a:lnTo>
                      <a:lnTo>
                        <a:pt x="188" y="347"/>
                      </a:lnTo>
                      <a:lnTo>
                        <a:pt x="213" y="350"/>
                      </a:lnTo>
                      <a:lnTo>
                        <a:pt x="237" y="351"/>
                      </a:lnTo>
                      <a:lnTo>
                        <a:pt x="260" y="350"/>
                      </a:lnTo>
                      <a:lnTo>
                        <a:pt x="284" y="347"/>
                      </a:lnTo>
                      <a:lnTo>
                        <a:pt x="307" y="341"/>
                      </a:lnTo>
                      <a:lnTo>
                        <a:pt x="329" y="334"/>
                      </a:lnTo>
                      <a:lnTo>
                        <a:pt x="349" y="324"/>
                      </a:lnTo>
                      <a:lnTo>
                        <a:pt x="368" y="312"/>
                      </a:lnTo>
                      <a:lnTo>
                        <a:pt x="386" y="299"/>
                      </a:lnTo>
                      <a:lnTo>
                        <a:pt x="403" y="283"/>
                      </a:lnTo>
                      <a:lnTo>
                        <a:pt x="418" y="267"/>
                      </a:lnTo>
                      <a:lnTo>
                        <a:pt x="431" y="249"/>
                      </a:lnTo>
                      <a:lnTo>
                        <a:pt x="443" y="230"/>
                      </a:lnTo>
                      <a:lnTo>
                        <a:pt x="453" y="210"/>
                      </a:lnTo>
                      <a:lnTo>
                        <a:pt x="462" y="188"/>
                      </a:lnTo>
                      <a:lnTo>
                        <a:pt x="468" y="166"/>
                      </a:lnTo>
                      <a:lnTo>
                        <a:pt x="472" y="142"/>
                      </a:lnTo>
                      <a:lnTo>
                        <a:pt x="474" y="119"/>
                      </a:lnTo>
                      <a:lnTo>
                        <a:pt x="535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77" name="Rectangle 117"/>
              <p:cNvSpPr>
                <a:spLocks noChangeArrowheads="1"/>
              </p:cNvSpPr>
              <p:nvPr/>
            </p:nvSpPr>
            <p:spPr bwMode="auto">
              <a:xfrm>
                <a:off x="911" y="2959"/>
                <a:ext cx="155" cy="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Rectangle 118"/>
              <p:cNvSpPr>
                <a:spLocks noChangeArrowheads="1"/>
              </p:cNvSpPr>
              <p:nvPr/>
            </p:nvSpPr>
            <p:spPr bwMode="auto">
              <a:xfrm>
                <a:off x="915" y="3004"/>
                <a:ext cx="155" cy="3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Labels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035050"/>
            <a:ext cx="8715375" cy="543398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A label is a short, fixed length, structure-less address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The following are not labels:</a:t>
            </a:r>
          </a:p>
          <a:p>
            <a:pPr eaLnBrk="1" hangingPunct="1"/>
            <a:r>
              <a:rPr lang="en-US" sz="2400" dirty="0" smtClean="0"/>
              <a:t>telephone number </a:t>
            </a:r>
            <a:r>
              <a:rPr lang="en-US" sz="1800" dirty="0" smtClean="0"/>
              <a:t>(not fixed length, country-</a:t>
            </a:r>
            <a:r>
              <a:rPr lang="en-US" sz="1800" dirty="0" err="1" smtClean="0"/>
              <a:t>code+area</a:t>
            </a:r>
            <a:r>
              <a:rPr lang="en-US" sz="1800" dirty="0" smtClean="0"/>
              <a:t>-</a:t>
            </a:r>
            <a:r>
              <a:rPr lang="en-US" sz="1800" dirty="0" err="1" smtClean="0"/>
              <a:t>code+local</a:t>
            </a:r>
            <a:r>
              <a:rPr lang="en-US" sz="1800" dirty="0" smtClean="0"/>
              <a:t>-number)</a:t>
            </a:r>
          </a:p>
          <a:p>
            <a:pPr eaLnBrk="1" hangingPunct="1"/>
            <a:r>
              <a:rPr lang="en-US" sz="2400" dirty="0" smtClean="0"/>
              <a:t>Ethernet address </a:t>
            </a:r>
            <a:r>
              <a:rPr lang="en-US" sz="1800" dirty="0" smtClean="0"/>
              <a:t>(too long, note vendor-code is </a:t>
            </a:r>
            <a:r>
              <a:rPr lang="en-US" sz="1800" i="1" dirty="0" smtClean="0"/>
              <a:t>not</a:t>
            </a:r>
            <a:r>
              <a:rPr lang="en-US" sz="1800" dirty="0" smtClean="0"/>
              <a:t> meaningful structure)</a:t>
            </a:r>
          </a:p>
          <a:p>
            <a:pPr eaLnBrk="1" hangingPunct="1"/>
            <a:r>
              <a:rPr lang="en-US" sz="2400" dirty="0" smtClean="0"/>
              <a:t>IP address </a:t>
            </a:r>
            <a:r>
              <a:rPr lang="en-US" sz="1800" dirty="0" smtClean="0"/>
              <a:t>(too long, has fields)</a:t>
            </a:r>
          </a:p>
          <a:p>
            <a:pPr eaLnBrk="1" hangingPunct="1"/>
            <a:r>
              <a:rPr lang="en-US" sz="2400" dirty="0" smtClean="0"/>
              <a:t>ATM address </a:t>
            </a:r>
            <a:r>
              <a:rPr lang="en-US" sz="1800" dirty="0" smtClean="0"/>
              <a:t>(has VP/VC)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Not an explicit requirement, but normally only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in significance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Label(s) added to CL packet, </a:t>
            </a:r>
            <a:r>
              <a:rPr lang="en-US" sz="2400" i="1" dirty="0" smtClean="0"/>
              <a:t>in addition </a:t>
            </a:r>
            <a:r>
              <a:rPr lang="en-US" sz="2400" dirty="0" smtClean="0"/>
              <a:t>to L3 address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Layer 2.5 forwarding </a:t>
            </a:r>
          </a:p>
          <a:p>
            <a:r>
              <a:rPr lang="en-US" sz="2400" dirty="0" smtClean="0"/>
              <a:t>requires a flow setup process and signaling protocol</a:t>
            </a:r>
          </a:p>
          <a:p>
            <a:pPr eaLnBrk="1" hangingPunct="1"/>
            <a:r>
              <a:rPr lang="en-US" sz="2400" dirty="0" smtClean="0"/>
              <a:t>may find a different route than the L3 forwarding</a:t>
            </a:r>
          </a:p>
          <a:p>
            <a:pPr lvl="1"/>
            <a:r>
              <a:rPr lang="en-US" sz="2400" dirty="0" smtClean="0"/>
              <a:t>and thus support higher granularity FECs</a:t>
            </a:r>
          </a:p>
          <a:p>
            <a:pPr eaLnBrk="1" hangingPunct="1"/>
            <a:r>
              <a:rPr lang="en-US" sz="2400" dirty="0" smtClean="0"/>
              <a:t>may be faster than L3 forwarding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6869" name="Picture 5" descr="C:\WINDOWS\Application Data\Microsoft\Media Catalog\Downloaded Clips\cl0\BS0016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88" y="379413"/>
            <a:ext cx="17129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rgbClr val="0033CC"/>
                </a:solidFill>
              </a:rPr>
              <a:t>Forwarding and routing</a:t>
            </a:r>
          </a:p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sz="4400" dirty="0" smtClean="0">
              <a:solidFill>
                <a:srgbClr val="FF33CC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899546" y="500961"/>
            <a:ext cx="3657292" cy="1532555"/>
            <a:chOff x="415" y="1209"/>
            <a:chExt cx="3790" cy="1198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3017" y="1801"/>
              <a:ext cx="456" cy="4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022" y="1403"/>
              <a:ext cx="457" cy="402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415" y="179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559" y="2254"/>
              <a:ext cx="165" cy="0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1093" y="1787"/>
              <a:ext cx="182" cy="484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37" y="1354"/>
              <a:ext cx="430" cy="5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043" y="1842"/>
              <a:ext cx="211" cy="421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569" y="1838"/>
              <a:ext cx="156" cy="3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564" y="1432"/>
              <a:ext cx="147" cy="411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803" y="1609"/>
              <a:ext cx="324" cy="320"/>
              <a:chOff x="480" y="2498"/>
              <a:chExt cx="872" cy="878"/>
            </a:xfrm>
          </p:grpSpPr>
          <p:sp>
            <p:nvSpPr>
              <p:cNvPr id="219" name="Oval 1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Rectangle 1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Rectangle 1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Oval 1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" name="Group 1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29" name="Group 2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39" name="Freeform 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" name="Group 2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31" name="Freeform 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4" name="Group 3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25" name="Freeform 3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4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1521" y="1203"/>
              <a:ext cx="324" cy="320"/>
              <a:chOff x="480" y="2498"/>
              <a:chExt cx="872" cy="878"/>
            </a:xfrm>
          </p:grpSpPr>
          <p:sp>
            <p:nvSpPr>
              <p:cNvPr id="191" name="Oval 4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4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Rectangle 4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Oval 4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" name="Group 4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01" name="Group 4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11" name="Freeform 5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5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5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5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" name="Group 5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03" name="Freeform 5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6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6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6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6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97" name="Freeform 6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6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7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7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1251" y="2076"/>
              <a:ext cx="324" cy="320"/>
              <a:chOff x="480" y="2498"/>
              <a:chExt cx="872" cy="878"/>
            </a:xfrm>
          </p:grpSpPr>
          <p:sp>
            <p:nvSpPr>
              <p:cNvPr id="163" name="Oval 73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74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7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Oval 76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77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73" name="Group 7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83" name="Freeform 7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8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8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8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8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8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8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8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8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75" name="Freeform 8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8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9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9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9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9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9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9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8" name="Group 96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69" name="Freeform 9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9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9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0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1"/>
            <p:cNvGrpSpPr>
              <a:grpSpLocks/>
            </p:cNvGrpSpPr>
            <p:nvPr/>
          </p:nvGrpSpPr>
          <p:grpSpPr bwMode="auto">
            <a:xfrm>
              <a:off x="1732" y="2080"/>
              <a:ext cx="324" cy="320"/>
              <a:chOff x="480" y="2498"/>
              <a:chExt cx="872" cy="878"/>
            </a:xfrm>
          </p:grpSpPr>
          <p:sp>
            <p:nvSpPr>
              <p:cNvPr id="135" name="Oval 102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03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104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Oval 105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9" name="Group 106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45" name="Group 107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55" name="Freeform 10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0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1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1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1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1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1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1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Group 116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47" name="Freeform 11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1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1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2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2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2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2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2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0" name="Group 125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41" name="Freeform 12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2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2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2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30"/>
            <p:cNvGrpSpPr>
              <a:grpSpLocks/>
            </p:cNvGrpSpPr>
            <p:nvPr/>
          </p:nvGrpSpPr>
          <p:grpSpPr bwMode="auto">
            <a:xfrm>
              <a:off x="2247" y="1673"/>
              <a:ext cx="324" cy="320"/>
              <a:chOff x="480" y="2498"/>
              <a:chExt cx="872" cy="878"/>
            </a:xfrm>
          </p:grpSpPr>
          <p:sp>
            <p:nvSpPr>
              <p:cNvPr id="107" name="Oval 131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3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33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Oval 134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" name="Group 135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17" name="Group 13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27" name="Freeform 1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3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4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4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4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" name="Group 14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19" name="Freeform 1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4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4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5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5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2" name="Group 154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13" name="Freeform 15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5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5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59"/>
            <p:cNvGrpSpPr>
              <a:grpSpLocks/>
            </p:cNvGrpSpPr>
            <p:nvPr/>
          </p:nvGrpSpPr>
          <p:grpSpPr bwMode="auto">
            <a:xfrm>
              <a:off x="2709" y="2043"/>
              <a:ext cx="324" cy="320"/>
              <a:chOff x="480" y="2498"/>
              <a:chExt cx="872" cy="878"/>
            </a:xfrm>
          </p:grpSpPr>
          <p:sp>
            <p:nvSpPr>
              <p:cNvPr id="79" name="Oval 16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16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16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16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" name="Group 16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89" name="Group 16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99" name="Freeform 1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6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6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7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17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91" name="Freeform 1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7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7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8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8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" name="Group 18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85" name="Freeform 18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8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8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8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88"/>
            <p:cNvGrpSpPr>
              <a:grpSpLocks/>
            </p:cNvGrpSpPr>
            <p:nvPr/>
          </p:nvGrpSpPr>
          <p:grpSpPr bwMode="auto">
            <a:xfrm>
              <a:off x="2713" y="1234"/>
              <a:ext cx="324" cy="320"/>
              <a:chOff x="480" y="2498"/>
              <a:chExt cx="872" cy="878"/>
            </a:xfrm>
          </p:grpSpPr>
          <p:sp>
            <p:nvSpPr>
              <p:cNvPr id="51" name="Oval 18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19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19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Oval 19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" name="Group 19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61" name="Group 19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71" name="Freeform 19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9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9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19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0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0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0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20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63" name="Freeform 20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0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20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0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0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1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" name="Group 21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57" name="Freeform 21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1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1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1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" name="Line 217"/>
            <p:cNvSpPr>
              <a:spLocks noChangeShapeType="1"/>
            </p:cNvSpPr>
            <p:nvPr/>
          </p:nvSpPr>
          <p:spPr bwMode="auto">
            <a:xfrm flipV="1">
              <a:off x="1115" y="1390"/>
              <a:ext cx="403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8"/>
            <p:cNvGrpSpPr>
              <a:grpSpLocks/>
            </p:cNvGrpSpPr>
            <p:nvPr/>
          </p:nvGrpSpPr>
          <p:grpSpPr bwMode="auto">
            <a:xfrm>
              <a:off x="3477" y="1614"/>
              <a:ext cx="324" cy="320"/>
              <a:chOff x="480" y="2498"/>
              <a:chExt cx="872" cy="878"/>
            </a:xfrm>
          </p:grpSpPr>
          <p:sp>
            <p:nvSpPr>
              <p:cNvPr id="23" name="Oval 21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22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2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22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22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" name="Group 22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3" name="Freeform 22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22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22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22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2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3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3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3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23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5" name="Freeform 23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23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23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23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23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23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24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24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24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9" name="Freeform 24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4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4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4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Line 247"/>
            <p:cNvSpPr>
              <a:spLocks noChangeShapeType="1"/>
            </p:cNvSpPr>
            <p:nvPr/>
          </p:nvSpPr>
          <p:spPr bwMode="auto">
            <a:xfrm flipV="1">
              <a:off x="3802" y="1791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372208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Label Switching Architecture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30" y="3775075"/>
            <a:ext cx="8985182" cy="2744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Label switching is needed in the </a:t>
            </a:r>
            <a:r>
              <a:rPr lang="en-US" sz="2400" b="1" dirty="0" smtClean="0"/>
              <a:t>core</a:t>
            </a:r>
            <a:r>
              <a:rPr lang="en-US" sz="2400" dirty="0" smtClean="0"/>
              <a:t>, access can be L3 forwarding</a:t>
            </a:r>
            <a:r>
              <a:rPr lang="en-US" sz="2400" dirty="0" smtClean="0">
                <a:solidFill>
                  <a:srgbClr val="0033CC"/>
                </a:solidFill>
              </a:rPr>
              <a:t>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Core interfaces the access at the edge </a:t>
            </a:r>
            <a:r>
              <a:rPr lang="en-US" sz="1800" dirty="0" smtClean="0"/>
              <a:t>(ingress, egress)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LSR router that can* perform label switching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LER LSR with non-MPLS neighbors </a:t>
            </a:r>
            <a:r>
              <a:rPr lang="en-US" sz="1800" dirty="0" smtClean="0"/>
              <a:t>(LSR at edge of core network)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LSP unidirectional path used by label switched forwarding </a:t>
            </a:r>
            <a:r>
              <a:rPr lang="en-US" sz="1600" dirty="0" smtClean="0"/>
              <a:t>(ingress to egress)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* </a:t>
            </a:r>
            <a:r>
              <a:rPr lang="en-US" sz="2000" dirty="0" smtClean="0">
                <a:solidFill>
                  <a:srgbClr val="0033CC"/>
                </a:solidFill>
              </a:rPr>
              <a:t>not every packet needs label switching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	</a:t>
            </a:r>
          </a:p>
        </p:txBody>
      </p:sp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492125" y="1176338"/>
            <a:ext cx="8113713" cy="2427287"/>
            <a:chOff x="310" y="741"/>
            <a:chExt cx="5111" cy="1529"/>
          </a:xfrm>
        </p:grpSpPr>
        <p:sp>
          <p:nvSpPr>
            <p:cNvPr id="39942" name="Freeform 57"/>
            <p:cNvSpPr>
              <a:spLocks/>
            </p:cNvSpPr>
            <p:nvPr/>
          </p:nvSpPr>
          <p:spPr bwMode="auto">
            <a:xfrm rot="64793">
              <a:off x="1863" y="836"/>
              <a:ext cx="1926" cy="1401"/>
            </a:xfrm>
            <a:custGeom>
              <a:avLst/>
              <a:gdLst>
                <a:gd name="T0" fmla="*/ 1902 w 1034"/>
                <a:gd name="T1" fmla="*/ 603 h 737"/>
                <a:gd name="T2" fmla="*/ 1440 w 1034"/>
                <a:gd name="T3" fmla="*/ 610 h 737"/>
                <a:gd name="T4" fmla="*/ 969 w 1034"/>
                <a:gd name="T5" fmla="*/ 846 h 737"/>
                <a:gd name="T6" fmla="*/ 607 w 1034"/>
                <a:gd name="T7" fmla="*/ 1215 h 737"/>
                <a:gd name="T8" fmla="*/ 434 w 1034"/>
                <a:gd name="T9" fmla="*/ 1692 h 737"/>
                <a:gd name="T10" fmla="*/ 374 w 1034"/>
                <a:gd name="T11" fmla="*/ 2089 h 737"/>
                <a:gd name="T12" fmla="*/ 112 w 1034"/>
                <a:gd name="T13" fmla="*/ 2355 h 737"/>
                <a:gd name="T14" fmla="*/ 0 w 1034"/>
                <a:gd name="T15" fmla="*/ 2715 h 737"/>
                <a:gd name="T16" fmla="*/ 60 w 1034"/>
                <a:gd name="T17" fmla="*/ 3085 h 737"/>
                <a:gd name="T18" fmla="*/ 330 w 1034"/>
                <a:gd name="T19" fmla="*/ 3454 h 737"/>
                <a:gd name="T20" fmla="*/ 821 w 1034"/>
                <a:gd name="T21" fmla="*/ 3751 h 737"/>
                <a:gd name="T22" fmla="*/ 808 w 1034"/>
                <a:gd name="T23" fmla="*/ 4148 h 737"/>
                <a:gd name="T24" fmla="*/ 1054 w 1034"/>
                <a:gd name="T25" fmla="*/ 4452 h 737"/>
                <a:gd name="T26" fmla="*/ 1416 w 1034"/>
                <a:gd name="T27" fmla="*/ 4636 h 737"/>
                <a:gd name="T28" fmla="*/ 1835 w 1034"/>
                <a:gd name="T29" fmla="*/ 4684 h 737"/>
                <a:gd name="T30" fmla="*/ 2179 w 1034"/>
                <a:gd name="T31" fmla="*/ 4568 h 737"/>
                <a:gd name="T32" fmla="*/ 2554 w 1034"/>
                <a:gd name="T33" fmla="*/ 4760 h 737"/>
                <a:gd name="T34" fmla="*/ 3049 w 1034"/>
                <a:gd name="T35" fmla="*/ 5009 h 737"/>
                <a:gd name="T36" fmla="*/ 3552 w 1034"/>
                <a:gd name="T37" fmla="*/ 5055 h 737"/>
                <a:gd name="T38" fmla="*/ 4066 w 1034"/>
                <a:gd name="T39" fmla="*/ 4954 h 737"/>
                <a:gd name="T40" fmla="*/ 4537 w 1034"/>
                <a:gd name="T41" fmla="*/ 4726 h 737"/>
                <a:gd name="T42" fmla="*/ 4944 w 1034"/>
                <a:gd name="T43" fmla="*/ 4568 h 737"/>
                <a:gd name="T44" fmla="*/ 5333 w 1034"/>
                <a:gd name="T45" fmla="*/ 4644 h 737"/>
                <a:gd name="T46" fmla="*/ 5746 w 1034"/>
                <a:gd name="T47" fmla="*/ 4505 h 737"/>
                <a:gd name="T48" fmla="*/ 6069 w 1034"/>
                <a:gd name="T49" fmla="*/ 4211 h 737"/>
                <a:gd name="T50" fmla="*/ 6277 w 1034"/>
                <a:gd name="T51" fmla="*/ 3813 h 737"/>
                <a:gd name="T52" fmla="*/ 6242 w 1034"/>
                <a:gd name="T53" fmla="*/ 3378 h 737"/>
                <a:gd name="T54" fmla="*/ 6532 w 1034"/>
                <a:gd name="T55" fmla="*/ 2952 h 737"/>
                <a:gd name="T56" fmla="*/ 6661 w 1034"/>
                <a:gd name="T57" fmla="*/ 2523 h 737"/>
                <a:gd name="T58" fmla="*/ 6637 w 1034"/>
                <a:gd name="T59" fmla="*/ 2102 h 737"/>
                <a:gd name="T60" fmla="*/ 6456 w 1034"/>
                <a:gd name="T61" fmla="*/ 1737 h 737"/>
                <a:gd name="T62" fmla="*/ 6145 w 1034"/>
                <a:gd name="T63" fmla="*/ 1456 h 737"/>
                <a:gd name="T64" fmla="*/ 6048 w 1034"/>
                <a:gd name="T65" fmla="*/ 1084 h 737"/>
                <a:gd name="T66" fmla="*/ 5843 w 1034"/>
                <a:gd name="T67" fmla="*/ 679 h 737"/>
                <a:gd name="T68" fmla="*/ 5469 w 1034"/>
                <a:gd name="T69" fmla="*/ 397 h 737"/>
                <a:gd name="T70" fmla="*/ 4996 w 1034"/>
                <a:gd name="T71" fmla="*/ 281 h 737"/>
                <a:gd name="T72" fmla="*/ 4537 w 1034"/>
                <a:gd name="T73" fmla="*/ 373 h 737"/>
                <a:gd name="T74" fmla="*/ 4150 w 1034"/>
                <a:gd name="T75" fmla="*/ 420 h 737"/>
                <a:gd name="T76" fmla="*/ 3716 w 1034"/>
                <a:gd name="T77" fmla="*/ 116 h 737"/>
                <a:gd name="T78" fmla="*/ 3317 w 1034"/>
                <a:gd name="T79" fmla="*/ 0 h 737"/>
                <a:gd name="T80" fmla="*/ 2915 w 1034"/>
                <a:gd name="T81" fmla="*/ 76 h 737"/>
                <a:gd name="T82" fmla="*/ 2515 w 1034"/>
                <a:gd name="T83" fmla="*/ 329 h 737"/>
                <a:gd name="T84" fmla="*/ 2140 w 1034"/>
                <a:gd name="T85" fmla="*/ 74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9943" name="Line 227"/>
            <p:cNvSpPr>
              <a:spLocks noChangeShapeType="1"/>
            </p:cNvSpPr>
            <p:nvPr/>
          </p:nvSpPr>
          <p:spPr bwMode="auto">
            <a:xfrm>
              <a:off x="2632" y="1810"/>
              <a:ext cx="439" cy="0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228"/>
            <p:cNvSpPr>
              <a:spLocks noChangeShapeType="1"/>
            </p:cNvSpPr>
            <p:nvPr/>
          </p:nvSpPr>
          <p:spPr bwMode="auto">
            <a:xfrm flipV="1">
              <a:off x="3140" y="1696"/>
              <a:ext cx="612" cy="137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229"/>
            <p:cNvSpPr>
              <a:spLocks noChangeShapeType="1"/>
            </p:cNvSpPr>
            <p:nvPr/>
          </p:nvSpPr>
          <p:spPr bwMode="auto">
            <a:xfrm>
              <a:off x="3172" y="1325"/>
              <a:ext cx="549" cy="329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230"/>
            <p:cNvSpPr>
              <a:spLocks noChangeShapeType="1"/>
            </p:cNvSpPr>
            <p:nvPr/>
          </p:nvSpPr>
          <p:spPr bwMode="auto">
            <a:xfrm>
              <a:off x="2664" y="1321"/>
              <a:ext cx="439" cy="0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231"/>
            <p:cNvSpPr>
              <a:spLocks noChangeShapeType="1"/>
            </p:cNvSpPr>
            <p:nvPr/>
          </p:nvSpPr>
          <p:spPr bwMode="auto">
            <a:xfrm flipV="1">
              <a:off x="2646" y="1311"/>
              <a:ext cx="439" cy="448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232"/>
            <p:cNvSpPr>
              <a:spLocks noChangeShapeType="1"/>
            </p:cNvSpPr>
            <p:nvPr/>
          </p:nvSpPr>
          <p:spPr bwMode="auto">
            <a:xfrm>
              <a:off x="1900" y="1682"/>
              <a:ext cx="631" cy="173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233"/>
            <p:cNvSpPr>
              <a:spLocks noChangeShapeType="1"/>
            </p:cNvSpPr>
            <p:nvPr/>
          </p:nvSpPr>
          <p:spPr bwMode="auto">
            <a:xfrm flipV="1">
              <a:off x="1896" y="1312"/>
              <a:ext cx="695" cy="347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234"/>
            <p:cNvSpPr>
              <a:spLocks noChangeShapeType="1"/>
            </p:cNvSpPr>
            <p:nvPr/>
          </p:nvSpPr>
          <p:spPr bwMode="auto">
            <a:xfrm>
              <a:off x="2673" y="1340"/>
              <a:ext cx="366" cy="484"/>
            </a:xfrm>
            <a:prstGeom prst="line">
              <a:avLst/>
            </a:prstGeom>
            <a:noFill/>
            <a:ln w="3810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235"/>
            <p:cNvSpPr>
              <a:spLocks noChangeShapeType="1"/>
            </p:cNvSpPr>
            <p:nvPr/>
          </p:nvSpPr>
          <p:spPr bwMode="auto">
            <a:xfrm flipV="1">
              <a:off x="680" y="1659"/>
              <a:ext cx="1079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236"/>
            <p:cNvSpPr>
              <a:spLocks noChangeShapeType="1"/>
            </p:cNvSpPr>
            <p:nvPr/>
          </p:nvSpPr>
          <p:spPr bwMode="auto">
            <a:xfrm>
              <a:off x="3903" y="1663"/>
              <a:ext cx="103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30" y="1478"/>
              <a:ext cx="251" cy="330"/>
              <a:chOff x="3933" y="930"/>
              <a:chExt cx="251" cy="330"/>
            </a:xfrm>
          </p:grpSpPr>
          <p:sp>
            <p:nvSpPr>
              <p:cNvPr id="40170" name="Oval 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1" name="Rectangle 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2" name="Rectangle 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3" name="Oval 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185" name="Freeform 1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6" name="Freeform 1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7" name="Freeform 1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8" name="Freeform 1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9" name="Freeform 1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90" name="Freeform 1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91" name="Freeform 1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92" name="Freeform 1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177" name="Freeform 2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78" name="Freeform 2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79" name="Freeform 2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0" name="Freeform 2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1" name="Freeform 2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2" name="Freeform 2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3" name="Freeform 2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84" name="Freeform 2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710" y="1470"/>
              <a:ext cx="251" cy="330"/>
              <a:chOff x="480" y="2498"/>
              <a:chExt cx="872" cy="878"/>
            </a:xfrm>
          </p:grpSpPr>
          <p:sp>
            <p:nvSpPr>
              <p:cNvPr id="40142" name="Oval 2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3" name="Rectangle 3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4" name="Rectangle 3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5" name="Oval 3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9" name="Group 3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162" name="Freeform 3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3" name="Freeform 3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4" name="Freeform 3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5" name="Freeform 3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6" name="Freeform 3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7" name="Freeform 4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8" name="Freeform 4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9" name="Freeform 4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4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154" name="Freeform 4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55" name="Freeform 4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56" name="Freeform 4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57" name="Freeform 4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58" name="Freeform 4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59" name="Freeform 4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0" name="Freeform 5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61" name="Freeform 5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148" name="Freeform 5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49" name="Freeform 5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0" name="Freeform 5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1" name="Freeform 5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2469" y="1122"/>
              <a:ext cx="251" cy="330"/>
              <a:chOff x="480" y="2498"/>
              <a:chExt cx="872" cy="878"/>
            </a:xfrm>
          </p:grpSpPr>
          <p:sp>
            <p:nvSpPr>
              <p:cNvPr id="40114" name="Oval 88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5" name="Rectangle 8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6" name="Rectangle 9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7" name="Oval 91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92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4" name="Group 93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134" name="Freeform 9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5" name="Freeform 9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6" name="Freeform 9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7" name="Freeform 9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8" name="Freeform 9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9" name="Freeform 9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40" name="Freeform 10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41" name="Freeform 10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02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126" name="Freeform 10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27" name="Freeform 10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28" name="Freeform 10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29" name="Freeform 10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0" name="Freeform 10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1" name="Freeform 10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2" name="Freeform 10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3" name="Freeform 11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111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120" name="Freeform 11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1" name="Freeform 11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2" name="Freeform 11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3" name="Freeform 11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16"/>
            <p:cNvGrpSpPr>
              <a:grpSpLocks/>
            </p:cNvGrpSpPr>
            <p:nvPr/>
          </p:nvGrpSpPr>
          <p:grpSpPr bwMode="auto">
            <a:xfrm>
              <a:off x="2977" y="1136"/>
              <a:ext cx="251" cy="330"/>
              <a:chOff x="480" y="2498"/>
              <a:chExt cx="872" cy="878"/>
            </a:xfrm>
          </p:grpSpPr>
          <p:sp>
            <p:nvSpPr>
              <p:cNvPr id="40086" name="Oval 11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7" name="Rectangle 11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8" name="Rectangle 11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9" name="Oval 12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9" name="Group 12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106" name="Freeform 12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7" name="Freeform 12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8" name="Freeform 12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9" name="Freeform 12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10" name="Freeform 12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11" name="Freeform 12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12" name="Freeform 12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13" name="Freeform 13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3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098" name="Freeform 13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99" name="Freeform 13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0" name="Freeform 13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1" name="Freeform 13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2" name="Freeform 13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3" name="Freeform 13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4" name="Freeform 13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05" name="Freeform 13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14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092" name="Freeform 14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3" name="Freeform 14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4" name="Freeform 14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5" name="Freeform 14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2986" y="1630"/>
              <a:ext cx="251" cy="330"/>
              <a:chOff x="480" y="2498"/>
              <a:chExt cx="872" cy="878"/>
            </a:xfrm>
          </p:grpSpPr>
          <p:sp>
            <p:nvSpPr>
              <p:cNvPr id="40058" name="Oval 5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9" name="Rectangle 6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0" name="Rectangle 6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1" name="Oval 6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6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4" name="Group 6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078" name="Freeform 6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9" name="Freeform 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0" name="Freeform 6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1" name="Freeform 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2" name="Freeform 6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3" name="Freeform 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4" name="Freeform 7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85" name="Freeform 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070" name="Freeform 7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1" name="Freeform 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2" name="Freeform 7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3" name="Freeform 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4" name="Freeform 7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5" name="Freeform 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6" name="Freeform 8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7" name="Freeform 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8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064" name="Freeform 8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5" name="Freeform 8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6" name="Freeform 8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7" name="Freeform 8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74"/>
            <p:cNvGrpSpPr>
              <a:grpSpLocks/>
            </p:cNvGrpSpPr>
            <p:nvPr/>
          </p:nvGrpSpPr>
          <p:grpSpPr bwMode="auto">
            <a:xfrm>
              <a:off x="2455" y="1611"/>
              <a:ext cx="251" cy="330"/>
              <a:chOff x="480" y="2498"/>
              <a:chExt cx="872" cy="878"/>
            </a:xfrm>
          </p:grpSpPr>
          <p:sp>
            <p:nvSpPr>
              <p:cNvPr id="40030" name="Oval 17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1" name="Rectangle 17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2" name="Rectangle 17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3" name="Oval 17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17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9" name="Group 18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050" name="Freeform 18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1" name="Freeform 18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2" name="Freeform 18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3" name="Freeform 18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4" name="Freeform 18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5" name="Freeform 18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6" name="Freeform 18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7" name="Freeform 18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8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042" name="Freeform 19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3" name="Freeform 19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4" name="Freeform 19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5" name="Freeform 19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6" name="Freeform 19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7" name="Freeform 19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8" name="Freeform 19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9" name="Freeform 19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" name="Group 19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036" name="Freeform 19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7" name="Freeform 20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8" name="Freeform 20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9" name="Freeform 20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936" name="Group 145"/>
            <p:cNvGrpSpPr>
              <a:grpSpLocks/>
            </p:cNvGrpSpPr>
            <p:nvPr/>
          </p:nvGrpSpPr>
          <p:grpSpPr bwMode="auto">
            <a:xfrm>
              <a:off x="3675" y="1470"/>
              <a:ext cx="251" cy="330"/>
              <a:chOff x="480" y="2498"/>
              <a:chExt cx="872" cy="878"/>
            </a:xfrm>
          </p:grpSpPr>
          <p:sp>
            <p:nvSpPr>
              <p:cNvPr id="40002" name="Oval 146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3" name="Rectangle 14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4" name="Rectangle 14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5" name="Oval 149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37" name="Group 150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9938" name="Group 15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0022" name="Freeform 15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3" name="Freeform 15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4" name="Freeform 15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5" name="Freeform 15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6" name="Freeform 15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7" name="Freeform 15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8" name="Freeform 15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9" name="Freeform 15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39" name="Group 16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0014" name="Freeform 16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5" name="Freeform 16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6" name="Freeform 16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7" name="Freeform 16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8" name="Freeform 16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9" name="Freeform 16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0" name="Freeform 16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1" name="Freeform 16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41" name="Group 169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0008" name="Freeform 17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9" name="Freeform 17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0" name="Freeform 17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1" name="Freeform 17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953" name="Group 203"/>
            <p:cNvGrpSpPr>
              <a:grpSpLocks/>
            </p:cNvGrpSpPr>
            <p:nvPr/>
          </p:nvGrpSpPr>
          <p:grpSpPr bwMode="auto">
            <a:xfrm>
              <a:off x="4843" y="1491"/>
              <a:ext cx="251" cy="330"/>
              <a:chOff x="3933" y="930"/>
              <a:chExt cx="251" cy="330"/>
            </a:xfrm>
          </p:grpSpPr>
          <p:sp>
            <p:nvSpPr>
              <p:cNvPr id="39979" name="Oval 204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Rectangle 20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Rectangle 20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Oval 207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54" name="Group 208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9955" name="Group 20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9994" name="Freeform 21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5" name="Freeform 21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6" name="Freeform 21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7" name="Freeform 21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8" name="Freeform 21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9" name="Freeform 21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00" name="Freeform 21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01" name="Freeform 21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56" name="Group 21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9986" name="Freeform 21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87" name="Freeform 22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88" name="Freeform 22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89" name="Freeform 22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0" name="Freeform 22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1" name="Freeform 22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2" name="Freeform 22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3" name="Freeform 22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9961" name="Text Box 237"/>
            <p:cNvSpPr txBox="1">
              <a:spLocks noChangeArrowheads="1"/>
            </p:cNvSpPr>
            <p:nvPr/>
          </p:nvSpPr>
          <p:spPr bwMode="auto">
            <a:xfrm>
              <a:off x="310" y="1819"/>
              <a:ext cx="7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L3 router</a:t>
              </a:r>
            </a:p>
          </p:txBody>
        </p:sp>
        <p:sp>
          <p:nvSpPr>
            <p:cNvPr id="39962" name="Text Box 238"/>
            <p:cNvSpPr txBox="1">
              <a:spLocks noChangeArrowheads="1"/>
            </p:cNvSpPr>
            <p:nvPr/>
          </p:nvSpPr>
          <p:spPr bwMode="auto">
            <a:xfrm>
              <a:off x="4680" y="1787"/>
              <a:ext cx="7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L3 router</a:t>
              </a:r>
            </a:p>
          </p:txBody>
        </p:sp>
        <p:sp>
          <p:nvSpPr>
            <p:cNvPr id="39963" name="Text Box 239"/>
            <p:cNvSpPr txBox="1">
              <a:spLocks noChangeArrowheads="1"/>
            </p:cNvSpPr>
            <p:nvPr/>
          </p:nvSpPr>
          <p:spPr bwMode="auto">
            <a:xfrm>
              <a:off x="1092" y="1823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CC"/>
                  </a:solidFill>
                </a:rPr>
                <a:t>L</a:t>
              </a:r>
              <a:r>
                <a:rPr lang="en-US"/>
                <a:t>abel </a:t>
              </a:r>
              <a:r>
                <a:rPr lang="en-US" b="1">
                  <a:solidFill>
                    <a:srgbClr val="FF33CC"/>
                  </a:solidFill>
                </a:rPr>
                <a:t>E</a:t>
              </a:r>
              <a:r>
                <a:rPr lang="en-US"/>
                <a:t>dge </a:t>
              </a:r>
              <a:r>
                <a:rPr lang="en-US" b="1">
                  <a:solidFill>
                    <a:srgbClr val="FF33CC"/>
                  </a:solidFill>
                </a:rPr>
                <a:t>R</a:t>
              </a:r>
              <a:r>
                <a:rPr lang="en-US"/>
                <a:t>outer</a:t>
              </a:r>
            </a:p>
          </p:txBody>
        </p:sp>
        <p:sp>
          <p:nvSpPr>
            <p:cNvPr id="39964" name="Text Box 240"/>
            <p:cNvSpPr txBox="1">
              <a:spLocks noChangeArrowheads="1"/>
            </p:cNvSpPr>
            <p:nvPr/>
          </p:nvSpPr>
          <p:spPr bwMode="auto">
            <a:xfrm>
              <a:off x="3264" y="1809"/>
              <a:ext cx="1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L</a:t>
              </a:r>
              <a:r>
                <a:rPr lang="en-US" dirty="0"/>
                <a:t>abel </a:t>
              </a:r>
              <a:r>
                <a:rPr lang="en-US" b="1" dirty="0">
                  <a:solidFill>
                    <a:srgbClr val="FF33CC"/>
                  </a:solidFill>
                </a:rPr>
                <a:t>E</a:t>
              </a:r>
              <a:r>
                <a:rPr lang="en-US" dirty="0"/>
                <a:t>dge </a:t>
              </a:r>
              <a:r>
                <a:rPr lang="en-US" b="1" dirty="0">
                  <a:solidFill>
                    <a:srgbClr val="FF33CC"/>
                  </a:solidFill>
                </a:rPr>
                <a:t>R</a:t>
              </a:r>
              <a:r>
                <a:rPr lang="en-US" dirty="0"/>
                <a:t>outer</a:t>
              </a:r>
            </a:p>
          </p:txBody>
        </p:sp>
        <p:sp>
          <p:nvSpPr>
            <p:cNvPr id="39965" name="Text Box 241"/>
            <p:cNvSpPr txBox="1">
              <a:spLocks noChangeArrowheads="1"/>
            </p:cNvSpPr>
            <p:nvPr/>
          </p:nvSpPr>
          <p:spPr bwMode="auto">
            <a:xfrm>
              <a:off x="2038" y="2020"/>
              <a:ext cx="1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CC"/>
                  </a:solidFill>
                </a:rPr>
                <a:t>L</a:t>
              </a:r>
              <a:r>
                <a:rPr lang="en-US"/>
                <a:t>abel </a:t>
              </a:r>
              <a:r>
                <a:rPr lang="en-US" b="1">
                  <a:solidFill>
                    <a:srgbClr val="FF33CC"/>
                  </a:solidFill>
                </a:rPr>
                <a:t>S</a:t>
              </a:r>
              <a:r>
                <a:rPr lang="en-US"/>
                <a:t>witched </a:t>
              </a:r>
              <a:r>
                <a:rPr lang="en-US" b="1">
                  <a:solidFill>
                    <a:srgbClr val="FF33CC"/>
                  </a:solidFill>
                </a:rPr>
                <a:t>R</a:t>
              </a:r>
              <a:r>
                <a:rPr lang="en-US"/>
                <a:t>outers</a:t>
              </a:r>
            </a:p>
          </p:txBody>
        </p:sp>
        <p:sp>
          <p:nvSpPr>
            <p:cNvPr id="39966" name="Text Box 242"/>
            <p:cNvSpPr txBox="1">
              <a:spLocks noChangeArrowheads="1"/>
            </p:cNvSpPr>
            <p:nvPr/>
          </p:nvSpPr>
          <p:spPr bwMode="auto">
            <a:xfrm>
              <a:off x="960" y="1463"/>
              <a:ext cx="6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L3 link</a:t>
              </a:r>
            </a:p>
          </p:txBody>
        </p:sp>
        <p:sp>
          <p:nvSpPr>
            <p:cNvPr id="39967" name="Text Box 243"/>
            <p:cNvSpPr txBox="1">
              <a:spLocks noChangeArrowheads="1"/>
            </p:cNvSpPr>
            <p:nvPr/>
          </p:nvSpPr>
          <p:spPr bwMode="auto">
            <a:xfrm>
              <a:off x="4073" y="1467"/>
              <a:ext cx="6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L3 link</a:t>
              </a:r>
            </a:p>
          </p:txBody>
        </p:sp>
        <p:sp>
          <p:nvSpPr>
            <p:cNvPr id="39968" name="Freeform 244"/>
            <p:cNvSpPr>
              <a:spLocks/>
            </p:cNvSpPr>
            <p:nvPr/>
          </p:nvSpPr>
          <p:spPr bwMode="auto">
            <a:xfrm>
              <a:off x="1974" y="1248"/>
              <a:ext cx="1765" cy="553"/>
            </a:xfrm>
            <a:custGeom>
              <a:avLst/>
              <a:gdLst>
                <a:gd name="T0" fmla="*/ 0 w 1765"/>
                <a:gd name="T1" fmla="*/ 279 h 553"/>
                <a:gd name="T2" fmla="*/ 485 w 1765"/>
                <a:gd name="T3" fmla="*/ 23 h 553"/>
                <a:gd name="T4" fmla="*/ 796 w 1765"/>
                <a:gd name="T5" fmla="*/ 142 h 553"/>
                <a:gd name="T6" fmla="*/ 1006 w 1765"/>
                <a:gd name="T7" fmla="*/ 434 h 553"/>
                <a:gd name="T8" fmla="*/ 1134 w 1765"/>
                <a:gd name="T9" fmla="*/ 544 h 553"/>
                <a:gd name="T10" fmla="*/ 1426 w 1765"/>
                <a:gd name="T11" fmla="*/ 489 h 553"/>
                <a:gd name="T12" fmla="*/ 1765 w 1765"/>
                <a:gd name="T13" fmla="*/ 398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5"/>
                <a:gd name="T22" fmla="*/ 0 h 553"/>
                <a:gd name="T23" fmla="*/ 1765 w 1765"/>
                <a:gd name="T24" fmla="*/ 553 h 5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5" h="553">
                  <a:moveTo>
                    <a:pt x="0" y="279"/>
                  </a:moveTo>
                  <a:cubicBezTo>
                    <a:pt x="176" y="162"/>
                    <a:pt x="352" y="46"/>
                    <a:pt x="485" y="23"/>
                  </a:cubicBezTo>
                  <a:cubicBezTo>
                    <a:pt x="618" y="0"/>
                    <a:pt x="709" y="73"/>
                    <a:pt x="796" y="142"/>
                  </a:cubicBezTo>
                  <a:cubicBezTo>
                    <a:pt x="883" y="211"/>
                    <a:pt x="950" y="367"/>
                    <a:pt x="1006" y="434"/>
                  </a:cubicBezTo>
                  <a:cubicBezTo>
                    <a:pt x="1062" y="501"/>
                    <a:pt x="1064" y="535"/>
                    <a:pt x="1134" y="544"/>
                  </a:cubicBezTo>
                  <a:cubicBezTo>
                    <a:pt x="1204" y="553"/>
                    <a:pt x="1321" y="513"/>
                    <a:pt x="1426" y="489"/>
                  </a:cubicBezTo>
                  <a:cubicBezTo>
                    <a:pt x="1531" y="465"/>
                    <a:pt x="1648" y="431"/>
                    <a:pt x="1765" y="398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245"/>
            <p:cNvSpPr>
              <a:spLocks noChangeShapeType="1"/>
            </p:cNvSpPr>
            <p:nvPr/>
          </p:nvSpPr>
          <p:spPr bwMode="auto">
            <a:xfrm flipV="1">
              <a:off x="2175" y="1317"/>
              <a:ext cx="128" cy="9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246"/>
            <p:cNvSpPr>
              <a:spLocks noChangeShapeType="1"/>
            </p:cNvSpPr>
            <p:nvPr/>
          </p:nvSpPr>
          <p:spPr bwMode="auto">
            <a:xfrm flipV="1">
              <a:off x="3339" y="1706"/>
              <a:ext cx="164" cy="45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250"/>
            <p:cNvSpPr>
              <a:spLocks noChangeShapeType="1"/>
            </p:cNvSpPr>
            <p:nvPr/>
          </p:nvSpPr>
          <p:spPr bwMode="auto">
            <a:xfrm>
              <a:off x="2822" y="1455"/>
              <a:ext cx="109" cy="157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Text Box 251"/>
            <p:cNvSpPr txBox="1">
              <a:spLocks noChangeArrowheads="1"/>
            </p:cNvSpPr>
            <p:nvPr/>
          </p:nvSpPr>
          <p:spPr bwMode="auto">
            <a:xfrm>
              <a:off x="1092" y="1017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CC"/>
                  </a:solidFill>
                </a:rPr>
                <a:t>L</a:t>
              </a:r>
              <a:r>
                <a:rPr lang="en-US"/>
                <a:t>abel </a:t>
              </a:r>
              <a:r>
                <a:rPr lang="en-US" b="1">
                  <a:solidFill>
                    <a:srgbClr val="FF33CC"/>
                  </a:solidFill>
                </a:rPr>
                <a:t>S</a:t>
              </a:r>
              <a:r>
                <a:rPr lang="en-US"/>
                <a:t>witched </a:t>
              </a:r>
              <a:r>
                <a:rPr lang="en-US" b="1">
                  <a:solidFill>
                    <a:srgbClr val="FF33CC"/>
                  </a:solidFill>
                </a:rPr>
                <a:t>P</a:t>
              </a:r>
              <a:r>
                <a:rPr lang="en-US"/>
                <a:t>ath</a:t>
              </a:r>
            </a:p>
          </p:txBody>
        </p:sp>
        <p:sp>
          <p:nvSpPr>
            <p:cNvPr id="39973" name="Text Box 254"/>
            <p:cNvSpPr txBox="1">
              <a:spLocks noChangeArrowheads="1"/>
            </p:cNvSpPr>
            <p:nvPr/>
          </p:nvSpPr>
          <p:spPr bwMode="auto">
            <a:xfrm>
              <a:off x="1271" y="1673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ingress</a:t>
              </a:r>
            </a:p>
          </p:txBody>
        </p:sp>
        <p:sp>
          <p:nvSpPr>
            <p:cNvPr id="39974" name="Text Box 255"/>
            <p:cNvSpPr txBox="1">
              <a:spLocks noChangeArrowheads="1"/>
            </p:cNvSpPr>
            <p:nvPr/>
          </p:nvSpPr>
          <p:spPr bwMode="auto">
            <a:xfrm>
              <a:off x="3899" y="1669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egress</a:t>
              </a:r>
            </a:p>
          </p:txBody>
        </p:sp>
        <p:sp>
          <p:nvSpPr>
            <p:cNvPr id="39975" name="Line 257"/>
            <p:cNvSpPr>
              <a:spLocks noChangeShapeType="1"/>
            </p:cNvSpPr>
            <p:nvPr/>
          </p:nvSpPr>
          <p:spPr bwMode="auto">
            <a:xfrm>
              <a:off x="2130" y="877"/>
              <a:ext cx="17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Text Box 258"/>
            <p:cNvSpPr txBox="1">
              <a:spLocks noChangeArrowheads="1"/>
            </p:cNvSpPr>
            <p:nvPr/>
          </p:nvSpPr>
          <p:spPr bwMode="auto">
            <a:xfrm>
              <a:off x="813" y="741"/>
              <a:ext cx="14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downstream</a:t>
              </a:r>
              <a:r>
                <a:rPr lang="en-US" sz="1800"/>
                <a:t> direction</a:t>
              </a:r>
            </a:p>
          </p:txBody>
        </p:sp>
        <p:sp>
          <p:nvSpPr>
            <p:cNvPr id="39977" name="Text Box 259"/>
            <p:cNvSpPr txBox="1">
              <a:spLocks noChangeArrowheads="1"/>
            </p:cNvSpPr>
            <p:nvPr/>
          </p:nvSpPr>
          <p:spPr bwMode="auto">
            <a:xfrm>
              <a:off x="3818" y="892"/>
              <a:ext cx="1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upstream</a:t>
              </a:r>
              <a:r>
                <a:rPr lang="en-US" sz="1800"/>
                <a:t> direction</a:t>
              </a:r>
            </a:p>
          </p:txBody>
        </p:sp>
        <p:sp>
          <p:nvSpPr>
            <p:cNvPr id="39978" name="Line 260"/>
            <p:cNvSpPr>
              <a:spLocks noChangeShapeType="1"/>
            </p:cNvSpPr>
            <p:nvPr/>
          </p:nvSpPr>
          <p:spPr bwMode="auto">
            <a:xfrm flipH="1">
              <a:off x="2143" y="1019"/>
              <a:ext cx="17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347" y="0"/>
            <a:ext cx="668655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Label Switched Forwarding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905562"/>
            <a:ext cx="8194675" cy="572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LSP needs to be setup before data is forwarded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 and should be torn down once no longer needed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LSR performs </a:t>
            </a:r>
          </a:p>
          <a:p>
            <a:pPr lvl="1" eaLnBrk="1" hangingPunct="1"/>
            <a:r>
              <a:rPr lang="en-US" sz="2400" dirty="0" smtClean="0"/>
              <a:t>label switched forwarding</a:t>
            </a:r>
            <a:r>
              <a:rPr lang="en-US" sz="2400" dirty="0" smtClean="0">
                <a:solidFill>
                  <a:srgbClr val="0033CC"/>
                </a:solidFill>
              </a:rPr>
              <a:t>*</a:t>
            </a:r>
            <a:r>
              <a:rPr lang="en-US" sz="2400" dirty="0" smtClean="0"/>
              <a:t> for labeled packets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label space may be</a:t>
            </a:r>
          </a:p>
          <a:p>
            <a:pPr lvl="1" eaLnBrk="1" hangingPunct="1"/>
            <a:r>
              <a:rPr lang="en-US" sz="2400" dirty="0" smtClean="0"/>
              <a:t>per platform (unique to LSR)   or </a:t>
            </a:r>
          </a:p>
          <a:p>
            <a:pPr lvl="1" eaLnBrk="1" hangingPunct="1"/>
            <a:r>
              <a:rPr lang="en-US" sz="2400" dirty="0" smtClean="0"/>
              <a:t>per port (unique to input interface - like ATM)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LSRs optionally support L3 forwarding for unlabeled packets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ingress LER  </a:t>
            </a:r>
          </a:p>
          <a:p>
            <a:pPr lvl="1" eaLnBrk="1" hangingPunct="1"/>
            <a:r>
              <a:rPr lang="en-US" sz="2000" dirty="0" smtClean="0"/>
              <a:t>assigns packet</a:t>
            </a:r>
            <a:r>
              <a:rPr lang="en-US" sz="2000" dirty="0" smtClean="0">
                <a:solidFill>
                  <a:srgbClr val="0033CC"/>
                </a:solidFill>
              </a:rPr>
              <a:t>*</a:t>
            </a:r>
            <a:r>
              <a:rPr lang="en-US" sz="2000" dirty="0" smtClean="0"/>
              <a:t> to FEC</a:t>
            </a:r>
          </a:p>
          <a:p>
            <a:pPr lvl="1" eaLnBrk="1" hangingPunct="1"/>
            <a:r>
              <a:rPr lang="en-US" sz="2000" dirty="0" smtClean="0"/>
              <a:t>labels packet</a:t>
            </a:r>
          </a:p>
          <a:p>
            <a:pPr lvl="1" eaLnBrk="1" hangingPunct="1"/>
            <a:r>
              <a:rPr lang="en-US" sz="2000" dirty="0" smtClean="0"/>
              <a:t>forwards it </a:t>
            </a:r>
            <a:r>
              <a:rPr lang="en-US" sz="2000" i="1" dirty="0" smtClean="0"/>
              <a:t>downstream</a:t>
            </a:r>
            <a:r>
              <a:rPr lang="en-US" sz="2000" dirty="0" smtClean="0"/>
              <a:t> using label switching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egress LER </a:t>
            </a:r>
          </a:p>
          <a:p>
            <a:pPr lvl="1" eaLnBrk="1" hangingPunct="1"/>
            <a:r>
              <a:rPr lang="en-US" sz="2000" dirty="0" smtClean="0"/>
              <a:t>removes label</a:t>
            </a:r>
          </a:p>
          <a:p>
            <a:pPr lvl="1" eaLnBrk="1" hangingPunct="1"/>
            <a:r>
              <a:rPr lang="en-US" sz="2000" dirty="0" smtClean="0"/>
              <a:t>forwards packet using L3 forwarding</a:t>
            </a:r>
          </a:p>
          <a:p>
            <a:pPr lvl="1" eaLnBrk="1" hangingPunct="1"/>
            <a:r>
              <a:rPr lang="en-US" sz="2000" dirty="0" smtClean="0"/>
              <a:t>exception:  PHP (discussed later)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5964" y="4292227"/>
            <a:ext cx="51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* </a:t>
            </a:r>
            <a:r>
              <a:rPr lang="en-US" sz="2000" b="1" dirty="0" smtClean="0">
                <a:solidFill>
                  <a:srgbClr val="0033CC"/>
                </a:solidFill>
              </a:rPr>
              <a:t>once packet is assigned to a FEC and labeled </a:t>
            </a:r>
          </a:p>
          <a:p>
            <a:r>
              <a:rPr lang="en-US" sz="2000" b="1" dirty="0" smtClean="0">
                <a:solidFill>
                  <a:srgbClr val="0033CC"/>
                </a:solidFill>
              </a:rPr>
              <a:t>       no other LSR looks at the L3 headers</a:t>
            </a: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Hierarchical Forwarding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165225"/>
            <a:ext cx="8591550" cy="536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Many networks use hierarchical routing</a:t>
            </a:r>
          </a:p>
          <a:p>
            <a:pPr lvl="1" eaLnBrk="1" hangingPunct="1"/>
            <a:r>
              <a:rPr lang="en-US" sz="2400" dirty="0" smtClean="0"/>
              <a:t>decreases router table size</a:t>
            </a:r>
          </a:p>
          <a:p>
            <a:pPr lvl="1" eaLnBrk="1" hangingPunct="1"/>
            <a:r>
              <a:rPr lang="en-US" sz="2400" dirty="0" smtClean="0"/>
              <a:t>increases forwarding speed</a:t>
            </a:r>
          </a:p>
          <a:p>
            <a:pPr lvl="1" eaLnBrk="1" hangingPunct="1"/>
            <a:r>
              <a:rPr lang="en-US" sz="2400" dirty="0" smtClean="0"/>
              <a:t>decreases routing convergence time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 smtClean="0"/>
              <a:t>telephone numbers</a:t>
            </a:r>
            <a:r>
              <a:rPr lang="en-US" sz="2400" dirty="0" smtClean="0"/>
              <a:t>  </a:t>
            </a:r>
          </a:p>
          <a:p>
            <a:pPr eaLnBrk="1" hangingPunct="1">
              <a:spcBef>
                <a:spcPts val="4200"/>
              </a:spcBef>
              <a:buFont typeface="Wingdings" pitchFamily="2" charset="2"/>
              <a:buNone/>
            </a:pPr>
            <a:r>
              <a:rPr lang="en-US" sz="2400" b="1" dirty="0" smtClean="0"/>
              <a:t>Internet URLs</a:t>
            </a:r>
          </a:p>
          <a:p>
            <a:pPr eaLnBrk="1" hangingPunct="1">
              <a:spcBef>
                <a:spcPts val="3600"/>
              </a:spcBef>
              <a:buFont typeface="Wingdings" pitchFamily="2" charset="2"/>
              <a:buNone/>
            </a:pPr>
            <a:r>
              <a:rPr lang="en-US" sz="2400" b="1" dirty="0" smtClean="0"/>
              <a:t>ATM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None/>
            </a:pPr>
            <a:r>
              <a:rPr lang="en-US" sz="2400" b="1" dirty="0" smtClean="0"/>
              <a:t>Ethernet/802.3</a:t>
            </a:r>
            <a:r>
              <a:rPr lang="en-US" sz="2400" dirty="0" smtClean="0"/>
              <a:t> address space is </a:t>
            </a:r>
            <a:r>
              <a:rPr lang="en-US" sz="2000" dirty="0" smtClean="0"/>
              <a:t>flat (even though written in byte fields)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2728914" y="2816818"/>
            <a:ext cx="6237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800" b="1" i="1" dirty="0">
                <a:solidFill>
                  <a:schemeClr val="accent2"/>
                </a:solidFill>
                <a:latin typeface="Arial" charset="0"/>
                <a:cs typeface="Arial" charset="0"/>
              </a:rPr>
              <a:t>Country-Code Area-Code Exchange-Code Line-Number</a:t>
            </a:r>
          </a:p>
          <a:p>
            <a:pPr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   </a:t>
            </a:r>
            <a:r>
              <a:rPr lang="en-US" sz="1800" b="1" dirty="0">
                <a:solidFill>
                  <a:srgbClr val="6666FF"/>
                </a:solidFill>
                <a:latin typeface="Arial" charset="0"/>
                <a:cs typeface="Arial" charset="0"/>
              </a:rPr>
              <a:t>972                   2                    588                 9159</a:t>
            </a:r>
            <a:endParaRPr lang="en-US" sz="1800" b="1" dirty="0">
              <a:solidFill>
                <a:srgbClr val="6666FF"/>
              </a:solidFill>
            </a:endParaRPr>
          </a:p>
        </p:txBody>
      </p:sp>
      <p:sp>
        <p:nvSpPr>
          <p:cNvPr id="41990" name="Text Box 34"/>
          <p:cNvSpPr txBox="1">
            <a:spLocks noChangeArrowheads="1"/>
          </p:cNvSpPr>
          <p:nvPr/>
        </p:nvSpPr>
        <p:spPr bwMode="auto">
          <a:xfrm>
            <a:off x="2871929" y="3604881"/>
            <a:ext cx="3194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>
                <a:solidFill>
                  <a:srgbClr val="FF0000"/>
                </a:solidFill>
                <a:latin typeface="Arial" charset="0"/>
                <a:cs typeface="Arial" charset="0"/>
              </a:rPr>
              <a:t>host        …    SLD TLD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myrad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  . 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rad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  .  co  . 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il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888864" y="4522433"/>
            <a:ext cx="5111750" cy="998538"/>
            <a:chOff x="1137" y="3176"/>
            <a:chExt cx="3424" cy="665"/>
          </a:xfrm>
        </p:grpSpPr>
        <p:sp>
          <p:nvSpPr>
            <p:cNvPr id="41992" name="Line 44"/>
            <p:cNvSpPr>
              <a:spLocks noChangeShapeType="1"/>
            </p:cNvSpPr>
            <p:nvPr/>
          </p:nvSpPr>
          <p:spPr bwMode="auto">
            <a:xfrm>
              <a:off x="2075" y="3179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553" y="3379"/>
              <a:ext cx="912" cy="144"/>
              <a:chOff x="240" y="3696"/>
              <a:chExt cx="912" cy="192"/>
            </a:xfrm>
          </p:grpSpPr>
          <p:sp>
            <p:nvSpPr>
              <p:cNvPr id="42031" name="Oval 46"/>
              <p:cNvSpPr>
                <a:spLocks noChangeArrowheads="1"/>
              </p:cNvSpPr>
              <p:nvPr/>
            </p:nvSpPr>
            <p:spPr bwMode="auto">
              <a:xfrm rot="256">
                <a:off x="1008" y="3696"/>
                <a:ext cx="144" cy="19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  <p:sp>
            <p:nvSpPr>
              <p:cNvPr id="42032" name="Rectangle 47"/>
              <p:cNvSpPr>
                <a:spLocks noChangeArrowheads="1"/>
              </p:cNvSpPr>
              <p:nvPr/>
            </p:nvSpPr>
            <p:spPr bwMode="auto">
              <a:xfrm rot="256">
                <a:off x="288" y="3696"/>
                <a:ext cx="803" cy="192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3" name="Line 48"/>
              <p:cNvSpPr>
                <a:spLocks noChangeShapeType="1"/>
              </p:cNvSpPr>
              <p:nvPr/>
            </p:nvSpPr>
            <p:spPr bwMode="auto">
              <a:xfrm>
                <a:off x="336" y="36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4" name="Line 49"/>
              <p:cNvSpPr>
                <a:spLocks noChangeShapeType="1"/>
              </p:cNvSpPr>
              <p:nvPr/>
            </p:nvSpPr>
            <p:spPr bwMode="auto">
              <a:xfrm>
                <a:off x="336" y="388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5" name="Oval 50"/>
              <p:cNvSpPr>
                <a:spLocks noChangeArrowheads="1"/>
              </p:cNvSpPr>
              <p:nvPr/>
            </p:nvSpPr>
            <p:spPr bwMode="auto">
              <a:xfrm rot="256">
                <a:off x="240" y="3696"/>
                <a:ext cx="133" cy="192"/>
              </a:xfrm>
              <a:prstGeom prst="ellipse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601" y="3475"/>
              <a:ext cx="912" cy="144"/>
              <a:chOff x="240" y="3888"/>
              <a:chExt cx="912" cy="144"/>
            </a:xfrm>
          </p:grpSpPr>
          <p:sp>
            <p:nvSpPr>
              <p:cNvPr id="42026" name="Oval 52"/>
              <p:cNvSpPr>
                <a:spLocks noChangeArrowheads="1"/>
              </p:cNvSpPr>
              <p:nvPr/>
            </p:nvSpPr>
            <p:spPr bwMode="auto">
              <a:xfrm rot="256">
                <a:off x="1008" y="3888"/>
                <a:ext cx="144" cy="144"/>
              </a:xfrm>
              <a:prstGeom prst="ellipse">
                <a:avLst/>
              </a:prstGeom>
              <a:solidFill>
                <a:srgbClr val="00FF99"/>
              </a:solidFill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  <p:sp>
            <p:nvSpPr>
              <p:cNvPr id="42027" name="Rectangle 53"/>
              <p:cNvSpPr>
                <a:spLocks noChangeArrowheads="1"/>
              </p:cNvSpPr>
              <p:nvPr/>
            </p:nvSpPr>
            <p:spPr bwMode="auto">
              <a:xfrm rot="256">
                <a:off x="288" y="3888"/>
                <a:ext cx="803" cy="144"/>
              </a:xfrm>
              <a:prstGeom prst="rect">
                <a:avLst/>
              </a:prstGeom>
              <a:solidFill>
                <a:srgbClr val="00FF99"/>
              </a:solidFill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8" name="Line 54"/>
              <p:cNvSpPr>
                <a:spLocks noChangeShapeType="1"/>
              </p:cNvSpPr>
              <p:nvPr/>
            </p:nvSpPr>
            <p:spPr bwMode="auto">
              <a:xfrm>
                <a:off x="336" y="3888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9" name="Line 55"/>
              <p:cNvSpPr>
                <a:spLocks noChangeShapeType="1"/>
              </p:cNvSpPr>
              <p:nvPr/>
            </p:nvSpPr>
            <p:spPr bwMode="auto">
              <a:xfrm>
                <a:off x="336" y="4032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0" name="Oval 56"/>
              <p:cNvSpPr>
                <a:spLocks noChangeArrowheads="1"/>
              </p:cNvSpPr>
              <p:nvPr/>
            </p:nvSpPr>
            <p:spPr bwMode="auto">
              <a:xfrm rot="256">
                <a:off x="240" y="3888"/>
                <a:ext cx="133" cy="144"/>
              </a:xfrm>
              <a:prstGeom prst="ellipse">
                <a:avLst/>
              </a:prstGeom>
              <a:solidFill>
                <a:srgbClr val="00FF99"/>
              </a:solidFill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3649" y="3571"/>
              <a:ext cx="912" cy="144"/>
              <a:chOff x="1584" y="3936"/>
              <a:chExt cx="912" cy="144"/>
            </a:xfrm>
          </p:grpSpPr>
          <p:sp>
            <p:nvSpPr>
              <p:cNvPr id="42021" name="Oval 58"/>
              <p:cNvSpPr>
                <a:spLocks noChangeArrowheads="1"/>
              </p:cNvSpPr>
              <p:nvPr/>
            </p:nvSpPr>
            <p:spPr bwMode="auto">
              <a:xfrm rot="256">
                <a:off x="2352" y="393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  <p:sp>
            <p:nvSpPr>
              <p:cNvPr id="42022" name="Rectangle 59"/>
              <p:cNvSpPr>
                <a:spLocks noChangeArrowheads="1"/>
              </p:cNvSpPr>
              <p:nvPr/>
            </p:nvSpPr>
            <p:spPr bwMode="auto">
              <a:xfrm rot="256">
                <a:off x="1632" y="3936"/>
                <a:ext cx="803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Line 60"/>
              <p:cNvSpPr>
                <a:spLocks noChangeShapeType="1"/>
              </p:cNvSpPr>
              <p:nvPr/>
            </p:nvSpPr>
            <p:spPr bwMode="auto">
              <a:xfrm>
                <a:off x="1680" y="39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Line 61"/>
              <p:cNvSpPr>
                <a:spLocks noChangeShapeType="1"/>
              </p:cNvSpPr>
              <p:nvPr/>
            </p:nvSpPr>
            <p:spPr bwMode="auto">
              <a:xfrm>
                <a:off x="1680" y="408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5" name="Oval 62"/>
              <p:cNvSpPr>
                <a:spLocks noChangeArrowheads="1"/>
              </p:cNvSpPr>
              <p:nvPr/>
            </p:nvSpPr>
            <p:spPr bwMode="auto">
              <a:xfrm rot="256">
                <a:off x="1584" y="3936"/>
                <a:ext cx="133" cy="14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</p:grpSp>
        <p:sp>
          <p:nvSpPr>
            <p:cNvPr id="41996" name="Oval 63"/>
            <p:cNvSpPr>
              <a:spLocks noChangeArrowheads="1"/>
            </p:cNvSpPr>
            <p:nvPr/>
          </p:nvSpPr>
          <p:spPr bwMode="auto">
            <a:xfrm rot="256">
              <a:off x="3490" y="3176"/>
              <a:ext cx="338" cy="662"/>
            </a:xfrm>
            <a:prstGeom prst="ellipse">
              <a:avLst/>
            </a:prstGeom>
            <a:gradFill rotWithShape="0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41997" name="Rectangle 64"/>
            <p:cNvSpPr>
              <a:spLocks noChangeArrowheads="1"/>
            </p:cNvSpPr>
            <p:nvPr/>
          </p:nvSpPr>
          <p:spPr bwMode="auto">
            <a:xfrm rot="256">
              <a:off x="2024" y="3178"/>
              <a:ext cx="1624" cy="663"/>
            </a:xfrm>
            <a:prstGeom prst="rect">
              <a:avLst/>
            </a:prstGeom>
            <a:gradFill rotWithShape="0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Verdana" pitchFamily="34" charset="0"/>
                </a:rPr>
                <a:t>VP</a:t>
              </a:r>
            </a:p>
          </p:txBody>
        </p:sp>
        <p:sp>
          <p:nvSpPr>
            <p:cNvPr id="41998" name="Oval 65"/>
            <p:cNvSpPr>
              <a:spLocks noChangeArrowheads="1"/>
            </p:cNvSpPr>
            <p:nvPr/>
          </p:nvSpPr>
          <p:spPr bwMode="auto">
            <a:xfrm rot="256">
              <a:off x="1866" y="3178"/>
              <a:ext cx="319" cy="66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" pitchFamily="18" charset="0"/>
              </a:endParaRPr>
            </a:p>
          </p:txBody>
        </p: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137" y="3371"/>
              <a:ext cx="912" cy="144"/>
              <a:chOff x="240" y="3696"/>
              <a:chExt cx="912" cy="192"/>
            </a:xfrm>
          </p:grpSpPr>
          <p:sp>
            <p:nvSpPr>
              <p:cNvPr id="42016" name="Oval 67"/>
              <p:cNvSpPr>
                <a:spLocks noChangeArrowheads="1"/>
              </p:cNvSpPr>
              <p:nvPr/>
            </p:nvSpPr>
            <p:spPr bwMode="auto">
              <a:xfrm rot="256">
                <a:off x="1008" y="3696"/>
                <a:ext cx="144" cy="19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  <p:sp>
            <p:nvSpPr>
              <p:cNvPr id="42017" name="Rectangle 68"/>
              <p:cNvSpPr>
                <a:spLocks noChangeArrowheads="1"/>
              </p:cNvSpPr>
              <p:nvPr/>
            </p:nvSpPr>
            <p:spPr bwMode="auto">
              <a:xfrm rot="256">
                <a:off x="288" y="3696"/>
                <a:ext cx="803" cy="192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Line 69"/>
              <p:cNvSpPr>
                <a:spLocks noChangeShapeType="1"/>
              </p:cNvSpPr>
              <p:nvPr/>
            </p:nvSpPr>
            <p:spPr bwMode="auto">
              <a:xfrm>
                <a:off x="336" y="36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9" name="Line 70"/>
              <p:cNvSpPr>
                <a:spLocks noChangeShapeType="1"/>
              </p:cNvSpPr>
              <p:nvPr/>
            </p:nvSpPr>
            <p:spPr bwMode="auto">
              <a:xfrm>
                <a:off x="336" y="388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0" name="Oval 71"/>
              <p:cNvSpPr>
                <a:spLocks noChangeArrowheads="1"/>
              </p:cNvSpPr>
              <p:nvPr/>
            </p:nvSpPr>
            <p:spPr bwMode="auto">
              <a:xfrm rot="256">
                <a:off x="240" y="3696"/>
                <a:ext cx="133" cy="192"/>
              </a:xfrm>
              <a:prstGeom prst="ellipse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</p:grpSp>
        <p:sp>
          <p:nvSpPr>
            <p:cNvPr id="42000" name="Oval 72"/>
            <p:cNvSpPr>
              <a:spLocks noChangeArrowheads="1"/>
            </p:cNvSpPr>
            <p:nvPr/>
          </p:nvSpPr>
          <p:spPr bwMode="auto">
            <a:xfrm rot="256">
              <a:off x="1953" y="3467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42001" name="Rectangle 73"/>
            <p:cNvSpPr>
              <a:spLocks noChangeArrowheads="1"/>
            </p:cNvSpPr>
            <p:nvPr/>
          </p:nvSpPr>
          <p:spPr bwMode="auto">
            <a:xfrm rot="256">
              <a:off x="1233" y="3467"/>
              <a:ext cx="803" cy="14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74"/>
            <p:cNvSpPr>
              <a:spLocks noChangeShapeType="1"/>
            </p:cNvSpPr>
            <p:nvPr/>
          </p:nvSpPr>
          <p:spPr bwMode="auto">
            <a:xfrm>
              <a:off x="1281" y="3467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75"/>
            <p:cNvSpPr>
              <a:spLocks noChangeShapeType="1"/>
            </p:cNvSpPr>
            <p:nvPr/>
          </p:nvSpPr>
          <p:spPr bwMode="auto">
            <a:xfrm>
              <a:off x="1281" y="3611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Oval 76"/>
            <p:cNvSpPr>
              <a:spLocks noChangeArrowheads="1"/>
            </p:cNvSpPr>
            <p:nvPr/>
          </p:nvSpPr>
          <p:spPr bwMode="auto">
            <a:xfrm rot="256">
              <a:off x="1185" y="3467"/>
              <a:ext cx="133" cy="14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" pitchFamily="18" charset="0"/>
              </a:endParaRPr>
            </a:p>
          </p:txBody>
        </p: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1233" y="3563"/>
              <a:ext cx="912" cy="144"/>
              <a:chOff x="1584" y="3936"/>
              <a:chExt cx="912" cy="144"/>
            </a:xfrm>
          </p:grpSpPr>
          <p:sp>
            <p:nvSpPr>
              <p:cNvPr id="42011" name="Oval 78"/>
              <p:cNvSpPr>
                <a:spLocks noChangeArrowheads="1"/>
              </p:cNvSpPr>
              <p:nvPr/>
            </p:nvSpPr>
            <p:spPr bwMode="auto">
              <a:xfrm rot="256">
                <a:off x="2352" y="3936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  <p:sp>
            <p:nvSpPr>
              <p:cNvPr id="42012" name="Rectangle 79"/>
              <p:cNvSpPr>
                <a:spLocks noChangeArrowheads="1"/>
              </p:cNvSpPr>
              <p:nvPr/>
            </p:nvSpPr>
            <p:spPr bwMode="auto">
              <a:xfrm rot="256">
                <a:off x="1632" y="3936"/>
                <a:ext cx="803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3" name="Line 80"/>
              <p:cNvSpPr>
                <a:spLocks noChangeShapeType="1"/>
              </p:cNvSpPr>
              <p:nvPr/>
            </p:nvSpPr>
            <p:spPr bwMode="auto">
              <a:xfrm>
                <a:off x="1680" y="39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4" name="Line 81"/>
              <p:cNvSpPr>
                <a:spLocks noChangeShapeType="1"/>
              </p:cNvSpPr>
              <p:nvPr/>
            </p:nvSpPr>
            <p:spPr bwMode="auto">
              <a:xfrm>
                <a:off x="1680" y="408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5" name="Oval 82"/>
              <p:cNvSpPr>
                <a:spLocks noChangeArrowheads="1"/>
              </p:cNvSpPr>
              <p:nvPr/>
            </p:nvSpPr>
            <p:spPr bwMode="auto">
              <a:xfrm rot="256">
                <a:off x="1584" y="3936"/>
                <a:ext cx="133" cy="14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" pitchFamily="18" charset="0"/>
                </a:endParaRPr>
              </a:p>
            </p:txBody>
          </p:sp>
        </p:grpSp>
        <p:sp>
          <p:nvSpPr>
            <p:cNvPr id="42006" name="Line 83"/>
            <p:cNvSpPr>
              <a:spLocks noChangeShapeType="1"/>
            </p:cNvSpPr>
            <p:nvPr/>
          </p:nvSpPr>
          <p:spPr bwMode="auto">
            <a:xfrm flipV="1">
              <a:off x="2027" y="3179"/>
              <a:ext cx="162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84"/>
            <p:cNvSpPr>
              <a:spLocks noChangeShapeType="1"/>
            </p:cNvSpPr>
            <p:nvPr/>
          </p:nvSpPr>
          <p:spPr bwMode="auto">
            <a:xfrm flipV="1">
              <a:off x="2035" y="3838"/>
              <a:ext cx="16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Text Box 85"/>
            <p:cNvSpPr txBox="1">
              <a:spLocks noChangeArrowheads="1"/>
            </p:cNvSpPr>
            <p:nvPr/>
          </p:nvSpPr>
          <p:spPr bwMode="auto">
            <a:xfrm>
              <a:off x="1404" y="3323"/>
              <a:ext cx="30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Verdana" pitchFamily="34" charset="0"/>
                </a:rPr>
                <a:t>VC</a:t>
              </a:r>
            </a:p>
          </p:txBody>
        </p:sp>
        <p:sp>
          <p:nvSpPr>
            <p:cNvPr id="42009" name="Text Box 86"/>
            <p:cNvSpPr txBox="1">
              <a:spLocks noChangeArrowheads="1"/>
            </p:cNvSpPr>
            <p:nvPr/>
          </p:nvSpPr>
          <p:spPr bwMode="auto">
            <a:xfrm>
              <a:off x="1579" y="3539"/>
              <a:ext cx="30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Verdana" pitchFamily="34" charset="0"/>
                </a:rPr>
                <a:t>VC</a:t>
              </a:r>
            </a:p>
          </p:txBody>
        </p:sp>
        <p:sp>
          <p:nvSpPr>
            <p:cNvPr id="42010" name="Text Box 87"/>
            <p:cNvSpPr txBox="1">
              <a:spLocks noChangeArrowheads="1"/>
            </p:cNvSpPr>
            <p:nvPr/>
          </p:nvSpPr>
          <p:spPr bwMode="auto">
            <a:xfrm>
              <a:off x="1500" y="3419"/>
              <a:ext cx="30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Verdana" pitchFamily="34" charset="0"/>
                </a:rPr>
                <a:t>VC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IP Routing Hierarchy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2200"/>
            <a:ext cx="8864600" cy="4967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IPv4  </a:t>
            </a:r>
          </a:p>
          <a:p>
            <a:pPr marL="519113" lvl="1" indent="-177800" eaLnBrk="1" hangingPunct="1"/>
            <a:r>
              <a:rPr lang="en-US" sz="2000" dirty="0" smtClean="0"/>
              <a:t>originally flat space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come - 1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) until router tables exploded</a:t>
            </a:r>
          </a:p>
          <a:p>
            <a:pPr marL="519113" lvl="1" indent="-177800" eaLnBrk="1" hangingPunct="1"/>
            <a:r>
              <a:rPr lang="en-US" sz="2000" dirty="0" smtClean="0"/>
              <a:t>then 3 classes </a:t>
            </a:r>
          </a:p>
          <a:p>
            <a:pPr marL="519113" lvl="1" indent="-177800" eaLnBrk="1" hangingPunct="1"/>
            <a:r>
              <a:rPr lang="en-US" sz="2000" dirty="0" smtClean="0"/>
              <a:t>now CIDR &lt;RFC1519&gt;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				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AS=Autonomous System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 exploits hierarchy by employing interior/exterior routing protocols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 can even support arbitrary levels of hierarchy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by advertising aggregated addresses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but the exploitation is not optimal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206031" y="1965302"/>
            <a:ext cx="6815137" cy="1479550"/>
            <a:chOff x="1333" y="1405"/>
            <a:chExt cx="4293" cy="9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29" y="2080"/>
              <a:ext cx="1874" cy="257"/>
              <a:chOff x="2861" y="3227"/>
              <a:chExt cx="1874" cy="257"/>
            </a:xfrm>
          </p:grpSpPr>
          <p:sp>
            <p:nvSpPr>
              <p:cNvPr id="43083" name="Text Box 5"/>
              <p:cNvSpPr txBox="1">
                <a:spLocks noChangeArrowheads="1"/>
              </p:cNvSpPr>
              <p:nvPr/>
            </p:nvSpPr>
            <p:spPr bwMode="auto">
              <a:xfrm>
                <a:off x="2861" y="3227"/>
                <a:ext cx="1874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  </a:t>
                </a:r>
                <a:r>
                  <a:rPr lang="en-US">
                    <a:solidFill>
                      <a:srgbClr val="FF33CC"/>
                    </a:solidFill>
                  </a:rPr>
                  <a:t>AS</a:t>
                </a:r>
                <a:r>
                  <a:rPr lang="en-US" baseline="30000">
                    <a:solidFill>
                      <a:srgbClr val="FF33CC"/>
                    </a:solidFill>
                  </a:rPr>
                  <a:t>any</a:t>
                </a:r>
                <a:r>
                  <a:rPr lang="en-US">
                    <a:solidFill>
                      <a:srgbClr val="FF33CC"/>
                    </a:solidFill>
                  </a:rPr>
                  <a:t>              host</a:t>
                </a:r>
              </a:p>
            </p:txBody>
          </p:sp>
          <p:sp>
            <p:nvSpPr>
              <p:cNvPr id="43084" name="Line 6"/>
              <p:cNvSpPr>
                <a:spLocks noChangeShapeType="1"/>
              </p:cNvSpPr>
              <p:nvPr/>
            </p:nvSpPr>
            <p:spPr bwMode="auto">
              <a:xfrm>
                <a:off x="3493" y="3228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949" y="1405"/>
              <a:ext cx="2120" cy="260"/>
              <a:chOff x="1893" y="2914"/>
              <a:chExt cx="2120" cy="260"/>
            </a:xfrm>
          </p:grpSpPr>
          <p:sp>
            <p:nvSpPr>
              <p:cNvPr id="43079" name="Text Box 8"/>
              <p:cNvSpPr txBox="1">
                <a:spLocks noChangeArrowheads="1"/>
              </p:cNvSpPr>
              <p:nvPr/>
            </p:nvSpPr>
            <p:spPr bwMode="auto">
              <a:xfrm>
                <a:off x="2139" y="2917"/>
                <a:ext cx="1874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0  net</a:t>
                </a:r>
                <a:r>
                  <a:rPr lang="en-US" baseline="30000">
                    <a:solidFill>
                      <a:srgbClr val="FF0000"/>
                    </a:solidFill>
                  </a:rPr>
                  <a:t>7</a:t>
                </a:r>
                <a:r>
                  <a:rPr lang="en-US">
                    <a:solidFill>
                      <a:srgbClr val="FF0000"/>
                    </a:solidFill>
                  </a:rPr>
                  <a:t>              host</a:t>
                </a:r>
                <a:r>
                  <a:rPr lang="en-US" baseline="30000">
                    <a:solidFill>
                      <a:srgbClr val="FF0000"/>
                    </a:solidFill>
                  </a:rPr>
                  <a:t>24</a:t>
                </a:r>
              </a:p>
            </p:txBody>
          </p:sp>
          <p:sp>
            <p:nvSpPr>
              <p:cNvPr id="43080" name="Line 9"/>
              <p:cNvSpPr>
                <a:spLocks noChangeShapeType="1"/>
              </p:cNvSpPr>
              <p:nvPr/>
            </p:nvSpPr>
            <p:spPr bwMode="auto">
              <a:xfrm>
                <a:off x="2661" y="2918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Line 10"/>
              <p:cNvSpPr>
                <a:spLocks noChangeShapeType="1"/>
              </p:cNvSpPr>
              <p:nvPr/>
            </p:nvSpPr>
            <p:spPr bwMode="auto">
              <a:xfrm>
                <a:off x="2328" y="2914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Text Box 11"/>
              <p:cNvSpPr txBox="1">
                <a:spLocks noChangeArrowheads="1"/>
              </p:cNvSpPr>
              <p:nvPr/>
            </p:nvSpPr>
            <p:spPr bwMode="auto">
              <a:xfrm>
                <a:off x="1893" y="2924"/>
                <a:ext cx="2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33" y="1753"/>
              <a:ext cx="2096" cy="270"/>
              <a:chOff x="563" y="3234"/>
              <a:chExt cx="2096" cy="270"/>
            </a:xfrm>
          </p:grpSpPr>
          <p:sp>
            <p:nvSpPr>
              <p:cNvPr id="43075" name="Text Box 13"/>
              <p:cNvSpPr txBox="1">
                <a:spLocks noChangeArrowheads="1"/>
              </p:cNvSpPr>
              <p:nvPr/>
            </p:nvSpPr>
            <p:spPr bwMode="auto">
              <a:xfrm>
                <a:off x="785" y="3237"/>
                <a:ext cx="1874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10     net</a:t>
                </a:r>
                <a:r>
                  <a:rPr lang="en-US" baseline="30000">
                    <a:solidFill>
                      <a:srgbClr val="FF0000"/>
                    </a:solidFill>
                  </a:rPr>
                  <a:t>14</a:t>
                </a:r>
                <a:r>
                  <a:rPr lang="en-US">
                    <a:solidFill>
                      <a:srgbClr val="FF0000"/>
                    </a:solidFill>
                  </a:rPr>
                  <a:t>            host</a:t>
                </a:r>
                <a:r>
                  <a:rPr lang="en-US" baseline="30000">
                    <a:solidFill>
                      <a:srgbClr val="FF0000"/>
                    </a:solidFill>
                  </a:rPr>
                  <a:t>16</a:t>
                </a:r>
              </a:p>
            </p:txBody>
          </p:sp>
          <p:sp>
            <p:nvSpPr>
              <p:cNvPr id="43076" name="Line 14"/>
              <p:cNvSpPr>
                <a:spLocks noChangeShapeType="1"/>
              </p:cNvSpPr>
              <p:nvPr/>
            </p:nvSpPr>
            <p:spPr bwMode="auto">
              <a:xfrm>
                <a:off x="1682" y="3248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Line 15"/>
              <p:cNvSpPr>
                <a:spLocks noChangeShapeType="1"/>
              </p:cNvSpPr>
              <p:nvPr/>
            </p:nvSpPr>
            <p:spPr bwMode="auto">
              <a:xfrm>
                <a:off x="1056" y="3234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Text Box 16"/>
              <p:cNvSpPr txBox="1">
                <a:spLocks noChangeArrowheads="1"/>
              </p:cNvSpPr>
              <p:nvPr/>
            </p:nvSpPr>
            <p:spPr bwMode="auto">
              <a:xfrm>
                <a:off x="563" y="3239"/>
                <a:ext cx="2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544" y="1757"/>
              <a:ext cx="2082" cy="275"/>
              <a:chOff x="3370" y="3257"/>
              <a:chExt cx="2082" cy="275"/>
            </a:xfrm>
          </p:grpSpPr>
          <p:sp>
            <p:nvSpPr>
              <p:cNvPr id="43071" name="Text Box 18"/>
              <p:cNvSpPr txBox="1">
                <a:spLocks noChangeArrowheads="1"/>
              </p:cNvSpPr>
              <p:nvPr/>
            </p:nvSpPr>
            <p:spPr bwMode="auto">
              <a:xfrm>
                <a:off x="3578" y="3260"/>
                <a:ext cx="1874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110           net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22</a:t>
                </a:r>
                <a:r>
                  <a:rPr lang="en-US" dirty="0">
                    <a:solidFill>
                      <a:srgbClr val="FF0000"/>
                    </a:solidFill>
                  </a:rPr>
                  <a:t>           host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43072" name="Line 19"/>
              <p:cNvSpPr>
                <a:spLocks noChangeShapeType="1"/>
              </p:cNvSpPr>
              <p:nvPr/>
            </p:nvSpPr>
            <p:spPr bwMode="auto">
              <a:xfrm>
                <a:off x="4950" y="3270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Line 20"/>
              <p:cNvSpPr>
                <a:spLocks noChangeShapeType="1"/>
              </p:cNvSpPr>
              <p:nvPr/>
            </p:nvSpPr>
            <p:spPr bwMode="auto">
              <a:xfrm>
                <a:off x="3895" y="3276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Text Box 21"/>
              <p:cNvSpPr txBox="1">
                <a:spLocks noChangeArrowheads="1"/>
              </p:cNvSpPr>
              <p:nvPr/>
            </p:nvSpPr>
            <p:spPr bwMode="auto">
              <a:xfrm>
                <a:off x="3370" y="3257"/>
                <a:ext cx="27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168900" y="4788758"/>
            <a:ext cx="3105150" cy="1770063"/>
            <a:chOff x="3035" y="3064"/>
            <a:chExt cx="1956" cy="1115"/>
          </a:xfrm>
        </p:grpSpPr>
        <p:sp>
          <p:nvSpPr>
            <p:cNvPr id="43015" name="Oval 22"/>
            <p:cNvSpPr>
              <a:spLocks noChangeArrowheads="1"/>
            </p:cNvSpPr>
            <p:nvPr/>
          </p:nvSpPr>
          <p:spPr bwMode="auto">
            <a:xfrm>
              <a:off x="3035" y="3064"/>
              <a:ext cx="1956" cy="11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Oval 24"/>
            <p:cNvSpPr>
              <a:spLocks noChangeArrowheads="1"/>
            </p:cNvSpPr>
            <p:nvPr/>
          </p:nvSpPr>
          <p:spPr bwMode="auto">
            <a:xfrm>
              <a:off x="4045" y="3187"/>
              <a:ext cx="897" cy="8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Oval 27"/>
            <p:cNvSpPr>
              <a:spLocks noChangeArrowheads="1"/>
            </p:cNvSpPr>
            <p:nvPr/>
          </p:nvSpPr>
          <p:spPr bwMode="auto">
            <a:xfrm>
              <a:off x="4067" y="3382"/>
              <a:ext cx="402" cy="4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29"/>
            <p:cNvSpPr>
              <a:spLocks noChangeArrowheads="1"/>
            </p:cNvSpPr>
            <p:nvPr/>
          </p:nvSpPr>
          <p:spPr bwMode="auto">
            <a:xfrm>
              <a:off x="4520" y="3386"/>
              <a:ext cx="402" cy="4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30"/>
            <p:cNvSpPr>
              <a:spLocks noChangeArrowheads="1"/>
            </p:cNvSpPr>
            <p:nvPr/>
          </p:nvSpPr>
          <p:spPr bwMode="auto">
            <a:xfrm>
              <a:off x="4160" y="349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31"/>
            <p:cNvSpPr>
              <a:spLocks noChangeArrowheads="1"/>
            </p:cNvSpPr>
            <p:nvPr/>
          </p:nvSpPr>
          <p:spPr bwMode="auto">
            <a:xfrm>
              <a:off x="4265" y="343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Oval 32"/>
            <p:cNvSpPr>
              <a:spLocks noChangeArrowheads="1"/>
            </p:cNvSpPr>
            <p:nvPr/>
          </p:nvSpPr>
          <p:spPr bwMode="auto">
            <a:xfrm>
              <a:off x="4343" y="350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33"/>
            <p:cNvSpPr>
              <a:spLocks noChangeArrowheads="1"/>
            </p:cNvSpPr>
            <p:nvPr/>
          </p:nvSpPr>
          <p:spPr bwMode="auto">
            <a:xfrm>
              <a:off x="4129" y="359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34"/>
            <p:cNvSpPr>
              <a:spLocks noChangeArrowheads="1"/>
            </p:cNvSpPr>
            <p:nvPr/>
          </p:nvSpPr>
          <p:spPr bwMode="auto">
            <a:xfrm>
              <a:off x="4590" y="34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35"/>
            <p:cNvSpPr>
              <a:spLocks noChangeArrowheads="1"/>
            </p:cNvSpPr>
            <p:nvPr/>
          </p:nvSpPr>
          <p:spPr bwMode="auto">
            <a:xfrm>
              <a:off x="4786" y="34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36"/>
            <p:cNvSpPr>
              <a:spLocks noChangeArrowheads="1"/>
            </p:cNvSpPr>
            <p:nvPr/>
          </p:nvSpPr>
          <p:spPr bwMode="auto">
            <a:xfrm>
              <a:off x="4672" y="34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37"/>
            <p:cNvSpPr>
              <a:spLocks noChangeArrowheads="1"/>
            </p:cNvSpPr>
            <p:nvPr/>
          </p:nvSpPr>
          <p:spPr bwMode="auto">
            <a:xfrm>
              <a:off x="4636" y="36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38"/>
            <p:cNvSpPr>
              <a:spLocks noChangeArrowheads="1"/>
            </p:cNvSpPr>
            <p:nvPr/>
          </p:nvSpPr>
          <p:spPr bwMode="auto">
            <a:xfrm>
              <a:off x="4659" y="354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39"/>
            <p:cNvSpPr>
              <a:spLocks noChangeArrowheads="1"/>
            </p:cNvSpPr>
            <p:nvPr/>
          </p:nvSpPr>
          <p:spPr bwMode="auto">
            <a:xfrm>
              <a:off x="4773" y="358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40"/>
            <p:cNvSpPr>
              <a:spLocks noChangeArrowheads="1"/>
            </p:cNvSpPr>
            <p:nvPr/>
          </p:nvSpPr>
          <p:spPr bwMode="auto">
            <a:xfrm>
              <a:off x="4243" y="352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41"/>
            <p:cNvSpPr>
              <a:spLocks noChangeArrowheads="1"/>
            </p:cNvSpPr>
            <p:nvPr/>
          </p:nvSpPr>
          <p:spPr bwMode="auto">
            <a:xfrm>
              <a:off x="4247" y="36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Oval 42"/>
            <p:cNvSpPr>
              <a:spLocks noChangeArrowheads="1"/>
            </p:cNvSpPr>
            <p:nvPr/>
          </p:nvSpPr>
          <p:spPr bwMode="auto">
            <a:xfrm>
              <a:off x="4353" y="35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Oval 43"/>
            <p:cNvSpPr>
              <a:spLocks noChangeArrowheads="1"/>
            </p:cNvSpPr>
            <p:nvPr/>
          </p:nvSpPr>
          <p:spPr bwMode="auto">
            <a:xfrm>
              <a:off x="4545" y="357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44"/>
            <p:cNvSpPr>
              <a:spLocks noChangeArrowheads="1"/>
            </p:cNvSpPr>
            <p:nvPr/>
          </p:nvSpPr>
          <p:spPr bwMode="auto">
            <a:xfrm>
              <a:off x="4686" y="37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Oval 45"/>
            <p:cNvSpPr>
              <a:spLocks noChangeArrowheads="1"/>
            </p:cNvSpPr>
            <p:nvPr/>
          </p:nvSpPr>
          <p:spPr bwMode="auto">
            <a:xfrm>
              <a:off x="4782" y="36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46"/>
            <p:cNvSpPr>
              <a:spLocks noChangeArrowheads="1"/>
            </p:cNvSpPr>
            <p:nvPr/>
          </p:nvSpPr>
          <p:spPr bwMode="auto">
            <a:xfrm>
              <a:off x="4151" y="370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Oval 47"/>
            <p:cNvSpPr>
              <a:spLocks noChangeArrowheads="1"/>
            </p:cNvSpPr>
            <p:nvPr/>
          </p:nvSpPr>
          <p:spPr bwMode="auto">
            <a:xfrm>
              <a:off x="4338" y="368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Oval 48"/>
            <p:cNvSpPr>
              <a:spLocks noChangeArrowheads="1"/>
            </p:cNvSpPr>
            <p:nvPr/>
          </p:nvSpPr>
          <p:spPr bwMode="auto">
            <a:xfrm>
              <a:off x="4572" y="368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49"/>
            <p:cNvSpPr>
              <a:spLocks noChangeArrowheads="1"/>
            </p:cNvSpPr>
            <p:nvPr/>
          </p:nvSpPr>
          <p:spPr bwMode="auto">
            <a:xfrm>
              <a:off x="4823" y="352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Oval 50"/>
            <p:cNvSpPr>
              <a:spLocks noChangeArrowheads="1"/>
            </p:cNvSpPr>
            <p:nvPr/>
          </p:nvSpPr>
          <p:spPr bwMode="auto">
            <a:xfrm>
              <a:off x="4215" y="360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Oval 51"/>
            <p:cNvSpPr>
              <a:spLocks noChangeArrowheads="1"/>
            </p:cNvSpPr>
            <p:nvPr/>
          </p:nvSpPr>
          <p:spPr bwMode="auto">
            <a:xfrm>
              <a:off x="4234" y="374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Oval 54"/>
            <p:cNvSpPr>
              <a:spLocks noChangeArrowheads="1"/>
            </p:cNvSpPr>
            <p:nvPr/>
          </p:nvSpPr>
          <p:spPr bwMode="auto">
            <a:xfrm flipH="1">
              <a:off x="3098" y="3192"/>
              <a:ext cx="906" cy="85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Oval 55"/>
            <p:cNvSpPr>
              <a:spLocks noChangeArrowheads="1"/>
            </p:cNvSpPr>
            <p:nvPr/>
          </p:nvSpPr>
          <p:spPr bwMode="auto">
            <a:xfrm flipH="1">
              <a:off x="3571" y="3387"/>
              <a:ext cx="402" cy="4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56"/>
            <p:cNvSpPr>
              <a:spLocks noChangeArrowheads="1"/>
            </p:cNvSpPr>
            <p:nvPr/>
          </p:nvSpPr>
          <p:spPr bwMode="auto">
            <a:xfrm flipH="1">
              <a:off x="3118" y="3391"/>
              <a:ext cx="402" cy="4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Oval 57"/>
            <p:cNvSpPr>
              <a:spLocks noChangeArrowheads="1"/>
            </p:cNvSpPr>
            <p:nvPr/>
          </p:nvSpPr>
          <p:spPr bwMode="auto">
            <a:xfrm flipH="1">
              <a:off x="3833" y="348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Oval 58"/>
            <p:cNvSpPr>
              <a:spLocks noChangeArrowheads="1"/>
            </p:cNvSpPr>
            <p:nvPr/>
          </p:nvSpPr>
          <p:spPr bwMode="auto">
            <a:xfrm flipH="1">
              <a:off x="3719" y="343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Oval 59"/>
            <p:cNvSpPr>
              <a:spLocks noChangeArrowheads="1"/>
            </p:cNvSpPr>
            <p:nvPr/>
          </p:nvSpPr>
          <p:spPr bwMode="auto">
            <a:xfrm flipH="1">
              <a:off x="3641" y="35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Oval 60"/>
            <p:cNvSpPr>
              <a:spLocks noChangeArrowheads="1"/>
            </p:cNvSpPr>
            <p:nvPr/>
          </p:nvSpPr>
          <p:spPr bwMode="auto">
            <a:xfrm flipH="1">
              <a:off x="3855" y="360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61"/>
            <p:cNvSpPr>
              <a:spLocks noChangeArrowheads="1"/>
            </p:cNvSpPr>
            <p:nvPr/>
          </p:nvSpPr>
          <p:spPr bwMode="auto">
            <a:xfrm flipH="1">
              <a:off x="3348" y="358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Oval 64"/>
            <p:cNvSpPr>
              <a:spLocks noChangeArrowheads="1"/>
            </p:cNvSpPr>
            <p:nvPr/>
          </p:nvSpPr>
          <p:spPr bwMode="auto">
            <a:xfrm flipH="1">
              <a:off x="3348" y="365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Oval 66"/>
            <p:cNvSpPr>
              <a:spLocks noChangeArrowheads="1"/>
            </p:cNvSpPr>
            <p:nvPr/>
          </p:nvSpPr>
          <p:spPr bwMode="auto">
            <a:xfrm flipH="1">
              <a:off x="3211" y="358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Oval 67"/>
            <p:cNvSpPr>
              <a:spLocks noChangeArrowheads="1"/>
            </p:cNvSpPr>
            <p:nvPr/>
          </p:nvSpPr>
          <p:spPr bwMode="auto">
            <a:xfrm flipH="1">
              <a:off x="3741" y="353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Oval 68"/>
            <p:cNvSpPr>
              <a:spLocks noChangeArrowheads="1"/>
            </p:cNvSpPr>
            <p:nvPr/>
          </p:nvSpPr>
          <p:spPr bwMode="auto">
            <a:xfrm flipH="1">
              <a:off x="3728" y="368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69"/>
            <p:cNvSpPr>
              <a:spLocks noChangeArrowheads="1"/>
            </p:cNvSpPr>
            <p:nvPr/>
          </p:nvSpPr>
          <p:spPr bwMode="auto">
            <a:xfrm flipH="1">
              <a:off x="3631" y="35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Oval 70"/>
            <p:cNvSpPr>
              <a:spLocks noChangeArrowheads="1"/>
            </p:cNvSpPr>
            <p:nvPr/>
          </p:nvSpPr>
          <p:spPr bwMode="auto">
            <a:xfrm flipH="1">
              <a:off x="3439" y="357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Oval 71"/>
            <p:cNvSpPr>
              <a:spLocks noChangeArrowheads="1"/>
            </p:cNvSpPr>
            <p:nvPr/>
          </p:nvSpPr>
          <p:spPr bwMode="auto">
            <a:xfrm flipH="1">
              <a:off x="3298" y="374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Oval 72"/>
            <p:cNvSpPr>
              <a:spLocks noChangeArrowheads="1"/>
            </p:cNvSpPr>
            <p:nvPr/>
          </p:nvSpPr>
          <p:spPr bwMode="auto">
            <a:xfrm flipH="1">
              <a:off x="3202" y="3671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Oval 73"/>
            <p:cNvSpPr>
              <a:spLocks noChangeArrowheads="1"/>
            </p:cNvSpPr>
            <p:nvPr/>
          </p:nvSpPr>
          <p:spPr bwMode="auto">
            <a:xfrm flipH="1">
              <a:off x="3833" y="370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74"/>
            <p:cNvSpPr>
              <a:spLocks noChangeArrowheads="1"/>
            </p:cNvSpPr>
            <p:nvPr/>
          </p:nvSpPr>
          <p:spPr bwMode="auto">
            <a:xfrm flipH="1">
              <a:off x="3646" y="36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Oval 75"/>
            <p:cNvSpPr>
              <a:spLocks noChangeArrowheads="1"/>
            </p:cNvSpPr>
            <p:nvPr/>
          </p:nvSpPr>
          <p:spPr bwMode="auto">
            <a:xfrm flipH="1">
              <a:off x="3412" y="368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Oval 76"/>
            <p:cNvSpPr>
              <a:spLocks noChangeArrowheads="1"/>
            </p:cNvSpPr>
            <p:nvPr/>
          </p:nvSpPr>
          <p:spPr bwMode="auto">
            <a:xfrm flipH="1">
              <a:off x="3262" y="365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Oval 77"/>
            <p:cNvSpPr>
              <a:spLocks noChangeArrowheads="1"/>
            </p:cNvSpPr>
            <p:nvPr/>
          </p:nvSpPr>
          <p:spPr bwMode="auto">
            <a:xfrm flipH="1">
              <a:off x="3769" y="360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Oval 78"/>
            <p:cNvSpPr>
              <a:spLocks noChangeArrowheads="1"/>
            </p:cNvSpPr>
            <p:nvPr/>
          </p:nvSpPr>
          <p:spPr bwMode="auto">
            <a:xfrm flipH="1">
              <a:off x="3750" y="37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Text Box 79"/>
            <p:cNvSpPr txBox="1">
              <a:spLocks noChangeArrowheads="1"/>
            </p:cNvSpPr>
            <p:nvPr/>
          </p:nvSpPr>
          <p:spPr bwMode="auto">
            <a:xfrm>
              <a:off x="3849" y="3073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AS</a:t>
              </a:r>
              <a:r>
                <a:rPr lang="en-US" sz="1800" baseline="30000"/>
                <a:t>12</a:t>
              </a:r>
            </a:p>
          </p:txBody>
        </p:sp>
        <p:sp>
          <p:nvSpPr>
            <p:cNvPr id="43064" name="Text Box 80"/>
            <p:cNvSpPr txBox="1">
              <a:spLocks noChangeArrowheads="1"/>
            </p:cNvSpPr>
            <p:nvPr/>
          </p:nvSpPr>
          <p:spPr bwMode="auto">
            <a:xfrm>
              <a:off x="4301" y="3196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AS</a:t>
              </a:r>
              <a:r>
                <a:rPr lang="en-US" sz="1800" baseline="30000"/>
                <a:t>13</a:t>
              </a:r>
            </a:p>
          </p:txBody>
        </p:sp>
        <p:sp>
          <p:nvSpPr>
            <p:cNvPr id="43065" name="Text Box 81"/>
            <p:cNvSpPr txBox="1">
              <a:spLocks noChangeArrowheads="1"/>
            </p:cNvSpPr>
            <p:nvPr/>
          </p:nvSpPr>
          <p:spPr bwMode="auto">
            <a:xfrm>
              <a:off x="3346" y="3210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AS</a:t>
              </a:r>
              <a:r>
                <a:rPr lang="en-US" sz="1800" baseline="30000"/>
                <a:t>13</a:t>
              </a:r>
            </a:p>
          </p:txBody>
        </p:sp>
        <p:sp>
          <p:nvSpPr>
            <p:cNvPr id="43066" name="Text Box 82"/>
            <p:cNvSpPr txBox="1">
              <a:spLocks noChangeArrowheads="1"/>
            </p:cNvSpPr>
            <p:nvPr/>
          </p:nvSpPr>
          <p:spPr bwMode="auto">
            <a:xfrm>
              <a:off x="3141" y="3434"/>
              <a:ext cx="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AS</a:t>
              </a:r>
              <a:r>
                <a:rPr lang="en-US" sz="1400" baseline="30000"/>
                <a:t>14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Label Stacks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197" y="1074240"/>
            <a:ext cx="7339084" cy="551762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since labels are structure-less, the label space is flat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label switching can support arbitrary levels of hierarchy 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by using a </a:t>
            </a:r>
            <a:r>
              <a:rPr lang="en-US" sz="2400" i="1" dirty="0" smtClean="0">
                <a:solidFill>
                  <a:srgbClr val="0033CC"/>
                </a:solidFill>
              </a:rPr>
              <a:t>label stack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33CC"/>
              </a:solidFill>
            </a:endParaRPr>
          </a:p>
          <a:p>
            <a:pPr lvl="1" eaLnBrk="1" hangingPunct="1">
              <a:buFontTx/>
              <a:buNone/>
            </a:pPr>
            <a:endParaRPr lang="en-US" sz="2400" i="1" dirty="0" smtClean="0"/>
          </a:p>
          <a:p>
            <a:pPr lvl="1" eaLnBrk="1" hangingPunct="1">
              <a:buFontTx/>
              <a:buNone/>
            </a:pPr>
            <a:endParaRPr lang="en-US" sz="2400" i="1" dirty="0" smtClean="0"/>
          </a:p>
          <a:p>
            <a:pPr lvl="1" eaLnBrk="1" hangingPunct="1">
              <a:buFontTx/>
              <a:buNone/>
            </a:pPr>
            <a:endParaRPr lang="en-US" sz="2400" i="1" dirty="0" smtClean="0"/>
          </a:p>
          <a:p>
            <a:pPr lvl="1" eaLnBrk="1" hangingPunct="1">
              <a:buFontTx/>
              <a:buNone/>
            </a:pPr>
            <a:endParaRPr lang="en-US" sz="2400" i="1" dirty="0" smtClean="0"/>
          </a:p>
          <a:p>
            <a:pPr lvl="1" eaLnBrk="1" hangingPunct="1">
              <a:buFontTx/>
              <a:buNone/>
            </a:pP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label forwarding based only on</a:t>
            </a:r>
            <a:r>
              <a:rPr lang="en-US" sz="2400" dirty="0" smtClean="0">
                <a:solidFill>
                  <a:srgbClr val="FF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top label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before forwarding, three possibilities (listed in NHLFE) :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</a:rPr>
              <a:t>read</a:t>
            </a:r>
            <a:r>
              <a:rPr lang="en-US" sz="2400" dirty="0" smtClean="0"/>
              <a:t> top label and </a:t>
            </a:r>
            <a:r>
              <a:rPr lang="en-US" sz="2400" i="1" dirty="0" smtClean="0">
                <a:solidFill>
                  <a:srgbClr val="FF0000"/>
                </a:solidFill>
              </a:rPr>
              <a:t>pop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</a:rPr>
              <a:t>read</a:t>
            </a:r>
            <a:r>
              <a:rPr lang="en-US" sz="2400" dirty="0" smtClean="0"/>
              <a:t> top label and </a:t>
            </a:r>
            <a:r>
              <a:rPr lang="en-US" sz="2400" i="1" dirty="0" smtClean="0">
                <a:solidFill>
                  <a:srgbClr val="FF0000"/>
                </a:solidFill>
              </a:rPr>
              <a:t>swap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</a:rPr>
              <a:t>read</a:t>
            </a:r>
            <a:r>
              <a:rPr lang="en-US" sz="2400" dirty="0" smtClean="0"/>
              <a:t> top label, </a:t>
            </a:r>
            <a:r>
              <a:rPr lang="en-US" sz="2400" i="1" dirty="0" smtClean="0">
                <a:solidFill>
                  <a:srgbClr val="FF0000"/>
                </a:solidFill>
              </a:rPr>
              <a:t>swap</a:t>
            </a:r>
            <a:r>
              <a:rPr lang="en-US" sz="2400" dirty="0" smtClean="0"/>
              <a:t>, and </a:t>
            </a:r>
            <a:r>
              <a:rPr lang="en-US" sz="2400" i="1" dirty="0" smtClean="0">
                <a:solidFill>
                  <a:srgbClr val="FF0000"/>
                </a:solidFill>
              </a:rPr>
              <a:t>push</a:t>
            </a:r>
            <a:r>
              <a:rPr lang="en-US" sz="2400" dirty="0" smtClean="0"/>
              <a:t> new label(s)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90813" y="2522033"/>
            <a:ext cx="3138487" cy="1634901"/>
            <a:chOff x="2690813" y="2931473"/>
            <a:chExt cx="3138487" cy="1634901"/>
          </a:xfrm>
        </p:grpSpPr>
        <p:sp>
          <p:nvSpPr>
            <p:cNvPr id="45062" name="Text Box 4"/>
            <p:cNvSpPr txBox="1">
              <a:spLocks noChangeArrowheads="1"/>
            </p:cNvSpPr>
            <p:nvPr/>
          </p:nvSpPr>
          <p:spPr bwMode="auto">
            <a:xfrm>
              <a:off x="2690813" y="2931473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33CC"/>
                  </a:solidFill>
                </a:rPr>
                <a:t>top label</a:t>
              </a:r>
            </a:p>
          </p:txBody>
        </p:sp>
        <p:sp>
          <p:nvSpPr>
            <p:cNvPr id="45063" name="Text Box 6"/>
            <p:cNvSpPr txBox="1">
              <a:spLocks noChangeArrowheads="1"/>
            </p:cNvSpPr>
            <p:nvPr/>
          </p:nvSpPr>
          <p:spPr bwMode="auto">
            <a:xfrm>
              <a:off x="2690813" y="3358511"/>
              <a:ext cx="3138487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33CC"/>
                  </a:solidFill>
                </a:rPr>
                <a:t>another label</a:t>
              </a:r>
            </a:p>
          </p:txBody>
        </p:sp>
        <p:sp>
          <p:nvSpPr>
            <p:cNvPr id="45064" name="Text Box 7"/>
            <p:cNvSpPr txBox="1">
              <a:spLocks noChangeArrowheads="1"/>
            </p:cNvSpPr>
            <p:nvPr/>
          </p:nvSpPr>
          <p:spPr bwMode="auto">
            <a:xfrm>
              <a:off x="2692400" y="3781425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33CC"/>
                  </a:solidFill>
                </a:rPr>
                <a:t>yet another label</a:t>
              </a:r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2692400" y="4197042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33CC"/>
                  </a:solidFill>
                </a:rPr>
                <a:t>bottom label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Uses of Label Stack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 smtClean="0"/>
              <a:t>Example applications that exploit the label stack</a:t>
            </a:r>
          </a:p>
          <a:p>
            <a:pPr lvl="1" eaLnBrk="1" hangingPunct="1">
              <a:lnSpc>
                <a:spcPct val="200000"/>
              </a:lnSpc>
              <a:spcBef>
                <a:spcPct val="10000"/>
              </a:spcBef>
            </a:pPr>
            <a:r>
              <a:rPr lang="en-US" sz="2400" dirty="0" smtClean="0"/>
              <a:t>fast rerouting  </a:t>
            </a:r>
          </a:p>
          <a:p>
            <a:pPr lvl="1" eaLnBrk="1" hangingPunct="1">
              <a:lnSpc>
                <a:spcPct val="200000"/>
              </a:lnSpc>
              <a:spcBef>
                <a:spcPct val="10000"/>
              </a:spcBef>
            </a:pPr>
            <a:r>
              <a:rPr lang="en-US" sz="2400" dirty="0" smtClean="0"/>
              <a:t>VPNs</a:t>
            </a:r>
          </a:p>
          <a:p>
            <a:pPr lvl="1" eaLnBrk="1" hangingPunct="1">
              <a:lnSpc>
                <a:spcPct val="200000"/>
              </a:lnSpc>
              <a:spcBef>
                <a:spcPct val="10000"/>
              </a:spcBef>
            </a:pPr>
            <a:r>
              <a:rPr lang="en-US" sz="2400" dirty="0" smtClean="0"/>
              <a:t>PWE</a:t>
            </a:r>
            <a:r>
              <a:rPr lang="en-US" sz="2400" b="1" baseline="30000" dirty="0" smtClean="0"/>
              <a:t>3</a:t>
            </a:r>
          </a:p>
          <a:p>
            <a:pPr lvl="1" eaLnBrk="1" hangingPunct="1">
              <a:lnSpc>
                <a:spcPct val="200000"/>
              </a:lnSpc>
              <a:spcBef>
                <a:spcPct val="10000"/>
              </a:spcBef>
            </a:pPr>
            <a:r>
              <a:rPr lang="en-US" sz="2400" dirty="0"/>
              <a:t>Segment Routing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70313" y="2598738"/>
            <a:ext cx="3138487" cy="771525"/>
            <a:chOff x="3096" y="1445"/>
            <a:chExt cx="1977" cy="4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89" y="1445"/>
              <a:ext cx="628" cy="137"/>
              <a:chOff x="1612" y="2943"/>
              <a:chExt cx="919" cy="186"/>
            </a:xfrm>
          </p:grpSpPr>
          <p:sp>
            <p:nvSpPr>
              <p:cNvPr id="46243" name="Line 6"/>
              <p:cNvSpPr>
                <a:spLocks noChangeShapeType="1"/>
              </p:cNvSpPr>
              <p:nvPr/>
            </p:nvSpPr>
            <p:spPr bwMode="auto">
              <a:xfrm flipV="1">
                <a:off x="1620" y="2943"/>
                <a:ext cx="1" cy="1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4" name="Line 7"/>
              <p:cNvSpPr>
                <a:spLocks noChangeShapeType="1"/>
              </p:cNvSpPr>
              <p:nvPr/>
            </p:nvSpPr>
            <p:spPr bwMode="auto">
              <a:xfrm>
                <a:off x="1612" y="2949"/>
                <a:ext cx="9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5" name="Line 8"/>
              <p:cNvSpPr>
                <a:spLocks noChangeShapeType="1"/>
              </p:cNvSpPr>
              <p:nvPr/>
            </p:nvSpPr>
            <p:spPr bwMode="auto">
              <a:xfrm flipV="1">
                <a:off x="2522" y="2945"/>
                <a:ext cx="2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8" name="Line 9"/>
            <p:cNvSpPr>
              <a:spLocks noChangeShapeType="1"/>
            </p:cNvSpPr>
            <p:nvPr/>
          </p:nvSpPr>
          <p:spPr bwMode="auto">
            <a:xfrm flipV="1">
              <a:off x="3096" y="1701"/>
              <a:ext cx="1977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10"/>
            <p:cNvSpPr>
              <a:spLocks noChangeShapeType="1"/>
            </p:cNvSpPr>
            <p:nvPr/>
          </p:nvSpPr>
          <p:spPr bwMode="auto">
            <a:xfrm>
              <a:off x="4431" y="179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Line 11"/>
            <p:cNvSpPr>
              <a:spLocks noChangeShapeType="1"/>
            </p:cNvSpPr>
            <p:nvPr/>
          </p:nvSpPr>
          <p:spPr bwMode="auto">
            <a:xfrm flipV="1">
              <a:off x="4428" y="1924"/>
              <a:ext cx="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Line 12"/>
            <p:cNvSpPr>
              <a:spLocks noChangeShapeType="1"/>
            </p:cNvSpPr>
            <p:nvPr/>
          </p:nvSpPr>
          <p:spPr bwMode="auto">
            <a:xfrm>
              <a:off x="4729" y="1803"/>
              <a:ext cx="1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Line 13"/>
            <p:cNvSpPr>
              <a:spLocks noChangeShapeType="1"/>
            </p:cNvSpPr>
            <p:nvPr/>
          </p:nvSpPr>
          <p:spPr bwMode="auto">
            <a:xfrm>
              <a:off x="3710" y="1792"/>
              <a:ext cx="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4"/>
            <p:cNvSpPr>
              <a:spLocks noChangeShapeType="1"/>
            </p:cNvSpPr>
            <p:nvPr/>
          </p:nvSpPr>
          <p:spPr bwMode="auto">
            <a:xfrm flipV="1">
              <a:off x="3709" y="1924"/>
              <a:ext cx="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5"/>
            <p:cNvSpPr>
              <a:spLocks noChangeShapeType="1"/>
            </p:cNvSpPr>
            <p:nvPr/>
          </p:nvSpPr>
          <p:spPr bwMode="auto">
            <a:xfrm>
              <a:off x="4331" y="1799"/>
              <a:ext cx="0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6"/>
            <p:cNvSpPr>
              <a:spLocks noChangeShapeType="1"/>
            </p:cNvSpPr>
            <p:nvPr/>
          </p:nvSpPr>
          <p:spPr bwMode="auto">
            <a:xfrm flipV="1">
              <a:off x="4068" y="1445"/>
              <a:ext cx="1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7"/>
            <p:cNvSpPr>
              <a:spLocks noChangeShapeType="1"/>
            </p:cNvSpPr>
            <p:nvPr/>
          </p:nvSpPr>
          <p:spPr bwMode="auto">
            <a:xfrm>
              <a:off x="4063" y="1449"/>
              <a:ext cx="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18"/>
            <p:cNvSpPr>
              <a:spLocks noChangeShapeType="1"/>
            </p:cNvSpPr>
            <p:nvPr/>
          </p:nvSpPr>
          <p:spPr bwMode="auto">
            <a:xfrm flipH="1" flipV="1">
              <a:off x="4686" y="1446"/>
              <a:ext cx="0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959" y="1566"/>
              <a:ext cx="172" cy="242"/>
              <a:chOff x="480" y="2498"/>
              <a:chExt cx="872" cy="878"/>
            </a:xfrm>
          </p:grpSpPr>
          <p:sp>
            <p:nvSpPr>
              <p:cNvPr id="46215" name="Oval 2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6" name="Rectangle 2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7" name="Rectangle 2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8" name="Oval 2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6235" name="Freeform 2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6" name="Freeform 2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7" name="Freeform 2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8" name="Freeform 2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9" name="Freeform 3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40" name="Freeform 3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41" name="Freeform 3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42" name="Freeform 3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3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227" name="Freeform 3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28" name="Freeform 3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29" name="Freeform 3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0" name="Freeform 3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1" name="Freeform 3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2" name="Freeform 4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3" name="Freeform 4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4" name="Freeform 4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4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6221" name="Freeform 4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2" name="Freeform 4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3" name="Freeform 4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4" name="Freeform 4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293" y="1576"/>
              <a:ext cx="172" cy="243"/>
              <a:chOff x="480" y="2498"/>
              <a:chExt cx="872" cy="878"/>
            </a:xfrm>
          </p:grpSpPr>
          <p:sp>
            <p:nvSpPr>
              <p:cNvPr id="46187" name="Oval 4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8" name="Rectangle 5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9" name="Rectangle 5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0" name="Oval 5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1" name="Group 5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6207" name="Freeform 5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8" name="Freeform 5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9" name="Freeform 5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0" name="Freeform 5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1" name="Freeform 5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2" name="Freeform 6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3" name="Freeform 6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4" name="Freeform 6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6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199" name="Freeform 6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0" name="Freeform 6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1" name="Freeform 6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2" name="Freeform 6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3" name="Freeform 6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4" name="Freeform 6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5" name="Freeform 7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6" name="Freeform 7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6193" name="Freeform 7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4" name="Freeform 7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Freeform 7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Freeform 7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4617" y="1565"/>
              <a:ext cx="172" cy="242"/>
              <a:chOff x="480" y="2498"/>
              <a:chExt cx="872" cy="878"/>
            </a:xfrm>
          </p:grpSpPr>
          <p:sp>
            <p:nvSpPr>
              <p:cNvPr id="46159" name="Oval 78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0" name="Rectangle 7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1" name="Rectangle 8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2" name="Oval 81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82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6" name="Group 83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6179" name="Freeform 8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0" name="Freeform 8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1" name="Freeform 8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2" name="Freeform 8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3" name="Freeform 8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4" name="Freeform 8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5" name="Freeform 9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6" name="Freeform 9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92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171" name="Freeform 9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2" name="Freeform 9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3" name="Freeform 9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4" name="Freeform 9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5" name="Freeform 9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6" name="Freeform 9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7" name="Freeform 9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8" name="Freeform 10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101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6165" name="Freeform 10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6" name="Freeform 10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7" name="Freeform 10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Freeform 10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625" y="1569"/>
              <a:ext cx="171" cy="242"/>
              <a:chOff x="480" y="2498"/>
              <a:chExt cx="872" cy="878"/>
            </a:xfrm>
          </p:grpSpPr>
          <p:sp>
            <p:nvSpPr>
              <p:cNvPr id="46131" name="Oval 10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2" name="Rectangle 10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Rectangle 10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4" name="Oval 1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1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1" name="Group 1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6151" name="Freeform 1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2" name="Freeform 1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3" name="Freeform 1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4" name="Freeform 1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5" name="Freeform 1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6" name="Freeform 1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7" name="Freeform 1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8" name="Freeform 1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143" name="Freeform 1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4" name="Freeform 1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5" name="Freeform 1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6" name="Freeform 1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7" name="Freeform 1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8" name="Freeform 1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49" name="Freeform 1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0" name="Freeform 1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1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6137" name="Freeform 1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8" name="Freeform 1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9" name="Freeform 1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0" name="Freeform 1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35"/>
            <p:cNvGrpSpPr>
              <a:grpSpLocks/>
            </p:cNvGrpSpPr>
            <p:nvPr/>
          </p:nvGrpSpPr>
          <p:grpSpPr bwMode="auto">
            <a:xfrm>
              <a:off x="3297" y="1573"/>
              <a:ext cx="171" cy="242"/>
              <a:chOff x="480" y="2498"/>
              <a:chExt cx="872" cy="878"/>
            </a:xfrm>
          </p:grpSpPr>
          <p:sp>
            <p:nvSpPr>
              <p:cNvPr id="46103" name="Oval 136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Rectangle 13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Rectangle 13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Oval 139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140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6" name="Group 14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6123" name="Freeform 1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4" name="Freeform 14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5" name="Freeform 1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6" name="Freeform 14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7" name="Freeform 1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8" name="Freeform 14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9" name="Freeform 1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30" name="Freeform 14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6115" name="Freeform 1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6" name="Freeform 15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7" name="Freeform 1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8" name="Freeform 15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9" name="Freeform 1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0" name="Freeform 15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1" name="Freeform 1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2" name="Freeform 15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159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6109" name="Freeform 16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0" name="Freeform 16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1" name="Freeform 16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2" name="Freeform 16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6086" name="Picture 165" descr="C:\WINDOWS\Application Data\Microsoft\Media Catalog\Downloaded Clips\cl4a\j01861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3992563"/>
            <a:ext cx="12858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</a:t>
            </a:r>
            <a:r>
              <a:rPr lang="en-US" dirty="0" smtClean="0"/>
              <a:t>ast </a:t>
            </a:r>
            <a:r>
              <a:rPr lang="en-US" b="1" dirty="0" err="1" smtClean="0"/>
              <a:t>R</a:t>
            </a:r>
            <a:r>
              <a:rPr lang="en-US" dirty="0" err="1" smtClean="0"/>
              <a:t>e</a:t>
            </a:r>
            <a:r>
              <a:rPr lang="en-US" b="1" dirty="0" err="1" smtClean="0"/>
              <a:t>R</a:t>
            </a:r>
            <a:r>
              <a:rPr lang="en-US" dirty="0" err="1" smtClean="0"/>
              <a:t>oute</a:t>
            </a:r>
            <a:endParaRPr 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08063"/>
            <a:ext cx="8470900" cy="34480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 smtClean="0"/>
              <a:t>IP has no inherent recovery method (like SDH)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400" dirty="0" smtClean="0"/>
              <a:t>in order to ensure resilience we can provide local detours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 smtClean="0"/>
              <a:t>to reroute quickly we </a:t>
            </a:r>
            <a:r>
              <a:rPr lang="en-US" sz="2400" i="1" dirty="0" smtClean="0"/>
              <a:t>pre</a:t>
            </a:r>
            <a:r>
              <a:rPr lang="en-US" sz="2400" dirty="0" smtClean="0"/>
              <a:t>-prepare labels for the bypass links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622300" y="3129888"/>
            <a:ext cx="7564438" cy="3781425"/>
            <a:chOff x="622300" y="3129888"/>
            <a:chExt cx="7564438" cy="3781425"/>
          </a:xfrm>
        </p:grpSpPr>
        <p:sp>
          <p:nvSpPr>
            <p:cNvPr id="47145" name="Line 482"/>
            <p:cNvSpPr>
              <a:spLocks noChangeShapeType="1"/>
            </p:cNvSpPr>
            <p:nvPr/>
          </p:nvSpPr>
          <p:spPr bwMode="auto">
            <a:xfrm>
              <a:off x="622300" y="4404651"/>
              <a:ext cx="7564438" cy="142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Line 484"/>
            <p:cNvSpPr>
              <a:spLocks noChangeShapeType="1"/>
            </p:cNvSpPr>
            <p:nvPr/>
          </p:nvSpPr>
          <p:spPr bwMode="auto">
            <a:xfrm>
              <a:off x="2719388" y="5673063"/>
              <a:ext cx="28368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Line 300"/>
            <p:cNvSpPr>
              <a:spLocks noChangeShapeType="1"/>
            </p:cNvSpPr>
            <p:nvPr/>
          </p:nvSpPr>
          <p:spPr bwMode="auto">
            <a:xfrm>
              <a:off x="2725738" y="4733263"/>
              <a:ext cx="1587" cy="954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Line 302"/>
            <p:cNvSpPr>
              <a:spLocks noChangeShapeType="1"/>
            </p:cNvSpPr>
            <p:nvPr/>
          </p:nvSpPr>
          <p:spPr bwMode="auto">
            <a:xfrm>
              <a:off x="5537200" y="4644363"/>
              <a:ext cx="3175" cy="1023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06"/>
            <p:cNvGrpSpPr>
              <a:grpSpLocks/>
            </p:cNvGrpSpPr>
            <p:nvPr/>
          </p:nvGrpSpPr>
          <p:grpSpPr bwMode="auto">
            <a:xfrm>
              <a:off x="2430463" y="3893476"/>
              <a:ext cx="649287" cy="842962"/>
              <a:chOff x="480" y="2498"/>
              <a:chExt cx="872" cy="878"/>
            </a:xfrm>
          </p:grpSpPr>
          <p:sp>
            <p:nvSpPr>
              <p:cNvPr id="47327" name="Oval 30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8" name="Rectangle 30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9" name="Rectangle 30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0" name="Oval 3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3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0" name="Group 3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347" name="Freeform 3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8" name="Freeform 3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9" name="Freeform 3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0" name="Freeform 3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1" name="Freeform 3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2" name="Freeform 3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3" name="Freeform 3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4" name="Freeform 3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3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339" name="Freeform 3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0" name="Freeform 3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1" name="Freeform 3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2" name="Freeform 3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3" name="Freeform 3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4" name="Freeform 3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5" name="Freeform 3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6" name="Freeform 3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3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333" name="Freeform 3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4" name="Freeform 3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5" name="Freeform 3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6" name="Freeform 3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335"/>
            <p:cNvGrpSpPr>
              <a:grpSpLocks/>
            </p:cNvGrpSpPr>
            <p:nvPr/>
          </p:nvGrpSpPr>
          <p:grpSpPr bwMode="auto">
            <a:xfrm>
              <a:off x="5205413" y="3858551"/>
              <a:ext cx="649287" cy="842962"/>
              <a:chOff x="480" y="2498"/>
              <a:chExt cx="872" cy="878"/>
            </a:xfrm>
          </p:grpSpPr>
          <p:sp>
            <p:nvSpPr>
              <p:cNvPr id="47299" name="Oval 336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0" name="Rectangle 33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1" name="Rectangle 33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2" name="Oval 339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340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5" name="Group 34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319" name="Freeform 3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0" name="Freeform 34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1" name="Freeform 3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2" name="Freeform 34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3" name="Freeform 3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4" name="Freeform 34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5" name="Freeform 3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6" name="Freeform 34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35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311" name="Freeform 3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2" name="Freeform 35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3" name="Freeform 3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4" name="Freeform 35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5" name="Freeform 3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6" name="Freeform 35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7" name="Freeform 3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8" name="Freeform 35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359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305" name="Freeform 36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6" name="Freeform 36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7" name="Freeform 36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08" name="Freeform 36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64"/>
            <p:cNvGrpSpPr>
              <a:grpSpLocks/>
            </p:cNvGrpSpPr>
            <p:nvPr/>
          </p:nvGrpSpPr>
          <p:grpSpPr bwMode="auto">
            <a:xfrm>
              <a:off x="6750050" y="3888713"/>
              <a:ext cx="649288" cy="842963"/>
              <a:chOff x="480" y="2498"/>
              <a:chExt cx="872" cy="878"/>
            </a:xfrm>
          </p:grpSpPr>
          <p:sp>
            <p:nvSpPr>
              <p:cNvPr id="47271" name="Oval 36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2" name="Rectangle 36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3" name="Rectangle 36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4" name="Oval 36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36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0" name="Group 37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291" name="Freeform 37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2" name="Freeform 37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3" name="Freeform 37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4" name="Freeform 37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5" name="Freeform 37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6" name="Freeform 37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7" name="Freeform 37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8" name="Freeform 37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7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283" name="Freeform 38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4" name="Freeform 38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5" name="Freeform 38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6" name="Freeform 38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7" name="Freeform 38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8" name="Freeform 38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9" name="Freeform 38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0" name="Freeform 38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104" name="Group 38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277" name="Freeform 38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8" name="Freeform 39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79" name="Freeform 39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80" name="Freeform 39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05" name="Group 393"/>
            <p:cNvGrpSpPr>
              <a:grpSpLocks/>
            </p:cNvGrpSpPr>
            <p:nvPr/>
          </p:nvGrpSpPr>
          <p:grpSpPr bwMode="auto">
            <a:xfrm>
              <a:off x="1066800" y="3888713"/>
              <a:ext cx="649288" cy="842963"/>
              <a:chOff x="480" y="2498"/>
              <a:chExt cx="872" cy="878"/>
            </a:xfrm>
          </p:grpSpPr>
          <p:sp>
            <p:nvSpPr>
              <p:cNvPr id="47243" name="Oval 39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4" name="Rectangle 39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5" name="Rectangle 39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6" name="Oval 39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06" name="Group 39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47107" name="Group 39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263" name="Freeform 40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4" name="Freeform 40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5" name="Freeform 40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6" name="Freeform 40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7" name="Freeform 40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8" name="Freeform 40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9" name="Freeform 40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0" name="Freeform 40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09" name="Group 40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255" name="Freeform 40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6" name="Freeform 41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7" name="Freeform 41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8" name="Freeform 41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9" name="Freeform 41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0" name="Freeform 41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1" name="Freeform 41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2" name="Freeform 41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124" name="Group 41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249" name="Freeform 41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0" name="Freeform 41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1" name="Freeform 42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2" name="Freeform 42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29" name="Group 424"/>
            <p:cNvGrpSpPr>
              <a:grpSpLocks/>
            </p:cNvGrpSpPr>
            <p:nvPr/>
          </p:nvGrpSpPr>
          <p:grpSpPr bwMode="auto">
            <a:xfrm>
              <a:off x="2990850" y="5173001"/>
              <a:ext cx="649288" cy="842962"/>
              <a:chOff x="480" y="2498"/>
              <a:chExt cx="872" cy="878"/>
            </a:xfrm>
          </p:grpSpPr>
          <p:sp>
            <p:nvSpPr>
              <p:cNvPr id="47215" name="Oval 42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Rectangle 42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Rectangle 42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Oval 42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34" name="Group 42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47139" name="Group 43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235" name="Freeform 43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6" name="Freeform 43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7" name="Freeform 43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8" name="Freeform 43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9" name="Freeform 43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0" name="Freeform 43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1" name="Freeform 43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2" name="Freeform 43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44" name="Group 43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227" name="Freeform 44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8" name="Freeform 44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9" name="Freeform 44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0" name="Freeform 44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1" name="Freeform 44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2" name="Freeform 44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3" name="Freeform 44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4" name="Freeform 44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149" name="Group 44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221" name="Freeform 44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2" name="Freeform 45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3" name="Freeform 45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4" name="Freeform 45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50" name="Group 453"/>
            <p:cNvGrpSpPr>
              <a:grpSpLocks/>
            </p:cNvGrpSpPr>
            <p:nvPr/>
          </p:nvGrpSpPr>
          <p:grpSpPr bwMode="auto">
            <a:xfrm>
              <a:off x="4594225" y="5136488"/>
              <a:ext cx="649288" cy="842963"/>
              <a:chOff x="480" y="2498"/>
              <a:chExt cx="872" cy="878"/>
            </a:xfrm>
          </p:grpSpPr>
          <p:sp>
            <p:nvSpPr>
              <p:cNvPr id="47187" name="Oval 45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Rectangle 45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Rectangle 45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Oval 45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51" name="Group 45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47152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7207" name="Freeform 46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8" name="Freeform 4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9" name="Freeform 46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0" name="Freeform 4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1" name="Freeform 46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2" name="Freeform 4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3" name="Freeform 46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4" name="Freeform 4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53" name="Group 46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47199" name="Freeform 46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0" name="Freeform 4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1" name="Freeform 47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2" name="Freeform 4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3" name="Freeform 47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4" name="Freeform 4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5" name="Freeform 47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6" name="Freeform 4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154" name="Group 47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47193" name="Freeform 47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4" name="Freeform 47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5" name="Freeform 48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6" name="Freeform 48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55" name="Text Box 485"/>
            <p:cNvSpPr txBox="1">
              <a:spLocks noChangeArrowheads="1"/>
            </p:cNvSpPr>
            <p:nvPr/>
          </p:nvSpPr>
          <p:spPr bwMode="auto">
            <a:xfrm>
              <a:off x="1851025" y="3918876"/>
              <a:ext cx="479425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47156" name="Line 486"/>
            <p:cNvSpPr>
              <a:spLocks noChangeShapeType="1"/>
            </p:cNvSpPr>
            <p:nvPr/>
          </p:nvSpPr>
          <p:spPr bwMode="auto">
            <a:xfrm flipV="1">
              <a:off x="719138" y="4412588"/>
              <a:ext cx="233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Line 487"/>
            <p:cNvSpPr>
              <a:spLocks noChangeShapeType="1"/>
            </p:cNvSpPr>
            <p:nvPr/>
          </p:nvSpPr>
          <p:spPr bwMode="auto">
            <a:xfrm flipV="1">
              <a:off x="3995738" y="5657188"/>
              <a:ext cx="2333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Line 488"/>
            <p:cNvSpPr>
              <a:spLocks noChangeShapeType="1"/>
            </p:cNvSpPr>
            <p:nvPr/>
          </p:nvSpPr>
          <p:spPr bwMode="auto">
            <a:xfrm flipV="1">
              <a:off x="4071938" y="4412588"/>
              <a:ext cx="233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489"/>
            <p:cNvSpPr>
              <a:spLocks noChangeShapeType="1"/>
            </p:cNvSpPr>
            <p:nvPr/>
          </p:nvSpPr>
          <p:spPr bwMode="auto">
            <a:xfrm flipV="1">
              <a:off x="6210300" y="4395126"/>
              <a:ext cx="233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490"/>
            <p:cNvSpPr>
              <a:spLocks noChangeShapeType="1"/>
            </p:cNvSpPr>
            <p:nvPr/>
          </p:nvSpPr>
          <p:spPr bwMode="auto">
            <a:xfrm flipV="1">
              <a:off x="7627938" y="4412588"/>
              <a:ext cx="233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491"/>
            <p:cNvSpPr>
              <a:spLocks noChangeShapeType="1"/>
            </p:cNvSpPr>
            <p:nvPr/>
          </p:nvSpPr>
          <p:spPr bwMode="auto">
            <a:xfrm flipH="1">
              <a:off x="2705100" y="5072988"/>
              <a:ext cx="7938" cy="241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492"/>
            <p:cNvSpPr>
              <a:spLocks noChangeShapeType="1"/>
            </p:cNvSpPr>
            <p:nvPr/>
          </p:nvSpPr>
          <p:spPr bwMode="auto">
            <a:xfrm flipH="1" flipV="1">
              <a:off x="5524500" y="5034888"/>
              <a:ext cx="7938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Text Box 493"/>
            <p:cNvSpPr txBox="1">
              <a:spLocks noChangeArrowheads="1"/>
            </p:cNvSpPr>
            <p:nvPr/>
          </p:nvSpPr>
          <p:spPr bwMode="auto">
            <a:xfrm>
              <a:off x="3971925" y="3868076"/>
              <a:ext cx="479425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11</a:t>
              </a:r>
            </a:p>
          </p:txBody>
        </p:sp>
        <p:sp>
          <p:nvSpPr>
            <p:cNvPr id="47164" name="Text Box 494"/>
            <p:cNvSpPr txBox="1">
              <a:spLocks noChangeArrowheads="1"/>
            </p:cNvSpPr>
            <p:nvPr/>
          </p:nvSpPr>
          <p:spPr bwMode="auto">
            <a:xfrm>
              <a:off x="6105525" y="3855376"/>
              <a:ext cx="479425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12</a:t>
              </a:r>
            </a:p>
          </p:txBody>
        </p:sp>
        <p:sp>
          <p:nvSpPr>
            <p:cNvPr id="47165" name="Text Box 496"/>
            <p:cNvSpPr txBox="1">
              <a:spLocks noChangeArrowheads="1"/>
            </p:cNvSpPr>
            <p:nvPr/>
          </p:nvSpPr>
          <p:spPr bwMode="auto">
            <a:xfrm>
              <a:off x="2451100" y="356168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swap</a:t>
              </a:r>
            </a:p>
          </p:txBody>
        </p:sp>
        <p:sp>
          <p:nvSpPr>
            <p:cNvPr id="47166" name="Text Box 497"/>
            <p:cNvSpPr txBox="1">
              <a:spLocks noChangeArrowheads="1"/>
            </p:cNvSpPr>
            <p:nvPr/>
          </p:nvSpPr>
          <p:spPr bwMode="auto">
            <a:xfrm>
              <a:off x="5168900" y="354898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swap</a:t>
              </a:r>
            </a:p>
          </p:txBody>
        </p:sp>
        <p:sp>
          <p:nvSpPr>
            <p:cNvPr id="47167" name="Text Box 498"/>
            <p:cNvSpPr txBox="1">
              <a:spLocks noChangeArrowheads="1"/>
            </p:cNvSpPr>
            <p:nvPr/>
          </p:nvSpPr>
          <p:spPr bwMode="auto">
            <a:xfrm>
              <a:off x="1752600" y="4425288"/>
              <a:ext cx="762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i="1">
                  <a:solidFill>
                    <a:srgbClr val="FF0000"/>
                  </a:solidFill>
                </a:rPr>
                <a:t>swap</a:t>
              </a:r>
            </a:p>
            <a:p>
              <a:pPr algn="ctr">
                <a:lnSpc>
                  <a:spcPct val="50000"/>
                </a:lnSpc>
                <a:spcBef>
                  <a:spcPct val="10000"/>
                </a:spcBef>
              </a:pPr>
              <a:r>
                <a:rPr lang="en-US" i="1">
                  <a:solidFill>
                    <a:srgbClr val="FF0000"/>
                  </a:solidFill>
                </a:rPr>
                <a:t>+</a:t>
              </a:r>
            </a:p>
            <a:p>
              <a:pPr algn="ctr">
                <a:lnSpc>
                  <a:spcPct val="50000"/>
                </a:lnSpc>
                <a:spcBef>
                  <a:spcPct val="10000"/>
                </a:spcBef>
              </a:pPr>
              <a:r>
                <a:rPr lang="en-US" i="1">
                  <a:solidFill>
                    <a:srgbClr val="FF0000"/>
                  </a:solidFill>
                </a:rPr>
                <a:t>push</a:t>
              </a:r>
            </a:p>
          </p:txBody>
        </p:sp>
        <p:sp>
          <p:nvSpPr>
            <p:cNvPr id="47168" name="Text Box 499"/>
            <p:cNvSpPr txBox="1">
              <a:spLocks noChangeArrowheads="1"/>
            </p:cNvSpPr>
            <p:nvPr/>
          </p:nvSpPr>
          <p:spPr bwMode="auto">
            <a:xfrm>
              <a:off x="4686300" y="478088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</a:rPr>
                <a:t>pop</a:t>
              </a:r>
            </a:p>
          </p:txBody>
        </p:sp>
        <p:sp>
          <p:nvSpPr>
            <p:cNvPr id="47169" name="Text Box 500"/>
            <p:cNvSpPr txBox="1">
              <a:spLocks noChangeArrowheads="1"/>
            </p:cNvSpPr>
            <p:nvPr/>
          </p:nvSpPr>
          <p:spPr bwMode="auto">
            <a:xfrm>
              <a:off x="2984500" y="478088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</a:rPr>
                <a:t>swap</a:t>
              </a:r>
            </a:p>
          </p:txBody>
        </p:sp>
        <p:sp>
          <p:nvSpPr>
            <p:cNvPr id="47170" name="Line 502"/>
            <p:cNvSpPr>
              <a:spLocks noChangeShapeType="1"/>
            </p:cNvSpPr>
            <p:nvPr/>
          </p:nvSpPr>
          <p:spPr bwMode="auto">
            <a:xfrm>
              <a:off x="3390900" y="3980788"/>
              <a:ext cx="317500" cy="800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Line 503"/>
            <p:cNvSpPr>
              <a:spLocks noChangeShapeType="1"/>
            </p:cNvSpPr>
            <p:nvPr/>
          </p:nvSpPr>
          <p:spPr bwMode="auto">
            <a:xfrm flipV="1">
              <a:off x="3340100" y="3968088"/>
              <a:ext cx="431800" cy="800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Text Box 504"/>
            <p:cNvSpPr txBox="1">
              <a:spLocks noChangeArrowheads="1"/>
            </p:cNvSpPr>
            <p:nvPr/>
          </p:nvSpPr>
          <p:spPr bwMode="auto">
            <a:xfrm>
              <a:off x="5753100" y="4450688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</a:rPr>
                <a:t>swap</a:t>
              </a:r>
            </a:p>
          </p:txBody>
        </p:sp>
        <p:grpSp>
          <p:nvGrpSpPr>
            <p:cNvPr id="47173" name="Group 506"/>
            <p:cNvGrpSpPr>
              <a:grpSpLocks/>
            </p:cNvGrpSpPr>
            <p:nvPr/>
          </p:nvGrpSpPr>
          <p:grpSpPr bwMode="auto">
            <a:xfrm>
              <a:off x="2130425" y="5150776"/>
              <a:ext cx="479425" cy="812800"/>
              <a:chOff x="1174" y="3569"/>
              <a:chExt cx="302" cy="512"/>
            </a:xfrm>
          </p:grpSpPr>
          <p:sp>
            <p:nvSpPr>
              <p:cNvPr id="47185" name="Text Box 501"/>
              <p:cNvSpPr txBox="1">
                <a:spLocks noChangeArrowheads="1"/>
              </p:cNvSpPr>
              <p:nvPr/>
            </p:nvSpPr>
            <p:spPr bwMode="auto">
              <a:xfrm>
                <a:off x="1174" y="3825"/>
                <a:ext cx="30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11</a:t>
                </a:r>
              </a:p>
            </p:txBody>
          </p:sp>
          <p:sp>
            <p:nvSpPr>
              <p:cNvPr id="47186" name="Text Box 505"/>
              <p:cNvSpPr txBox="1">
                <a:spLocks noChangeArrowheads="1"/>
              </p:cNvSpPr>
              <p:nvPr/>
            </p:nvSpPr>
            <p:spPr bwMode="auto">
              <a:xfrm>
                <a:off x="1174" y="3569"/>
                <a:ext cx="30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13</a:t>
                </a:r>
              </a:p>
            </p:txBody>
          </p:sp>
        </p:grpSp>
        <p:grpSp>
          <p:nvGrpSpPr>
            <p:cNvPr id="47174" name="Group 507"/>
            <p:cNvGrpSpPr>
              <a:grpSpLocks/>
            </p:cNvGrpSpPr>
            <p:nvPr/>
          </p:nvGrpSpPr>
          <p:grpSpPr bwMode="auto">
            <a:xfrm>
              <a:off x="3857625" y="4782476"/>
              <a:ext cx="479425" cy="812800"/>
              <a:chOff x="1174" y="3569"/>
              <a:chExt cx="302" cy="512"/>
            </a:xfrm>
          </p:grpSpPr>
          <p:sp>
            <p:nvSpPr>
              <p:cNvPr id="47183" name="Text Box 508"/>
              <p:cNvSpPr txBox="1">
                <a:spLocks noChangeArrowheads="1"/>
              </p:cNvSpPr>
              <p:nvPr/>
            </p:nvSpPr>
            <p:spPr bwMode="auto">
              <a:xfrm>
                <a:off x="1174" y="3825"/>
                <a:ext cx="30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11</a:t>
                </a:r>
              </a:p>
            </p:txBody>
          </p:sp>
          <p:sp>
            <p:nvSpPr>
              <p:cNvPr id="47184" name="Text Box 509"/>
              <p:cNvSpPr txBox="1">
                <a:spLocks noChangeArrowheads="1"/>
              </p:cNvSpPr>
              <p:nvPr/>
            </p:nvSpPr>
            <p:spPr bwMode="auto">
              <a:xfrm>
                <a:off x="1174" y="3569"/>
                <a:ext cx="30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14</a:t>
                </a:r>
              </a:p>
            </p:txBody>
          </p:sp>
        </p:grpSp>
        <p:sp>
          <p:nvSpPr>
            <p:cNvPr id="47175" name="Text Box 510"/>
            <p:cNvSpPr txBox="1">
              <a:spLocks noChangeArrowheads="1"/>
            </p:cNvSpPr>
            <p:nvPr/>
          </p:nvSpPr>
          <p:spPr bwMode="auto">
            <a:xfrm>
              <a:off x="5673725" y="5011076"/>
              <a:ext cx="479425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11</a:t>
              </a:r>
            </a:p>
          </p:txBody>
        </p:sp>
        <p:sp>
          <p:nvSpPr>
            <p:cNvPr id="47176" name="AutoShape 511"/>
            <p:cNvSpPr>
              <a:spLocks noChangeArrowheads="1"/>
            </p:cNvSpPr>
            <p:nvPr/>
          </p:nvSpPr>
          <p:spPr bwMode="auto">
            <a:xfrm>
              <a:off x="6261100" y="5212688"/>
              <a:ext cx="1790700" cy="609600"/>
            </a:xfrm>
            <a:prstGeom prst="wedgeRectCallout">
              <a:avLst>
                <a:gd name="adj1" fmla="val -90426"/>
                <a:gd name="adj2" fmla="val -1838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800"/>
                <a:t>from here on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/>
                <a:t> no difference! </a:t>
              </a:r>
              <a:r>
                <a:rPr lang="en-US" sz="1800">
                  <a:solidFill>
                    <a:schemeClr val="accent2"/>
                  </a:solidFill>
                </a:rPr>
                <a:t>*</a:t>
              </a:r>
            </a:p>
          </p:txBody>
        </p:sp>
        <p:sp>
          <p:nvSpPr>
            <p:cNvPr id="47177" name="AutoShape 512"/>
            <p:cNvSpPr>
              <a:spLocks noChangeArrowheads="1"/>
            </p:cNvSpPr>
            <p:nvPr/>
          </p:nvSpPr>
          <p:spPr bwMode="auto">
            <a:xfrm>
              <a:off x="3149600" y="3129888"/>
              <a:ext cx="1981958" cy="609600"/>
            </a:xfrm>
            <a:prstGeom prst="wedgeRectCallout">
              <a:avLst>
                <a:gd name="adj1" fmla="val -72222"/>
                <a:gd name="adj2" fmla="val 1619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800" dirty="0"/>
                <a:t>when link </a:t>
              </a:r>
              <a:r>
                <a:rPr lang="en-US" sz="1800" dirty="0" smtClean="0"/>
                <a:t>is down</a:t>
              </a:r>
              <a:endParaRPr lang="en-US" sz="1800" dirty="0"/>
            </a:p>
            <a:p>
              <a:pPr algn="ctr">
                <a:lnSpc>
                  <a:spcPct val="80000"/>
                </a:lnSpc>
              </a:pPr>
              <a:r>
                <a:rPr lang="en-US" sz="1800" dirty="0"/>
                <a:t>change fwd table</a:t>
              </a:r>
            </a:p>
          </p:txBody>
        </p:sp>
        <p:sp>
          <p:nvSpPr>
            <p:cNvPr id="47178" name="Text Box 516"/>
            <p:cNvSpPr txBox="1">
              <a:spLocks noChangeArrowheads="1"/>
            </p:cNvSpPr>
            <p:nvPr/>
          </p:nvSpPr>
          <p:spPr bwMode="auto">
            <a:xfrm>
              <a:off x="3136900" y="6088988"/>
              <a:ext cx="1993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i="1">
                  <a:solidFill>
                    <a:srgbClr val="FF0000"/>
                  </a:solidFill>
                </a:rPr>
                <a:t>protection LSP</a:t>
              </a:r>
              <a:endParaRPr lang="en-US"/>
            </a:p>
          </p:txBody>
        </p:sp>
        <p:sp>
          <p:nvSpPr>
            <p:cNvPr id="47179" name="Text Box 518"/>
            <p:cNvSpPr txBox="1">
              <a:spLocks noChangeArrowheads="1"/>
            </p:cNvSpPr>
            <p:nvPr/>
          </p:nvSpPr>
          <p:spPr bwMode="auto">
            <a:xfrm>
              <a:off x="5219700" y="6268376"/>
              <a:ext cx="2686050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* </a:t>
              </a:r>
              <a:r>
                <a:rPr lang="en-US" sz="1800">
                  <a:solidFill>
                    <a:schemeClr val="accent2"/>
                  </a:solidFill>
                </a:rPr>
                <a:t>label space per LSR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   not per input port</a:t>
              </a: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2500313" y="1927158"/>
            <a:ext cx="3138487" cy="785812"/>
            <a:chOff x="2500313" y="1722438"/>
            <a:chExt cx="3138487" cy="785812"/>
          </a:xfrm>
        </p:grpSpPr>
        <p:grpSp>
          <p:nvGrpSpPr>
            <p:cNvPr id="2" name="Group 160"/>
            <p:cNvGrpSpPr>
              <a:grpSpLocks/>
            </p:cNvGrpSpPr>
            <p:nvPr/>
          </p:nvGrpSpPr>
          <p:grpSpPr bwMode="auto">
            <a:xfrm>
              <a:off x="2965450" y="1722438"/>
              <a:ext cx="996950" cy="217487"/>
              <a:chOff x="1612" y="2943"/>
              <a:chExt cx="919" cy="186"/>
            </a:xfrm>
          </p:grpSpPr>
          <p:sp>
            <p:nvSpPr>
              <p:cNvPr id="47445" name="Line 151"/>
              <p:cNvSpPr>
                <a:spLocks noChangeShapeType="1"/>
              </p:cNvSpPr>
              <p:nvPr/>
            </p:nvSpPr>
            <p:spPr bwMode="auto">
              <a:xfrm flipV="1">
                <a:off x="1620" y="2943"/>
                <a:ext cx="1" cy="1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46" name="Line 152"/>
              <p:cNvSpPr>
                <a:spLocks noChangeShapeType="1"/>
              </p:cNvSpPr>
              <p:nvPr/>
            </p:nvSpPr>
            <p:spPr bwMode="auto">
              <a:xfrm>
                <a:off x="1612" y="2949"/>
                <a:ext cx="9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47" name="Line 153"/>
              <p:cNvSpPr>
                <a:spLocks noChangeShapeType="1"/>
              </p:cNvSpPr>
              <p:nvPr/>
            </p:nvSpPr>
            <p:spPr bwMode="auto">
              <a:xfrm flipV="1">
                <a:off x="2522" y="2945"/>
                <a:ext cx="2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0" name="Line 149"/>
            <p:cNvSpPr>
              <a:spLocks noChangeShapeType="1"/>
            </p:cNvSpPr>
            <p:nvPr/>
          </p:nvSpPr>
          <p:spPr bwMode="auto">
            <a:xfrm flipV="1">
              <a:off x="2500313" y="2128838"/>
              <a:ext cx="3138487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166"/>
            <p:cNvSpPr>
              <a:spLocks noChangeShapeType="1"/>
            </p:cNvSpPr>
            <p:nvPr/>
          </p:nvSpPr>
          <p:spPr bwMode="auto">
            <a:xfrm>
              <a:off x="4619625" y="2273300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167"/>
            <p:cNvSpPr>
              <a:spLocks noChangeShapeType="1"/>
            </p:cNvSpPr>
            <p:nvPr/>
          </p:nvSpPr>
          <p:spPr bwMode="auto">
            <a:xfrm flipV="1">
              <a:off x="4614863" y="2482850"/>
              <a:ext cx="4810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68"/>
            <p:cNvSpPr>
              <a:spLocks noChangeShapeType="1"/>
            </p:cNvSpPr>
            <p:nvPr/>
          </p:nvSpPr>
          <p:spPr bwMode="auto">
            <a:xfrm>
              <a:off x="5092700" y="2290763"/>
              <a:ext cx="1588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62"/>
            <p:cNvSpPr>
              <a:spLocks noChangeShapeType="1"/>
            </p:cNvSpPr>
            <p:nvPr/>
          </p:nvSpPr>
          <p:spPr bwMode="auto">
            <a:xfrm>
              <a:off x="3503613" y="2282825"/>
              <a:ext cx="1587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63"/>
            <p:cNvSpPr>
              <a:spLocks noChangeShapeType="1"/>
            </p:cNvSpPr>
            <p:nvPr/>
          </p:nvSpPr>
          <p:spPr bwMode="auto">
            <a:xfrm flipV="1">
              <a:off x="3502025" y="2482850"/>
              <a:ext cx="968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64"/>
            <p:cNvSpPr>
              <a:spLocks noChangeShapeType="1"/>
            </p:cNvSpPr>
            <p:nvPr/>
          </p:nvSpPr>
          <p:spPr bwMode="auto">
            <a:xfrm>
              <a:off x="4460875" y="2284413"/>
              <a:ext cx="0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156"/>
            <p:cNvSpPr>
              <a:spLocks noChangeShapeType="1"/>
            </p:cNvSpPr>
            <p:nvPr/>
          </p:nvSpPr>
          <p:spPr bwMode="auto">
            <a:xfrm flipV="1">
              <a:off x="4043363" y="1722438"/>
              <a:ext cx="1587" cy="217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157"/>
            <p:cNvSpPr>
              <a:spLocks noChangeShapeType="1"/>
            </p:cNvSpPr>
            <p:nvPr/>
          </p:nvSpPr>
          <p:spPr bwMode="auto">
            <a:xfrm>
              <a:off x="4035425" y="1728788"/>
              <a:ext cx="996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58"/>
            <p:cNvSpPr>
              <a:spLocks noChangeShapeType="1"/>
            </p:cNvSpPr>
            <p:nvPr/>
          </p:nvSpPr>
          <p:spPr bwMode="auto">
            <a:xfrm flipH="1" flipV="1">
              <a:off x="5024438" y="1724025"/>
              <a:ext cx="0" cy="193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Oval 5"/>
            <p:cNvSpPr>
              <a:spLocks noChangeArrowheads="1"/>
            </p:cNvSpPr>
            <p:nvPr/>
          </p:nvSpPr>
          <p:spPr bwMode="auto">
            <a:xfrm>
              <a:off x="3870325" y="2176463"/>
              <a:ext cx="273050" cy="122237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Rectangle 6"/>
            <p:cNvSpPr>
              <a:spLocks noChangeArrowheads="1"/>
            </p:cNvSpPr>
            <p:nvPr/>
          </p:nvSpPr>
          <p:spPr bwMode="auto">
            <a:xfrm>
              <a:off x="3870325" y="1976438"/>
              <a:ext cx="271463" cy="2619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Rectangle 7"/>
            <p:cNvSpPr>
              <a:spLocks noChangeArrowheads="1"/>
            </p:cNvSpPr>
            <p:nvPr/>
          </p:nvSpPr>
          <p:spPr bwMode="auto">
            <a:xfrm>
              <a:off x="3870325" y="1976438"/>
              <a:ext cx="271463" cy="26193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Oval 8"/>
            <p:cNvSpPr>
              <a:spLocks noChangeArrowheads="1"/>
            </p:cNvSpPr>
            <p:nvPr/>
          </p:nvSpPr>
          <p:spPr bwMode="auto">
            <a:xfrm>
              <a:off x="3870325" y="1914525"/>
              <a:ext cx="273050" cy="122238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911600" y="1928813"/>
              <a:ext cx="188913" cy="93662"/>
              <a:chOff x="612" y="2531"/>
              <a:chExt cx="604" cy="21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47437" name="Freeform 1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8" name="Freeform 1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9" name="Freeform 1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0" name="Freeform 1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1" name="Freeform 1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2" name="Freeform 1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3" name="Freeform 1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4" name="Freeform 1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7429" name="Freeform 2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0" name="Freeform 2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1" name="Freeform 2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2" name="Freeform 2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3" name="Freeform 2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4" name="Freeform 2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5" name="Freeform 2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6" name="Freeform 2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25" name="Oval 34"/>
            <p:cNvSpPr>
              <a:spLocks noChangeArrowheads="1"/>
            </p:cNvSpPr>
            <p:nvPr/>
          </p:nvSpPr>
          <p:spPr bwMode="auto">
            <a:xfrm>
              <a:off x="4400550" y="2193925"/>
              <a:ext cx="273050" cy="122238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Rectangle 35"/>
            <p:cNvSpPr>
              <a:spLocks noChangeArrowheads="1"/>
            </p:cNvSpPr>
            <p:nvPr/>
          </p:nvSpPr>
          <p:spPr bwMode="auto">
            <a:xfrm>
              <a:off x="4400550" y="1993900"/>
              <a:ext cx="271463" cy="26193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Rectangle 36"/>
            <p:cNvSpPr>
              <a:spLocks noChangeArrowheads="1"/>
            </p:cNvSpPr>
            <p:nvPr/>
          </p:nvSpPr>
          <p:spPr bwMode="auto">
            <a:xfrm>
              <a:off x="4400550" y="1993900"/>
              <a:ext cx="271463" cy="2619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Oval 37"/>
            <p:cNvSpPr>
              <a:spLocks noChangeArrowheads="1"/>
            </p:cNvSpPr>
            <p:nvPr/>
          </p:nvSpPr>
          <p:spPr bwMode="auto">
            <a:xfrm>
              <a:off x="4400550" y="1930400"/>
              <a:ext cx="273050" cy="122238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441825" y="1944688"/>
              <a:ext cx="188913" cy="93662"/>
              <a:chOff x="612" y="2531"/>
              <a:chExt cx="604" cy="214"/>
            </a:xfrm>
          </p:grpSpPr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47419" name="Freeform 40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0" name="Freeform 4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1" name="Freeform 42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2" name="Freeform 4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3" name="Freeform 44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4" name="Freeform 4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5" name="Freeform 46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6" name="Freeform 4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7411" name="Freeform 49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2" name="Freeform 5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3" name="Freeform 51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4" name="Freeform 5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5" name="Freeform 53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6" name="Freeform 5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7" name="Freeform 55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8" name="Freeform 5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30" name="Oval 63"/>
            <p:cNvSpPr>
              <a:spLocks noChangeArrowheads="1"/>
            </p:cNvSpPr>
            <p:nvPr/>
          </p:nvSpPr>
          <p:spPr bwMode="auto">
            <a:xfrm>
              <a:off x="4914900" y="2174875"/>
              <a:ext cx="273050" cy="122238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Rectangle 64"/>
            <p:cNvSpPr>
              <a:spLocks noChangeArrowheads="1"/>
            </p:cNvSpPr>
            <p:nvPr/>
          </p:nvSpPr>
          <p:spPr bwMode="auto">
            <a:xfrm>
              <a:off x="4914900" y="1974850"/>
              <a:ext cx="271463" cy="26193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65"/>
            <p:cNvSpPr>
              <a:spLocks noChangeArrowheads="1"/>
            </p:cNvSpPr>
            <p:nvPr/>
          </p:nvSpPr>
          <p:spPr bwMode="auto">
            <a:xfrm>
              <a:off x="4914900" y="1974850"/>
              <a:ext cx="271463" cy="2619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Oval 66"/>
            <p:cNvSpPr>
              <a:spLocks noChangeArrowheads="1"/>
            </p:cNvSpPr>
            <p:nvPr/>
          </p:nvSpPr>
          <p:spPr bwMode="auto">
            <a:xfrm>
              <a:off x="4914900" y="1912938"/>
              <a:ext cx="273050" cy="122237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4956175" y="1927225"/>
              <a:ext cx="188913" cy="93663"/>
              <a:chOff x="612" y="2531"/>
              <a:chExt cx="604" cy="214"/>
            </a:xfrm>
          </p:grpSpPr>
          <p:grpSp>
            <p:nvGrpSpPr>
              <p:cNvPr id="10" name="Group 68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47401" name="Freeform 6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2" name="Freeform 70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3" name="Freeform 7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4" name="Freeform 72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5" name="Freeform 7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6" name="Freeform 74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7" name="Freeform 7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8" name="Freeform 76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7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7393" name="Freeform 7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4" name="Freeform 79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5" name="Freeform 8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6" name="Freeform 81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7" name="Freeform 8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8" name="Freeform 83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9" name="Freeform 8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0" name="Freeform 85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35" name="Oval 92"/>
            <p:cNvSpPr>
              <a:spLocks noChangeArrowheads="1"/>
            </p:cNvSpPr>
            <p:nvPr/>
          </p:nvSpPr>
          <p:spPr bwMode="auto">
            <a:xfrm>
              <a:off x="3340100" y="2181225"/>
              <a:ext cx="271463" cy="122238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Rectangle 93"/>
            <p:cNvSpPr>
              <a:spLocks noChangeArrowheads="1"/>
            </p:cNvSpPr>
            <p:nvPr/>
          </p:nvSpPr>
          <p:spPr bwMode="auto">
            <a:xfrm>
              <a:off x="3340100" y="1981200"/>
              <a:ext cx="269875" cy="26193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Rectangle 94"/>
            <p:cNvSpPr>
              <a:spLocks noChangeArrowheads="1"/>
            </p:cNvSpPr>
            <p:nvPr/>
          </p:nvSpPr>
          <p:spPr bwMode="auto">
            <a:xfrm>
              <a:off x="3340100" y="1981200"/>
              <a:ext cx="269875" cy="2619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Oval 95"/>
            <p:cNvSpPr>
              <a:spLocks noChangeArrowheads="1"/>
            </p:cNvSpPr>
            <p:nvPr/>
          </p:nvSpPr>
          <p:spPr bwMode="auto">
            <a:xfrm>
              <a:off x="3340100" y="1919288"/>
              <a:ext cx="271463" cy="122237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3381375" y="1933575"/>
              <a:ext cx="187325" cy="93663"/>
              <a:chOff x="612" y="2531"/>
              <a:chExt cx="604" cy="214"/>
            </a:xfrm>
          </p:grpSpPr>
          <p:grpSp>
            <p:nvGrpSpPr>
              <p:cNvPr id="13" name="Group 97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47383" name="Freeform 9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4" name="Freeform 9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5" name="Freeform 10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6" name="Freeform 10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7" name="Freeform 10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8" name="Freeform 10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9" name="Freeform 10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0" name="Freeform 10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06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7375" name="Freeform 10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6" name="Freeform 10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7" name="Freeform 10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8" name="Freeform 11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9" name="Freeform 11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0" name="Freeform 11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1" name="Freeform 11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2" name="Freeform 11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40" name="Oval 121"/>
            <p:cNvSpPr>
              <a:spLocks noChangeArrowheads="1"/>
            </p:cNvSpPr>
            <p:nvPr/>
          </p:nvSpPr>
          <p:spPr bwMode="auto">
            <a:xfrm>
              <a:off x="2819400" y="2187575"/>
              <a:ext cx="271463" cy="122238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Rectangle 122"/>
            <p:cNvSpPr>
              <a:spLocks noChangeArrowheads="1"/>
            </p:cNvSpPr>
            <p:nvPr/>
          </p:nvSpPr>
          <p:spPr bwMode="auto">
            <a:xfrm>
              <a:off x="2819400" y="1987550"/>
              <a:ext cx="269875" cy="26193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Rectangle 123"/>
            <p:cNvSpPr>
              <a:spLocks noChangeArrowheads="1"/>
            </p:cNvSpPr>
            <p:nvPr/>
          </p:nvSpPr>
          <p:spPr bwMode="auto">
            <a:xfrm>
              <a:off x="2819400" y="1987550"/>
              <a:ext cx="269875" cy="2619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Oval 124"/>
            <p:cNvSpPr>
              <a:spLocks noChangeArrowheads="1"/>
            </p:cNvSpPr>
            <p:nvPr/>
          </p:nvSpPr>
          <p:spPr bwMode="auto">
            <a:xfrm>
              <a:off x="2819400" y="1925638"/>
              <a:ext cx="271463" cy="122237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25"/>
            <p:cNvGrpSpPr>
              <a:grpSpLocks/>
            </p:cNvGrpSpPr>
            <p:nvPr/>
          </p:nvGrpSpPr>
          <p:grpSpPr bwMode="auto">
            <a:xfrm>
              <a:off x="2860675" y="1939925"/>
              <a:ext cx="187325" cy="93663"/>
              <a:chOff x="612" y="2531"/>
              <a:chExt cx="604" cy="214"/>
            </a:xfrm>
          </p:grpSpPr>
          <p:grpSp>
            <p:nvGrpSpPr>
              <p:cNvPr id="16" name="Group 126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47365" name="Freeform 127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6" name="Freeform 12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7" name="Freeform 129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8" name="Freeform 13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9" name="Freeform 131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0" name="Freeform 13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1" name="Freeform 133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2" name="Freeform 13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5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7357" name="Freeform 136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58" name="Freeform 13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59" name="Freeform 138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0" name="Freeform 13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1" name="Freeform 140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2" name="Freeform 14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3" name="Freeform 142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64" name="Freeform 14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180" name="Line 519"/>
            <p:cNvSpPr>
              <a:spLocks noChangeShapeType="1"/>
            </p:cNvSpPr>
            <p:nvPr/>
          </p:nvSpPr>
          <p:spPr bwMode="auto">
            <a:xfrm>
              <a:off x="2933700" y="2292350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Line 520"/>
            <p:cNvSpPr>
              <a:spLocks noChangeShapeType="1"/>
            </p:cNvSpPr>
            <p:nvPr/>
          </p:nvSpPr>
          <p:spPr bwMode="auto">
            <a:xfrm flipV="1">
              <a:off x="2925763" y="2501900"/>
              <a:ext cx="4810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Line 521"/>
            <p:cNvSpPr>
              <a:spLocks noChangeShapeType="1"/>
            </p:cNvSpPr>
            <p:nvPr/>
          </p:nvSpPr>
          <p:spPr bwMode="auto">
            <a:xfrm>
              <a:off x="3397250" y="2300288"/>
              <a:ext cx="1588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Label Switched VPNs</a:t>
            </a:r>
          </a:p>
        </p:txBody>
      </p:sp>
      <p:sp>
        <p:nvSpPr>
          <p:cNvPr id="48133" name="Text Box 269"/>
          <p:cNvSpPr txBox="1">
            <a:spLocks noChangeArrowheads="1"/>
          </p:cNvSpPr>
          <p:nvPr/>
        </p:nvSpPr>
        <p:spPr bwMode="auto">
          <a:xfrm>
            <a:off x="3124200" y="5362575"/>
            <a:ext cx="3067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/>
              <a:t>Key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/>
              <a:t>C</a:t>
            </a:r>
            <a:r>
              <a:rPr lang="en-US"/>
              <a:t>       Customer router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/>
              <a:t>CE </a:t>
            </a:r>
            <a:r>
              <a:rPr lang="en-US"/>
              <a:t>   Customer Edge router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/>
              <a:t>P</a:t>
            </a:r>
            <a:r>
              <a:rPr lang="en-US"/>
              <a:t>        Provider router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b="1"/>
              <a:t>PE</a:t>
            </a:r>
            <a:r>
              <a:rPr lang="en-US"/>
              <a:t>     Provider Edge router</a:t>
            </a:r>
          </a:p>
        </p:txBody>
      </p:sp>
      <p:grpSp>
        <p:nvGrpSpPr>
          <p:cNvPr id="216" name="Group 215"/>
          <p:cNvGrpSpPr/>
          <p:nvPr/>
        </p:nvGrpSpPr>
        <p:grpSpPr>
          <a:xfrm>
            <a:off x="252413" y="1425575"/>
            <a:ext cx="8648701" cy="4710113"/>
            <a:chOff x="252413" y="1425575"/>
            <a:chExt cx="8648701" cy="4710113"/>
          </a:xfrm>
        </p:grpSpPr>
        <p:sp>
          <p:nvSpPr>
            <p:cNvPr id="48134" name="Text Box 56"/>
            <p:cNvSpPr txBox="1">
              <a:spLocks noChangeArrowheads="1"/>
            </p:cNvSpPr>
            <p:nvPr/>
          </p:nvSpPr>
          <p:spPr bwMode="auto">
            <a:xfrm>
              <a:off x="6534151" y="3170238"/>
              <a:ext cx="2268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 2 network</a:t>
              </a:r>
            </a:p>
          </p:txBody>
        </p:sp>
        <p:sp>
          <p:nvSpPr>
            <p:cNvPr id="48135" name="Text Box 58"/>
            <p:cNvSpPr txBox="1">
              <a:spLocks noChangeArrowheads="1"/>
            </p:cNvSpPr>
            <p:nvPr/>
          </p:nvSpPr>
          <p:spPr bwMode="auto">
            <a:xfrm>
              <a:off x="517526" y="3109913"/>
              <a:ext cx="24241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 1 network</a:t>
              </a:r>
            </a:p>
          </p:txBody>
        </p:sp>
        <p:sp>
          <p:nvSpPr>
            <p:cNvPr id="48136" name="Freeform 57"/>
            <p:cNvSpPr>
              <a:spLocks/>
            </p:cNvSpPr>
            <p:nvPr/>
          </p:nvSpPr>
          <p:spPr bwMode="auto">
            <a:xfrm rot="64793">
              <a:off x="266701" y="1471613"/>
              <a:ext cx="2312988" cy="1735138"/>
            </a:xfrm>
            <a:custGeom>
              <a:avLst/>
              <a:gdLst>
                <a:gd name="T0" fmla="*/ 821 w 1034"/>
                <a:gd name="T1" fmla="*/ 288 h 737"/>
                <a:gd name="T2" fmla="*/ 623 w 1034"/>
                <a:gd name="T3" fmla="*/ 291 h 737"/>
                <a:gd name="T4" fmla="*/ 418 w 1034"/>
                <a:gd name="T5" fmla="*/ 400 h 737"/>
                <a:gd name="T6" fmla="*/ 262 w 1034"/>
                <a:gd name="T7" fmla="*/ 577 h 737"/>
                <a:gd name="T8" fmla="*/ 186 w 1034"/>
                <a:gd name="T9" fmla="*/ 802 h 737"/>
                <a:gd name="T10" fmla="*/ 163 w 1034"/>
                <a:gd name="T11" fmla="*/ 992 h 737"/>
                <a:gd name="T12" fmla="*/ 48 w 1034"/>
                <a:gd name="T13" fmla="*/ 1120 h 737"/>
                <a:gd name="T14" fmla="*/ 0 w 1034"/>
                <a:gd name="T15" fmla="*/ 1289 h 737"/>
                <a:gd name="T16" fmla="*/ 25 w 1034"/>
                <a:gd name="T17" fmla="*/ 1465 h 737"/>
                <a:gd name="T18" fmla="*/ 142 w 1034"/>
                <a:gd name="T19" fmla="*/ 1640 h 737"/>
                <a:gd name="T20" fmla="*/ 355 w 1034"/>
                <a:gd name="T21" fmla="*/ 1781 h 737"/>
                <a:gd name="T22" fmla="*/ 349 w 1034"/>
                <a:gd name="T23" fmla="*/ 1971 h 737"/>
                <a:gd name="T24" fmla="*/ 457 w 1034"/>
                <a:gd name="T25" fmla="*/ 2113 h 737"/>
                <a:gd name="T26" fmla="*/ 613 w 1034"/>
                <a:gd name="T27" fmla="*/ 2202 h 737"/>
                <a:gd name="T28" fmla="*/ 795 w 1034"/>
                <a:gd name="T29" fmla="*/ 2223 h 737"/>
                <a:gd name="T30" fmla="*/ 943 w 1034"/>
                <a:gd name="T31" fmla="*/ 2168 h 737"/>
                <a:gd name="T32" fmla="*/ 1106 w 1034"/>
                <a:gd name="T33" fmla="*/ 2262 h 737"/>
                <a:gd name="T34" fmla="*/ 1320 w 1034"/>
                <a:gd name="T35" fmla="*/ 2377 h 737"/>
                <a:gd name="T36" fmla="*/ 1539 w 1034"/>
                <a:gd name="T37" fmla="*/ 2401 h 737"/>
                <a:gd name="T38" fmla="*/ 1759 w 1034"/>
                <a:gd name="T39" fmla="*/ 2351 h 737"/>
                <a:gd name="T40" fmla="*/ 1964 w 1034"/>
                <a:gd name="T41" fmla="*/ 2244 h 737"/>
                <a:gd name="T42" fmla="*/ 2140 w 1034"/>
                <a:gd name="T43" fmla="*/ 2168 h 737"/>
                <a:gd name="T44" fmla="*/ 2307 w 1034"/>
                <a:gd name="T45" fmla="*/ 2205 h 737"/>
                <a:gd name="T46" fmla="*/ 2488 w 1034"/>
                <a:gd name="T47" fmla="*/ 2140 h 737"/>
                <a:gd name="T48" fmla="*/ 2627 w 1034"/>
                <a:gd name="T49" fmla="*/ 1999 h 737"/>
                <a:gd name="T50" fmla="*/ 2717 w 1034"/>
                <a:gd name="T51" fmla="*/ 1811 h 737"/>
                <a:gd name="T52" fmla="*/ 2703 w 1034"/>
                <a:gd name="T53" fmla="*/ 1606 h 737"/>
                <a:gd name="T54" fmla="*/ 2829 w 1034"/>
                <a:gd name="T55" fmla="*/ 1403 h 737"/>
                <a:gd name="T56" fmla="*/ 2884 w 1034"/>
                <a:gd name="T57" fmla="*/ 1197 h 737"/>
                <a:gd name="T58" fmla="*/ 2873 w 1034"/>
                <a:gd name="T59" fmla="*/ 998 h 737"/>
                <a:gd name="T60" fmla="*/ 2796 w 1034"/>
                <a:gd name="T61" fmla="*/ 825 h 737"/>
                <a:gd name="T62" fmla="*/ 2660 w 1034"/>
                <a:gd name="T63" fmla="*/ 691 h 737"/>
                <a:gd name="T64" fmla="*/ 2619 w 1034"/>
                <a:gd name="T65" fmla="*/ 515 h 737"/>
                <a:gd name="T66" fmla="*/ 2529 w 1034"/>
                <a:gd name="T67" fmla="*/ 323 h 737"/>
                <a:gd name="T68" fmla="*/ 2367 w 1034"/>
                <a:gd name="T69" fmla="*/ 190 h 737"/>
                <a:gd name="T70" fmla="*/ 2162 w 1034"/>
                <a:gd name="T71" fmla="*/ 133 h 737"/>
                <a:gd name="T72" fmla="*/ 1964 w 1034"/>
                <a:gd name="T73" fmla="*/ 176 h 737"/>
                <a:gd name="T74" fmla="*/ 1797 w 1034"/>
                <a:gd name="T75" fmla="*/ 197 h 737"/>
                <a:gd name="T76" fmla="*/ 1608 w 1034"/>
                <a:gd name="T77" fmla="*/ 55 h 737"/>
                <a:gd name="T78" fmla="*/ 1436 w 1034"/>
                <a:gd name="T79" fmla="*/ 0 h 737"/>
                <a:gd name="T80" fmla="*/ 1261 w 1034"/>
                <a:gd name="T81" fmla="*/ 36 h 737"/>
                <a:gd name="T82" fmla="*/ 1088 w 1034"/>
                <a:gd name="T83" fmla="*/ 156 h 737"/>
                <a:gd name="T84" fmla="*/ 926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37" name="Line 59"/>
            <p:cNvSpPr>
              <a:spLocks noChangeShapeType="1"/>
            </p:cNvSpPr>
            <p:nvPr/>
          </p:nvSpPr>
          <p:spPr bwMode="auto">
            <a:xfrm>
              <a:off x="1154113" y="2359025"/>
              <a:ext cx="160338" cy="2000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60"/>
            <p:cNvSpPr>
              <a:spLocks noChangeShapeType="1"/>
            </p:cNvSpPr>
            <p:nvPr/>
          </p:nvSpPr>
          <p:spPr bwMode="auto">
            <a:xfrm flipV="1">
              <a:off x="1190626" y="2139950"/>
              <a:ext cx="450850" cy="14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61"/>
            <p:cNvSpPr>
              <a:spLocks noChangeShapeType="1"/>
            </p:cNvSpPr>
            <p:nvPr/>
          </p:nvSpPr>
          <p:spPr bwMode="auto">
            <a:xfrm flipH="1">
              <a:off x="1531938" y="2305050"/>
              <a:ext cx="274638" cy="2936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812801" y="1941513"/>
              <a:ext cx="479425" cy="482600"/>
              <a:chOff x="681" y="1177"/>
              <a:chExt cx="302" cy="330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705" y="1177"/>
                <a:ext cx="251" cy="330"/>
                <a:chOff x="1884" y="765"/>
                <a:chExt cx="251" cy="330"/>
              </a:xfrm>
            </p:grpSpPr>
            <p:sp>
              <p:nvSpPr>
                <p:cNvPr id="48336" name="Oval 6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7" name="Rectangle 6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8" name="Rectangle 6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9" name="Oval 6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35" name="Text Box 68"/>
              <p:cNvSpPr txBox="1">
                <a:spLocks noChangeArrowheads="1"/>
              </p:cNvSpPr>
              <p:nvPr/>
            </p:nvSpPr>
            <p:spPr bwMode="auto">
              <a:xfrm>
                <a:off x="681" y="1277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48141" name="Line 79"/>
            <p:cNvSpPr>
              <a:spLocks noChangeShapeType="1"/>
            </p:cNvSpPr>
            <p:nvPr/>
          </p:nvSpPr>
          <p:spPr bwMode="auto">
            <a:xfrm>
              <a:off x="1966913" y="2160588"/>
              <a:ext cx="363538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80"/>
            <p:cNvSpPr>
              <a:spLocks noChangeShapeType="1"/>
            </p:cNvSpPr>
            <p:nvPr/>
          </p:nvSpPr>
          <p:spPr bwMode="auto">
            <a:xfrm flipV="1">
              <a:off x="1568451" y="2420938"/>
              <a:ext cx="769938" cy="3333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1582738" y="1847850"/>
              <a:ext cx="479425" cy="482600"/>
              <a:chOff x="914" y="1556"/>
              <a:chExt cx="302" cy="330"/>
            </a:xfrm>
          </p:grpSpPr>
          <p:grpSp>
            <p:nvGrpSpPr>
              <p:cNvPr id="6" name="Group 89"/>
              <p:cNvGrpSpPr>
                <a:grpSpLocks/>
              </p:cNvGrpSpPr>
              <p:nvPr/>
            </p:nvGrpSpPr>
            <p:grpSpPr bwMode="auto">
              <a:xfrm>
                <a:off x="939" y="1556"/>
                <a:ext cx="251" cy="330"/>
                <a:chOff x="1884" y="765"/>
                <a:chExt cx="251" cy="330"/>
              </a:xfrm>
            </p:grpSpPr>
            <p:sp>
              <p:nvSpPr>
                <p:cNvPr id="48330" name="Oval 9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1" name="Rectangle 9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2" name="Rectangle 9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Oval 9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29" name="Text Box 94"/>
              <p:cNvSpPr txBox="1">
                <a:spLocks noChangeArrowheads="1"/>
              </p:cNvSpPr>
              <p:nvPr/>
            </p:nvSpPr>
            <p:spPr bwMode="auto">
              <a:xfrm>
                <a:off x="914" y="1663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1182688" y="2495550"/>
              <a:ext cx="479425" cy="482600"/>
              <a:chOff x="914" y="1556"/>
              <a:chExt cx="302" cy="330"/>
            </a:xfrm>
          </p:grpSpPr>
          <p:grpSp>
            <p:nvGrpSpPr>
              <p:cNvPr id="8" name="Group 96"/>
              <p:cNvGrpSpPr>
                <a:grpSpLocks/>
              </p:cNvGrpSpPr>
              <p:nvPr/>
            </p:nvGrpSpPr>
            <p:grpSpPr bwMode="auto">
              <a:xfrm>
                <a:off x="939" y="1556"/>
                <a:ext cx="251" cy="330"/>
                <a:chOff x="1884" y="765"/>
                <a:chExt cx="251" cy="330"/>
              </a:xfrm>
            </p:grpSpPr>
            <p:sp>
              <p:nvSpPr>
                <p:cNvPr id="48324" name="Oval 9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6" name="Rectangle 9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7" name="Oval 10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23" name="Text Box 101"/>
              <p:cNvSpPr txBox="1">
                <a:spLocks noChangeArrowheads="1"/>
              </p:cNvSpPr>
              <p:nvPr/>
            </p:nvSpPr>
            <p:spPr bwMode="auto">
              <a:xfrm>
                <a:off x="914" y="1666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48145" name="Freeform 53"/>
            <p:cNvSpPr>
              <a:spLocks/>
            </p:cNvSpPr>
            <p:nvPr/>
          </p:nvSpPr>
          <p:spPr bwMode="auto">
            <a:xfrm rot="64793">
              <a:off x="6527801" y="1425575"/>
              <a:ext cx="2201863" cy="1735138"/>
            </a:xfrm>
            <a:custGeom>
              <a:avLst/>
              <a:gdLst>
                <a:gd name="T0" fmla="*/ 710 w 1034"/>
                <a:gd name="T1" fmla="*/ 288 h 737"/>
                <a:gd name="T2" fmla="*/ 538 w 1034"/>
                <a:gd name="T3" fmla="*/ 291 h 737"/>
                <a:gd name="T4" fmla="*/ 362 w 1034"/>
                <a:gd name="T5" fmla="*/ 400 h 737"/>
                <a:gd name="T6" fmla="*/ 227 w 1034"/>
                <a:gd name="T7" fmla="*/ 577 h 737"/>
                <a:gd name="T8" fmla="*/ 162 w 1034"/>
                <a:gd name="T9" fmla="*/ 802 h 737"/>
                <a:gd name="T10" fmla="*/ 141 w 1034"/>
                <a:gd name="T11" fmla="*/ 992 h 737"/>
                <a:gd name="T12" fmla="*/ 42 w 1034"/>
                <a:gd name="T13" fmla="*/ 1120 h 737"/>
                <a:gd name="T14" fmla="*/ 0 w 1034"/>
                <a:gd name="T15" fmla="*/ 1289 h 737"/>
                <a:gd name="T16" fmla="*/ 21 w 1034"/>
                <a:gd name="T17" fmla="*/ 1465 h 737"/>
                <a:gd name="T18" fmla="*/ 122 w 1034"/>
                <a:gd name="T19" fmla="*/ 1640 h 737"/>
                <a:gd name="T20" fmla="*/ 306 w 1034"/>
                <a:gd name="T21" fmla="*/ 1781 h 737"/>
                <a:gd name="T22" fmla="*/ 302 w 1034"/>
                <a:gd name="T23" fmla="*/ 1971 h 737"/>
                <a:gd name="T24" fmla="*/ 394 w 1034"/>
                <a:gd name="T25" fmla="*/ 2113 h 737"/>
                <a:gd name="T26" fmla="*/ 529 w 1034"/>
                <a:gd name="T27" fmla="*/ 2202 h 737"/>
                <a:gd name="T28" fmla="*/ 685 w 1034"/>
                <a:gd name="T29" fmla="*/ 2223 h 737"/>
                <a:gd name="T30" fmla="*/ 813 w 1034"/>
                <a:gd name="T31" fmla="*/ 2168 h 737"/>
                <a:gd name="T32" fmla="*/ 954 w 1034"/>
                <a:gd name="T33" fmla="*/ 2262 h 737"/>
                <a:gd name="T34" fmla="*/ 1139 w 1034"/>
                <a:gd name="T35" fmla="*/ 2377 h 737"/>
                <a:gd name="T36" fmla="*/ 1328 w 1034"/>
                <a:gd name="T37" fmla="*/ 2401 h 737"/>
                <a:gd name="T38" fmla="*/ 1518 w 1034"/>
                <a:gd name="T39" fmla="*/ 2351 h 737"/>
                <a:gd name="T40" fmla="*/ 1696 w 1034"/>
                <a:gd name="T41" fmla="*/ 2244 h 737"/>
                <a:gd name="T42" fmla="*/ 1846 w 1034"/>
                <a:gd name="T43" fmla="*/ 2168 h 737"/>
                <a:gd name="T44" fmla="*/ 1992 w 1034"/>
                <a:gd name="T45" fmla="*/ 2205 h 737"/>
                <a:gd name="T46" fmla="*/ 2145 w 1034"/>
                <a:gd name="T47" fmla="*/ 2140 h 737"/>
                <a:gd name="T48" fmla="*/ 2267 w 1034"/>
                <a:gd name="T49" fmla="*/ 1999 h 737"/>
                <a:gd name="T50" fmla="*/ 2342 w 1034"/>
                <a:gd name="T51" fmla="*/ 1811 h 737"/>
                <a:gd name="T52" fmla="*/ 2331 w 1034"/>
                <a:gd name="T53" fmla="*/ 1606 h 737"/>
                <a:gd name="T54" fmla="*/ 2440 w 1034"/>
                <a:gd name="T55" fmla="*/ 1403 h 737"/>
                <a:gd name="T56" fmla="*/ 2488 w 1034"/>
                <a:gd name="T57" fmla="*/ 1197 h 737"/>
                <a:gd name="T58" fmla="*/ 2479 w 1034"/>
                <a:gd name="T59" fmla="*/ 998 h 737"/>
                <a:gd name="T60" fmla="*/ 2410 w 1034"/>
                <a:gd name="T61" fmla="*/ 825 h 737"/>
                <a:gd name="T62" fmla="*/ 2296 w 1034"/>
                <a:gd name="T63" fmla="*/ 691 h 737"/>
                <a:gd name="T64" fmla="*/ 2260 w 1034"/>
                <a:gd name="T65" fmla="*/ 515 h 737"/>
                <a:gd name="T66" fmla="*/ 2182 w 1034"/>
                <a:gd name="T67" fmla="*/ 323 h 737"/>
                <a:gd name="T68" fmla="*/ 2042 w 1034"/>
                <a:gd name="T69" fmla="*/ 190 h 737"/>
                <a:gd name="T70" fmla="*/ 1866 w 1034"/>
                <a:gd name="T71" fmla="*/ 133 h 737"/>
                <a:gd name="T72" fmla="*/ 1696 w 1034"/>
                <a:gd name="T73" fmla="*/ 176 h 737"/>
                <a:gd name="T74" fmla="*/ 1549 w 1034"/>
                <a:gd name="T75" fmla="*/ 197 h 737"/>
                <a:gd name="T76" fmla="*/ 1387 w 1034"/>
                <a:gd name="T77" fmla="*/ 55 h 737"/>
                <a:gd name="T78" fmla="*/ 1238 w 1034"/>
                <a:gd name="T79" fmla="*/ 0 h 737"/>
                <a:gd name="T80" fmla="*/ 1089 w 1034"/>
                <a:gd name="T81" fmla="*/ 36 h 737"/>
                <a:gd name="T82" fmla="*/ 939 w 1034"/>
                <a:gd name="T83" fmla="*/ 156 h 737"/>
                <a:gd name="T84" fmla="*/ 799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rgbClr val="E28C1A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28C1A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46" name="Line 69"/>
            <p:cNvSpPr>
              <a:spLocks noChangeShapeType="1"/>
            </p:cNvSpPr>
            <p:nvPr/>
          </p:nvSpPr>
          <p:spPr bwMode="auto">
            <a:xfrm>
              <a:off x="7437438" y="2146300"/>
              <a:ext cx="290513" cy="373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70"/>
            <p:cNvSpPr>
              <a:spLocks noChangeShapeType="1"/>
            </p:cNvSpPr>
            <p:nvPr/>
          </p:nvSpPr>
          <p:spPr bwMode="auto">
            <a:xfrm flipH="1">
              <a:off x="7859713" y="2170113"/>
              <a:ext cx="260350" cy="3476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71"/>
            <p:cNvSpPr>
              <a:spLocks noChangeShapeType="1"/>
            </p:cNvSpPr>
            <p:nvPr/>
          </p:nvSpPr>
          <p:spPr bwMode="auto">
            <a:xfrm flipV="1">
              <a:off x="7556501" y="2011363"/>
              <a:ext cx="419100" cy="269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7923213" y="1747838"/>
              <a:ext cx="479425" cy="481013"/>
              <a:chOff x="5015" y="1529"/>
              <a:chExt cx="302" cy="330"/>
            </a:xfrm>
          </p:grpSpPr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318" name="Oval 7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7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0" name="Rectangle 7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Oval 7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17" name="Text Box 78"/>
              <p:cNvSpPr txBox="1">
                <a:spLocks noChangeArrowheads="1"/>
              </p:cNvSpPr>
              <p:nvPr/>
            </p:nvSpPr>
            <p:spPr bwMode="auto">
              <a:xfrm>
                <a:off x="5015" y="1641"/>
                <a:ext cx="30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48150" name="Line 102"/>
            <p:cNvSpPr>
              <a:spLocks noChangeShapeType="1"/>
            </p:cNvSpPr>
            <p:nvPr/>
          </p:nvSpPr>
          <p:spPr bwMode="auto">
            <a:xfrm>
              <a:off x="6734176" y="2339975"/>
              <a:ext cx="958850" cy="387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103"/>
            <p:cNvSpPr>
              <a:spLocks noChangeShapeType="1"/>
            </p:cNvSpPr>
            <p:nvPr/>
          </p:nvSpPr>
          <p:spPr bwMode="auto">
            <a:xfrm flipV="1">
              <a:off x="6726238" y="2027238"/>
              <a:ext cx="538163" cy="160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7192963" y="1741488"/>
              <a:ext cx="479425" cy="482600"/>
              <a:chOff x="5015" y="1529"/>
              <a:chExt cx="302" cy="330"/>
            </a:xfrm>
          </p:grpSpPr>
          <p:grpSp>
            <p:nvGrpSpPr>
              <p:cNvPr id="12" name="Group 105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312" name="Oval 10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5" name="Oval 10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11" name="Text Box 110"/>
              <p:cNvSpPr txBox="1">
                <a:spLocks noChangeArrowheads="1"/>
              </p:cNvSpPr>
              <p:nvPr/>
            </p:nvSpPr>
            <p:spPr bwMode="auto">
              <a:xfrm>
                <a:off x="5015" y="1642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7583488" y="2435225"/>
              <a:ext cx="479425" cy="482600"/>
              <a:chOff x="5015" y="1529"/>
              <a:chExt cx="302" cy="330"/>
            </a:xfrm>
          </p:grpSpPr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306" name="Oval 11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07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08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09" name="Oval 11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305" name="Text Box 117"/>
              <p:cNvSpPr txBox="1">
                <a:spLocks noChangeArrowheads="1"/>
              </p:cNvSpPr>
              <p:nvPr/>
            </p:nvSpPr>
            <p:spPr bwMode="auto">
              <a:xfrm>
                <a:off x="5015" y="1642"/>
                <a:ext cx="30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grpSp>
          <p:nvGrpSpPr>
            <p:cNvPr id="15" name="Group 187"/>
            <p:cNvGrpSpPr>
              <a:grpSpLocks/>
            </p:cNvGrpSpPr>
            <p:nvPr/>
          </p:nvGrpSpPr>
          <p:grpSpPr bwMode="auto">
            <a:xfrm>
              <a:off x="252413" y="4043363"/>
              <a:ext cx="2573338" cy="1735138"/>
              <a:chOff x="291" y="855"/>
              <a:chExt cx="1621" cy="1093"/>
            </a:xfrm>
          </p:grpSpPr>
          <p:sp>
            <p:nvSpPr>
              <p:cNvPr id="48270" name="Freeform 188"/>
              <p:cNvSpPr>
                <a:spLocks/>
              </p:cNvSpPr>
              <p:nvPr/>
            </p:nvSpPr>
            <p:spPr bwMode="auto">
              <a:xfrm rot="64793">
                <a:off x="291" y="855"/>
                <a:ext cx="1457" cy="1093"/>
              </a:xfrm>
              <a:custGeom>
                <a:avLst/>
                <a:gdLst>
                  <a:gd name="T0" fmla="*/ 821 w 1034"/>
                  <a:gd name="T1" fmla="*/ 288 h 737"/>
                  <a:gd name="T2" fmla="*/ 623 w 1034"/>
                  <a:gd name="T3" fmla="*/ 291 h 737"/>
                  <a:gd name="T4" fmla="*/ 418 w 1034"/>
                  <a:gd name="T5" fmla="*/ 400 h 737"/>
                  <a:gd name="T6" fmla="*/ 262 w 1034"/>
                  <a:gd name="T7" fmla="*/ 577 h 737"/>
                  <a:gd name="T8" fmla="*/ 186 w 1034"/>
                  <a:gd name="T9" fmla="*/ 802 h 737"/>
                  <a:gd name="T10" fmla="*/ 163 w 1034"/>
                  <a:gd name="T11" fmla="*/ 992 h 737"/>
                  <a:gd name="T12" fmla="*/ 48 w 1034"/>
                  <a:gd name="T13" fmla="*/ 1120 h 737"/>
                  <a:gd name="T14" fmla="*/ 0 w 1034"/>
                  <a:gd name="T15" fmla="*/ 1289 h 737"/>
                  <a:gd name="T16" fmla="*/ 25 w 1034"/>
                  <a:gd name="T17" fmla="*/ 1465 h 737"/>
                  <a:gd name="T18" fmla="*/ 142 w 1034"/>
                  <a:gd name="T19" fmla="*/ 1640 h 737"/>
                  <a:gd name="T20" fmla="*/ 355 w 1034"/>
                  <a:gd name="T21" fmla="*/ 1781 h 737"/>
                  <a:gd name="T22" fmla="*/ 349 w 1034"/>
                  <a:gd name="T23" fmla="*/ 1971 h 737"/>
                  <a:gd name="T24" fmla="*/ 457 w 1034"/>
                  <a:gd name="T25" fmla="*/ 2113 h 737"/>
                  <a:gd name="T26" fmla="*/ 613 w 1034"/>
                  <a:gd name="T27" fmla="*/ 2202 h 737"/>
                  <a:gd name="T28" fmla="*/ 795 w 1034"/>
                  <a:gd name="T29" fmla="*/ 2223 h 737"/>
                  <a:gd name="T30" fmla="*/ 943 w 1034"/>
                  <a:gd name="T31" fmla="*/ 2168 h 737"/>
                  <a:gd name="T32" fmla="*/ 1106 w 1034"/>
                  <a:gd name="T33" fmla="*/ 2262 h 737"/>
                  <a:gd name="T34" fmla="*/ 1320 w 1034"/>
                  <a:gd name="T35" fmla="*/ 2377 h 737"/>
                  <a:gd name="T36" fmla="*/ 1539 w 1034"/>
                  <a:gd name="T37" fmla="*/ 2401 h 737"/>
                  <a:gd name="T38" fmla="*/ 1759 w 1034"/>
                  <a:gd name="T39" fmla="*/ 2351 h 737"/>
                  <a:gd name="T40" fmla="*/ 1964 w 1034"/>
                  <a:gd name="T41" fmla="*/ 2244 h 737"/>
                  <a:gd name="T42" fmla="*/ 2140 w 1034"/>
                  <a:gd name="T43" fmla="*/ 2168 h 737"/>
                  <a:gd name="T44" fmla="*/ 2307 w 1034"/>
                  <a:gd name="T45" fmla="*/ 2205 h 737"/>
                  <a:gd name="T46" fmla="*/ 2488 w 1034"/>
                  <a:gd name="T47" fmla="*/ 2140 h 737"/>
                  <a:gd name="T48" fmla="*/ 2627 w 1034"/>
                  <a:gd name="T49" fmla="*/ 1999 h 737"/>
                  <a:gd name="T50" fmla="*/ 2717 w 1034"/>
                  <a:gd name="T51" fmla="*/ 1811 h 737"/>
                  <a:gd name="T52" fmla="*/ 2703 w 1034"/>
                  <a:gd name="T53" fmla="*/ 1606 h 737"/>
                  <a:gd name="T54" fmla="*/ 2829 w 1034"/>
                  <a:gd name="T55" fmla="*/ 1403 h 737"/>
                  <a:gd name="T56" fmla="*/ 2884 w 1034"/>
                  <a:gd name="T57" fmla="*/ 1197 h 737"/>
                  <a:gd name="T58" fmla="*/ 2873 w 1034"/>
                  <a:gd name="T59" fmla="*/ 998 h 737"/>
                  <a:gd name="T60" fmla="*/ 2796 w 1034"/>
                  <a:gd name="T61" fmla="*/ 825 h 737"/>
                  <a:gd name="T62" fmla="*/ 2660 w 1034"/>
                  <a:gd name="T63" fmla="*/ 691 h 737"/>
                  <a:gd name="T64" fmla="*/ 2619 w 1034"/>
                  <a:gd name="T65" fmla="*/ 515 h 737"/>
                  <a:gd name="T66" fmla="*/ 2529 w 1034"/>
                  <a:gd name="T67" fmla="*/ 323 h 737"/>
                  <a:gd name="T68" fmla="*/ 2367 w 1034"/>
                  <a:gd name="T69" fmla="*/ 190 h 737"/>
                  <a:gd name="T70" fmla="*/ 2162 w 1034"/>
                  <a:gd name="T71" fmla="*/ 133 h 737"/>
                  <a:gd name="T72" fmla="*/ 1964 w 1034"/>
                  <a:gd name="T73" fmla="*/ 176 h 737"/>
                  <a:gd name="T74" fmla="*/ 1797 w 1034"/>
                  <a:gd name="T75" fmla="*/ 197 h 737"/>
                  <a:gd name="T76" fmla="*/ 1608 w 1034"/>
                  <a:gd name="T77" fmla="*/ 55 h 737"/>
                  <a:gd name="T78" fmla="*/ 1436 w 1034"/>
                  <a:gd name="T79" fmla="*/ 0 h 737"/>
                  <a:gd name="T80" fmla="*/ 1261 w 1034"/>
                  <a:gd name="T81" fmla="*/ 36 h 737"/>
                  <a:gd name="T82" fmla="*/ 1088 w 1034"/>
                  <a:gd name="T83" fmla="*/ 156 h 737"/>
                  <a:gd name="T84" fmla="*/ 926 w 1034"/>
                  <a:gd name="T85" fmla="*/ 351 h 7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4"/>
                  <a:gd name="T130" fmla="*/ 0 h 737"/>
                  <a:gd name="T131" fmla="*/ 1034 w 1034"/>
                  <a:gd name="T132" fmla="*/ 737 h 7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4" h="737">
                    <a:moveTo>
                      <a:pt x="331" y="108"/>
                    </a:moveTo>
                    <a:lnTo>
                      <a:pt x="314" y="95"/>
                    </a:lnTo>
                    <a:lnTo>
                      <a:pt x="294" y="88"/>
                    </a:lnTo>
                    <a:lnTo>
                      <a:pt x="271" y="84"/>
                    </a:lnTo>
                    <a:lnTo>
                      <a:pt x="247" y="86"/>
                    </a:lnTo>
                    <a:lnTo>
                      <a:pt x="223" y="89"/>
                    </a:lnTo>
                    <a:lnTo>
                      <a:pt x="196" y="97"/>
                    </a:lnTo>
                    <a:lnTo>
                      <a:pt x="172" y="110"/>
                    </a:lnTo>
                    <a:lnTo>
                      <a:pt x="150" y="123"/>
                    </a:lnTo>
                    <a:lnTo>
                      <a:pt x="129" y="140"/>
                    </a:lnTo>
                    <a:lnTo>
                      <a:pt x="109" y="158"/>
                    </a:lnTo>
                    <a:lnTo>
                      <a:pt x="94" y="177"/>
                    </a:lnTo>
                    <a:lnTo>
                      <a:pt x="80" y="199"/>
                    </a:lnTo>
                    <a:lnTo>
                      <a:pt x="71" y="222"/>
                    </a:lnTo>
                    <a:lnTo>
                      <a:pt x="67" y="246"/>
                    </a:lnTo>
                    <a:lnTo>
                      <a:pt x="67" y="268"/>
                    </a:lnTo>
                    <a:lnTo>
                      <a:pt x="75" y="293"/>
                    </a:lnTo>
                    <a:lnTo>
                      <a:pt x="58" y="304"/>
                    </a:lnTo>
                    <a:lnTo>
                      <a:pt x="43" y="315"/>
                    </a:lnTo>
                    <a:lnTo>
                      <a:pt x="30" y="328"/>
                    </a:lnTo>
                    <a:lnTo>
                      <a:pt x="17" y="343"/>
                    </a:lnTo>
                    <a:lnTo>
                      <a:pt x="9" y="360"/>
                    </a:lnTo>
                    <a:lnTo>
                      <a:pt x="2" y="376"/>
                    </a:lnTo>
                    <a:lnTo>
                      <a:pt x="0" y="395"/>
                    </a:lnTo>
                    <a:lnTo>
                      <a:pt x="0" y="412"/>
                    </a:lnTo>
                    <a:lnTo>
                      <a:pt x="2" y="432"/>
                    </a:lnTo>
                    <a:lnTo>
                      <a:pt x="9" y="449"/>
                    </a:lnTo>
                    <a:lnTo>
                      <a:pt x="19" y="468"/>
                    </a:lnTo>
                    <a:lnTo>
                      <a:pt x="32" y="486"/>
                    </a:lnTo>
                    <a:lnTo>
                      <a:pt x="51" y="503"/>
                    </a:lnTo>
                    <a:lnTo>
                      <a:pt x="71" y="518"/>
                    </a:lnTo>
                    <a:lnTo>
                      <a:pt x="97" y="533"/>
                    </a:lnTo>
                    <a:lnTo>
                      <a:pt x="127" y="546"/>
                    </a:lnTo>
                    <a:lnTo>
                      <a:pt x="122" y="566"/>
                    </a:lnTo>
                    <a:lnTo>
                      <a:pt x="122" y="585"/>
                    </a:lnTo>
                    <a:lnTo>
                      <a:pt x="125" y="604"/>
                    </a:lnTo>
                    <a:lnTo>
                      <a:pt x="135" y="620"/>
                    </a:lnTo>
                    <a:lnTo>
                      <a:pt x="146" y="635"/>
                    </a:lnTo>
                    <a:lnTo>
                      <a:pt x="163" y="648"/>
                    </a:lnTo>
                    <a:lnTo>
                      <a:pt x="180" y="660"/>
                    </a:lnTo>
                    <a:lnTo>
                      <a:pt x="198" y="669"/>
                    </a:lnTo>
                    <a:lnTo>
                      <a:pt x="219" y="675"/>
                    </a:lnTo>
                    <a:lnTo>
                      <a:pt x="241" y="680"/>
                    </a:lnTo>
                    <a:lnTo>
                      <a:pt x="262" y="682"/>
                    </a:lnTo>
                    <a:lnTo>
                      <a:pt x="284" y="682"/>
                    </a:lnTo>
                    <a:lnTo>
                      <a:pt x="303" y="678"/>
                    </a:lnTo>
                    <a:lnTo>
                      <a:pt x="322" y="673"/>
                    </a:lnTo>
                    <a:lnTo>
                      <a:pt x="337" y="665"/>
                    </a:lnTo>
                    <a:lnTo>
                      <a:pt x="350" y="654"/>
                    </a:lnTo>
                    <a:lnTo>
                      <a:pt x="372" y="676"/>
                    </a:lnTo>
                    <a:lnTo>
                      <a:pt x="395" y="693"/>
                    </a:lnTo>
                    <a:lnTo>
                      <a:pt x="421" y="708"/>
                    </a:lnTo>
                    <a:lnTo>
                      <a:pt x="445" y="721"/>
                    </a:lnTo>
                    <a:lnTo>
                      <a:pt x="472" y="729"/>
                    </a:lnTo>
                    <a:lnTo>
                      <a:pt x="498" y="734"/>
                    </a:lnTo>
                    <a:lnTo>
                      <a:pt x="524" y="736"/>
                    </a:lnTo>
                    <a:lnTo>
                      <a:pt x="550" y="736"/>
                    </a:lnTo>
                    <a:lnTo>
                      <a:pt x="576" y="734"/>
                    </a:lnTo>
                    <a:lnTo>
                      <a:pt x="603" y="729"/>
                    </a:lnTo>
                    <a:lnTo>
                      <a:pt x="629" y="721"/>
                    </a:lnTo>
                    <a:lnTo>
                      <a:pt x="653" y="712"/>
                    </a:lnTo>
                    <a:lnTo>
                      <a:pt x="677" y="701"/>
                    </a:lnTo>
                    <a:lnTo>
                      <a:pt x="702" y="688"/>
                    </a:lnTo>
                    <a:lnTo>
                      <a:pt x="724" y="671"/>
                    </a:lnTo>
                    <a:lnTo>
                      <a:pt x="747" y="654"/>
                    </a:lnTo>
                    <a:lnTo>
                      <a:pt x="765" y="665"/>
                    </a:lnTo>
                    <a:lnTo>
                      <a:pt x="784" y="673"/>
                    </a:lnTo>
                    <a:lnTo>
                      <a:pt x="805" y="678"/>
                    </a:lnTo>
                    <a:lnTo>
                      <a:pt x="825" y="676"/>
                    </a:lnTo>
                    <a:lnTo>
                      <a:pt x="846" y="673"/>
                    </a:lnTo>
                    <a:lnTo>
                      <a:pt x="868" y="665"/>
                    </a:lnTo>
                    <a:lnTo>
                      <a:pt x="889" y="656"/>
                    </a:lnTo>
                    <a:lnTo>
                      <a:pt x="908" y="643"/>
                    </a:lnTo>
                    <a:lnTo>
                      <a:pt x="924" y="628"/>
                    </a:lnTo>
                    <a:lnTo>
                      <a:pt x="939" y="613"/>
                    </a:lnTo>
                    <a:lnTo>
                      <a:pt x="953" y="594"/>
                    </a:lnTo>
                    <a:lnTo>
                      <a:pt x="964" y="576"/>
                    </a:lnTo>
                    <a:lnTo>
                      <a:pt x="971" y="555"/>
                    </a:lnTo>
                    <a:lnTo>
                      <a:pt x="973" y="533"/>
                    </a:lnTo>
                    <a:lnTo>
                      <a:pt x="971" y="512"/>
                    </a:lnTo>
                    <a:lnTo>
                      <a:pt x="966" y="492"/>
                    </a:lnTo>
                    <a:lnTo>
                      <a:pt x="982" y="471"/>
                    </a:lnTo>
                    <a:lnTo>
                      <a:pt x="999" y="451"/>
                    </a:lnTo>
                    <a:lnTo>
                      <a:pt x="1011" y="430"/>
                    </a:lnTo>
                    <a:lnTo>
                      <a:pt x="1022" y="410"/>
                    </a:lnTo>
                    <a:lnTo>
                      <a:pt x="1027" y="388"/>
                    </a:lnTo>
                    <a:lnTo>
                      <a:pt x="1031" y="367"/>
                    </a:lnTo>
                    <a:lnTo>
                      <a:pt x="1033" y="347"/>
                    </a:lnTo>
                    <a:lnTo>
                      <a:pt x="1031" y="326"/>
                    </a:lnTo>
                    <a:lnTo>
                      <a:pt x="1027" y="306"/>
                    </a:lnTo>
                    <a:lnTo>
                      <a:pt x="1022" y="289"/>
                    </a:lnTo>
                    <a:lnTo>
                      <a:pt x="1011" y="270"/>
                    </a:lnTo>
                    <a:lnTo>
                      <a:pt x="999" y="253"/>
                    </a:lnTo>
                    <a:lnTo>
                      <a:pt x="986" y="239"/>
                    </a:lnTo>
                    <a:lnTo>
                      <a:pt x="969" y="225"/>
                    </a:lnTo>
                    <a:lnTo>
                      <a:pt x="951" y="212"/>
                    </a:lnTo>
                    <a:lnTo>
                      <a:pt x="930" y="203"/>
                    </a:lnTo>
                    <a:lnTo>
                      <a:pt x="936" y="181"/>
                    </a:lnTo>
                    <a:lnTo>
                      <a:pt x="936" y="158"/>
                    </a:lnTo>
                    <a:lnTo>
                      <a:pt x="930" y="138"/>
                    </a:lnTo>
                    <a:lnTo>
                      <a:pt x="919" y="117"/>
                    </a:lnTo>
                    <a:lnTo>
                      <a:pt x="904" y="99"/>
                    </a:lnTo>
                    <a:lnTo>
                      <a:pt x="887" y="84"/>
                    </a:lnTo>
                    <a:lnTo>
                      <a:pt x="868" y="69"/>
                    </a:lnTo>
                    <a:lnTo>
                      <a:pt x="846" y="58"/>
                    </a:lnTo>
                    <a:lnTo>
                      <a:pt x="822" y="48"/>
                    </a:lnTo>
                    <a:lnTo>
                      <a:pt x="799" y="45"/>
                    </a:lnTo>
                    <a:lnTo>
                      <a:pt x="773" y="41"/>
                    </a:lnTo>
                    <a:lnTo>
                      <a:pt x="747" y="43"/>
                    </a:lnTo>
                    <a:lnTo>
                      <a:pt x="724" y="47"/>
                    </a:lnTo>
                    <a:lnTo>
                      <a:pt x="702" y="54"/>
                    </a:lnTo>
                    <a:lnTo>
                      <a:pt x="681" y="67"/>
                    </a:lnTo>
                    <a:lnTo>
                      <a:pt x="662" y="84"/>
                    </a:lnTo>
                    <a:lnTo>
                      <a:pt x="642" y="61"/>
                    </a:lnTo>
                    <a:lnTo>
                      <a:pt x="618" y="43"/>
                    </a:lnTo>
                    <a:lnTo>
                      <a:pt x="597" y="28"/>
                    </a:lnTo>
                    <a:lnTo>
                      <a:pt x="575" y="17"/>
                    </a:lnTo>
                    <a:lnTo>
                      <a:pt x="554" y="7"/>
                    </a:lnTo>
                    <a:lnTo>
                      <a:pt x="533" y="2"/>
                    </a:lnTo>
                    <a:lnTo>
                      <a:pt x="513" y="0"/>
                    </a:lnTo>
                    <a:lnTo>
                      <a:pt x="492" y="2"/>
                    </a:lnTo>
                    <a:lnTo>
                      <a:pt x="472" y="6"/>
                    </a:lnTo>
                    <a:lnTo>
                      <a:pt x="451" y="11"/>
                    </a:lnTo>
                    <a:lnTo>
                      <a:pt x="430" y="22"/>
                    </a:lnTo>
                    <a:lnTo>
                      <a:pt x="410" y="34"/>
                    </a:lnTo>
                    <a:lnTo>
                      <a:pt x="389" y="48"/>
                    </a:lnTo>
                    <a:lnTo>
                      <a:pt x="371" y="65"/>
                    </a:lnTo>
                    <a:lnTo>
                      <a:pt x="352" y="86"/>
                    </a:lnTo>
                    <a:lnTo>
                      <a:pt x="331" y="108"/>
                    </a:lnTo>
                  </a:path>
                </a:pathLst>
              </a:custGeom>
              <a:solidFill>
                <a:srgbClr val="E28C1A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28C1A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8271" name="Line 189"/>
              <p:cNvSpPr>
                <a:spLocks noChangeShapeType="1"/>
              </p:cNvSpPr>
              <p:nvPr/>
            </p:nvSpPr>
            <p:spPr bwMode="auto">
              <a:xfrm>
                <a:off x="850" y="1414"/>
                <a:ext cx="101" cy="1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2" name="Line 190"/>
              <p:cNvSpPr>
                <a:spLocks noChangeShapeType="1"/>
              </p:cNvSpPr>
              <p:nvPr/>
            </p:nvSpPr>
            <p:spPr bwMode="auto">
              <a:xfrm flipV="1">
                <a:off x="873" y="1276"/>
                <a:ext cx="284" cy="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3" name="Line 191"/>
              <p:cNvSpPr>
                <a:spLocks noChangeShapeType="1"/>
              </p:cNvSpPr>
              <p:nvPr/>
            </p:nvSpPr>
            <p:spPr bwMode="auto">
              <a:xfrm flipH="1">
                <a:off x="1088" y="1380"/>
                <a:ext cx="173" cy="1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92"/>
              <p:cNvGrpSpPr>
                <a:grpSpLocks/>
              </p:cNvGrpSpPr>
              <p:nvPr/>
            </p:nvGrpSpPr>
            <p:grpSpPr bwMode="auto">
              <a:xfrm>
                <a:off x="635" y="1151"/>
                <a:ext cx="302" cy="304"/>
                <a:chOff x="681" y="1177"/>
                <a:chExt cx="302" cy="330"/>
              </a:xfrm>
            </p:grpSpPr>
            <p:grpSp>
              <p:nvGrpSpPr>
                <p:cNvPr id="17" name="Group 193"/>
                <p:cNvGrpSpPr>
                  <a:grpSpLocks/>
                </p:cNvGrpSpPr>
                <p:nvPr/>
              </p:nvGrpSpPr>
              <p:grpSpPr bwMode="auto">
                <a:xfrm>
                  <a:off x="705" y="1177"/>
                  <a:ext cx="251" cy="330"/>
                  <a:chOff x="1884" y="765"/>
                  <a:chExt cx="251" cy="330"/>
                </a:xfrm>
              </p:grpSpPr>
              <p:sp>
                <p:nvSpPr>
                  <p:cNvPr id="48300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990"/>
                    <a:ext cx="250" cy="1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1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3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765"/>
                    <a:ext cx="250" cy="105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99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81" y="1277"/>
                  <a:ext cx="30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30000"/>
                    </a:spcBef>
                  </a:pPr>
                  <a:r>
                    <a:rPr lang="en-US" sz="1800" b="1"/>
                    <a:t>C</a:t>
                  </a:r>
                </a:p>
              </p:txBody>
            </p:sp>
          </p:grpSp>
          <p:sp>
            <p:nvSpPr>
              <p:cNvPr id="48275" name="Line 199"/>
              <p:cNvSpPr>
                <a:spLocks noChangeShapeType="1"/>
              </p:cNvSpPr>
              <p:nvPr/>
            </p:nvSpPr>
            <p:spPr bwMode="auto">
              <a:xfrm>
                <a:off x="1362" y="1289"/>
                <a:ext cx="229" cy="1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6" name="Line 200"/>
              <p:cNvSpPr>
                <a:spLocks noChangeShapeType="1"/>
              </p:cNvSpPr>
              <p:nvPr/>
            </p:nvSpPr>
            <p:spPr bwMode="auto">
              <a:xfrm flipV="1">
                <a:off x="1111" y="1453"/>
                <a:ext cx="485" cy="2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201"/>
              <p:cNvGrpSpPr>
                <a:grpSpLocks/>
              </p:cNvGrpSpPr>
              <p:nvPr/>
            </p:nvGrpSpPr>
            <p:grpSpPr bwMode="auto">
              <a:xfrm>
                <a:off x="1527" y="1240"/>
                <a:ext cx="385" cy="354"/>
                <a:chOff x="1573" y="1273"/>
                <a:chExt cx="385" cy="385"/>
              </a:xfrm>
            </p:grpSpPr>
            <p:grpSp>
              <p:nvGrpSpPr>
                <p:cNvPr id="19" name="Group 202"/>
                <p:cNvGrpSpPr>
                  <a:grpSpLocks/>
                </p:cNvGrpSpPr>
                <p:nvPr/>
              </p:nvGrpSpPr>
              <p:grpSpPr bwMode="auto">
                <a:xfrm>
                  <a:off x="1605" y="1273"/>
                  <a:ext cx="306" cy="385"/>
                  <a:chOff x="1884" y="765"/>
                  <a:chExt cx="251" cy="330"/>
                </a:xfrm>
              </p:grpSpPr>
              <p:sp>
                <p:nvSpPr>
                  <p:cNvPr id="48294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990"/>
                    <a:ext cx="250" cy="1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7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765"/>
                    <a:ext cx="250" cy="105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93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1573" y="1427"/>
                  <a:ext cx="385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30000"/>
                    </a:spcBef>
                  </a:pPr>
                  <a:r>
                    <a:rPr lang="en-US" sz="1800" b="1"/>
                    <a:t>CE</a:t>
                  </a:r>
                </a:p>
              </p:txBody>
            </p:sp>
          </p:grpSp>
          <p:grpSp>
            <p:nvGrpSpPr>
              <p:cNvPr id="20" name="Group 208"/>
              <p:cNvGrpSpPr>
                <a:grpSpLocks/>
              </p:cNvGrpSpPr>
              <p:nvPr/>
            </p:nvGrpSpPr>
            <p:grpSpPr bwMode="auto">
              <a:xfrm>
                <a:off x="1120" y="1092"/>
                <a:ext cx="302" cy="304"/>
                <a:chOff x="914" y="1556"/>
                <a:chExt cx="302" cy="330"/>
              </a:xfrm>
            </p:grpSpPr>
            <p:grpSp>
              <p:nvGrpSpPr>
                <p:cNvPr id="21" name="Group 209"/>
                <p:cNvGrpSpPr>
                  <a:grpSpLocks/>
                </p:cNvGrpSpPr>
                <p:nvPr/>
              </p:nvGrpSpPr>
              <p:grpSpPr bwMode="auto">
                <a:xfrm>
                  <a:off x="939" y="1556"/>
                  <a:ext cx="251" cy="330"/>
                  <a:chOff x="1884" y="765"/>
                  <a:chExt cx="251" cy="330"/>
                </a:xfrm>
              </p:grpSpPr>
              <p:sp>
                <p:nvSpPr>
                  <p:cNvPr id="48288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990"/>
                    <a:ext cx="250" cy="1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9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0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1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765"/>
                    <a:ext cx="250" cy="105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87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914" y="1663"/>
                  <a:ext cx="30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30000"/>
                    </a:spcBef>
                  </a:pPr>
                  <a:r>
                    <a:rPr lang="en-US" sz="1800" b="1"/>
                    <a:t>C</a:t>
                  </a:r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/>
            </p:nvGrpSpPr>
            <p:grpSpPr bwMode="auto">
              <a:xfrm>
                <a:off x="868" y="1500"/>
                <a:ext cx="302" cy="304"/>
                <a:chOff x="914" y="1556"/>
                <a:chExt cx="302" cy="330"/>
              </a:xfrm>
            </p:grpSpPr>
            <p:grpSp>
              <p:nvGrpSpPr>
                <p:cNvPr id="23" name="Group 216"/>
                <p:cNvGrpSpPr>
                  <a:grpSpLocks/>
                </p:cNvGrpSpPr>
                <p:nvPr/>
              </p:nvGrpSpPr>
              <p:grpSpPr bwMode="auto">
                <a:xfrm>
                  <a:off x="939" y="1556"/>
                  <a:ext cx="251" cy="330"/>
                  <a:chOff x="1884" y="765"/>
                  <a:chExt cx="251" cy="330"/>
                </a:xfrm>
              </p:grpSpPr>
              <p:sp>
                <p:nvSpPr>
                  <p:cNvPr id="48282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990"/>
                    <a:ext cx="250" cy="1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3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4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819"/>
                    <a:ext cx="250" cy="22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5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765"/>
                    <a:ext cx="250" cy="105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81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914" y="1666"/>
                  <a:ext cx="30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30000"/>
                    </a:spcBef>
                  </a:pPr>
                  <a:r>
                    <a:rPr lang="en-US" sz="1800" b="1"/>
                    <a:t>C</a:t>
                  </a:r>
                </a:p>
              </p:txBody>
            </p:sp>
          </p:grpSp>
        </p:grpSp>
        <p:sp>
          <p:nvSpPr>
            <p:cNvPr id="48155" name="Freeform 227"/>
            <p:cNvSpPr>
              <a:spLocks/>
            </p:cNvSpPr>
            <p:nvPr/>
          </p:nvSpPr>
          <p:spPr bwMode="auto">
            <a:xfrm rot="64793">
              <a:off x="6699251" y="4054475"/>
              <a:ext cx="2201863" cy="1735138"/>
            </a:xfrm>
            <a:custGeom>
              <a:avLst/>
              <a:gdLst>
                <a:gd name="T0" fmla="*/ 710 w 1034"/>
                <a:gd name="T1" fmla="*/ 288 h 737"/>
                <a:gd name="T2" fmla="*/ 538 w 1034"/>
                <a:gd name="T3" fmla="*/ 291 h 737"/>
                <a:gd name="T4" fmla="*/ 362 w 1034"/>
                <a:gd name="T5" fmla="*/ 400 h 737"/>
                <a:gd name="T6" fmla="*/ 227 w 1034"/>
                <a:gd name="T7" fmla="*/ 577 h 737"/>
                <a:gd name="T8" fmla="*/ 162 w 1034"/>
                <a:gd name="T9" fmla="*/ 802 h 737"/>
                <a:gd name="T10" fmla="*/ 141 w 1034"/>
                <a:gd name="T11" fmla="*/ 992 h 737"/>
                <a:gd name="T12" fmla="*/ 42 w 1034"/>
                <a:gd name="T13" fmla="*/ 1120 h 737"/>
                <a:gd name="T14" fmla="*/ 0 w 1034"/>
                <a:gd name="T15" fmla="*/ 1289 h 737"/>
                <a:gd name="T16" fmla="*/ 21 w 1034"/>
                <a:gd name="T17" fmla="*/ 1465 h 737"/>
                <a:gd name="T18" fmla="*/ 122 w 1034"/>
                <a:gd name="T19" fmla="*/ 1640 h 737"/>
                <a:gd name="T20" fmla="*/ 306 w 1034"/>
                <a:gd name="T21" fmla="*/ 1781 h 737"/>
                <a:gd name="T22" fmla="*/ 302 w 1034"/>
                <a:gd name="T23" fmla="*/ 1971 h 737"/>
                <a:gd name="T24" fmla="*/ 394 w 1034"/>
                <a:gd name="T25" fmla="*/ 2113 h 737"/>
                <a:gd name="T26" fmla="*/ 529 w 1034"/>
                <a:gd name="T27" fmla="*/ 2202 h 737"/>
                <a:gd name="T28" fmla="*/ 685 w 1034"/>
                <a:gd name="T29" fmla="*/ 2223 h 737"/>
                <a:gd name="T30" fmla="*/ 813 w 1034"/>
                <a:gd name="T31" fmla="*/ 2168 h 737"/>
                <a:gd name="T32" fmla="*/ 954 w 1034"/>
                <a:gd name="T33" fmla="*/ 2262 h 737"/>
                <a:gd name="T34" fmla="*/ 1139 w 1034"/>
                <a:gd name="T35" fmla="*/ 2377 h 737"/>
                <a:gd name="T36" fmla="*/ 1328 w 1034"/>
                <a:gd name="T37" fmla="*/ 2401 h 737"/>
                <a:gd name="T38" fmla="*/ 1518 w 1034"/>
                <a:gd name="T39" fmla="*/ 2351 h 737"/>
                <a:gd name="T40" fmla="*/ 1696 w 1034"/>
                <a:gd name="T41" fmla="*/ 2244 h 737"/>
                <a:gd name="T42" fmla="*/ 1846 w 1034"/>
                <a:gd name="T43" fmla="*/ 2168 h 737"/>
                <a:gd name="T44" fmla="*/ 1992 w 1034"/>
                <a:gd name="T45" fmla="*/ 2205 h 737"/>
                <a:gd name="T46" fmla="*/ 2145 w 1034"/>
                <a:gd name="T47" fmla="*/ 2140 h 737"/>
                <a:gd name="T48" fmla="*/ 2267 w 1034"/>
                <a:gd name="T49" fmla="*/ 1999 h 737"/>
                <a:gd name="T50" fmla="*/ 2342 w 1034"/>
                <a:gd name="T51" fmla="*/ 1811 h 737"/>
                <a:gd name="T52" fmla="*/ 2331 w 1034"/>
                <a:gd name="T53" fmla="*/ 1606 h 737"/>
                <a:gd name="T54" fmla="*/ 2440 w 1034"/>
                <a:gd name="T55" fmla="*/ 1403 h 737"/>
                <a:gd name="T56" fmla="*/ 2488 w 1034"/>
                <a:gd name="T57" fmla="*/ 1197 h 737"/>
                <a:gd name="T58" fmla="*/ 2479 w 1034"/>
                <a:gd name="T59" fmla="*/ 998 h 737"/>
                <a:gd name="T60" fmla="*/ 2410 w 1034"/>
                <a:gd name="T61" fmla="*/ 825 h 737"/>
                <a:gd name="T62" fmla="*/ 2296 w 1034"/>
                <a:gd name="T63" fmla="*/ 691 h 737"/>
                <a:gd name="T64" fmla="*/ 2260 w 1034"/>
                <a:gd name="T65" fmla="*/ 515 h 737"/>
                <a:gd name="T66" fmla="*/ 2182 w 1034"/>
                <a:gd name="T67" fmla="*/ 323 h 737"/>
                <a:gd name="T68" fmla="*/ 2042 w 1034"/>
                <a:gd name="T69" fmla="*/ 190 h 737"/>
                <a:gd name="T70" fmla="*/ 1866 w 1034"/>
                <a:gd name="T71" fmla="*/ 133 h 737"/>
                <a:gd name="T72" fmla="*/ 1696 w 1034"/>
                <a:gd name="T73" fmla="*/ 176 h 737"/>
                <a:gd name="T74" fmla="*/ 1549 w 1034"/>
                <a:gd name="T75" fmla="*/ 197 h 737"/>
                <a:gd name="T76" fmla="*/ 1387 w 1034"/>
                <a:gd name="T77" fmla="*/ 55 h 737"/>
                <a:gd name="T78" fmla="*/ 1238 w 1034"/>
                <a:gd name="T79" fmla="*/ 0 h 737"/>
                <a:gd name="T80" fmla="*/ 1089 w 1034"/>
                <a:gd name="T81" fmla="*/ 36 h 737"/>
                <a:gd name="T82" fmla="*/ 939 w 1034"/>
                <a:gd name="T83" fmla="*/ 156 h 737"/>
                <a:gd name="T84" fmla="*/ 799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56" name="Line 228"/>
            <p:cNvSpPr>
              <a:spLocks noChangeShapeType="1"/>
            </p:cNvSpPr>
            <p:nvPr/>
          </p:nvSpPr>
          <p:spPr bwMode="auto">
            <a:xfrm>
              <a:off x="7608888" y="4775200"/>
              <a:ext cx="290513" cy="373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29"/>
            <p:cNvSpPr>
              <a:spLocks noChangeShapeType="1"/>
            </p:cNvSpPr>
            <p:nvPr/>
          </p:nvSpPr>
          <p:spPr bwMode="auto">
            <a:xfrm flipH="1">
              <a:off x="8031163" y="4799013"/>
              <a:ext cx="260350" cy="3476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230"/>
            <p:cNvSpPr>
              <a:spLocks noChangeShapeType="1"/>
            </p:cNvSpPr>
            <p:nvPr/>
          </p:nvSpPr>
          <p:spPr bwMode="auto">
            <a:xfrm flipV="1">
              <a:off x="7727951" y="4640263"/>
              <a:ext cx="419100" cy="269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31"/>
            <p:cNvGrpSpPr>
              <a:grpSpLocks/>
            </p:cNvGrpSpPr>
            <p:nvPr/>
          </p:nvGrpSpPr>
          <p:grpSpPr bwMode="auto">
            <a:xfrm>
              <a:off x="8094663" y="4376738"/>
              <a:ext cx="479425" cy="481013"/>
              <a:chOff x="5015" y="1529"/>
              <a:chExt cx="302" cy="330"/>
            </a:xfrm>
          </p:grpSpPr>
          <p:grpSp>
            <p:nvGrpSpPr>
              <p:cNvPr id="25" name="Group 232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266" name="Oval 23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9" name="Oval 23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65" name="Text Box 237"/>
              <p:cNvSpPr txBox="1">
                <a:spLocks noChangeArrowheads="1"/>
              </p:cNvSpPr>
              <p:nvPr/>
            </p:nvSpPr>
            <p:spPr bwMode="auto">
              <a:xfrm>
                <a:off x="5015" y="1641"/>
                <a:ext cx="30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48160" name="Line 238"/>
            <p:cNvSpPr>
              <a:spLocks noChangeShapeType="1"/>
            </p:cNvSpPr>
            <p:nvPr/>
          </p:nvSpPr>
          <p:spPr bwMode="auto">
            <a:xfrm>
              <a:off x="6905626" y="4968875"/>
              <a:ext cx="958850" cy="387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239"/>
            <p:cNvSpPr>
              <a:spLocks noChangeShapeType="1"/>
            </p:cNvSpPr>
            <p:nvPr/>
          </p:nvSpPr>
          <p:spPr bwMode="auto">
            <a:xfrm flipV="1">
              <a:off x="6897688" y="4656138"/>
              <a:ext cx="538163" cy="160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40"/>
            <p:cNvGrpSpPr>
              <a:grpSpLocks/>
            </p:cNvGrpSpPr>
            <p:nvPr/>
          </p:nvGrpSpPr>
          <p:grpSpPr bwMode="auto">
            <a:xfrm>
              <a:off x="7364413" y="4370388"/>
              <a:ext cx="479425" cy="482600"/>
              <a:chOff x="5015" y="1529"/>
              <a:chExt cx="302" cy="330"/>
            </a:xfrm>
          </p:grpSpPr>
          <p:grpSp>
            <p:nvGrpSpPr>
              <p:cNvPr id="27" name="Group 241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260" name="Oval 24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1" name="Rectangle 24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3" name="Oval 24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59" name="Text Box 246"/>
              <p:cNvSpPr txBox="1">
                <a:spLocks noChangeArrowheads="1"/>
              </p:cNvSpPr>
              <p:nvPr/>
            </p:nvSpPr>
            <p:spPr bwMode="auto">
              <a:xfrm>
                <a:off x="5015" y="1642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grpSp>
          <p:nvGrpSpPr>
            <p:cNvPr id="28" name="Group 247"/>
            <p:cNvGrpSpPr>
              <a:grpSpLocks/>
            </p:cNvGrpSpPr>
            <p:nvPr/>
          </p:nvGrpSpPr>
          <p:grpSpPr bwMode="auto">
            <a:xfrm>
              <a:off x="7754938" y="5064125"/>
              <a:ext cx="479425" cy="482600"/>
              <a:chOff x="5015" y="1529"/>
              <a:chExt cx="302" cy="330"/>
            </a:xfrm>
          </p:grpSpPr>
          <p:grpSp>
            <p:nvGrpSpPr>
              <p:cNvPr id="29" name="Group 248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254" name="Oval 24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5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6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7" name="Oval 25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53" name="Text Box 253"/>
              <p:cNvSpPr txBox="1">
                <a:spLocks noChangeArrowheads="1"/>
              </p:cNvSpPr>
              <p:nvPr/>
            </p:nvSpPr>
            <p:spPr bwMode="auto">
              <a:xfrm>
                <a:off x="5015" y="1642"/>
                <a:ext cx="30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</a:t>
                </a:r>
              </a:p>
            </p:txBody>
          </p:sp>
        </p:grpSp>
        <p:sp>
          <p:nvSpPr>
            <p:cNvPr id="48164" name="Line 265"/>
            <p:cNvSpPr>
              <a:spLocks noChangeShapeType="1"/>
            </p:cNvSpPr>
            <p:nvPr/>
          </p:nvSpPr>
          <p:spPr bwMode="auto">
            <a:xfrm flipH="1">
              <a:off x="6115051" y="2324100"/>
              <a:ext cx="419100" cy="139065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Line 264"/>
            <p:cNvSpPr>
              <a:spLocks noChangeShapeType="1"/>
            </p:cNvSpPr>
            <p:nvPr/>
          </p:nvSpPr>
          <p:spPr bwMode="auto">
            <a:xfrm>
              <a:off x="6096001" y="3829050"/>
              <a:ext cx="571500" cy="108585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119"/>
            <p:cNvGrpSpPr>
              <a:grpSpLocks/>
            </p:cNvGrpSpPr>
            <p:nvPr/>
          </p:nvGrpSpPr>
          <p:grpSpPr bwMode="auto">
            <a:xfrm>
              <a:off x="6386513" y="1987550"/>
              <a:ext cx="398463" cy="482600"/>
              <a:chOff x="1884" y="765"/>
              <a:chExt cx="251" cy="330"/>
            </a:xfrm>
          </p:grpSpPr>
          <p:sp>
            <p:nvSpPr>
              <p:cNvPr id="48248" name="Oval 12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9" name="Rectangle 12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0" name="Rectangle 12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1" name="Oval 12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7" name="Text Box 124"/>
            <p:cNvSpPr txBox="1">
              <a:spLocks noChangeArrowheads="1"/>
            </p:cNvSpPr>
            <p:nvPr/>
          </p:nvSpPr>
          <p:spPr bwMode="auto">
            <a:xfrm>
              <a:off x="6269038" y="2139950"/>
              <a:ext cx="611188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CE</a:t>
              </a:r>
            </a:p>
          </p:txBody>
        </p:sp>
        <p:sp>
          <p:nvSpPr>
            <p:cNvPr id="48168" name="Freeform 54"/>
            <p:cNvSpPr>
              <a:spLocks/>
            </p:cNvSpPr>
            <p:nvPr/>
          </p:nvSpPr>
          <p:spPr bwMode="auto">
            <a:xfrm rot="64793">
              <a:off x="3373438" y="2836863"/>
              <a:ext cx="2619375" cy="1731963"/>
            </a:xfrm>
            <a:custGeom>
              <a:avLst/>
              <a:gdLst>
                <a:gd name="T0" fmla="*/ 1194 w 1034"/>
                <a:gd name="T1" fmla="*/ 284 h 737"/>
                <a:gd name="T2" fmla="*/ 906 w 1034"/>
                <a:gd name="T3" fmla="*/ 289 h 737"/>
                <a:gd name="T4" fmla="*/ 608 w 1034"/>
                <a:gd name="T5" fmla="*/ 398 h 737"/>
                <a:gd name="T6" fmla="*/ 381 w 1034"/>
                <a:gd name="T7" fmla="*/ 574 h 737"/>
                <a:gd name="T8" fmla="*/ 273 w 1034"/>
                <a:gd name="T9" fmla="*/ 798 h 737"/>
                <a:gd name="T10" fmla="*/ 236 w 1034"/>
                <a:gd name="T11" fmla="*/ 986 h 737"/>
                <a:gd name="T12" fmla="*/ 69 w 1034"/>
                <a:gd name="T13" fmla="*/ 1113 h 737"/>
                <a:gd name="T14" fmla="*/ 0 w 1034"/>
                <a:gd name="T15" fmla="*/ 1282 h 737"/>
                <a:gd name="T16" fmla="*/ 35 w 1034"/>
                <a:gd name="T17" fmla="*/ 1457 h 737"/>
                <a:gd name="T18" fmla="*/ 206 w 1034"/>
                <a:gd name="T19" fmla="*/ 1633 h 737"/>
                <a:gd name="T20" fmla="*/ 517 w 1034"/>
                <a:gd name="T21" fmla="*/ 1770 h 737"/>
                <a:gd name="T22" fmla="*/ 507 w 1034"/>
                <a:gd name="T23" fmla="*/ 1958 h 737"/>
                <a:gd name="T24" fmla="*/ 662 w 1034"/>
                <a:gd name="T25" fmla="*/ 2102 h 737"/>
                <a:gd name="T26" fmla="*/ 889 w 1034"/>
                <a:gd name="T27" fmla="*/ 2189 h 737"/>
                <a:gd name="T28" fmla="*/ 1154 w 1034"/>
                <a:gd name="T29" fmla="*/ 2213 h 737"/>
                <a:gd name="T30" fmla="*/ 1371 w 1034"/>
                <a:gd name="T31" fmla="*/ 2157 h 737"/>
                <a:gd name="T32" fmla="*/ 1604 w 1034"/>
                <a:gd name="T33" fmla="*/ 2249 h 737"/>
                <a:gd name="T34" fmla="*/ 1918 w 1034"/>
                <a:gd name="T35" fmla="*/ 2364 h 737"/>
                <a:gd name="T36" fmla="*/ 2236 w 1034"/>
                <a:gd name="T37" fmla="*/ 2389 h 737"/>
                <a:gd name="T38" fmla="*/ 2556 w 1034"/>
                <a:gd name="T39" fmla="*/ 2339 h 737"/>
                <a:gd name="T40" fmla="*/ 2852 w 1034"/>
                <a:gd name="T41" fmla="*/ 2231 h 737"/>
                <a:gd name="T42" fmla="*/ 3109 w 1034"/>
                <a:gd name="T43" fmla="*/ 2157 h 737"/>
                <a:gd name="T44" fmla="*/ 3351 w 1034"/>
                <a:gd name="T45" fmla="*/ 2194 h 737"/>
                <a:gd name="T46" fmla="*/ 3613 w 1034"/>
                <a:gd name="T47" fmla="*/ 2127 h 737"/>
                <a:gd name="T48" fmla="*/ 3814 w 1034"/>
                <a:gd name="T49" fmla="*/ 1988 h 737"/>
                <a:gd name="T50" fmla="*/ 3945 w 1034"/>
                <a:gd name="T51" fmla="*/ 1802 h 737"/>
                <a:gd name="T52" fmla="*/ 3924 w 1034"/>
                <a:gd name="T53" fmla="*/ 1596 h 737"/>
                <a:gd name="T54" fmla="*/ 4107 w 1034"/>
                <a:gd name="T55" fmla="*/ 1396 h 737"/>
                <a:gd name="T56" fmla="*/ 4189 w 1034"/>
                <a:gd name="T57" fmla="*/ 1190 h 737"/>
                <a:gd name="T58" fmla="*/ 4173 w 1034"/>
                <a:gd name="T59" fmla="*/ 993 h 737"/>
                <a:gd name="T60" fmla="*/ 4060 w 1034"/>
                <a:gd name="T61" fmla="*/ 822 h 737"/>
                <a:gd name="T62" fmla="*/ 3865 w 1034"/>
                <a:gd name="T63" fmla="*/ 688 h 737"/>
                <a:gd name="T64" fmla="*/ 3804 w 1034"/>
                <a:gd name="T65" fmla="*/ 512 h 737"/>
                <a:gd name="T66" fmla="*/ 3675 w 1034"/>
                <a:gd name="T67" fmla="*/ 323 h 737"/>
                <a:gd name="T68" fmla="*/ 3437 w 1034"/>
                <a:gd name="T69" fmla="*/ 188 h 737"/>
                <a:gd name="T70" fmla="*/ 3142 w 1034"/>
                <a:gd name="T71" fmla="*/ 133 h 737"/>
                <a:gd name="T72" fmla="*/ 2852 w 1034"/>
                <a:gd name="T73" fmla="*/ 175 h 737"/>
                <a:gd name="T74" fmla="*/ 2607 w 1034"/>
                <a:gd name="T75" fmla="*/ 197 h 737"/>
                <a:gd name="T76" fmla="*/ 2338 w 1034"/>
                <a:gd name="T77" fmla="*/ 55 h 737"/>
                <a:gd name="T78" fmla="*/ 2086 w 1034"/>
                <a:gd name="T79" fmla="*/ 0 h 737"/>
                <a:gd name="T80" fmla="*/ 1834 w 1034"/>
                <a:gd name="T81" fmla="*/ 36 h 737"/>
                <a:gd name="T82" fmla="*/ 1581 w 1034"/>
                <a:gd name="T83" fmla="*/ 155 h 737"/>
                <a:gd name="T84" fmla="*/ 1345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69" name="Line 126"/>
            <p:cNvSpPr>
              <a:spLocks noChangeShapeType="1"/>
            </p:cNvSpPr>
            <p:nvPr/>
          </p:nvSpPr>
          <p:spPr bwMode="auto">
            <a:xfrm flipV="1">
              <a:off x="4511676" y="3929063"/>
              <a:ext cx="450850" cy="14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127"/>
            <p:cNvSpPr>
              <a:spLocks noChangeShapeType="1"/>
            </p:cNvSpPr>
            <p:nvPr/>
          </p:nvSpPr>
          <p:spPr bwMode="auto">
            <a:xfrm flipV="1">
              <a:off x="4787901" y="3314700"/>
              <a:ext cx="450850" cy="127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129"/>
            <p:cNvSpPr>
              <a:spLocks noChangeShapeType="1"/>
            </p:cNvSpPr>
            <p:nvPr/>
          </p:nvSpPr>
          <p:spPr bwMode="auto">
            <a:xfrm>
              <a:off x="4641851" y="3489325"/>
              <a:ext cx="319088" cy="4000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130"/>
            <p:cNvSpPr>
              <a:spLocks noChangeShapeType="1"/>
            </p:cNvSpPr>
            <p:nvPr/>
          </p:nvSpPr>
          <p:spPr bwMode="auto">
            <a:xfrm flipH="1">
              <a:off x="5181601" y="3435350"/>
              <a:ext cx="85725" cy="4270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131"/>
            <p:cNvSpPr>
              <a:spLocks noChangeShapeType="1"/>
            </p:cNvSpPr>
            <p:nvPr/>
          </p:nvSpPr>
          <p:spPr bwMode="auto">
            <a:xfrm flipV="1">
              <a:off x="4425951" y="3460750"/>
              <a:ext cx="711200" cy="4286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134"/>
            <p:cNvSpPr>
              <a:spLocks noChangeShapeType="1"/>
            </p:cNvSpPr>
            <p:nvPr/>
          </p:nvSpPr>
          <p:spPr bwMode="auto">
            <a:xfrm flipV="1">
              <a:off x="5265738" y="3714750"/>
              <a:ext cx="554038" cy="1873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135"/>
            <p:cNvSpPr>
              <a:spLocks noChangeShapeType="1"/>
            </p:cNvSpPr>
            <p:nvPr/>
          </p:nvSpPr>
          <p:spPr bwMode="auto">
            <a:xfrm>
              <a:off x="5381626" y="3314700"/>
              <a:ext cx="434975" cy="387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44"/>
            <p:cNvGrpSpPr>
              <a:grpSpLocks/>
            </p:cNvGrpSpPr>
            <p:nvPr/>
          </p:nvGrpSpPr>
          <p:grpSpPr bwMode="auto">
            <a:xfrm>
              <a:off x="4873626" y="3683000"/>
              <a:ext cx="479425" cy="482600"/>
              <a:chOff x="3176" y="1456"/>
              <a:chExt cx="302" cy="330"/>
            </a:xfrm>
          </p:grpSpPr>
          <p:grpSp>
            <p:nvGrpSpPr>
              <p:cNvPr id="192" name="Group 145"/>
              <p:cNvGrpSpPr>
                <a:grpSpLocks/>
              </p:cNvGrpSpPr>
              <p:nvPr/>
            </p:nvGrpSpPr>
            <p:grpSpPr bwMode="auto">
              <a:xfrm>
                <a:off x="3197" y="1456"/>
                <a:ext cx="251" cy="330"/>
                <a:chOff x="1884" y="765"/>
                <a:chExt cx="251" cy="330"/>
              </a:xfrm>
            </p:grpSpPr>
            <p:sp>
              <p:nvSpPr>
                <p:cNvPr id="48244" name="Oval 14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4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4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47" name="Oval 14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43" name="Text Box 150"/>
              <p:cNvSpPr txBox="1">
                <a:spLocks noChangeArrowheads="1"/>
              </p:cNvSpPr>
              <p:nvPr/>
            </p:nvSpPr>
            <p:spPr bwMode="auto">
              <a:xfrm>
                <a:off x="3176" y="1551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193" name="Group 151"/>
            <p:cNvGrpSpPr>
              <a:grpSpLocks/>
            </p:cNvGrpSpPr>
            <p:nvPr/>
          </p:nvGrpSpPr>
          <p:grpSpPr bwMode="auto">
            <a:xfrm>
              <a:off x="5630863" y="3449638"/>
              <a:ext cx="611188" cy="481013"/>
              <a:chOff x="3653" y="1296"/>
              <a:chExt cx="385" cy="330"/>
            </a:xfrm>
          </p:grpSpPr>
          <p:grpSp>
            <p:nvGrpSpPr>
              <p:cNvPr id="194" name="Group 152"/>
              <p:cNvGrpSpPr>
                <a:grpSpLocks/>
              </p:cNvGrpSpPr>
              <p:nvPr/>
            </p:nvGrpSpPr>
            <p:grpSpPr bwMode="auto">
              <a:xfrm>
                <a:off x="3731" y="1296"/>
                <a:ext cx="251" cy="330"/>
                <a:chOff x="1884" y="765"/>
                <a:chExt cx="251" cy="330"/>
              </a:xfrm>
            </p:grpSpPr>
            <p:sp>
              <p:nvSpPr>
                <p:cNvPr id="48238" name="Oval 15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39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40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41" name="Oval 15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37" name="Text Box 157"/>
              <p:cNvSpPr txBox="1">
                <a:spLocks noChangeArrowheads="1"/>
              </p:cNvSpPr>
              <p:nvPr/>
            </p:nvSpPr>
            <p:spPr bwMode="auto">
              <a:xfrm>
                <a:off x="3653" y="1376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195" name="Group 158"/>
            <p:cNvGrpSpPr>
              <a:grpSpLocks/>
            </p:cNvGrpSpPr>
            <p:nvPr/>
          </p:nvGrpSpPr>
          <p:grpSpPr bwMode="auto">
            <a:xfrm>
              <a:off x="5068888" y="3055938"/>
              <a:ext cx="479425" cy="482600"/>
              <a:chOff x="3299" y="1027"/>
              <a:chExt cx="302" cy="330"/>
            </a:xfrm>
          </p:grpSpPr>
          <p:grpSp>
            <p:nvGrpSpPr>
              <p:cNvPr id="196" name="Group 159"/>
              <p:cNvGrpSpPr>
                <a:grpSpLocks/>
              </p:cNvGrpSpPr>
              <p:nvPr/>
            </p:nvGrpSpPr>
            <p:grpSpPr bwMode="auto">
              <a:xfrm>
                <a:off x="3315" y="1027"/>
                <a:ext cx="251" cy="330"/>
                <a:chOff x="1884" y="765"/>
                <a:chExt cx="251" cy="330"/>
              </a:xfrm>
            </p:grpSpPr>
            <p:sp>
              <p:nvSpPr>
                <p:cNvPr id="48232" name="Oval 160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33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3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35" name="Oval 163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31" name="Text Box 164"/>
              <p:cNvSpPr txBox="1">
                <a:spLocks noChangeArrowheads="1"/>
              </p:cNvSpPr>
              <p:nvPr/>
            </p:nvSpPr>
            <p:spPr bwMode="auto">
              <a:xfrm>
                <a:off x="3299" y="1134"/>
                <a:ext cx="30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197" name="Group 165"/>
            <p:cNvGrpSpPr>
              <a:grpSpLocks/>
            </p:cNvGrpSpPr>
            <p:nvPr/>
          </p:nvGrpSpPr>
          <p:grpSpPr bwMode="auto">
            <a:xfrm>
              <a:off x="4437063" y="3074988"/>
              <a:ext cx="479425" cy="482600"/>
              <a:chOff x="2901" y="1040"/>
              <a:chExt cx="302" cy="330"/>
            </a:xfrm>
          </p:grpSpPr>
          <p:grpSp>
            <p:nvGrpSpPr>
              <p:cNvPr id="198" name="Group 166"/>
              <p:cNvGrpSpPr>
                <a:grpSpLocks/>
              </p:cNvGrpSpPr>
              <p:nvPr/>
            </p:nvGrpSpPr>
            <p:grpSpPr bwMode="auto">
              <a:xfrm>
                <a:off x="2935" y="1040"/>
                <a:ext cx="251" cy="330"/>
                <a:chOff x="1884" y="765"/>
                <a:chExt cx="251" cy="330"/>
              </a:xfrm>
            </p:grpSpPr>
            <p:sp>
              <p:nvSpPr>
                <p:cNvPr id="48226" name="Oval 167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7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8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9" name="Oval 170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25" name="Text Box 171"/>
              <p:cNvSpPr txBox="1">
                <a:spLocks noChangeArrowheads="1"/>
              </p:cNvSpPr>
              <p:nvPr/>
            </p:nvSpPr>
            <p:spPr bwMode="auto">
              <a:xfrm>
                <a:off x="2901" y="1131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sp>
          <p:nvSpPr>
            <p:cNvPr id="48180" name="Line 262"/>
            <p:cNvSpPr>
              <a:spLocks noChangeShapeType="1"/>
            </p:cNvSpPr>
            <p:nvPr/>
          </p:nvSpPr>
          <p:spPr bwMode="auto">
            <a:xfrm>
              <a:off x="2647951" y="2438400"/>
              <a:ext cx="571500" cy="123825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263"/>
            <p:cNvSpPr>
              <a:spLocks noChangeShapeType="1"/>
            </p:cNvSpPr>
            <p:nvPr/>
          </p:nvSpPr>
          <p:spPr bwMode="auto">
            <a:xfrm flipV="1">
              <a:off x="2647951" y="3790950"/>
              <a:ext cx="590550" cy="11811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" name="Group 81"/>
            <p:cNvGrpSpPr>
              <a:grpSpLocks/>
            </p:cNvGrpSpPr>
            <p:nvPr/>
          </p:nvGrpSpPr>
          <p:grpSpPr bwMode="auto">
            <a:xfrm>
              <a:off x="2228851" y="2082800"/>
              <a:ext cx="611188" cy="561975"/>
              <a:chOff x="1573" y="1273"/>
              <a:chExt cx="385" cy="385"/>
            </a:xfrm>
          </p:grpSpPr>
          <p:grpSp>
            <p:nvGrpSpPr>
              <p:cNvPr id="200" name="Group 82"/>
              <p:cNvGrpSpPr>
                <a:grpSpLocks/>
              </p:cNvGrpSpPr>
              <p:nvPr/>
            </p:nvGrpSpPr>
            <p:grpSpPr bwMode="auto">
              <a:xfrm>
                <a:off x="1605" y="1273"/>
                <a:ext cx="306" cy="385"/>
                <a:chOff x="1884" y="765"/>
                <a:chExt cx="251" cy="330"/>
              </a:xfrm>
            </p:grpSpPr>
            <p:sp>
              <p:nvSpPr>
                <p:cNvPr id="48220" name="Oval 8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1" name="Rectangle 8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2" name="Rectangle 8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23" name="Oval 8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19" name="Text Box 87"/>
              <p:cNvSpPr txBox="1">
                <a:spLocks noChangeArrowheads="1"/>
              </p:cNvSpPr>
              <p:nvPr/>
            </p:nvSpPr>
            <p:spPr bwMode="auto">
              <a:xfrm>
                <a:off x="1573" y="1427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CE</a:t>
                </a:r>
              </a:p>
            </p:txBody>
          </p:sp>
        </p:grpSp>
        <p:sp>
          <p:nvSpPr>
            <p:cNvPr id="48183" name="Line 125"/>
            <p:cNvSpPr>
              <a:spLocks noChangeShapeType="1"/>
            </p:cNvSpPr>
            <p:nvPr/>
          </p:nvSpPr>
          <p:spPr bwMode="auto">
            <a:xfrm flipV="1">
              <a:off x="4141788" y="3335338"/>
              <a:ext cx="450850" cy="127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128"/>
            <p:cNvSpPr>
              <a:spLocks noChangeShapeType="1"/>
            </p:cNvSpPr>
            <p:nvPr/>
          </p:nvSpPr>
          <p:spPr bwMode="auto">
            <a:xfrm>
              <a:off x="4149726" y="3435350"/>
              <a:ext cx="103188" cy="3730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132"/>
            <p:cNvSpPr>
              <a:spLocks noChangeShapeType="1"/>
            </p:cNvSpPr>
            <p:nvPr/>
          </p:nvSpPr>
          <p:spPr bwMode="auto">
            <a:xfrm flipV="1">
              <a:off x="3582988" y="3489325"/>
              <a:ext cx="407988" cy="212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133"/>
            <p:cNvSpPr>
              <a:spLocks noChangeShapeType="1"/>
            </p:cNvSpPr>
            <p:nvPr/>
          </p:nvSpPr>
          <p:spPr bwMode="auto">
            <a:xfrm>
              <a:off x="3597276" y="3781425"/>
              <a:ext cx="568325" cy="1746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Line 136"/>
            <p:cNvSpPr>
              <a:spLocks noChangeShapeType="1"/>
            </p:cNvSpPr>
            <p:nvPr/>
          </p:nvSpPr>
          <p:spPr bwMode="auto">
            <a:xfrm flipV="1">
              <a:off x="3582988" y="3502025"/>
              <a:ext cx="958850" cy="23971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" name="Group 137"/>
            <p:cNvGrpSpPr>
              <a:grpSpLocks/>
            </p:cNvGrpSpPr>
            <p:nvPr/>
          </p:nvGrpSpPr>
          <p:grpSpPr bwMode="auto">
            <a:xfrm>
              <a:off x="3074988" y="3435350"/>
              <a:ext cx="611188" cy="549275"/>
              <a:chOff x="2043" y="1287"/>
              <a:chExt cx="385" cy="376"/>
            </a:xfrm>
          </p:grpSpPr>
          <p:grpSp>
            <p:nvGrpSpPr>
              <p:cNvPr id="202" name="Group 138"/>
              <p:cNvGrpSpPr>
                <a:grpSpLocks/>
              </p:cNvGrpSpPr>
              <p:nvPr/>
            </p:nvGrpSpPr>
            <p:grpSpPr bwMode="auto">
              <a:xfrm>
                <a:off x="2123" y="1287"/>
                <a:ext cx="260" cy="376"/>
                <a:chOff x="1884" y="765"/>
                <a:chExt cx="251" cy="330"/>
              </a:xfrm>
            </p:grpSpPr>
            <p:sp>
              <p:nvSpPr>
                <p:cNvPr id="48214" name="Oval 13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15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1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17" name="Oval 14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13" name="Text Box 143"/>
              <p:cNvSpPr txBox="1">
                <a:spLocks noChangeArrowheads="1"/>
              </p:cNvSpPr>
              <p:nvPr/>
            </p:nvSpPr>
            <p:spPr bwMode="auto">
              <a:xfrm>
                <a:off x="2043" y="1422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PE</a:t>
                </a:r>
              </a:p>
            </p:txBody>
          </p:sp>
        </p:grpSp>
        <p:grpSp>
          <p:nvGrpSpPr>
            <p:cNvPr id="203" name="Group 172"/>
            <p:cNvGrpSpPr>
              <a:grpSpLocks/>
            </p:cNvGrpSpPr>
            <p:nvPr/>
          </p:nvGrpSpPr>
          <p:grpSpPr bwMode="auto">
            <a:xfrm>
              <a:off x="3794126" y="3074988"/>
              <a:ext cx="479425" cy="482600"/>
              <a:chOff x="5015" y="1529"/>
              <a:chExt cx="302" cy="330"/>
            </a:xfrm>
          </p:grpSpPr>
          <p:grpSp>
            <p:nvGrpSpPr>
              <p:cNvPr id="204" name="Group 173"/>
              <p:cNvGrpSpPr>
                <a:grpSpLocks/>
              </p:cNvGrpSpPr>
              <p:nvPr/>
            </p:nvGrpSpPr>
            <p:grpSpPr bwMode="auto">
              <a:xfrm>
                <a:off x="5025" y="1529"/>
                <a:ext cx="251" cy="330"/>
                <a:chOff x="1884" y="765"/>
                <a:chExt cx="251" cy="330"/>
              </a:xfrm>
            </p:grpSpPr>
            <p:sp>
              <p:nvSpPr>
                <p:cNvPr id="48208" name="Oval 174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9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10" name="Rectangle 17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11" name="Oval 177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07" name="Text Box 178"/>
              <p:cNvSpPr txBox="1">
                <a:spLocks noChangeArrowheads="1"/>
              </p:cNvSpPr>
              <p:nvPr/>
            </p:nvSpPr>
            <p:spPr bwMode="auto">
              <a:xfrm>
                <a:off x="5015" y="1642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05" name="Group 179"/>
            <p:cNvGrpSpPr>
              <a:grpSpLocks/>
            </p:cNvGrpSpPr>
            <p:nvPr/>
          </p:nvGrpSpPr>
          <p:grpSpPr bwMode="auto">
            <a:xfrm>
              <a:off x="4068763" y="3756025"/>
              <a:ext cx="479425" cy="482600"/>
              <a:chOff x="3176" y="1456"/>
              <a:chExt cx="302" cy="330"/>
            </a:xfrm>
          </p:grpSpPr>
          <p:grpSp>
            <p:nvGrpSpPr>
              <p:cNvPr id="206" name="Group 180"/>
              <p:cNvGrpSpPr>
                <a:grpSpLocks/>
              </p:cNvGrpSpPr>
              <p:nvPr/>
            </p:nvGrpSpPr>
            <p:grpSpPr bwMode="auto">
              <a:xfrm>
                <a:off x="3197" y="1456"/>
                <a:ext cx="251" cy="330"/>
                <a:chOff x="1884" y="765"/>
                <a:chExt cx="251" cy="330"/>
              </a:xfrm>
            </p:grpSpPr>
            <p:sp>
              <p:nvSpPr>
                <p:cNvPr id="48202" name="Oval 181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5" name="Oval 184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01" name="Text Box 185"/>
              <p:cNvSpPr txBox="1">
                <a:spLocks noChangeArrowheads="1"/>
              </p:cNvSpPr>
              <p:nvPr/>
            </p:nvSpPr>
            <p:spPr bwMode="auto">
              <a:xfrm>
                <a:off x="3176" y="1551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P</a:t>
                </a:r>
              </a:p>
            </p:txBody>
          </p:sp>
        </p:grpSp>
        <p:grpSp>
          <p:nvGrpSpPr>
            <p:cNvPr id="207" name="Group 255"/>
            <p:cNvGrpSpPr>
              <a:grpSpLocks/>
            </p:cNvGrpSpPr>
            <p:nvPr/>
          </p:nvGrpSpPr>
          <p:grpSpPr bwMode="auto">
            <a:xfrm>
              <a:off x="6557963" y="4616450"/>
              <a:ext cx="398463" cy="482600"/>
              <a:chOff x="1884" y="765"/>
              <a:chExt cx="251" cy="330"/>
            </a:xfrm>
          </p:grpSpPr>
          <p:sp>
            <p:nvSpPr>
              <p:cNvPr id="48196" name="Oval 256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7" name="Rectangle 25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8" name="Rectangle 25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9" name="Oval 259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92" name="Text Box 260"/>
            <p:cNvSpPr txBox="1">
              <a:spLocks noChangeArrowheads="1"/>
            </p:cNvSpPr>
            <p:nvPr/>
          </p:nvSpPr>
          <p:spPr bwMode="auto">
            <a:xfrm>
              <a:off x="6440488" y="4768850"/>
              <a:ext cx="611188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CE</a:t>
              </a:r>
            </a:p>
          </p:txBody>
        </p:sp>
        <p:sp>
          <p:nvSpPr>
            <p:cNvPr id="48193" name="Text Box 266"/>
            <p:cNvSpPr txBox="1">
              <a:spLocks noChangeArrowheads="1"/>
            </p:cNvSpPr>
            <p:nvPr/>
          </p:nvSpPr>
          <p:spPr bwMode="auto">
            <a:xfrm>
              <a:off x="3771901" y="4618038"/>
              <a:ext cx="2173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provider network</a:t>
              </a:r>
            </a:p>
          </p:txBody>
        </p:sp>
        <p:sp>
          <p:nvSpPr>
            <p:cNvPr id="48194" name="Text Box 267"/>
            <p:cNvSpPr txBox="1">
              <a:spLocks noChangeArrowheads="1"/>
            </p:cNvSpPr>
            <p:nvPr/>
          </p:nvSpPr>
          <p:spPr bwMode="auto">
            <a:xfrm>
              <a:off x="384176" y="5738813"/>
              <a:ext cx="24241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 2 network</a:t>
              </a:r>
            </a:p>
          </p:txBody>
        </p:sp>
        <p:sp>
          <p:nvSpPr>
            <p:cNvPr id="48195" name="Text Box 268"/>
            <p:cNvSpPr txBox="1">
              <a:spLocks noChangeArrowheads="1"/>
            </p:cNvSpPr>
            <p:nvPr/>
          </p:nvSpPr>
          <p:spPr bwMode="auto">
            <a:xfrm>
              <a:off x="6591301" y="5703888"/>
              <a:ext cx="2268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/>
                <a:t>customer 1 network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702256" y="2811439"/>
              <a:ext cx="87345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AC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690883" y="4246729"/>
              <a:ext cx="87345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AC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777552" y="2652215"/>
              <a:ext cx="87345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AC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052782" y="4060209"/>
              <a:ext cx="873457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AC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Label Switched VPNs </a:t>
            </a:r>
            <a:r>
              <a:rPr lang="en-US" sz="2800" smtClean="0"/>
              <a:t>(cont.)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54113"/>
            <a:ext cx="8629650" cy="5448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If customers 1 and 2 use overlapping IP addresses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C-routers have inconsistent tables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Ingress PE (LER) inserts two labels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Only PEs know about customers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P-routers see only the label of the egress PE-router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P-routers don’t see IP addresses, so there is no ambiguity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they don’t know about VPNs at all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no need to understand customer configuration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smaller tables 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no rerouting if customer reconfigures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33CC"/>
                </a:solidFill>
              </a:rPr>
              <a:t>Ingress PE router only knows about CE routers</a:t>
            </a:r>
          </a:p>
          <a:p>
            <a:pPr lvl="1" eaLnBrk="1" hangingPunct="1"/>
            <a:r>
              <a:rPr lang="en-US" sz="2400" dirty="0" smtClean="0">
                <a:solidFill>
                  <a:srgbClr val="FF33CC"/>
                </a:solidFill>
              </a:rPr>
              <a:t>no need to understand customer configuration (C-routers)</a:t>
            </a:r>
          </a:p>
          <a:p>
            <a:pPr lvl="1" eaLnBrk="1" hangingPunct="1"/>
            <a:endParaRPr lang="en-US" sz="2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167313" y="1690379"/>
            <a:ext cx="3136899" cy="1476739"/>
            <a:chOff x="5167313" y="1813211"/>
            <a:chExt cx="3136899" cy="1476739"/>
          </a:xfrm>
        </p:grpSpPr>
        <p:sp>
          <p:nvSpPr>
            <p:cNvPr id="49158" name="Text Box 5"/>
            <p:cNvSpPr txBox="1">
              <a:spLocks noChangeArrowheads="1"/>
            </p:cNvSpPr>
            <p:nvPr/>
          </p:nvSpPr>
          <p:spPr bwMode="auto">
            <a:xfrm>
              <a:off x="5167313" y="1813211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egress PE</a:t>
              </a: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5167314" y="2185657"/>
              <a:ext cx="3130526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egress CE</a:t>
              </a:r>
            </a:p>
          </p:txBody>
        </p:sp>
        <p:sp>
          <p:nvSpPr>
            <p:cNvPr id="49160" name="Text Box 7"/>
            <p:cNvSpPr txBox="1">
              <a:spLocks noChangeArrowheads="1"/>
            </p:cNvSpPr>
            <p:nvPr/>
          </p:nvSpPr>
          <p:spPr bwMode="auto">
            <a:xfrm>
              <a:off x="5168900" y="2552131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IP header</a:t>
              </a:r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auto">
            <a:xfrm>
              <a:off x="5168900" y="2920618"/>
              <a:ext cx="313531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payload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PWE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grpSp>
        <p:nvGrpSpPr>
          <p:cNvPr id="4" name="Group 6"/>
          <p:cNvGrpSpPr>
            <a:grpSpLocks noGrp="1"/>
          </p:cNvGrpSpPr>
          <p:nvPr/>
        </p:nvGrpSpPr>
        <p:grpSpPr bwMode="auto">
          <a:xfrm>
            <a:off x="201304" y="1173471"/>
            <a:ext cx="8585200" cy="3073987"/>
            <a:chOff x="0" y="1769"/>
            <a:chExt cx="5760" cy="2026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 flipV="1">
              <a:off x="0" y="2813"/>
              <a:ext cx="563" cy="3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 rot="64793">
              <a:off x="1015" y="1769"/>
              <a:ext cx="3571" cy="2026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0" y="2845"/>
              <a:ext cx="54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600" b="1" dirty="0">
                  <a:solidFill>
                    <a:srgbClr val="D65700"/>
                  </a:solidFill>
                </a:rPr>
                <a:t>native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600" b="1" dirty="0">
                  <a:solidFill>
                    <a:srgbClr val="D65700"/>
                  </a:solidFill>
                </a:rPr>
                <a:t>service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107" y="3081"/>
              <a:ext cx="1152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sz="2000" dirty="0">
                  <a:solidFill>
                    <a:srgbClr val="0033CC"/>
                  </a:solidFill>
                </a:rPr>
                <a:t>A tunnel may contain many PWs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933" y="2759"/>
              <a:ext cx="827" cy="12"/>
            </a:xfrm>
            <a:prstGeom prst="line">
              <a:avLst/>
            </a:prstGeom>
            <a:noFill/>
            <a:ln w="57150">
              <a:solidFill>
                <a:srgbClr val="D25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213" y="2776"/>
              <a:ext cx="54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600" b="1" dirty="0">
                  <a:solidFill>
                    <a:srgbClr val="D65700"/>
                  </a:solidFill>
                </a:rPr>
                <a:t>native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</a:pPr>
              <a:r>
                <a:rPr lang="en-US" sz="1600" b="1" dirty="0">
                  <a:solidFill>
                    <a:srgbClr val="D65700"/>
                  </a:solidFill>
                </a:rPr>
                <a:t>service</a:t>
              </a: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214" y="2523"/>
              <a:ext cx="838" cy="589"/>
              <a:chOff x="892" y="3611"/>
              <a:chExt cx="964" cy="589"/>
            </a:xfrm>
          </p:grpSpPr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 flipH="1">
                <a:off x="896" y="3611"/>
                <a:ext cx="960" cy="589"/>
              </a:xfrm>
              <a:prstGeom prst="rect">
                <a:avLst/>
              </a:prstGeom>
              <a:gradFill rotWithShape="0">
                <a:gsLst>
                  <a:gs pos="0">
                    <a:srgbClr val="FFCC99">
                      <a:gamma/>
                      <a:shade val="80000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 flipH="1">
                <a:off x="895" y="369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 flipH="1">
                <a:off x="892" y="385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 flipH="1">
                <a:off x="895" y="4041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49" y="2533"/>
              <a:ext cx="677" cy="5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dirty="0"/>
                <a:t>PE</a:t>
              </a:r>
            </a:p>
            <a:p>
              <a:pPr algn="ctr"/>
              <a:r>
                <a:rPr lang="en-US" sz="2400" dirty="0" smtClean="0"/>
                <a:t>router</a:t>
              </a:r>
              <a:endParaRPr lang="en-US" sz="2400" dirty="0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089" y="2080"/>
              <a:ext cx="585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578" y="2616"/>
              <a:ext cx="585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383" y="3195"/>
              <a:ext cx="585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267" y="2482"/>
              <a:ext cx="698" cy="5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PE</a:t>
              </a:r>
            </a:p>
            <a:p>
              <a:pPr algn="ctr"/>
              <a:r>
                <a:rPr lang="en-US" sz="2400" dirty="0"/>
                <a:t> </a:t>
              </a:r>
              <a:r>
                <a:rPr lang="en-US" sz="2400" dirty="0" smtClean="0"/>
                <a:t>router</a:t>
              </a:r>
              <a:endParaRPr lang="en-US" sz="2400" dirty="0"/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3431" y="2464"/>
              <a:ext cx="838" cy="589"/>
              <a:chOff x="892" y="3611"/>
              <a:chExt cx="964" cy="589"/>
            </a:xfrm>
          </p:grpSpPr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 flipH="1">
                <a:off x="896" y="3611"/>
                <a:ext cx="960" cy="589"/>
              </a:xfrm>
              <a:prstGeom prst="rect">
                <a:avLst/>
              </a:prstGeom>
              <a:gradFill rotWithShape="0">
                <a:gsLst>
                  <a:gs pos="0">
                    <a:srgbClr val="FFCC99">
                      <a:gamma/>
                      <a:shade val="80000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 flipH="1">
                <a:off x="895" y="369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 flipH="1">
                <a:off x="892" y="3854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 flipH="1">
                <a:off x="895" y="4041"/>
                <a:ext cx="960" cy="9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845" y="2057"/>
              <a:ext cx="585" cy="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/>
                <a:t>P router</a:t>
              </a: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5651240" y="4808607"/>
            <a:ext cx="3138487" cy="1485900"/>
            <a:chOff x="1000" y="2186"/>
            <a:chExt cx="1977" cy="936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000" y="2186"/>
              <a:ext cx="1975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tunnel </a:t>
              </a:r>
              <a:r>
                <a:rPr lang="en-US" b="1" dirty="0" smtClean="0">
                  <a:solidFill>
                    <a:srgbClr val="FF33CC"/>
                  </a:solidFill>
                </a:rPr>
                <a:t>label(s)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000" y="2415"/>
              <a:ext cx="1977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PW </a:t>
              </a:r>
              <a:r>
                <a:rPr lang="en-US" b="1" dirty="0" smtClean="0">
                  <a:solidFill>
                    <a:srgbClr val="FF33CC"/>
                  </a:solidFill>
                </a:rPr>
                <a:t>label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1001" y="2650"/>
              <a:ext cx="1975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33CC"/>
                  </a:solidFill>
                </a:rPr>
                <a:t>PW control </a:t>
              </a:r>
              <a:r>
                <a:rPr lang="en-US" b="1" dirty="0" smtClean="0">
                  <a:solidFill>
                    <a:srgbClr val="FF33CC"/>
                  </a:solidFill>
                </a:rPr>
                <a:t>word</a:t>
              </a:r>
              <a:endParaRPr lang="en-US" b="1" dirty="0">
                <a:solidFill>
                  <a:srgbClr val="FF33CC"/>
                </a:solidFill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001" y="2889"/>
              <a:ext cx="1975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33CC"/>
                  </a:solidFill>
                </a:rPr>
                <a:t>payload</a:t>
              </a:r>
              <a:endParaRPr lang="en-US" b="1" dirty="0">
                <a:solidFill>
                  <a:srgbClr val="FF33CC"/>
                </a:solidFill>
              </a:endParaRP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279399" y="4653770"/>
            <a:ext cx="6025867" cy="20199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 label is not a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it just identifies native service instance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 smtClean="0"/>
              <a:t>P routers don’t know about PWs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just how to get to egress 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 smtClean="0"/>
              <a:t>With MS-PWs, PW labels becomes real labels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Buses </a:t>
            </a:r>
            <a:r>
              <a:rPr lang="en-US" sz="2800" dirty="0" smtClean="0"/>
              <a:t>(e.g., Ethernet LANs)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4392966"/>
            <a:ext cx="7772400" cy="221255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simplest way to interconnect </a:t>
            </a:r>
            <a:r>
              <a:rPr lang="en-US" sz="2400" i="1" dirty="0" smtClean="0"/>
              <a:t>hosts</a:t>
            </a:r>
            <a:r>
              <a:rPr lang="en-US" sz="2400" dirty="0" smtClean="0"/>
              <a:t> is via a </a:t>
            </a:r>
            <a:r>
              <a:rPr lang="en-US" sz="2400" i="1" dirty="0" smtClean="0"/>
              <a:t>bus</a:t>
            </a:r>
          </a:p>
          <a:p>
            <a:r>
              <a:rPr lang="en-US" sz="2000" dirty="0" smtClean="0"/>
              <a:t>each message is sent to all possible recipients</a:t>
            </a:r>
          </a:p>
          <a:p>
            <a:r>
              <a:rPr lang="en-US" sz="2000" dirty="0" smtClean="0"/>
              <a:t>all receivers check the message’s destination address</a:t>
            </a:r>
          </a:p>
          <a:p>
            <a:r>
              <a:rPr lang="en-US" sz="2000" dirty="0" smtClean="0"/>
              <a:t>if message destination address does not match receiver’s address</a:t>
            </a:r>
          </a:p>
          <a:p>
            <a:pPr lvl="1"/>
            <a:r>
              <a:rPr lang="en-US" sz="2000" dirty="0" smtClean="0"/>
              <a:t>message ignored </a:t>
            </a:r>
            <a:r>
              <a:rPr lang="en-US" sz="1800" dirty="0" smtClean="0"/>
              <a:t>(except in promiscuous mode)</a:t>
            </a:r>
          </a:p>
          <a:p>
            <a:r>
              <a:rPr lang="en-US" sz="2000" dirty="0" smtClean="0"/>
              <a:t>if message destination address matches receiver’s address</a:t>
            </a:r>
          </a:p>
          <a:p>
            <a:pPr lvl="1"/>
            <a:r>
              <a:rPr lang="en-US" sz="2000" dirty="0" smtClean="0"/>
              <a:t>message received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08050" y="969150"/>
            <a:ext cx="7292975" cy="2879725"/>
            <a:chOff x="792" y="667"/>
            <a:chExt cx="4594" cy="1814"/>
          </a:xfrm>
        </p:grpSpPr>
        <p:sp>
          <p:nvSpPr>
            <p:cNvPr id="17414" name="Rectangle 18"/>
            <p:cNvSpPr>
              <a:spLocks noChangeArrowheads="1"/>
            </p:cNvSpPr>
            <p:nvPr/>
          </p:nvSpPr>
          <p:spPr bwMode="auto">
            <a:xfrm rot="16200000" flipH="1">
              <a:off x="3850" y="1731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17"/>
            <p:cNvSpPr>
              <a:spLocks noChangeArrowheads="1"/>
            </p:cNvSpPr>
            <p:nvPr/>
          </p:nvSpPr>
          <p:spPr bwMode="auto">
            <a:xfrm rot="16200000" flipH="1">
              <a:off x="2731" y="1736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3"/>
            <p:cNvSpPr>
              <a:spLocks noChangeArrowheads="1"/>
            </p:cNvSpPr>
            <p:nvPr/>
          </p:nvSpPr>
          <p:spPr bwMode="auto">
            <a:xfrm rot="16200000" flipH="1">
              <a:off x="1588" y="1745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16"/>
            <p:cNvSpPr>
              <a:spLocks noChangeArrowheads="1"/>
            </p:cNvSpPr>
            <p:nvPr/>
          </p:nvSpPr>
          <p:spPr bwMode="auto">
            <a:xfrm rot="16200000" flipH="1">
              <a:off x="4435" y="1420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5"/>
            <p:cNvSpPr>
              <a:spLocks noChangeArrowheads="1"/>
            </p:cNvSpPr>
            <p:nvPr/>
          </p:nvSpPr>
          <p:spPr bwMode="auto">
            <a:xfrm rot="16200000" flipH="1">
              <a:off x="3270" y="1416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 rot="16200000" flipH="1">
              <a:off x="2150" y="1430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 rot="16200000" flipH="1">
              <a:off x="1034" y="1420"/>
              <a:ext cx="290" cy="46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4"/>
            <p:cNvSpPr>
              <a:spLocks noChangeArrowheads="1"/>
            </p:cNvSpPr>
            <p:nvPr/>
          </p:nvSpPr>
          <p:spPr bwMode="auto">
            <a:xfrm flipH="1">
              <a:off x="792" y="1576"/>
              <a:ext cx="4023" cy="7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2" name="Picture 5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5" y="1901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6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5" y="1051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7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3" y="1051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8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902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9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8" y="1052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0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2" y="1893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1" descr="C:\WINDOWS\Application Data\Microsoft\Media Catalog\Downloaded Clips\cl0\SY01625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8" y="1051"/>
              <a:ext cx="3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AutoShape 19"/>
            <p:cNvSpPr>
              <a:spLocks noChangeArrowheads="1"/>
            </p:cNvSpPr>
            <p:nvPr/>
          </p:nvSpPr>
          <p:spPr bwMode="auto">
            <a:xfrm>
              <a:off x="1326" y="722"/>
              <a:ext cx="677" cy="328"/>
            </a:xfrm>
            <a:prstGeom prst="wedgeRoundRectCallout">
              <a:avLst>
                <a:gd name="adj1" fmla="val -39662"/>
                <a:gd name="adj2" fmla="val 89634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  <p:sp>
          <p:nvSpPr>
            <p:cNvPr id="17430" name="AutoShape 20"/>
            <p:cNvSpPr>
              <a:spLocks noChangeArrowheads="1"/>
            </p:cNvSpPr>
            <p:nvPr/>
          </p:nvSpPr>
          <p:spPr bwMode="auto">
            <a:xfrm>
              <a:off x="4349" y="2126"/>
              <a:ext cx="677" cy="328"/>
            </a:xfrm>
            <a:prstGeom prst="wedgeRoundRectCallout">
              <a:avLst>
                <a:gd name="adj1" fmla="val -73634"/>
                <a:gd name="adj2" fmla="val -100000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  <p:sp>
          <p:nvSpPr>
            <p:cNvPr id="17431" name="AutoShape 21"/>
            <p:cNvSpPr>
              <a:spLocks noChangeArrowheads="1"/>
            </p:cNvSpPr>
            <p:nvPr/>
          </p:nvSpPr>
          <p:spPr bwMode="auto">
            <a:xfrm>
              <a:off x="2432" y="667"/>
              <a:ext cx="741" cy="328"/>
            </a:xfrm>
            <a:prstGeom prst="wedgeRoundRectCallout">
              <a:avLst>
                <a:gd name="adj1" fmla="val -40556"/>
                <a:gd name="adj2" fmla="val 89634"/>
                <a:gd name="adj3" fmla="val 16667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for me!!</a:t>
              </a:r>
            </a:p>
          </p:txBody>
        </p:sp>
        <p:sp>
          <p:nvSpPr>
            <p:cNvPr id="17432" name="AutoShape 22"/>
            <p:cNvSpPr>
              <a:spLocks noChangeArrowheads="1"/>
            </p:cNvSpPr>
            <p:nvPr/>
          </p:nvSpPr>
          <p:spPr bwMode="auto">
            <a:xfrm>
              <a:off x="3552" y="671"/>
              <a:ext cx="677" cy="328"/>
            </a:xfrm>
            <a:prstGeom prst="wedgeRoundRectCallout">
              <a:avLst>
                <a:gd name="adj1" fmla="val -39662"/>
                <a:gd name="adj2" fmla="val 89634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  <p:sp>
          <p:nvSpPr>
            <p:cNvPr id="17433" name="AutoShape 23"/>
            <p:cNvSpPr>
              <a:spLocks noChangeArrowheads="1"/>
            </p:cNvSpPr>
            <p:nvPr/>
          </p:nvSpPr>
          <p:spPr bwMode="auto">
            <a:xfrm>
              <a:off x="4709" y="676"/>
              <a:ext cx="677" cy="328"/>
            </a:xfrm>
            <a:prstGeom prst="wedgeRoundRectCallout">
              <a:avLst>
                <a:gd name="adj1" fmla="val -39662"/>
                <a:gd name="adj2" fmla="val 89634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  <p:sp>
          <p:nvSpPr>
            <p:cNvPr id="17434" name="AutoShape 24"/>
            <p:cNvSpPr>
              <a:spLocks noChangeArrowheads="1"/>
            </p:cNvSpPr>
            <p:nvPr/>
          </p:nvSpPr>
          <p:spPr bwMode="auto">
            <a:xfrm>
              <a:off x="3145" y="2148"/>
              <a:ext cx="677" cy="328"/>
            </a:xfrm>
            <a:prstGeom prst="wedgeRoundRectCallout">
              <a:avLst>
                <a:gd name="adj1" fmla="val -68019"/>
                <a:gd name="adj2" fmla="val -99694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  <p:sp>
          <p:nvSpPr>
            <p:cNvPr id="17435" name="AutoShape 25"/>
            <p:cNvSpPr>
              <a:spLocks noChangeArrowheads="1"/>
            </p:cNvSpPr>
            <p:nvPr/>
          </p:nvSpPr>
          <p:spPr bwMode="auto">
            <a:xfrm>
              <a:off x="1952" y="2153"/>
              <a:ext cx="677" cy="328"/>
            </a:xfrm>
            <a:prstGeom prst="wedgeRoundRectCallout">
              <a:avLst>
                <a:gd name="adj1" fmla="val -59898"/>
                <a:gd name="adj2" fmla="val -100306"/>
                <a:gd name="adj3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/>
                <a:t>not for 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Sometimes we need to force a packet to travel a particular path</a:t>
            </a:r>
          </a:p>
          <a:p>
            <a:pPr marL="0" indent="0" defTabSz="185738">
              <a:buNone/>
            </a:pPr>
            <a:r>
              <a:rPr lang="en-US" sz="2400" dirty="0" smtClean="0"/>
              <a:t>	for example, in order to have it inspected or manipulated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IP had a source routing option (specified by </a:t>
            </a:r>
            <a:r>
              <a:rPr lang="en-US" sz="2400" i="1" dirty="0" smtClean="0"/>
              <a:t>end host</a:t>
            </a:r>
            <a:r>
              <a:rPr lang="en-US" sz="2400" dirty="0" smtClean="0"/>
              <a:t>)</a:t>
            </a:r>
          </a:p>
          <a:p>
            <a:pPr marL="0" indent="0" defTabSz="185738">
              <a:buNone/>
            </a:pPr>
            <a:r>
              <a:rPr lang="en-US" sz="2400" dirty="0"/>
              <a:t>	</a:t>
            </a:r>
            <a:r>
              <a:rPr lang="en-US" sz="2400" dirty="0" smtClean="0"/>
              <a:t>but it raised </a:t>
            </a:r>
            <a:r>
              <a:rPr lang="en-US" sz="2400" dirty="0"/>
              <a:t>security concerns (RFCs 5095, 7126)</a:t>
            </a:r>
          </a:p>
          <a:p>
            <a:pPr marL="0" indent="0" defTabSz="185738">
              <a:buNone/>
            </a:pPr>
            <a:r>
              <a:rPr lang="en-US" sz="2400" dirty="0" smtClean="0"/>
              <a:t>	and was deprecated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MPLS label stacking provides a natural alternative </a:t>
            </a:r>
          </a:p>
          <a:p>
            <a:pPr marL="0" indent="0" defTabSz="185738">
              <a:buNone/>
            </a:pPr>
            <a:r>
              <a:rPr lang="en-US" sz="2400" dirty="0"/>
              <a:t>	</a:t>
            </a:r>
            <a:r>
              <a:rPr lang="en-US" sz="2400" dirty="0" smtClean="0"/>
              <a:t>source specification is specified by the </a:t>
            </a:r>
            <a:r>
              <a:rPr lang="en-US" sz="2400" i="1" dirty="0" smtClean="0"/>
              <a:t>ingress router</a:t>
            </a:r>
          </a:p>
          <a:p>
            <a:pPr marL="0" indent="0" defTabSz="185738">
              <a:buNone/>
            </a:pPr>
            <a:r>
              <a:rPr lang="en-US" sz="2400" dirty="0" smtClean="0"/>
              <a:t>	requires deep label stacks</a:t>
            </a:r>
          </a:p>
          <a:p>
            <a:pPr marL="0" indent="0" defTabSz="185738">
              <a:spcBef>
                <a:spcPts val="600"/>
              </a:spcBef>
              <a:buNone/>
            </a:pPr>
            <a:r>
              <a:rPr lang="en-US" sz="2400" dirty="0" smtClean="0"/>
              <a:t>The principle is simple (this is only one way to perform SR)</a:t>
            </a:r>
          </a:p>
          <a:p>
            <a:pPr defTabSz="185738"/>
            <a:r>
              <a:rPr lang="en-US" sz="2400" dirty="0" smtClean="0"/>
              <a:t>IGP advertises label for each adjacency (</a:t>
            </a:r>
            <a:r>
              <a:rPr lang="en-US" sz="2400" i="1" dirty="0" smtClean="0"/>
              <a:t>segment</a:t>
            </a:r>
            <a:r>
              <a:rPr lang="en-US" sz="2400" dirty="0" smtClean="0"/>
              <a:t>)</a:t>
            </a:r>
          </a:p>
          <a:p>
            <a:pPr defTabSz="185738"/>
            <a:r>
              <a:rPr lang="en-US" sz="2400" dirty="0" smtClean="0"/>
              <a:t>ingress router inserts a label for each segment to be traversed</a:t>
            </a:r>
          </a:p>
          <a:p>
            <a:pPr defTabSz="185738"/>
            <a:r>
              <a:rPr lang="en-US" sz="2400" dirty="0" smtClean="0"/>
              <a:t>each router pops a label (or leaves it w/o swapping)</a:t>
            </a:r>
          </a:p>
          <a:p>
            <a:pPr defTabSz="185738"/>
            <a:r>
              <a:rPr lang="en-US" sz="2400" dirty="0" smtClean="0"/>
              <a:t>packet arrives at egress router its label stack depleted</a:t>
            </a:r>
          </a:p>
          <a:p>
            <a:pPr marL="0" indent="0" defTabSz="185738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Routing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85902" y="3754738"/>
            <a:ext cx="1029684" cy="1587500"/>
            <a:chOff x="7685902" y="3754738"/>
            <a:chExt cx="1029684" cy="1587500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7685902" y="3754738"/>
              <a:ext cx="1029684" cy="1587500"/>
              <a:chOff x="1000" y="2130"/>
              <a:chExt cx="1977" cy="1000"/>
            </a:xfrm>
          </p:grpSpPr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1000" y="2130"/>
                <a:ext cx="1975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FF33CC"/>
                    </a:solidFill>
                  </a:rPr>
                  <a:t>SID 1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" name="Text Box 31"/>
              <p:cNvSpPr txBox="1">
                <a:spLocks noChangeArrowheads="1"/>
              </p:cNvSpPr>
              <p:nvPr/>
            </p:nvSpPr>
            <p:spPr bwMode="auto">
              <a:xfrm>
                <a:off x="1000" y="2367"/>
                <a:ext cx="1977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FF33CC"/>
                    </a:solidFill>
                  </a:rPr>
                  <a:t>SID 2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" name="Text Box 32"/>
              <p:cNvSpPr txBox="1">
                <a:spLocks noChangeArrowheads="1"/>
              </p:cNvSpPr>
              <p:nvPr/>
            </p:nvSpPr>
            <p:spPr bwMode="auto">
              <a:xfrm>
                <a:off x="1001" y="2658"/>
                <a:ext cx="1975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FF33CC"/>
                    </a:solidFill>
                  </a:rPr>
                  <a:t>SID n</a:t>
                </a:r>
                <a:endParaRPr lang="en-US" b="1" dirty="0">
                  <a:solidFill>
                    <a:srgbClr val="FF33CC"/>
                  </a:solidFill>
                </a:endParaRPr>
              </a:p>
            </p:txBody>
          </p:sp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1001" y="2897"/>
                <a:ext cx="1975" cy="2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FF33CC"/>
                    </a:solidFill>
                  </a:rPr>
                  <a:t>payload</a:t>
                </a:r>
                <a:endParaRPr lang="en-US" b="1" dirty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735330" y="4254450"/>
              <a:ext cx="939114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 smtClean="0">
                  <a:latin typeface="+mn-lt"/>
                </a:rPr>
                <a:t>...</a:t>
              </a:r>
              <a:endParaRPr lang="en-US" sz="1100" b="1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4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800" dirty="0" smtClean="0">
                <a:solidFill>
                  <a:srgbClr val="0033CC"/>
                </a:solidFill>
              </a:rPr>
              <a:t>MPLS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7155" y="1150907"/>
            <a:ext cx="6980237" cy="469126"/>
            <a:chOff x="928688" y="1751408"/>
            <a:chExt cx="6980237" cy="46912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928688" y="1755774"/>
              <a:ext cx="6980237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                   </a:t>
              </a:r>
              <a:r>
                <a:rPr lang="en-US" sz="2400" dirty="0"/>
                <a:t>Label</a:t>
              </a:r>
              <a:r>
                <a:rPr lang="en-US" dirty="0"/>
                <a:t> </a:t>
              </a:r>
              <a:r>
                <a:rPr lang="en-US" sz="1600" dirty="0"/>
                <a:t>(20b)</a:t>
              </a:r>
              <a:r>
                <a:rPr lang="en-US" dirty="0"/>
                <a:t>           </a:t>
              </a:r>
              <a:r>
                <a:rPr lang="en-US" dirty="0" smtClean="0"/>
                <a:t>                           </a:t>
              </a:r>
              <a:r>
                <a:rPr lang="en-US" sz="2400" dirty="0"/>
                <a:t>TC</a:t>
              </a:r>
              <a:r>
                <a:rPr lang="en-US" sz="1400" dirty="0"/>
                <a:t>(3b)</a:t>
              </a:r>
              <a:r>
                <a:rPr lang="en-US" sz="800" dirty="0"/>
                <a:t> </a:t>
              </a:r>
              <a:r>
                <a:rPr lang="en-US" sz="800" dirty="0" smtClean="0"/>
                <a:t>    </a:t>
              </a:r>
              <a:r>
                <a:rPr lang="en-US" sz="2400" dirty="0"/>
                <a:t>S</a:t>
              </a:r>
              <a:r>
                <a:rPr lang="en-US" sz="1400" dirty="0"/>
                <a:t>(1b)</a:t>
              </a:r>
              <a:r>
                <a:rPr lang="en-US" dirty="0"/>
                <a:t>      </a:t>
              </a:r>
              <a:r>
                <a:rPr lang="en-US" dirty="0" smtClean="0"/>
                <a:t>   </a:t>
              </a:r>
              <a:r>
                <a:rPr lang="en-US" sz="2400" dirty="0" smtClean="0"/>
                <a:t>TTL</a:t>
              </a:r>
              <a:r>
                <a:rPr lang="en-US" dirty="0" smtClean="0"/>
                <a:t> </a:t>
              </a:r>
              <a:r>
                <a:rPr lang="en-US" sz="1600" dirty="0"/>
                <a:t>(8b)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4921842" y="1987826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123814" y="1989152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630838" y="1981202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MPLS history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62038"/>
            <a:ext cx="8732837" cy="53768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/>
              <a:t>Many different label switching schemes were invented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b="1" dirty="0" smtClean="0"/>
              <a:t>C</a:t>
            </a:r>
            <a:r>
              <a:rPr lang="en-US" sz="2400" dirty="0" smtClean="0"/>
              <a:t>ell </a:t>
            </a:r>
            <a:r>
              <a:rPr lang="en-US" sz="2400" b="1" dirty="0" smtClean="0"/>
              <a:t>S</a:t>
            </a:r>
            <a:r>
              <a:rPr lang="en-US" sz="2400" dirty="0" smtClean="0"/>
              <a:t>witching </a:t>
            </a:r>
            <a:r>
              <a:rPr lang="en-US" sz="2400" b="1" dirty="0" smtClean="0"/>
              <a:t>R</a:t>
            </a:r>
            <a:r>
              <a:rPr lang="en-US" sz="2400" dirty="0" smtClean="0"/>
              <a:t>outer </a:t>
            </a:r>
            <a:r>
              <a:rPr lang="en-US" sz="2000" dirty="0" smtClean="0"/>
              <a:t>(Toshiba)</a:t>
            </a:r>
            <a:r>
              <a:rPr lang="en-US" sz="2400" dirty="0" smtClean="0"/>
              <a:t>  &lt;RFC 2098,2129&gt;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IP Switching </a:t>
            </a:r>
            <a:r>
              <a:rPr lang="en-US" sz="2000" dirty="0" smtClean="0"/>
              <a:t>(</a:t>
            </a:r>
            <a:r>
              <a:rPr lang="en-US" sz="2000" dirty="0" err="1" smtClean="0"/>
              <a:t>Ipsilon</a:t>
            </a:r>
            <a:r>
              <a:rPr lang="en-US" sz="2000" dirty="0" smtClean="0"/>
              <a:t>, bought by Nokia)</a:t>
            </a:r>
            <a:r>
              <a:rPr lang="en-US" sz="2400" dirty="0" smtClean="0"/>
              <a:t>  &lt;RFC 2297&gt;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Tag Switching </a:t>
            </a:r>
            <a:r>
              <a:rPr lang="en-US" sz="2000" dirty="0" smtClean="0"/>
              <a:t>(Cisco)</a:t>
            </a:r>
            <a:r>
              <a:rPr lang="en-US" sz="2400" dirty="0" smtClean="0"/>
              <a:t>  &lt;RFC 2105&gt;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b="1" dirty="0" smtClean="0"/>
              <a:t>A</a:t>
            </a:r>
            <a:r>
              <a:rPr lang="en-US" sz="2400" dirty="0" smtClean="0"/>
              <a:t>ggregate </a:t>
            </a:r>
            <a:r>
              <a:rPr lang="en-US" sz="2400" b="1" dirty="0" smtClean="0"/>
              <a:t>R</a:t>
            </a:r>
            <a:r>
              <a:rPr lang="en-US" sz="2400" dirty="0" smtClean="0"/>
              <a:t>oute-based </a:t>
            </a:r>
            <a:r>
              <a:rPr lang="en-US" sz="2400" b="1" dirty="0" smtClean="0"/>
              <a:t>I</a:t>
            </a:r>
            <a:r>
              <a:rPr lang="en-US" sz="2400" dirty="0" smtClean="0"/>
              <a:t>P </a:t>
            </a:r>
            <a:r>
              <a:rPr lang="en-US" sz="2400" b="1" dirty="0" smtClean="0"/>
              <a:t>S</a:t>
            </a:r>
            <a:r>
              <a:rPr lang="en-US" sz="2400" dirty="0" smtClean="0"/>
              <a:t>witching </a:t>
            </a:r>
            <a:r>
              <a:rPr lang="en-US" sz="2000" dirty="0" smtClean="0"/>
              <a:t>(IBM)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IP Navigator </a:t>
            </a:r>
            <a:r>
              <a:rPr lang="en-US" sz="2000" dirty="0" smtClean="0"/>
              <a:t>(Cascade bought by Ascend bought by Lucent)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</a:pPr>
            <a:r>
              <a:rPr lang="en-US" sz="2400" dirty="0" smtClean="0"/>
              <a:t>so the IETF decided to standardize a </a:t>
            </a:r>
            <a:r>
              <a:rPr lang="en-US" sz="2400" i="1" dirty="0" smtClean="0"/>
              <a:t>single method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This method is called MPLS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MPLS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17" y="1423085"/>
            <a:ext cx="8775510" cy="50050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Of all possible label switching technologies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what is special about MPLS ?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 dirty="0" smtClean="0"/>
              <a:t>m</a:t>
            </a:r>
            <a:r>
              <a:rPr lang="en-US" sz="2400" dirty="0" smtClean="0"/>
              <a:t>ulti</a:t>
            </a:r>
            <a:r>
              <a:rPr lang="en-US" sz="2400" b="1" dirty="0" smtClean="0"/>
              <a:t>p</a:t>
            </a:r>
            <a:r>
              <a:rPr lang="en-US" sz="2400" dirty="0" smtClean="0"/>
              <a:t>rotocol - from above and below</a:t>
            </a:r>
          </a:p>
          <a:p>
            <a:pPr eaLnBrk="1" hangingPunct="1"/>
            <a:r>
              <a:rPr lang="en-US" sz="2400" dirty="0" smtClean="0"/>
              <a:t>label shim header </a:t>
            </a:r>
            <a:r>
              <a:rPr lang="en-US" sz="2000" dirty="0" smtClean="0"/>
              <a:t>(label may also be in legacy L2)</a:t>
            </a:r>
          </a:p>
          <a:p>
            <a:pPr eaLnBrk="1" hangingPunct="1"/>
            <a:r>
              <a:rPr lang="en-US" sz="2400" dirty="0" smtClean="0"/>
              <a:t>single forwarding algorithm, including for multicast and TE</a:t>
            </a:r>
          </a:p>
          <a:p>
            <a:pPr eaLnBrk="1" hangingPunct="1"/>
            <a:r>
              <a:rPr lang="en-US" sz="2400" dirty="0" smtClean="0"/>
              <a:t>control plane consisting of </a:t>
            </a:r>
          </a:p>
          <a:p>
            <a:pPr lvl="1"/>
            <a:r>
              <a:rPr lang="en-US" sz="2400" dirty="0" smtClean="0"/>
              <a:t>topology discovery via IP routing protocols</a:t>
            </a:r>
          </a:p>
          <a:p>
            <a:pPr lvl="1"/>
            <a:r>
              <a:rPr lang="en-US" sz="2400" dirty="0" smtClean="0"/>
              <a:t>and label distribution  via</a:t>
            </a:r>
          </a:p>
          <a:p>
            <a:pPr lvl="2"/>
            <a:r>
              <a:rPr lang="en-US" dirty="0" smtClean="0"/>
              <a:t>piggybacked on existing routing protocols </a:t>
            </a:r>
          </a:p>
          <a:p>
            <a:pPr lvl="2"/>
            <a:r>
              <a:rPr lang="en-US" dirty="0" smtClean="0"/>
              <a:t>via the </a:t>
            </a:r>
            <a:r>
              <a:rPr lang="en-US" b="1" dirty="0" smtClean="0"/>
              <a:t>L</a:t>
            </a:r>
            <a:r>
              <a:rPr lang="en-US" dirty="0" smtClean="0"/>
              <a:t>abel </a:t>
            </a:r>
            <a:r>
              <a:rPr lang="en-US" b="1" dirty="0" smtClean="0"/>
              <a:t>D</a:t>
            </a:r>
            <a:r>
              <a:rPr lang="en-US" dirty="0" smtClean="0"/>
              <a:t>istribution </a:t>
            </a:r>
            <a:r>
              <a:rPr lang="en-US" b="1" dirty="0" smtClean="0"/>
              <a:t>P</a:t>
            </a:r>
            <a:r>
              <a:rPr lang="en-US" dirty="0" smtClean="0"/>
              <a:t>rotocol</a:t>
            </a:r>
          </a:p>
          <a:p>
            <a:pPr lvl="2"/>
            <a:r>
              <a:rPr lang="en-US" dirty="0" smtClean="0"/>
              <a:t>via RSVP-TE </a:t>
            </a:r>
            <a:r>
              <a:rPr lang="en-US" sz="2000" dirty="0" smtClean="0"/>
              <a:t>(and historically CRLDP) </a:t>
            </a:r>
            <a:r>
              <a:rPr lang="en-US" dirty="0" smtClean="0"/>
              <a:t>for Traffic Engineering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467742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M</a:t>
            </a:r>
            <a:r>
              <a:rPr lang="en-US" dirty="0" err="1" smtClean="0"/>
              <a:t>ulti</a:t>
            </a:r>
            <a:r>
              <a:rPr lang="en-US" b="1" dirty="0" err="1" smtClean="0"/>
              <a:t>P</a:t>
            </a:r>
            <a:r>
              <a:rPr lang="en-US" dirty="0" err="1" smtClean="0"/>
              <a:t>rotocol</a:t>
            </a:r>
            <a:r>
              <a:rPr lang="en-US" dirty="0" smtClean="0"/>
              <a:t> Label Switching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2006600"/>
            <a:ext cx="7583488" cy="4114800"/>
          </a:xfr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spcAft>
                <a:spcPts val="2400"/>
              </a:spcAft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IPv4</a:t>
            </a:r>
            <a:r>
              <a:rPr lang="en-US" dirty="0" smtClean="0"/>
              <a:t>	      </a:t>
            </a:r>
            <a:r>
              <a:rPr lang="en-US" dirty="0" smtClean="0">
                <a:solidFill>
                  <a:srgbClr val="0033CC"/>
                </a:solidFill>
              </a:rPr>
              <a:t>IPv6</a:t>
            </a:r>
            <a:r>
              <a:rPr lang="en-US" dirty="0" smtClean="0"/>
              <a:t>	      </a:t>
            </a:r>
            <a:r>
              <a:rPr lang="en-US" dirty="0" smtClean="0">
                <a:solidFill>
                  <a:srgbClr val="0033CC"/>
                </a:solidFill>
              </a:rPr>
              <a:t>MPLS</a:t>
            </a:r>
            <a:r>
              <a:rPr lang="en-US" dirty="0" smtClean="0"/>
              <a:t>	       </a:t>
            </a:r>
            <a:r>
              <a:rPr lang="en-US" dirty="0" smtClean="0">
                <a:solidFill>
                  <a:srgbClr val="0033CC"/>
                </a:solidFill>
              </a:rPr>
              <a:t>PWs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4800" dirty="0" smtClean="0">
                <a:solidFill>
                  <a:srgbClr val="FF33CC"/>
                </a:solidFill>
              </a:rPr>
              <a:t>MPLS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  Ethernet	         SDH/OTN	         legacy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785813" y="3222625"/>
            <a:ext cx="758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 flipV="1">
            <a:off x="779463" y="4884738"/>
            <a:ext cx="75787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2686050" y="2017713"/>
            <a:ext cx="0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4592638" y="2017713"/>
            <a:ext cx="0" cy="119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8"/>
          <p:cNvSpPr>
            <a:spLocks noChangeShapeType="1"/>
          </p:cNvSpPr>
          <p:nvPr/>
        </p:nvSpPr>
        <p:spPr bwMode="auto">
          <a:xfrm>
            <a:off x="6473825" y="2003425"/>
            <a:ext cx="0" cy="1233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5566077" y="4892675"/>
            <a:ext cx="0" cy="1233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3154205" y="4887913"/>
            <a:ext cx="0" cy="1246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9743" y="5827596"/>
            <a:ext cx="1195327" cy="3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(ATM, FR)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0692" y="5775280"/>
            <a:ext cx="1403654" cy="3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(GFP, HDLC)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4574" y="1951631"/>
            <a:ext cx="1704377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(everything)</a:t>
            </a:r>
            <a:endParaRPr lang="en-US" sz="2400" b="1" dirty="0" smtClean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MPLS </a:t>
            </a:r>
            <a:r>
              <a:rPr lang="en-US" i="1" dirty="0" smtClean="0"/>
              <a:t>Shim</a:t>
            </a:r>
            <a:r>
              <a:rPr lang="en-US" dirty="0" smtClean="0"/>
              <a:t> Header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15" y="2165422"/>
            <a:ext cx="7758112" cy="4412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when a shim header is used, its format is: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Label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there are 2</a:t>
            </a:r>
            <a:r>
              <a:rPr lang="en-US" sz="2000" b="1" baseline="30000" dirty="0" smtClean="0">
                <a:solidFill>
                  <a:srgbClr val="0033CC"/>
                </a:solidFill>
              </a:rPr>
              <a:t>20</a:t>
            </a:r>
            <a:r>
              <a:rPr lang="en-US" sz="2000" dirty="0" smtClean="0">
                <a:solidFill>
                  <a:srgbClr val="0033CC"/>
                </a:solidFill>
              </a:rPr>
              <a:t> different labels </a:t>
            </a:r>
            <a:r>
              <a:rPr lang="en-US" sz="1600" b="1" dirty="0" smtClean="0">
                <a:solidFill>
                  <a:srgbClr val="0033CC"/>
                </a:solidFill>
              </a:rPr>
              <a:t>(+ 2</a:t>
            </a:r>
            <a:r>
              <a:rPr lang="en-US" sz="1600" b="1" baseline="30000" dirty="0" smtClean="0">
                <a:solidFill>
                  <a:srgbClr val="0033CC"/>
                </a:solidFill>
              </a:rPr>
              <a:t>20 </a:t>
            </a:r>
            <a:r>
              <a:rPr lang="en-US" sz="1600" b="1" dirty="0" smtClean="0">
                <a:solidFill>
                  <a:srgbClr val="0033CC"/>
                </a:solidFill>
              </a:rPr>
              <a:t>multicast labels)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</a:pPr>
            <a:r>
              <a:rPr lang="en-US" sz="2400" dirty="0" smtClean="0"/>
              <a:t>Traffic Class </a:t>
            </a:r>
            <a:r>
              <a:rPr lang="en-US" sz="2000" dirty="0" smtClean="0"/>
              <a:t>(ex-EXP)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             </a:t>
            </a:r>
            <a:r>
              <a:rPr lang="en-US" sz="2000" dirty="0" smtClean="0">
                <a:solidFill>
                  <a:srgbClr val="0033CC"/>
                </a:solidFill>
              </a:rPr>
              <a:t>was </a:t>
            </a:r>
            <a:r>
              <a:rPr lang="en-US" sz="2000" b="1" dirty="0" err="1" smtClean="0">
                <a:solidFill>
                  <a:srgbClr val="0033CC"/>
                </a:solidFill>
              </a:rPr>
              <a:t>CoS</a:t>
            </a:r>
            <a:r>
              <a:rPr lang="en-US" sz="2000" dirty="0" smtClean="0">
                <a:solidFill>
                  <a:srgbClr val="0033CC"/>
                </a:solidFill>
              </a:rPr>
              <a:t> in Cisco Tag Switching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      may influence packet queuing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QoS may be via E-LSP or L-LSP</a:t>
            </a:r>
          </a:p>
          <a:p>
            <a:pPr eaLnBrk="1" hangingPunct="1">
              <a:lnSpc>
                <a:spcPct val="175000"/>
              </a:lnSpc>
              <a:buFont typeface="Wingdings" pitchFamily="2" charset="2"/>
              <a:buNone/>
            </a:pPr>
            <a:r>
              <a:rPr lang="en-US" sz="2400" dirty="0" smtClean="0"/>
              <a:t>Stack bit  </a:t>
            </a:r>
            <a:r>
              <a:rPr lang="en-US" sz="2000" dirty="0" smtClean="0">
                <a:solidFill>
                  <a:srgbClr val="0033CC"/>
                </a:solidFill>
              </a:rPr>
              <a:t>S=1 indicates bottom of label stack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TTL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33CC"/>
                </a:solidFill>
              </a:rPr>
              <a:t>decrementing hop count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</a:t>
            </a:r>
            <a:r>
              <a:rPr lang="en-US" sz="14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rgbClr val="0033CC"/>
                </a:solidFill>
              </a:rPr>
              <a:t>used to eliminate infinite routing loops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     and for MPLS </a:t>
            </a:r>
            <a:r>
              <a:rPr lang="en-US" sz="2000" dirty="0" err="1" smtClean="0">
                <a:solidFill>
                  <a:srgbClr val="0033CC"/>
                </a:solidFill>
              </a:rPr>
              <a:t>traceroute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generally copied from/to IP TTL field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57913" y="4486275"/>
            <a:ext cx="2738437" cy="1731963"/>
            <a:chOff x="1000" y="2066"/>
            <a:chExt cx="1977" cy="1091"/>
          </a:xfrm>
        </p:grpSpPr>
        <p:sp>
          <p:nvSpPr>
            <p:cNvPr id="54280" name="Text Box 11"/>
            <p:cNvSpPr txBox="1">
              <a:spLocks noChangeArrowheads="1"/>
            </p:cNvSpPr>
            <p:nvPr/>
          </p:nvSpPr>
          <p:spPr bwMode="auto">
            <a:xfrm>
              <a:off x="1000" y="2066"/>
              <a:ext cx="1975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S=0         top label</a:t>
              </a:r>
            </a:p>
          </p:txBody>
        </p:sp>
        <p:sp>
          <p:nvSpPr>
            <p:cNvPr id="54281" name="Text Box 12"/>
            <p:cNvSpPr txBox="1">
              <a:spLocks noChangeArrowheads="1"/>
            </p:cNvSpPr>
            <p:nvPr/>
          </p:nvSpPr>
          <p:spPr bwMode="auto">
            <a:xfrm>
              <a:off x="1000" y="2335"/>
              <a:ext cx="1977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S=0       another label</a:t>
              </a:r>
            </a:p>
          </p:txBody>
        </p:sp>
        <p:sp>
          <p:nvSpPr>
            <p:cNvPr id="54282" name="Text Box 13"/>
            <p:cNvSpPr txBox="1">
              <a:spLocks noChangeArrowheads="1"/>
            </p:cNvSpPr>
            <p:nvPr/>
          </p:nvSpPr>
          <p:spPr bwMode="auto">
            <a:xfrm>
              <a:off x="1001" y="2610"/>
              <a:ext cx="1975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S=0     yet another label</a:t>
              </a:r>
            </a:p>
          </p:txBody>
        </p:sp>
        <p:sp>
          <p:nvSpPr>
            <p:cNvPr id="54283" name="Text Box 14"/>
            <p:cNvSpPr txBox="1">
              <a:spLocks noChangeArrowheads="1"/>
            </p:cNvSpPr>
            <p:nvPr/>
          </p:nvSpPr>
          <p:spPr bwMode="auto">
            <a:xfrm>
              <a:off x="1001" y="2889"/>
              <a:ext cx="1975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S=1        bottom label</a:t>
              </a:r>
            </a:p>
          </p:txBody>
        </p:sp>
      </p:grpSp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6157913" y="2569618"/>
            <a:ext cx="2768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</a:pPr>
            <a:r>
              <a:rPr lang="en-US" sz="1400" b="1" dirty="0">
                <a:latin typeface="Arial" charset="0"/>
                <a:cs typeface="Arial" charset="0"/>
              </a:rPr>
              <a:t>Special (reserved) labels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>
                <a:latin typeface="Arial" charset="0"/>
                <a:cs typeface="Arial" charset="0"/>
              </a:rPr>
              <a:t>  0  IPv4 explicit null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>
                <a:latin typeface="Arial" charset="0"/>
                <a:cs typeface="Arial" charset="0"/>
              </a:rPr>
              <a:t>  1  router alert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>
                <a:latin typeface="Arial" charset="0"/>
                <a:cs typeface="Arial" charset="0"/>
              </a:rPr>
              <a:t>  2  IPv6 explicit null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>
                <a:latin typeface="Arial" charset="0"/>
                <a:cs typeface="Arial" charset="0"/>
              </a:rPr>
              <a:t>  3  implicit </a:t>
            </a:r>
            <a:r>
              <a:rPr lang="en-US" sz="1400" dirty="0" smtClean="0">
                <a:latin typeface="Arial" charset="0"/>
                <a:cs typeface="Arial" charset="0"/>
              </a:rPr>
              <a:t>null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 7 entropy label indicator</a:t>
            </a:r>
            <a:endParaRPr lang="en-US" sz="1400" dirty="0"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 smtClean="0">
                <a:latin typeface="Arial" charset="0"/>
                <a:cs typeface="Arial" charset="0"/>
              </a:rPr>
              <a:t>13  MPLS-TP GAL</a:t>
            </a:r>
          </a:p>
          <a:p>
            <a:pPr marL="800100" lvl="1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sz="1400" dirty="0" smtClean="0">
                <a:latin typeface="Arial" charset="0"/>
                <a:cs typeface="Arial" charset="0"/>
              </a:rPr>
              <a:t>14  Y.1711 OAM label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7745" y="1232794"/>
            <a:ext cx="6980237" cy="469126"/>
            <a:chOff x="928688" y="1751408"/>
            <a:chExt cx="6980237" cy="469126"/>
          </a:xfrm>
        </p:grpSpPr>
        <p:sp>
          <p:nvSpPr>
            <p:cNvPr id="54284" name="Text Box 5"/>
            <p:cNvSpPr txBox="1">
              <a:spLocks noChangeArrowheads="1"/>
            </p:cNvSpPr>
            <p:nvPr/>
          </p:nvSpPr>
          <p:spPr bwMode="auto">
            <a:xfrm>
              <a:off x="928688" y="1755774"/>
              <a:ext cx="6980237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                   </a:t>
              </a:r>
              <a:r>
                <a:rPr lang="en-US" sz="2400" dirty="0"/>
                <a:t>Label</a:t>
              </a:r>
              <a:r>
                <a:rPr lang="en-US" dirty="0"/>
                <a:t> </a:t>
              </a:r>
              <a:r>
                <a:rPr lang="en-US" sz="1600" dirty="0"/>
                <a:t>(20b)</a:t>
              </a:r>
              <a:r>
                <a:rPr lang="en-US" dirty="0"/>
                <a:t>           </a:t>
              </a:r>
              <a:r>
                <a:rPr lang="en-US" dirty="0" smtClean="0"/>
                <a:t>                           </a:t>
              </a:r>
              <a:r>
                <a:rPr lang="en-US" sz="2400" dirty="0"/>
                <a:t>TC</a:t>
              </a:r>
              <a:r>
                <a:rPr lang="en-US" sz="1400" dirty="0"/>
                <a:t>(3b)</a:t>
              </a:r>
              <a:r>
                <a:rPr lang="en-US" sz="800" dirty="0"/>
                <a:t> </a:t>
              </a:r>
              <a:r>
                <a:rPr lang="en-US" sz="800" dirty="0" smtClean="0"/>
                <a:t>    </a:t>
              </a:r>
              <a:r>
                <a:rPr lang="en-US" sz="2400" dirty="0"/>
                <a:t>S</a:t>
              </a:r>
              <a:r>
                <a:rPr lang="en-US" sz="1400" dirty="0"/>
                <a:t>(1b)</a:t>
              </a:r>
              <a:r>
                <a:rPr lang="en-US" dirty="0"/>
                <a:t>      </a:t>
              </a:r>
              <a:r>
                <a:rPr lang="en-US" dirty="0" smtClean="0"/>
                <a:t>   </a:t>
              </a:r>
              <a:r>
                <a:rPr lang="en-US" sz="2400" dirty="0" smtClean="0"/>
                <a:t>TTL</a:t>
              </a:r>
              <a:r>
                <a:rPr lang="en-US" dirty="0" smtClean="0"/>
                <a:t> </a:t>
              </a:r>
              <a:r>
                <a:rPr lang="en-US" sz="1600" dirty="0"/>
                <a:t>(8b)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921842" y="1987826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123814" y="1989152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30838" y="1981202"/>
              <a:ext cx="461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1129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 Forwarding Algorithm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5" y="1106488"/>
            <a:ext cx="8884693" cy="5392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IP uses different </a:t>
            </a:r>
            <a:r>
              <a:rPr lang="en-US" sz="2400" i="1" dirty="0" smtClean="0"/>
              <a:t>forwarding</a:t>
            </a:r>
            <a:r>
              <a:rPr lang="en-US" sz="2400" dirty="0" smtClean="0"/>
              <a:t> algorithms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for </a:t>
            </a:r>
            <a:r>
              <a:rPr lang="en-US" sz="2400" dirty="0" err="1" smtClean="0"/>
              <a:t>unicast</a:t>
            </a:r>
            <a:r>
              <a:rPr lang="en-US" sz="2400" dirty="0" smtClean="0"/>
              <a:t>, </a:t>
            </a:r>
            <a:r>
              <a:rPr lang="en-US" sz="2400" dirty="0" err="1" smtClean="0"/>
              <a:t>unicast</a:t>
            </a:r>
            <a:r>
              <a:rPr lang="en-US" sz="2400" dirty="0" smtClean="0"/>
              <a:t> w/ </a:t>
            </a:r>
            <a:r>
              <a:rPr lang="en-US" sz="2400" dirty="0" err="1" smtClean="0"/>
              <a:t>ToS</a:t>
            </a:r>
            <a:r>
              <a:rPr lang="en-US" sz="2400" dirty="0" smtClean="0"/>
              <a:t>, multicast, etc.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L</a:t>
            </a:r>
            <a:r>
              <a:rPr lang="en-US" sz="2400" b="1" dirty="0" smtClean="0"/>
              <a:t>S</a:t>
            </a:r>
            <a:r>
              <a:rPr lang="en-US" sz="2400" dirty="0" smtClean="0"/>
              <a:t>R uses one </a:t>
            </a:r>
            <a:r>
              <a:rPr lang="en-US" sz="2400" i="1" dirty="0" smtClean="0"/>
              <a:t>forwarding</a:t>
            </a:r>
            <a:r>
              <a:rPr lang="en-US" sz="2400" dirty="0" smtClean="0"/>
              <a:t> algorithm  (L</a:t>
            </a:r>
            <a:r>
              <a:rPr lang="en-US" sz="2400" b="1" dirty="0" smtClean="0"/>
              <a:t>E</a:t>
            </a:r>
            <a:r>
              <a:rPr lang="en-US" sz="2400" dirty="0" smtClean="0"/>
              <a:t>R is more complicated)</a:t>
            </a:r>
          </a:p>
          <a:p>
            <a:pPr lvl="1" eaLnBrk="1" hangingPunct="1"/>
            <a:r>
              <a:rPr lang="en-US" sz="2000" dirty="0" smtClean="0"/>
              <a:t>read top label </a:t>
            </a:r>
            <a:r>
              <a:rPr lang="en-US" sz="2000" i="1" dirty="0" smtClean="0"/>
              <a:t>L</a:t>
            </a:r>
          </a:p>
          <a:p>
            <a:pPr lvl="1" eaLnBrk="1" hangingPunct="1"/>
            <a:r>
              <a:rPr lang="en-US" sz="2000" dirty="0" smtClean="0"/>
              <a:t>consult Incoming Label Map (forwarding table) 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[Cisco terminology LFIB]</a:t>
            </a:r>
          </a:p>
          <a:p>
            <a:pPr lvl="1" eaLnBrk="1" hangingPunct="1"/>
            <a:r>
              <a:rPr lang="en-US" sz="2000" dirty="0" smtClean="0"/>
              <a:t>perform label stack operation </a:t>
            </a:r>
            <a:r>
              <a:rPr lang="en-US" sz="1800" dirty="0" smtClean="0"/>
              <a:t>(pop </a:t>
            </a:r>
            <a:r>
              <a:rPr lang="en-US" sz="1800" i="1" dirty="0" smtClean="0"/>
              <a:t>L</a:t>
            </a:r>
            <a:r>
              <a:rPr lang="en-US" sz="1800" dirty="0" smtClean="0"/>
              <a:t>, swap</a:t>
            </a:r>
            <a:r>
              <a:rPr lang="en-US" sz="1800" i="1" dirty="0" smtClean="0"/>
              <a:t> L </a:t>
            </a:r>
            <a:r>
              <a:rPr lang="en-US" sz="1800" dirty="0" smtClean="0"/>
              <a:t>- </a:t>
            </a:r>
            <a:r>
              <a:rPr lang="en-US" sz="1800" i="1" dirty="0" smtClean="0"/>
              <a:t>M</a:t>
            </a:r>
            <a:r>
              <a:rPr lang="en-US" sz="1800" dirty="0" smtClean="0"/>
              <a:t>, swap</a:t>
            </a:r>
            <a:r>
              <a:rPr lang="en-US" sz="1800" i="1" dirty="0" smtClean="0"/>
              <a:t> L</a:t>
            </a:r>
            <a:r>
              <a:rPr lang="en-US" sz="1800" dirty="0" smtClean="0"/>
              <a:t> - </a:t>
            </a:r>
            <a:r>
              <a:rPr lang="en-US" sz="1800" i="1" dirty="0" smtClean="0"/>
              <a:t>M</a:t>
            </a:r>
            <a:r>
              <a:rPr lang="en-US" sz="1800" dirty="0" smtClean="0"/>
              <a:t> and push </a:t>
            </a:r>
            <a:r>
              <a:rPr lang="en-US" sz="1800" i="1" dirty="0" smtClean="0"/>
              <a:t>N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2000" dirty="0" smtClean="0"/>
              <a:t>forward based on </a:t>
            </a:r>
            <a:r>
              <a:rPr lang="en-US" sz="2000" i="1" dirty="0" smtClean="0"/>
              <a:t>L</a:t>
            </a:r>
            <a:r>
              <a:rPr lang="en-US" sz="2000" dirty="0" smtClean="0"/>
              <a:t>’s Next Hop Label Forwarding Entry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NHLFE contains:</a:t>
            </a:r>
          </a:p>
          <a:p>
            <a:pPr lvl="1" eaLnBrk="1" hangingPunct="1"/>
            <a:r>
              <a:rPr lang="en-US" sz="2000" dirty="0" smtClean="0"/>
              <a:t>next hop (output port, IP address of next LSR)</a:t>
            </a:r>
          </a:p>
          <a:p>
            <a:pPr lvl="2" eaLnBrk="1" hangingPunct="1"/>
            <a:r>
              <a:rPr lang="en-US" sz="2000" dirty="0" smtClean="0"/>
              <a:t>if next hop is the LSR itself then operation must be pop</a:t>
            </a:r>
          </a:p>
          <a:p>
            <a:pPr lvl="2" eaLnBrk="1" hangingPunct="1"/>
            <a:r>
              <a:rPr lang="en-US" sz="2000" dirty="0" smtClean="0"/>
              <a:t>for multicast there may be multiple next hops, and packet is replicated</a:t>
            </a:r>
          </a:p>
          <a:p>
            <a:pPr lvl="1" eaLnBrk="1" hangingPunct="1"/>
            <a:r>
              <a:rPr lang="en-US" sz="2000" dirty="0" smtClean="0"/>
              <a:t>label stack operation to be performed</a:t>
            </a:r>
          </a:p>
          <a:p>
            <a:pPr lvl="1" eaLnBrk="1" hangingPunct="1"/>
            <a:r>
              <a:rPr lang="en-US" sz="2000" dirty="0" smtClean="0"/>
              <a:t>any other info needed to forward (e.g. L2 format, how label is encoded)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ILM contains:</a:t>
            </a:r>
          </a:p>
          <a:p>
            <a:pPr lvl="1" eaLnBrk="1" hangingPunct="1"/>
            <a:r>
              <a:rPr lang="en-US" sz="2000" dirty="0" smtClean="0"/>
              <a:t>a NHLFE for each incoming label</a:t>
            </a:r>
          </a:p>
          <a:p>
            <a:pPr lvl="1" eaLnBrk="1" hangingPunct="1"/>
            <a:r>
              <a:rPr lang="en-US" sz="2000" dirty="0" smtClean="0"/>
              <a:t>possibly multiple NHLFEs for a label, but only one used per packet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70495" y="2320120"/>
            <a:ext cx="38077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srgbClr val="0033CC"/>
                </a:solidFill>
              </a:rPr>
              <a:t>for </a:t>
            </a:r>
            <a:r>
              <a:rPr lang="en-US" sz="2000" dirty="0">
                <a:solidFill>
                  <a:srgbClr val="0033CC"/>
                </a:solidFill>
              </a:rPr>
              <a:t>TTL processing see RFC 3443</a:t>
            </a:r>
            <a:endParaRPr lang="en-US" sz="2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LER Forwarding Algorithm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09688"/>
            <a:ext cx="8672512" cy="4811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</a:t>
            </a:r>
            <a:r>
              <a:rPr lang="en-US" sz="2400" b="1" dirty="0" smtClean="0"/>
              <a:t>E</a:t>
            </a:r>
            <a:r>
              <a:rPr lang="en-US" sz="2400" dirty="0" smtClean="0"/>
              <a:t>R’s forwarding algorithm is more complex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check if packet is labeled or not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if labeled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 smtClean="0"/>
              <a:t>then forward as LSR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 smtClean="0"/>
              <a:t>else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 smtClean="0"/>
              <a:t>lookup destination IP address in FEC-To-NHLFE Map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 smtClean="0"/>
              <a:t>if in FTN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dirty="0" smtClean="0"/>
              <a:t>then </a:t>
            </a:r>
            <a:r>
              <a:rPr lang="en-US" dirty="0" err="1" smtClean="0"/>
              <a:t>prepend</a:t>
            </a:r>
            <a:r>
              <a:rPr lang="en-US" dirty="0" smtClean="0"/>
              <a:t> label   and forward using LSR algorithm</a:t>
            </a:r>
          </a:p>
          <a:p>
            <a:pPr lvl="3" eaLnBrk="1" hangingPunct="1">
              <a:lnSpc>
                <a:spcPct val="100000"/>
              </a:lnSpc>
            </a:pPr>
            <a:r>
              <a:rPr lang="en-US" dirty="0" smtClean="0"/>
              <a:t>else forward using IP forwarding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421692" y="2909342"/>
            <a:ext cx="227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46300"/>
              </a:buClr>
              <a:buSzPct val="50000"/>
              <a:buFont typeface="Wingdings" pitchFamily="2" charset="2"/>
              <a:buNone/>
            </a:pPr>
            <a:r>
              <a:rPr lang="en-US" sz="1600" dirty="0">
                <a:solidFill>
                  <a:srgbClr val="0033CC"/>
                </a:solidFill>
                <a:latin typeface="Arial" charset="0"/>
                <a:cs typeface="Arial" charset="0"/>
              </a:rPr>
              <a:t>[Cisco terminology LIB]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62111" y="5020220"/>
            <a:ext cx="5327650" cy="919162"/>
            <a:chOff x="626" y="3538"/>
            <a:chExt cx="3356" cy="579"/>
          </a:xfrm>
        </p:grpSpPr>
        <p:sp>
          <p:nvSpPr>
            <p:cNvPr id="56327" name="Line 8"/>
            <p:cNvSpPr>
              <a:spLocks noChangeShapeType="1"/>
            </p:cNvSpPr>
            <p:nvPr/>
          </p:nvSpPr>
          <p:spPr bwMode="auto">
            <a:xfrm flipV="1">
              <a:off x="1138" y="3878"/>
              <a:ext cx="1022" cy="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Line 19"/>
            <p:cNvSpPr>
              <a:spLocks noChangeShapeType="1"/>
            </p:cNvSpPr>
            <p:nvPr/>
          </p:nvSpPr>
          <p:spPr bwMode="auto">
            <a:xfrm>
              <a:off x="2532" y="3898"/>
              <a:ext cx="92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2038" y="3580"/>
              <a:ext cx="623" cy="537"/>
              <a:chOff x="2084" y="3580"/>
              <a:chExt cx="577" cy="492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2177" y="3580"/>
                <a:ext cx="390" cy="492"/>
                <a:chOff x="1884" y="765"/>
                <a:chExt cx="251" cy="330"/>
              </a:xfrm>
            </p:grpSpPr>
            <p:sp>
              <p:nvSpPr>
                <p:cNvPr id="56348" name="Oval 23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49" name="Rectangle 2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0" name="Rectangle 25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1" name="Oval 26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47" name="Text Box 27"/>
              <p:cNvSpPr txBox="1">
                <a:spLocks noChangeArrowheads="1"/>
              </p:cNvSpPr>
              <p:nvPr/>
            </p:nvSpPr>
            <p:spPr bwMode="auto">
              <a:xfrm>
                <a:off x="2084" y="3776"/>
                <a:ext cx="577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LER</a:t>
                </a:r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359" y="3575"/>
              <a:ext cx="623" cy="528"/>
              <a:chOff x="2084" y="3580"/>
              <a:chExt cx="577" cy="492"/>
            </a:xfrm>
          </p:grpSpPr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2177" y="3580"/>
                <a:ext cx="390" cy="492"/>
                <a:chOff x="1884" y="765"/>
                <a:chExt cx="251" cy="330"/>
              </a:xfrm>
            </p:grpSpPr>
            <p:sp>
              <p:nvSpPr>
                <p:cNvPr id="56342" name="Oval 45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43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4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45" name="Oval 48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41" name="Text Box 49"/>
              <p:cNvSpPr txBox="1">
                <a:spLocks noChangeArrowheads="1"/>
              </p:cNvSpPr>
              <p:nvPr/>
            </p:nvSpPr>
            <p:spPr bwMode="auto">
              <a:xfrm>
                <a:off x="2084" y="3776"/>
                <a:ext cx="57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LSR</a:t>
                </a:r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626" y="3538"/>
              <a:ext cx="631" cy="570"/>
              <a:chOff x="1019" y="3557"/>
              <a:chExt cx="631" cy="570"/>
            </a:xfrm>
          </p:grpSpPr>
          <p:grpSp>
            <p:nvGrpSpPr>
              <p:cNvPr id="8" name="Group 51"/>
              <p:cNvGrpSpPr>
                <a:grpSpLocks/>
              </p:cNvGrpSpPr>
              <p:nvPr/>
            </p:nvGrpSpPr>
            <p:grpSpPr bwMode="auto">
              <a:xfrm>
                <a:off x="1122" y="3557"/>
                <a:ext cx="444" cy="570"/>
                <a:chOff x="1884" y="765"/>
                <a:chExt cx="251" cy="330"/>
              </a:xfrm>
            </p:grpSpPr>
            <p:sp>
              <p:nvSpPr>
                <p:cNvPr id="56336" name="Oval 5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37" name="Rectangle 5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38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39" name="Oval 5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35" name="Text Box 56"/>
              <p:cNvSpPr txBox="1">
                <a:spLocks noChangeArrowheads="1"/>
              </p:cNvSpPr>
              <p:nvPr/>
            </p:nvSpPr>
            <p:spPr bwMode="auto">
              <a:xfrm>
                <a:off x="1019" y="3746"/>
                <a:ext cx="631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10000"/>
                  </a:spcBef>
                </a:pPr>
                <a:r>
                  <a:rPr lang="en-US" sz="1800" b="1"/>
                  <a:t>IP</a:t>
                </a:r>
              </a:p>
              <a:p>
                <a:pPr algn="ctr">
                  <a:lnSpc>
                    <a:spcPct val="70000"/>
                  </a:lnSpc>
                  <a:spcBef>
                    <a:spcPct val="10000"/>
                  </a:spcBef>
                </a:pPr>
                <a:r>
                  <a:rPr lang="en-US" sz="1800" b="1"/>
                  <a:t>router</a:t>
                </a:r>
              </a:p>
            </p:txBody>
          </p:sp>
        </p:grpSp>
        <p:sp>
          <p:nvSpPr>
            <p:cNvPr id="56332" name="Text Box 58"/>
            <p:cNvSpPr txBox="1">
              <a:spLocks noChangeArrowheads="1"/>
            </p:cNvSpPr>
            <p:nvPr/>
          </p:nvSpPr>
          <p:spPr bwMode="auto">
            <a:xfrm>
              <a:off x="1280" y="3658"/>
              <a:ext cx="9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pure IP link</a:t>
              </a:r>
            </a:p>
          </p:txBody>
        </p:sp>
        <p:sp>
          <p:nvSpPr>
            <p:cNvPr id="56333" name="Text Box 59"/>
            <p:cNvSpPr txBox="1">
              <a:spLocks noChangeArrowheads="1"/>
            </p:cNvSpPr>
            <p:nvPr/>
          </p:nvSpPr>
          <p:spPr bwMode="auto">
            <a:xfrm>
              <a:off x="2609" y="3673"/>
              <a:ext cx="8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MPLS link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MPLS flavors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62038"/>
            <a:ext cx="8732837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We now distinguish </a:t>
            </a:r>
            <a:r>
              <a:rPr lang="en-US" sz="2400" i="1" dirty="0" smtClean="0"/>
              <a:t>four </a:t>
            </a:r>
            <a:r>
              <a:rPr lang="en-US" sz="2400" dirty="0" smtClean="0"/>
              <a:t>flavors of MPLS :</a:t>
            </a:r>
          </a:p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400" dirty="0" smtClean="0"/>
              <a:t>plain </a:t>
            </a:r>
            <a:r>
              <a:rPr lang="en-US" sz="2400" b="1" dirty="0" smtClean="0"/>
              <a:t>vanilla MPLS </a:t>
            </a:r>
            <a:r>
              <a:rPr lang="en-US" sz="2000" dirty="0" smtClean="0"/>
              <a:t>(usually with LDP, perhaps with RSVP-TE for FRR)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not true CO – pinned to route not to NEs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used in Internet core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 smtClean="0"/>
              <a:t>MPLS for </a:t>
            </a:r>
            <a:r>
              <a:rPr lang="en-US" sz="2400" b="1" dirty="0" smtClean="0"/>
              <a:t>L3VPN</a:t>
            </a:r>
            <a:r>
              <a:rPr lang="en-US" sz="2400" dirty="0" smtClean="0"/>
              <a:t> services </a:t>
            </a:r>
            <a:r>
              <a:rPr lang="en-US" sz="2000" dirty="0" smtClean="0"/>
              <a:t>(RFC 4364 &lt;ex-2547&gt; using BGP)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used to deliver VPN services to businesses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b="1" dirty="0" smtClean="0"/>
              <a:t>MPLS-TE</a:t>
            </a:r>
            <a:r>
              <a:rPr lang="en-US" sz="2400" dirty="0" smtClean="0"/>
              <a:t> (currently with RSVP-TE)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true CO with resource reservation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used when SLA guarantees given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4"/>
            </a:pPr>
            <a:r>
              <a:rPr lang="en-US" sz="2400" b="1" dirty="0" smtClean="0"/>
              <a:t>MPLS-TP</a:t>
            </a:r>
            <a:r>
              <a:rPr lang="en-US" sz="2400" dirty="0" smtClean="0"/>
              <a:t> (usually with management system, can use RSVP-TE)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does not assume the existence of IP forwarding plane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does not require control plane – can work with management OSS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implements OAM and APS functionality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800" dirty="0" smtClean="0">
                <a:solidFill>
                  <a:srgbClr val="0033CC"/>
                </a:solidFill>
              </a:rPr>
              <a:t>Special mechanisms</a:t>
            </a:r>
          </a:p>
        </p:txBody>
      </p:sp>
    </p:spTree>
    <p:extLst>
      <p:ext uri="{BB962C8B-B14F-4D97-AF65-F5344CB8AC3E}">
        <p14:creationId xmlns:p14="http://schemas.microsoft.com/office/powerpoint/2010/main" val="54600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Packet Switched Networks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34029"/>
            <a:ext cx="8496300" cy="3985146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Bus topologies are only practical for </a:t>
            </a:r>
            <a:r>
              <a:rPr lang="en-US" sz="2400" i="1" dirty="0" smtClean="0"/>
              <a:t>very</a:t>
            </a:r>
            <a:r>
              <a:rPr lang="en-US" sz="2400" dirty="0" smtClean="0"/>
              <a:t> small networks (LANs)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/>
              <a:t>Ethernet fixes this by defining a </a:t>
            </a:r>
            <a:r>
              <a:rPr lang="en-US" sz="2400" i="1" dirty="0" smtClean="0"/>
              <a:t>bridge</a:t>
            </a:r>
            <a:r>
              <a:rPr lang="en-US" sz="2400" dirty="0" smtClean="0"/>
              <a:t> that can </a:t>
            </a:r>
            <a:r>
              <a:rPr lang="en-US" sz="2400" i="1" dirty="0" smtClean="0"/>
              <a:t>filter</a:t>
            </a:r>
            <a:r>
              <a:rPr lang="en-US" sz="2400" dirty="0" smtClean="0"/>
              <a:t> traffic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400" b="1" dirty="0" smtClean="0"/>
              <a:t>P</a:t>
            </a:r>
            <a:r>
              <a:rPr lang="en-US" sz="2400" dirty="0" smtClean="0"/>
              <a:t>acket </a:t>
            </a:r>
            <a:r>
              <a:rPr lang="en-US" sz="2400" b="1" dirty="0" smtClean="0"/>
              <a:t>S</a:t>
            </a:r>
            <a:r>
              <a:rPr lang="en-US" sz="2400" dirty="0" smtClean="0"/>
              <a:t>witched </a:t>
            </a:r>
            <a:r>
              <a:rPr lang="en-US" sz="2400" b="1" dirty="0" smtClean="0"/>
              <a:t>N</a:t>
            </a:r>
            <a:r>
              <a:rPr lang="en-US" sz="2400" dirty="0" smtClean="0"/>
              <a:t>etworks contain </a:t>
            </a:r>
            <a:r>
              <a:rPr lang="en-US" sz="2400" b="1" dirty="0" smtClean="0"/>
              <a:t>N</a:t>
            </a:r>
            <a:r>
              <a:rPr lang="en-US" sz="2400" dirty="0" smtClean="0"/>
              <a:t>etwork </a:t>
            </a:r>
            <a:r>
              <a:rPr lang="en-US" sz="2400" b="1" dirty="0" smtClean="0"/>
              <a:t>E</a:t>
            </a:r>
            <a:r>
              <a:rPr lang="en-US" sz="2400" dirty="0" smtClean="0"/>
              <a:t>lements </a:t>
            </a:r>
            <a:r>
              <a:rPr lang="en-US" sz="1600" dirty="0" smtClean="0"/>
              <a:t>(routers, switches)</a:t>
            </a:r>
          </a:p>
          <a:p>
            <a:pPr>
              <a:buNone/>
            </a:pPr>
            <a:r>
              <a:rPr lang="en-US" sz="2400" dirty="0" smtClean="0"/>
              <a:t>	that perform two distinct functions :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forwarding </a:t>
            </a:r>
            <a:r>
              <a:rPr lang="en-US" sz="2000" dirty="0" smtClean="0">
                <a:solidFill>
                  <a:srgbClr val="0033CC"/>
                </a:solidFill>
              </a:rPr>
              <a:t>(data plane component)  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routing  </a:t>
            </a:r>
            <a:r>
              <a:rPr lang="en-US" sz="2000" dirty="0" smtClean="0">
                <a:solidFill>
                  <a:srgbClr val="0033CC"/>
                </a:solidFill>
              </a:rPr>
              <a:t>(control plane component)</a:t>
            </a:r>
            <a:endParaRPr lang="en-US" sz="2000" dirty="0" smtClean="0">
              <a:solidFill>
                <a:srgbClr val="FF33CC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From the forwarding point of view </a:t>
            </a:r>
          </a:p>
          <a:p>
            <a:pPr lvl="1">
              <a:buNone/>
            </a:pPr>
            <a:r>
              <a:rPr lang="en-US" sz="2400" dirty="0" smtClean="0"/>
              <a:t>there are two different types of </a:t>
            </a:r>
            <a:r>
              <a:rPr lang="en-US" sz="2400" b="1" dirty="0" smtClean="0"/>
              <a:t>P</a:t>
            </a:r>
            <a:r>
              <a:rPr lang="en-US" sz="2400" dirty="0" smtClean="0"/>
              <a:t>acket </a:t>
            </a:r>
            <a:r>
              <a:rPr lang="en-US" sz="2400" b="1" dirty="0" smtClean="0"/>
              <a:t>S</a:t>
            </a:r>
            <a:r>
              <a:rPr lang="en-US" sz="2400" dirty="0" smtClean="0"/>
              <a:t>witched </a:t>
            </a:r>
            <a:r>
              <a:rPr lang="en-US" sz="2400" b="1" dirty="0" smtClean="0"/>
              <a:t>N</a:t>
            </a:r>
            <a:r>
              <a:rPr lang="en-US" sz="2400" dirty="0" smtClean="0"/>
              <a:t>etwork:</a:t>
            </a:r>
          </a:p>
          <a:p>
            <a:r>
              <a:rPr lang="en-US" sz="2400" b="1" dirty="0" err="1" smtClean="0">
                <a:solidFill>
                  <a:srgbClr val="0033CC"/>
                </a:solidFill>
              </a:rPr>
              <a:t>C</a:t>
            </a:r>
            <a:r>
              <a:rPr lang="en-US" sz="2400" dirty="0" err="1" smtClean="0">
                <a:solidFill>
                  <a:srgbClr val="0033CC"/>
                </a:solidFill>
              </a:rPr>
              <a:t>onnection</a:t>
            </a:r>
            <a:r>
              <a:rPr lang="en-US" sz="2400" b="1" dirty="0" err="1" smtClean="0">
                <a:solidFill>
                  <a:srgbClr val="0033CC"/>
                </a:solidFill>
              </a:rPr>
              <a:t>L</a:t>
            </a:r>
            <a:r>
              <a:rPr lang="en-US" sz="2400" dirty="0" err="1" smtClean="0">
                <a:solidFill>
                  <a:srgbClr val="0033CC"/>
                </a:solidFill>
              </a:rPr>
              <a:t>ess</a:t>
            </a:r>
            <a:r>
              <a:rPr lang="en-US" sz="2400" dirty="0" smtClean="0">
                <a:solidFill>
                  <a:srgbClr val="0033CC"/>
                </a:solidFill>
              </a:rPr>
              <a:t>   </a:t>
            </a:r>
            <a:r>
              <a:rPr lang="en-US" sz="2000" dirty="0" smtClean="0">
                <a:solidFill>
                  <a:srgbClr val="0033CC"/>
                </a:solidFill>
              </a:rPr>
              <a:t>(e.g., IP)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onnection </a:t>
            </a:r>
            <a:r>
              <a:rPr lang="en-US" sz="2400" b="1" dirty="0" smtClean="0">
                <a:solidFill>
                  <a:srgbClr val="0033CC"/>
                </a:solidFill>
              </a:rPr>
              <a:t>O</a:t>
            </a:r>
            <a:r>
              <a:rPr lang="en-US" sz="2400" dirty="0" smtClean="0">
                <a:solidFill>
                  <a:srgbClr val="0033CC"/>
                </a:solidFill>
              </a:rPr>
              <a:t>riented   </a:t>
            </a:r>
            <a:r>
              <a:rPr lang="en-US" sz="2000" dirty="0" smtClean="0">
                <a:solidFill>
                  <a:srgbClr val="0033CC"/>
                </a:solidFill>
              </a:rPr>
              <a:t>(e.g., ATM, MPLS???)</a:t>
            </a:r>
            <a:endParaRPr lang="en-US" sz="2400" dirty="0" smtClean="0">
              <a:solidFill>
                <a:srgbClr val="FF33CC"/>
              </a:solidFill>
            </a:endParaRPr>
          </a:p>
        </p:txBody>
      </p:sp>
      <p:grpSp>
        <p:nvGrpSpPr>
          <p:cNvPr id="134" name="Group 4"/>
          <p:cNvGrpSpPr>
            <a:grpSpLocks/>
          </p:cNvGrpSpPr>
          <p:nvPr/>
        </p:nvGrpSpPr>
        <p:grpSpPr bwMode="auto">
          <a:xfrm>
            <a:off x="1284619" y="842155"/>
            <a:ext cx="6016625" cy="1901825"/>
            <a:chOff x="415" y="1209"/>
            <a:chExt cx="3790" cy="1198"/>
          </a:xfrm>
        </p:grpSpPr>
        <p:sp>
          <p:nvSpPr>
            <p:cNvPr id="135" name="Line 5"/>
            <p:cNvSpPr>
              <a:spLocks noChangeShapeType="1"/>
            </p:cNvSpPr>
            <p:nvPr/>
          </p:nvSpPr>
          <p:spPr bwMode="auto">
            <a:xfrm flipV="1">
              <a:off x="3017" y="1801"/>
              <a:ext cx="456" cy="4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6"/>
            <p:cNvSpPr>
              <a:spLocks noChangeShapeType="1"/>
            </p:cNvSpPr>
            <p:nvPr/>
          </p:nvSpPr>
          <p:spPr bwMode="auto">
            <a:xfrm>
              <a:off x="3022" y="1403"/>
              <a:ext cx="457" cy="402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V="1">
              <a:off x="415" y="179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8"/>
            <p:cNvSpPr>
              <a:spLocks noChangeShapeType="1"/>
            </p:cNvSpPr>
            <p:nvPr/>
          </p:nvSpPr>
          <p:spPr bwMode="auto">
            <a:xfrm flipV="1">
              <a:off x="1559" y="2254"/>
              <a:ext cx="165" cy="0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9"/>
            <p:cNvSpPr>
              <a:spLocks noChangeShapeType="1"/>
            </p:cNvSpPr>
            <p:nvPr/>
          </p:nvSpPr>
          <p:spPr bwMode="auto">
            <a:xfrm flipH="1" flipV="1">
              <a:off x="1093" y="1787"/>
              <a:ext cx="182" cy="484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0"/>
            <p:cNvSpPr>
              <a:spLocks noChangeShapeType="1"/>
            </p:cNvSpPr>
            <p:nvPr/>
          </p:nvSpPr>
          <p:spPr bwMode="auto">
            <a:xfrm>
              <a:off x="1837" y="1354"/>
              <a:ext cx="430" cy="5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"/>
            <p:cNvSpPr>
              <a:spLocks noChangeShapeType="1"/>
            </p:cNvSpPr>
            <p:nvPr/>
          </p:nvSpPr>
          <p:spPr bwMode="auto">
            <a:xfrm flipV="1">
              <a:off x="2043" y="1842"/>
              <a:ext cx="211" cy="421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2"/>
            <p:cNvSpPr>
              <a:spLocks noChangeShapeType="1"/>
            </p:cNvSpPr>
            <p:nvPr/>
          </p:nvSpPr>
          <p:spPr bwMode="auto">
            <a:xfrm>
              <a:off x="2569" y="1838"/>
              <a:ext cx="156" cy="3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 flipV="1">
              <a:off x="2564" y="1432"/>
              <a:ext cx="147" cy="411"/>
            </a:xfrm>
            <a:prstGeom prst="line">
              <a:avLst/>
            </a:prstGeom>
            <a:noFill/>
            <a:ln w="19050">
              <a:solidFill>
                <a:srgbClr val="E96D3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" name="Group 14"/>
            <p:cNvGrpSpPr>
              <a:grpSpLocks/>
            </p:cNvGrpSpPr>
            <p:nvPr/>
          </p:nvGrpSpPr>
          <p:grpSpPr bwMode="auto">
            <a:xfrm>
              <a:off x="803" y="1611"/>
              <a:ext cx="324" cy="320"/>
              <a:chOff x="480" y="2498"/>
              <a:chExt cx="872" cy="878"/>
            </a:xfrm>
          </p:grpSpPr>
          <p:sp>
            <p:nvSpPr>
              <p:cNvPr id="350" name="Oval 1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1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1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4" name="Group 1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60" name="Group 2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70" name="Freeform 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1" name="Group 2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62" name="Freeform 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5" name="Group 3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56" name="Freeform 3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4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4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4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5" name="Group 43"/>
            <p:cNvGrpSpPr>
              <a:grpSpLocks/>
            </p:cNvGrpSpPr>
            <p:nvPr/>
          </p:nvGrpSpPr>
          <p:grpSpPr bwMode="auto">
            <a:xfrm>
              <a:off x="1521" y="1205"/>
              <a:ext cx="324" cy="320"/>
              <a:chOff x="480" y="2498"/>
              <a:chExt cx="872" cy="878"/>
            </a:xfrm>
          </p:grpSpPr>
          <p:sp>
            <p:nvSpPr>
              <p:cNvPr id="322" name="Oval 4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4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4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Oval 4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6" name="Group 4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2" name="Group 4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" name="Freeform 5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5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5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5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3" name="Group 5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4" name="Freeform 5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6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6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6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27" name="Group 6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28" name="Freeform 6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6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7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7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72"/>
            <p:cNvGrpSpPr>
              <a:grpSpLocks/>
            </p:cNvGrpSpPr>
            <p:nvPr/>
          </p:nvGrpSpPr>
          <p:grpSpPr bwMode="auto">
            <a:xfrm>
              <a:off x="1251" y="2078"/>
              <a:ext cx="324" cy="320"/>
              <a:chOff x="480" y="2498"/>
              <a:chExt cx="872" cy="878"/>
            </a:xfrm>
          </p:grpSpPr>
          <p:sp>
            <p:nvSpPr>
              <p:cNvPr id="294" name="Oval 73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74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7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Oval 76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8" name="Group 77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04" name="Group 7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14" name="Freeform 7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8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8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8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8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8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8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8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8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06" name="Freeform 8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8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9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9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9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9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9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9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9" name="Group 96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00" name="Freeform 9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9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9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10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7" name="Group 101"/>
            <p:cNvGrpSpPr>
              <a:grpSpLocks/>
            </p:cNvGrpSpPr>
            <p:nvPr/>
          </p:nvGrpSpPr>
          <p:grpSpPr bwMode="auto">
            <a:xfrm>
              <a:off x="1732" y="2082"/>
              <a:ext cx="324" cy="320"/>
              <a:chOff x="480" y="2498"/>
              <a:chExt cx="872" cy="878"/>
            </a:xfrm>
          </p:grpSpPr>
          <p:sp>
            <p:nvSpPr>
              <p:cNvPr id="266" name="Oval 102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03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104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Oval 105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0" name="Group 106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76" name="Group 107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86" name="Freeform 10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0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1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1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1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1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1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1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116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78" name="Freeform 11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1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1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2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12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12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2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2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1" name="Group 125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72" name="Freeform 12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12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2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12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8" name="Group 130"/>
            <p:cNvGrpSpPr>
              <a:grpSpLocks/>
            </p:cNvGrpSpPr>
            <p:nvPr/>
          </p:nvGrpSpPr>
          <p:grpSpPr bwMode="auto">
            <a:xfrm>
              <a:off x="2247" y="1675"/>
              <a:ext cx="324" cy="320"/>
              <a:chOff x="480" y="2498"/>
              <a:chExt cx="872" cy="878"/>
            </a:xfrm>
          </p:grpSpPr>
          <p:sp>
            <p:nvSpPr>
              <p:cNvPr id="238" name="Oval 131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13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33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Oval 134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2" name="Group 135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48" name="Group 13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58" name="Freeform 1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3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14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1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14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1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4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" name="Group 14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50" name="Freeform 1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4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14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1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15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5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3" name="Group 154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44" name="Freeform 15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5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5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15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9" name="Group 159"/>
            <p:cNvGrpSpPr>
              <a:grpSpLocks/>
            </p:cNvGrpSpPr>
            <p:nvPr/>
          </p:nvGrpSpPr>
          <p:grpSpPr bwMode="auto">
            <a:xfrm>
              <a:off x="2709" y="2045"/>
              <a:ext cx="324" cy="320"/>
              <a:chOff x="480" y="2498"/>
              <a:chExt cx="872" cy="878"/>
            </a:xfrm>
          </p:grpSpPr>
          <p:sp>
            <p:nvSpPr>
              <p:cNvPr id="210" name="Oval 16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16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16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Oval 16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4" name="Group 16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20" name="Group 16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30" name="Freeform 16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16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6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16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7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17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7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7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17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22" name="Freeform 17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17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17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17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17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18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18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18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" name="Group 18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16" name="Freeform 18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8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18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8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0" name="Group 188"/>
            <p:cNvGrpSpPr>
              <a:grpSpLocks/>
            </p:cNvGrpSpPr>
            <p:nvPr/>
          </p:nvGrpSpPr>
          <p:grpSpPr bwMode="auto">
            <a:xfrm>
              <a:off x="2713" y="1236"/>
              <a:ext cx="324" cy="320"/>
              <a:chOff x="480" y="2498"/>
              <a:chExt cx="872" cy="878"/>
            </a:xfrm>
          </p:grpSpPr>
          <p:sp>
            <p:nvSpPr>
              <p:cNvPr id="182" name="Oval 18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9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19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19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" name="Group 19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92" name="Group 19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202" name="Freeform 19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9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9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9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9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0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0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" name="Group 20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94" name="Freeform 20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20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20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20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0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1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1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7" name="Group 21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88" name="Freeform 21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21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21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21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1" name="Line 217"/>
            <p:cNvSpPr>
              <a:spLocks noChangeShapeType="1"/>
            </p:cNvSpPr>
            <p:nvPr/>
          </p:nvSpPr>
          <p:spPr bwMode="auto">
            <a:xfrm flipV="1">
              <a:off x="1115" y="1390"/>
              <a:ext cx="403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" name="Group 218"/>
            <p:cNvGrpSpPr>
              <a:grpSpLocks/>
            </p:cNvGrpSpPr>
            <p:nvPr/>
          </p:nvGrpSpPr>
          <p:grpSpPr bwMode="auto">
            <a:xfrm>
              <a:off x="3477" y="1616"/>
              <a:ext cx="324" cy="320"/>
              <a:chOff x="480" y="2498"/>
              <a:chExt cx="872" cy="878"/>
            </a:xfrm>
          </p:grpSpPr>
          <p:sp>
            <p:nvSpPr>
              <p:cNvPr id="154" name="Oval 219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22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22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Oval 222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8" name="Group 223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64" name="Group 22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74" name="Freeform 22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22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22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22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22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23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23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23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5" name="Group 23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66" name="Freeform 23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3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3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3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3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3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4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4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9" name="Group 242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60" name="Freeform 24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24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24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24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" name="Line 247"/>
            <p:cNvSpPr>
              <a:spLocks noChangeShapeType="1"/>
            </p:cNvSpPr>
            <p:nvPr/>
          </p:nvSpPr>
          <p:spPr bwMode="auto">
            <a:xfrm flipV="1">
              <a:off x="3802" y="1791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763" y="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CC"/>
                </a:solidFill>
              </a:rPr>
              <a:t>P</a:t>
            </a:r>
            <a:r>
              <a:rPr lang="en-US" dirty="0" smtClean="0"/>
              <a:t>enultimate </a:t>
            </a:r>
            <a:r>
              <a:rPr lang="en-US" dirty="0" smtClean="0">
                <a:solidFill>
                  <a:srgbClr val="FF33CC"/>
                </a:solidFill>
              </a:rPr>
              <a:t>H</a:t>
            </a:r>
            <a:r>
              <a:rPr lang="en-US" dirty="0" smtClean="0"/>
              <a:t>op </a:t>
            </a:r>
            <a:r>
              <a:rPr lang="en-US" dirty="0" smtClean="0">
                <a:solidFill>
                  <a:srgbClr val="FF33CC"/>
                </a:solidFill>
              </a:rPr>
              <a:t>P</a:t>
            </a:r>
            <a:r>
              <a:rPr lang="en-US" dirty="0" smtClean="0"/>
              <a:t>opping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337" y="2527300"/>
            <a:ext cx="8172640" cy="4144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the egress LER </a:t>
            </a:r>
            <a:r>
              <a:rPr lang="en-US" sz="2400" dirty="0" smtClean="0">
                <a:solidFill>
                  <a:srgbClr val="FF33CC"/>
                </a:solidFill>
              </a:rPr>
              <a:t>E</a:t>
            </a:r>
            <a:r>
              <a:rPr lang="en-US" sz="2400" dirty="0" smtClean="0"/>
              <a:t> also may have to work </a:t>
            </a:r>
            <a:r>
              <a:rPr lang="en-US" sz="2400" i="1" dirty="0" smtClean="0"/>
              <a:t>overtime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read top label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lookup label in ILM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find that in NHLFE that the label must be popped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lookup IP address in IP routing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forward to CE using IP forwarding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we can save a lookup (and the first 3 steps) by performing </a:t>
            </a:r>
            <a:r>
              <a:rPr lang="en-US" sz="2400" dirty="0" smtClean="0">
                <a:solidFill>
                  <a:srgbClr val="FF33CC"/>
                </a:solidFill>
              </a:rPr>
              <a:t>PHP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but pay in loss of OAM capabilities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penultimate LSR </a:t>
            </a:r>
            <a:r>
              <a:rPr lang="en-US" sz="2400" dirty="0" smtClean="0">
                <a:solidFill>
                  <a:srgbClr val="FF33CC"/>
                </a:solidFill>
              </a:rPr>
              <a:t>PH</a:t>
            </a:r>
            <a:r>
              <a:rPr lang="en-US" sz="2400" dirty="0" smtClean="0"/>
              <a:t> performs the following: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read top label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lookup label in ILM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pop label revealing IP address of CE router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forward to CE using IP forwarding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0350" y="908050"/>
            <a:ext cx="4789488" cy="1731963"/>
            <a:chOff x="164" y="572"/>
            <a:chExt cx="3017" cy="1091"/>
          </a:xfrm>
        </p:grpSpPr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V="1">
              <a:off x="2039" y="1122"/>
              <a:ext cx="936" cy="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Freeform 23"/>
            <p:cNvSpPr>
              <a:spLocks/>
            </p:cNvSpPr>
            <p:nvPr/>
          </p:nvSpPr>
          <p:spPr bwMode="auto">
            <a:xfrm rot="64793">
              <a:off x="334" y="572"/>
              <a:ext cx="1650" cy="1091"/>
            </a:xfrm>
            <a:custGeom>
              <a:avLst/>
              <a:gdLst>
                <a:gd name="T0" fmla="*/ 1194 w 1034"/>
                <a:gd name="T1" fmla="*/ 284 h 737"/>
                <a:gd name="T2" fmla="*/ 906 w 1034"/>
                <a:gd name="T3" fmla="*/ 289 h 737"/>
                <a:gd name="T4" fmla="*/ 608 w 1034"/>
                <a:gd name="T5" fmla="*/ 398 h 737"/>
                <a:gd name="T6" fmla="*/ 381 w 1034"/>
                <a:gd name="T7" fmla="*/ 574 h 737"/>
                <a:gd name="T8" fmla="*/ 273 w 1034"/>
                <a:gd name="T9" fmla="*/ 798 h 737"/>
                <a:gd name="T10" fmla="*/ 236 w 1034"/>
                <a:gd name="T11" fmla="*/ 986 h 737"/>
                <a:gd name="T12" fmla="*/ 69 w 1034"/>
                <a:gd name="T13" fmla="*/ 1113 h 737"/>
                <a:gd name="T14" fmla="*/ 0 w 1034"/>
                <a:gd name="T15" fmla="*/ 1282 h 737"/>
                <a:gd name="T16" fmla="*/ 35 w 1034"/>
                <a:gd name="T17" fmla="*/ 1457 h 737"/>
                <a:gd name="T18" fmla="*/ 206 w 1034"/>
                <a:gd name="T19" fmla="*/ 1633 h 737"/>
                <a:gd name="T20" fmla="*/ 517 w 1034"/>
                <a:gd name="T21" fmla="*/ 1770 h 737"/>
                <a:gd name="T22" fmla="*/ 507 w 1034"/>
                <a:gd name="T23" fmla="*/ 1958 h 737"/>
                <a:gd name="T24" fmla="*/ 662 w 1034"/>
                <a:gd name="T25" fmla="*/ 2102 h 737"/>
                <a:gd name="T26" fmla="*/ 889 w 1034"/>
                <a:gd name="T27" fmla="*/ 2189 h 737"/>
                <a:gd name="T28" fmla="*/ 1154 w 1034"/>
                <a:gd name="T29" fmla="*/ 2213 h 737"/>
                <a:gd name="T30" fmla="*/ 1371 w 1034"/>
                <a:gd name="T31" fmla="*/ 2157 h 737"/>
                <a:gd name="T32" fmla="*/ 1604 w 1034"/>
                <a:gd name="T33" fmla="*/ 2249 h 737"/>
                <a:gd name="T34" fmla="*/ 1918 w 1034"/>
                <a:gd name="T35" fmla="*/ 2364 h 737"/>
                <a:gd name="T36" fmla="*/ 2236 w 1034"/>
                <a:gd name="T37" fmla="*/ 2389 h 737"/>
                <a:gd name="T38" fmla="*/ 2556 w 1034"/>
                <a:gd name="T39" fmla="*/ 2339 h 737"/>
                <a:gd name="T40" fmla="*/ 2852 w 1034"/>
                <a:gd name="T41" fmla="*/ 2231 h 737"/>
                <a:gd name="T42" fmla="*/ 3109 w 1034"/>
                <a:gd name="T43" fmla="*/ 2157 h 737"/>
                <a:gd name="T44" fmla="*/ 3351 w 1034"/>
                <a:gd name="T45" fmla="*/ 2194 h 737"/>
                <a:gd name="T46" fmla="*/ 3613 w 1034"/>
                <a:gd name="T47" fmla="*/ 2127 h 737"/>
                <a:gd name="T48" fmla="*/ 3814 w 1034"/>
                <a:gd name="T49" fmla="*/ 1988 h 737"/>
                <a:gd name="T50" fmla="*/ 3945 w 1034"/>
                <a:gd name="T51" fmla="*/ 1802 h 737"/>
                <a:gd name="T52" fmla="*/ 3924 w 1034"/>
                <a:gd name="T53" fmla="*/ 1596 h 737"/>
                <a:gd name="T54" fmla="*/ 4107 w 1034"/>
                <a:gd name="T55" fmla="*/ 1396 h 737"/>
                <a:gd name="T56" fmla="*/ 4189 w 1034"/>
                <a:gd name="T57" fmla="*/ 1190 h 737"/>
                <a:gd name="T58" fmla="*/ 4173 w 1034"/>
                <a:gd name="T59" fmla="*/ 993 h 737"/>
                <a:gd name="T60" fmla="*/ 4060 w 1034"/>
                <a:gd name="T61" fmla="*/ 822 h 737"/>
                <a:gd name="T62" fmla="*/ 3865 w 1034"/>
                <a:gd name="T63" fmla="*/ 688 h 737"/>
                <a:gd name="T64" fmla="*/ 3804 w 1034"/>
                <a:gd name="T65" fmla="*/ 512 h 737"/>
                <a:gd name="T66" fmla="*/ 3675 w 1034"/>
                <a:gd name="T67" fmla="*/ 323 h 737"/>
                <a:gd name="T68" fmla="*/ 3437 w 1034"/>
                <a:gd name="T69" fmla="*/ 188 h 737"/>
                <a:gd name="T70" fmla="*/ 3142 w 1034"/>
                <a:gd name="T71" fmla="*/ 133 h 737"/>
                <a:gd name="T72" fmla="*/ 2852 w 1034"/>
                <a:gd name="T73" fmla="*/ 175 h 737"/>
                <a:gd name="T74" fmla="*/ 2607 w 1034"/>
                <a:gd name="T75" fmla="*/ 197 h 737"/>
                <a:gd name="T76" fmla="*/ 2338 w 1034"/>
                <a:gd name="T77" fmla="*/ 55 h 737"/>
                <a:gd name="T78" fmla="*/ 2086 w 1034"/>
                <a:gd name="T79" fmla="*/ 0 h 737"/>
                <a:gd name="T80" fmla="*/ 1834 w 1034"/>
                <a:gd name="T81" fmla="*/ 36 h 737"/>
                <a:gd name="T82" fmla="*/ 1581 w 1034"/>
                <a:gd name="T83" fmla="*/ 155 h 737"/>
                <a:gd name="T84" fmla="*/ 1345 w 1034"/>
                <a:gd name="T85" fmla="*/ 351 h 7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4"/>
                <a:gd name="T130" fmla="*/ 0 h 737"/>
                <a:gd name="T131" fmla="*/ 1034 w 1034"/>
                <a:gd name="T132" fmla="*/ 737 h 7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C2D699"/>
                </a:gs>
                <a:gs pos="100000">
                  <a:srgbClr val="6699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7352" name="Line 24"/>
            <p:cNvSpPr>
              <a:spLocks noChangeShapeType="1"/>
            </p:cNvSpPr>
            <p:nvPr/>
          </p:nvSpPr>
          <p:spPr bwMode="auto">
            <a:xfrm flipV="1">
              <a:off x="818" y="886"/>
              <a:ext cx="284" cy="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26"/>
            <p:cNvSpPr>
              <a:spLocks noChangeShapeType="1"/>
            </p:cNvSpPr>
            <p:nvPr/>
          </p:nvSpPr>
          <p:spPr bwMode="auto">
            <a:xfrm flipV="1">
              <a:off x="1225" y="873"/>
              <a:ext cx="284" cy="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31"/>
            <p:cNvSpPr>
              <a:spLocks noChangeShapeType="1"/>
            </p:cNvSpPr>
            <p:nvPr/>
          </p:nvSpPr>
          <p:spPr bwMode="auto">
            <a:xfrm flipV="1">
              <a:off x="466" y="983"/>
              <a:ext cx="257" cy="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34"/>
            <p:cNvSpPr>
              <a:spLocks noChangeShapeType="1"/>
            </p:cNvSpPr>
            <p:nvPr/>
          </p:nvSpPr>
          <p:spPr bwMode="auto">
            <a:xfrm>
              <a:off x="1599" y="873"/>
              <a:ext cx="274" cy="2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64" y="949"/>
              <a:ext cx="385" cy="346"/>
              <a:chOff x="2043" y="1287"/>
              <a:chExt cx="385" cy="376"/>
            </a:xfrm>
          </p:grpSpPr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2123" y="1287"/>
                <a:ext cx="260" cy="376"/>
                <a:chOff x="1884" y="765"/>
                <a:chExt cx="251" cy="330"/>
              </a:xfrm>
            </p:grpSpPr>
            <p:sp>
              <p:nvSpPr>
                <p:cNvPr id="57392" name="Oval 38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93" name="Rectangle 39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94" name="Rectangle 4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95" name="Oval 41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91" name="Text Box 42"/>
              <p:cNvSpPr txBox="1">
                <a:spLocks noChangeArrowheads="1"/>
              </p:cNvSpPr>
              <p:nvPr/>
            </p:nvSpPr>
            <p:spPr bwMode="auto">
              <a:xfrm>
                <a:off x="2043" y="1422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I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1756" y="958"/>
              <a:ext cx="385" cy="303"/>
              <a:chOff x="3653" y="1296"/>
              <a:chExt cx="385" cy="330"/>
            </a:xfrm>
          </p:grpSpPr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3731" y="1296"/>
                <a:ext cx="251" cy="330"/>
                <a:chOff x="1884" y="765"/>
                <a:chExt cx="251" cy="330"/>
              </a:xfrm>
            </p:grpSpPr>
            <p:sp>
              <p:nvSpPr>
                <p:cNvPr id="57386" name="Oval 52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7" name="Rectangle 53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8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9" name="Oval 55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85" name="Text Box 56"/>
              <p:cNvSpPr txBox="1">
                <a:spLocks noChangeArrowheads="1"/>
              </p:cNvSpPr>
              <p:nvPr/>
            </p:nvSpPr>
            <p:spPr bwMode="auto">
              <a:xfrm>
                <a:off x="3653" y="1376"/>
                <a:ext cx="3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>
                    <a:solidFill>
                      <a:srgbClr val="FF33CC"/>
                    </a:solidFill>
                  </a:rPr>
                  <a:t>E</a:t>
                </a:r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402" y="710"/>
              <a:ext cx="356" cy="304"/>
              <a:chOff x="3299" y="1027"/>
              <a:chExt cx="302" cy="330"/>
            </a:xfrm>
          </p:grpSpPr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3315" y="1027"/>
                <a:ext cx="251" cy="330"/>
                <a:chOff x="1884" y="765"/>
                <a:chExt cx="251" cy="330"/>
              </a:xfrm>
            </p:grpSpPr>
            <p:sp>
              <p:nvSpPr>
                <p:cNvPr id="57380" name="Oval 59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1" name="Rectangle 60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2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3" name="Oval 62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79" name="Text Box 63"/>
              <p:cNvSpPr txBox="1">
                <a:spLocks noChangeArrowheads="1"/>
              </p:cNvSpPr>
              <p:nvPr/>
            </p:nvSpPr>
            <p:spPr bwMode="auto">
              <a:xfrm>
                <a:off x="3299" y="1134"/>
                <a:ext cx="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>
                    <a:solidFill>
                      <a:srgbClr val="FF33CC"/>
                    </a:solidFill>
                  </a:rPr>
                  <a:t>PH</a:t>
                </a:r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1038" y="722"/>
              <a:ext cx="251" cy="304"/>
              <a:chOff x="1884" y="765"/>
              <a:chExt cx="251" cy="330"/>
            </a:xfrm>
          </p:grpSpPr>
          <p:sp>
            <p:nvSpPr>
              <p:cNvPr id="57374" name="Oval 66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Rectangle 6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Rectangle 6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Oval 69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2796" y="962"/>
              <a:ext cx="385" cy="304"/>
              <a:chOff x="3984" y="2040"/>
              <a:chExt cx="385" cy="304"/>
            </a:xfrm>
          </p:grpSpPr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4058" y="2040"/>
                <a:ext cx="251" cy="304"/>
                <a:chOff x="1884" y="765"/>
                <a:chExt cx="251" cy="330"/>
              </a:xfrm>
            </p:grpSpPr>
            <p:sp>
              <p:nvSpPr>
                <p:cNvPr id="57370" name="Oval 86"/>
                <p:cNvSpPr>
                  <a:spLocks noChangeArrowheads="1"/>
                </p:cNvSpPr>
                <p:nvPr/>
              </p:nvSpPr>
              <p:spPr bwMode="auto">
                <a:xfrm>
                  <a:off x="1885" y="990"/>
                  <a:ext cx="250" cy="105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72" name="Rectangle 88"/>
                <p:cNvSpPr>
                  <a:spLocks noChangeArrowheads="1"/>
                </p:cNvSpPr>
                <p:nvPr/>
              </p:nvSpPr>
              <p:spPr bwMode="auto">
                <a:xfrm>
                  <a:off x="1884" y="819"/>
                  <a:ext cx="250" cy="2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73" name="Oval 89"/>
                <p:cNvSpPr>
                  <a:spLocks noChangeArrowheads="1"/>
                </p:cNvSpPr>
                <p:nvPr/>
              </p:nvSpPr>
              <p:spPr bwMode="auto">
                <a:xfrm>
                  <a:off x="1885" y="765"/>
                  <a:ext cx="250" cy="105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69" name="Text Box 90"/>
              <p:cNvSpPr txBox="1">
                <a:spLocks noChangeArrowheads="1"/>
              </p:cNvSpPr>
              <p:nvPr/>
            </p:nvSpPr>
            <p:spPr bwMode="auto">
              <a:xfrm>
                <a:off x="3984" y="2136"/>
                <a:ext cx="38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30000"/>
                  </a:spcBef>
                </a:pPr>
                <a:r>
                  <a:rPr lang="en-US" sz="1800" b="1"/>
                  <a:t>CE</a:t>
                </a:r>
              </a:p>
            </p:txBody>
          </p:sp>
        </p:grpSp>
        <p:sp>
          <p:nvSpPr>
            <p:cNvPr id="57361" name="Text Box 94"/>
            <p:cNvSpPr txBox="1">
              <a:spLocks noChangeArrowheads="1"/>
            </p:cNvSpPr>
            <p:nvPr/>
          </p:nvSpPr>
          <p:spPr bwMode="auto">
            <a:xfrm>
              <a:off x="2221" y="914"/>
              <a:ext cx="5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IP link</a:t>
              </a:r>
            </a:p>
          </p:txBody>
        </p:sp>
        <p:sp>
          <p:nvSpPr>
            <p:cNvPr id="57362" name="Text Box 95"/>
            <p:cNvSpPr txBox="1">
              <a:spLocks noChangeArrowheads="1"/>
            </p:cNvSpPr>
            <p:nvPr/>
          </p:nvSpPr>
          <p:spPr bwMode="auto">
            <a:xfrm>
              <a:off x="639" y="1152"/>
              <a:ext cx="11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MPLS domain</a:t>
              </a:r>
            </a:p>
          </p:txBody>
        </p: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677" y="799"/>
              <a:ext cx="251" cy="304"/>
              <a:chOff x="1884" y="765"/>
              <a:chExt cx="251" cy="330"/>
            </a:xfrm>
          </p:grpSpPr>
          <p:sp>
            <p:nvSpPr>
              <p:cNvPr id="57364" name="Oval 97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5" name="Rectangle 98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6" name="Rectangle 9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7" name="Oval 100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Route Aggregation </a:t>
            </a:r>
            <a:r>
              <a:rPr lang="en-US" sz="3600" dirty="0" smtClean="0"/>
              <a:t>(VC merge)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3543300"/>
            <a:ext cx="8645525" cy="2722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traffic from both network 1 and network 2 is destined for network 3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scalability advantages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fewer labels 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conserve table memory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disadvantages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IP forwarding may be required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33CC"/>
                </a:solidFill>
              </a:rPr>
              <a:t>OAM backwards trail is destroyed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58373" name="Freeform 92"/>
          <p:cNvSpPr>
            <a:spLocks/>
          </p:cNvSpPr>
          <p:nvPr/>
        </p:nvSpPr>
        <p:spPr bwMode="auto">
          <a:xfrm rot="64793">
            <a:off x="7721600" y="1677988"/>
            <a:ext cx="933450" cy="1023937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E28C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28C1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8374" name="Freeform 91"/>
          <p:cNvSpPr>
            <a:spLocks/>
          </p:cNvSpPr>
          <p:nvPr/>
        </p:nvSpPr>
        <p:spPr bwMode="auto">
          <a:xfrm rot="64793">
            <a:off x="982663" y="2311400"/>
            <a:ext cx="925512" cy="874713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E28C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28C1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8375" name="Freeform 90"/>
          <p:cNvSpPr>
            <a:spLocks/>
          </p:cNvSpPr>
          <p:nvPr/>
        </p:nvSpPr>
        <p:spPr bwMode="auto">
          <a:xfrm rot="64793">
            <a:off x="925513" y="1208088"/>
            <a:ext cx="984250" cy="858837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solidFill>
            <a:srgbClr val="E28C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28C1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 flipV="1">
            <a:off x="6167438" y="2185988"/>
            <a:ext cx="1485900" cy="31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Freeform 7"/>
          <p:cNvSpPr>
            <a:spLocks/>
          </p:cNvSpPr>
          <p:nvPr/>
        </p:nvSpPr>
        <p:spPr bwMode="auto">
          <a:xfrm rot="64793">
            <a:off x="2776538" y="1308100"/>
            <a:ext cx="3662362" cy="1801813"/>
          </a:xfrm>
          <a:custGeom>
            <a:avLst/>
            <a:gdLst>
              <a:gd name="T0" fmla="*/ 2147483647 w 1034"/>
              <a:gd name="T1" fmla="*/ 2147483647 h 737"/>
              <a:gd name="T2" fmla="*/ 2147483647 w 1034"/>
              <a:gd name="T3" fmla="*/ 2147483647 h 737"/>
              <a:gd name="T4" fmla="*/ 2147483647 w 1034"/>
              <a:gd name="T5" fmla="*/ 2147483647 h 737"/>
              <a:gd name="T6" fmla="*/ 2147483647 w 1034"/>
              <a:gd name="T7" fmla="*/ 2147483647 h 737"/>
              <a:gd name="T8" fmla="*/ 2147483647 w 1034"/>
              <a:gd name="T9" fmla="*/ 2147483647 h 737"/>
              <a:gd name="T10" fmla="*/ 2147483647 w 1034"/>
              <a:gd name="T11" fmla="*/ 2147483647 h 737"/>
              <a:gd name="T12" fmla="*/ 2147483647 w 1034"/>
              <a:gd name="T13" fmla="*/ 2147483647 h 737"/>
              <a:gd name="T14" fmla="*/ 0 w 1034"/>
              <a:gd name="T15" fmla="*/ 2147483647 h 737"/>
              <a:gd name="T16" fmla="*/ 2147483647 w 1034"/>
              <a:gd name="T17" fmla="*/ 2147483647 h 737"/>
              <a:gd name="T18" fmla="*/ 2147483647 w 1034"/>
              <a:gd name="T19" fmla="*/ 2147483647 h 737"/>
              <a:gd name="T20" fmla="*/ 2147483647 w 1034"/>
              <a:gd name="T21" fmla="*/ 2147483647 h 737"/>
              <a:gd name="T22" fmla="*/ 2147483647 w 1034"/>
              <a:gd name="T23" fmla="*/ 2147483647 h 737"/>
              <a:gd name="T24" fmla="*/ 2147483647 w 1034"/>
              <a:gd name="T25" fmla="*/ 2147483647 h 737"/>
              <a:gd name="T26" fmla="*/ 2147483647 w 1034"/>
              <a:gd name="T27" fmla="*/ 2147483647 h 737"/>
              <a:gd name="T28" fmla="*/ 2147483647 w 1034"/>
              <a:gd name="T29" fmla="*/ 2147483647 h 737"/>
              <a:gd name="T30" fmla="*/ 2147483647 w 1034"/>
              <a:gd name="T31" fmla="*/ 2147483647 h 737"/>
              <a:gd name="T32" fmla="*/ 2147483647 w 1034"/>
              <a:gd name="T33" fmla="*/ 2147483647 h 737"/>
              <a:gd name="T34" fmla="*/ 2147483647 w 1034"/>
              <a:gd name="T35" fmla="*/ 2147483647 h 737"/>
              <a:gd name="T36" fmla="*/ 2147483647 w 1034"/>
              <a:gd name="T37" fmla="*/ 2147483647 h 737"/>
              <a:gd name="T38" fmla="*/ 2147483647 w 1034"/>
              <a:gd name="T39" fmla="*/ 2147483647 h 737"/>
              <a:gd name="T40" fmla="*/ 2147483647 w 1034"/>
              <a:gd name="T41" fmla="*/ 2147483647 h 737"/>
              <a:gd name="T42" fmla="*/ 2147483647 w 1034"/>
              <a:gd name="T43" fmla="*/ 2147483647 h 737"/>
              <a:gd name="T44" fmla="*/ 2147483647 w 1034"/>
              <a:gd name="T45" fmla="*/ 2147483647 h 737"/>
              <a:gd name="T46" fmla="*/ 2147483647 w 1034"/>
              <a:gd name="T47" fmla="*/ 2147483647 h 737"/>
              <a:gd name="T48" fmla="*/ 2147483647 w 1034"/>
              <a:gd name="T49" fmla="*/ 2147483647 h 737"/>
              <a:gd name="T50" fmla="*/ 2147483647 w 1034"/>
              <a:gd name="T51" fmla="*/ 2147483647 h 737"/>
              <a:gd name="T52" fmla="*/ 2147483647 w 1034"/>
              <a:gd name="T53" fmla="*/ 2147483647 h 737"/>
              <a:gd name="T54" fmla="*/ 2147483647 w 1034"/>
              <a:gd name="T55" fmla="*/ 2147483647 h 737"/>
              <a:gd name="T56" fmla="*/ 2147483647 w 1034"/>
              <a:gd name="T57" fmla="*/ 2147483647 h 737"/>
              <a:gd name="T58" fmla="*/ 2147483647 w 1034"/>
              <a:gd name="T59" fmla="*/ 2147483647 h 737"/>
              <a:gd name="T60" fmla="*/ 2147483647 w 1034"/>
              <a:gd name="T61" fmla="*/ 2147483647 h 737"/>
              <a:gd name="T62" fmla="*/ 2147483647 w 1034"/>
              <a:gd name="T63" fmla="*/ 2147483647 h 737"/>
              <a:gd name="T64" fmla="*/ 2147483647 w 1034"/>
              <a:gd name="T65" fmla="*/ 2147483647 h 737"/>
              <a:gd name="T66" fmla="*/ 2147483647 w 1034"/>
              <a:gd name="T67" fmla="*/ 2147483647 h 737"/>
              <a:gd name="T68" fmla="*/ 2147483647 w 1034"/>
              <a:gd name="T69" fmla="*/ 2147483647 h 737"/>
              <a:gd name="T70" fmla="*/ 2147483647 w 1034"/>
              <a:gd name="T71" fmla="*/ 2147483647 h 737"/>
              <a:gd name="T72" fmla="*/ 2147483647 w 1034"/>
              <a:gd name="T73" fmla="*/ 2147483647 h 737"/>
              <a:gd name="T74" fmla="*/ 2147483647 w 1034"/>
              <a:gd name="T75" fmla="*/ 2147483647 h 737"/>
              <a:gd name="T76" fmla="*/ 2147483647 w 1034"/>
              <a:gd name="T77" fmla="*/ 2147483647 h 737"/>
              <a:gd name="T78" fmla="*/ 2147483647 w 1034"/>
              <a:gd name="T79" fmla="*/ 0 h 737"/>
              <a:gd name="T80" fmla="*/ 2147483647 w 1034"/>
              <a:gd name="T81" fmla="*/ 2147483647 h 737"/>
              <a:gd name="T82" fmla="*/ 2147483647 w 1034"/>
              <a:gd name="T83" fmla="*/ 2147483647 h 737"/>
              <a:gd name="T84" fmla="*/ 2147483647 w 1034"/>
              <a:gd name="T85" fmla="*/ 2147483647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C2D699"/>
              </a:gs>
              <a:gs pos="100000">
                <a:srgbClr val="66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4460875" y="1793875"/>
            <a:ext cx="333375" cy="393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3438525" y="1700213"/>
            <a:ext cx="712788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 flipV="1">
            <a:off x="4902200" y="2178050"/>
            <a:ext cx="1379538" cy="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0" y="1925638"/>
            <a:ext cx="611188" cy="481012"/>
            <a:chOff x="3653" y="1296"/>
            <a:chExt cx="385" cy="33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731" y="1296"/>
              <a:ext cx="251" cy="330"/>
              <a:chOff x="1884" y="765"/>
              <a:chExt cx="251" cy="330"/>
            </a:xfrm>
          </p:grpSpPr>
          <p:sp>
            <p:nvSpPr>
              <p:cNvPr id="58452" name="Oval 21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3" name="Rectangle 2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4" name="Rectangle 23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5" name="Oval 24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51" name="Text Box 25"/>
            <p:cNvSpPr txBox="1">
              <a:spLocks noChangeArrowheads="1"/>
            </p:cNvSpPr>
            <p:nvPr/>
          </p:nvSpPr>
          <p:spPr bwMode="auto">
            <a:xfrm>
              <a:off x="3653" y="1376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>
                  <a:solidFill>
                    <a:srgbClr val="FF33CC"/>
                  </a:solidFill>
                </a:rPr>
                <a:t>E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61000" y="1922463"/>
            <a:ext cx="396875" cy="482600"/>
            <a:chOff x="1884" y="765"/>
            <a:chExt cx="251" cy="330"/>
          </a:xfrm>
        </p:grpSpPr>
        <p:sp>
          <p:nvSpPr>
            <p:cNvPr id="58446" name="Oval 28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7" name="Rectangle 29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8" name="Rectangle 30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9" name="Oval 31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369175" y="1931988"/>
            <a:ext cx="611188" cy="482600"/>
            <a:chOff x="3984" y="2040"/>
            <a:chExt cx="385" cy="304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4058" y="2040"/>
              <a:ext cx="251" cy="304"/>
              <a:chOff x="1884" y="765"/>
              <a:chExt cx="251" cy="330"/>
            </a:xfrm>
          </p:grpSpPr>
          <p:sp>
            <p:nvSpPr>
              <p:cNvPr id="58442" name="Oval 40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Rectangle 41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4" name="Rectangle 42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5" name="Oval 43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41" name="Text Box 44"/>
            <p:cNvSpPr txBox="1">
              <a:spLocks noChangeArrowheads="1"/>
            </p:cNvSpPr>
            <p:nvPr/>
          </p:nvSpPr>
          <p:spPr bwMode="auto">
            <a:xfrm>
              <a:off x="3984" y="2136"/>
              <a:ext cx="3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3</a:t>
              </a:r>
            </a:p>
          </p:txBody>
        </p:sp>
      </p:grpSp>
      <p:sp>
        <p:nvSpPr>
          <p:cNvPr id="58384" name="Text Box 45"/>
          <p:cNvSpPr txBox="1">
            <a:spLocks noChangeArrowheads="1"/>
          </p:cNvSpPr>
          <p:nvPr/>
        </p:nvSpPr>
        <p:spPr bwMode="auto">
          <a:xfrm>
            <a:off x="6615113" y="185578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 link</a:t>
            </a:r>
          </a:p>
        </p:txBody>
      </p:sp>
      <p:sp>
        <p:nvSpPr>
          <p:cNvPr id="58385" name="Text Box 46"/>
          <p:cNvSpPr txBox="1">
            <a:spLocks noChangeArrowheads="1"/>
          </p:cNvSpPr>
          <p:nvPr/>
        </p:nvSpPr>
        <p:spPr bwMode="auto">
          <a:xfrm>
            <a:off x="3973513" y="2552700"/>
            <a:ext cx="181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MPLS domain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092575" y="1482725"/>
            <a:ext cx="398463" cy="482600"/>
            <a:chOff x="1884" y="765"/>
            <a:chExt cx="251" cy="330"/>
          </a:xfrm>
        </p:grpSpPr>
        <p:sp>
          <p:nvSpPr>
            <p:cNvPr id="58436" name="Oval 48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Rectangle 49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8" name="Rectangle 50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9" name="Oval 51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7" name="Line 57"/>
          <p:cNvSpPr>
            <a:spLocks noChangeShapeType="1"/>
          </p:cNvSpPr>
          <p:nvPr/>
        </p:nvSpPr>
        <p:spPr bwMode="auto">
          <a:xfrm flipV="1">
            <a:off x="4292600" y="2224088"/>
            <a:ext cx="466725" cy="187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695825" y="1941513"/>
            <a:ext cx="398463" cy="482600"/>
            <a:chOff x="1884" y="765"/>
            <a:chExt cx="251" cy="330"/>
          </a:xfrm>
        </p:grpSpPr>
        <p:sp>
          <p:nvSpPr>
            <p:cNvPr id="58432" name="Oval 34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Rectangle 35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4" name="Rectangle 36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5" name="Oval 37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9" name="Line 63"/>
          <p:cNvSpPr>
            <a:spLocks noChangeShapeType="1"/>
          </p:cNvSpPr>
          <p:nvPr/>
        </p:nvSpPr>
        <p:spPr bwMode="auto">
          <a:xfrm flipV="1">
            <a:off x="3330575" y="2408238"/>
            <a:ext cx="771525" cy="271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64"/>
          <p:cNvSpPr>
            <a:spLocks noChangeShapeType="1"/>
          </p:cNvSpPr>
          <p:nvPr/>
        </p:nvSpPr>
        <p:spPr bwMode="auto">
          <a:xfrm flipV="1">
            <a:off x="2138363" y="2686050"/>
            <a:ext cx="1196975" cy="174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Line 65"/>
          <p:cNvSpPr>
            <a:spLocks noChangeShapeType="1"/>
          </p:cNvSpPr>
          <p:nvPr/>
        </p:nvSpPr>
        <p:spPr bwMode="auto">
          <a:xfrm flipV="1">
            <a:off x="2149475" y="1708150"/>
            <a:ext cx="1252538" cy="31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1701800" y="1416050"/>
            <a:ext cx="611188" cy="482600"/>
            <a:chOff x="3984" y="2040"/>
            <a:chExt cx="385" cy="304"/>
          </a:xfrm>
        </p:grpSpPr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4058" y="2040"/>
              <a:ext cx="251" cy="304"/>
              <a:chOff x="1884" y="765"/>
              <a:chExt cx="251" cy="330"/>
            </a:xfrm>
          </p:grpSpPr>
          <p:sp>
            <p:nvSpPr>
              <p:cNvPr id="58428" name="Oval 68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Rectangle 69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Rectangle 70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1" name="Oval 71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27" name="Text Box 72"/>
            <p:cNvSpPr txBox="1">
              <a:spLocks noChangeArrowheads="1"/>
            </p:cNvSpPr>
            <p:nvPr/>
          </p:nvSpPr>
          <p:spPr bwMode="auto">
            <a:xfrm>
              <a:off x="3984" y="2136"/>
              <a:ext cx="3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1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1687513" y="2389188"/>
            <a:ext cx="611187" cy="482600"/>
            <a:chOff x="3984" y="2040"/>
            <a:chExt cx="385" cy="304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4058" y="2040"/>
              <a:ext cx="251" cy="304"/>
              <a:chOff x="1884" y="765"/>
              <a:chExt cx="251" cy="330"/>
            </a:xfrm>
          </p:grpSpPr>
          <p:sp>
            <p:nvSpPr>
              <p:cNvPr id="58422" name="Oval 75"/>
              <p:cNvSpPr>
                <a:spLocks noChangeArrowheads="1"/>
              </p:cNvSpPr>
              <p:nvPr/>
            </p:nvSpPr>
            <p:spPr bwMode="auto">
              <a:xfrm>
                <a:off x="1885" y="990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Rectangle 76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Rectangle 77"/>
              <p:cNvSpPr>
                <a:spLocks noChangeArrowheads="1"/>
              </p:cNvSpPr>
              <p:nvPr/>
            </p:nvSpPr>
            <p:spPr bwMode="auto">
              <a:xfrm>
                <a:off x="1884" y="819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Oval 78"/>
              <p:cNvSpPr>
                <a:spLocks noChangeArrowheads="1"/>
              </p:cNvSpPr>
              <p:nvPr/>
            </p:nvSpPr>
            <p:spPr bwMode="auto">
              <a:xfrm>
                <a:off x="1885" y="765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21" name="Text Box 79"/>
            <p:cNvSpPr txBox="1">
              <a:spLocks noChangeArrowheads="1"/>
            </p:cNvSpPr>
            <p:nvPr/>
          </p:nvSpPr>
          <p:spPr bwMode="auto">
            <a:xfrm>
              <a:off x="3984" y="2136"/>
              <a:ext cx="3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 b="1"/>
                <a:t>2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3006725" y="2382838"/>
            <a:ext cx="412750" cy="549275"/>
            <a:chOff x="1884" y="765"/>
            <a:chExt cx="251" cy="330"/>
          </a:xfrm>
        </p:grpSpPr>
        <p:sp>
          <p:nvSpPr>
            <p:cNvPr id="58416" name="Oval 59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Rectangle 60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Rectangle 61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Oval 62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100388" y="1417638"/>
            <a:ext cx="412750" cy="549275"/>
            <a:chOff x="1884" y="765"/>
            <a:chExt cx="251" cy="330"/>
          </a:xfrm>
        </p:grpSpPr>
        <p:sp>
          <p:nvSpPr>
            <p:cNvPr id="58412" name="Oval 14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Rectangle 15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Rectangle 16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Oval 17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4025900" y="2143125"/>
            <a:ext cx="398463" cy="482600"/>
            <a:chOff x="1884" y="765"/>
            <a:chExt cx="251" cy="330"/>
          </a:xfrm>
        </p:grpSpPr>
        <p:sp>
          <p:nvSpPr>
            <p:cNvPr id="58408" name="Oval 53"/>
            <p:cNvSpPr>
              <a:spLocks noChangeArrowheads="1"/>
            </p:cNvSpPr>
            <p:nvPr/>
          </p:nvSpPr>
          <p:spPr bwMode="auto">
            <a:xfrm>
              <a:off x="1885" y="990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Rectangle 54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Rectangle 55"/>
            <p:cNvSpPr>
              <a:spLocks noChangeArrowheads="1"/>
            </p:cNvSpPr>
            <p:nvPr/>
          </p:nvSpPr>
          <p:spPr bwMode="auto">
            <a:xfrm>
              <a:off x="1884" y="819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Oval 56"/>
            <p:cNvSpPr>
              <a:spLocks noChangeArrowheads="1"/>
            </p:cNvSpPr>
            <p:nvPr/>
          </p:nvSpPr>
          <p:spPr bwMode="auto">
            <a:xfrm>
              <a:off x="1885" y="765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7" name="Text Box 80"/>
          <p:cNvSpPr txBox="1">
            <a:spLocks noChangeArrowheads="1"/>
          </p:cNvSpPr>
          <p:nvPr/>
        </p:nvSpPr>
        <p:spPr bwMode="auto">
          <a:xfrm>
            <a:off x="2184400" y="235585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 link</a:t>
            </a:r>
          </a:p>
        </p:txBody>
      </p:sp>
      <p:sp>
        <p:nvSpPr>
          <p:cNvPr id="58398" name="Text Box 81"/>
          <p:cNvSpPr txBox="1">
            <a:spLocks noChangeArrowheads="1"/>
          </p:cNvSpPr>
          <p:nvPr/>
        </p:nvSpPr>
        <p:spPr bwMode="auto">
          <a:xfrm>
            <a:off x="2273300" y="136048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 link</a:t>
            </a:r>
          </a:p>
        </p:txBody>
      </p:sp>
      <p:sp>
        <p:nvSpPr>
          <p:cNvPr id="58399" name="Text Box 83"/>
          <p:cNvSpPr txBox="1">
            <a:spLocks noChangeArrowheads="1"/>
          </p:cNvSpPr>
          <p:nvPr/>
        </p:nvSpPr>
        <p:spPr bwMode="auto">
          <a:xfrm>
            <a:off x="3556000" y="1406525"/>
            <a:ext cx="46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12</a:t>
            </a:r>
          </a:p>
        </p:txBody>
      </p:sp>
      <p:sp>
        <p:nvSpPr>
          <p:cNvPr id="58400" name="Text Box 84"/>
          <p:cNvSpPr txBox="1">
            <a:spLocks noChangeArrowheads="1"/>
          </p:cNvSpPr>
          <p:nvPr/>
        </p:nvSpPr>
        <p:spPr bwMode="auto">
          <a:xfrm>
            <a:off x="3478213" y="2254250"/>
            <a:ext cx="46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22</a:t>
            </a:r>
          </a:p>
        </p:txBody>
      </p:sp>
      <p:sp>
        <p:nvSpPr>
          <p:cNvPr id="58401" name="Text Box 85"/>
          <p:cNvSpPr txBox="1">
            <a:spLocks noChangeArrowheads="1"/>
          </p:cNvSpPr>
          <p:nvPr/>
        </p:nvSpPr>
        <p:spPr bwMode="auto">
          <a:xfrm>
            <a:off x="4529138" y="1639888"/>
            <a:ext cx="46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13</a:t>
            </a:r>
          </a:p>
        </p:txBody>
      </p:sp>
      <p:sp>
        <p:nvSpPr>
          <p:cNvPr id="58402" name="Text Box 86"/>
          <p:cNvSpPr txBox="1">
            <a:spLocks noChangeArrowheads="1"/>
          </p:cNvSpPr>
          <p:nvPr/>
        </p:nvSpPr>
        <p:spPr bwMode="auto">
          <a:xfrm>
            <a:off x="4400550" y="2293938"/>
            <a:ext cx="46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23</a:t>
            </a:r>
          </a:p>
        </p:txBody>
      </p:sp>
      <p:sp>
        <p:nvSpPr>
          <p:cNvPr id="58403" name="Text Box 87"/>
          <p:cNvSpPr txBox="1">
            <a:spLocks noChangeArrowheads="1"/>
          </p:cNvSpPr>
          <p:nvPr/>
        </p:nvSpPr>
        <p:spPr bwMode="auto">
          <a:xfrm>
            <a:off x="5067300" y="1871663"/>
            <a:ext cx="46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31</a:t>
            </a:r>
          </a:p>
        </p:txBody>
      </p:sp>
      <p:sp>
        <p:nvSpPr>
          <p:cNvPr id="58404" name="Text Box 88"/>
          <p:cNvSpPr txBox="1">
            <a:spLocks noChangeArrowheads="1"/>
          </p:cNvSpPr>
          <p:nvPr/>
        </p:nvSpPr>
        <p:spPr bwMode="auto">
          <a:xfrm>
            <a:off x="5826125" y="1865313"/>
            <a:ext cx="46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32</a:t>
            </a:r>
          </a:p>
        </p:txBody>
      </p:sp>
      <p:sp>
        <p:nvSpPr>
          <p:cNvPr id="58405" name="Text Box 93"/>
          <p:cNvSpPr txBox="1">
            <a:spLocks noChangeArrowheads="1"/>
          </p:cNvSpPr>
          <p:nvPr/>
        </p:nvSpPr>
        <p:spPr bwMode="auto">
          <a:xfrm>
            <a:off x="1117600" y="2509838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 2</a:t>
            </a:r>
          </a:p>
        </p:txBody>
      </p:sp>
      <p:sp>
        <p:nvSpPr>
          <p:cNvPr id="58406" name="Text Box 94"/>
          <p:cNvSpPr txBox="1">
            <a:spLocks noChangeArrowheads="1"/>
          </p:cNvSpPr>
          <p:nvPr/>
        </p:nvSpPr>
        <p:spPr bwMode="auto">
          <a:xfrm>
            <a:off x="7902575" y="1995488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 3</a:t>
            </a:r>
          </a:p>
        </p:txBody>
      </p:sp>
      <p:sp>
        <p:nvSpPr>
          <p:cNvPr id="58407" name="Text Box 95"/>
          <p:cNvSpPr txBox="1">
            <a:spLocks noChangeArrowheads="1"/>
          </p:cNvSpPr>
          <p:nvPr/>
        </p:nvSpPr>
        <p:spPr bwMode="auto">
          <a:xfrm>
            <a:off x="1058863" y="1438275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Ethernet and IP enable load balancing using LAG and ECMP</a:t>
            </a:r>
          </a:p>
          <a:p>
            <a:pPr marL="0" indent="0" defTabSz="185738">
              <a:buNone/>
            </a:pPr>
            <a:r>
              <a:rPr lang="en-US" sz="2400" dirty="0"/>
              <a:t>	</a:t>
            </a:r>
            <a:r>
              <a:rPr lang="en-US" sz="2400" dirty="0" smtClean="0"/>
              <a:t>which </a:t>
            </a:r>
            <a:r>
              <a:rPr lang="en-US" sz="2400" dirty="0"/>
              <a:t>map </a:t>
            </a:r>
            <a:r>
              <a:rPr lang="en-US" sz="2400" dirty="0" smtClean="0"/>
              <a:t>flows based hashing header fields</a:t>
            </a:r>
          </a:p>
          <a:p>
            <a:pPr marL="0" indent="0" defTabSz="185738">
              <a:buNone/>
            </a:pPr>
            <a:r>
              <a:rPr lang="en-US" sz="2400" dirty="0" smtClean="0"/>
              <a:t>MPLS labels have no </a:t>
            </a:r>
            <a:r>
              <a:rPr lang="en-US" sz="2400" i="1" dirty="0" smtClean="0"/>
              <a:t>spare information = entropy</a:t>
            </a:r>
          </a:p>
          <a:p>
            <a:pPr marL="0" indent="0" defTabSz="185738">
              <a:buNone/>
            </a:pPr>
            <a:r>
              <a:rPr lang="en-US" sz="2400" dirty="0" smtClean="0"/>
              <a:t>	and peeking under the MPLS requires DPI </a:t>
            </a:r>
            <a:r>
              <a:rPr lang="en-US" sz="2000" dirty="0" smtClean="0"/>
              <a:t>(warning - layer violation)</a:t>
            </a:r>
            <a:endParaRPr lang="en-US" sz="2400" dirty="0" smtClean="0"/>
          </a:p>
          <a:p>
            <a:pPr marL="0" indent="0" defTabSz="185738">
              <a:spcBef>
                <a:spcPts val="600"/>
              </a:spcBef>
              <a:buNone/>
            </a:pPr>
            <a:r>
              <a:rPr lang="en-US" sz="2400" dirty="0" smtClean="0"/>
              <a:t>One approach is to use multiple different labels for the same FEC</a:t>
            </a:r>
          </a:p>
          <a:p>
            <a:pPr marL="0" indent="0" defTabSz="185738">
              <a:buNone/>
            </a:pPr>
            <a:r>
              <a:rPr lang="en-US" sz="2400" dirty="0"/>
              <a:t>	</a:t>
            </a:r>
            <a:r>
              <a:rPr lang="en-US" sz="2400" dirty="0" smtClean="0"/>
              <a:t>but that increases control plane complexity</a:t>
            </a:r>
          </a:p>
          <a:p>
            <a:pPr marL="0" indent="0" defTabSz="185738">
              <a:spcBef>
                <a:spcPts val="600"/>
              </a:spcBef>
              <a:buNone/>
            </a:pPr>
            <a:r>
              <a:rPr lang="en-US" sz="2400" dirty="0" smtClean="0"/>
              <a:t>RFC 6790 defines entropy labels </a:t>
            </a:r>
            <a:r>
              <a:rPr lang="en-US" sz="2000" dirty="0" smtClean="0"/>
              <a:t>(and RFC 6391 defines a FAT PW)</a:t>
            </a:r>
          </a:p>
          <a:p>
            <a:pPr defTabSz="185738"/>
            <a:r>
              <a:rPr lang="en-US" sz="2400" dirty="0" smtClean="0"/>
              <a:t>ingress LER hashes IP header fields as for ECMP</a:t>
            </a:r>
          </a:p>
          <a:p>
            <a:pPr defTabSz="185738"/>
            <a:r>
              <a:rPr lang="en-US" sz="2400" dirty="0" smtClean="0"/>
              <a:t>it pushes an entropy label</a:t>
            </a:r>
          </a:p>
          <a:p>
            <a:pPr defTabSz="185738"/>
            <a:r>
              <a:rPr lang="en-US" sz="2400" dirty="0" smtClean="0"/>
              <a:t>it pushes the Entropy Label Indicator (reserved label 7)</a:t>
            </a:r>
          </a:p>
          <a:p>
            <a:pPr defTabSz="185738"/>
            <a:r>
              <a:rPr lang="en-US" sz="2400" dirty="0" smtClean="0"/>
              <a:t>it pushes the MPLS transport label</a:t>
            </a:r>
          </a:p>
          <a:p>
            <a:pPr marL="0" indent="0" defTabSz="185738">
              <a:spcBef>
                <a:spcPts val="600"/>
              </a:spcBef>
              <a:buNone/>
            </a:pPr>
            <a:r>
              <a:rPr lang="en-US" sz="2400" dirty="0" smtClean="0"/>
              <a:t>RFC 8012 defines ping and traceroute mechanisms</a:t>
            </a:r>
          </a:p>
          <a:p>
            <a:pPr marL="0" indent="0" defTabSz="185738">
              <a:buNone/>
            </a:pPr>
            <a:r>
              <a:rPr lang="en-US" sz="2400" dirty="0" smtClean="0"/>
              <a:t>	based on entropy labels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18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F</a:t>
            </a:r>
            <a:r>
              <a:rPr lang="en-US" sz="2400" dirty="0" smtClean="0"/>
              <a:t>low </a:t>
            </a:r>
            <a:r>
              <a:rPr lang="en-US" sz="2400" b="1" dirty="0" smtClean="0"/>
              <a:t>A</a:t>
            </a:r>
            <a:r>
              <a:rPr lang="en-US" sz="2400" dirty="0" smtClean="0"/>
              <a:t>ware </a:t>
            </a:r>
            <a:r>
              <a:rPr lang="en-US" sz="2400" b="1" dirty="0" smtClean="0"/>
              <a:t>T</a:t>
            </a:r>
            <a:r>
              <a:rPr lang="en-US" sz="2400" dirty="0" smtClean="0"/>
              <a:t>ransport PW label and the entropy label </a:t>
            </a:r>
          </a:p>
          <a:p>
            <a:r>
              <a:rPr lang="en-US" sz="2400" dirty="0" smtClean="0"/>
              <a:t>are never signaled (but their capability is signaled)</a:t>
            </a:r>
          </a:p>
          <a:p>
            <a:r>
              <a:rPr lang="en-US" sz="2400" dirty="0" smtClean="0"/>
              <a:t>are used as key for ECMP-like hashing</a:t>
            </a:r>
          </a:p>
          <a:p>
            <a:r>
              <a:rPr lang="en-US" sz="2400" dirty="0" smtClean="0"/>
              <a:t>packets in a single flow share the same entropy label</a:t>
            </a:r>
          </a:p>
          <a:p>
            <a:r>
              <a:rPr lang="en-US" sz="2400" dirty="0" smtClean="0"/>
              <a:t>are slightly different in format and placement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PW and Entropy Labels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5652" y="3961844"/>
            <a:ext cx="2738439" cy="1860313"/>
            <a:chOff x="745652" y="3961844"/>
            <a:chExt cx="2738439" cy="1860313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45654" y="3961844"/>
              <a:ext cx="273843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MPLS label(s)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747039" y="4336279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PW label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747039" y="4702991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FAT label (S=1, TTL=1)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45653" y="5077640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PW Control Word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745652" y="5452269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PW payload</a:t>
              </a:r>
              <a:endParaRPr lang="en-US" dirty="0">
                <a:solidFill>
                  <a:srgbClr val="FF33CC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6141" y="3970135"/>
            <a:ext cx="2738439" cy="1835594"/>
            <a:chOff x="745652" y="3974201"/>
            <a:chExt cx="2738439" cy="1835594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745654" y="3974201"/>
              <a:ext cx="273843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MPLS label(s)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47039" y="4336279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ELI (label = 7, S=0))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747039" y="4702991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Entropy label (TTL=0)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745652" y="5439907"/>
              <a:ext cx="2735667" cy="36988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33CC"/>
                  </a:solidFill>
                </a:rPr>
                <a:t>payload</a:t>
              </a:r>
              <a:endParaRPr lang="en-US" dirty="0">
                <a:solidFill>
                  <a:srgbClr val="FF33CC"/>
                </a:solidFill>
              </a:endParaRPr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706141" y="5063499"/>
            <a:ext cx="2738437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33CC"/>
                </a:solidFill>
              </a:rPr>
              <a:t>optionally more label(s)</a:t>
            </a:r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0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5"/>
            <a:ext cx="8226425" cy="1778000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800" dirty="0" smtClean="0">
                <a:solidFill>
                  <a:srgbClr val="0033CC"/>
                </a:solidFill>
              </a:rPr>
              <a:t>MPLS control plane</a:t>
            </a:r>
          </a:p>
        </p:txBody>
      </p: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5106538" y="522690"/>
            <a:ext cx="3668713" cy="1323975"/>
            <a:chOff x="2976" y="3364"/>
            <a:chExt cx="2311" cy="834"/>
          </a:xfrm>
        </p:grpSpPr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3456" y="3888"/>
              <a:ext cx="14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4772" y="3426"/>
              <a:ext cx="515" cy="702"/>
              <a:chOff x="480" y="2498"/>
              <a:chExt cx="872" cy="878"/>
            </a:xfrm>
          </p:grpSpPr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Oval 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63" name="Group 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73" name="Freeform 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65" name="Freeform 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" name="Group 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59" name="Freeform 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4900" y="3852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3774" y="3918"/>
              <a:ext cx="75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13          data</a:t>
              </a: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4028" y="3918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2976" y="3445"/>
              <a:ext cx="515" cy="702"/>
              <a:chOff x="480" y="2498"/>
              <a:chExt cx="872" cy="878"/>
            </a:xfrm>
          </p:grpSpPr>
          <p:sp>
            <p:nvSpPr>
              <p:cNvPr id="25" name="Oval 4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4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4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5" name="Group 4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45" name="Freeform 4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5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5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5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5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5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5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6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6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6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6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1" name="Freeform 6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6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6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6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Line 68"/>
            <p:cNvSpPr>
              <a:spLocks noChangeShapeType="1"/>
            </p:cNvSpPr>
            <p:nvPr/>
          </p:nvSpPr>
          <p:spPr bwMode="auto">
            <a:xfrm flipV="1">
              <a:off x="4526" y="4023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3101" y="3910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21" name="Text Box 73"/>
            <p:cNvSpPr txBox="1">
              <a:spLocks noChangeArrowheads="1"/>
            </p:cNvSpPr>
            <p:nvPr/>
          </p:nvSpPr>
          <p:spPr bwMode="auto">
            <a:xfrm>
              <a:off x="3770" y="3364"/>
              <a:ext cx="778" cy="2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I need a label</a:t>
              </a:r>
            </a:p>
          </p:txBody>
        </p:sp>
        <p:sp>
          <p:nvSpPr>
            <p:cNvPr id="22" name="Text Box 75"/>
            <p:cNvSpPr txBox="1">
              <a:spLocks noChangeArrowheads="1"/>
            </p:cNvSpPr>
            <p:nvPr/>
          </p:nvSpPr>
          <p:spPr bwMode="auto">
            <a:xfrm>
              <a:off x="3766" y="3625"/>
              <a:ext cx="778" cy="2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I allocated 13</a:t>
              </a:r>
            </a:p>
          </p:txBody>
        </p:sp>
        <p:sp>
          <p:nvSpPr>
            <p:cNvPr id="23" name="Line 76"/>
            <p:cNvSpPr>
              <a:spLocks noChangeShapeType="1"/>
            </p:cNvSpPr>
            <p:nvPr/>
          </p:nvSpPr>
          <p:spPr bwMode="auto">
            <a:xfrm>
              <a:off x="4540" y="3480"/>
              <a:ext cx="21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7"/>
            <p:cNvSpPr>
              <a:spLocks noChangeShapeType="1"/>
            </p:cNvSpPr>
            <p:nvPr/>
          </p:nvSpPr>
          <p:spPr bwMode="auto">
            <a:xfrm flipH="1">
              <a:off x="3557" y="3720"/>
              <a:ext cx="21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control planes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73163"/>
            <a:ext cx="7143750" cy="5448300"/>
          </a:xfrm>
        </p:spPr>
        <p:txBody>
          <a:bodyPr/>
          <a:lstStyle/>
          <a:p>
            <a:endParaRPr lang="en-US" sz="2400" dirty="0" smtClean="0">
              <a:solidFill>
                <a:srgbClr val="339966"/>
              </a:solidFill>
            </a:endParaRPr>
          </a:p>
          <a:p>
            <a:endParaRPr lang="en-US" sz="2400" dirty="0">
              <a:solidFill>
                <a:srgbClr val="339966"/>
              </a:solidFill>
            </a:endParaRPr>
          </a:p>
          <a:p>
            <a:endParaRPr lang="en-US" sz="2400" dirty="0">
              <a:solidFill>
                <a:srgbClr val="339966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all IP routing protocols </a:t>
            </a:r>
            <a:r>
              <a:rPr lang="en-US" sz="2400" dirty="0" smtClean="0">
                <a:solidFill>
                  <a:srgbClr val="FF0000"/>
                </a:solidFill>
              </a:rPr>
              <a:t>(OSPF, BGP, etc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procedure to bind label to FEC </a:t>
            </a:r>
            <a:r>
              <a:rPr lang="en-US" sz="2000" dirty="0">
                <a:solidFill>
                  <a:srgbClr val="FF0000"/>
                </a:solidFill>
              </a:rPr>
              <a:t>(label assignment)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protocol to distribute label binding information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procedure to create forwarding table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339966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339966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procedure </a:t>
            </a:r>
            <a:r>
              <a:rPr lang="en-US" sz="2400" dirty="0">
                <a:solidFill>
                  <a:srgbClr val="0033CC"/>
                </a:solidFill>
              </a:rPr>
              <a:t>to label incoming packet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33CC"/>
                </a:solidFill>
              </a:rPr>
              <a:t>forwarding procedure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400" dirty="0">
                <a:solidFill>
                  <a:srgbClr val="0033CC"/>
                </a:solidFill>
              </a:rPr>
              <a:t>forwarding table lookup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400" dirty="0">
                <a:solidFill>
                  <a:srgbClr val="0033CC"/>
                </a:solidFill>
              </a:rPr>
              <a:t>label stack operations</a:t>
            </a: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8613" y="1552575"/>
            <a:ext cx="4606925" cy="458788"/>
            <a:chOff x="2559" y="1710"/>
            <a:chExt cx="2902" cy="289"/>
          </a:xfrm>
        </p:grpSpPr>
        <p:sp>
          <p:nvSpPr>
            <p:cNvPr id="233477" name="Rectangle 5"/>
            <p:cNvSpPr>
              <a:spLocks noChangeArrowheads="1"/>
            </p:cNvSpPr>
            <p:nvPr/>
          </p:nvSpPr>
          <p:spPr bwMode="auto">
            <a:xfrm>
              <a:off x="2559" y="1728"/>
              <a:ext cx="2902" cy="27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3478" name="Text Box 6"/>
            <p:cNvSpPr txBox="1">
              <a:spLocks noChangeArrowheads="1"/>
            </p:cNvSpPr>
            <p:nvPr/>
          </p:nvSpPr>
          <p:spPr bwMode="auto">
            <a:xfrm>
              <a:off x="3423" y="1710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control plane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03688" y="4402138"/>
            <a:ext cx="4606925" cy="457200"/>
            <a:chOff x="2597" y="3205"/>
            <a:chExt cx="2902" cy="288"/>
          </a:xfrm>
        </p:grpSpPr>
        <p:sp>
          <p:nvSpPr>
            <p:cNvPr id="233483" name="Rectangle 11"/>
            <p:cNvSpPr>
              <a:spLocks noChangeArrowheads="1"/>
            </p:cNvSpPr>
            <p:nvPr/>
          </p:nvSpPr>
          <p:spPr bwMode="auto">
            <a:xfrm>
              <a:off x="2597" y="3212"/>
              <a:ext cx="2902" cy="271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3427" y="3205"/>
              <a:ext cx="15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user (data) plane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Label Distribution Protocols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2" y="983659"/>
            <a:ext cx="8858605" cy="5594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When an LSR creates/removes a FEC - label binding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it needs to inform other LSRs of its decision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MPLS allows piggybacking label distribution on routing protocols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protocols already in use (don’t need to invent or deploy)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eliminates race conditions (when route or binding, but not both, defined)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ensures consistency between binding and routing information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only for distance vector or path vector routing protocols (not OSPF, IS-IS)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not all routing protocols are sufficiently extensible (RIP isn’t)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has been implemented for </a:t>
            </a:r>
            <a:r>
              <a:rPr lang="en-US" sz="2000" b="1" dirty="0" smtClean="0">
                <a:solidFill>
                  <a:srgbClr val="0033CC"/>
                </a:solidFill>
              </a:rPr>
              <a:t>BGP-4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MPLS WG invented a new protocol </a:t>
            </a:r>
            <a:r>
              <a:rPr lang="en-US" sz="2400" b="1" dirty="0" smtClean="0"/>
              <a:t>LDP</a:t>
            </a:r>
            <a:r>
              <a:rPr lang="en-US" sz="2400" dirty="0" smtClean="0"/>
              <a:t> for “plain” label distribution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messages sent reliably using TCP/IP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messages encoded in TLVs</a:t>
            </a:r>
          </a:p>
          <a:p>
            <a:pPr lvl="1" eaLnBrk="1" hangingPunct="1"/>
            <a:r>
              <a:rPr lang="en-US" sz="2000" dirty="0" smtClean="0">
                <a:solidFill>
                  <a:srgbClr val="0033CC"/>
                </a:solidFill>
              </a:rPr>
              <a:t>discovery mechanism to find other LSRs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… and extended RSVP to LSPs for QoS - </a:t>
            </a:r>
            <a:r>
              <a:rPr lang="en-US" sz="2400" b="1" dirty="0" smtClean="0"/>
              <a:t>RSVP-TE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New approaches use </a:t>
            </a:r>
            <a:r>
              <a:rPr lang="en-US" sz="2400" b="1" dirty="0" err="1" smtClean="0"/>
              <a:t>OpenFlow</a:t>
            </a:r>
            <a:r>
              <a:rPr lang="en-US" sz="2400" b="1" dirty="0" smtClean="0"/>
              <a:t> </a:t>
            </a:r>
            <a:r>
              <a:rPr lang="en-US" sz="2000" dirty="0" smtClean="0"/>
              <a:t>(SDN) </a:t>
            </a:r>
            <a:r>
              <a:rPr lang="en-US" sz="2400" dirty="0" smtClean="0"/>
              <a:t>and </a:t>
            </a:r>
            <a:r>
              <a:rPr lang="en-US" sz="2400" b="1" dirty="0" smtClean="0"/>
              <a:t>OSPF </a:t>
            </a:r>
            <a:r>
              <a:rPr lang="en-US" sz="2000" dirty="0" smtClean="0"/>
              <a:t>(for segment routing)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LER Architecture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1322388" y="1162050"/>
            <a:ext cx="5029200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339966"/>
                </a:solidFill>
              </a:rPr>
              <a:t>control plane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rgbClr val="339966"/>
              </a:solidFill>
            </a:endParaRPr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1322388" y="3673475"/>
            <a:ext cx="5045075" cy="2538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user (data) plane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endParaRPr lang="en-US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11550" y="1563688"/>
            <a:ext cx="2743200" cy="666750"/>
            <a:chOff x="1080" y="1596"/>
            <a:chExt cx="1728" cy="420"/>
          </a:xfrm>
        </p:grpSpPr>
        <p:sp>
          <p:nvSpPr>
            <p:cNvPr id="338950" name="Oval 6"/>
            <p:cNvSpPr>
              <a:spLocks noChangeArrowheads="1"/>
            </p:cNvSpPr>
            <p:nvPr/>
          </p:nvSpPr>
          <p:spPr bwMode="auto">
            <a:xfrm>
              <a:off x="1080" y="1596"/>
              <a:ext cx="1680" cy="4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1" name="Text Box 7"/>
            <p:cNvSpPr txBox="1">
              <a:spLocks noChangeArrowheads="1"/>
            </p:cNvSpPr>
            <p:nvPr/>
          </p:nvSpPr>
          <p:spPr bwMode="auto">
            <a:xfrm>
              <a:off x="1272" y="1680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IP routing protocols</a:t>
              </a:r>
            </a:p>
          </p:txBody>
        </p:sp>
      </p:grp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1398588" y="1795463"/>
            <a:ext cx="1371600" cy="8956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IP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routing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 </a:t>
            </a:r>
            <a:r>
              <a:rPr lang="en-US" dirty="0" smtClean="0"/>
              <a:t>tables</a:t>
            </a:r>
            <a:endParaRPr lang="en-US" dirty="0"/>
          </a:p>
        </p:txBody>
      </p:sp>
      <p:grpSp>
        <p:nvGrpSpPr>
          <p:cNvPr id="3" name="Group 598"/>
          <p:cNvGrpSpPr>
            <a:grpSpLocks/>
          </p:cNvGrpSpPr>
          <p:nvPr/>
        </p:nvGrpSpPr>
        <p:grpSpPr bwMode="auto">
          <a:xfrm>
            <a:off x="2784475" y="1884363"/>
            <a:ext cx="722313" cy="1587"/>
            <a:chOff x="1754" y="1307"/>
            <a:chExt cx="455" cy="1"/>
          </a:xfrm>
        </p:grpSpPr>
        <p:sp>
          <p:nvSpPr>
            <p:cNvPr id="338954" name="Line 10"/>
            <p:cNvSpPr>
              <a:spLocks noChangeShapeType="1"/>
            </p:cNvSpPr>
            <p:nvPr/>
          </p:nvSpPr>
          <p:spPr bwMode="auto">
            <a:xfrm flipH="1" flipV="1">
              <a:off x="1754" y="1307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955" name="Line 11"/>
            <p:cNvSpPr>
              <a:spLocks noChangeShapeType="1"/>
            </p:cNvSpPr>
            <p:nvPr/>
          </p:nvSpPr>
          <p:spPr bwMode="auto">
            <a:xfrm>
              <a:off x="1901" y="1308"/>
              <a:ext cx="3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10300" y="1885950"/>
            <a:ext cx="1247775" cy="1588"/>
            <a:chOff x="3402" y="1423"/>
            <a:chExt cx="786" cy="1"/>
          </a:xfrm>
        </p:grpSpPr>
        <p:sp>
          <p:nvSpPr>
            <p:cNvPr id="338959" name="Line 15"/>
            <p:cNvSpPr>
              <a:spLocks noChangeShapeType="1"/>
            </p:cNvSpPr>
            <p:nvPr/>
          </p:nvSpPr>
          <p:spPr bwMode="auto">
            <a:xfrm flipH="1">
              <a:off x="3402" y="1424"/>
              <a:ext cx="4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 flipV="1">
              <a:off x="3607" y="1423"/>
              <a:ext cx="5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3405188" y="2341563"/>
            <a:ext cx="2797175" cy="814387"/>
            <a:chOff x="1522" y="1755"/>
            <a:chExt cx="1762" cy="513"/>
          </a:xfrm>
        </p:grpSpPr>
        <p:sp>
          <p:nvSpPr>
            <p:cNvPr id="339059" name="Oval 115"/>
            <p:cNvSpPr>
              <a:spLocks noChangeArrowheads="1"/>
            </p:cNvSpPr>
            <p:nvPr/>
          </p:nvSpPr>
          <p:spPr bwMode="auto">
            <a:xfrm>
              <a:off x="1522" y="1755"/>
              <a:ext cx="1762" cy="5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0" name="Text Box 116"/>
            <p:cNvSpPr txBox="1">
              <a:spLocks noChangeArrowheads="1"/>
            </p:cNvSpPr>
            <p:nvPr/>
          </p:nvSpPr>
          <p:spPr bwMode="auto">
            <a:xfrm>
              <a:off x="1650" y="1793"/>
              <a:ext cx="15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label binding and distribution protocols</a:t>
              </a:r>
            </a:p>
          </p:txBody>
        </p:sp>
      </p:grpSp>
      <p:grpSp>
        <p:nvGrpSpPr>
          <p:cNvPr id="6" name="Group 597"/>
          <p:cNvGrpSpPr>
            <a:grpSpLocks/>
          </p:cNvGrpSpPr>
          <p:nvPr/>
        </p:nvGrpSpPr>
        <p:grpSpPr bwMode="auto">
          <a:xfrm>
            <a:off x="2757488" y="2727325"/>
            <a:ext cx="650875" cy="3175"/>
            <a:chOff x="1737" y="1838"/>
            <a:chExt cx="410" cy="2"/>
          </a:xfrm>
        </p:grpSpPr>
        <p:sp>
          <p:nvSpPr>
            <p:cNvPr id="339063" name="Line 119"/>
            <p:cNvSpPr>
              <a:spLocks noChangeShapeType="1"/>
            </p:cNvSpPr>
            <p:nvPr/>
          </p:nvSpPr>
          <p:spPr bwMode="auto">
            <a:xfrm flipH="1" flipV="1">
              <a:off x="1737" y="183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9064" name="Line 120"/>
            <p:cNvSpPr>
              <a:spLocks noChangeShapeType="1"/>
            </p:cNvSpPr>
            <p:nvPr/>
          </p:nvSpPr>
          <p:spPr bwMode="auto">
            <a:xfrm>
              <a:off x="1839" y="1840"/>
              <a:ext cx="3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96"/>
          <p:cNvGrpSpPr>
            <a:grpSpLocks/>
          </p:cNvGrpSpPr>
          <p:nvPr/>
        </p:nvGrpSpPr>
        <p:grpSpPr bwMode="auto">
          <a:xfrm>
            <a:off x="6188075" y="2765425"/>
            <a:ext cx="1247775" cy="4763"/>
            <a:chOff x="3898" y="1862"/>
            <a:chExt cx="786" cy="3"/>
          </a:xfrm>
        </p:grpSpPr>
        <p:sp>
          <p:nvSpPr>
            <p:cNvPr id="339066" name="Line 122"/>
            <p:cNvSpPr>
              <a:spLocks noChangeShapeType="1"/>
            </p:cNvSpPr>
            <p:nvPr/>
          </p:nvSpPr>
          <p:spPr bwMode="auto">
            <a:xfrm flipH="1">
              <a:off x="3898" y="1862"/>
              <a:ext cx="4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9067" name="Line 123"/>
            <p:cNvSpPr>
              <a:spLocks noChangeShapeType="1"/>
            </p:cNvSpPr>
            <p:nvPr/>
          </p:nvSpPr>
          <p:spPr bwMode="auto">
            <a:xfrm flipV="1">
              <a:off x="4103" y="1865"/>
              <a:ext cx="5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179" name="Text Box 235"/>
          <p:cNvSpPr txBox="1">
            <a:spLocks noChangeArrowheads="1"/>
          </p:cNvSpPr>
          <p:nvPr/>
        </p:nvSpPr>
        <p:spPr bwMode="auto">
          <a:xfrm>
            <a:off x="2278063" y="4154488"/>
            <a:ext cx="1371600" cy="1014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/>
              <a:t>IP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/>
              <a:t>forwarding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/>
              <a:t> table</a:t>
            </a:r>
          </a:p>
        </p:txBody>
      </p:sp>
      <p:sp>
        <p:nvSpPr>
          <p:cNvPr id="339180" name="Text Box 236"/>
          <p:cNvSpPr txBox="1">
            <a:spLocks noChangeArrowheads="1"/>
          </p:cNvSpPr>
          <p:nvPr/>
        </p:nvSpPr>
        <p:spPr bwMode="auto">
          <a:xfrm>
            <a:off x="4156075" y="5089525"/>
            <a:ext cx="1371600" cy="1014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/>
              <a:t>MPLS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/>
              <a:t>forwarding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/>
              <a:t> table</a:t>
            </a:r>
          </a:p>
        </p:txBody>
      </p:sp>
      <p:grpSp>
        <p:nvGrpSpPr>
          <p:cNvPr id="8" name="Group 504"/>
          <p:cNvGrpSpPr>
            <a:grpSpLocks/>
          </p:cNvGrpSpPr>
          <p:nvPr/>
        </p:nvGrpSpPr>
        <p:grpSpPr bwMode="auto">
          <a:xfrm>
            <a:off x="7343775" y="5276850"/>
            <a:ext cx="746125" cy="887413"/>
            <a:chOff x="4626" y="3444"/>
            <a:chExt cx="470" cy="559"/>
          </a:xfrm>
        </p:grpSpPr>
        <p:grpSp>
          <p:nvGrpSpPr>
            <p:cNvPr id="9" name="Group 124"/>
            <p:cNvGrpSpPr>
              <a:grpSpLocks/>
            </p:cNvGrpSpPr>
            <p:nvPr/>
          </p:nvGrpSpPr>
          <p:grpSpPr bwMode="auto">
            <a:xfrm>
              <a:off x="4626" y="3444"/>
              <a:ext cx="251" cy="330"/>
              <a:chOff x="480" y="2498"/>
              <a:chExt cx="872" cy="878"/>
            </a:xfrm>
          </p:grpSpPr>
          <p:sp>
            <p:nvSpPr>
              <p:cNvPr id="339069" name="Oval 12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0" name="Rectangle 12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1" name="Rectangle 12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2" name="Oval 12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2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1" name="Group 13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075" name="Freeform 13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6" name="Freeform 13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7" name="Freeform 13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8" name="Freeform 13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9" name="Freeform 13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0" name="Freeform 13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1" name="Freeform 13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2" name="Freeform 13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3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084" name="Freeform 14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5" name="Freeform 14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6" name="Freeform 14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7" name="Freeform 14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8" name="Freeform 14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9" name="Freeform 14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90" name="Freeform 14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91" name="Freeform 14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093" name="Freeform 14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94" name="Freeform 15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95" name="Freeform 15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96" name="Freeform 15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77"/>
            <p:cNvGrpSpPr>
              <a:grpSpLocks/>
            </p:cNvGrpSpPr>
            <p:nvPr/>
          </p:nvGrpSpPr>
          <p:grpSpPr bwMode="auto">
            <a:xfrm>
              <a:off x="4740" y="3550"/>
              <a:ext cx="251" cy="330"/>
              <a:chOff x="480" y="2498"/>
              <a:chExt cx="872" cy="878"/>
            </a:xfrm>
          </p:grpSpPr>
          <p:sp>
            <p:nvSpPr>
              <p:cNvPr id="339122" name="Oval 178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3" name="Rectangle 17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4" name="Rectangle 18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5" name="Oval 181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82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6" name="Group 183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128" name="Freeform 18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29" name="Freeform 18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0" name="Freeform 18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1" name="Freeform 18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2" name="Freeform 18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3" name="Freeform 18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4" name="Freeform 19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5" name="Freeform 19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92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137" name="Freeform 19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8" name="Freeform 19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9" name="Freeform 19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0" name="Freeform 19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1" name="Freeform 19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2" name="Freeform 19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3" name="Freeform 19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4" name="Freeform 20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01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146" name="Freeform 20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47" name="Freeform 20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48" name="Freeform 20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49" name="Freeform 20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206"/>
            <p:cNvGrpSpPr>
              <a:grpSpLocks/>
            </p:cNvGrpSpPr>
            <p:nvPr/>
          </p:nvGrpSpPr>
          <p:grpSpPr bwMode="auto">
            <a:xfrm>
              <a:off x="4845" y="3673"/>
              <a:ext cx="251" cy="330"/>
              <a:chOff x="480" y="2498"/>
              <a:chExt cx="872" cy="878"/>
            </a:xfrm>
          </p:grpSpPr>
          <p:sp>
            <p:nvSpPr>
              <p:cNvPr id="339151" name="Oval 20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2" name="Rectangle 20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3" name="Rectangle 20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4" name="Oval 2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1" name="Group 2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157" name="Freeform 2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58" name="Freeform 2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59" name="Freeform 2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0" name="Freeform 2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1" name="Freeform 2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2" name="Freeform 2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3" name="Freeform 2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4" name="Freeform 2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166" name="Freeform 2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7" name="Freeform 2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8" name="Freeform 2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9" name="Freeform 2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70" name="Freeform 2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71" name="Freeform 2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72" name="Freeform 2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73" name="Freeform 2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2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175" name="Freeform 2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76" name="Freeform 2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77" name="Freeform 2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78" name="Freeform 2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242"/>
          <p:cNvGrpSpPr>
            <a:grpSpLocks/>
          </p:cNvGrpSpPr>
          <p:nvPr/>
        </p:nvGrpSpPr>
        <p:grpSpPr bwMode="auto">
          <a:xfrm>
            <a:off x="7443788" y="1412875"/>
            <a:ext cx="1700212" cy="830263"/>
            <a:chOff x="4204" y="1034"/>
            <a:chExt cx="1071" cy="523"/>
          </a:xfrm>
        </p:grpSpPr>
        <p:grpSp>
          <p:nvGrpSpPr>
            <p:cNvPr id="25" name="Group 153"/>
            <p:cNvGrpSpPr>
              <a:grpSpLocks/>
            </p:cNvGrpSpPr>
            <p:nvPr/>
          </p:nvGrpSpPr>
          <p:grpSpPr bwMode="auto">
            <a:xfrm>
              <a:off x="4402" y="1034"/>
              <a:ext cx="251" cy="330"/>
              <a:chOff x="3933" y="930"/>
              <a:chExt cx="251" cy="330"/>
            </a:xfrm>
          </p:grpSpPr>
          <p:sp>
            <p:nvSpPr>
              <p:cNvPr id="339098" name="Oval 154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9" name="Rectangle 15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0" name="Rectangle 15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1" name="Oval 157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158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27" name="Group 1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104" name="Freeform 16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5" name="Freeform 1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6" name="Freeform 16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7" name="Freeform 1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8" name="Freeform 16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9" name="Freeform 1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0" name="Freeform 16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1" name="Freeform 1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6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113" name="Freeform 16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4" name="Freeform 1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5" name="Freeform 17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6" name="Freeform 1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7" name="Freeform 17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8" name="Freeform 1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9" name="Freeform 17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20" name="Freeform 1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4296" y="1111"/>
              <a:ext cx="251" cy="330"/>
              <a:chOff x="3933" y="930"/>
              <a:chExt cx="251" cy="330"/>
            </a:xfrm>
          </p:grpSpPr>
          <p:sp>
            <p:nvSpPr>
              <p:cNvPr id="338987" name="Oval 4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88" name="Rectangle 4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89" name="Rectangle 4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90" name="Oval 4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4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1" name="Group 4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8993" name="Freeform 4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4" name="Freeform 5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5" name="Freeform 5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6" name="Freeform 5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7" name="Freeform 5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8" name="Freeform 5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9" name="Freeform 5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0" name="Freeform 5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299" name="Group 5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002" name="Freeform 5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3" name="Freeform 5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4" name="Freeform 6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5" name="Freeform 6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6" name="Freeform 6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7" name="Freeform 6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8" name="Freeform 6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9" name="Freeform 6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9308" name="Group 18"/>
            <p:cNvGrpSpPr>
              <a:grpSpLocks/>
            </p:cNvGrpSpPr>
            <p:nvPr/>
          </p:nvGrpSpPr>
          <p:grpSpPr bwMode="auto">
            <a:xfrm>
              <a:off x="4204" y="1202"/>
              <a:ext cx="251" cy="330"/>
              <a:chOff x="3933" y="930"/>
              <a:chExt cx="251" cy="330"/>
            </a:xfrm>
          </p:grpSpPr>
          <p:sp>
            <p:nvSpPr>
              <p:cNvPr id="338963" name="Oval 1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64" name="Rectangle 2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65" name="Rectangle 2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66" name="Oval 2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313" name="Group 2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314" name="Group 2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8969" name="Freeform 2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0" name="Freeform 2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1" name="Freeform 2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2" name="Freeform 2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3" name="Freeform 2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4" name="Freeform 3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5" name="Freeform 3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6" name="Freeform 3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323" name="Group 3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8978" name="Freeform 3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9" name="Freeform 3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0" name="Freeform 3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1" name="Freeform 3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2" name="Freeform 3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3" name="Freeform 3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4" name="Freeform 4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5" name="Freeform 4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9185" name="Text Box 241"/>
            <p:cNvSpPr txBox="1">
              <a:spLocks noChangeArrowheads="1"/>
            </p:cNvSpPr>
            <p:nvPr/>
          </p:nvSpPr>
          <p:spPr bwMode="auto">
            <a:xfrm>
              <a:off x="4507" y="132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IP routers</a:t>
              </a:r>
            </a:p>
          </p:txBody>
        </p:sp>
      </p:grpSp>
      <p:sp>
        <p:nvSpPr>
          <p:cNvPr id="339188" name="Line 244"/>
          <p:cNvSpPr>
            <a:spLocks noChangeShapeType="1"/>
          </p:cNvSpPr>
          <p:nvPr/>
        </p:nvSpPr>
        <p:spPr bwMode="auto">
          <a:xfrm>
            <a:off x="2497138" y="2805113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89" name="Line 245"/>
          <p:cNvSpPr>
            <a:spLocks noChangeShapeType="1"/>
          </p:cNvSpPr>
          <p:nvPr/>
        </p:nvSpPr>
        <p:spPr bwMode="auto">
          <a:xfrm>
            <a:off x="1025525" y="4597400"/>
            <a:ext cx="1217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0" name="Line 246"/>
          <p:cNvSpPr>
            <a:spLocks noChangeShapeType="1"/>
          </p:cNvSpPr>
          <p:nvPr/>
        </p:nvSpPr>
        <p:spPr bwMode="auto">
          <a:xfrm flipV="1">
            <a:off x="1101725" y="5919788"/>
            <a:ext cx="3046413" cy="14287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1" name="Line 247"/>
          <p:cNvSpPr>
            <a:spLocks noChangeShapeType="1"/>
          </p:cNvSpPr>
          <p:nvPr/>
        </p:nvSpPr>
        <p:spPr bwMode="auto">
          <a:xfrm flipV="1">
            <a:off x="5568950" y="5656263"/>
            <a:ext cx="1770063" cy="14287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2" name="Line 248"/>
          <p:cNvSpPr>
            <a:spLocks noChangeShapeType="1"/>
          </p:cNvSpPr>
          <p:nvPr/>
        </p:nvSpPr>
        <p:spPr bwMode="auto">
          <a:xfrm>
            <a:off x="3689350" y="4676775"/>
            <a:ext cx="3611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3" name="Line 249"/>
          <p:cNvSpPr>
            <a:spLocks noChangeShapeType="1"/>
          </p:cNvSpPr>
          <p:nvPr/>
        </p:nvSpPr>
        <p:spPr bwMode="auto">
          <a:xfrm>
            <a:off x="5545138" y="5345113"/>
            <a:ext cx="479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4" name="Line 250"/>
          <p:cNvSpPr>
            <a:spLocks noChangeShapeType="1"/>
          </p:cNvSpPr>
          <p:nvPr/>
        </p:nvSpPr>
        <p:spPr bwMode="auto">
          <a:xfrm flipV="1">
            <a:off x="6030913" y="4922838"/>
            <a:ext cx="0" cy="430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5" name="Line 251"/>
          <p:cNvSpPr>
            <a:spLocks noChangeShapeType="1"/>
          </p:cNvSpPr>
          <p:nvPr/>
        </p:nvSpPr>
        <p:spPr bwMode="auto">
          <a:xfrm>
            <a:off x="3810000" y="4932363"/>
            <a:ext cx="220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6" name="Line 252"/>
          <p:cNvSpPr>
            <a:spLocks noChangeShapeType="1"/>
          </p:cNvSpPr>
          <p:nvPr/>
        </p:nvSpPr>
        <p:spPr bwMode="auto">
          <a:xfrm flipV="1">
            <a:off x="3803650" y="4929188"/>
            <a:ext cx="0" cy="373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7" name="Line 253"/>
          <p:cNvSpPr>
            <a:spLocks noChangeShapeType="1"/>
          </p:cNvSpPr>
          <p:nvPr/>
        </p:nvSpPr>
        <p:spPr bwMode="auto">
          <a:xfrm>
            <a:off x="1611313" y="5303838"/>
            <a:ext cx="220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198" name="Line 254"/>
          <p:cNvSpPr>
            <a:spLocks noChangeShapeType="1"/>
          </p:cNvSpPr>
          <p:nvPr/>
        </p:nvSpPr>
        <p:spPr bwMode="auto">
          <a:xfrm flipV="1">
            <a:off x="1606550" y="4862513"/>
            <a:ext cx="0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9332" name="Group 259"/>
          <p:cNvGrpSpPr>
            <a:grpSpLocks/>
          </p:cNvGrpSpPr>
          <p:nvPr/>
        </p:nvGrpSpPr>
        <p:grpSpPr bwMode="auto">
          <a:xfrm>
            <a:off x="1525588" y="5402263"/>
            <a:ext cx="2438400" cy="433387"/>
            <a:chOff x="3980" y="2627"/>
            <a:chExt cx="1536" cy="273"/>
          </a:xfrm>
        </p:grpSpPr>
        <p:sp>
          <p:nvSpPr>
            <p:cNvPr id="339201" name="Oval 257"/>
            <p:cNvSpPr>
              <a:spLocks noChangeArrowheads="1"/>
            </p:cNvSpPr>
            <p:nvPr/>
          </p:nvSpPr>
          <p:spPr bwMode="auto">
            <a:xfrm>
              <a:off x="4084" y="2627"/>
              <a:ext cx="1322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02" name="Text Box 258"/>
            <p:cNvSpPr txBox="1">
              <a:spLocks noChangeArrowheads="1"/>
            </p:cNvSpPr>
            <p:nvPr/>
          </p:nvSpPr>
          <p:spPr bwMode="auto">
            <a:xfrm>
              <a:off x="3980" y="2641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labeling procedure</a:t>
              </a:r>
            </a:p>
          </p:txBody>
        </p:sp>
      </p:grpSp>
      <p:sp>
        <p:nvSpPr>
          <p:cNvPr id="339205" name="Line 261"/>
          <p:cNvSpPr>
            <a:spLocks noChangeShapeType="1"/>
          </p:cNvSpPr>
          <p:nvPr/>
        </p:nvSpPr>
        <p:spPr bwMode="auto">
          <a:xfrm>
            <a:off x="3829050" y="5619750"/>
            <a:ext cx="334963" cy="11113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206" name="Line 262"/>
          <p:cNvSpPr>
            <a:spLocks noChangeShapeType="1"/>
          </p:cNvSpPr>
          <p:nvPr/>
        </p:nvSpPr>
        <p:spPr bwMode="auto">
          <a:xfrm>
            <a:off x="4770438" y="3186113"/>
            <a:ext cx="0" cy="1893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207" name="Line 263"/>
          <p:cNvSpPr>
            <a:spLocks noChangeShapeType="1"/>
          </p:cNvSpPr>
          <p:nvPr/>
        </p:nvSpPr>
        <p:spPr bwMode="auto">
          <a:xfrm flipV="1">
            <a:off x="4770438" y="314960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9337" name="Group 503"/>
          <p:cNvGrpSpPr>
            <a:grpSpLocks/>
          </p:cNvGrpSpPr>
          <p:nvPr/>
        </p:nvGrpSpPr>
        <p:grpSpPr bwMode="auto">
          <a:xfrm>
            <a:off x="7278688" y="4194175"/>
            <a:ext cx="712787" cy="790575"/>
            <a:chOff x="4585" y="2762"/>
            <a:chExt cx="449" cy="498"/>
          </a:xfrm>
        </p:grpSpPr>
        <p:grpSp>
          <p:nvGrpSpPr>
            <p:cNvPr id="339338" name="Group 265"/>
            <p:cNvGrpSpPr>
              <a:grpSpLocks/>
            </p:cNvGrpSpPr>
            <p:nvPr/>
          </p:nvGrpSpPr>
          <p:grpSpPr bwMode="auto">
            <a:xfrm>
              <a:off x="4783" y="2762"/>
              <a:ext cx="251" cy="330"/>
              <a:chOff x="3933" y="930"/>
              <a:chExt cx="251" cy="330"/>
            </a:xfrm>
          </p:grpSpPr>
          <p:sp>
            <p:nvSpPr>
              <p:cNvPr id="339210" name="Oval 266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1" name="Rectangle 26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2" name="Rectangle 268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3" name="Oval 269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347" name="Group 270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356" name="Group 27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216" name="Freeform 27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17" name="Freeform 27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18" name="Freeform 27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19" name="Freeform 27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0" name="Freeform 27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1" name="Freeform 27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2" name="Freeform 27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3" name="Freeform 27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357" name="Group 28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225" name="Freeform 28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6" name="Freeform 28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7" name="Freeform 28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8" name="Freeform 28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9" name="Freeform 28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30" name="Freeform 28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31" name="Freeform 28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32" name="Freeform 28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9358" name="Group 289"/>
            <p:cNvGrpSpPr>
              <a:grpSpLocks/>
            </p:cNvGrpSpPr>
            <p:nvPr/>
          </p:nvGrpSpPr>
          <p:grpSpPr bwMode="auto">
            <a:xfrm>
              <a:off x="4677" y="2839"/>
              <a:ext cx="251" cy="330"/>
              <a:chOff x="3933" y="930"/>
              <a:chExt cx="251" cy="330"/>
            </a:xfrm>
          </p:grpSpPr>
          <p:sp>
            <p:nvSpPr>
              <p:cNvPr id="339234" name="Oval 290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5" name="Rectangle 29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6" name="Rectangle 29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7" name="Oval 293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359" name="Group 294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364" name="Group 29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240" name="Freeform 29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1" name="Freeform 29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2" name="Freeform 29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3" name="Freeform 29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4" name="Freeform 30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5" name="Freeform 30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6" name="Freeform 30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7" name="Freeform 30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365" name="Group 30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249" name="Freeform 30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0" name="Freeform 30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1" name="Freeform 30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2" name="Freeform 30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3" name="Freeform 30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4" name="Freeform 31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5" name="Freeform 31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6" name="Freeform 31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9374" name="Group 313"/>
            <p:cNvGrpSpPr>
              <a:grpSpLocks/>
            </p:cNvGrpSpPr>
            <p:nvPr/>
          </p:nvGrpSpPr>
          <p:grpSpPr bwMode="auto">
            <a:xfrm>
              <a:off x="4585" y="2930"/>
              <a:ext cx="251" cy="330"/>
              <a:chOff x="3933" y="930"/>
              <a:chExt cx="251" cy="330"/>
            </a:xfrm>
          </p:grpSpPr>
          <p:sp>
            <p:nvSpPr>
              <p:cNvPr id="339258" name="Oval 314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9" name="Rectangle 31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0" name="Rectangle 31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1" name="Oval 317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383" name="Group 318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388" name="Group 31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264" name="Freeform 32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5" name="Freeform 32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6" name="Freeform 32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7" name="Freeform 32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8" name="Freeform 32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9" name="Freeform 32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0" name="Freeform 32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1" name="Freeform 32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393" name="Group 32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273" name="Freeform 32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4" name="Freeform 33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5" name="Freeform 33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6" name="Freeform 33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7" name="Freeform 33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8" name="Freeform 33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9" name="Freeform 33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80" name="Freeform 33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39394" name="Group 413"/>
          <p:cNvGrpSpPr>
            <a:grpSpLocks/>
          </p:cNvGrpSpPr>
          <p:nvPr/>
        </p:nvGrpSpPr>
        <p:grpSpPr bwMode="auto">
          <a:xfrm>
            <a:off x="319088" y="4251325"/>
            <a:ext cx="712787" cy="790575"/>
            <a:chOff x="201" y="2798"/>
            <a:chExt cx="449" cy="498"/>
          </a:xfrm>
        </p:grpSpPr>
        <p:grpSp>
          <p:nvGrpSpPr>
            <p:cNvPr id="339403" name="Group 340"/>
            <p:cNvGrpSpPr>
              <a:grpSpLocks/>
            </p:cNvGrpSpPr>
            <p:nvPr/>
          </p:nvGrpSpPr>
          <p:grpSpPr bwMode="auto">
            <a:xfrm>
              <a:off x="399" y="2798"/>
              <a:ext cx="251" cy="330"/>
              <a:chOff x="3933" y="930"/>
              <a:chExt cx="251" cy="330"/>
            </a:xfrm>
          </p:grpSpPr>
          <p:sp>
            <p:nvSpPr>
              <p:cNvPr id="339285" name="Oval 341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6" name="Rectangle 342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7" name="Rectangle 343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8" name="Oval 344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412" name="Group 345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417" name="Group 34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291" name="Freeform 34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2" name="Freeform 34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3" name="Freeform 34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4" name="Freeform 35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5" name="Freeform 35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6" name="Freeform 35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7" name="Freeform 35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8" name="Freeform 35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422" name="Group 35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300" name="Freeform 35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1" name="Freeform 35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2" name="Freeform 35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3" name="Freeform 35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4" name="Freeform 36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5" name="Freeform 36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6" name="Freeform 36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7" name="Freeform 36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9423" name="Group 364"/>
            <p:cNvGrpSpPr>
              <a:grpSpLocks/>
            </p:cNvGrpSpPr>
            <p:nvPr/>
          </p:nvGrpSpPr>
          <p:grpSpPr bwMode="auto">
            <a:xfrm>
              <a:off x="293" y="2875"/>
              <a:ext cx="251" cy="330"/>
              <a:chOff x="3933" y="930"/>
              <a:chExt cx="251" cy="330"/>
            </a:xfrm>
          </p:grpSpPr>
          <p:sp>
            <p:nvSpPr>
              <p:cNvPr id="339309" name="Oval 365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10" name="Rectangle 366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11" name="Rectangle 367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12" name="Oval 368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432" name="Group 369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441" name="Group 37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315" name="Freeform 37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16" name="Freeform 37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17" name="Freeform 37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18" name="Freeform 37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19" name="Freeform 37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0" name="Freeform 37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1" name="Freeform 37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2" name="Freeform 37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447" name="Group 37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324" name="Freeform 38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5" name="Freeform 38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6" name="Freeform 38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7" name="Freeform 38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8" name="Freeform 38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9" name="Freeform 38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30" name="Freeform 38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31" name="Freeform 38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9448" name="Group 388"/>
            <p:cNvGrpSpPr>
              <a:grpSpLocks/>
            </p:cNvGrpSpPr>
            <p:nvPr/>
          </p:nvGrpSpPr>
          <p:grpSpPr bwMode="auto">
            <a:xfrm>
              <a:off x="201" y="2966"/>
              <a:ext cx="251" cy="330"/>
              <a:chOff x="3933" y="930"/>
              <a:chExt cx="251" cy="330"/>
            </a:xfrm>
          </p:grpSpPr>
          <p:sp>
            <p:nvSpPr>
              <p:cNvPr id="339333" name="Oval 389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4" name="Rectangle 390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5" name="Rectangle 391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6" name="Oval 392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449" name="Group 393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39450" name="Group 394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339" name="Freeform 39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0" name="Freeform 39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1" name="Freeform 39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2" name="Freeform 39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3" name="Freeform 39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4" name="Freeform 40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5" name="Freeform 40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6" name="Freeform 40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455" name="Group 403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348" name="Freeform 40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9" name="Freeform 40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0" name="Freeform 40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1" name="Freeform 40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2" name="Freeform 40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3" name="Freeform 40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4" name="Freeform 41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5" name="Freeform 41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39456" name="Group 414"/>
          <p:cNvGrpSpPr>
            <a:grpSpLocks/>
          </p:cNvGrpSpPr>
          <p:nvPr/>
        </p:nvGrpSpPr>
        <p:grpSpPr bwMode="auto">
          <a:xfrm>
            <a:off x="7159625" y="2495550"/>
            <a:ext cx="1006475" cy="922338"/>
            <a:chOff x="4033" y="1716"/>
            <a:chExt cx="634" cy="581"/>
          </a:xfrm>
        </p:grpSpPr>
        <p:grpSp>
          <p:nvGrpSpPr>
            <p:cNvPr id="339465" name="Group 415"/>
            <p:cNvGrpSpPr>
              <a:grpSpLocks/>
            </p:cNvGrpSpPr>
            <p:nvPr/>
          </p:nvGrpSpPr>
          <p:grpSpPr bwMode="auto">
            <a:xfrm>
              <a:off x="4197" y="1716"/>
              <a:ext cx="251" cy="330"/>
              <a:chOff x="480" y="2498"/>
              <a:chExt cx="872" cy="878"/>
            </a:xfrm>
          </p:grpSpPr>
          <p:sp>
            <p:nvSpPr>
              <p:cNvPr id="339360" name="Oval 416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1" name="Rectangle 41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2" name="Rectangle 41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3" name="Oval 419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474" name="Group 420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479" name="Group 42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366" name="Freeform 42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67" name="Freeform 42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68" name="Freeform 42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69" name="Freeform 42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0" name="Freeform 42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1" name="Freeform 42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2" name="Freeform 42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3" name="Freeform 42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484" name="Group 43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375" name="Freeform 43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6" name="Freeform 43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7" name="Freeform 43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8" name="Freeform 43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9" name="Freeform 43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80" name="Freeform 43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81" name="Freeform 43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82" name="Freeform 43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485" name="Group 439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384" name="Freeform 44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85" name="Freeform 44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86" name="Freeform 44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87" name="Freeform 44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9494" name="Group 444"/>
            <p:cNvGrpSpPr>
              <a:grpSpLocks/>
            </p:cNvGrpSpPr>
            <p:nvPr/>
          </p:nvGrpSpPr>
          <p:grpSpPr bwMode="auto">
            <a:xfrm>
              <a:off x="4311" y="1822"/>
              <a:ext cx="251" cy="330"/>
              <a:chOff x="480" y="2498"/>
              <a:chExt cx="872" cy="878"/>
            </a:xfrm>
          </p:grpSpPr>
          <p:sp>
            <p:nvSpPr>
              <p:cNvPr id="339389" name="Oval 44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90" name="Rectangle 44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91" name="Rectangle 44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92" name="Oval 44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503" name="Group 44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508" name="Group 45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395" name="Freeform 45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96" name="Freeform 45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97" name="Freeform 45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98" name="Freeform 45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99" name="Freeform 45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0" name="Freeform 45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1" name="Freeform 45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2" name="Freeform 45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513" name="Group 45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404" name="Freeform 46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5" name="Freeform 46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6" name="Freeform 46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7" name="Freeform 46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8" name="Freeform 46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9" name="Freeform 46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10" name="Freeform 46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11" name="Freeform 46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514" name="Group 46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413" name="Freeform 46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14" name="Freeform 47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15" name="Freeform 47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16" name="Freeform 47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9523" name="Group 473"/>
            <p:cNvGrpSpPr>
              <a:grpSpLocks/>
            </p:cNvGrpSpPr>
            <p:nvPr/>
          </p:nvGrpSpPr>
          <p:grpSpPr bwMode="auto">
            <a:xfrm>
              <a:off x="4416" y="1945"/>
              <a:ext cx="251" cy="330"/>
              <a:chOff x="480" y="2498"/>
              <a:chExt cx="872" cy="878"/>
            </a:xfrm>
          </p:grpSpPr>
          <p:sp>
            <p:nvSpPr>
              <p:cNvPr id="339418" name="Oval 47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19" name="Rectangle 47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20" name="Rectangle 47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21" name="Oval 47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532" name="Group 47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539" name="Group 47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424" name="Freeform 48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5" name="Freeform 48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6" name="Freeform 48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7" name="Freeform 48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8" name="Freeform 48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9" name="Freeform 48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0" name="Freeform 48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1" name="Freeform 48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540" name="Group 48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433" name="Freeform 48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4" name="Freeform 49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5" name="Freeform 49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6" name="Freeform 49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7" name="Freeform 49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8" name="Freeform 49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39" name="Freeform 49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40" name="Freeform 49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541" name="Group 49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442" name="Freeform 49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43" name="Freeform 49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44" name="Freeform 50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45" name="Freeform 50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9446" name="Text Box 502"/>
            <p:cNvSpPr txBox="1">
              <a:spLocks noChangeArrowheads="1"/>
            </p:cNvSpPr>
            <p:nvPr/>
          </p:nvSpPr>
          <p:spPr bwMode="auto">
            <a:xfrm>
              <a:off x="4033" y="2066"/>
              <a:ext cx="5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LSRs</a:t>
              </a:r>
            </a:p>
          </p:txBody>
        </p:sp>
      </p:grpSp>
      <p:grpSp>
        <p:nvGrpSpPr>
          <p:cNvPr id="339542" name="Group 505"/>
          <p:cNvGrpSpPr>
            <a:grpSpLocks/>
          </p:cNvGrpSpPr>
          <p:nvPr/>
        </p:nvGrpSpPr>
        <p:grpSpPr bwMode="auto">
          <a:xfrm>
            <a:off x="352425" y="5486400"/>
            <a:ext cx="746125" cy="887413"/>
            <a:chOff x="4626" y="3444"/>
            <a:chExt cx="470" cy="559"/>
          </a:xfrm>
        </p:grpSpPr>
        <p:grpSp>
          <p:nvGrpSpPr>
            <p:cNvPr id="339543" name="Group 506"/>
            <p:cNvGrpSpPr>
              <a:grpSpLocks/>
            </p:cNvGrpSpPr>
            <p:nvPr/>
          </p:nvGrpSpPr>
          <p:grpSpPr bwMode="auto">
            <a:xfrm>
              <a:off x="4626" y="3444"/>
              <a:ext cx="251" cy="330"/>
              <a:chOff x="480" y="2498"/>
              <a:chExt cx="872" cy="878"/>
            </a:xfrm>
          </p:grpSpPr>
          <p:sp>
            <p:nvSpPr>
              <p:cNvPr id="339451" name="Oval 50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52" name="Rectangle 50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53" name="Rectangle 50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54" name="Oval 5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544" name="Group 5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548" name="Group 5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457" name="Freeform 5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58" name="Freeform 5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59" name="Freeform 5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0" name="Freeform 5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1" name="Freeform 5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2" name="Freeform 5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3" name="Freeform 5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4" name="Freeform 5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550" name="Group 5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466" name="Freeform 5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7" name="Freeform 5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8" name="Freeform 5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69" name="Freeform 5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70" name="Freeform 5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71" name="Freeform 5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72" name="Freeform 5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73" name="Freeform 5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551" name="Group 5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475" name="Freeform 5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76" name="Freeform 5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77" name="Freeform 5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78" name="Freeform 5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9552" name="Group 535"/>
            <p:cNvGrpSpPr>
              <a:grpSpLocks/>
            </p:cNvGrpSpPr>
            <p:nvPr/>
          </p:nvGrpSpPr>
          <p:grpSpPr bwMode="auto">
            <a:xfrm>
              <a:off x="4740" y="3550"/>
              <a:ext cx="251" cy="330"/>
              <a:chOff x="480" y="2498"/>
              <a:chExt cx="872" cy="878"/>
            </a:xfrm>
          </p:grpSpPr>
          <p:sp>
            <p:nvSpPr>
              <p:cNvPr id="339480" name="Oval 536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1" name="Rectangle 53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2" name="Rectangle 53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3" name="Oval 539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556" name="Group 540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557" name="Group 541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486" name="Freeform 54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87" name="Freeform 54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88" name="Freeform 54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89" name="Freeform 54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0" name="Freeform 54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1" name="Freeform 54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2" name="Freeform 54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3" name="Freeform 54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558" name="Group 550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495" name="Freeform 55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6" name="Freeform 55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7" name="Freeform 55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8" name="Freeform 55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99" name="Freeform 55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00" name="Freeform 55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01" name="Freeform 55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02" name="Freeform 55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559" name="Group 559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504" name="Freeform 56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05" name="Freeform 56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06" name="Freeform 56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07" name="Freeform 56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9560" name="Group 564"/>
            <p:cNvGrpSpPr>
              <a:grpSpLocks/>
            </p:cNvGrpSpPr>
            <p:nvPr/>
          </p:nvGrpSpPr>
          <p:grpSpPr bwMode="auto">
            <a:xfrm>
              <a:off x="4845" y="3673"/>
              <a:ext cx="251" cy="330"/>
              <a:chOff x="480" y="2498"/>
              <a:chExt cx="872" cy="878"/>
            </a:xfrm>
          </p:grpSpPr>
          <p:sp>
            <p:nvSpPr>
              <p:cNvPr id="339509" name="Oval 56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10" name="Rectangle 56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11" name="Rectangle 56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12" name="Oval 56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561" name="Group 56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339562" name="Group 57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9515" name="Freeform 57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16" name="Freeform 57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17" name="Freeform 57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18" name="Freeform 57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19" name="Freeform 57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0" name="Freeform 57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1" name="Freeform 57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2" name="Freeform 57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9563" name="Group 57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39524" name="Freeform 58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5" name="Freeform 58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6" name="Freeform 58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7" name="Freeform 58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8" name="Freeform 58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29" name="Freeform 58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30" name="Freeform 58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31" name="Freeform 58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564" name="Group 58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39533" name="Freeform 58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34" name="Freeform 59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35" name="Freeform 59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36" name="Freeform 59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9537" name="Line 593"/>
          <p:cNvSpPr>
            <a:spLocks noChangeShapeType="1"/>
          </p:cNvSpPr>
          <p:nvPr/>
        </p:nvSpPr>
        <p:spPr bwMode="auto">
          <a:xfrm flipV="1">
            <a:off x="1077913" y="4884738"/>
            <a:ext cx="0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538" name="Line 594"/>
          <p:cNvSpPr>
            <a:spLocks noChangeShapeType="1"/>
          </p:cNvSpPr>
          <p:nvPr/>
        </p:nvSpPr>
        <p:spPr bwMode="auto">
          <a:xfrm>
            <a:off x="742950" y="4894263"/>
            <a:ext cx="33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9565" name="Group 604"/>
          <p:cNvGrpSpPr>
            <a:grpSpLocks/>
          </p:cNvGrpSpPr>
          <p:nvPr/>
        </p:nvGrpSpPr>
        <p:grpSpPr bwMode="auto">
          <a:xfrm>
            <a:off x="2590800" y="3028950"/>
            <a:ext cx="1095375" cy="304800"/>
            <a:chOff x="828" y="1872"/>
            <a:chExt cx="690" cy="192"/>
          </a:xfrm>
        </p:grpSpPr>
        <p:sp>
          <p:nvSpPr>
            <p:cNvPr id="339546" name="Rectangle 602"/>
            <p:cNvSpPr>
              <a:spLocks noChangeArrowheads="1"/>
            </p:cNvSpPr>
            <p:nvPr/>
          </p:nvSpPr>
          <p:spPr bwMode="auto">
            <a:xfrm>
              <a:off x="864" y="1872"/>
              <a:ext cx="6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47" name="Text Box 603"/>
            <p:cNvSpPr txBox="1">
              <a:spLocks noChangeArrowheads="1"/>
            </p:cNvSpPr>
            <p:nvPr/>
          </p:nvSpPr>
          <p:spPr bwMode="auto">
            <a:xfrm>
              <a:off x="828" y="1883"/>
              <a:ext cx="6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free label table</a:t>
              </a:r>
            </a:p>
          </p:txBody>
        </p:sp>
      </p:grpSp>
      <p:sp>
        <p:nvSpPr>
          <p:cNvPr id="339549" name="Text Box 605"/>
          <p:cNvSpPr txBox="1">
            <a:spLocks noChangeArrowheads="1"/>
          </p:cNvSpPr>
          <p:nvPr/>
        </p:nvSpPr>
        <p:spPr bwMode="auto">
          <a:xfrm>
            <a:off x="5138738" y="4732338"/>
            <a:ext cx="100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egress LER</a:t>
            </a:r>
          </a:p>
        </p:txBody>
      </p:sp>
      <p:sp>
        <p:nvSpPr>
          <p:cNvPr id="339553" name="Text Box 609"/>
          <p:cNvSpPr txBox="1">
            <a:spLocks noChangeArrowheads="1"/>
          </p:cNvSpPr>
          <p:nvPr/>
        </p:nvSpPr>
        <p:spPr bwMode="auto">
          <a:xfrm>
            <a:off x="1419225" y="3983038"/>
            <a:ext cx="733425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/>
              <a:t>FTN</a:t>
            </a:r>
          </a:p>
        </p:txBody>
      </p:sp>
      <p:sp>
        <p:nvSpPr>
          <p:cNvPr id="339554" name="Line 610"/>
          <p:cNvSpPr>
            <a:spLocks noChangeShapeType="1"/>
          </p:cNvSpPr>
          <p:nvPr/>
        </p:nvSpPr>
        <p:spPr bwMode="auto">
          <a:xfrm>
            <a:off x="1625600" y="4876800"/>
            <a:ext cx="652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555" name="Line 611"/>
          <p:cNvSpPr>
            <a:spLocks noChangeShapeType="1"/>
          </p:cNvSpPr>
          <p:nvPr/>
        </p:nvSpPr>
        <p:spPr bwMode="auto">
          <a:xfrm>
            <a:off x="1081088" y="5608638"/>
            <a:ext cx="579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the Tables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73163"/>
            <a:ext cx="8648700" cy="5219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33CC"/>
                </a:solidFill>
              </a:rPr>
              <a:t>FEC table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33CC"/>
                </a:solidFill>
              </a:rPr>
              <a:t>Free Labels</a:t>
            </a:r>
            <a:r>
              <a:rPr lang="en-US" sz="2400" dirty="0"/>
              <a:t>   </a:t>
            </a:r>
            <a:r>
              <a:rPr lang="en-US" dirty="0"/>
              <a:t>128-200 presently free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33CC"/>
                </a:solidFill>
              </a:rPr>
              <a:t>FTN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33CC"/>
                </a:solidFill>
              </a:rPr>
              <a:t>ILM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rgbClr val="FF33CC"/>
                </a:solidFill>
              </a:rPr>
              <a:t>NHLFE</a:t>
            </a:r>
            <a:r>
              <a:rPr lang="en-US" sz="1800" dirty="0"/>
              <a:t>  </a:t>
            </a:r>
          </a:p>
        </p:txBody>
      </p:sp>
      <p:graphicFrame>
        <p:nvGraphicFramePr>
          <p:cNvPr id="347228" name="Group 92"/>
          <p:cNvGraphicFramePr>
            <a:graphicFrameLocks noGrp="1"/>
          </p:cNvGraphicFramePr>
          <p:nvPr/>
        </p:nvGraphicFramePr>
        <p:xfrm>
          <a:off x="1638300" y="1244600"/>
          <a:ext cx="7277100" cy="1095376"/>
        </p:xfrm>
        <a:graphic>
          <a:graphicData uri="http://schemas.openxmlformats.org/drawingml/2006/table">
            <a:tbl>
              <a:tblPr/>
              <a:tblGrid>
                <a:gridCol w="1804988"/>
                <a:gridCol w="1444625"/>
                <a:gridCol w="1690687"/>
                <a:gridCol w="23368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input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192.115/16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IPv4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best-effort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7226" name="Group 90"/>
          <p:cNvGraphicFramePr>
            <a:graphicFrameLocks noGrp="1"/>
          </p:cNvGraphicFramePr>
          <p:nvPr/>
        </p:nvGraphicFramePr>
        <p:xfrm>
          <a:off x="1257300" y="3409950"/>
          <a:ext cx="6096000" cy="9334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port/label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port/label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192.115/16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3/137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7258" name="Group 122"/>
          <p:cNvGraphicFramePr>
            <a:graphicFrameLocks noGrp="1"/>
          </p:cNvGraphicFramePr>
          <p:nvPr/>
        </p:nvGraphicFramePr>
        <p:xfrm>
          <a:off x="1085850" y="5168900"/>
          <a:ext cx="7200900" cy="99695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  <a:gridCol w="180022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port/label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port/label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2/17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3/137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5.4.3.2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swap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2700"/>
            <a:ext cx="7631515" cy="1000125"/>
          </a:xfrm>
        </p:spPr>
        <p:txBody>
          <a:bodyPr/>
          <a:lstStyle/>
          <a:p>
            <a:r>
              <a:rPr lang="en-GB" altLang="en-US" dirty="0"/>
              <a:t>Binding </a:t>
            </a:r>
            <a:r>
              <a:rPr lang="en-GB" altLang="en-US" dirty="0" smtClean="0"/>
              <a:t>and </a:t>
            </a:r>
            <a:r>
              <a:rPr lang="en-GB" altLang="en-US" dirty="0"/>
              <a:t>Distribution Options</a:t>
            </a:r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22" y="1192497"/>
            <a:ext cx="870585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label binding</a:t>
            </a:r>
            <a:r>
              <a:rPr lang="en-US" dirty="0"/>
              <a:t> </a:t>
            </a:r>
            <a:r>
              <a:rPr lang="en-US" sz="2000" dirty="0"/>
              <a:t>(assignment)</a:t>
            </a:r>
          </a:p>
          <a:p>
            <a:pPr lvl="1"/>
            <a:r>
              <a:rPr lang="en-US" dirty="0"/>
              <a:t>per port or per LSR label space</a:t>
            </a:r>
          </a:p>
          <a:p>
            <a:pPr lvl="1"/>
            <a:r>
              <a:rPr lang="en-US" dirty="0"/>
              <a:t>control driven vs. data driven (traffic driven)</a:t>
            </a:r>
          </a:p>
          <a:p>
            <a:pPr lvl="1"/>
            <a:r>
              <a:rPr lang="en-US" dirty="0"/>
              <a:t>liberal vs. conservative label retention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b="1" dirty="0"/>
              <a:t>label distribution </a:t>
            </a:r>
            <a:r>
              <a:rPr lang="en-US" sz="2000" dirty="0"/>
              <a:t>(advertisement)</a:t>
            </a:r>
          </a:p>
          <a:p>
            <a:pPr lvl="1"/>
            <a:r>
              <a:rPr lang="en-US" dirty="0"/>
              <a:t>downstream vs. upstream</a:t>
            </a:r>
          </a:p>
          <a:p>
            <a:pPr lvl="1"/>
            <a:r>
              <a:rPr lang="en-US" dirty="0"/>
              <a:t>downstream on-demand (</a:t>
            </a:r>
            <a:r>
              <a:rPr lang="en-US" dirty="0" err="1"/>
              <a:t>dod</a:t>
            </a:r>
            <a:r>
              <a:rPr lang="en-US" dirty="0"/>
              <a:t>) vs.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downstream </a:t>
            </a:r>
            <a:r>
              <a:rPr lang="en-US" dirty="0"/>
              <a:t>unsolicited (du)</a:t>
            </a:r>
          </a:p>
          <a:p>
            <a:pPr lvl="1"/>
            <a:r>
              <a:rPr lang="en-US" dirty="0"/>
              <a:t>independent vs. ordered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Connectionless Forwarding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88859"/>
            <a:ext cx="8496300" cy="349131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/>
              <a:t>A PSN is connectionless (CL) if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/>
              <a:t>no setup is required before sending a packet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smtClean="0"/>
              <a:t>     each router makes an independent forwarding decision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packets are self-describing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smtClean="0"/>
              <a:t>     packet inserted anywhere will be properly forwarded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Note: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the address </a:t>
            </a:r>
            <a:r>
              <a:rPr lang="en-US" sz="2000" b="1" dirty="0" smtClean="0">
                <a:solidFill>
                  <a:srgbClr val="0033CC"/>
                </a:solidFill>
              </a:rPr>
              <a:t>must</a:t>
            </a:r>
            <a:r>
              <a:rPr lang="en-US" sz="2000" dirty="0" smtClean="0">
                <a:solidFill>
                  <a:srgbClr val="0033CC"/>
                </a:solidFill>
              </a:rPr>
              <a:t> have </a:t>
            </a:r>
            <a:r>
              <a:rPr lang="en-US" sz="2000" i="1" dirty="0" smtClean="0">
                <a:solidFill>
                  <a:srgbClr val="0033CC"/>
                </a:solidFill>
              </a:rPr>
              <a:t>global significance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33CC"/>
                </a:solidFill>
              </a:rPr>
              <a:t>IP only runs between routers</a:t>
            </a:r>
          </a:p>
          <a:p>
            <a:pPr lvl="2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it relies on a L2 protocol (Ethernet, PPP) from router to host</a:t>
            </a:r>
          </a:p>
        </p:txBody>
      </p:sp>
      <p:sp>
        <p:nvSpPr>
          <p:cNvPr id="18438" name="Rectangle 105"/>
          <p:cNvSpPr>
            <a:spLocks noChangeArrowheads="1"/>
          </p:cNvSpPr>
          <p:nvPr/>
        </p:nvSpPr>
        <p:spPr bwMode="auto">
          <a:xfrm flipH="1">
            <a:off x="4424145" y="1881283"/>
            <a:ext cx="1392238" cy="42863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03"/>
          <p:cNvSpPr>
            <a:spLocks noChangeArrowheads="1"/>
          </p:cNvSpPr>
          <p:nvPr/>
        </p:nvSpPr>
        <p:spPr bwMode="auto">
          <a:xfrm flipH="1">
            <a:off x="1833345" y="1873345"/>
            <a:ext cx="1392238" cy="42863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28"/>
          <p:cNvSpPr>
            <a:spLocks/>
          </p:cNvSpPr>
          <p:nvPr/>
        </p:nvSpPr>
        <p:spPr bwMode="auto">
          <a:xfrm rot="64793">
            <a:off x="468095" y="1236758"/>
            <a:ext cx="1225550" cy="1249363"/>
          </a:xfrm>
          <a:custGeom>
            <a:avLst/>
            <a:gdLst>
              <a:gd name="T0" fmla="*/ 122 w 1034"/>
              <a:gd name="T1" fmla="*/ 107 h 737"/>
              <a:gd name="T2" fmla="*/ 93 w 1034"/>
              <a:gd name="T3" fmla="*/ 108 h 737"/>
              <a:gd name="T4" fmla="*/ 63 w 1034"/>
              <a:gd name="T5" fmla="*/ 149 h 737"/>
              <a:gd name="T6" fmla="*/ 39 w 1034"/>
              <a:gd name="T7" fmla="*/ 216 h 737"/>
              <a:gd name="T8" fmla="*/ 28 w 1034"/>
              <a:gd name="T9" fmla="*/ 300 h 737"/>
              <a:gd name="T10" fmla="*/ 24 w 1034"/>
              <a:gd name="T11" fmla="*/ 371 h 737"/>
              <a:gd name="T12" fmla="*/ 7 w 1034"/>
              <a:gd name="T13" fmla="*/ 418 h 737"/>
              <a:gd name="T14" fmla="*/ 0 w 1034"/>
              <a:gd name="T15" fmla="*/ 482 h 737"/>
              <a:gd name="T16" fmla="*/ 4 w 1034"/>
              <a:gd name="T17" fmla="*/ 546 h 737"/>
              <a:gd name="T18" fmla="*/ 21 w 1034"/>
              <a:gd name="T19" fmla="*/ 612 h 737"/>
              <a:gd name="T20" fmla="*/ 53 w 1034"/>
              <a:gd name="T21" fmla="*/ 665 h 737"/>
              <a:gd name="T22" fmla="*/ 52 w 1034"/>
              <a:gd name="T23" fmla="*/ 736 h 737"/>
              <a:gd name="T24" fmla="*/ 68 w 1034"/>
              <a:gd name="T25" fmla="*/ 789 h 737"/>
              <a:gd name="T26" fmla="*/ 91 w 1034"/>
              <a:gd name="T27" fmla="*/ 822 h 737"/>
              <a:gd name="T28" fmla="*/ 118 w 1034"/>
              <a:gd name="T29" fmla="*/ 830 h 737"/>
              <a:gd name="T30" fmla="*/ 140 w 1034"/>
              <a:gd name="T31" fmla="*/ 809 h 737"/>
              <a:gd name="T32" fmla="*/ 164 w 1034"/>
              <a:gd name="T33" fmla="*/ 844 h 737"/>
              <a:gd name="T34" fmla="*/ 196 w 1034"/>
              <a:gd name="T35" fmla="*/ 887 h 737"/>
              <a:gd name="T36" fmla="*/ 229 w 1034"/>
              <a:gd name="T37" fmla="*/ 896 h 737"/>
              <a:gd name="T38" fmla="*/ 262 w 1034"/>
              <a:gd name="T39" fmla="*/ 878 h 737"/>
              <a:gd name="T40" fmla="*/ 292 w 1034"/>
              <a:gd name="T41" fmla="*/ 838 h 737"/>
              <a:gd name="T42" fmla="*/ 318 w 1034"/>
              <a:gd name="T43" fmla="*/ 809 h 737"/>
              <a:gd name="T44" fmla="*/ 343 w 1034"/>
              <a:gd name="T45" fmla="*/ 823 h 737"/>
              <a:gd name="T46" fmla="*/ 370 w 1034"/>
              <a:gd name="T47" fmla="*/ 800 h 737"/>
              <a:gd name="T48" fmla="*/ 390 w 1034"/>
              <a:gd name="T49" fmla="*/ 746 h 737"/>
              <a:gd name="T50" fmla="*/ 404 w 1034"/>
              <a:gd name="T51" fmla="*/ 676 h 737"/>
              <a:gd name="T52" fmla="*/ 402 w 1034"/>
              <a:gd name="T53" fmla="*/ 599 h 737"/>
              <a:gd name="T54" fmla="*/ 421 w 1034"/>
              <a:gd name="T55" fmla="*/ 523 h 737"/>
              <a:gd name="T56" fmla="*/ 429 w 1034"/>
              <a:gd name="T57" fmla="*/ 447 h 737"/>
              <a:gd name="T58" fmla="*/ 428 w 1034"/>
              <a:gd name="T59" fmla="*/ 373 h 737"/>
              <a:gd name="T60" fmla="*/ 416 w 1034"/>
              <a:gd name="T61" fmla="*/ 308 h 737"/>
              <a:gd name="T62" fmla="*/ 396 w 1034"/>
              <a:gd name="T63" fmla="*/ 257 h 737"/>
              <a:gd name="T64" fmla="*/ 390 w 1034"/>
              <a:gd name="T65" fmla="*/ 192 h 737"/>
              <a:gd name="T66" fmla="*/ 376 w 1034"/>
              <a:gd name="T67" fmla="*/ 121 h 737"/>
              <a:gd name="T68" fmla="*/ 352 w 1034"/>
              <a:gd name="T69" fmla="*/ 70 h 737"/>
              <a:gd name="T70" fmla="*/ 322 w 1034"/>
              <a:gd name="T71" fmla="*/ 50 h 737"/>
              <a:gd name="T72" fmla="*/ 292 w 1034"/>
              <a:gd name="T73" fmla="*/ 66 h 737"/>
              <a:gd name="T74" fmla="*/ 267 w 1034"/>
              <a:gd name="T75" fmla="*/ 74 h 737"/>
              <a:gd name="T76" fmla="*/ 239 w 1034"/>
              <a:gd name="T77" fmla="*/ 20 h 737"/>
              <a:gd name="T78" fmla="*/ 214 w 1034"/>
              <a:gd name="T79" fmla="*/ 0 h 737"/>
              <a:gd name="T80" fmla="*/ 188 w 1034"/>
              <a:gd name="T81" fmla="*/ 14 h 737"/>
              <a:gd name="T82" fmla="*/ 162 w 1034"/>
              <a:gd name="T83" fmla="*/ 58 h 737"/>
              <a:gd name="T84" fmla="*/ 137 w 1034"/>
              <a:gd name="T85" fmla="*/ 131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C2D699"/>
              </a:gs>
              <a:gs pos="100000">
                <a:srgbClr val="66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61883" y="1595533"/>
            <a:ext cx="398463" cy="523875"/>
            <a:chOff x="3933" y="930"/>
            <a:chExt cx="251" cy="330"/>
          </a:xfrm>
        </p:grpSpPr>
        <p:sp>
          <p:nvSpPr>
            <p:cNvPr id="18543" name="Oval 5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Rectangle 6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Rectangle 7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8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18558" name="Freeform 1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9" name="Freeform 1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0" name="Freeform 1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1" name="Freeform 1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2" name="Freeform 1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3" name="Freeform 1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4" name="Freeform 1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5" name="Freeform 1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18550" name="Freeform 2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2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2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2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4" name="Freeform 2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5" name="Freeform 2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6" name="Freeform 2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7" name="Freeform 2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42" name="Freeform 29"/>
          <p:cNvSpPr>
            <a:spLocks/>
          </p:cNvSpPr>
          <p:nvPr/>
        </p:nvSpPr>
        <p:spPr bwMode="auto">
          <a:xfrm rot="64793">
            <a:off x="3233520" y="1244695"/>
            <a:ext cx="1225550" cy="1249363"/>
          </a:xfrm>
          <a:custGeom>
            <a:avLst/>
            <a:gdLst>
              <a:gd name="T0" fmla="*/ 122 w 1034"/>
              <a:gd name="T1" fmla="*/ 107 h 737"/>
              <a:gd name="T2" fmla="*/ 93 w 1034"/>
              <a:gd name="T3" fmla="*/ 108 h 737"/>
              <a:gd name="T4" fmla="*/ 63 w 1034"/>
              <a:gd name="T5" fmla="*/ 149 h 737"/>
              <a:gd name="T6" fmla="*/ 39 w 1034"/>
              <a:gd name="T7" fmla="*/ 216 h 737"/>
              <a:gd name="T8" fmla="*/ 28 w 1034"/>
              <a:gd name="T9" fmla="*/ 300 h 737"/>
              <a:gd name="T10" fmla="*/ 24 w 1034"/>
              <a:gd name="T11" fmla="*/ 371 h 737"/>
              <a:gd name="T12" fmla="*/ 7 w 1034"/>
              <a:gd name="T13" fmla="*/ 418 h 737"/>
              <a:gd name="T14" fmla="*/ 0 w 1034"/>
              <a:gd name="T15" fmla="*/ 482 h 737"/>
              <a:gd name="T16" fmla="*/ 4 w 1034"/>
              <a:gd name="T17" fmla="*/ 546 h 737"/>
              <a:gd name="T18" fmla="*/ 21 w 1034"/>
              <a:gd name="T19" fmla="*/ 612 h 737"/>
              <a:gd name="T20" fmla="*/ 53 w 1034"/>
              <a:gd name="T21" fmla="*/ 665 h 737"/>
              <a:gd name="T22" fmla="*/ 52 w 1034"/>
              <a:gd name="T23" fmla="*/ 736 h 737"/>
              <a:gd name="T24" fmla="*/ 68 w 1034"/>
              <a:gd name="T25" fmla="*/ 789 h 737"/>
              <a:gd name="T26" fmla="*/ 91 w 1034"/>
              <a:gd name="T27" fmla="*/ 822 h 737"/>
              <a:gd name="T28" fmla="*/ 118 w 1034"/>
              <a:gd name="T29" fmla="*/ 830 h 737"/>
              <a:gd name="T30" fmla="*/ 140 w 1034"/>
              <a:gd name="T31" fmla="*/ 809 h 737"/>
              <a:gd name="T32" fmla="*/ 164 w 1034"/>
              <a:gd name="T33" fmla="*/ 844 h 737"/>
              <a:gd name="T34" fmla="*/ 196 w 1034"/>
              <a:gd name="T35" fmla="*/ 887 h 737"/>
              <a:gd name="T36" fmla="*/ 229 w 1034"/>
              <a:gd name="T37" fmla="*/ 896 h 737"/>
              <a:gd name="T38" fmla="*/ 262 w 1034"/>
              <a:gd name="T39" fmla="*/ 878 h 737"/>
              <a:gd name="T40" fmla="*/ 292 w 1034"/>
              <a:gd name="T41" fmla="*/ 838 h 737"/>
              <a:gd name="T42" fmla="*/ 318 w 1034"/>
              <a:gd name="T43" fmla="*/ 809 h 737"/>
              <a:gd name="T44" fmla="*/ 343 w 1034"/>
              <a:gd name="T45" fmla="*/ 823 h 737"/>
              <a:gd name="T46" fmla="*/ 370 w 1034"/>
              <a:gd name="T47" fmla="*/ 800 h 737"/>
              <a:gd name="T48" fmla="*/ 390 w 1034"/>
              <a:gd name="T49" fmla="*/ 746 h 737"/>
              <a:gd name="T50" fmla="*/ 404 w 1034"/>
              <a:gd name="T51" fmla="*/ 676 h 737"/>
              <a:gd name="T52" fmla="*/ 402 w 1034"/>
              <a:gd name="T53" fmla="*/ 599 h 737"/>
              <a:gd name="T54" fmla="*/ 421 w 1034"/>
              <a:gd name="T55" fmla="*/ 523 h 737"/>
              <a:gd name="T56" fmla="*/ 429 w 1034"/>
              <a:gd name="T57" fmla="*/ 447 h 737"/>
              <a:gd name="T58" fmla="*/ 428 w 1034"/>
              <a:gd name="T59" fmla="*/ 373 h 737"/>
              <a:gd name="T60" fmla="*/ 416 w 1034"/>
              <a:gd name="T61" fmla="*/ 308 h 737"/>
              <a:gd name="T62" fmla="*/ 396 w 1034"/>
              <a:gd name="T63" fmla="*/ 257 h 737"/>
              <a:gd name="T64" fmla="*/ 390 w 1034"/>
              <a:gd name="T65" fmla="*/ 192 h 737"/>
              <a:gd name="T66" fmla="*/ 376 w 1034"/>
              <a:gd name="T67" fmla="*/ 121 h 737"/>
              <a:gd name="T68" fmla="*/ 352 w 1034"/>
              <a:gd name="T69" fmla="*/ 70 h 737"/>
              <a:gd name="T70" fmla="*/ 322 w 1034"/>
              <a:gd name="T71" fmla="*/ 50 h 737"/>
              <a:gd name="T72" fmla="*/ 292 w 1034"/>
              <a:gd name="T73" fmla="*/ 66 h 737"/>
              <a:gd name="T74" fmla="*/ 267 w 1034"/>
              <a:gd name="T75" fmla="*/ 74 h 737"/>
              <a:gd name="T76" fmla="*/ 239 w 1034"/>
              <a:gd name="T77" fmla="*/ 20 h 737"/>
              <a:gd name="T78" fmla="*/ 214 w 1034"/>
              <a:gd name="T79" fmla="*/ 0 h 737"/>
              <a:gd name="T80" fmla="*/ 188 w 1034"/>
              <a:gd name="T81" fmla="*/ 14 h 737"/>
              <a:gd name="T82" fmla="*/ 162 w 1034"/>
              <a:gd name="T83" fmla="*/ 58 h 737"/>
              <a:gd name="T84" fmla="*/ 137 w 1034"/>
              <a:gd name="T85" fmla="*/ 131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C2D699"/>
              </a:gs>
              <a:gs pos="100000">
                <a:srgbClr val="66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8443" name="Freeform 30"/>
          <p:cNvSpPr>
            <a:spLocks/>
          </p:cNvSpPr>
          <p:nvPr/>
        </p:nvSpPr>
        <p:spPr bwMode="auto">
          <a:xfrm rot="64793">
            <a:off x="5751295" y="1206595"/>
            <a:ext cx="1225550" cy="1249363"/>
          </a:xfrm>
          <a:custGeom>
            <a:avLst/>
            <a:gdLst>
              <a:gd name="T0" fmla="*/ 122 w 1034"/>
              <a:gd name="T1" fmla="*/ 107 h 737"/>
              <a:gd name="T2" fmla="*/ 93 w 1034"/>
              <a:gd name="T3" fmla="*/ 108 h 737"/>
              <a:gd name="T4" fmla="*/ 63 w 1034"/>
              <a:gd name="T5" fmla="*/ 149 h 737"/>
              <a:gd name="T6" fmla="*/ 39 w 1034"/>
              <a:gd name="T7" fmla="*/ 216 h 737"/>
              <a:gd name="T8" fmla="*/ 28 w 1034"/>
              <a:gd name="T9" fmla="*/ 300 h 737"/>
              <a:gd name="T10" fmla="*/ 24 w 1034"/>
              <a:gd name="T11" fmla="*/ 371 h 737"/>
              <a:gd name="T12" fmla="*/ 7 w 1034"/>
              <a:gd name="T13" fmla="*/ 418 h 737"/>
              <a:gd name="T14" fmla="*/ 0 w 1034"/>
              <a:gd name="T15" fmla="*/ 482 h 737"/>
              <a:gd name="T16" fmla="*/ 4 w 1034"/>
              <a:gd name="T17" fmla="*/ 546 h 737"/>
              <a:gd name="T18" fmla="*/ 21 w 1034"/>
              <a:gd name="T19" fmla="*/ 612 h 737"/>
              <a:gd name="T20" fmla="*/ 53 w 1034"/>
              <a:gd name="T21" fmla="*/ 665 h 737"/>
              <a:gd name="T22" fmla="*/ 52 w 1034"/>
              <a:gd name="T23" fmla="*/ 736 h 737"/>
              <a:gd name="T24" fmla="*/ 68 w 1034"/>
              <a:gd name="T25" fmla="*/ 789 h 737"/>
              <a:gd name="T26" fmla="*/ 91 w 1034"/>
              <a:gd name="T27" fmla="*/ 822 h 737"/>
              <a:gd name="T28" fmla="*/ 118 w 1034"/>
              <a:gd name="T29" fmla="*/ 830 h 737"/>
              <a:gd name="T30" fmla="*/ 140 w 1034"/>
              <a:gd name="T31" fmla="*/ 809 h 737"/>
              <a:gd name="T32" fmla="*/ 164 w 1034"/>
              <a:gd name="T33" fmla="*/ 844 h 737"/>
              <a:gd name="T34" fmla="*/ 196 w 1034"/>
              <a:gd name="T35" fmla="*/ 887 h 737"/>
              <a:gd name="T36" fmla="*/ 229 w 1034"/>
              <a:gd name="T37" fmla="*/ 896 h 737"/>
              <a:gd name="T38" fmla="*/ 262 w 1034"/>
              <a:gd name="T39" fmla="*/ 878 h 737"/>
              <a:gd name="T40" fmla="*/ 292 w 1034"/>
              <a:gd name="T41" fmla="*/ 838 h 737"/>
              <a:gd name="T42" fmla="*/ 318 w 1034"/>
              <a:gd name="T43" fmla="*/ 809 h 737"/>
              <a:gd name="T44" fmla="*/ 343 w 1034"/>
              <a:gd name="T45" fmla="*/ 823 h 737"/>
              <a:gd name="T46" fmla="*/ 370 w 1034"/>
              <a:gd name="T47" fmla="*/ 800 h 737"/>
              <a:gd name="T48" fmla="*/ 390 w 1034"/>
              <a:gd name="T49" fmla="*/ 746 h 737"/>
              <a:gd name="T50" fmla="*/ 404 w 1034"/>
              <a:gd name="T51" fmla="*/ 676 h 737"/>
              <a:gd name="T52" fmla="*/ 402 w 1034"/>
              <a:gd name="T53" fmla="*/ 599 h 737"/>
              <a:gd name="T54" fmla="*/ 421 w 1034"/>
              <a:gd name="T55" fmla="*/ 523 h 737"/>
              <a:gd name="T56" fmla="*/ 429 w 1034"/>
              <a:gd name="T57" fmla="*/ 447 h 737"/>
              <a:gd name="T58" fmla="*/ 428 w 1034"/>
              <a:gd name="T59" fmla="*/ 373 h 737"/>
              <a:gd name="T60" fmla="*/ 416 w 1034"/>
              <a:gd name="T61" fmla="*/ 308 h 737"/>
              <a:gd name="T62" fmla="*/ 396 w 1034"/>
              <a:gd name="T63" fmla="*/ 257 h 737"/>
              <a:gd name="T64" fmla="*/ 390 w 1034"/>
              <a:gd name="T65" fmla="*/ 192 h 737"/>
              <a:gd name="T66" fmla="*/ 376 w 1034"/>
              <a:gd name="T67" fmla="*/ 121 h 737"/>
              <a:gd name="T68" fmla="*/ 352 w 1034"/>
              <a:gd name="T69" fmla="*/ 70 h 737"/>
              <a:gd name="T70" fmla="*/ 322 w 1034"/>
              <a:gd name="T71" fmla="*/ 50 h 737"/>
              <a:gd name="T72" fmla="*/ 292 w 1034"/>
              <a:gd name="T73" fmla="*/ 66 h 737"/>
              <a:gd name="T74" fmla="*/ 267 w 1034"/>
              <a:gd name="T75" fmla="*/ 74 h 737"/>
              <a:gd name="T76" fmla="*/ 239 w 1034"/>
              <a:gd name="T77" fmla="*/ 20 h 737"/>
              <a:gd name="T78" fmla="*/ 214 w 1034"/>
              <a:gd name="T79" fmla="*/ 0 h 737"/>
              <a:gd name="T80" fmla="*/ 188 w 1034"/>
              <a:gd name="T81" fmla="*/ 14 h 737"/>
              <a:gd name="T82" fmla="*/ 162 w 1034"/>
              <a:gd name="T83" fmla="*/ 58 h 737"/>
              <a:gd name="T84" fmla="*/ 137 w 1034"/>
              <a:gd name="T85" fmla="*/ 131 h 7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4"/>
              <a:gd name="T130" fmla="*/ 0 h 737"/>
              <a:gd name="T131" fmla="*/ 1034 w 1034"/>
              <a:gd name="T132" fmla="*/ 737 h 7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C2D699"/>
              </a:gs>
              <a:gs pos="100000">
                <a:srgbClr val="66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108108" y="1603470"/>
            <a:ext cx="398463" cy="523875"/>
            <a:chOff x="3933" y="930"/>
            <a:chExt cx="251" cy="330"/>
          </a:xfrm>
        </p:grpSpPr>
        <p:sp>
          <p:nvSpPr>
            <p:cNvPr id="18520" name="Oval 32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Rectangle 33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Rectangle 34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Oval 35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18535" name="Freeform 3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6" name="Freeform 3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7" name="Freeform 4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8" name="Freeform 4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9" name="Freeform 4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" name="Freeform 4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1" name="Freeform 4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2" name="Freeform 4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18527" name="Freeform 4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8" name="Freeform 4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9" name="Freeform 4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0" name="Freeform 5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1" name="Freeform 5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2" name="Freeform 5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3" name="Freeform 5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4" name="Freeform 5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232058" y="1609820"/>
            <a:ext cx="398463" cy="523875"/>
            <a:chOff x="3933" y="930"/>
            <a:chExt cx="251" cy="330"/>
          </a:xfrm>
        </p:grpSpPr>
        <p:sp>
          <p:nvSpPr>
            <p:cNvPr id="18497" name="Oval 56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Rectangle 57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Rectangle 58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Oval 59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18512" name="Freeform 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3" name="Freeform 6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4" name="Freeform 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5" name="Freeform 6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6" name="Freeform 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7" name="Freeform 6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8" name="Freeform 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9" name="Freeform 6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18504" name="Freeform 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5" name="Freeform 7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6" name="Freeform 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7" name="Freeform 7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8" name="Freeform 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9" name="Freeform 7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0" name="Freeform 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1" name="Freeform 7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5605245" y="1616170"/>
            <a:ext cx="398463" cy="523875"/>
            <a:chOff x="3933" y="930"/>
            <a:chExt cx="251" cy="330"/>
          </a:xfrm>
        </p:grpSpPr>
        <p:sp>
          <p:nvSpPr>
            <p:cNvPr id="18474" name="Oval 80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81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Rectangle 82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Oval 83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17" name="Group 85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18489" name="Freeform 86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0" name="Freeform 87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1" name="Freeform 88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Freeform 89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3" name="Freeform 90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4" name="Freeform 91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5" name="Freeform 92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6" name="Freeform 93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94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18481" name="Freeform 95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2" name="Freeform 96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3" name="Freeform 97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Freeform 98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5" name="Freeform 99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6" name="Freeform 100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7" name="Freeform 101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8" name="Freeform 102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8447" name="Picture 106" descr="C:\WINDOWS\Application Data\Microsoft\Media Catalog\Downloaded Clips\cl0\BS0009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820" y="2108295"/>
            <a:ext cx="4159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07" descr="C:\WINDOWS\Application Data\Microsoft\Media Catalog\Downloaded Clips\cl0\BS0009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970" y="2157508"/>
            <a:ext cx="4159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09"/>
          <p:cNvGrpSpPr>
            <a:grpSpLocks/>
          </p:cNvGrpSpPr>
          <p:nvPr/>
        </p:nvGrpSpPr>
        <p:grpSpPr bwMode="auto">
          <a:xfrm>
            <a:off x="7668995" y="2059083"/>
            <a:ext cx="398463" cy="523875"/>
            <a:chOff x="3933" y="930"/>
            <a:chExt cx="251" cy="330"/>
          </a:xfrm>
        </p:grpSpPr>
        <p:sp>
          <p:nvSpPr>
            <p:cNvPr id="18451" name="Oval 110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Rectangle 111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Rectangle 112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Oval 113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14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21" name="Group 115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18466" name="Freeform 116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7" name="Freeform 117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8" name="Freeform 118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9" name="Freeform 119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0" name="Freeform 120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1" name="Freeform 121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2" name="Freeform 122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3" name="Freeform 123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24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18458" name="Freeform 125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9" name="Freeform 126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0" name="Freeform 127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1" name="Freeform 128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2" name="Freeform 129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Freeform 130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4" name="Freeform 131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5" name="Freeform 132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50" name="Text Box 133"/>
          <p:cNvSpPr txBox="1">
            <a:spLocks noChangeArrowheads="1"/>
          </p:cNvSpPr>
          <p:nvPr/>
        </p:nvSpPr>
        <p:spPr bwMode="auto">
          <a:xfrm>
            <a:off x="6318912" y="2584545"/>
            <a:ext cx="2486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CL forwarder (router)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1216897" y="2327507"/>
            <a:ext cx="76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host</a:t>
            </a:r>
            <a:endParaRPr lang="en-US" sz="2000" dirty="0"/>
          </a:p>
        </p:txBody>
      </p:sp>
      <p:sp>
        <p:nvSpPr>
          <p:cNvPr id="135" name="Text Box 133"/>
          <p:cNvSpPr txBox="1">
            <a:spLocks noChangeArrowheads="1"/>
          </p:cNvSpPr>
          <p:nvPr/>
        </p:nvSpPr>
        <p:spPr bwMode="auto">
          <a:xfrm>
            <a:off x="5559175" y="2247892"/>
            <a:ext cx="76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host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Port Label Space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368425"/>
            <a:ext cx="8509118" cy="354476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LSR may have a separate label space for each input port (I/F)</a:t>
            </a:r>
          </a:p>
          <a:p>
            <a:pPr lvl="1">
              <a:buFontTx/>
              <a:buNone/>
            </a:pPr>
            <a:r>
              <a:rPr lang="en-US" sz="2400" dirty="0"/>
              <a:t>or a single common label space </a:t>
            </a:r>
          </a:p>
          <a:p>
            <a:pPr lvl="1">
              <a:buFontTx/>
              <a:buNone/>
            </a:pPr>
            <a:r>
              <a:rPr lang="en-US" sz="2400" dirty="0"/>
              <a:t>or any combination of the two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Separate </a:t>
            </a:r>
            <a:r>
              <a:rPr lang="en-US" sz="2400" dirty="0"/>
              <a:t>labels spaces means separate forwarding tables per port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ATM LSR </a:t>
            </a:r>
            <a:r>
              <a:rPr lang="en-US" sz="2400" dirty="0" smtClean="0">
                <a:solidFill>
                  <a:srgbClr val="FF0000"/>
                </a:solidFill>
              </a:rPr>
              <a:t>had only per </a:t>
            </a:r>
            <a:r>
              <a:rPr lang="en-US" sz="2400" dirty="0">
                <a:solidFill>
                  <a:srgbClr val="FF0000"/>
                </a:solidFill>
              </a:rPr>
              <a:t>port label spaces </a:t>
            </a:r>
            <a:r>
              <a:rPr lang="en-US" sz="2000" dirty="0">
                <a:solidFill>
                  <a:srgbClr val="FF0000"/>
                </a:solidFill>
              </a:rPr>
              <a:t>(leads to interleave problem)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per port label spaces increases number of available labels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common label space facilitates several MPLS mechanisms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>
                <a:solidFill>
                  <a:srgbClr val="0033CC"/>
                </a:solidFill>
              </a:rPr>
              <a:t>e.g. </a:t>
            </a:r>
            <a:r>
              <a:rPr lang="en-US" sz="2000" dirty="0" smtClean="0">
                <a:solidFill>
                  <a:srgbClr val="0033CC"/>
                </a:solidFill>
              </a:rPr>
              <a:t>FRR)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343045" name="Picture 5" descr="C:\WINDOWS\Application Data\Microsoft\Media Catalog\Downloaded Clips\cl22\j008516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5026025"/>
            <a:ext cx="7091363" cy="154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vs. Data Driven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47750"/>
            <a:ext cx="8580438" cy="5516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there are two philosophies as to when to create a binding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data-driven (traffic-driven) binding   </a:t>
            </a:r>
            <a:r>
              <a:rPr lang="en-US" sz="2000" dirty="0">
                <a:solidFill>
                  <a:srgbClr val="0033CC"/>
                </a:solidFill>
              </a:rPr>
              <a:t>(Toshiba CSR, </a:t>
            </a:r>
            <a:r>
              <a:rPr lang="en-US" sz="2000" dirty="0" err="1">
                <a:solidFill>
                  <a:srgbClr val="0033CC"/>
                </a:solidFill>
              </a:rPr>
              <a:t>Ipsilon</a:t>
            </a:r>
            <a:r>
              <a:rPr lang="en-US" sz="2000" dirty="0">
                <a:solidFill>
                  <a:srgbClr val="0033CC"/>
                </a:solidFill>
              </a:rPr>
              <a:t> IP-Switching)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automatically create binding when data packets arrive</a:t>
            </a:r>
          </a:p>
          <a:p>
            <a:pPr lvl="1">
              <a:buFontTx/>
              <a:buNone/>
            </a:pPr>
            <a:r>
              <a:rPr lang="en-US" sz="2000" dirty="0"/>
              <a:t>(from first packet?, after enough packets? when tear LSP down?)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control-driven binding     </a:t>
            </a:r>
            <a:r>
              <a:rPr lang="en-US" sz="2000" dirty="0">
                <a:solidFill>
                  <a:srgbClr val="0033CC"/>
                </a:solidFill>
              </a:rPr>
              <a:t>(Cisco Tag Switching, IBM ARIS)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create binding when routing updates arrive</a:t>
            </a:r>
          </a:p>
          <a:p>
            <a:pPr lvl="1">
              <a:buFontTx/>
              <a:buNone/>
            </a:pPr>
            <a:r>
              <a:rPr lang="en-US" sz="2400" dirty="0"/>
              <a:t>(only update when topology changes?  update upon request?)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although </a:t>
            </a:r>
            <a:r>
              <a:rPr lang="en-US" sz="2400" dirty="0"/>
              <a:t>not specifically stated in the architecture document</a:t>
            </a:r>
          </a:p>
          <a:p>
            <a:pPr lvl="1">
              <a:buFontTx/>
              <a:buNone/>
            </a:pPr>
            <a:r>
              <a:rPr lang="en-US" sz="2400" dirty="0"/>
              <a:t>MPLS assumes </a:t>
            </a:r>
            <a:r>
              <a:rPr lang="en-US" sz="2400" b="1" dirty="0">
                <a:solidFill>
                  <a:srgbClr val="FF0000"/>
                </a:solidFill>
              </a:rPr>
              <a:t>control driven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binding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*</a:t>
            </a:r>
          </a:p>
          <a:p>
            <a:pPr lvl="1">
              <a:buFontTx/>
              <a:buNone/>
            </a:pPr>
            <a:endParaRPr lang="en-US" sz="2400" b="1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</a:rPr>
              <a:t>*</a:t>
            </a:r>
            <a:r>
              <a:rPr lang="en-US" sz="2000" dirty="0">
                <a:solidFill>
                  <a:srgbClr val="0033CC"/>
                </a:solidFill>
              </a:rPr>
              <a:t> two implementations of control driven: 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topology-driven (routing tables are consulted)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control-traffic driven (only routing update messages are used)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12" y="0"/>
            <a:ext cx="7975600" cy="1143000"/>
          </a:xfrm>
        </p:spPr>
        <p:txBody>
          <a:bodyPr/>
          <a:lstStyle/>
          <a:p>
            <a:r>
              <a:rPr lang="en-US" dirty="0"/>
              <a:t>Liberal vs. Conservative Retention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411288"/>
            <a:ext cx="8951912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LSR receives “advertisements” </a:t>
            </a:r>
            <a:r>
              <a:rPr lang="en-US" sz="2000" dirty="0"/>
              <a:t>(label distribution messages) 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from </a:t>
            </a:r>
            <a:r>
              <a:rPr lang="en-US" sz="2400" dirty="0"/>
              <a:t>other LSRs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conservative label retention: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LSR retains only label-to-FEC bindings that are presently needed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liberal label retention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LSR stores all bindings received </a:t>
            </a:r>
            <a:r>
              <a:rPr lang="en-US" sz="2000" dirty="0">
                <a:solidFill>
                  <a:srgbClr val="FF0000"/>
                </a:solidFill>
              </a:rPr>
              <a:t>(more labels need to be maintained)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using liberal retention can speed response to topology changes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LSRs must agree upon mode to be used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33CC"/>
                </a:solidFill>
              </a:rPr>
              <a:t>A advertises label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33CC"/>
                </a:solidFill>
              </a:rPr>
              <a:t>B is previous hop LSR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33CC"/>
                </a:solidFill>
              </a:rPr>
              <a:t>but C retains label anyway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33CC"/>
                </a:solidFill>
              </a:rPr>
              <a:t>later routing change makes C the previous hop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33CC"/>
                </a:solidFill>
              </a:rPr>
              <a:t>C immediately can start forwarding</a:t>
            </a: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4408488" y="4400550"/>
            <a:ext cx="4159250" cy="1847850"/>
            <a:chOff x="2942" y="3156"/>
            <a:chExt cx="2620" cy="1164"/>
          </a:xfrm>
        </p:grpSpPr>
        <p:sp>
          <p:nvSpPr>
            <p:cNvPr id="344295" name="Line 231"/>
            <p:cNvSpPr>
              <a:spLocks noChangeShapeType="1"/>
            </p:cNvSpPr>
            <p:nvPr/>
          </p:nvSpPr>
          <p:spPr bwMode="auto">
            <a:xfrm>
              <a:off x="3214" y="3693"/>
              <a:ext cx="513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285" name="Line 221"/>
            <p:cNvSpPr>
              <a:spLocks noChangeShapeType="1"/>
            </p:cNvSpPr>
            <p:nvPr/>
          </p:nvSpPr>
          <p:spPr bwMode="auto">
            <a:xfrm flipV="1">
              <a:off x="3905" y="3671"/>
              <a:ext cx="873" cy="40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30"/>
            <p:cNvGrpSpPr>
              <a:grpSpLocks/>
            </p:cNvGrpSpPr>
            <p:nvPr/>
          </p:nvGrpSpPr>
          <p:grpSpPr bwMode="auto">
            <a:xfrm>
              <a:off x="3670" y="3768"/>
              <a:ext cx="347" cy="552"/>
              <a:chOff x="2874" y="3348"/>
              <a:chExt cx="347" cy="552"/>
            </a:xfrm>
          </p:grpSpPr>
          <p:grpSp>
            <p:nvGrpSpPr>
              <p:cNvPr id="4" name="Group 191"/>
              <p:cNvGrpSpPr>
                <a:grpSpLocks/>
              </p:cNvGrpSpPr>
              <p:nvPr/>
            </p:nvGrpSpPr>
            <p:grpSpPr bwMode="auto">
              <a:xfrm>
                <a:off x="2874" y="3348"/>
                <a:ext cx="347" cy="474"/>
                <a:chOff x="480" y="2498"/>
                <a:chExt cx="872" cy="878"/>
              </a:xfrm>
            </p:grpSpPr>
            <p:sp>
              <p:nvSpPr>
                <p:cNvPr id="344256" name="Oval 192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5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58" name="Rectangle 194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59" name="Oval 195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19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6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4426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64" y="90"/>
                        </a:cxn>
                        <a:cxn ang="0">
                          <a:pos x="217" y="30"/>
                        </a:cxn>
                        <a:cxn ang="0">
                          <a:pos x="286" y="50"/>
                        </a:cxn>
                        <a:cxn ang="0">
                          <a:pos x="249" y="0"/>
                        </a:cxn>
                        <a:cxn ang="0">
                          <a:pos x="69" y="0"/>
                        </a:cxn>
                        <a:cxn ang="0">
                          <a:pos x="143" y="15"/>
                        </a:cxn>
                        <a:cxn ang="0">
                          <a:pos x="0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64" y="90"/>
                        </a:cxn>
                        <a:cxn ang="0">
                          <a:pos x="217" y="30"/>
                        </a:cxn>
                        <a:cxn ang="0">
                          <a:pos x="286" y="50"/>
                        </a:cxn>
                        <a:cxn ang="0">
                          <a:pos x="249" y="0"/>
                        </a:cxn>
                        <a:cxn ang="0">
                          <a:pos x="69" y="0"/>
                        </a:cxn>
                        <a:cxn ang="0">
                          <a:pos x="143" y="15"/>
                        </a:cxn>
                        <a:cxn ang="0">
                          <a:pos x="0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19"/>
                        </a:cxn>
                        <a:cxn ang="0">
                          <a:pos x="223" y="0"/>
                        </a:cxn>
                        <a:cxn ang="0">
                          <a:pos x="75" y="59"/>
                        </a:cxn>
                        <a:cxn ang="0">
                          <a:pos x="0" y="39"/>
                        </a:cxn>
                        <a:cxn ang="0">
                          <a:pos x="38" y="94"/>
                        </a:cxn>
                        <a:cxn ang="0">
                          <a:pos x="223" y="94"/>
                        </a:cxn>
                        <a:cxn ang="0">
                          <a:pos x="143" y="74"/>
                        </a:cxn>
                        <a:cxn ang="0">
                          <a:pos x="286" y="19"/>
                        </a:cxn>
                      </a:cxnLst>
                      <a:rect l="0" t="0" r="r" b="b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19"/>
                        </a:cxn>
                        <a:cxn ang="0">
                          <a:pos x="223" y="0"/>
                        </a:cxn>
                        <a:cxn ang="0">
                          <a:pos x="75" y="59"/>
                        </a:cxn>
                        <a:cxn ang="0">
                          <a:pos x="0" y="39"/>
                        </a:cxn>
                        <a:cxn ang="0">
                          <a:pos x="38" y="94"/>
                        </a:cxn>
                        <a:cxn ang="0">
                          <a:pos x="223" y="94"/>
                        </a:cxn>
                        <a:cxn ang="0">
                          <a:pos x="143" y="74"/>
                        </a:cxn>
                        <a:cxn ang="0">
                          <a:pos x="286" y="19"/>
                        </a:cxn>
                      </a:cxnLst>
                      <a:rect l="0" t="0" r="r" b="b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64" y="0"/>
                        </a:cxn>
                        <a:cxn ang="0">
                          <a:pos x="217" y="55"/>
                        </a:cxn>
                        <a:cxn ang="0">
                          <a:pos x="286" y="40"/>
                        </a:cxn>
                        <a:cxn ang="0">
                          <a:pos x="249" y="90"/>
                        </a:cxn>
                        <a:cxn ang="0">
                          <a:pos x="69" y="90"/>
                        </a:cxn>
                        <a:cxn ang="0">
                          <a:pos x="143" y="75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64" y="0"/>
                        </a:cxn>
                        <a:cxn ang="0">
                          <a:pos x="217" y="55"/>
                        </a:cxn>
                        <a:cxn ang="0">
                          <a:pos x="286" y="40"/>
                        </a:cxn>
                        <a:cxn ang="0">
                          <a:pos x="249" y="90"/>
                        </a:cxn>
                        <a:cxn ang="0">
                          <a:pos x="69" y="90"/>
                        </a:cxn>
                        <a:cxn ang="0">
                          <a:pos x="143" y="75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70"/>
                        </a:cxn>
                        <a:cxn ang="0">
                          <a:pos x="223" y="90"/>
                        </a:cxn>
                        <a:cxn ang="0">
                          <a:pos x="75" y="30"/>
                        </a:cxn>
                        <a:cxn ang="0">
                          <a:pos x="0" y="50"/>
                        </a:cxn>
                        <a:cxn ang="0">
                          <a:pos x="37" y="0"/>
                        </a:cxn>
                        <a:cxn ang="0">
                          <a:pos x="223" y="0"/>
                        </a:cxn>
                        <a:cxn ang="0">
                          <a:pos x="143" y="15"/>
                        </a:cxn>
                        <a:cxn ang="0">
                          <a:pos x="286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6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70"/>
                        </a:cxn>
                        <a:cxn ang="0">
                          <a:pos x="223" y="90"/>
                        </a:cxn>
                        <a:cxn ang="0">
                          <a:pos x="75" y="30"/>
                        </a:cxn>
                        <a:cxn ang="0">
                          <a:pos x="0" y="50"/>
                        </a:cxn>
                        <a:cxn ang="0">
                          <a:pos x="37" y="0"/>
                        </a:cxn>
                        <a:cxn ang="0">
                          <a:pos x="223" y="0"/>
                        </a:cxn>
                        <a:cxn ang="0">
                          <a:pos x="143" y="15"/>
                        </a:cxn>
                        <a:cxn ang="0">
                          <a:pos x="286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4427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64" y="90"/>
                        </a:cxn>
                        <a:cxn ang="0">
                          <a:pos x="217" y="30"/>
                        </a:cxn>
                        <a:cxn ang="0">
                          <a:pos x="286" y="50"/>
                        </a:cxn>
                        <a:cxn ang="0">
                          <a:pos x="249" y="0"/>
                        </a:cxn>
                        <a:cxn ang="0">
                          <a:pos x="69" y="0"/>
                        </a:cxn>
                        <a:cxn ang="0">
                          <a:pos x="143" y="15"/>
                        </a:cxn>
                        <a:cxn ang="0">
                          <a:pos x="0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0"/>
                        </a:cxn>
                        <a:cxn ang="0">
                          <a:pos x="64" y="90"/>
                        </a:cxn>
                        <a:cxn ang="0">
                          <a:pos x="217" y="30"/>
                        </a:cxn>
                        <a:cxn ang="0">
                          <a:pos x="286" y="50"/>
                        </a:cxn>
                        <a:cxn ang="0">
                          <a:pos x="249" y="0"/>
                        </a:cxn>
                        <a:cxn ang="0">
                          <a:pos x="69" y="0"/>
                        </a:cxn>
                        <a:cxn ang="0">
                          <a:pos x="143" y="15"/>
                        </a:cxn>
                        <a:cxn ang="0">
                          <a:pos x="0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3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20"/>
                        </a:cxn>
                        <a:cxn ang="0">
                          <a:pos x="222" y="0"/>
                        </a:cxn>
                        <a:cxn ang="0">
                          <a:pos x="74" y="60"/>
                        </a:cxn>
                        <a:cxn ang="0">
                          <a:pos x="0" y="40"/>
                        </a:cxn>
                        <a:cxn ang="0">
                          <a:pos x="37" y="95"/>
                        </a:cxn>
                        <a:cxn ang="0">
                          <a:pos x="222" y="95"/>
                        </a:cxn>
                        <a:cxn ang="0">
                          <a:pos x="143" y="75"/>
                        </a:cxn>
                        <a:cxn ang="0">
                          <a:pos x="286" y="20"/>
                        </a:cxn>
                      </a:cxnLst>
                      <a:rect l="0" t="0" r="r" b="b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4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20"/>
                        </a:cxn>
                        <a:cxn ang="0">
                          <a:pos x="222" y="0"/>
                        </a:cxn>
                        <a:cxn ang="0">
                          <a:pos x="74" y="60"/>
                        </a:cxn>
                        <a:cxn ang="0">
                          <a:pos x="0" y="40"/>
                        </a:cxn>
                        <a:cxn ang="0">
                          <a:pos x="37" y="95"/>
                        </a:cxn>
                        <a:cxn ang="0">
                          <a:pos x="222" y="95"/>
                        </a:cxn>
                        <a:cxn ang="0">
                          <a:pos x="143" y="75"/>
                        </a:cxn>
                        <a:cxn ang="0">
                          <a:pos x="286" y="20"/>
                        </a:cxn>
                      </a:cxnLst>
                      <a:rect l="0" t="0" r="r" b="b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5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63" y="0"/>
                        </a:cxn>
                        <a:cxn ang="0">
                          <a:pos x="217" y="55"/>
                        </a:cxn>
                        <a:cxn ang="0">
                          <a:pos x="286" y="40"/>
                        </a:cxn>
                        <a:cxn ang="0">
                          <a:pos x="249" y="90"/>
                        </a:cxn>
                        <a:cxn ang="0">
                          <a:pos x="68" y="90"/>
                        </a:cxn>
                        <a:cxn ang="0">
                          <a:pos x="143" y="75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63" y="0"/>
                        </a:cxn>
                        <a:cxn ang="0">
                          <a:pos x="217" y="55"/>
                        </a:cxn>
                        <a:cxn ang="0">
                          <a:pos x="286" y="40"/>
                        </a:cxn>
                        <a:cxn ang="0">
                          <a:pos x="249" y="90"/>
                        </a:cxn>
                        <a:cxn ang="0">
                          <a:pos x="68" y="90"/>
                        </a:cxn>
                        <a:cxn ang="0">
                          <a:pos x="143" y="75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70"/>
                        </a:cxn>
                        <a:cxn ang="0">
                          <a:pos x="222" y="90"/>
                        </a:cxn>
                        <a:cxn ang="0">
                          <a:pos x="74" y="30"/>
                        </a:cxn>
                        <a:cxn ang="0">
                          <a:pos x="0" y="50"/>
                        </a:cxn>
                        <a:cxn ang="0">
                          <a:pos x="37" y="0"/>
                        </a:cxn>
                        <a:cxn ang="0">
                          <a:pos x="222" y="0"/>
                        </a:cxn>
                        <a:cxn ang="0">
                          <a:pos x="143" y="15"/>
                        </a:cxn>
                        <a:cxn ang="0">
                          <a:pos x="286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27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286" y="70"/>
                        </a:cxn>
                        <a:cxn ang="0">
                          <a:pos x="222" y="90"/>
                        </a:cxn>
                        <a:cxn ang="0">
                          <a:pos x="74" y="30"/>
                        </a:cxn>
                        <a:cxn ang="0">
                          <a:pos x="0" y="50"/>
                        </a:cxn>
                        <a:cxn ang="0">
                          <a:pos x="37" y="0"/>
                        </a:cxn>
                        <a:cxn ang="0">
                          <a:pos x="222" y="0"/>
                        </a:cxn>
                        <a:cxn ang="0">
                          <a:pos x="143" y="15"/>
                        </a:cxn>
                        <a:cxn ang="0">
                          <a:pos x="286" y="70"/>
                        </a:cxn>
                      </a:cxnLst>
                      <a:rect l="0" t="0" r="r" b="b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" name="Group 215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4280" name="Freeform 216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65"/>
                      </a:cxn>
                      <a:cxn ang="0">
                        <a:pos x="249" y="65"/>
                      </a:cxn>
                      <a:cxn ang="0">
                        <a:pos x="328" y="199"/>
                      </a:cxn>
                      <a:cxn ang="0">
                        <a:pos x="413" y="65"/>
                      </a:cxn>
                      <a:cxn ang="0">
                        <a:pos x="566" y="65"/>
                      </a:cxn>
                      <a:cxn ang="0">
                        <a:pos x="566" y="0"/>
                      </a:cxn>
                      <a:cxn ang="0">
                        <a:pos x="662" y="80"/>
                      </a:cxn>
                      <a:cxn ang="0">
                        <a:pos x="566" y="159"/>
                      </a:cxn>
                      <a:cxn ang="0">
                        <a:pos x="566" y="105"/>
                      </a:cxn>
                      <a:cxn ang="0">
                        <a:pos x="455" y="105"/>
                      </a:cxn>
                      <a:cxn ang="0">
                        <a:pos x="365" y="254"/>
                      </a:cxn>
                      <a:cxn ang="0">
                        <a:pos x="455" y="409"/>
                      </a:cxn>
                      <a:cxn ang="0">
                        <a:pos x="566" y="409"/>
                      </a:cxn>
                      <a:cxn ang="0">
                        <a:pos x="566" y="354"/>
                      </a:cxn>
                      <a:cxn ang="0">
                        <a:pos x="662" y="429"/>
                      </a:cxn>
                      <a:cxn ang="0">
                        <a:pos x="566" y="508"/>
                      </a:cxn>
                      <a:cxn ang="0">
                        <a:pos x="566" y="448"/>
                      </a:cxn>
                      <a:cxn ang="0">
                        <a:pos x="413" y="448"/>
                      </a:cxn>
                      <a:cxn ang="0">
                        <a:pos x="328" y="309"/>
                      </a:cxn>
                      <a:cxn ang="0">
                        <a:pos x="249" y="453"/>
                      </a:cxn>
                      <a:cxn ang="0">
                        <a:pos x="95" y="453"/>
                      </a:cxn>
                      <a:cxn ang="0">
                        <a:pos x="95" y="508"/>
                      </a:cxn>
                      <a:cxn ang="0">
                        <a:pos x="0" y="429"/>
                      </a:cxn>
                      <a:cxn ang="0">
                        <a:pos x="95" y="354"/>
                      </a:cxn>
                      <a:cxn ang="0">
                        <a:pos x="95" y="409"/>
                      </a:cxn>
                      <a:cxn ang="0">
                        <a:pos x="201" y="409"/>
                      </a:cxn>
                      <a:cxn ang="0">
                        <a:pos x="296" y="254"/>
                      </a:cxn>
                      <a:cxn ang="0">
                        <a:pos x="201" y="105"/>
                      </a:cxn>
                      <a:cxn ang="0">
                        <a:pos x="95" y="105"/>
                      </a:cxn>
                      <a:cxn ang="0">
                        <a:pos x="95" y="154"/>
                      </a:cxn>
                      <a:cxn ang="0">
                        <a:pos x="0" y="8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281" name="Freeform 217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65"/>
                      </a:cxn>
                      <a:cxn ang="0">
                        <a:pos x="249" y="65"/>
                      </a:cxn>
                      <a:cxn ang="0">
                        <a:pos x="328" y="199"/>
                      </a:cxn>
                      <a:cxn ang="0">
                        <a:pos x="413" y="65"/>
                      </a:cxn>
                      <a:cxn ang="0">
                        <a:pos x="566" y="65"/>
                      </a:cxn>
                      <a:cxn ang="0">
                        <a:pos x="566" y="0"/>
                      </a:cxn>
                      <a:cxn ang="0">
                        <a:pos x="662" y="80"/>
                      </a:cxn>
                      <a:cxn ang="0">
                        <a:pos x="566" y="159"/>
                      </a:cxn>
                      <a:cxn ang="0">
                        <a:pos x="566" y="105"/>
                      </a:cxn>
                      <a:cxn ang="0">
                        <a:pos x="455" y="105"/>
                      </a:cxn>
                      <a:cxn ang="0">
                        <a:pos x="365" y="254"/>
                      </a:cxn>
                      <a:cxn ang="0">
                        <a:pos x="455" y="409"/>
                      </a:cxn>
                      <a:cxn ang="0">
                        <a:pos x="566" y="409"/>
                      </a:cxn>
                      <a:cxn ang="0">
                        <a:pos x="566" y="354"/>
                      </a:cxn>
                      <a:cxn ang="0">
                        <a:pos x="662" y="429"/>
                      </a:cxn>
                      <a:cxn ang="0">
                        <a:pos x="566" y="508"/>
                      </a:cxn>
                      <a:cxn ang="0">
                        <a:pos x="566" y="448"/>
                      </a:cxn>
                      <a:cxn ang="0">
                        <a:pos x="413" y="448"/>
                      </a:cxn>
                      <a:cxn ang="0">
                        <a:pos x="328" y="309"/>
                      </a:cxn>
                      <a:cxn ang="0">
                        <a:pos x="249" y="453"/>
                      </a:cxn>
                      <a:cxn ang="0">
                        <a:pos x="95" y="453"/>
                      </a:cxn>
                      <a:cxn ang="0">
                        <a:pos x="95" y="508"/>
                      </a:cxn>
                      <a:cxn ang="0">
                        <a:pos x="0" y="429"/>
                      </a:cxn>
                      <a:cxn ang="0">
                        <a:pos x="95" y="354"/>
                      </a:cxn>
                      <a:cxn ang="0">
                        <a:pos x="95" y="409"/>
                      </a:cxn>
                      <a:cxn ang="0">
                        <a:pos x="201" y="409"/>
                      </a:cxn>
                      <a:cxn ang="0">
                        <a:pos x="296" y="254"/>
                      </a:cxn>
                      <a:cxn ang="0">
                        <a:pos x="201" y="105"/>
                      </a:cxn>
                      <a:cxn ang="0">
                        <a:pos x="95" y="105"/>
                      </a:cxn>
                      <a:cxn ang="0">
                        <a:pos x="95" y="154"/>
                      </a:cxn>
                      <a:cxn ang="0">
                        <a:pos x="0" y="8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282" name="Freeform 218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65"/>
                      </a:cxn>
                      <a:cxn ang="0">
                        <a:pos x="249" y="65"/>
                      </a:cxn>
                      <a:cxn ang="0">
                        <a:pos x="328" y="199"/>
                      </a:cxn>
                      <a:cxn ang="0">
                        <a:pos x="413" y="65"/>
                      </a:cxn>
                      <a:cxn ang="0">
                        <a:pos x="567" y="65"/>
                      </a:cxn>
                      <a:cxn ang="0">
                        <a:pos x="567" y="0"/>
                      </a:cxn>
                      <a:cxn ang="0">
                        <a:pos x="662" y="80"/>
                      </a:cxn>
                      <a:cxn ang="0">
                        <a:pos x="567" y="159"/>
                      </a:cxn>
                      <a:cxn ang="0">
                        <a:pos x="567" y="105"/>
                      </a:cxn>
                      <a:cxn ang="0">
                        <a:pos x="455" y="105"/>
                      </a:cxn>
                      <a:cxn ang="0">
                        <a:pos x="365" y="254"/>
                      </a:cxn>
                      <a:cxn ang="0">
                        <a:pos x="455" y="409"/>
                      </a:cxn>
                      <a:cxn ang="0">
                        <a:pos x="567" y="409"/>
                      </a:cxn>
                      <a:cxn ang="0">
                        <a:pos x="567" y="354"/>
                      </a:cxn>
                      <a:cxn ang="0">
                        <a:pos x="662" y="429"/>
                      </a:cxn>
                      <a:cxn ang="0">
                        <a:pos x="567" y="508"/>
                      </a:cxn>
                      <a:cxn ang="0">
                        <a:pos x="567" y="448"/>
                      </a:cxn>
                      <a:cxn ang="0">
                        <a:pos x="413" y="448"/>
                      </a:cxn>
                      <a:cxn ang="0">
                        <a:pos x="328" y="309"/>
                      </a:cxn>
                      <a:cxn ang="0">
                        <a:pos x="249" y="453"/>
                      </a:cxn>
                      <a:cxn ang="0">
                        <a:pos x="95" y="453"/>
                      </a:cxn>
                      <a:cxn ang="0">
                        <a:pos x="95" y="508"/>
                      </a:cxn>
                      <a:cxn ang="0">
                        <a:pos x="0" y="429"/>
                      </a:cxn>
                      <a:cxn ang="0">
                        <a:pos x="95" y="354"/>
                      </a:cxn>
                      <a:cxn ang="0">
                        <a:pos x="95" y="409"/>
                      </a:cxn>
                      <a:cxn ang="0">
                        <a:pos x="201" y="409"/>
                      </a:cxn>
                      <a:cxn ang="0">
                        <a:pos x="297" y="254"/>
                      </a:cxn>
                      <a:cxn ang="0">
                        <a:pos x="201" y="105"/>
                      </a:cxn>
                      <a:cxn ang="0">
                        <a:pos x="95" y="105"/>
                      </a:cxn>
                      <a:cxn ang="0">
                        <a:pos x="95" y="154"/>
                      </a:cxn>
                      <a:cxn ang="0">
                        <a:pos x="0" y="8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283" name="Freeform 219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95" y="65"/>
                      </a:cxn>
                      <a:cxn ang="0">
                        <a:pos x="249" y="65"/>
                      </a:cxn>
                      <a:cxn ang="0">
                        <a:pos x="328" y="199"/>
                      </a:cxn>
                      <a:cxn ang="0">
                        <a:pos x="413" y="65"/>
                      </a:cxn>
                      <a:cxn ang="0">
                        <a:pos x="567" y="65"/>
                      </a:cxn>
                      <a:cxn ang="0">
                        <a:pos x="567" y="0"/>
                      </a:cxn>
                      <a:cxn ang="0">
                        <a:pos x="662" y="80"/>
                      </a:cxn>
                      <a:cxn ang="0">
                        <a:pos x="567" y="159"/>
                      </a:cxn>
                      <a:cxn ang="0">
                        <a:pos x="567" y="105"/>
                      </a:cxn>
                      <a:cxn ang="0">
                        <a:pos x="455" y="105"/>
                      </a:cxn>
                      <a:cxn ang="0">
                        <a:pos x="365" y="254"/>
                      </a:cxn>
                      <a:cxn ang="0">
                        <a:pos x="455" y="409"/>
                      </a:cxn>
                      <a:cxn ang="0">
                        <a:pos x="567" y="409"/>
                      </a:cxn>
                      <a:cxn ang="0">
                        <a:pos x="567" y="354"/>
                      </a:cxn>
                      <a:cxn ang="0">
                        <a:pos x="662" y="429"/>
                      </a:cxn>
                      <a:cxn ang="0">
                        <a:pos x="567" y="508"/>
                      </a:cxn>
                      <a:cxn ang="0">
                        <a:pos x="567" y="448"/>
                      </a:cxn>
                      <a:cxn ang="0">
                        <a:pos x="413" y="448"/>
                      </a:cxn>
                      <a:cxn ang="0">
                        <a:pos x="328" y="309"/>
                      </a:cxn>
                      <a:cxn ang="0">
                        <a:pos x="249" y="453"/>
                      </a:cxn>
                      <a:cxn ang="0">
                        <a:pos x="95" y="453"/>
                      </a:cxn>
                      <a:cxn ang="0">
                        <a:pos x="95" y="508"/>
                      </a:cxn>
                      <a:cxn ang="0">
                        <a:pos x="0" y="429"/>
                      </a:cxn>
                      <a:cxn ang="0">
                        <a:pos x="95" y="354"/>
                      </a:cxn>
                      <a:cxn ang="0">
                        <a:pos x="95" y="409"/>
                      </a:cxn>
                      <a:cxn ang="0">
                        <a:pos x="201" y="409"/>
                      </a:cxn>
                      <a:cxn ang="0">
                        <a:pos x="297" y="254"/>
                      </a:cxn>
                      <a:cxn ang="0">
                        <a:pos x="201" y="105"/>
                      </a:cxn>
                      <a:cxn ang="0">
                        <a:pos x="95" y="105"/>
                      </a:cxn>
                      <a:cxn ang="0">
                        <a:pos x="95" y="154"/>
                      </a:cxn>
                      <a:cxn ang="0">
                        <a:pos x="0" y="8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4290" name="Text Box 226"/>
              <p:cNvSpPr txBox="1">
                <a:spLocks noChangeArrowheads="1"/>
              </p:cNvSpPr>
              <p:nvPr/>
            </p:nvSpPr>
            <p:spPr bwMode="auto">
              <a:xfrm>
                <a:off x="2904" y="3612"/>
                <a:ext cx="2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33CC"/>
                    </a:solidFill>
                  </a:rPr>
                  <a:t>C</a:t>
                </a:r>
              </a:p>
            </p:txBody>
          </p:sp>
        </p:grpSp>
        <p:sp>
          <p:nvSpPr>
            <p:cNvPr id="344292" name="Line 228"/>
            <p:cNvSpPr>
              <a:spLocks noChangeShapeType="1"/>
            </p:cNvSpPr>
            <p:nvPr/>
          </p:nvSpPr>
          <p:spPr bwMode="auto">
            <a:xfrm>
              <a:off x="5220" y="3612"/>
              <a:ext cx="3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284" name="Line 220"/>
            <p:cNvSpPr>
              <a:spLocks noChangeShapeType="1"/>
            </p:cNvSpPr>
            <p:nvPr/>
          </p:nvSpPr>
          <p:spPr bwMode="auto">
            <a:xfrm flipV="1">
              <a:off x="3228" y="3431"/>
              <a:ext cx="494" cy="2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71" name="Line 7"/>
            <p:cNvSpPr>
              <a:spLocks noChangeShapeType="1"/>
            </p:cNvSpPr>
            <p:nvPr/>
          </p:nvSpPr>
          <p:spPr bwMode="auto">
            <a:xfrm>
              <a:off x="3948" y="3432"/>
              <a:ext cx="840" cy="1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746" y="3180"/>
              <a:ext cx="515" cy="702"/>
              <a:chOff x="480" y="2498"/>
              <a:chExt cx="872" cy="878"/>
            </a:xfrm>
          </p:grpSpPr>
          <p:sp>
            <p:nvSpPr>
              <p:cNvPr id="344074" name="Oval 1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5" name="Rectangle 1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6" name="Rectangle 1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7" name="Oval 1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4080" name="Freeform 1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1" name="Freeform 1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2" name="Freeform 1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3" name="Freeform 1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4" name="Freeform 2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5" name="Freeform 2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6" name="Freeform 2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87" name="Freeform 2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4089" name="Freeform 2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0" name="Freeform 2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1" name="Freeform 2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2" name="Freeform 2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3" name="Freeform 2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4" name="Freeform 3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5" name="Freeform 3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096" name="Freeform 3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4098" name="Freeform 3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99" name="Freeform 3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00" name="Freeform 3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01" name="Freeform 3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3678" y="3156"/>
              <a:ext cx="347" cy="474"/>
              <a:chOff x="480" y="2498"/>
              <a:chExt cx="872" cy="878"/>
            </a:xfrm>
          </p:grpSpPr>
          <p:sp>
            <p:nvSpPr>
              <p:cNvPr id="344158" name="Oval 94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59" name="Rectangle 9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0" name="Rectangle 9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1" name="Oval 97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6" name="Group 9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4164" name="Freeform 10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65" name="Freeform 10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66" name="Freeform 10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67" name="Freeform 10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68" name="Freeform 10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69" name="Freeform 10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0" name="Freeform 10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1" name="Freeform 10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0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4173" name="Freeform 10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4" name="Freeform 11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5" name="Freeform 11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6" name="Freeform 11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7" name="Freeform 11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8" name="Freeform 11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79" name="Freeform 11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180" name="Freeform 11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117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4182" name="Freeform 11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83" name="Freeform 11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84" name="Freeform 12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85" name="Freeform 12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4187" name="Text Box 123"/>
            <p:cNvSpPr txBox="1">
              <a:spLocks noChangeArrowheads="1"/>
            </p:cNvSpPr>
            <p:nvPr/>
          </p:nvSpPr>
          <p:spPr bwMode="auto">
            <a:xfrm>
              <a:off x="4860" y="3672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344189" name="Text Box 125"/>
            <p:cNvSpPr txBox="1">
              <a:spLocks noChangeArrowheads="1"/>
            </p:cNvSpPr>
            <p:nvPr/>
          </p:nvSpPr>
          <p:spPr bwMode="auto">
            <a:xfrm>
              <a:off x="3720" y="3408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B</a:t>
              </a:r>
            </a:p>
          </p:txBody>
        </p:sp>
        <p:grpSp>
          <p:nvGrpSpPr>
            <p:cNvPr id="19" name="Group 232"/>
            <p:cNvGrpSpPr>
              <a:grpSpLocks/>
            </p:cNvGrpSpPr>
            <p:nvPr/>
          </p:nvGrpSpPr>
          <p:grpSpPr bwMode="auto">
            <a:xfrm>
              <a:off x="2942" y="3398"/>
              <a:ext cx="347" cy="474"/>
              <a:chOff x="480" y="2498"/>
              <a:chExt cx="872" cy="878"/>
            </a:xfrm>
          </p:grpSpPr>
          <p:sp>
            <p:nvSpPr>
              <p:cNvPr id="344297" name="Oval 233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8" name="Rectangle 234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9" name="Rectangle 235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0" name="Oval 236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37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1" name="Group 23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4303" name="Freeform 23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4" name="Freeform 24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5" name="Freeform 24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6" name="Freeform 24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7" name="Freeform 24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8" name="Freeform 24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09" name="Freeform 24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0" name="Freeform 24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4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4312" name="Freeform 24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3" name="Freeform 24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4" name="Freeform 25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5" name="Freeform 25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6" name="Freeform 25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7" name="Freeform 25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8" name="Freeform 25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319" name="Freeform 25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256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4321" name="Freeform 25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22" name="Freeform 25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23" name="Freeform 25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24" name="Freeform 26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1" name="Line 121"/>
          <p:cNvSpPr>
            <a:spLocks noChangeShapeType="1"/>
          </p:cNvSpPr>
          <p:nvPr/>
        </p:nvSpPr>
        <p:spPr bwMode="auto">
          <a:xfrm>
            <a:off x="3867150" y="2190750"/>
            <a:ext cx="2057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132" y="0"/>
            <a:ext cx="7548562" cy="928048"/>
          </a:xfrm>
        </p:spPr>
        <p:txBody>
          <a:bodyPr/>
          <a:lstStyle/>
          <a:p>
            <a:r>
              <a:rPr lang="en-US" dirty="0"/>
              <a:t>Downstream vs. Upstream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57463"/>
            <a:ext cx="8686800" cy="4041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binding means to allocate a label to a FEC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LSR </a:t>
            </a:r>
            <a:r>
              <a:rPr lang="en-US" sz="2400" dirty="0"/>
              <a:t>allocates the label from “free label” pool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Which </a:t>
            </a:r>
            <a:r>
              <a:rPr lang="en-US" sz="2400" dirty="0"/>
              <a:t>LSR allocates </a:t>
            </a:r>
            <a:r>
              <a:rPr lang="en-US" sz="2400" dirty="0" smtClean="0"/>
              <a:t>the label ?</a:t>
            </a:r>
            <a:endParaRPr lang="en-US" sz="2400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err="1" smtClean="0"/>
              <a:t>Unicast</a:t>
            </a:r>
            <a:r>
              <a:rPr lang="en-US" sz="2400" dirty="0" smtClean="0"/>
              <a:t> MPLS </a:t>
            </a:r>
            <a:r>
              <a:rPr lang="en-US" sz="2400" dirty="0"/>
              <a:t>uses downstream binding</a:t>
            </a:r>
          </a:p>
          <a:p>
            <a:r>
              <a:rPr lang="en-US" sz="2400" dirty="0"/>
              <a:t>label allocated by LSR downstream from the LSR that </a:t>
            </a:r>
            <a:r>
              <a:rPr lang="en-US" sz="2400" dirty="0" err="1"/>
              <a:t>prepends</a:t>
            </a:r>
            <a:r>
              <a:rPr lang="en-US" sz="2400" dirty="0"/>
              <a:t> it</a:t>
            </a:r>
          </a:p>
          <a:p>
            <a:r>
              <a:rPr lang="en-US" sz="2400" dirty="0"/>
              <a:t>label distribution information flows </a:t>
            </a:r>
            <a:r>
              <a:rPr lang="en-US" sz="2400" dirty="0" smtClean="0"/>
              <a:t>upstream</a:t>
            </a:r>
          </a:p>
          <a:p>
            <a:pPr>
              <a:buNone/>
            </a:pPr>
            <a:r>
              <a:rPr lang="en-US" sz="2400" dirty="0" smtClean="0"/>
              <a:t>	reverse </a:t>
            </a:r>
            <a:r>
              <a:rPr lang="en-US" sz="2400" dirty="0"/>
              <a:t>in direction from data packets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to set up LSP through link from LSR A to LSR B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LSR B binds label 13 to FEC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B advertises label to LSR A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LSR A sends packets with label 13 to B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76575" y="1600200"/>
            <a:ext cx="817563" cy="1000125"/>
            <a:chOff x="480" y="2498"/>
            <a:chExt cx="872" cy="878"/>
          </a:xfrm>
        </p:grpSpPr>
        <p:sp>
          <p:nvSpPr>
            <p:cNvPr id="337926" name="Oval 6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8" name="Rectangle 8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Oval 9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37932" name="Freeform 1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3" name="Freeform 1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4" name="Freeform 1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5" name="Freeform 1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6" name="Freeform 1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7" name="Freeform 1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8" name="Freeform 1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39" name="Freeform 1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37941" name="Freeform 2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2" name="Freeform 2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3" name="Freeform 2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4" name="Freeform 2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5" name="Freeform 2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6" name="Freeform 2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7" name="Freeform 2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48" name="Freeform 2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37950" name="Freeform 3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51" name="Freeform 31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52" name="Freeform 3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53" name="Freeform 33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25"/>
          <p:cNvGrpSpPr>
            <a:grpSpLocks/>
          </p:cNvGrpSpPr>
          <p:nvPr/>
        </p:nvGrpSpPr>
        <p:grpSpPr bwMode="auto">
          <a:xfrm>
            <a:off x="5895975" y="1600200"/>
            <a:ext cx="817563" cy="1000125"/>
            <a:chOff x="3714" y="1008"/>
            <a:chExt cx="515" cy="630"/>
          </a:xfrm>
        </p:grpSpPr>
        <p:sp>
          <p:nvSpPr>
            <p:cNvPr id="338013" name="Oval 93"/>
            <p:cNvSpPr>
              <a:spLocks noChangeArrowheads="1"/>
            </p:cNvSpPr>
            <p:nvPr/>
          </p:nvSpPr>
          <p:spPr bwMode="auto">
            <a:xfrm>
              <a:off x="3715" y="1437"/>
              <a:ext cx="514" cy="201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4" name="Rectangle 94"/>
            <p:cNvSpPr>
              <a:spLocks noChangeArrowheads="1"/>
            </p:cNvSpPr>
            <p:nvPr/>
          </p:nvSpPr>
          <p:spPr bwMode="auto">
            <a:xfrm>
              <a:off x="3714" y="1111"/>
              <a:ext cx="513" cy="42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5" name="Rectangle 95"/>
            <p:cNvSpPr>
              <a:spLocks noChangeArrowheads="1"/>
            </p:cNvSpPr>
            <p:nvPr/>
          </p:nvSpPr>
          <p:spPr bwMode="auto">
            <a:xfrm>
              <a:off x="3714" y="1111"/>
              <a:ext cx="513" cy="4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6" name="Oval 96"/>
            <p:cNvSpPr>
              <a:spLocks noChangeArrowheads="1"/>
            </p:cNvSpPr>
            <p:nvPr/>
          </p:nvSpPr>
          <p:spPr bwMode="auto">
            <a:xfrm>
              <a:off x="3715" y="1008"/>
              <a:ext cx="514" cy="201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97"/>
            <p:cNvGrpSpPr>
              <a:grpSpLocks/>
            </p:cNvGrpSpPr>
            <p:nvPr/>
          </p:nvGrpSpPr>
          <p:grpSpPr bwMode="auto">
            <a:xfrm>
              <a:off x="3792" y="1032"/>
              <a:ext cx="357" cy="153"/>
              <a:chOff x="612" y="2531"/>
              <a:chExt cx="604" cy="214"/>
            </a:xfrm>
          </p:grpSpPr>
          <p:grpSp>
            <p:nvGrpSpPr>
              <p:cNvPr id="9" name="Group 98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38019" name="Freeform 9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0" name="Freeform 100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1" name="Freeform 10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2" name="Freeform 102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3" name="Freeform 10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4" name="Freeform 104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5" name="Freeform 10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6" name="Freeform 106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7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38028" name="Freeform 10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29" name="Freeform 109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0" name="Freeform 11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1" name="Freeform 111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2" name="Freeform 11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3" name="Freeform 113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4" name="Freeform 11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35" name="Freeform 115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3774" y="1221"/>
              <a:ext cx="394" cy="368"/>
              <a:chOff x="581" y="2795"/>
              <a:chExt cx="667" cy="513"/>
            </a:xfrm>
          </p:grpSpPr>
          <p:sp>
            <p:nvSpPr>
              <p:cNvPr id="338037" name="Freeform 117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8" name="Freeform 118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9" name="Freeform 119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0" name="Freeform 120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042" name="Line 122"/>
          <p:cNvSpPr>
            <a:spLocks noChangeShapeType="1"/>
          </p:cNvSpPr>
          <p:nvPr/>
        </p:nvSpPr>
        <p:spPr bwMode="auto">
          <a:xfrm>
            <a:off x="3486150" y="1466850"/>
            <a:ext cx="2838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3" name="Text Box 123"/>
          <p:cNvSpPr txBox="1">
            <a:spLocks noChangeArrowheads="1"/>
          </p:cNvSpPr>
          <p:nvPr/>
        </p:nvSpPr>
        <p:spPr bwMode="auto">
          <a:xfrm>
            <a:off x="4114800" y="1104900"/>
            <a:ext cx="219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downstream</a:t>
            </a:r>
          </a:p>
        </p:txBody>
      </p:sp>
      <p:sp>
        <p:nvSpPr>
          <p:cNvPr id="338046" name="Line 126"/>
          <p:cNvSpPr>
            <a:spLocks noChangeShapeType="1"/>
          </p:cNvSpPr>
          <p:nvPr/>
        </p:nvSpPr>
        <p:spPr bwMode="auto">
          <a:xfrm>
            <a:off x="5930900" y="6121400"/>
            <a:ext cx="1663700" cy="11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7575550" y="5438775"/>
            <a:ext cx="817563" cy="1114425"/>
            <a:chOff x="480" y="2498"/>
            <a:chExt cx="872" cy="878"/>
          </a:xfrm>
        </p:grpSpPr>
        <p:sp>
          <p:nvSpPr>
            <p:cNvPr id="338048" name="Oval 128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9" name="Rectangle 129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0" name="Rectangle 130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1" name="Oval 131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2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14" name="Group 133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38054" name="Freeform 134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5" name="Freeform 135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6" name="Freeform 136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7" name="Freeform 137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8" name="Freeform 138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59" name="Freeform 139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0" name="Freeform 140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1" name="Freeform 141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2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38063" name="Freeform 143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4" name="Freeform 144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5" name="Freeform 145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6" name="Freeform 146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7" name="Freeform 147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8" name="Freeform 148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69" name="Freeform 149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70" name="Freeform 150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51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38072" name="Freeform 152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3" name="Freeform 153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4" name="Freeform 154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5" name="Freeform 155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57"/>
          <p:cNvGrpSpPr>
            <a:grpSpLocks/>
          </p:cNvGrpSpPr>
          <p:nvPr/>
        </p:nvGrpSpPr>
        <p:grpSpPr bwMode="auto">
          <a:xfrm>
            <a:off x="6411913" y="6213475"/>
            <a:ext cx="828675" cy="314325"/>
            <a:chOff x="2688" y="3984"/>
            <a:chExt cx="780" cy="198"/>
          </a:xfrm>
        </p:grpSpPr>
        <p:sp>
          <p:nvSpPr>
            <p:cNvPr id="338078" name="Text Box 158"/>
            <p:cNvSpPr txBox="1">
              <a:spLocks noChangeArrowheads="1"/>
            </p:cNvSpPr>
            <p:nvPr/>
          </p:nvSpPr>
          <p:spPr bwMode="auto">
            <a:xfrm>
              <a:off x="2688" y="3984"/>
              <a:ext cx="78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13</a:t>
              </a:r>
            </a:p>
          </p:txBody>
        </p:sp>
        <p:sp>
          <p:nvSpPr>
            <p:cNvPr id="338079" name="Line 159"/>
            <p:cNvSpPr>
              <a:spLocks noChangeShapeType="1"/>
            </p:cNvSpPr>
            <p:nvPr/>
          </p:nvSpPr>
          <p:spPr bwMode="auto">
            <a:xfrm flipH="1">
              <a:off x="2952" y="3984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1"/>
          <p:cNvGrpSpPr>
            <a:grpSpLocks/>
          </p:cNvGrpSpPr>
          <p:nvPr/>
        </p:nvGrpSpPr>
        <p:grpSpPr bwMode="auto">
          <a:xfrm>
            <a:off x="5334000" y="5468938"/>
            <a:ext cx="817563" cy="1114425"/>
            <a:chOff x="480" y="2498"/>
            <a:chExt cx="872" cy="878"/>
          </a:xfrm>
        </p:grpSpPr>
        <p:sp>
          <p:nvSpPr>
            <p:cNvPr id="338082" name="Oval 162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3" name="Rectangle 163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4" name="Rectangle 164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5" name="Oval 165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66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20" name="Group 167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38088" name="Freeform 168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89" name="Freeform 169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0" name="Freeform 170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1" name="Freeform 171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2" name="Freeform 172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3" name="Freeform 173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4" name="Freeform 174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5" name="Freeform 175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6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38097" name="Freeform 177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8" name="Freeform 178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99" name="Freeform 179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0" name="Freeform 180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1" name="Freeform 181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2" name="Freeform 182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3" name="Freeform 183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04" name="Freeform 184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85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38106" name="Freeform 186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7" name="Freeform 187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8" name="Freeform 188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9" name="Freeform 189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110" name="Line 190"/>
          <p:cNvSpPr>
            <a:spLocks noChangeShapeType="1"/>
          </p:cNvSpPr>
          <p:nvPr/>
        </p:nvSpPr>
        <p:spPr bwMode="auto">
          <a:xfrm>
            <a:off x="6800850" y="6359525"/>
            <a:ext cx="681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11" name="Text Box 191"/>
          <p:cNvSpPr txBox="1">
            <a:spLocks noChangeArrowheads="1"/>
          </p:cNvSpPr>
          <p:nvPr/>
        </p:nvSpPr>
        <p:spPr bwMode="auto">
          <a:xfrm>
            <a:off x="5592763" y="6119813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112" name="Text Box 192"/>
          <p:cNvSpPr txBox="1">
            <a:spLocks noChangeArrowheads="1"/>
          </p:cNvSpPr>
          <p:nvPr/>
        </p:nvSpPr>
        <p:spPr bwMode="auto">
          <a:xfrm>
            <a:off x="6489700" y="5638800"/>
            <a:ext cx="954088" cy="4048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</a:rPr>
              <a:t>label 13</a:t>
            </a:r>
          </a:p>
        </p:txBody>
      </p:sp>
      <p:sp>
        <p:nvSpPr>
          <p:cNvPr id="338113" name="Line 193"/>
          <p:cNvSpPr>
            <a:spLocks noChangeShapeType="1"/>
          </p:cNvSpPr>
          <p:nvPr/>
        </p:nvSpPr>
        <p:spPr bwMode="auto">
          <a:xfrm flipH="1">
            <a:off x="6191250" y="5868988"/>
            <a:ext cx="3349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Text Box 191"/>
          <p:cNvSpPr txBox="1">
            <a:spLocks noChangeArrowheads="1"/>
          </p:cNvSpPr>
          <p:nvPr/>
        </p:nvSpPr>
        <p:spPr bwMode="auto">
          <a:xfrm>
            <a:off x="7765032" y="610844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B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4373" y="0"/>
            <a:ext cx="7867650" cy="1143000"/>
          </a:xfrm>
        </p:spPr>
        <p:txBody>
          <a:bodyPr/>
          <a:lstStyle/>
          <a:p>
            <a:r>
              <a:rPr lang="en-US" dirty="0"/>
              <a:t>On-demand vs. Unsolicited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382713"/>
            <a:ext cx="8637043" cy="5035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downstream on-demand</a:t>
            </a:r>
            <a:r>
              <a:rPr lang="en-US" sz="2400" dirty="0"/>
              <a:t> label distribution:</a:t>
            </a:r>
          </a:p>
          <a:p>
            <a:pPr lvl="1">
              <a:buFontTx/>
              <a:buNone/>
            </a:pPr>
            <a:r>
              <a:rPr lang="en-US" sz="2400" dirty="0"/>
              <a:t>LSRs may explicitly request a label </a:t>
            </a:r>
            <a:r>
              <a:rPr lang="en-US" sz="2400" dirty="0" smtClean="0"/>
              <a:t> from </a:t>
            </a:r>
            <a:r>
              <a:rPr lang="en-US" sz="2400" dirty="0"/>
              <a:t>its downstream LSR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dirty="0"/>
              <a:t>unsolicited</a:t>
            </a:r>
            <a:r>
              <a:rPr lang="en-US" sz="2400" dirty="0"/>
              <a:t> label distribution:</a:t>
            </a:r>
          </a:p>
          <a:p>
            <a:pPr lvl="1">
              <a:buFontTx/>
              <a:buNone/>
            </a:pPr>
            <a:r>
              <a:rPr lang="en-US" sz="2400" dirty="0"/>
              <a:t>LSR distributes binding to upstream LSR w/o a request</a:t>
            </a:r>
          </a:p>
          <a:p>
            <a:pPr lvl="1">
              <a:buFontTx/>
              <a:buNone/>
            </a:pPr>
            <a:r>
              <a:rPr lang="en-US" sz="2400" dirty="0"/>
              <a:t>(e.g. based on time interval, or upon receipt of topology change)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LSR may support on-demand, unsolicited, or both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adjacent LSRs must agree upon which mode to be used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LSR </a:t>
            </a:r>
            <a:r>
              <a:rPr lang="en-US" sz="1800" dirty="0">
                <a:solidFill>
                  <a:srgbClr val="0033CC"/>
                </a:solidFill>
              </a:rPr>
              <a:t>A needs to send a packet to LSR B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LSR A requests a label from LSR B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B binds label 13 to the FEC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B distributes the label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A starts sending data with label 13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724400" y="5340350"/>
            <a:ext cx="3668713" cy="1323975"/>
            <a:chOff x="2976" y="3364"/>
            <a:chExt cx="2311" cy="834"/>
          </a:xfrm>
        </p:grpSpPr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3456" y="3888"/>
              <a:ext cx="14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72" y="3426"/>
              <a:ext cx="515" cy="702"/>
              <a:chOff x="480" y="2498"/>
              <a:chExt cx="872" cy="878"/>
            </a:xfrm>
          </p:grpSpPr>
          <p:sp>
            <p:nvSpPr>
              <p:cNvPr id="340999" name="Oval 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0" name="Rectangle 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Rectangle 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2" name="Oval 1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1005" name="Freeform 1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06" name="Freeform 1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07" name="Freeform 1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08" name="Freeform 1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09" name="Freeform 1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0" name="Freeform 1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1" name="Freeform 1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2" name="Freeform 2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1014" name="Freeform 2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5" name="Freeform 2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6" name="Freeform 2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7" name="Freeform 2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8" name="Freeform 2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19" name="Freeform 2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20" name="Freeform 2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21" name="Freeform 2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1023" name="Freeform 3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24" name="Freeform 3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25" name="Freeform 3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26" name="Freeform 3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1027" name="Text Box 35"/>
            <p:cNvSpPr txBox="1">
              <a:spLocks noChangeArrowheads="1"/>
            </p:cNvSpPr>
            <p:nvPr/>
          </p:nvSpPr>
          <p:spPr bwMode="auto">
            <a:xfrm>
              <a:off x="4900" y="3852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341029" name="Text Box 37"/>
            <p:cNvSpPr txBox="1">
              <a:spLocks noChangeArrowheads="1"/>
            </p:cNvSpPr>
            <p:nvPr/>
          </p:nvSpPr>
          <p:spPr bwMode="auto">
            <a:xfrm>
              <a:off x="3774" y="3918"/>
              <a:ext cx="75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13          data</a:t>
              </a:r>
            </a:p>
          </p:txBody>
        </p:sp>
        <p:sp>
          <p:nvSpPr>
            <p:cNvPr id="341030" name="Line 38"/>
            <p:cNvSpPr>
              <a:spLocks noChangeShapeType="1"/>
            </p:cNvSpPr>
            <p:nvPr/>
          </p:nvSpPr>
          <p:spPr bwMode="auto">
            <a:xfrm>
              <a:off x="4028" y="3918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976" y="3445"/>
              <a:ext cx="515" cy="702"/>
              <a:chOff x="480" y="2498"/>
              <a:chExt cx="872" cy="878"/>
            </a:xfrm>
          </p:grpSpPr>
          <p:sp>
            <p:nvSpPr>
              <p:cNvPr id="341032" name="Oval 40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33" name="Rectangle 41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34" name="Rectangle 4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35" name="Oval 43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0" name="Group 45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1038" name="Freeform 46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39" name="Freeform 4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0" name="Freeform 48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1" name="Freeform 4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2" name="Freeform 50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3" name="Freeform 5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4" name="Freeform 52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5" name="Freeform 5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54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1047" name="Freeform 55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8" name="Freeform 5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49" name="Freeform 57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50" name="Freeform 5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51" name="Freeform 59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52" name="Freeform 6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53" name="Freeform 61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54" name="Freeform 6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1056" name="Freeform 6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57" name="Freeform 6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58" name="Freeform 6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59" name="Freeform 6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 flipV="1">
              <a:off x="4526" y="4023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Text Box 69"/>
            <p:cNvSpPr txBox="1">
              <a:spLocks noChangeArrowheads="1"/>
            </p:cNvSpPr>
            <p:nvPr/>
          </p:nvSpPr>
          <p:spPr bwMode="auto">
            <a:xfrm>
              <a:off x="3101" y="3910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341065" name="Text Box 73"/>
            <p:cNvSpPr txBox="1">
              <a:spLocks noChangeArrowheads="1"/>
            </p:cNvSpPr>
            <p:nvPr/>
          </p:nvSpPr>
          <p:spPr bwMode="auto">
            <a:xfrm>
              <a:off x="3770" y="3364"/>
              <a:ext cx="778" cy="2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I need a label</a:t>
              </a:r>
            </a:p>
          </p:txBody>
        </p:sp>
        <p:sp>
          <p:nvSpPr>
            <p:cNvPr id="341067" name="Text Box 75"/>
            <p:cNvSpPr txBox="1">
              <a:spLocks noChangeArrowheads="1"/>
            </p:cNvSpPr>
            <p:nvPr/>
          </p:nvSpPr>
          <p:spPr bwMode="auto">
            <a:xfrm>
              <a:off x="3766" y="3625"/>
              <a:ext cx="778" cy="2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I allocated 13</a:t>
              </a:r>
            </a:p>
          </p:txBody>
        </p:sp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4540" y="3480"/>
              <a:ext cx="21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 flipH="1">
              <a:off x="3557" y="3720"/>
              <a:ext cx="21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46" y="0"/>
            <a:ext cx="7524750" cy="1143000"/>
          </a:xfrm>
        </p:spPr>
        <p:txBody>
          <a:bodyPr/>
          <a:lstStyle/>
          <a:p>
            <a:r>
              <a:rPr lang="en-US" dirty="0"/>
              <a:t>Independent vs. Ordered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082675"/>
            <a:ext cx="855345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independent binding </a:t>
            </a:r>
            <a:r>
              <a:rPr lang="en-US" sz="2000" dirty="0"/>
              <a:t>(Tag Switching)</a:t>
            </a:r>
          </a:p>
          <a:p>
            <a:pPr lvl="1"/>
            <a:r>
              <a:rPr lang="en-US" sz="2400" dirty="0"/>
              <a:t>each LSR makes independent decision to bind and distribute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b="1" dirty="0"/>
              <a:t>ordered binding </a:t>
            </a:r>
            <a:r>
              <a:rPr lang="en-US" sz="2000" dirty="0"/>
              <a:t>(ARIS)</a:t>
            </a:r>
          </a:p>
          <a:p>
            <a:r>
              <a:rPr lang="en-US" sz="2400" dirty="0"/>
              <a:t>egress LSR binds first and distributes binding to neighbors</a:t>
            </a:r>
          </a:p>
          <a:p>
            <a:r>
              <a:rPr lang="en-US" sz="2400" dirty="0"/>
              <a:t>LSR that believes that it should be the penultimate LSR</a:t>
            </a:r>
          </a:p>
          <a:p>
            <a:pPr lvl="1">
              <a:buFontTx/>
              <a:buNone/>
            </a:pPr>
            <a:r>
              <a:rPr lang="en-US" sz="2400" dirty="0"/>
              <a:t>binds and distributes to its neighbors</a:t>
            </a:r>
          </a:p>
          <a:p>
            <a:r>
              <a:rPr lang="en-US" sz="2400" dirty="0"/>
              <a:t>binding proceeds in orderly fashion until ingress LSR is reached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LSRs must agree upon mode to be used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B </a:t>
            </a:r>
            <a:r>
              <a:rPr lang="en-US" sz="1800" dirty="0">
                <a:solidFill>
                  <a:srgbClr val="0033CC"/>
                </a:solidFill>
              </a:rPr>
              <a:t>sees that it is egress LSR for 192.115.6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B allocates label 13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B distributes label to C and 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0033CC"/>
                </a:solidFill>
              </a:rPr>
              <a:t>C distributes label to E</a:t>
            </a: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447925" y="5010150"/>
            <a:ext cx="6448425" cy="1609725"/>
            <a:chOff x="1542" y="3156"/>
            <a:chExt cx="4062" cy="1014"/>
          </a:xfrm>
        </p:grpSpPr>
        <p:sp>
          <p:nvSpPr>
            <p:cNvPr id="342183" name="Line 167"/>
            <p:cNvSpPr>
              <a:spLocks noChangeShapeType="1"/>
            </p:cNvSpPr>
            <p:nvPr/>
          </p:nvSpPr>
          <p:spPr bwMode="auto">
            <a:xfrm flipV="1">
              <a:off x="1837" y="3971"/>
              <a:ext cx="409" cy="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82" name="Line 66"/>
            <p:cNvSpPr>
              <a:spLocks noChangeShapeType="1"/>
            </p:cNvSpPr>
            <p:nvPr/>
          </p:nvSpPr>
          <p:spPr bwMode="auto">
            <a:xfrm>
              <a:off x="2484" y="3408"/>
              <a:ext cx="672" cy="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141" name="Line 125"/>
            <p:cNvSpPr>
              <a:spLocks noChangeShapeType="1"/>
            </p:cNvSpPr>
            <p:nvPr/>
          </p:nvSpPr>
          <p:spPr bwMode="auto">
            <a:xfrm flipV="1">
              <a:off x="2436" y="3684"/>
              <a:ext cx="756" cy="2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81" name="Line 65"/>
            <p:cNvSpPr>
              <a:spLocks noChangeShapeType="1"/>
            </p:cNvSpPr>
            <p:nvPr/>
          </p:nvSpPr>
          <p:spPr bwMode="auto">
            <a:xfrm>
              <a:off x="3588" y="3624"/>
              <a:ext cx="6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26" y="3252"/>
              <a:ext cx="515" cy="702"/>
              <a:chOff x="480" y="2498"/>
              <a:chExt cx="872" cy="878"/>
            </a:xfrm>
          </p:grpSpPr>
          <p:sp>
            <p:nvSpPr>
              <p:cNvPr id="342021" name="Oval 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2" name="Rectangle 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3" name="Rectangle 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4" name="Oval 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027" name="Freeform 1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28" name="Freeform 1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29" name="Freeform 1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0" name="Freeform 1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1" name="Freeform 1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2" name="Freeform 1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3" name="Freeform 1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4" name="Freeform 1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2036" name="Freeform 2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7" name="Freeform 2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8" name="Freeform 2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39" name="Freeform 2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40" name="Freeform 2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41" name="Freeform 2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42" name="Freeform 2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43" name="Freeform 2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2045" name="Freeform 2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46" name="Freeform 3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47" name="Freeform 3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48" name="Freeform 3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2079" name="Freeform 63"/>
            <p:cNvSpPr>
              <a:spLocks/>
            </p:cNvSpPr>
            <p:nvPr/>
          </p:nvSpPr>
          <p:spPr bwMode="auto">
            <a:xfrm rot="64793">
              <a:off x="4387" y="3218"/>
              <a:ext cx="1175" cy="766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solidFill>
              <a:schemeClr val="hlink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4050" y="3276"/>
              <a:ext cx="515" cy="630"/>
              <a:chOff x="4650" y="3192"/>
              <a:chExt cx="515" cy="630"/>
            </a:xfrm>
          </p:grpSpPr>
          <p:sp>
            <p:nvSpPr>
              <p:cNvPr id="342050" name="Oval 34"/>
              <p:cNvSpPr>
                <a:spLocks noChangeArrowheads="1"/>
              </p:cNvSpPr>
              <p:nvPr/>
            </p:nvSpPr>
            <p:spPr bwMode="auto">
              <a:xfrm>
                <a:off x="4651" y="3621"/>
                <a:ext cx="514" cy="201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1" name="Rectangle 35"/>
              <p:cNvSpPr>
                <a:spLocks noChangeArrowheads="1"/>
              </p:cNvSpPr>
              <p:nvPr/>
            </p:nvSpPr>
            <p:spPr bwMode="auto">
              <a:xfrm>
                <a:off x="4650" y="3295"/>
                <a:ext cx="513" cy="42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2" name="Rectangle 36"/>
              <p:cNvSpPr>
                <a:spLocks noChangeArrowheads="1"/>
              </p:cNvSpPr>
              <p:nvPr/>
            </p:nvSpPr>
            <p:spPr bwMode="auto">
              <a:xfrm>
                <a:off x="4650" y="3295"/>
                <a:ext cx="513" cy="4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3" name="Oval 37"/>
              <p:cNvSpPr>
                <a:spLocks noChangeArrowheads="1"/>
              </p:cNvSpPr>
              <p:nvPr/>
            </p:nvSpPr>
            <p:spPr bwMode="auto">
              <a:xfrm>
                <a:off x="4651" y="3192"/>
                <a:ext cx="514" cy="201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4728" y="3216"/>
                <a:ext cx="357" cy="153"/>
                <a:chOff x="612" y="2531"/>
                <a:chExt cx="604" cy="214"/>
              </a:xfrm>
            </p:grpSpPr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056" name="Freeform 4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57" name="Freeform 4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58" name="Freeform 4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59" name="Freeform 4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0" name="Freeform 4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1" name="Freeform 4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2" name="Freeform 4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3" name="Freeform 4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48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2065" name="Freeform 4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6" name="Freeform 5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7" name="Freeform 5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8" name="Freeform 5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69" name="Freeform 5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70" name="Freeform 5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71" name="Freeform 5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72" name="Freeform 5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2080" name="Text Box 64"/>
            <p:cNvSpPr txBox="1">
              <a:spLocks noChangeArrowheads="1"/>
            </p:cNvSpPr>
            <p:nvPr/>
          </p:nvSpPr>
          <p:spPr bwMode="auto">
            <a:xfrm>
              <a:off x="4560" y="3492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Courier New" pitchFamily="49" charset="0"/>
                  <a:cs typeface="Courier New" pitchFamily="49" charset="0"/>
                </a:rPr>
                <a:t>192.115/16</a:t>
              </a:r>
            </a:p>
          </p:txBody>
        </p: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2202" y="3156"/>
              <a:ext cx="347" cy="474"/>
              <a:chOff x="480" y="2498"/>
              <a:chExt cx="872" cy="878"/>
            </a:xfrm>
          </p:grpSpPr>
          <p:sp>
            <p:nvSpPr>
              <p:cNvPr id="342084" name="Oval 68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5" name="Rectangle 6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6" name="Rectangle 70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7" name="Oval 71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4" name="Group 73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090" name="Freeform 7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1" name="Freeform 75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2" name="Freeform 7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3" name="Freeform 77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4" name="Freeform 7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5" name="Freeform 79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6" name="Freeform 8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97" name="Freeform 81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82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2099" name="Freeform 8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0" name="Freeform 84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1" name="Freeform 8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2" name="Freeform 86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3" name="Freeform 8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4" name="Freeform 88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5" name="Freeform 8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06" name="Freeform 90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91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2108" name="Freeform 9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09" name="Freeform 93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10" name="Freeform 9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11" name="Freeform 95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96"/>
            <p:cNvGrpSpPr>
              <a:grpSpLocks/>
            </p:cNvGrpSpPr>
            <p:nvPr/>
          </p:nvGrpSpPr>
          <p:grpSpPr bwMode="auto">
            <a:xfrm>
              <a:off x="2190" y="3684"/>
              <a:ext cx="347" cy="474"/>
              <a:chOff x="480" y="2498"/>
              <a:chExt cx="872" cy="878"/>
            </a:xfrm>
          </p:grpSpPr>
          <p:sp>
            <p:nvSpPr>
              <p:cNvPr id="342113" name="Oval 97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4" name="Rectangle 98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5" name="Rectangle 99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16" name="Oval 100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01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9" name="Group 10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119" name="Freeform 10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0" name="Freeform 10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1" name="Freeform 10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2" name="Freeform 10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3" name="Freeform 10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4" name="Freeform 10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5" name="Freeform 10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6" name="Freeform 11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1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2128" name="Freeform 11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29" name="Freeform 11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0" name="Freeform 11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1" name="Freeform 11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2" name="Freeform 11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3" name="Freeform 11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4" name="Freeform 11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35" name="Freeform 11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120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2137" name="Freeform 121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38" name="Freeform 122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39" name="Freeform 123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40" name="Freeform 124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2142" name="Text Box 126"/>
            <p:cNvSpPr txBox="1">
              <a:spLocks noChangeArrowheads="1"/>
            </p:cNvSpPr>
            <p:nvPr/>
          </p:nvSpPr>
          <p:spPr bwMode="auto">
            <a:xfrm>
              <a:off x="4176" y="3672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42143" name="Text Box 127"/>
            <p:cNvSpPr txBox="1">
              <a:spLocks noChangeArrowheads="1"/>
            </p:cNvSpPr>
            <p:nvPr/>
          </p:nvSpPr>
          <p:spPr bwMode="auto">
            <a:xfrm>
              <a:off x="3264" y="3696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42144" name="Text Box 128"/>
            <p:cNvSpPr txBox="1">
              <a:spLocks noChangeArrowheads="1"/>
            </p:cNvSpPr>
            <p:nvPr/>
          </p:nvSpPr>
          <p:spPr bwMode="auto">
            <a:xfrm>
              <a:off x="2244" y="3372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2145" name="Text Box 129"/>
            <p:cNvSpPr txBox="1">
              <a:spLocks noChangeArrowheads="1"/>
            </p:cNvSpPr>
            <p:nvPr/>
          </p:nvSpPr>
          <p:spPr bwMode="auto">
            <a:xfrm>
              <a:off x="2232" y="3876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  <p:grpSp>
          <p:nvGrpSpPr>
            <p:cNvPr id="22" name="Group 130"/>
            <p:cNvGrpSpPr>
              <a:grpSpLocks/>
            </p:cNvGrpSpPr>
            <p:nvPr/>
          </p:nvGrpSpPr>
          <p:grpSpPr bwMode="auto">
            <a:xfrm>
              <a:off x="1542" y="3696"/>
              <a:ext cx="347" cy="474"/>
              <a:chOff x="480" y="2498"/>
              <a:chExt cx="872" cy="878"/>
            </a:xfrm>
          </p:grpSpPr>
          <p:sp>
            <p:nvSpPr>
              <p:cNvPr id="342147" name="Oval 131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8" name="Rectangle 132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49" name="Rectangle 133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50" name="Oval 134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135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24" name="Group 136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42153" name="Freeform 137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4" name="Freeform 138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5" name="Freeform 139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6" name="Freeform 140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7" name="Freeform 141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8" name="Freeform 142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59" name="Freeform 143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0" name="Freeform 144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45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42162" name="Freeform 146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3" name="Freeform 147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4" name="Freeform 148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5" name="Freeform 149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6" name="Freeform 150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7" name="Freeform 151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8" name="Freeform 152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69" name="Freeform 153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" name="Group 154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2171" name="Freeform 15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72" name="Freeform 15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6" y="65"/>
                    </a:cxn>
                    <a:cxn ang="0">
                      <a:pos x="566" y="0"/>
                    </a:cxn>
                    <a:cxn ang="0">
                      <a:pos x="662" y="80"/>
                    </a:cxn>
                    <a:cxn ang="0">
                      <a:pos x="566" y="159"/>
                    </a:cxn>
                    <a:cxn ang="0">
                      <a:pos x="566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6" y="409"/>
                    </a:cxn>
                    <a:cxn ang="0">
                      <a:pos x="566" y="354"/>
                    </a:cxn>
                    <a:cxn ang="0">
                      <a:pos x="662" y="429"/>
                    </a:cxn>
                    <a:cxn ang="0">
                      <a:pos x="566" y="508"/>
                    </a:cxn>
                    <a:cxn ang="0">
                      <a:pos x="566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6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73" name="Freeform 15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74" name="Freeform 15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65"/>
                    </a:cxn>
                    <a:cxn ang="0">
                      <a:pos x="249" y="65"/>
                    </a:cxn>
                    <a:cxn ang="0">
                      <a:pos x="328" y="199"/>
                    </a:cxn>
                    <a:cxn ang="0">
                      <a:pos x="413" y="65"/>
                    </a:cxn>
                    <a:cxn ang="0">
                      <a:pos x="567" y="65"/>
                    </a:cxn>
                    <a:cxn ang="0">
                      <a:pos x="567" y="0"/>
                    </a:cxn>
                    <a:cxn ang="0">
                      <a:pos x="662" y="80"/>
                    </a:cxn>
                    <a:cxn ang="0">
                      <a:pos x="567" y="159"/>
                    </a:cxn>
                    <a:cxn ang="0">
                      <a:pos x="567" y="105"/>
                    </a:cxn>
                    <a:cxn ang="0">
                      <a:pos x="455" y="105"/>
                    </a:cxn>
                    <a:cxn ang="0">
                      <a:pos x="365" y="254"/>
                    </a:cxn>
                    <a:cxn ang="0">
                      <a:pos x="455" y="409"/>
                    </a:cxn>
                    <a:cxn ang="0">
                      <a:pos x="567" y="409"/>
                    </a:cxn>
                    <a:cxn ang="0">
                      <a:pos x="567" y="354"/>
                    </a:cxn>
                    <a:cxn ang="0">
                      <a:pos x="662" y="429"/>
                    </a:cxn>
                    <a:cxn ang="0">
                      <a:pos x="567" y="508"/>
                    </a:cxn>
                    <a:cxn ang="0">
                      <a:pos x="567" y="448"/>
                    </a:cxn>
                    <a:cxn ang="0">
                      <a:pos x="413" y="448"/>
                    </a:cxn>
                    <a:cxn ang="0">
                      <a:pos x="328" y="309"/>
                    </a:cxn>
                    <a:cxn ang="0">
                      <a:pos x="249" y="453"/>
                    </a:cxn>
                    <a:cxn ang="0">
                      <a:pos x="95" y="453"/>
                    </a:cxn>
                    <a:cxn ang="0">
                      <a:pos x="95" y="508"/>
                    </a:cxn>
                    <a:cxn ang="0">
                      <a:pos x="0" y="429"/>
                    </a:cxn>
                    <a:cxn ang="0">
                      <a:pos x="95" y="354"/>
                    </a:cxn>
                    <a:cxn ang="0">
                      <a:pos x="95" y="409"/>
                    </a:cxn>
                    <a:cxn ang="0">
                      <a:pos x="201" y="409"/>
                    </a:cxn>
                    <a:cxn ang="0">
                      <a:pos x="297" y="254"/>
                    </a:cxn>
                    <a:cxn ang="0">
                      <a:pos x="201" y="105"/>
                    </a:cxn>
                    <a:cxn ang="0">
                      <a:pos x="95" y="105"/>
                    </a:cxn>
                    <a:cxn ang="0">
                      <a:pos x="95" y="154"/>
                    </a:cxn>
                    <a:cxn ang="0">
                      <a:pos x="0" y="80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2175" name="Text Box 159"/>
            <p:cNvSpPr txBox="1">
              <a:spLocks noChangeArrowheads="1"/>
            </p:cNvSpPr>
            <p:nvPr/>
          </p:nvSpPr>
          <p:spPr bwMode="auto">
            <a:xfrm>
              <a:off x="1596" y="3876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E</a:t>
              </a:r>
            </a:p>
          </p:txBody>
        </p:sp>
        <p:grpSp>
          <p:nvGrpSpPr>
            <p:cNvPr id="27" name="Group 163"/>
            <p:cNvGrpSpPr>
              <a:grpSpLocks/>
            </p:cNvGrpSpPr>
            <p:nvPr/>
          </p:nvGrpSpPr>
          <p:grpSpPr bwMode="auto">
            <a:xfrm>
              <a:off x="2556" y="3918"/>
              <a:ext cx="552" cy="198"/>
              <a:chOff x="2688" y="3984"/>
              <a:chExt cx="780" cy="198"/>
            </a:xfrm>
          </p:grpSpPr>
          <p:sp>
            <p:nvSpPr>
              <p:cNvPr id="342176" name="Text Box 160"/>
              <p:cNvSpPr txBox="1">
                <a:spLocks noChangeArrowheads="1"/>
              </p:cNvSpPr>
              <p:nvPr/>
            </p:nvSpPr>
            <p:spPr bwMode="auto">
              <a:xfrm>
                <a:off x="2688" y="3984"/>
                <a:ext cx="780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13</a:t>
                </a:r>
              </a:p>
            </p:txBody>
          </p:sp>
          <p:sp>
            <p:nvSpPr>
              <p:cNvPr id="342177" name="Line 161"/>
              <p:cNvSpPr>
                <a:spLocks noChangeShapeType="1"/>
              </p:cNvSpPr>
              <p:nvPr/>
            </p:nvSpPr>
            <p:spPr bwMode="auto">
              <a:xfrm flipH="1">
                <a:off x="2952" y="3984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64"/>
            <p:cNvGrpSpPr>
              <a:grpSpLocks/>
            </p:cNvGrpSpPr>
            <p:nvPr/>
          </p:nvGrpSpPr>
          <p:grpSpPr bwMode="auto">
            <a:xfrm>
              <a:off x="2586" y="3204"/>
              <a:ext cx="522" cy="198"/>
              <a:chOff x="2688" y="3984"/>
              <a:chExt cx="780" cy="198"/>
            </a:xfrm>
          </p:grpSpPr>
          <p:sp>
            <p:nvSpPr>
              <p:cNvPr id="342181" name="Text Box 165"/>
              <p:cNvSpPr txBox="1">
                <a:spLocks noChangeArrowheads="1"/>
              </p:cNvSpPr>
              <p:nvPr/>
            </p:nvSpPr>
            <p:spPr bwMode="auto">
              <a:xfrm>
                <a:off x="2688" y="3984"/>
                <a:ext cx="780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13</a:t>
                </a:r>
              </a:p>
            </p:txBody>
          </p:sp>
          <p:sp>
            <p:nvSpPr>
              <p:cNvPr id="342182" name="Line 166"/>
              <p:cNvSpPr>
                <a:spLocks noChangeShapeType="1"/>
              </p:cNvSpPr>
              <p:nvPr/>
            </p:nvSpPr>
            <p:spPr bwMode="auto">
              <a:xfrm flipH="1">
                <a:off x="2952" y="3984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LDP tasks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135063"/>
            <a:ext cx="8172450" cy="5334000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A </a:t>
            </a:r>
            <a:r>
              <a:rPr lang="en-US" sz="2400" b="1" dirty="0"/>
              <a:t>label distribution protocol </a:t>
            </a:r>
            <a:r>
              <a:rPr lang="en-US" sz="2400" dirty="0"/>
              <a:t>is a signaling protocol 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sz="2400" dirty="0"/>
              <a:t>that can perform the following tasks</a:t>
            </a:r>
            <a:r>
              <a:rPr lang="en-US" sz="2400" dirty="0" smtClean="0"/>
              <a:t>:</a:t>
            </a:r>
          </a:p>
          <a:p>
            <a:pPr lvl="1">
              <a:spcAft>
                <a:spcPts val="0"/>
              </a:spcAft>
              <a:buFontTx/>
              <a:buNone/>
            </a:pPr>
            <a:endParaRPr lang="en-US" sz="2400" dirty="0"/>
          </a:p>
          <a:p>
            <a:pPr>
              <a:spcAft>
                <a:spcPts val="0"/>
              </a:spcAft>
            </a:pPr>
            <a:r>
              <a:rPr lang="en-US" altLang="en-US" sz="2400" dirty="0"/>
              <a:t>discover LSR peers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initiate and maintain LDP session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signal label request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advertise binding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signal label withdrawal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loop prevention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explicit routing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resource reservation</a:t>
            </a:r>
            <a:endParaRPr lang="en-US" sz="2400" dirty="0"/>
          </a:p>
        </p:txBody>
      </p:sp>
      <p:pic>
        <p:nvPicPr>
          <p:cNvPr id="345093" name="Picture 5" descr="C:\WINDOWS\Application Data\Microsoft\Media Catalog\Downloaded Clips\cl0\PE0238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3602038"/>
            <a:ext cx="1839913" cy="1811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 Distribution Protocols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135063"/>
            <a:ext cx="817245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Label </a:t>
            </a:r>
            <a:r>
              <a:rPr lang="en-US" sz="2400" dirty="0"/>
              <a:t>distribution can be </a:t>
            </a:r>
            <a:r>
              <a:rPr lang="en-US" sz="2400" dirty="0" smtClean="0"/>
              <a:t>performed using various </a:t>
            </a:r>
            <a:r>
              <a:rPr lang="en-US" sz="2400" dirty="0"/>
              <a:t>protocols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There are presently </a:t>
            </a:r>
            <a:r>
              <a:rPr lang="en-US" sz="2400" dirty="0" smtClean="0">
                <a:solidFill>
                  <a:srgbClr val="0033CC"/>
                </a:solidFill>
              </a:rPr>
              <a:t>the following options</a:t>
            </a:r>
            <a:r>
              <a:rPr lang="en-US" sz="2400" dirty="0">
                <a:solidFill>
                  <a:srgbClr val="0033CC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Management protocols</a:t>
            </a:r>
          </a:p>
          <a:p>
            <a:r>
              <a:rPr lang="en-US" sz="2400" dirty="0" smtClean="0">
                <a:solidFill>
                  <a:srgbClr val="0033CC"/>
                </a:solidFill>
                <a:cs typeface="Courier New" pitchFamily="49" charset="0"/>
              </a:rPr>
              <a:t>LDP</a:t>
            </a:r>
            <a:endParaRPr lang="en-US" sz="2400" dirty="0">
              <a:solidFill>
                <a:srgbClr val="0033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MPLS-enhanced IP </a:t>
            </a:r>
            <a:r>
              <a:rPr lang="en-US" sz="2400" dirty="0" smtClean="0">
                <a:solidFill>
                  <a:srgbClr val="0033CC"/>
                </a:solidFill>
              </a:rPr>
              <a:t>networks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used as basis for </a:t>
            </a:r>
            <a:r>
              <a:rPr lang="en-US" sz="2400" b="1" dirty="0" smtClean="0">
                <a:solidFill>
                  <a:srgbClr val="0033CC"/>
                </a:solidFill>
              </a:rPr>
              <a:t>PWE3 control protocol</a:t>
            </a:r>
            <a:endParaRPr lang="en-US" sz="2400" b="1" dirty="0">
              <a:solidFill>
                <a:srgbClr val="0033CC"/>
              </a:solidFill>
            </a:endParaRPr>
          </a:p>
          <a:p>
            <a:r>
              <a:rPr lang="en-US" sz="2400" dirty="0">
                <a:solidFill>
                  <a:srgbClr val="0033CC"/>
                </a:solidFill>
                <a:cs typeface="Courier New" pitchFamily="49" charset="0"/>
              </a:rPr>
              <a:t>BGP4-MPLS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mainly for RFC 4364 VPNs</a:t>
            </a:r>
          </a:p>
          <a:p>
            <a:r>
              <a:rPr lang="en-US" sz="2400" dirty="0" smtClean="0">
                <a:solidFill>
                  <a:srgbClr val="0033CC"/>
                </a:solidFill>
                <a:cs typeface="Courier New" pitchFamily="49" charset="0"/>
              </a:rPr>
              <a:t>RSVP-TE</a:t>
            </a:r>
            <a:endParaRPr lang="en-US" sz="2400" dirty="0">
              <a:solidFill>
                <a:srgbClr val="0033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traffic engineering support</a:t>
            </a:r>
          </a:p>
          <a:p>
            <a:r>
              <a:rPr lang="en-US" sz="2400" dirty="0">
                <a:solidFill>
                  <a:schemeClr val="bg2"/>
                </a:solidFill>
                <a:cs typeface="Courier New" pitchFamily="49" charset="0"/>
              </a:rPr>
              <a:t>CR-LDP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constraint based (no longer recommended by IETF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35324"/>
            <a:ext cx="8226425" cy="2455791"/>
          </a:xfrm>
        </p:spPr>
        <p:txBody>
          <a:bodyPr/>
          <a:lstStyle/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4800" dirty="0" smtClean="0">
                <a:solidFill>
                  <a:srgbClr val="0033CC"/>
                </a:solidFill>
              </a:rPr>
              <a:t>LDP and BGP</a:t>
            </a:r>
          </a:p>
          <a:p>
            <a:pPr marL="419100" indent="-4191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slides for those who love protocols</a:t>
            </a:r>
          </a:p>
        </p:txBody>
      </p:sp>
      <p:pic>
        <p:nvPicPr>
          <p:cNvPr id="3" name="Picture 5" descr="C:\WINDOWS\Application Data\Microsoft\Media Catalog\Downloaded Clips\cl1f\j00787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061" y="689093"/>
            <a:ext cx="769937" cy="1865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 vs. BGP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4913"/>
            <a:ext cx="7772400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both </a:t>
            </a:r>
            <a:r>
              <a:rPr lang="en-US" sz="2400" dirty="0"/>
              <a:t>use TCP for reliable transport </a:t>
            </a:r>
            <a:r>
              <a:rPr lang="en-US" sz="1600" dirty="0"/>
              <a:t>(LDP uses UDP for hellos)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both</a:t>
            </a:r>
            <a:r>
              <a:rPr lang="en-US" sz="2400" dirty="0"/>
              <a:t> are hard-state protocols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both</a:t>
            </a:r>
            <a:r>
              <a:rPr lang="en-US" sz="2400" dirty="0"/>
              <a:t> use TLV format for parameters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92100" y="3198813"/>
            <a:ext cx="4191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BGP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multiprotocol (IPv4, IPv6, IPX, MPLS)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complex protocol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provides routing / label distribution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built-in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autodiscovery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mechanism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4749800" y="3211513"/>
            <a:ext cx="4203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LDP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MPLS only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simpler protocol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label distribution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built-in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autodiscovery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IP Routing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49313"/>
            <a:ext cx="8678863" cy="56673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Distance Vector</a:t>
            </a:r>
            <a:r>
              <a:rPr lang="en-US" sz="2000" dirty="0" smtClean="0"/>
              <a:t> </a:t>
            </a:r>
            <a:r>
              <a:rPr lang="en-US" sz="1600" dirty="0" smtClean="0"/>
              <a:t>(Bellman-Ford)</a:t>
            </a:r>
            <a:r>
              <a:rPr lang="en-US" sz="2000" dirty="0" smtClean="0"/>
              <a:t>, </a:t>
            </a:r>
            <a:r>
              <a:rPr lang="en-US" sz="1800" dirty="0" smtClean="0"/>
              <a:t>e.g.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RIP</a:t>
            </a:r>
          </a:p>
          <a:p>
            <a:pPr lvl="1" eaLnBrk="1" hangingPunct="1"/>
            <a:r>
              <a:rPr lang="en-US" sz="1600" dirty="0" smtClean="0"/>
              <a:t>send &lt;</a:t>
            </a:r>
            <a:r>
              <a:rPr lang="en-US" sz="1600" dirty="0" err="1" smtClean="0"/>
              <a:t>addr,cost</a:t>
            </a:r>
            <a:r>
              <a:rPr lang="en-US" sz="1600" dirty="0" smtClean="0"/>
              <a:t>&gt; to neighbors</a:t>
            </a:r>
          </a:p>
          <a:p>
            <a:pPr lvl="1" eaLnBrk="1" hangingPunct="1"/>
            <a:r>
              <a:rPr lang="en-US" sz="1600" dirty="0" smtClean="0"/>
              <a:t>routers maintain cost to all destinations</a:t>
            </a:r>
          </a:p>
          <a:p>
            <a:pPr lvl="1" eaLnBrk="1" hangingPunct="1"/>
            <a:r>
              <a:rPr lang="en-US" sz="1600" dirty="0" smtClean="0"/>
              <a:t>need to solve “count to </a:t>
            </a:r>
            <a:r>
              <a:rPr lang="en-US" sz="1600" dirty="0" smtClean="0">
                <a:sym typeface="Symbol" pitchFamily="18" charset="2"/>
              </a:rPr>
              <a:t> problem“</a:t>
            </a:r>
            <a:endParaRPr lang="en-US" sz="1600" dirty="0" smtClean="0">
              <a:latin typeface="Symbol" pitchFamily="18" charset="2"/>
            </a:endParaRPr>
          </a:p>
          <a:p>
            <a:pPr eaLnBrk="1" hangingPunct="1"/>
            <a:r>
              <a:rPr lang="en-US" sz="2400" dirty="0" smtClean="0"/>
              <a:t>Path Vector</a:t>
            </a:r>
            <a:r>
              <a:rPr lang="en-US" sz="2000" dirty="0" smtClean="0"/>
              <a:t>, </a:t>
            </a:r>
            <a:r>
              <a:rPr lang="en-US" sz="1800" dirty="0" smtClean="0"/>
              <a:t>e.g.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BGP</a:t>
            </a:r>
          </a:p>
          <a:p>
            <a:pPr lvl="1" eaLnBrk="1" hangingPunct="1"/>
            <a:r>
              <a:rPr lang="en-US" sz="1600" dirty="0" smtClean="0"/>
              <a:t>send &lt;</a:t>
            </a:r>
            <a:r>
              <a:rPr lang="en-US" sz="1600" dirty="0" err="1" smtClean="0"/>
              <a:t>addr,cost,path</a:t>
            </a:r>
            <a:r>
              <a:rPr lang="en-US" sz="1600" dirty="0" smtClean="0"/>
              <a:t>&gt; to neighbors</a:t>
            </a:r>
          </a:p>
          <a:p>
            <a:pPr lvl="1" eaLnBrk="1" hangingPunct="1"/>
            <a:r>
              <a:rPr lang="en-US" sz="1600" dirty="0" smtClean="0"/>
              <a:t>similar to distance vector, but w/o “count to </a:t>
            </a:r>
            <a:r>
              <a:rPr lang="en-US" sz="1600" dirty="0" smtClean="0">
                <a:sym typeface="Symbol" pitchFamily="18" charset="2"/>
              </a:rPr>
              <a:t> problem“</a:t>
            </a:r>
          </a:p>
          <a:p>
            <a:pPr lvl="1" eaLnBrk="1" hangingPunct="1"/>
            <a:r>
              <a:rPr lang="en-US" sz="1600" dirty="0" smtClean="0">
                <a:sym typeface="Symbol" pitchFamily="18" charset="2"/>
              </a:rPr>
              <a:t>like distance vector has slow convergence</a:t>
            </a:r>
            <a:r>
              <a:rPr lang="en-US" sz="1800" dirty="0" smtClean="0">
                <a:solidFill>
                  <a:srgbClr val="6666FF"/>
                </a:solidFill>
              </a:rPr>
              <a:t>*</a:t>
            </a:r>
          </a:p>
          <a:p>
            <a:pPr lvl="1" eaLnBrk="1" hangingPunct="1"/>
            <a:r>
              <a:rPr lang="en-US" sz="1600" dirty="0" smtClean="0"/>
              <a:t>doesn’t require consistent topology</a:t>
            </a:r>
          </a:p>
          <a:p>
            <a:pPr lvl="1" eaLnBrk="1" hangingPunct="1"/>
            <a:r>
              <a:rPr lang="en-US" sz="1600" dirty="0" smtClean="0"/>
              <a:t>can support hierarchical topology =&gt; exterior protocol (EGP)</a:t>
            </a:r>
          </a:p>
          <a:p>
            <a:pPr eaLnBrk="1" hangingPunct="1"/>
            <a:r>
              <a:rPr lang="en-US" sz="2400" dirty="0" smtClean="0"/>
              <a:t>Link State</a:t>
            </a:r>
            <a:r>
              <a:rPr lang="en-US" sz="2000" dirty="0" smtClean="0"/>
              <a:t>, </a:t>
            </a:r>
            <a:r>
              <a:rPr lang="en-US" sz="1800" dirty="0" smtClean="0"/>
              <a:t>e.g.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OSPF, IS-IS</a:t>
            </a:r>
          </a:p>
          <a:p>
            <a:pPr lvl="1" eaLnBrk="1" hangingPunct="1"/>
            <a:r>
              <a:rPr lang="en-US" sz="1600" dirty="0" smtClean="0"/>
              <a:t>send &lt;neighbor-</a:t>
            </a:r>
            <a:r>
              <a:rPr lang="en-US" sz="1600" dirty="0" err="1" smtClean="0"/>
              <a:t>addr,cost</a:t>
            </a:r>
            <a:r>
              <a:rPr lang="en-US" sz="1600" dirty="0" smtClean="0"/>
              <a:t>&gt; to all routers</a:t>
            </a:r>
          </a:p>
          <a:p>
            <a:pPr lvl="1" eaLnBrk="1" hangingPunct="1"/>
            <a:r>
              <a:rPr lang="en-US" sz="1600" dirty="0" smtClean="0"/>
              <a:t>determine entire flat network topology (</a:t>
            </a:r>
            <a:r>
              <a:rPr lang="en-US" sz="1600" dirty="0" err="1" smtClean="0"/>
              <a:t>Dijkstra’s</a:t>
            </a:r>
            <a:r>
              <a:rPr lang="en-US" sz="1600" dirty="0" smtClean="0"/>
              <a:t> algorithm)</a:t>
            </a:r>
          </a:p>
          <a:p>
            <a:pPr lvl="1" eaLnBrk="1" hangingPunct="1"/>
            <a:r>
              <a:rPr lang="en-US" sz="1600" dirty="0" smtClean="0"/>
              <a:t>fast convergence</a:t>
            </a:r>
            <a:r>
              <a:rPr lang="en-US" sz="1800" dirty="0" smtClean="0">
                <a:solidFill>
                  <a:srgbClr val="6666FF"/>
                </a:solidFill>
              </a:rPr>
              <a:t>*</a:t>
            </a:r>
            <a:r>
              <a:rPr lang="en-US" sz="1600" dirty="0" smtClean="0"/>
              <a:t>, guaranteed </a:t>
            </a:r>
            <a:r>
              <a:rPr lang="en-US" sz="1600" dirty="0" err="1" smtClean="0"/>
              <a:t>loopless</a:t>
            </a:r>
            <a:r>
              <a:rPr lang="en-US" sz="1600" dirty="0" smtClean="0"/>
              <a:t> =&gt; interior routing protocol (IGP)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*convergence time is the time taken until all routers work consistently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  before convergence is complete packets may be </a:t>
            </a:r>
            <a:r>
              <a:rPr lang="en-US" sz="1800" dirty="0" err="1" smtClean="0">
                <a:solidFill>
                  <a:srgbClr val="0033CC"/>
                </a:solidFill>
              </a:rPr>
              <a:t>misforwarded</a:t>
            </a:r>
            <a:r>
              <a:rPr lang="en-US" sz="1800" dirty="0" smtClean="0">
                <a:solidFill>
                  <a:srgbClr val="0033CC"/>
                </a:solidFill>
              </a:rPr>
              <a:t>, and there may be loops</a:t>
            </a:r>
          </a:p>
        </p:txBody>
      </p:sp>
      <p:pic>
        <p:nvPicPr>
          <p:cNvPr id="19461" name="Picture 5" descr="C:\WINDOWS\Application Data\Microsoft\Media Catalog\Downloaded Clips\cl54\j021127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713" y="1125538"/>
            <a:ext cx="142398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WINDOWS\Application Data\Microsoft\Media Catalog\Downloaded Clips\cl0\IN0059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3748088"/>
            <a:ext cx="1379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LDP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8863"/>
            <a:ext cx="8515350" cy="5372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Major </a:t>
            </a:r>
            <a:r>
              <a:rPr lang="en-US" sz="2400" dirty="0"/>
              <a:t>focus of the IETF MPLS WG was the design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LDP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based </a:t>
            </a:r>
            <a:r>
              <a:rPr lang="en-US" sz="2400" dirty="0"/>
              <a:t>on similar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TDP</a:t>
            </a:r>
            <a:r>
              <a:rPr lang="en-US" sz="2400" dirty="0"/>
              <a:t> from Cisco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LDP</a:t>
            </a:r>
            <a:r>
              <a:rPr lang="en-US" sz="2400" dirty="0"/>
              <a:t> sets up a bidirectional LDP session </a:t>
            </a:r>
          </a:p>
          <a:p>
            <a:pPr lvl="1">
              <a:buFontTx/>
              <a:buNone/>
            </a:pPr>
            <a:r>
              <a:rPr lang="en-US" sz="2400" dirty="0"/>
              <a:t>both sides can request or advertise labels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LDP</a:t>
            </a:r>
            <a:r>
              <a:rPr lang="en-US" sz="2400" dirty="0">
                <a:solidFill>
                  <a:srgbClr val="0033CC"/>
                </a:solidFill>
              </a:rPr>
              <a:t> usually uses TCP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needs reliable transport (e.g. what happens if miss a binding)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needs in-order delivery (e.g. </a:t>
            </a:r>
            <a:r>
              <a:rPr lang="en-US" sz="2400" dirty="0" err="1">
                <a:solidFill>
                  <a:srgbClr val="0033CC"/>
                </a:solidFill>
              </a:rPr>
              <a:t>binding+withdrawal</a:t>
            </a:r>
            <a:r>
              <a:rPr lang="en-US" sz="2400" dirty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hard to develop new reliable transport protocols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single acknowledgement timer for session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piggybacking ACK on data packets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Use UDP for discovery (hello) messages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Periodic </a:t>
            </a:r>
            <a:r>
              <a:rPr lang="en-US" sz="2400" dirty="0" err="1"/>
              <a:t>keepalive</a:t>
            </a:r>
            <a:r>
              <a:rPr lang="en-US" sz="2400" dirty="0"/>
              <a:t> messages (if not received, session terminated)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/>
              <a:t>All messages </a:t>
            </a:r>
            <a:r>
              <a:rPr lang="en-US" sz="2400" dirty="0"/>
              <a:t>encoded in TLV (Type Length Value) 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LDP Setup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>
            <a:off x="1828800" y="2514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6248400" y="24384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2381250" y="28194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2381250" y="3200400"/>
            <a:ext cx="3352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3429000" y="2838450"/>
            <a:ext cx="1150938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 i="1">
                <a:solidFill>
                  <a:srgbClr val="FF33CC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3371850" y="2514600"/>
            <a:ext cx="1298575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Hello </a:t>
            </a:r>
            <a:r>
              <a:rPr lang="en-US" altLang="en-US" sz="1600">
                <a:latin typeface="Arial" pitchFamily="34" charset="0"/>
              </a:rPr>
              <a:t>(UDP)</a:t>
            </a:r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286000" y="3962400"/>
            <a:ext cx="3352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55" name="Line 15"/>
          <p:cNvSpPr>
            <a:spLocks noChangeShapeType="1"/>
          </p:cNvSpPr>
          <p:nvPr/>
        </p:nvSpPr>
        <p:spPr bwMode="auto">
          <a:xfrm>
            <a:off x="2286000" y="4343400"/>
            <a:ext cx="3352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3524250" y="3981450"/>
            <a:ext cx="958850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 i="1">
                <a:solidFill>
                  <a:srgbClr val="FF33CC"/>
                </a:solidFill>
                <a:latin typeface="Arial" pitchFamily="34" charset="0"/>
              </a:rPr>
              <a:t>Session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3124200" y="3657600"/>
            <a:ext cx="1957388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Initialization </a:t>
            </a:r>
            <a:r>
              <a:rPr lang="en-US" altLang="en-US" sz="1600">
                <a:latin typeface="Arial" pitchFamily="34" charset="0"/>
              </a:rPr>
              <a:t>(TCP)</a:t>
            </a:r>
          </a:p>
        </p:txBody>
      </p:sp>
      <p:sp>
        <p:nvSpPr>
          <p:cNvPr id="317460" name="Line 20"/>
          <p:cNvSpPr>
            <a:spLocks noChangeShapeType="1"/>
          </p:cNvSpPr>
          <p:nvPr/>
        </p:nvSpPr>
        <p:spPr bwMode="auto">
          <a:xfrm>
            <a:off x="2362200" y="5257800"/>
            <a:ext cx="3352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61" name="Line 21"/>
          <p:cNvSpPr>
            <a:spLocks noChangeShapeType="1"/>
          </p:cNvSpPr>
          <p:nvPr/>
        </p:nvSpPr>
        <p:spPr bwMode="auto">
          <a:xfrm>
            <a:off x="2362200" y="5638800"/>
            <a:ext cx="3352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3295650" y="5276850"/>
            <a:ext cx="1322388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 i="1">
                <a:solidFill>
                  <a:srgbClr val="FF33CC"/>
                </a:solidFill>
                <a:latin typeface="Arial" pitchFamily="34" charset="0"/>
              </a:rPr>
              <a:t>Distribution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048000" y="4953000"/>
            <a:ext cx="2166938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Label Request </a:t>
            </a:r>
            <a:r>
              <a:rPr lang="en-US" altLang="en-US" sz="1600">
                <a:latin typeface="Arial" pitchFamily="34" charset="0"/>
              </a:rPr>
              <a:t>(TCP)</a:t>
            </a:r>
          </a:p>
        </p:txBody>
      </p:sp>
      <p:sp>
        <p:nvSpPr>
          <p:cNvPr id="317464" name="Text Box 24"/>
          <p:cNvSpPr txBox="1">
            <a:spLocks noChangeArrowheads="1"/>
          </p:cNvSpPr>
          <p:nvPr/>
        </p:nvSpPr>
        <p:spPr bwMode="auto">
          <a:xfrm>
            <a:off x="2757488" y="5710238"/>
            <a:ext cx="2508250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Label Distribution</a:t>
            </a:r>
            <a:r>
              <a:rPr lang="en-US" altLang="en-US" sz="1600">
                <a:latin typeface="Arial" pitchFamily="34" charset="0"/>
              </a:rPr>
              <a:t> (TCP)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19225" y="1485900"/>
            <a:ext cx="817563" cy="1114425"/>
            <a:chOff x="480" y="2498"/>
            <a:chExt cx="872" cy="878"/>
          </a:xfrm>
        </p:grpSpPr>
        <p:sp>
          <p:nvSpPr>
            <p:cNvPr id="317466" name="Oval 26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67" name="Rectangle 2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68" name="Rectangle 28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69" name="Oval 29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17472" name="Freeform 3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3" name="Freeform 3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4" name="Freeform 3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5" name="Freeform 3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6" name="Freeform 3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7" name="Freeform 3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8" name="Freeform 3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9" name="Freeform 3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17481" name="Freeform 4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2" name="Freeform 4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3" name="Freeform 4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4" name="Freeform 4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5" name="Freeform 4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6" name="Freeform 4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7" name="Freeform 4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8" name="Freeform 4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17490" name="Freeform 5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91" name="Freeform 51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92" name="Freeform 5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93" name="Freeform 53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838825" y="1466850"/>
            <a:ext cx="817563" cy="1114425"/>
            <a:chOff x="480" y="2498"/>
            <a:chExt cx="872" cy="878"/>
          </a:xfrm>
        </p:grpSpPr>
        <p:sp>
          <p:nvSpPr>
            <p:cNvPr id="317495" name="Oval 55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6" name="Rectangle 56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7" name="Rectangle 5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8" name="Oval 58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9" name="Group 6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17501" name="Freeform 6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2" name="Freeform 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3" name="Freeform 6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4" name="Freeform 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/>
                  <a:ahLst/>
                  <a:cxnLst>
                    <a:cxn ang="0">
                      <a:pos x="286" y="19"/>
                    </a:cxn>
                    <a:cxn ang="0">
                      <a:pos x="223" y="0"/>
                    </a:cxn>
                    <a:cxn ang="0">
                      <a:pos x="75" y="59"/>
                    </a:cxn>
                    <a:cxn ang="0">
                      <a:pos x="0" y="39"/>
                    </a:cxn>
                    <a:cxn ang="0">
                      <a:pos x="38" y="94"/>
                    </a:cxn>
                    <a:cxn ang="0">
                      <a:pos x="223" y="94"/>
                    </a:cxn>
                    <a:cxn ang="0">
                      <a:pos x="143" y="74"/>
                    </a:cxn>
                    <a:cxn ang="0">
                      <a:pos x="286" y="19"/>
                    </a:cxn>
                  </a:cxnLst>
                  <a:rect l="0" t="0" r="r" b="b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5" name="Freeform 6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6" name="Freeform 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4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9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7" name="Freeform 6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08" name="Freeform 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3" y="90"/>
                    </a:cxn>
                    <a:cxn ang="0">
                      <a:pos x="75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3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17510" name="Freeform 7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1" name="Freeform 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64" y="90"/>
                    </a:cxn>
                    <a:cxn ang="0">
                      <a:pos x="217" y="30"/>
                    </a:cxn>
                    <a:cxn ang="0">
                      <a:pos x="286" y="50"/>
                    </a:cxn>
                    <a:cxn ang="0">
                      <a:pos x="249" y="0"/>
                    </a:cxn>
                    <a:cxn ang="0">
                      <a:pos x="69" y="0"/>
                    </a:cxn>
                    <a:cxn ang="0">
                      <a:pos x="143" y="15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2" name="Freeform 7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3" name="Freeform 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/>
                  <a:ahLst/>
                  <a:cxnLst>
                    <a:cxn ang="0">
                      <a:pos x="286" y="20"/>
                    </a:cxn>
                    <a:cxn ang="0">
                      <a:pos x="222" y="0"/>
                    </a:cxn>
                    <a:cxn ang="0">
                      <a:pos x="74" y="60"/>
                    </a:cxn>
                    <a:cxn ang="0">
                      <a:pos x="0" y="40"/>
                    </a:cxn>
                    <a:cxn ang="0">
                      <a:pos x="37" y="95"/>
                    </a:cxn>
                    <a:cxn ang="0">
                      <a:pos x="222" y="95"/>
                    </a:cxn>
                    <a:cxn ang="0">
                      <a:pos x="143" y="75"/>
                    </a:cxn>
                    <a:cxn ang="0">
                      <a:pos x="286" y="20"/>
                    </a:cxn>
                  </a:cxnLst>
                  <a:rect l="0" t="0" r="r" b="b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4" name="Freeform 7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5" name="Freeform 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3" y="0"/>
                    </a:cxn>
                    <a:cxn ang="0">
                      <a:pos x="217" y="55"/>
                    </a:cxn>
                    <a:cxn ang="0">
                      <a:pos x="286" y="40"/>
                    </a:cxn>
                    <a:cxn ang="0">
                      <a:pos x="249" y="90"/>
                    </a:cxn>
                    <a:cxn ang="0">
                      <a:pos x="68" y="90"/>
                    </a:cxn>
                    <a:cxn ang="0">
                      <a:pos x="143" y="7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6" name="Freeform 7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17" name="Freeform 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/>
                  <a:ahLst/>
                  <a:cxnLst>
                    <a:cxn ang="0">
                      <a:pos x="286" y="70"/>
                    </a:cxn>
                    <a:cxn ang="0">
                      <a:pos x="222" y="90"/>
                    </a:cxn>
                    <a:cxn ang="0">
                      <a:pos x="74" y="30"/>
                    </a:cxn>
                    <a:cxn ang="0">
                      <a:pos x="0" y="50"/>
                    </a:cxn>
                    <a:cxn ang="0">
                      <a:pos x="37" y="0"/>
                    </a:cxn>
                    <a:cxn ang="0">
                      <a:pos x="222" y="0"/>
                    </a:cxn>
                    <a:cxn ang="0">
                      <a:pos x="143" y="15"/>
                    </a:cxn>
                    <a:cxn ang="0">
                      <a:pos x="286" y="70"/>
                    </a:cxn>
                  </a:cxnLst>
                  <a:rect l="0" t="0" r="r" b="b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17519" name="Freeform 79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0" name="Freeform 8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6" y="65"/>
                  </a:cxn>
                  <a:cxn ang="0">
                    <a:pos x="566" y="0"/>
                  </a:cxn>
                  <a:cxn ang="0">
                    <a:pos x="662" y="80"/>
                  </a:cxn>
                  <a:cxn ang="0">
                    <a:pos x="566" y="159"/>
                  </a:cxn>
                  <a:cxn ang="0">
                    <a:pos x="566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6" y="409"/>
                  </a:cxn>
                  <a:cxn ang="0">
                    <a:pos x="566" y="354"/>
                  </a:cxn>
                  <a:cxn ang="0">
                    <a:pos x="662" y="429"/>
                  </a:cxn>
                  <a:cxn ang="0">
                    <a:pos x="566" y="508"/>
                  </a:cxn>
                  <a:cxn ang="0">
                    <a:pos x="566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6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1" name="Freeform 81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2" name="Freeform 8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65"/>
                  </a:cxn>
                  <a:cxn ang="0">
                    <a:pos x="249" y="65"/>
                  </a:cxn>
                  <a:cxn ang="0">
                    <a:pos x="328" y="199"/>
                  </a:cxn>
                  <a:cxn ang="0">
                    <a:pos x="413" y="65"/>
                  </a:cxn>
                  <a:cxn ang="0">
                    <a:pos x="567" y="65"/>
                  </a:cxn>
                  <a:cxn ang="0">
                    <a:pos x="567" y="0"/>
                  </a:cxn>
                  <a:cxn ang="0">
                    <a:pos x="662" y="80"/>
                  </a:cxn>
                  <a:cxn ang="0">
                    <a:pos x="567" y="159"/>
                  </a:cxn>
                  <a:cxn ang="0">
                    <a:pos x="567" y="105"/>
                  </a:cxn>
                  <a:cxn ang="0">
                    <a:pos x="455" y="105"/>
                  </a:cxn>
                  <a:cxn ang="0">
                    <a:pos x="365" y="254"/>
                  </a:cxn>
                  <a:cxn ang="0">
                    <a:pos x="455" y="409"/>
                  </a:cxn>
                  <a:cxn ang="0">
                    <a:pos x="567" y="409"/>
                  </a:cxn>
                  <a:cxn ang="0">
                    <a:pos x="567" y="354"/>
                  </a:cxn>
                  <a:cxn ang="0">
                    <a:pos x="662" y="429"/>
                  </a:cxn>
                  <a:cxn ang="0">
                    <a:pos x="567" y="508"/>
                  </a:cxn>
                  <a:cxn ang="0">
                    <a:pos x="567" y="448"/>
                  </a:cxn>
                  <a:cxn ang="0">
                    <a:pos x="413" y="448"/>
                  </a:cxn>
                  <a:cxn ang="0">
                    <a:pos x="328" y="309"/>
                  </a:cxn>
                  <a:cxn ang="0">
                    <a:pos x="249" y="453"/>
                  </a:cxn>
                  <a:cxn ang="0">
                    <a:pos x="95" y="453"/>
                  </a:cxn>
                  <a:cxn ang="0">
                    <a:pos x="95" y="508"/>
                  </a:cxn>
                  <a:cxn ang="0">
                    <a:pos x="0" y="429"/>
                  </a:cxn>
                  <a:cxn ang="0">
                    <a:pos x="95" y="354"/>
                  </a:cxn>
                  <a:cxn ang="0">
                    <a:pos x="95" y="409"/>
                  </a:cxn>
                  <a:cxn ang="0">
                    <a:pos x="201" y="409"/>
                  </a:cxn>
                  <a:cxn ang="0">
                    <a:pos x="297" y="254"/>
                  </a:cxn>
                  <a:cxn ang="0">
                    <a:pos x="201" y="105"/>
                  </a:cxn>
                  <a:cxn ang="0">
                    <a:pos x="95" y="105"/>
                  </a:cxn>
                  <a:cxn ang="0">
                    <a:pos x="95" y="154"/>
                  </a:cxn>
                  <a:cxn ang="0">
                    <a:pos x="0" y="80"/>
                  </a:cxn>
                  <a:cxn ang="0">
                    <a:pos x="95" y="0"/>
                  </a:cxn>
                </a:cxnLst>
                <a:rect l="0" t="0" r="r" b="b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523" name="Text Box 83"/>
          <p:cNvSpPr txBox="1">
            <a:spLocks noChangeArrowheads="1"/>
          </p:cNvSpPr>
          <p:nvPr/>
        </p:nvSpPr>
        <p:spPr bwMode="auto">
          <a:xfrm>
            <a:off x="3390900" y="3181350"/>
            <a:ext cx="1298575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Hello </a:t>
            </a:r>
            <a:r>
              <a:rPr lang="en-US" altLang="en-US" sz="1600">
                <a:latin typeface="Arial" pitchFamily="34" charset="0"/>
              </a:rPr>
              <a:t>(UDP)</a:t>
            </a:r>
          </a:p>
        </p:txBody>
      </p:sp>
      <p:sp>
        <p:nvSpPr>
          <p:cNvPr id="317524" name="Text Box 84"/>
          <p:cNvSpPr txBox="1">
            <a:spLocks noChangeArrowheads="1"/>
          </p:cNvSpPr>
          <p:nvPr/>
        </p:nvSpPr>
        <p:spPr bwMode="auto">
          <a:xfrm>
            <a:off x="3105150" y="4324350"/>
            <a:ext cx="1957388" cy="336550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Initialization </a:t>
            </a:r>
            <a:r>
              <a:rPr lang="en-US" altLang="en-US" sz="1600">
                <a:latin typeface="Arial" pitchFamily="34" charset="0"/>
              </a:rPr>
              <a:t>(TCP)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Discovery Phase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82713"/>
            <a:ext cx="8553450" cy="4629150"/>
          </a:xfrm>
        </p:spPr>
        <p:txBody>
          <a:bodyPr/>
          <a:lstStyle/>
          <a:p>
            <a:r>
              <a:rPr lang="en-US" altLang="en-US" sz="2000" dirty="0"/>
              <a:t>LSR periodically multicast transmits </a:t>
            </a:r>
            <a:r>
              <a:rPr lang="en-US" altLang="en-US" sz="2000" i="1" dirty="0"/>
              <a:t>hello </a:t>
            </a:r>
            <a:r>
              <a:rPr lang="en-US" altLang="en-US" sz="2000" dirty="0"/>
              <a:t>to “LDP discovery”  UDP port</a:t>
            </a:r>
          </a:p>
          <a:p>
            <a:pPr lvl="1"/>
            <a:r>
              <a:rPr lang="en-US" altLang="en-US" sz="2000" dirty="0"/>
              <a:t>to “all routers on subnet” multicast group</a:t>
            </a:r>
          </a:p>
          <a:p>
            <a:pPr lvl="1"/>
            <a:r>
              <a:rPr lang="en-US" altLang="en-US" sz="2000" dirty="0"/>
              <a:t>to preconfigured IP address</a:t>
            </a:r>
            <a:r>
              <a:rPr lang="en-US" altLang="en-US" dirty="0"/>
              <a:t> </a:t>
            </a:r>
            <a:r>
              <a:rPr lang="en-US" altLang="en-US" sz="1800" dirty="0"/>
              <a:t>(when not all LSRs on same subnet)</a:t>
            </a:r>
          </a:p>
          <a:p>
            <a:pPr lvl="1">
              <a:buFontTx/>
              <a:buNone/>
            </a:pPr>
            <a:r>
              <a:rPr lang="en-US" altLang="en-US" sz="1800" dirty="0"/>
              <a:t>     (extended discovery)  “</a:t>
            </a:r>
            <a:r>
              <a:rPr lang="en-US" altLang="en-US" sz="1800" i="1" dirty="0"/>
              <a:t>targeted LDP</a:t>
            </a:r>
            <a:r>
              <a:rPr lang="en-US" altLang="en-US" sz="1800" dirty="0"/>
              <a:t>”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LSRs listen on this UDP port for </a:t>
            </a:r>
            <a:r>
              <a:rPr lang="en-US" altLang="en-US" sz="2000" i="1" dirty="0"/>
              <a:t>hello</a:t>
            </a:r>
            <a:r>
              <a:rPr lang="en-US" altLang="en-US" sz="2000" dirty="0"/>
              <a:t> messages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Hello message contains:</a:t>
            </a:r>
          </a:p>
          <a:p>
            <a:pPr lvl="1"/>
            <a:r>
              <a:rPr lang="en-US" altLang="en-US" sz="2000" dirty="0"/>
              <a:t>hold time</a:t>
            </a:r>
          </a:p>
          <a:p>
            <a:pPr lvl="1"/>
            <a:r>
              <a:rPr lang="en-US" altLang="en-US" sz="2000" dirty="0"/>
              <a:t>LSR Identifier 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when LSR receives Hello from another LSR</a:t>
            </a:r>
          </a:p>
          <a:p>
            <a:pPr lvl="1"/>
            <a:r>
              <a:rPr lang="en-US" altLang="en-US" sz="2000" dirty="0"/>
              <a:t>it opens a TCP connection to that other LSR (if needed)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2000" dirty="0"/>
              <a:t>or (for extended discovery)</a:t>
            </a:r>
          </a:p>
          <a:p>
            <a:pPr lvl="1"/>
            <a:r>
              <a:rPr lang="en-US" altLang="en-US" sz="2000" dirty="0"/>
              <a:t>it </a:t>
            </a:r>
            <a:r>
              <a:rPr lang="en-US" altLang="en-US" sz="2000" dirty="0" err="1"/>
              <a:t>unicast</a:t>
            </a:r>
            <a:r>
              <a:rPr lang="en-US" altLang="en-US" sz="2000" dirty="0"/>
              <a:t> transmits a hello back to the other LSR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LDP session can now be established</a:t>
            </a:r>
          </a:p>
        </p:txBody>
      </p:sp>
      <p:pic>
        <p:nvPicPr>
          <p:cNvPr id="318469" name="Picture 5" descr="C:\WINDOWS\Application Data\Microsoft\Media Catalog\Downloaded Clips\cl2\BD0667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3059113"/>
            <a:ext cx="1814513" cy="1347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Session Initialization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39863"/>
            <a:ext cx="8229600" cy="4797164"/>
          </a:xfrm>
        </p:spPr>
        <p:txBody>
          <a:bodyPr/>
          <a:lstStyle/>
          <a:p>
            <a:r>
              <a:rPr lang="en-US" altLang="en-US" sz="2400" dirty="0"/>
              <a:t>The LSR with higher identifier sends (TCP)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a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session initialization</a:t>
            </a:r>
            <a:r>
              <a:rPr lang="en-US" altLang="en-US" sz="2400" dirty="0"/>
              <a:t> message to the other LSR 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session initialization</a:t>
            </a:r>
            <a:r>
              <a:rPr lang="en-US" altLang="en-US" sz="2400" dirty="0"/>
              <a:t> message contains: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400" dirty="0"/>
              <a:t>LDP Protocol version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400" dirty="0"/>
              <a:t>label distribution and control method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400" dirty="0"/>
              <a:t>timer values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400" dirty="0"/>
              <a:t>label space ranges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If </a:t>
            </a:r>
            <a:r>
              <a:rPr lang="en-US" altLang="en-US" sz="2400" dirty="0"/>
              <a:t>receiving LSR accepts these parameters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then it transmits a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KeepAlive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else it transmits a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reject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Distribution Messages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581150"/>
            <a:ext cx="8229600" cy="4953000"/>
          </a:xfrm>
        </p:spPr>
        <p:txBody>
          <a:bodyPr/>
          <a:lstStyle/>
          <a:p>
            <a:pPr marL="284163" indent="-284163"/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label mapping</a:t>
            </a:r>
          </a:p>
          <a:p>
            <a:pPr marL="733425" lvl="1" indent="-334963"/>
            <a:r>
              <a:rPr lang="en-US" altLang="en-US" sz="2000" dirty="0"/>
              <a:t>downstream LSR advertisement of a label mapping for a FEC </a:t>
            </a:r>
          </a:p>
          <a:p>
            <a:pPr marL="733425" lvl="1" indent="-334963">
              <a:buFontTx/>
              <a:buNone/>
            </a:pPr>
            <a:r>
              <a:rPr lang="en-US" altLang="en-US" sz="2000" dirty="0"/>
              <a:t>     two FEC types: host address, IP address prefix</a:t>
            </a:r>
          </a:p>
          <a:p>
            <a:pPr marL="284163" indent="-284163">
              <a:spcBef>
                <a:spcPts val="1200"/>
              </a:spcBef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label withdrawal</a:t>
            </a:r>
          </a:p>
          <a:p>
            <a:pPr marL="733425" lvl="1" indent="-334963"/>
            <a:r>
              <a:rPr lang="en-US" altLang="en-US" sz="2000" dirty="0"/>
              <a:t>reverse of mapping message</a:t>
            </a:r>
          </a:p>
          <a:p>
            <a:pPr marL="733425" lvl="1" indent="-334963"/>
            <a:r>
              <a:rPr lang="en-US" altLang="en-US" sz="2000" dirty="0"/>
              <a:t>downstream LSR informs upstream LSR </a:t>
            </a:r>
          </a:p>
          <a:p>
            <a:pPr marL="1192213" lvl="2" indent="-334963">
              <a:buFont typeface="Wingdings" pitchFamily="2" charset="2"/>
              <a:buNone/>
            </a:pPr>
            <a:r>
              <a:rPr lang="en-US" altLang="en-US" sz="2000" dirty="0"/>
              <a:t>that it has revoked a previous binding</a:t>
            </a:r>
          </a:p>
          <a:p>
            <a:pPr marL="733425" lvl="1" indent="-334963"/>
            <a:r>
              <a:rPr lang="en-US" altLang="en-US" sz="2000" dirty="0"/>
              <a:t>upstream LSR can not longer use the label</a:t>
            </a:r>
          </a:p>
          <a:p>
            <a:pPr marL="284163" indent="-284163">
              <a:spcBef>
                <a:spcPts val="1200"/>
              </a:spcBef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label release</a:t>
            </a:r>
          </a:p>
          <a:p>
            <a:pPr marL="733425" lvl="1" indent="-334963"/>
            <a:r>
              <a:rPr lang="en-US" altLang="en-US" sz="2000" dirty="0"/>
              <a:t>upstream LSR informs downstream LSR</a:t>
            </a:r>
          </a:p>
          <a:p>
            <a:pPr marL="1192213" lvl="2" indent="-334963">
              <a:buFont typeface="Wingdings" pitchFamily="2" charset="2"/>
              <a:buNone/>
            </a:pPr>
            <a:r>
              <a:rPr lang="en-US" altLang="en-US" sz="2000" dirty="0"/>
              <a:t>that it no longer needs a binding</a:t>
            </a:r>
          </a:p>
          <a:p>
            <a:pPr marL="733425" lvl="1" indent="-334963"/>
            <a:r>
              <a:rPr lang="en-US" altLang="en-US" sz="2000" dirty="0"/>
              <a:t>typically when downstream is no longer next hop</a:t>
            </a:r>
          </a:p>
          <a:p>
            <a:pPr marL="1192213" lvl="2" indent="-334963">
              <a:buFont typeface="Wingdings" pitchFamily="2" charset="2"/>
              <a:buNone/>
            </a:pPr>
            <a:r>
              <a:rPr lang="en-US" altLang="en-US" sz="2000" dirty="0"/>
              <a:t>and operating in conservative retention mode</a:t>
            </a:r>
          </a:p>
        </p:txBody>
      </p:sp>
      <p:pic>
        <p:nvPicPr>
          <p:cNvPr id="321541" name="Picture 5" descr="C:\WINDOWS\Application Data\Microsoft\Media Catalog\Downloaded Clips\cl0\PE0099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800" y="3017838"/>
            <a:ext cx="1384300" cy="1933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Request Messages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2663"/>
            <a:ext cx="8492320" cy="5543550"/>
          </a:xfrm>
        </p:spPr>
        <p:txBody>
          <a:bodyPr/>
          <a:lstStyle/>
          <a:p>
            <a:pPr marL="284163" indent="-284163" eaLnBrk="1" hangingPunct="1">
              <a:buFont typeface="Wingdings" pitchFamily="2" charset="2"/>
              <a:buNone/>
            </a:pPr>
            <a:r>
              <a:rPr lang="en-US" altLang="en-US" sz="2400" dirty="0" smtClean="0"/>
              <a:t>In </a:t>
            </a:r>
            <a:r>
              <a:rPr lang="en-US" altLang="en-US" sz="2400" dirty="0" err="1" smtClean="0"/>
              <a:t>dod</a:t>
            </a:r>
            <a:r>
              <a:rPr lang="en-US" altLang="en-US" sz="2400" dirty="0" smtClean="0"/>
              <a:t> mode upstream LSR must request binding</a:t>
            </a:r>
          </a:p>
          <a:p>
            <a:pPr marL="284163" indent="-284163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 smtClean="0"/>
              <a:t>Upstream LSR sends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label request</a:t>
            </a:r>
            <a:r>
              <a:rPr lang="en-US" altLang="en-US" sz="2400" dirty="0" smtClean="0"/>
              <a:t>  message when:</a:t>
            </a:r>
          </a:p>
          <a:p>
            <a:pPr marL="733425" lvl="1" indent="-334963" eaLnBrk="1" hangingPunct="1"/>
            <a:r>
              <a:rPr lang="en-US" altLang="en-US" sz="2400" dirty="0" smtClean="0"/>
              <a:t>FEC in FEC table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 next hop LSR is LDP peer 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 FEC not in forwarding table</a:t>
            </a:r>
          </a:p>
          <a:p>
            <a:pPr marL="733425" lvl="1" indent="-334963" eaLnBrk="1" hangingPunct="1"/>
            <a:r>
              <a:rPr lang="en-US" altLang="en-US" sz="2400" dirty="0" smtClean="0"/>
              <a:t>FEC next hop changes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upstream LSR doesn’t have a mapping from new next hop</a:t>
            </a:r>
          </a:p>
          <a:p>
            <a:pPr marL="733425" lvl="1" indent="-334963" eaLnBrk="1" hangingPunct="1"/>
            <a:r>
              <a:rPr lang="en-US" altLang="en-US" sz="2400" dirty="0" smtClean="0"/>
              <a:t>receives FEC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label request</a:t>
            </a:r>
            <a:r>
              <a:rPr lang="en-US" altLang="en-US" sz="2400" dirty="0" smtClean="0"/>
              <a:t> from upstream LDP peer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next hop LSR is LDP peer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upstream LSR doesn’t have a mapping from next hop</a:t>
            </a:r>
          </a:p>
          <a:p>
            <a:pPr marL="284163" indent="-284163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 smtClean="0"/>
              <a:t>Upstream LSR sends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label request abort </a:t>
            </a:r>
            <a:r>
              <a:rPr lang="en-US" altLang="en-US" sz="2400" dirty="0" smtClean="0"/>
              <a:t> message when:</a:t>
            </a:r>
          </a:p>
          <a:p>
            <a:pPr marL="733425" lvl="1" indent="-334963" eaLnBrk="1" hangingPunct="1"/>
            <a:r>
              <a:rPr lang="en-US" altLang="en-US" sz="2400" dirty="0" smtClean="0"/>
              <a:t>upstream LSR needs to revoke request before satisfied</a:t>
            </a:r>
          </a:p>
          <a:p>
            <a:pPr marL="733425" lvl="1" indent="-334963" eaLnBrk="1" hangingPunct="1">
              <a:buFontTx/>
              <a:buNone/>
            </a:pPr>
            <a:r>
              <a:rPr lang="en-US" altLang="en-US" sz="2400" dirty="0" smtClean="0"/>
              <a:t>    for example, next hop LSR for FEC has changed</a:t>
            </a:r>
          </a:p>
          <a:p>
            <a:pPr marL="284163" indent="-284163"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Notifications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70013"/>
            <a:ext cx="852805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There are two types of notifications:</a:t>
            </a:r>
          </a:p>
          <a:p>
            <a:pPr lvl="1"/>
            <a:r>
              <a:rPr lang="en-US" sz="2400" dirty="0"/>
              <a:t>error notifications (fatal errors - terminate session)</a:t>
            </a:r>
          </a:p>
          <a:p>
            <a:pPr lvl="1"/>
            <a:r>
              <a:rPr lang="en-US" sz="2400" dirty="0"/>
              <a:t>advisory notifications (status messages)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LSR sends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notification</a:t>
            </a:r>
            <a:r>
              <a:rPr lang="en-US" sz="2400" dirty="0"/>
              <a:t> messages when:</a:t>
            </a:r>
          </a:p>
          <a:p>
            <a:pPr lvl="1"/>
            <a:r>
              <a:rPr lang="en-US" altLang="en-US" sz="2400" dirty="0"/>
              <a:t>received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LDP </a:t>
            </a:r>
            <a:r>
              <a:rPr lang="en-US" altLang="en-US" sz="2400" dirty="0"/>
              <a:t>message with unsupported protocol version</a:t>
            </a:r>
          </a:p>
          <a:p>
            <a:pPr lvl="1"/>
            <a:r>
              <a:rPr lang="en-US" altLang="en-US" sz="2400" dirty="0"/>
              <a:t>received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LDP</a:t>
            </a:r>
            <a:r>
              <a:rPr lang="en-US" altLang="en-US" sz="2400" dirty="0"/>
              <a:t> message with unknown type</a:t>
            </a:r>
          </a:p>
          <a:p>
            <a:pPr lvl="1"/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KeepAlive</a:t>
            </a:r>
            <a:r>
              <a:rPr lang="en-US" altLang="en-US" sz="2400" dirty="0"/>
              <a:t> timer expired</a:t>
            </a:r>
          </a:p>
          <a:p>
            <a:pPr lvl="1"/>
            <a:r>
              <a:rPr lang="en-US" altLang="en-US" sz="2400" dirty="0"/>
              <a:t>session initialization fails due to unacceptable parameters </a:t>
            </a:r>
          </a:p>
          <a:p>
            <a:pPr lvl="1"/>
            <a:r>
              <a:rPr lang="en-US" altLang="en-US" sz="2400" dirty="0"/>
              <a:t>etc.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48165" name="Picture 5" descr="C:\WINDOWS\Application Data\Microsoft\Media Catalog\Downloaded Clips\cl1f\j00787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846" y="4551410"/>
            <a:ext cx="769937" cy="1865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LDP state machine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82713"/>
            <a:ext cx="8631640" cy="4629150"/>
          </a:xfrm>
        </p:spPr>
        <p:txBody>
          <a:bodyPr/>
          <a:lstStyle/>
          <a:p>
            <a:r>
              <a:rPr lang="en-US" altLang="en-US" sz="2400" dirty="0"/>
              <a:t>LSR periodically transmits </a:t>
            </a:r>
            <a:r>
              <a:rPr lang="en-US" altLang="en-US" sz="2400" i="1" dirty="0"/>
              <a:t>hello </a:t>
            </a:r>
            <a:r>
              <a:rPr lang="en-US" altLang="en-US" sz="2400" dirty="0"/>
              <a:t>UDP messages</a:t>
            </a:r>
          </a:p>
          <a:p>
            <a:pPr lvl="1"/>
            <a:r>
              <a:rPr lang="en-US" altLang="en-US" sz="2400" dirty="0"/>
              <a:t>multicast to “all routers on subnet” group</a:t>
            </a:r>
          </a:p>
          <a:p>
            <a:pPr lvl="1"/>
            <a:r>
              <a:rPr lang="en-US" altLang="en-US" sz="2400" dirty="0"/>
              <a:t>targeted to preconfigured IP address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LSRs listen on this UDP port for </a:t>
            </a:r>
            <a:r>
              <a:rPr lang="en-US" altLang="en-US" sz="2400" i="1" dirty="0"/>
              <a:t>hello</a:t>
            </a:r>
            <a:r>
              <a:rPr lang="en-US" altLang="en-US" sz="2400" dirty="0"/>
              <a:t> messages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When </a:t>
            </a:r>
            <a:r>
              <a:rPr lang="en-US" altLang="en-US" sz="2400" dirty="0"/>
              <a:t>LSR receives hello from another LSR</a:t>
            </a:r>
          </a:p>
          <a:p>
            <a:pPr lvl="1"/>
            <a:r>
              <a:rPr lang="en-US" altLang="en-US" sz="2400" dirty="0"/>
              <a:t>it opens a TCP connection to that other LSR</a:t>
            </a:r>
          </a:p>
          <a:p>
            <a:pPr lvl="2">
              <a:buFont typeface="Wingdings" pitchFamily="2" charset="2"/>
              <a:buNone/>
            </a:pPr>
            <a:r>
              <a:rPr lang="en-US" altLang="en-US" dirty="0"/>
              <a:t>or (for extended discovery)</a:t>
            </a:r>
          </a:p>
          <a:p>
            <a:pPr lvl="1"/>
            <a:r>
              <a:rPr lang="en-US" altLang="en-US" sz="2400" dirty="0"/>
              <a:t>it </a:t>
            </a:r>
            <a:r>
              <a:rPr lang="en-US" altLang="en-US" sz="2400" dirty="0" err="1"/>
              <a:t>unicast</a:t>
            </a:r>
            <a:r>
              <a:rPr lang="en-US" altLang="en-US" sz="2400" dirty="0"/>
              <a:t> transmits a hello back to the other LSR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LSR with higher ID sends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session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initialization</a:t>
            </a:r>
            <a:endParaRPr lang="en-US" altLang="en-US" sz="2400" dirty="0"/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Other </a:t>
            </a:r>
            <a:r>
              <a:rPr lang="en-US" altLang="en-US" sz="2400" dirty="0"/>
              <a:t>LSR LDP accepts (sends </a:t>
            </a:r>
            <a:r>
              <a:rPr lang="en-US" altLang="en-US" sz="2400" dirty="0" err="1"/>
              <a:t>keepalive</a:t>
            </a:r>
            <a:r>
              <a:rPr lang="en-US" altLang="en-US" sz="2400" dirty="0"/>
              <a:t>) or rejects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Informative </a:t>
            </a:r>
            <a:r>
              <a:rPr lang="en-US" altLang="en-US" sz="2400" dirty="0"/>
              <a:t>or </a:t>
            </a:r>
            <a:r>
              <a:rPr lang="en-US" altLang="en-US" sz="2400" dirty="0" err="1"/>
              <a:t>keepalive</a:t>
            </a:r>
            <a:r>
              <a:rPr lang="en-US" altLang="en-US" sz="2400" dirty="0"/>
              <a:t> messages sent 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8605838" y="6213475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3300"/>
                </a:solidFill>
              </a:rPr>
              <a:t>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LDP packet format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92413"/>
            <a:ext cx="7772400" cy="3314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version</a:t>
            </a:r>
            <a:r>
              <a:rPr lang="en-US" sz="2400" dirty="0"/>
              <a:t> – presently 1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length</a:t>
            </a:r>
            <a:r>
              <a:rPr lang="en-US" sz="2400" dirty="0"/>
              <a:t> - PDU length, </a:t>
            </a:r>
            <a:r>
              <a:rPr lang="en-US" sz="2400" i="1" dirty="0"/>
              <a:t>excluding</a:t>
            </a:r>
            <a:r>
              <a:rPr lang="en-US" sz="2400" dirty="0"/>
              <a:t> version and length fields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LDP-ID</a:t>
            </a:r>
            <a:r>
              <a:rPr lang="en-US" sz="2400" dirty="0"/>
              <a:t> – identifies label space of sending LDP peer</a:t>
            </a:r>
          </a:p>
          <a:p>
            <a:pPr lvl="1"/>
            <a:r>
              <a:rPr lang="en-US" sz="2400" dirty="0"/>
              <a:t>LSR-ID(4B) globally unique LSR ID</a:t>
            </a:r>
          </a:p>
          <a:p>
            <a:pPr lvl="1"/>
            <a:r>
              <a:rPr lang="en-US" sz="2400" dirty="0"/>
              <a:t>label space ID (2B) for per-port label spaces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(zero for per-platform label spaces)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message TLVs </a:t>
            </a:r>
            <a:r>
              <a:rPr lang="en-US" sz="2400" dirty="0"/>
              <a:t>– zero or more message TLVs </a:t>
            </a:r>
            <a:r>
              <a:rPr lang="en-US" sz="1600" dirty="0"/>
              <a:t>(see next page)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>
            <a:off x="17780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698500" y="1816100"/>
            <a:ext cx="1003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version</a:t>
            </a:r>
          </a:p>
          <a:p>
            <a:pPr algn="ctr">
              <a:spcBef>
                <a:spcPct val="10000"/>
              </a:spcBef>
            </a:pPr>
            <a:r>
              <a:rPr lang="en-US"/>
              <a:t>(2B)</a:t>
            </a: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29718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>
            <a:off x="5486400" y="16891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1930400" y="1828800"/>
            <a:ext cx="88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length</a:t>
            </a:r>
          </a:p>
          <a:p>
            <a:pPr algn="ctr">
              <a:spcBef>
                <a:spcPct val="10000"/>
              </a:spcBef>
            </a:pPr>
            <a:r>
              <a:rPr lang="en-US"/>
              <a:t>(2B)</a:t>
            </a:r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3568700" y="1828800"/>
            <a:ext cx="11049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LDP-ID</a:t>
            </a:r>
          </a:p>
          <a:p>
            <a:pPr algn="ctr">
              <a:spcBef>
                <a:spcPct val="10000"/>
              </a:spcBef>
            </a:pPr>
            <a:r>
              <a:rPr lang="en-US"/>
              <a:t>(6B)</a:t>
            </a:r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6032500" y="1828800"/>
            <a:ext cx="19177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message TLVs</a:t>
            </a:r>
          </a:p>
          <a:p>
            <a:pPr algn="ctr">
              <a:spcBef>
                <a:spcPct val="10000"/>
              </a:spcBef>
            </a:pPr>
            <a:r>
              <a:rPr lang="en-US"/>
              <a:t>  (variable)</a:t>
            </a:r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609600" y="1371600"/>
            <a:ext cx="48768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2260600" y="1155700"/>
            <a:ext cx="162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header (10B)</a:t>
            </a:r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H="1">
            <a:off x="609600" y="13716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>
            <a:off x="5486400" y="13843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LDP message TLVs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3198813"/>
            <a:ext cx="8597900" cy="346129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33CC"/>
                </a:solidFill>
              </a:rPr>
              <a:t>U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400" dirty="0"/>
              <a:t>unknown message bit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/>
              <a:t>if message type unknown to receiver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/>
              <a:t>U=0 – receiver returns notification to sender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/>
              <a:t>U=1 – receiver silently ignores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length</a:t>
            </a:r>
            <a:r>
              <a:rPr lang="en-US" sz="2400" dirty="0"/>
              <a:t> - message length, </a:t>
            </a:r>
            <a:r>
              <a:rPr lang="en-US" sz="2400" i="1" dirty="0"/>
              <a:t>excluding</a:t>
            </a:r>
            <a:r>
              <a:rPr lang="en-US" sz="2400" dirty="0"/>
              <a:t> type and length fields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message-ID</a:t>
            </a:r>
            <a:r>
              <a:rPr lang="en-US" sz="2400" dirty="0"/>
              <a:t> – unique ID for message </a:t>
            </a:r>
            <a:r>
              <a:rPr lang="en-US" sz="1600" dirty="0"/>
              <a:t>(for matching with returned notification)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If </a:t>
            </a:r>
            <a:r>
              <a:rPr lang="en-US" sz="2400" dirty="0"/>
              <a:t>there are </a:t>
            </a:r>
            <a:r>
              <a:rPr lang="en-US" sz="2400" dirty="0">
                <a:solidFill>
                  <a:srgbClr val="0033CC"/>
                </a:solidFill>
              </a:rPr>
              <a:t>mandatory </a:t>
            </a:r>
            <a:r>
              <a:rPr lang="en-US" sz="2400" dirty="0" smtClean="0">
                <a:solidFill>
                  <a:srgbClr val="0033CC"/>
                </a:solidFill>
              </a:rPr>
              <a:t>parameters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	</a:t>
            </a:r>
            <a:r>
              <a:rPr lang="en-US" sz="2400" dirty="0" smtClean="0"/>
              <a:t>they must </a:t>
            </a:r>
            <a:r>
              <a:rPr lang="en-US" sz="2400" dirty="0"/>
              <a:t>appear in a specific order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optional parameters </a:t>
            </a:r>
            <a:r>
              <a:rPr lang="en-US" sz="2400" dirty="0"/>
              <a:t>may appear in any order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1975" y="1568450"/>
            <a:ext cx="7934325" cy="1241425"/>
            <a:chOff x="354" y="1052"/>
            <a:chExt cx="4998" cy="782"/>
          </a:xfrm>
        </p:grpSpPr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392" y="1056"/>
              <a:ext cx="496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1" name="Line 5"/>
            <p:cNvSpPr>
              <a:spLocks noChangeShapeType="1"/>
            </p:cNvSpPr>
            <p:nvPr/>
          </p:nvSpPr>
          <p:spPr bwMode="auto">
            <a:xfrm>
              <a:off x="1120" y="1056"/>
              <a:ext cx="0" cy="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584" y="1144"/>
              <a:ext cx="48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type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(15b)</a:t>
              </a:r>
            </a:p>
          </p:txBody>
        </p:sp>
        <p:sp>
          <p:nvSpPr>
            <p:cNvPr id="398343" name="Line 7"/>
            <p:cNvSpPr>
              <a:spLocks noChangeShapeType="1"/>
            </p:cNvSpPr>
            <p:nvPr/>
          </p:nvSpPr>
          <p:spPr bwMode="auto">
            <a:xfrm>
              <a:off x="1872" y="1056"/>
              <a:ext cx="0" cy="7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128" y="1064"/>
              <a:ext cx="0" cy="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5" name="Text Box 9"/>
            <p:cNvSpPr txBox="1">
              <a:spLocks noChangeArrowheads="1"/>
            </p:cNvSpPr>
            <p:nvPr/>
          </p:nvSpPr>
          <p:spPr bwMode="auto">
            <a:xfrm>
              <a:off x="1216" y="1152"/>
              <a:ext cx="56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length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(2B)</a:t>
              </a:r>
            </a:p>
          </p:txBody>
        </p:sp>
        <p:sp>
          <p:nvSpPr>
            <p:cNvPr id="398346" name="Text Box 10"/>
            <p:cNvSpPr txBox="1">
              <a:spLocks noChangeArrowheads="1"/>
            </p:cNvSpPr>
            <p:nvPr/>
          </p:nvSpPr>
          <p:spPr bwMode="auto">
            <a:xfrm>
              <a:off x="2048" y="1152"/>
              <a:ext cx="91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message-ID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(4B)</a:t>
              </a:r>
            </a:p>
          </p:txBody>
        </p:sp>
        <p:sp>
          <p:nvSpPr>
            <p:cNvPr id="398347" name="Text Box 11"/>
            <p:cNvSpPr txBox="1">
              <a:spLocks noChangeArrowheads="1"/>
            </p:cNvSpPr>
            <p:nvPr/>
          </p:nvSpPr>
          <p:spPr bwMode="auto">
            <a:xfrm>
              <a:off x="3152" y="1104"/>
              <a:ext cx="1008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 mandatory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parameter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TLVs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  (variable)</a:t>
              </a:r>
            </a:p>
          </p:txBody>
        </p:sp>
        <p:sp>
          <p:nvSpPr>
            <p:cNvPr id="398348" name="Text Box 12"/>
            <p:cNvSpPr txBox="1">
              <a:spLocks noChangeArrowheads="1"/>
            </p:cNvSpPr>
            <p:nvPr/>
          </p:nvSpPr>
          <p:spPr bwMode="auto">
            <a:xfrm>
              <a:off x="4264" y="1112"/>
              <a:ext cx="10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 optional parameter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TLVs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  (variable)</a:t>
              </a:r>
            </a:p>
          </p:txBody>
        </p:sp>
        <p:sp>
          <p:nvSpPr>
            <p:cNvPr id="398349" name="Line 13"/>
            <p:cNvSpPr>
              <a:spLocks noChangeShapeType="1"/>
            </p:cNvSpPr>
            <p:nvPr/>
          </p:nvSpPr>
          <p:spPr bwMode="auto">
            <a:xfrm>
              <a:off x="4256" y="10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536" y="1052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Text Box 17"/>
            <p:cNvSpPr txBox="1">
              <a:spLocks noChangeArrowheads="1"/>
            </p:cNvSpPr>
            <p:nvPr/>
          </p:nvSpPr>
          <p:spPr bwMode="auto">
            <a:xfrm>
              <a:off x="354" y="12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IP Forwarding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3582"/>
            <a:ext cx="8678863" cy="549310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IPv4 and IPv6 are CL PSNs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what field(s) are parsed for forwarding?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field used depends on application</a:t>
            </a:r>
          </a:p>
          <a:p>
            <a:pPr eaLnBrk="1" hangingPunct="1"/>
            <a:r>
              <a:rPr lang="en-US" sz="2000" dirty="0" smtClean="0">
                <a:solidFill>
                  <a:srgbClr val="0033CC"/>
                </a:solidFill>
              </a:rPr>
              <a:t>regular: use longest destination prefix match</a:t>
            </a:r>
          </a:p>
          <a:p>
            <a:pPr eaLnBrk="1" hangingPunct="1"/>
            <a:r>
              <a:rPr lang="en-US" sz="2000" dirty="0" err="1" smtClean="0">
                <a:solidFill>
                  <a:srgbClr val="0033CC"/>
                </a:solidFill>
              </a:rPr>
              <a:t>ToS</a:t>
            </a:r>
            <a:r>
              <a:rPr lang="en-US" sz="2000" dirty="0" smtClean="0">
                <a:solidFill>
                  <a:srgbClr val="0033CC"/>
                </a:solidFill>
              </a:rPr>
              <a:t>: use longest destination prefix match + exact match on </a:t>
            </a:r>
            <a:r>
              <a:rPr lang="en-US" sz="2000" dirty="0" err="1" smtClean="0">
                <a:solidFill>
                  <a:srgbClr val="0033CC"/>
                </a:solidFill>
              </a:rPr>
              <a:t>ToS</a:t>
            </a: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33CC"/>
                </a:solidFill>
              </a:rPr>
              <a:t>multicast: use longest/exact match on source/group address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how is forwarding performed?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forwarding algorithm depends on routing algorithm!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for Distance Vector - forward by cost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for Path Vector - forward by cost and path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for Link State - </a:t>
            </a:r>
            <a:r>
              <a:rPr lang="en-US" sz="2000" dirty="0" err="1" smtClean="0">
                <a:solidFill>
                  <a:srgbClr val="FF0000"/>
                </a:solidFill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</a:rPr>
              <a:t> algorithm </a:t>
            </a:r>
          </a:p>
        </p:txBody>
      </p:sp>
      <p:pic>
        <p:nvPicPr>
          <p:cNvPr id="20485" name="Picture 5" descr="C:\WINDOWS\Application Data\Microsoft\Media Catalog\Downloaded Clips\cl3b\j0149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4767263"/>
            <a:ext cx="11064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LDP message types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8001000" cy="52832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Hello (0x0100)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Initialization (0x0200)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err="1">
                <a:solidFill>
                  <a:srgbClr val="0033CC"/>
                </a:solidFill>
              </a:rPr>
              <a:t>KeepAlive</a:t>
            </a:r>
            <a:r>
              <a:rPr lang="en-US" sz="2400" dirty="0">
                <a:solidFill>
                  <a:srgbClr val="0033CC"/>
                </a:solidFill>
              </a:rPr>
              <a:t> (0x0201)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Notification (0x0001)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Address (0x0300)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Address Withdraw (0x0301)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Label Mapping (</a:t>
            </a:r>
            <a:r>
              <a:rPr lang="en-US" altLang="en-US" sz="2400" dirty="0">
                <a:solidFill>
                  <a:srgbClr val="0033CC"/>
                </a:solidFill>
              </a:rPr>
              <a:t>0x0400</a:t>
            </a:r>
            <a:r>
              <a:rPr lang="en-US" sz="2400" dirty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Label Withdraw (</a:t>
            </a:r>
            <a:r>
              <a:rPr lang="en-US" altLang="en-US" sz="2400" dirty="0">
                <a:solidFill>
                  <a:srgbClr val="0033CC"/>
                </a:solidFill>
              </a:rPr>
              <a:t>0x0402</a:t>
            </a:r>
            <a:r>
              <a:rPr lang="en-US" sz="2400" dirty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Label Request (</a:t>
            </a:r>
            <a:r>
              <a:rPr lang="en-US" altLang="en-US" sz="2400" dirty="0">
                <a:solidFill>
                  <a:srgbClr val="0033CC"/>
                </a:solidFill>
              </a:rPr>
              <a:t>0x0401)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Label Release (</a:t>
            </a:r>
            <a:r>
              <a:rPr lang="en-US" altLang="en-US" sz="2400" dirty="0">
                <a:solidFill>
                  <a:srgbClr val="0033CC"/>
                </a:solidFill>
              </a:rPr>
              <a:t>0x0403)</a:t>
            </a:r>
            <a:endParaRPr lang="en-US" sz="2400" dirty="0">
              <a:solidFill>
                <a:srgbClr val="0033CC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Label Abort Request (</a:t>
            </a:r>
            <a:r>
              <a:rPr lang="en-US" altLang="en-US" sz="2400" dirty="0">
                <a:solidFill>
                  <a:srgbClr val="0033CC"/>
                </a:solidFill>
              </a:rPr>
              <a:t>0x0404</a:t>
            </a:r>
            <a:r>
              <a:rPr lang="en-US" sz="2400" dirty="0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 parameter </a:t>
            </a:r>
            <a:r>
              <a:rPr lang="en-US" dirty="0" smtClean="0"/>
              <a:t>(sub)TLVs</a:t>
            </a:r>
            <a:endParaRPr 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2423916"/>
            <a:ext cx="8788400" cy="4099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U</a:t>
            </a:r>
            <a:r>
              <a:rPr lang="en-US" sz="2400" dirty="0"/>
              <a:t> – unknown message bit</a:t>
            </a:r>
          </a:p>
          <a:p>
            <a:pPr lvl="1">
              <a:buFontTx/>
              <a:buNone/>
            </a:pPr>
            <a:r>
              <a:rPr lang="en-US" sz="2400" dirty="0"/>
              <a:t>if message type unknown to receiver: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U=0 – receiver returns notification to sender                              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U=1 – receiver silently ignores                                                   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F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– forward unknown message bit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 sz="2400" dirty="0"/>
              <a:t>if U=1 and message type unknown to receiver</a:t>
            </a:r>
            <a:endParaRPr lang="en-US" sz="2400" dirty="0">
              <a:solidFill>
                <a:schemeClr val="accent2"/>
              </a:solidFill>
            </a:endParaRPr>
          </a:p>
          <a:p>
            <a:pPr lvl="2">
              <a:buFont typeface="Wingdings" pitchFamily="2" charset="2"/>
              <a:buNone/>
            </a:pPr>
            <a:r>
              <a:rPr lang="en-US" dirty="0"/>
              <a:t>F=0 – do not forward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F=1 – forward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type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- TLV type </a:t>
            </a:r>
            <a:r>
              <a:rPr lang="en-US" sz="1600" dirty="0"/>
              <a:t>(FEC TLV, label TLV, address list TLV, hop count TLV</a:t>
            </a:r>
            <a:r>
              <a:rPr lang="en-US" sz="1600" dirty="0" smtClean="0"/>
              <a:t>, </a:t>
            </a:r>
            <a:r>
              <a:rPr lang="en-US" sz="1600" dirty="0"/>
              <a:t>path vector TLV, status TLV )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length</a:t>
            </a:r>
            <a:r>
              <a:rPr lang="en-US" sz="2400" dirty="0"/>
              <a:t> - length of value field in bytes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22300" y="119872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2641600" y="119872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1435100" y="1325720"/>
            <a:ext cx="1003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type</a:t>
            </a:r>
          </a:p>
          <a:p>
            <a:pPr algn="ctr">
              <a:spcBef>
                <a:spcPct val="10000"/>
              </a:spcBef>
            </a:pPr>
            <a:r>
              <a:rPr lang="en-US"/>
              <a:t>(14b)</a:t>
            </a:r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>
            <a:off x="4191000" y="119872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2984500" y="1351120"/>
            <a:ext cx="88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length</a:t>
            </a:r>
          </a:p>
          <a:p>
            <a:pPr algn="ctr">
              <a:spcBef>
                <a:spcPct val="10000"/>
              </a:spcBef>
            </a:pPr>
            <a:r>
              <a:rPr lang="en-US"/>
              <a:t>(2B)</a:t>
            </a:r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5118100" y="142732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value</a:t>
            </a:r>
          </a:p>
        </p:txBody>
      </p:sp>
      <p:sp>
        <p:nvSpPr>
          <p:cNvPr id="372753" name="Text Box 17"/>
          <p:cNvSpPr txBox="1">
            <a:spLocks noChangeArrowheads="1"/>
          </p:cNvSpPr>
          <p:nvPr/>
        </p:nvSpPr>
        <p:spPr bwMode="auto">
          <a:xfrm>
            <a:off x="574675" y="149717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942975" y="149717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>
            <a:off x="927100" y="119872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>
            <a:off x="1257300" y="119872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 TLV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3579812"/>
            <a:ext cx="8813800" cy="2820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there may be more than one FEC element for mapping messages only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the FEC elements are not themselves TLVs (no length needed), instead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wildcard FEC (0x01)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prefix FEC (0x02) + address family </a:t>
            </a:r>
            <a:r>
              <a:rPr lang="en-US" sz="2000" dirty="0"/>
              <a:t>(IPv4, IPv6, Ethernet, E.164, etc.) </a:t>
            </a:r>
            <a:r>
              <a:rPr lang="en-US" sz="2400" dirty="0"/>
              <a:t>+  prefix length in bits + prefix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host address FEC (0x03) + address family + length + address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622300" y="1244600"/>
            <a:ext cx="7874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4381500" y="12573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73100" y="1295400"/>
            <a:ext cx="344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type (2B)</a:t>
            </a:r>
          </a:p>
          <a:p>
            <a:pPr>
              <a:spcBef>
                <a:spcPct val="10000"/>
              </a:spcBef>
            </a:pPr>
            <a:r>
              <a:rPr lang="en-US" sz="2400"/>
              <a:t>U=0 F=0   type=0x0100</a:t>
            </a:r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5524500" y="15240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length  (2B)</a:t>
            </a:r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622300" y="2273300"/>
            <a:ext cx="786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4" name="Text Box 22"/>
          <p:cNvSpPr txBox="1">
            <a:spLocks noChangeArrowheads="1"/>
          </p:cNvSpPr>
          <p:nvPr/>
        </p:nvSpPr>
        <p:spPr bwMode="auto">
          <a:xfrm>
            <a:off x="1320800" y="2387600"/>
            <a:ext cx="627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FEC element 1</a:t>
            </a:r>
          </a:p>
        </p:txBody>
      </p:sp>
      <p:sp>
        <p:nvSpPr>
          <p:cNvPr id="397335" name="Line 23"/>
          <p:cNvSpPr>
            <a:spLocks noChangeShapeType="1"/>
          </p:cNvSpPr>
          <p:nvPr/>
        </p:nvSpPr>
        <p:spPr bwMode="auto">
          <a:xfrm>
            <a:off x="622300" y="2882900"/>
            <a:ext cx="787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6" name="Text Box 24"/>
          <p:cNvSpPr txBox="1">
            <a:spLocks noChangeArrowheads="1"/>
          </p:cNvSpPr>
          <p:nvPr/>
        </p:nvSpPr>
        <p:spPr bwMode="auto">
          <a:xfrm>
            <a:off x="4064000" y="2641600"/>
            <a:ext cx="800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Label TLV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4227513"/>
            <a:ext cx="8458200" cy="223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this is the </a:t>
            </a:r>
            <a:r>
              <a:rPr lang="en-US" sz="2400" i="1" dirty="0"/>
              <a:t>generic</a:t>
            </a:r>
            <a:r>
              <a:rPr lang="en-US" sz="2400" dirty="0"/>
              <a:t> label TLV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there are also special label TLVs for ATM and FR based MPLS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>
            <a:off x="4381500" y="16891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673100" y="1727200"/>
            <a:ext cx="344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type (2B)</a:t>
            </a:r>
          </a:p>
          <a:p>
            <a:pPr>
              <a:spcBef>
                <a:spcPct val="10000"/>
              </a:spcBef>
            </a:pPr>
            <a:r>
              <a:rPr lang="en-US" sz="2400"/>
              <a:t>U=0 F=0   type=0x0200</a:t>
            </a: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5524500" y="19558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length  (2B)</a:t>
            </a: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622300" y="27051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685800" y="2882900"/>
            <a:ext cx="537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label (20 bits)</a:t>
            </a:r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6540500" y="2705100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TLV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00513"/>
            <a:ext cx="7785100" cy="2552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/>
              <a:t>Status TLVs : mandatory parameters in notification messages 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                      optional parameters in other messages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U=0 when status in notification message, else U=1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E - fatal error bit     E=1 for fatal error   E=0 for advisory notification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the two F bits are equal and have the normal meaning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status code data = 0 means success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message ID - the message to which the status refers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message type - the message type to which the status refers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>
            <a:off x="4381500" y="16891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673100" y="1727200"/>
            <a:ext cx="344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type (2B)</a:t>
            </a:r>
          </a:p>
          <a:p>
            <a:pPr>
              <a:spcBef>
                <a:spcPct val="10000"/>
              </a:spcBef>
            </a:pPr>
            <a:r>
              <a:rPr lang="en-US" sz="2400"/>
              <a:t>U F   type=0x0300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5524500" y="19558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length  (2B)</a:t>
            </a:r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622300" y="27051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1549400" y="2832100"/>
            <a:ext cx="565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status code data (30b)</a:t>
            </a:r>
          </a:p>
        </p:txBody>
      </p:sp>
      <p:sp>
        <p:nvSpPr>
          <p:cNvPr id="400395" name="Line 11"/>
          <p:cNvSpPr>
            <a:spLocks noChangeShapeType="1"/>
          </p:cNvSpPr>
          <p:nvPr/>
        </p:nvSpPr>
        <p:spPr bwMode="auto">
          <a:xfrm>
            <a:off x="622300" y="33147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6" name="Text Box 12"/>
          <p:cNvSpPr txBox="1">
            <a:spLocks noChangeArrowheads="1"/>
          </p:cNvSpPr>
          <p:nvPr/>
        </p:nvSpPr>
        <p:spPr bwMode="auto">
          <a:xfrm>
            <a:off x="2603500" y="3429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 ID (32b)</a:t>
            </a:r>
          </a:p>
        </p:txBody>
      </p:sp>
      <p:sp>
        <p:nvSpPr>
          <p:cNvPr id="400397" name="Line 13"/>
          <p:cNvSpPr>
            <a:spLocks noChangeShapeType="1"/>
          </p:cNvSpPr>
          <p:nvPr/>
        </p:nvSpPr>
        <p:spPr bwMode="auto">
          <a:xfrm>
            <a:off x="939800" y="270510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>
            <a:off x="1308100" y="270510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609600" y="2806700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00400" name="Text Box 16"/>
          <p:cNvSpPr txBox="1">
            <a:spLocks noChangeArrowheads="1"/>
          </p:cNvSpPr>
          <p:nvPr/>
        </p:nvSpPr>
        <p:spPr bwMode="auto">
          <a:xfrm>
            <a:off x="952500" y="2806700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400401" name="Text Box 17"/>
          <p:cNvSpPr txBox="1">
            <a:spLocks noChangeArrowheads="1"/>
          </p:cNvSpPr>
          <p:nvPr/>
        </p:nvSpPr>
        <p:spPr bwMode="auto">
          <a:xfrm>
            <a:off x="6197600" y="3441700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 type (16b)</a:t>
            </a:r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6096000" y="331470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full message - </a:t>
            </a:r>
            <a:br>
              <a:rPr lang="en-US"/>
            </a:br>
            <a:r>
              <a:rPr lang="en-US"/>
              <a:t>label mapping</a:t>
            </a:r>
          </a:p>
        </p:txBody>
      </p:sp>
      <p:sp>
        <p:nvSpPr>
          <p:cNvPr id="401414" name="Line 6"/>
          <p:cNvSpPr>
            <a:spLocks noChangeShapeType="1"/>
          </p:cNvSpPr>
          <p:nvPr/>
        </p:nvSpPr>
        <p:spPr bwMode="auto">
          <a:xfrm>
            <a:off x="3149600" y="1574800"/>
            <a:ext cx="0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1079500" y="1790700"/>
            <a:ext cx="2146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mapping message</a:t>
            </a:r>
          </a:p>
          <a:p>
            <a:pPr algn="ctr">
              <a:spcBef>
                <a:spcPct val="10000"/>
              </a:spcBef>
            </a:pPr>
            <a:r>
              <a:rPr lang="en-US"/>
              <a:t>type = 0x0400</a:t>
            </a:r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>
            <a:off x="4381500" y="1574800"/>
            <a:ext cx="0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3098800" y="1816100"/>
            <a:ext cx="1333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length=24</a:t>
            </a:r>
          </a:p>
          <a:p>
            <a:pPr algn="ctr">
              <a:spcBef>
                <a:spcPct val="10000"/>
              </a:spcBef>
            </a:pPr>
            <a:r>
              <a:rPr lang="en-US"/>
              <a:t>(2B)</a:t>
            </a: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5626100" y="1752600"/>
            <a:ext cx="1447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message-ID</a:t>
            </a:r>
          </a:p>
          <a:p>
            <a:pPr algn="ctr">
              <a:spcBef>
                <a:spcPct val="10000"/>
              </a:spcBef>
            </a:pPr>
            <a:r>
              <a:rPr lang="en-US"/>
              <a:t>(4B)</a:t>
            </a:r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>
            <a:off x="1143000" y="1568450"/>
            <a:ext cx="0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561975" y="20256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U=0</a:t>
            </a:r>
          </a:p>
        </p:txBody>
      </p:sp>
      <p:sp>
        <p:nvSpPr>
          <p:cNvPr id="401426" name="Rectangle 18"/>
          <p:cNvSpPr>
            <a:spLocks noChangeArrowheads="1"/>
          </p:cNvSpPr>
          <p:nvPr/>
        </p:nvSpPr>
        <p:spPr bwMode="auto">
          <a:xfrm>
            <a:off x="622300" y="1562100"/>
            <a:ext cx="78740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>
            <a:off x="4381500" y="28067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749300" y="2946400"/>
            <a:ext cx="34417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/>
              <a:t>FEC TLV (2B)</a:t>
            </a:r>
          </a:p>
          <a:p>
            <a:pPr algn="ctr">
              <a:spcBef>
                <a:spcPct val="10000"/>
              </a:spcBef>
            </a:pPr>
            <a:r>
              <a:rPr lang="en-US"/>
              <a:t>U=0 F=0   type=0x0100</a:t>
            </a:r>
          </a:p>
        </p:txBody>
      </p: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5524500" y="30734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length=8 (2B)</a:t>
            </a:r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>
            <a:off x="622300" y="38227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1" name="Text Box 23"/>
          <p:cNvSpPr txBox="1">
            <a:spLocks noChangeArrowheads="1"/>
          </p:cNvSpPr>
          <p:nvPr/>
        </p:nvSpPr>
        <p:spPr bwMode="auto">
          <a:xfrm>
            <a:off x="812800" y="3898900"/>
            <a:ext cx="7442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prefix FEC element (8B)</a:t>
            </a:r>
          </a:p>
          <a:p>
            <a:pPr algn="ctr">
              <a:spcBef>
                <a:spcPct val="1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type = 0x02  family=1(IPv4) prefix-length=16 prefix=192.115/16</a:t>
            </a:r>
            <a:endParaRPr lang="en-US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>
            <a:off x="622300" y="46863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4" name="Line 26"/>
          <p:cNvSpPr>
            <a:spLocks noChangeShapeType="1"/>
          </p:cNvSpPr>
          <p:nvPr/>
        </p:nvSpPr>
        <p:spPr bwMode="auto">
          <a:xfrm>
            <a:off x="635000" y="2806700"/>
            <a:ext cx="786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6" name="Line 28"/>
          <p:cNvSpPr>
            <a:spLocks noChangeShapeType="1"/>
          </p:cNvSpPr>
          <p:nvPr/>
        </p:nvSpPr>
        <p:spPr bwMode="auto">
          <a:xfrm>
            <a:off x="4381500" y="46990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37" name="Text Box 29"/>
          <p:cNvSpPr txBox="1">
            <a:spLocks noChangeArrowheads="1"/>
          </p:cNvSpPr>
          <p:nvPr/>
        </p:nvSpPr>
        <p:spPr bwMode="auto">
          <a:xfrm>
            <a:off x="787400" y="4800600"/>
            <a:ext cx="34417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label TLV (2B)</a:t>
            </a:r>
          </a:p>
          <a:p>
            <a:pPr algn="ctr">
              <a:spcBef>
                <a:spcPct val="10000"/>
              </a:spcBef>
            </a:pPr>
            <a:r>
              <a:rPr lang="en-US"/>
              <a:t>U=0 F=0   type=0x0200</a:t>
            </a:r>
          </a:p>
        </p:txBody>
      </p:sp>
      <p:sp>
        <p:nvSpPr>
          <p:cNvPr id="401438" name="Text Box 30"/>
          <p:cNvSpPr txBox="1">
            <a:spLocks noChangeArrowheads="1"/>
          </p:cNvSpPr>
          <p:nvPr/>
        </p:nvSpPr>
        <p:spPr bwMode="auto">
          <a:xfrm>
            <a:off x="5524500" y="49657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length=4 (2B)</a:t>
            </a:r>
          </a:p>
        </p:txBody>
      </p:sp>
      <p:sp>
        <p:nvSpPr>
          <p:cNvPr id="401439" name="Line 31"/>
          <p:cNvSpPr>
            <a:spLocks noChangeShapeType="1"/>
          </p:cNvSpPr>
          <p:nvPr/>
        </p:nvSpPr>
        <p:spPr bwMode="auto">
          <a:xfrm>
            <a:off x="622300" y="5715000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1440" name="Text Box 32"/>
          <p:cNvSpPr txBox="1">
            <a:spLocks noChangeArrowheads="1"/>
          </p:cNvSpPr>
          <p:nvPr/>
        </p:nvSpPr>
        <p:spPr bwMode="auto">
          <a:xfrm>
            <a:off x="685800" y="5892800"/>
            <a:ext cx="537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label  = 17</a:t>
            </a:r>
          </a:p>
        </p:txBody>
      </p:sp>
      <p:sp>
        <p:nvSpPr>
          <p:cNvPr id="401441" name="Line 33"/>
          <p:cNvSpPr>
            <a:spLocks noChangeShapeType="1"/>
          </p:cNvSpPr>
          <p:nvPr/>
        </p:nvSpPr>
        <p:spPr bwMode="auto">
          <a:xfrm>
            <a:off x="6540500" y="5715000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BGP4 Label Distribution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68413"/>
            <a:ext cx="8401050" cy="4838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BGP peers exchange VPN routes</a:t>
            </a:r>
          </a:p>
          <a:p>
            <a:pPr lvl="1">
              <a:buFontTx/>
              <a:buNone/>
            </a:pPr>
            <a:r>
              <a:rPr lang="en-US" sz="2400" dirty="0"/>
              <a:t>can easily associate a label with these routes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all BGP procedures are immediately available for use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for label distribution messages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BGP4 is a very extensible protocol 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multiprotocol extensions support address families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    (originally for IPv4,IPv6, etc)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MPLS defines a new address family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92413"/>
            <a:ext cx="8712200" cy="387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marker</a:t>
            </a:r>
            <a:r>
              <a:rPr lang="en-US" sz="2400" dirty="0"/>
              <a:t> can be used for authentication</a:t>
            </a:r>
            <a:r>
              <a:rPr lang="en-US" sz="3100" dirty="0"/>
              <a:t> </a:t>
            </a:r>
            <a:r>
              <a:rPr lang="en-US" sz="1800" dirty="0"/>
              <a:t>(TCP MD5 signature)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length</a:t>
            </a:r>
            <a:r>
              <a:rPr lang="en-US" sz="2400" dirty="0"/>
              <a:t> is total BGP PDU length, </a:t>
            </a:r>
            <a:r>
              <a:rPr lang="en-US" sz="2400" i="1" dirty="0"/>
              <a:t>including</a:t>
            </a:r>
            <a:r>
              <a:rPr lang="en-US" sz="2400" dirty="0"/>
              <a:t> header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type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OPEN</a:t>
            </a:r>
            <a:r>
              <a:rPr lang="en-US" sz="3000" dirty="0" smtClean="0"/>
              <a:t> </a:t>
            </a:r>
            <a:r>
              <a:rPr lang="en-US" sz="1600" dirty="0" smtClean="0"/>
              <a:t>(for session initialization)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UPDATE</a:t>
            </a:r>
            <a:r>
              <a:rPr lang="en-US" sz="2900" dirty="0" smtClean="0"/>
              <a:t> </a:t>
            </a:r>
            <a:r>
              <a:rPr lang="en-US" sz="1600" dirty="0"/>
              <a:t>(add, change and withdraw routes) </a:t>
            </a:r>
          </a:p>
          <a:p>
            <a:pPr lvl="1">
              <a:spcBef>
                <a:spcPct val="10000"/>
              </a:spcBef>
            </a:pPr>
            <a:r>
              <a:rPr lang="en-US" sz="2400" dirty="0"/>
              <a:t>NOTIFICATION</a:t>
            </a:r>
            <a:r>
              <a:rPr lang="en-US" sz="3000" dirty="0"/>
              <a:t> </a:t>
            </a:r>
            <a:r>
              <a:rPr lang="en-US" sz="1600" dirty="0"/>
              <a:t>(return error messages, terminate session)</a:t>
            </a:r>
          </a:p>
          <a:p>
            <a:pPr lvl="1">
              <a:spcBef>
                <a:spcPct val="10000"/>
              </a:spcBef>
            </a:pPr>
            <a:r>
              <a:rPr lang="en-US" sz="2400" dirty="0"/>
              <a:t>KEEPALIVE</a:t>
            </a:r>
            <a:r>
              <a:rPr lang="en-US" sz="3000" dirty="0"/>
              <a:t> </a:t>
            </a:r>
            <a:r>
              <a:rPr lang="en-US" sz="1600" dirty="0"/>
              <a:t>(heartbeat)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/>
              <a:t>KEEPALIVE packet consists of 19B header only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837" name="Line 5"/>
          <p:cNvSpPr>
            <a:spLocks noChangeShapeType="1"/>
          </p:cNvSpPr>
          <p:nvPr/>
        </p:nvSpPr>
        <p:spPr bwMode="auto">
          <a:xfrm>
            <a:off x="46101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1003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marker</a:t>
            </a:r>
          </a:p>
          <a:p>
            <a:pPr>
              <a:spcBef>
                <a:spcPct val="10000"/>
              </a:spcBef>
            </a:pPr>
            <a:r>
              <a:rPr lang="en-US"/>
              <a:t> (16B)</a:t>
            </a:r>
          </a:p>
        </p:txBody>
      </p:sp>
      <p:sp>
        <p:nvSpPr>
          <p:cNvPr id="376839" name="Line 7"/>
          <p:cNvSpPr>
            <a:spLocks noChangeShapeType="1"/>
          </p:cNvSpPr>
          <p:nvPr/>
        </p:nvSpPr>
        <p:spPr bwMode="auto">
          <a:xfrm>
            <a:off x="57658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>
            <a:off x="65151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4864100" y="1828800"/>
            <a:ext cx="88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length</a:t>
            </a:r>
          </a:p>
          <a:p>
            <a:pPr>
              <a:spcBef>
                <a:spcPct val="10000"/>
              </a:spcBef>
            </a:pPr>
            <a:r>
              <a:rPr lang="en-US"/>
              <a:t>  (2B)  </a:t>
            </a: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5829300" y="1828800"/>
            <a:ext cx="7239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type</a:t>
            </a:r>
          </a:p>
          <a:p>
            <a:pPr>
              <a:spcBef>
                <a:spcPct val="10000"/>
              </a:spcBef>
            </a:pPr>
            <a:r>
              <a:rPr lang="en-US"/>
              <a:t>(1B)</a:t>
            </a: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6832600" y="1828800"/>
            <a:ext cx="1295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data</a:t>
            </a:r>
          </a:p>
          <a:p>
            <a:pPr>
              <a:spcBef>
                <a:spcPct val="10000"/>
              </a:spcBef>
            </a:pPr>
            <a:r>
              <a:rPr lang="en-US"/>
              <a:t>  (variable)</a:t>
            </a:r>
          </a:p>
        </p:txBody>
      </p:sp>
      <p:sp>
        <p:nvSpPr>
          <p:cNvPr id="376844" name="Line 12"/>
          <p:cNvSpPr>
            <a:spLocks noChangeShapeType="1"/>
          </p:cNvSpPr>
          <p:nvPr/>
        </p:nvSpPr>
        <p:spPr bwMode="auto">
          <a:xfrm>
            <a:off x="609600" y="1371600"/>
            <a:ext cx="5905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2857500" y="1155700"/>
            <a:ext cx="162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header (19B)</a:t>
            </a:r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 flipH="1">
            <a:off x="609600" y="13716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6847" name="Line 15"/>
          <p:cNvSpPr>
            <a:spLocks noChangeShapeType="1"/>
          </p:cNvSpPr>
          <p:nvPr/>
        </p:nvSpPr>
        <p:spPr bwMode="auto">
          <a:xfrm flipH="1">
            <a:off x="6515100" y="13843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state machine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2313"/>
            <a:ext cx="8102600" cy="4114800"/>
          </a:xfrm>
        </p:spPr>
        <p:txBody>
          <a:bodyPr/>
          <a:lstStyle/>
          <a:p>
            <a:r>
              <a:rPr lang="en-US" sz="2400" dirty="0"/>
              <a:t>idle – no session (awaiting session initialization)</a:t>
            </a:r>
          </a:p>
          <a:p>
            <a:r>
              <a:rPr lang="en-US" sz="2400" dirty="0"/>
              <a:t>connect – attempting to connect to peer</a:t>
            </a:r>
          </a:p>
          <a:p>
            <a:r>
              <a:rPr lang="en-US" sz="2400" dirty="0"/>
              <a:t>active – started TCP 3-way handshake (router </a:t>
            </a:r>
            <a:r>
              <a:rPr lang="en-US" sz="2400" i="1" dirty="0"/>
              <a:t>busy</a:t>
            </a:r>
            <a:r>
              <a:rPr lang="en-US" sz="2400" dirty="0"/>
              <a:t>)</a:t>
            </a:r>
          </a:p>
          <a:p>
            <a:r>
              <a:rPr lang="en-US" sz="2400" dirty="0"/>
              <a:t>open sent – have sent OPEN message</a:t>
            </a:r>
          </a:p>
          <a:p>
            <a:r>
              <a:rPr lang="en-US" sz="2400" dirty="0"/>
              <a:t>open confirm – after receiving TCP SYN for OPEN message</a:t>
            </a:r>
          </a:p>
          <a:p>
            <a:r>
              <a:rPr lang="en-US" sz="2400" dirty="0">
                <a:solidFill>
                  <a:srgbClr val="0033CC"/>
                </a:solidFill>
              </a:rPr>
              <a:t>established – BGP session up and running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OPEN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34519"/>
            <a:ext cx="7772400" cy="287259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version</a:t>
            </a:r>
            <a:r>
              <a:rPr lang="en-US" sz="2400" dirty="0"/>
              <a:t> (3 or 4</a:t>
            </a:r>
            <a:r>
              <a:rPr lang="en-US" sz="2400" dirty="0" smtClean="0"/>
              <a:t>) must be 4 for MPLS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my AS </a:t>
            </a:r>
            <a:r>
              <a:rPr lang="en-US" sz="2400" dirty="0"/>
              <a:t>– identifier of autonomous system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hold time </a:t>
            </a:r>
            <a:r>
              <a:rPr lang="en-US" sz="2400" dirty="0"/>
              <a:t>– max time (sec) between receipt of messages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BGP ID </a:t>
            </a:r>
            <a:r>
              <a:rPr lang="en-US" sz="2400" dirty="0"/>
              <a:t>– sender’s BGP identifier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op </a:t>
            </a:r>
            <a:r>
              <a:rPr lang="en-US" sz="2400" dirty="0" err="1">
                <a:solidFill>
                  <a:srgbClr val="0033CC"/>
                </a:solidFill>
              </a:rPr>
              <a:t>len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– length (bytes) of optional parameters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opt parameters </a:t>
            </a:r>
            <a:r>
              <a:rPr lang="en-US" sz="2400" dirty="0"/>
              <a:t>- TLVs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Line 5"/>
          <p:cNvSpPr>
            <a:spLocks noChangeShapeType="1"/>
          </p:cNvSpPr>
          <p:nvPr/>
        </p:nvSpPr>
        <p:spPr bwMode="auto">
          <a:xfrm>
            <a:off x="41275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558800" y="1803400"/>
            <a:ext cx="96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version</a:t>
            </a:r>
          </a:p>
          <a:p>
            <a:pPr>
              <a:spcBef>
                <a:spcPct val="10000"/>
              </a:spcBef>
            </a:pPr>
            <a:r>
              <a:rPr lang="en-US"/>
              <a:t>  (1B)</a:t>
            </a:r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55118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88" name="Line 8"/>
          <p:cNvSpPr>
            <a:spLocks noChangeShapeType="1"/>
          </p:cNvSpPr>
          <p:nvPr/>
        </p:nvSpPr>
        <p:spPr bwMode="auto">
          <a:xfrm>
            <a:off x="62484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1701800" y="1828800"/>
            <a:ext cx="1003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my AS</a:t>
            </a:r>
          </a:p>
          <a:p>
            <a:pPr>
              <a:spcBef>
                <a:spcPct val="10000"/>
              </a:spcBef>
            </a:pPr>
            <a:r>
              <a:rPr lang="en-US"/>
              <a:t>  (2B)  </a:t>
            </a:r>
          </a:p>
        </p:txBody>
      </p:sp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2946400" y="1828800"/>
            <a:ext cx="116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hold time</a:t>
            </a:r>
          </a:p>
          <a:p>
            <a:pPr>
              <a:spcBef>
                <a:spcPct val="10000"/>
              </a:spcBef>
            </a:pPr>
            <a:r>
              <a:rPr lang="en-US"/>
              <a:t>    (2B)</a:t>
            </a:r>
          </a:p>
        </p:txBody>
      </p: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6489700" y="1828800"/>
            <a:ext cx="1778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opt parameters</a:t>
            </a:r>
          </a:p>
          <a:p>
            <a:pPr>
              <a:spcBef>
                <a:spcPct val="10000"/>
              </a:spcBef>
            </a:pPr>
            <a:r>
              <a:rPr lang="en-US"/>
              <a:t>   (variable)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4254500" y="1828800"/>
            <a:ext cx="116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BGP-ID</a:t>
            </a:r>
          </a:p>
          <a:p>
            <a:pPr>
              <a:spcBef>
                <a:spcPct val="10000"/>
              </a:spcBef>
            </a:pPr>
            <a:r>
              <a:rPr lang="en-US"/>
              <a:t>    (2B)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5461000" y="1828800"/>
            <a:ext cx="812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 len</a:t>
            </a:r>
          </a:p>
          <a:p>
            <a:pPr>
              <a:spcBef>
                <a:spcPct val="10000"/>
              </a:spcBef>
            </a:pPr>
            <a:r>
              <a:rPr lang="en-US"/>
              <a:t> (1B)</a:t>
            </a:r>
          </a:p>
        </p:txBody>
      </p:sp>
      <p:sp>
        <p:nvSpPr>
          <p:cNvPr id="378894" name="Line 14"/>
          <p:cNvSpPr>
            <a:spLocks noChangeShapeType="1"/>
          </p:cNvSpPr>
          <p:nvPr/>
        </p:nvSpPr>
        <p:spPr bwMode="auto">
          <a:xfrm>
            <a:off x="27559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95" name="Line 15"/>
          <p:cNvSpPr>
            <a:spLocks noChangeShapeType="1"/>
          </p:cNvSpPr>
          <p:nvPr/>
        </p:nvSpPr>
        <p:spPr bwMode="auto">
          <a:xfrm>
            <a:off x="14224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165100"/>
            <a:ext cx="783331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Connection Oriented Forwarding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4048103"/>
            <a:ext cx="8605838" cy="2474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each forwarder maintains </a:t>
            </a:r>
            <a:r>
              <a:rPr lang="en-US" sz="2400" i="1" dirty="0" smtClean="0"/>
              <a:t>forwarding table</a:t>
            </a:r>
            <a:r>
              <a:rPr lang="en-US" sz="2400" dirty="0" smtClean="0"/>
              <a:t> </a:t>
            </a:r>
            <a:r>
              <a:rPr lang="en-US" sz="2000" dirty="0" smtClean="0"/>
              <a:t>(or table per input port)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control component: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</a:rPr>
              <a:t>route must be </a:t>
            </a:r>
            <a:r>
              <a:rPr lang="en-US" sz="2400" i="1" dirty="0" smtClean="0">
                <a:solidFill>
                  <a:srgbClr val="0033CC"/>
                </a:solidFill>
              </a:rPr>
              <a:t>set-up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(table must be updated)</a:t>
            </a:r>
            <a:r>
              <a:rPr lang="en-US" sz="2400" dirty="0" smtClean="0">
                <a:solidFill>
                  <a:srgbClr val="0033CC"/>
                </a:solidFill>
              </a:rPr>
              <a:t> before data sent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</a:rPr>
              <a:t>set-up may be manual or signaled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</a:rPr>
              <a:t>once route no longer needed it should be </a:t>
            </a:r>
            <a:r>
              <a:rPr lang="en-US" sz="2400" i="1" dirty="0" smtClean="0">
                <a:solidFill>
                  <a:srgbClr val="0033CC"/>
                </a:solidFill>
              </a:rPr>
              <a:t>torn-down</a:t>
            </a:r>
            <a:endParaRPr lang="en-US" sz="2400" dirty="0" smtClean="0">
              <a:solidFill>
                <a:srgbClr val="0033CC"/>
              </a:solidFill>
            </a:endParaRPr>
          </a:p>
        </p:txBody>
      </p:sp>
      <p:grpSp>
        <p:nvGrpSpPr>
          <p:cNvPr id="2" name="Group 755"/>
          <p:cNvGrpSpPr>
            <a:grpSpLocks/>
          </p:cNvGrpSpPr>
          <p:nvPr/>
        </p:nvGrpSpPr>
        <p:grpSpPr bwMode="auto">
          <a:xfrm>
            <a:off x="0" y="1103313"/>
            <a:ext cx="8694738" cy="2805112"/>
            <a:chOff x="0" y="695"/>
            <a:chExt cx="5477" cy="1767"/>
          </a:xfrm>
        </p:grpSpPr>
        <p:sp>
          <p:nvSpPr>
            <p:cNvPr id="21510" name="AutoShape 498"/>
            <p:cNvSpPr>
              <a:spLocks/>
            </p:cNvSpPr>
            <p:nvPr/>
          </p:nvSpPr>
          <p:spPr bwMode="auto">
            <a:xfrm>
              <a:off x="1096" y="2078"/>
              <a:ext cx="951" cy="384"/>
            </a:xfrm>
            <a:prstGeom prst="borderCallout1">
              <a:avLst>
                <a:gd name="adj1" fmla="val 18750"/>
                <a:gd name="adj2" fmla="val 105046"/>
                <a:gd name="adj3" fmla="val -31250"/>
                <a:gd name="adj4" fmla="val 1329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en-US"/>
                <a:t>input ports</a:t>
              </a:r>
            </a:p>
          </p:txBody>
        </p:sp>
        <p:sp>
          <p:nvSpPr>
            <p:cNvPr id="21511" name="AutoShape 499"/>
            <p:cNvSpPr>
              <a:spLocks/>
            </p:cNvSpPr>
            <p:nvPr/>
          </p:nvSpPr>
          <p:spPr bwMode="auto">
            <a:xfrm>
              <a:off x="3711" y="2037"/>
              <a:ext cx="951" cy="384"/>
            </a:xfrm>
            <a:prstGeom prst="borderCallout1">
              <a:avLst>
                <a:gd name="adj1" fmla="val 18750"/>
                <a:gd name="adj2" fmla="val -5046"/>
                <a:gd name="adj3" fmla="val -14843"/>
                <a:gd name="adj4" fmla="val -329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en-US"/>
                <a:t>output ports</a:t>
              </a:r>
            </a:p>
          </p:txBody>
        </p:sp>
        <p:sp>
          <p:nvSpPr>
            <p:cNvPr id="21512" name="Rectangle 306"/>
            <p:cNvSpPr>
              <a:spLocks noChangeArrowheads="1"/>
            </p:cNvSpPr>
            <p:nvPr/>
          </p:nvSpPr>
          <p:spPr bwMode="auto">
            <a:xfrm flipH="1">
              <a:off x="493" y="1854"/>
              <a:ext cx="1929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305"/>
            <p:cNvSpPr>
              <a:spLocks noChangeArrowheads="1"/>
            </p:cNvSpPr>
            <p:nvPr/>
          </p:nvSpPr>
          <p:spPr bwMode="auto">
            <a:xfrm flipH="1">
              <a:off x="782" y="1676"/>
              <a:ext cx="1645" cy="49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304"/>
            <p:cNvSpPr>
              <a:spLocks noChangeArrowheads="1"/>
            </p:cNvSpPr>
            <p:nvPr/>
          </p:nvSpPr>
          <p:spPr bwMode="auto">
            <a:xfrm flipH="1">
              <a:off x="1106" y="1488"/>
              <a:ext cx="1307" cy="55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303"/>
            <p:cNvSpPr>
              <a:spLocks noChangeArrowheads="1"/>
            </p:cNvSpPr>
            <p:nvPr/>
          </p:nvSpPr>
          <p:spPr bwMode="auto">
            <a:xfrm flipH="1">
              <a:off x="1457" y="1282"/>
              <a:ext cx="987" cy="49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47"/>
            <p:cNvGrpSpPr>
              <a:grpSpLocks/>
            </p:cNvGrpSpPr>
            <p:nvPr/>
          </p:nvGrpSpPr>
          <p:grpSpPr bwMode="auto">
            <a:xfrm>
              <a:off x="266" y="1703"/>
              <a:ext cx="251" cy="330"/>
              <a:chOff x="266" y="1703"/>
              <a:chExt cx="251" cy="330"/>
            </a:xfrm>
          </p:grpSpPr>
          <p:sp>
            <p:nvSpPr>
              <p:cNvPr id="21646" name="Oval 501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7" name="Rectangle 50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Rectangle 503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9" name="Oval 504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52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651" name="Freeform 52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Freeform 52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Freeform 52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Freeform 52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17" name="Rectangle 341"/>
            <p:cNvSpPr>
              <a:spLocks noChangeArrowheads="1"/>
            </p:cNvSpPr>
            <p:nvPr/>
          </p:nvSpPr>
          <p:spPr bwMode="auto">
            <a:xfrm flipH="1">
              <a:off x="3364" y="1286"/>
              <a:ext cx="1022" cy="7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342"/>
            <p:cNvSpPr>
              <a:spLocks noChangeArrowheads="1"/>
            </p:cNvSpPr>
            <p:nvPr/>
          </p:nvSpPr>
          <p:spPr bwMode="auto">
            <a:xfrm flipH="1">
              <a:off x="3333" y="1501"/>
              <a:ext cx="1408" cy="6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343"/>
            <p:cNvSpPr>
              <a:spLocks noChangeArrowheads="1"/>
            </p:cNvSpPr>
            <p:nvPr/>
          </p:nvSpPr>
          <p:spPr bwMode="auto">
            <a:xfrm flipH="1">
              <a:off x="3347" y="1689"/>
              <a:ext cx="1663" cy="6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344"/>
            <p:cNvSpPr>
              <a:spLocks noChangeArrowheads="1"/>
            </p:cNvSpPr>
            <p:nvPr/>
          </p:nvSpPr>
          <p:spPr bwMode="auto">
            <a:xfrm flipH="1">
              <a:off x="3342" y="1886"/>
              <a:ext cx="1965" cy="48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345"/>
            <p:cNvSpPr>
              <a:spLocks noChangeArrowheads="1"/>
            </p:cNvSpPr>
            <p:nvPr/>
          </p:nvSpPr>
          <p:spPr bwMode="auto">
            <a:xfrm flipH="1">
              <a:off x="3347" y="1111"/>
              <a:ext cx="795" cy="5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307"/>
            <p:cNvSpPr>
              <a:spLocks noChangeArrowheads="1"/>
            </p:cNvSpPr>
            <p:nvPr/>
          </p:nvSpPr>
          <p:spPr bwMode="auto">
            <a:xfrm flipH="1">
              <a:off x="1614" y="1098"/>
              <a:ext cx="813" cy="67"/>
            </a:xfrm>
            <a:prstGeom prst="rect">
              <a:avLst/>
            </a:prstGeom>
            <a:gradFill rotWithShape="0">
              <a:gsLst>
                <a:gs pos="0">
                  <a:srgbClr val="CCA37A"/>
                </a:gs>
                <a:gs pos="50000">
                  <a:srgbClr val="FFCC99"/>
                </a:gs>
                <a:gs pos="100000">
                  <a:srgbClr val="CCA37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739"/>
            <p:cNvGrpSpPr>
              <a:grpSpLocks/>
            </p:cNvGrpSpPr>
            <p:nvPr/>
          </p:nvGrpSpPr>
          <p:grpSpPr bwMode="auto">
            <a:xfrm>
              <a:off x="2324" y="841"/>
              <a:ext cx="1113" cy="1245"/>
              <a:chOff x="2324" y="841"/>
              <a:chExt cx="1113" cy="1245"/>
            </a:xfrm>
          </p:grpSpPr>
          <p:sp>
            <p:nvSpPr>
              <p:cNvPr id="21625" name="Oval 275"/>
              <p:cNvSpPr>
                <a:spLocks noChangeArrowheads="1"/>
              </p:cNvSpPr>
              <p:nvPr/>
            </p:nvSpPr>
            <p:spPr bwMode="auto">
              <a:xfrm>
                <a:off x="2413" y="1689"/>
                <a:ext cx="943" cy="397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Rectangle 276"/>
              <p:cNvSpPr>
                <a:spLocks noChangeArrowheads="1"/>
              </p:cNvSpPr>
              <p:nvPr/>
            </p:nvSpPr>
            <p:spPr bwMode="auto">
              <a:xfrm>
                <a:off x="2411" y="1044"/>
                <a:ext cx="942" cy="846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Rectangle 277"/>
              <p:cNvSpPr>
                <a:spLocks noChangeArrowheads="1"/>
              </p:cNvSpPr>
              <p:nvPr/>
            </p:nvSpPr>
            <p:spPr bwMode="auto">
              <a:xfrm>
                <a:off x="2411" y="1044"/>
                <a:ext cx="942" cy="84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Oval 278"/>
              <p:cNvSpPr>
                <a:spLocks noChangeArrowheads="1"/>
              </p:cNvSpPr>
              <p:nvPr/>
            </p:nvSpPr>
            <p:spPr bwMode="auto">
              <a:xfrm>
                <a:off x="2413" y="841"/>
                <a:ext cx="943" cy="397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98"/>
              <p:cNvGrpSpPr>
                <a:grpSpLocks/>
              </p:cNvGrpSpPr>
              <p:nvPr/>
            </p:nvGrpSpPr>
            <p:grpSpPr bwMode="auto">
              <a:xfrm>
                <a:off x="2520" y="1262"/>
                <a:ext cx="723" cy="728"/>
                <a:chOff x="581" y="2795"/>
                <a:chExt cx="667" cy="513"/>
              </a:xfrm>
            </p:grpSpPr>
            <p:sp>
              <p:nvSpPr>
                <p:cNvPr id="21642" name="Freeform 29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Freeform 30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Freeform 30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Freeform 30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32"/>
              <p:cNvGrpSpPr>
                <a:grpSpLocks/>
              </p:cNvGrpSpPr>
              <p:nvPr/>
            </p:nvGrpSpPr>
            <p:grpSpPr bwMode="auto">
              <a:xfrm>
                <a:off x="2324" y="1047"/>
                <a:ext cx="167" cy="913"/>
                <a:chOff x="2114" y="1385"/>
                <a:chExt cx="167" cy="913"/>
              </a:xfrm>
            </p:grpSpPr>
            <p:sp>
              <p:nvSpPr>
                <p:cNvPr id="21637" name="Oval 321"/>
                <p:cNvSpPr>
                  <a:spLocks noChangeArrowheads="1"/>
                </p:cNvSpPr>
                <p:nvPr/>
              </p:nvSpPr>
              <p:spPr bwMode="auto">
                <a:xfrm>
                  <a:off x="2114" y="1385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1638" name="Oval 322"/>
                <p:cNvSpPr>
                  <a:spLocks noChangeArrowheads="1"/>
                </p:cNvSpPr>
                <p:nvPr/>
              </p:nvSpPr>
              <p:spPr bwMode="auto">
                <a:xfrm>
                  <a:off x="2119" y="157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1639" name="Oval 323"/>
                <p:cNvSpPr>
                  <a:spLocks noChangeArrowheads="1"/>
                </p:cNvSpPr>
                <p:nvPr/>
              </p:nvSpPr>
              <p:spPr bwMode="auto">
                <a:xfrm>
                  <a:off x="2132" y="17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1640" name="Oval 324"/>
                <p:cNvSpPr>
                  <a:spLocks noChangeArrowheads="1"/>
                </p:cNvSpPr>
                <p:nvPr/>
              </p:nvSpPr>
              <p:spPr bwMode="auto">
                <a:xfrm>
                  <a:off x="2137" y="196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1641" name="Oval 325"/>
                <p:cNvSpPr>
                  <a:spLocks noChangeArrowheads="1"/>
                </p:cNvSpPr>
                <p:nvPr/>
              </p:nvSpPr>
              <p:spPr bwMode="auto">
                <a:xfrm>
                  <a:off x="2133" y="2154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5</a:t>
                  </a:r>
                </a:p>
              </p:txBody>
            </p:sp>
          </p:grpSp>
          <p:grpSp>
            <p:nvGrpSpPr>
              <p:cNvPr id="8" name="Group 333"/>
              <p:cNvGrpSpPr>
                <a:grpSpLocks/>
              </p:cNvGrpSpPr>
              <p:nvPr/>
            </p:nvGrpSpPr>
            <p:grpSpPr bwMode="auto">
              <a:xfrm>
                <a:off x="3270" y="1052"/>
                <a:ext cx="167" cy="913"/>
                <a:chOff x="2114" y="1385"/>
                <a:chExt cx="167" cy="913"/>
              </a:xfrm>
            </p:grpSpPr>
            <p:sp>
              <p:nvSpPr>
                <p:cNvPr id="21632" name="Oval 334"/>
                <p:cNvSpPr>
                  <a:spLocks noChangeArrowheads="1"/>
                </p:cNvSpPr>
                <p:nvPr/>
              </p:nvSpPr>
              <p:spPr bwMode="auto">
                <a:xfrm>
                  <a:off x="2114" y="1385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1633" name="Oval 335"/>
                <p:cNvSpPr>
                  <a:spLocks noChangeArrowheads="1"/>
                </p:cNvSpPr>
                <p:nvPr/>
              </p:nvSpPr>
              <p:spPr bwMode="auto">
                <a:xfrm>
                  <a:off x="2119" y="157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1634" name="Oval 336"/>
                <p:cNvSpPr>
                  <a:spLocks noChangeArrowheads="1"/>
                </p:cNvSpPr>
                <p:nvPr/>
              </p:nvSpPr>
              <p:spPr bwMode="auto">
                <a:xfrm>
                  <a:off x="2132" y="176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1635" name="Oval 337"/>
                <p:cNvSpPr>
                  <a:spLocks noChangeArrowheads="1"/>
                </p:cNvSpPr>
                <p:nvPr/>
              </p:nvSpPr>
              <p:spPr bwMode="auto">
                <a:xfrm>
                  <a:off x="2137" y="196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1636" name="Oval 338"/>
                <p:cNvSpPr>
                  <a:spLocks noChangeArrowheads="1"/>
                </p:cNvSpPr>
                <p:nvPr/>
              </p:nvSpPr>
              <p:spPr bwMode="auto">
                <a:xfrm>
                  <a:off x="2133" y="2154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pPr algn="ctr"/>
                  <a:r>
                    <a:rPr lang="en-GB" altLang="en-US" sz="1400" b="1">
                      <a:latin typeface="Arial" charset="0"/>
                    </a:rPr>
                    <a:t>5</a:t>
                  </a:r>
                </a:p>
              </p:txBody>
            </p:sp>
          </p:grpSp>
        </p:grpSp>
        <p:grpSp>
          <p:nvGrpSpPr>
            <p:cNvPr id="9" name="Group 648"/>
            <p:cNvGrpSpPr>
              <a:grpSpLocks/>
            </p:cNvGrpSpPr>
            <p:nvPr/>
          </p:nvGrpSpPr>
          <p:grpSpPr bwMode="auto">
            <a:xfrm>
              <a:off x="563" y="1470"/>
              <a:ext cx="251" cy="330"/>
              <a:chOff x="266" y="1703"/>
              <a:chExt cx="251" cy="330"/>
            </a:xfrm>
          </p:grpSpPr>
          <p:sp>
            <p:nvSpPr>
              <p:cNvPr id="21616" name="Oval 64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Rectangle 65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Rectangle 65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" name="Oval 65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65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621" name="Freeform 65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Freeform 65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Freeform 65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Freeform 65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658"/>
            <p:cNvGrpSpPr>
              <a:grpSpLocks/>
            </p:cNvGrpSpPr>
            <p:nvPr/>
          </p:nvGrpSpPr>
          <p:grpSpPr bwMode="auto">
            <a:xfrm>
              <a:off x="901" y="1305"/>
              <a:ext cx="251" cy="330"/>
              <a:chOff x="266" y="1703"/>
              <a:chExt cx="251" cy="330"/>
            </a:xfrm>
          </p:grpSpPr>
          <p:sp>
            <p:nvSpPr>
              <p:cNvPr id="21607" name="Oval 65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Rectangle 66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Rectangle 66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Oval 66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6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612" name="Freeform 66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Freeform 66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Freeform 66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Freeform 66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68"/>
            <p:cNvGrpSpPr>
              <a:grpSpLocks/>
            </p:cNvGrpSpPr>
            <p:nvPr/>
          </p:nvGrpSpPr>
          <p:grpSpPr bwMode="auto">
            <a:xfrm>
              <a:off x="1258" y="1123"/>
              <a:ext cx="251" cy="330"/>
              <a:chOff x="266" y="1703"/>
              <a:chExt cx="251" cy="330"/>
            </a:xfrm>
          </p:grpSpPr>
          <p:sp>
            <p:nvSpPr>
              <p:cNvPr id="21598" name="Oval 66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Rectangle 67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Rectangle 67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Oval 67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67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603" name="Freeform 67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Freeform 67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Freeform 67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Freeform 67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78"/>
            <p:cNvGrpSpPr>
              <a:grpSpLocks/>
            </p:cNvGrpSpPr>
            <p:nvPr/>
          </p:nvGrpSpPr>
          <p:grpSpPr bwMode="auto">
            <a:xfrm>
              <a:off x="1550" y="931"/>
              <a:ext cx="251" cy="330"/>
              <a:chOff x="266" y="1703"/>
              <a:chExt cx="251" cy="330"/>
            </a:xfrm>
          </p:grpSpPr>
          <p:sp>
            <p:nvSpPr>
              <p:cNvPr id="21589" name="Oval 679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Rectangle 680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Rectangle 68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Oval 682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683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94" name="Freeform 684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Freeform 68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Freeform 686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Freeform 68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89"/>
            <p:cNvGrpSpPr>
              <a:grpSpLocks/>
            </p:cNvGrpSpPr>
            <p:nvPr/>
          </p:nvGrpSpPr>
          <p:grpSpPr bwMode="auto">
            <a:xfrm>
              <a:off x="4046" y="912"/>
              <a:ext cx="251" cy="330"/>
              <a:chOff x="266" y="1703"/>
              <a:chExt cx="251" cy="330"/>
            </a:xfrm>
          </p:grpSpPr>
          <p:sp>
            <p:nvSpPr>
              <p:cNvPr id="21580" name="Oval 690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Rectangle 69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Rectangle 69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Oval 693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69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85" name="Freeform 69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Freeform 69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Freeform 69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Freeform 69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99"/>
            <p:cNvGrpSpPr>
              <a:grpSpLocks/>
            </p:cNvGrpSpPr>
            <p:nvPr/>
          </p:nvGrpSpPr>
          <p:grpSpPr bwMode="auto">
            <a:xfrm>
              <a:off x="4320" y="1141"/>
              <a:ext cx="251" cy="330"/>
              <a:chOff x="266" y="1703"/>
              <a:chExt cx="251" cy="330"/>
            </a:xfrm>
          </p:grpSpPr>
          <p:sp>
            <p:nvSpPr>
              <p:cNvPr id="21571" name="Oval 700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Rectangle 70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Rectangle 70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Oval 703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70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76" name="Freeform 70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Freeform 70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Freeform 70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Freeform 70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709"/>
            <p:cNvGrpSpPr>
              <a:grpSpLocks/>
            </p:cNvGrpSpPr>
            <p:nvPr/>
          </p:nvGrpSpPr>
          <p:grpSpPr bwMode="auto">
            <a:xfrm>
              <a:off x="4659" y="1324"/>
              <a:ext cx="251" cy="330"/>
              <a:chOff x="266" y="1703"/>
              <a:chExt cx="251" cy="330"/>
            </a:xfrm>
          </p:grpSpPr>
          <p:sp>
            <p:nvSpPr>
              <p:cNvPr id="21562" name="Oval 710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Rectangle 71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Rectangle 71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Oval 713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71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67" name="Freeform 71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Freeform 71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Freeform 71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Freeform 71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719"/>
            <p:cNvGrpSpPr>
              <a:grpSpLocks/>
            </p:cNvGrpSpPr>
            <p:nvPr/>
          </p:nvGrpSpPr>
          <p:grpSpPr bwMode="auto">
            <a:xfrm>
              <a:off x="4943" y="1524"/>
              <a:ext cx="251" cy="330"/>
              <a:chOff x="266" y="1703"/>
              <a:chExt cx="251" cy="330"/>
            </a:xfrm>
          </p:grpSpPr>
          <p:sp>
            <p:nvSpPr>
              <p:cNvPr id="21553" name="Oval 720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Rectangle 72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Rectangle 72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Oval 723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72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58" name="Freeform 72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Freeform 72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Freeform 72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Freeform 72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729"/>
            <p:cNvGrpSpPr>
              <a:grpSpLocks/>
            </p:cNvGrpSpPr>
            <p:nvPr/>
          </p:nvGrpSpPr>
          <p:grpSpPr bwMode="auto">
            <a:xfrm>
              <a:off x="5226" y="1726"/>
              <a:ext cx="251" cy="330"/>
              <a:chOff x="266" y="1703"/>
              <a:chExt cx="251" cy="330"/>
            </a:xfrm>
          </p:grpSpPr>
          <p:sp>
            <p:nvSpPr>
              <p:cNvPr id="21544" name="Oval 730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Rectangle 731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Rectangle 732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Oval 733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734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49" name="Freeform 735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Freeform 736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Freeform 737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Freeform 738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741"/>
            <p:cNvGrpSpPr>
              <a:grpSpLocks/>
            </p:cNvGrpSpPr>
            <p:nvPr/>
          </p:nvGrpSpPr>
          <p:grpSpPr bwMode="auto">
            <a:xfrm>
              <a:off x="375" y="898"/>
              <a:ext cx="251" cy="330"/>
              <a:chOff x="266" y="1703"/>
              <a:chExt cx="251" cy="330"/>
            </a:xfrm>
          </p:grpSpPr>
          <p:sp>
            <p:nvSpPr>
              <p:cNvPr id="21535" name="Oval 742"/>
              <p:cNvSpPr>
                <a:spLocks noChangeArrowheads="1"/>
              </p:cNvSpPr>
              <p:nvPr/>
            </p:nvSpPr>
            <p:spPr bwMode="auto">
              <a:xfrm>
                <a:off x="267" y="1928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Rectangle 743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Rectangle 744"/>
              <p:cNvSpPr>
                <a:spLocks noChangeArrowheads="1"/>
              </p:cNvSpPr>
              <p:nvPr/>
            </p:nvSpPr>
            <p:spPr bwMode="auto">
              <a:xfrm>
                <a:off x="266" y="1757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Oval 745"/>
              <p:cNvSpPr>
                <a:spLocks noChangeArrowheads="1"/>
              </p:cNvSpPr>
              <p:nvPr/>
            </p:nvSpPr>
            <p:spPr bwMode="auto">
              <a:xfrm>
                <a:off x="267" y="1703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746"/>
              <p:cNvGrpSpPr>
                <a:grpSpLocks/>
              </p:cNvGrpSpPr>
              <p:nvPr/>
            </p:nvGrpSpPr>
            <p:grpSpPr bwMode="auto">
              <a:xfrm>
                <a:off x="295" y="1815"/>
                <a:ext cx="192" cy="192"/>
                <a:chOff x="581" y="2795"/>
                <a:chExt cx="667" cy="513"/>
              </a:xfrm>
            </p:grpSpPr>
            <p:sp>
              <p:nvSpPr>
                <p:cNvPr id="21540" name="Freeform 747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748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Freeform 749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750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34" name="Text Box 751"/>
            <p:cNvSpPr txBox="1">
              <a:spLocks noChangeArrowheads="1"/>
            </p:cNvSpPr>
            <p:nvPr/>
          </p:nvSpPr>
          <p:spPr bwMode="auto">
            <a:xfrm>
              <a:off x="0" y="695"/>
              <a:ext cx="15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 forwarder (switch)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UPDATE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2322513"/>
            <a:ext cx="87757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</a:rPr>
              <a:t>W</a:t>
            </a:r>
            <a:r>
              <a:rPr lang="en-US" sz="2000" dirty="0">
                <a:solidFill>
                  <a:srgbClr val="0033CC"/>
                </a:solidFill>
              </a:rPr>
              <a:t>ithdrawn </a:t>
            </a:r>
            <a:r>
              <a:rPr lang="en-US" sz="2000" b="1" dirty="0">
                <a:solidFill>
                  <a:srgbClr val="0033CC"/>
                </a:solidFill>
              </a:rPr>
              <a:t>R</a:t>
            </a:r>
            <a:r>
              <a:rPr lang="en-US" sz="2000" dirty="0">
                <a:solidFill>
                  <a:srgbClr val="0033CC"/>
                </a:solidFill>
              </a:rPr>
              <a:t>outes </a:t>
            </a:r>
            <a:r>
              <a:rPr lang="en-US" sz="2000" dirty="0"/>
              <a:t>– list of routes no longer to be used</a:t>
            </a:r>
            <a:r>
              <a:rPr lang="en-US" dirty="0"/>
              <a:t> </a:t>
            </a:r>
            <a:r>
              <a:rPr lang="en-US" sz="1600" dirty="0"/>
              <a:t>(NLRI format- see below)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</a:rPr>
              <a:t>P</a:t>
            </a:r>
            <a:r>
              <a:rPr lang="en-US" sz="2000" dirty="0">
                <a:solidFill>
                  <a:srgbClr val="0033CC"/>
                </a:solidFill>
              </a:rPr>
              <a:t>ath </a:t>
            </a:r>
            <a:r>
              <a:rPr lang="en-US" sz="2000" b="1" dirty="0">
                <a:solidFill>
                  <a:srgbClr val="0033CC"/>
                </a:solidFill>
              </a:rPr>
              <a:t>A</a:t>
            </a:r>
            <a:r>
              <a:rPr lang="en-US" sz="2000" dirty="0">
                <a:solidFill>
                  <a:srgbClr val="0033CC"/>
                </a:solidFill>
              </a:rPr>
              <a:t>ttributes </a:t>
            </a:r>
            <a:r>
              <a:rPr lang="en-US" sz="2000" dirty="0"/>
              <a:t>– route specific information (see next page)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</a:rPr>
              <a:t>N</a:t>
            </a:r>
            <a:r>
              <a:rPr lang="en-US" sz="2000" dirty="0">
                <a:solidFill>
                  <a:srgbClr val="0033CC"/>
                </a:solidFill>
              </a:rPr>
              <a:t>etwork </a:t>
            </a:r>
            <a:r>
              <a:rPr lang="en-US" sz="2000" b="1" dirty="0">
                <a:solidFill>
                  <a:srgbClr val="0033CC"/>
                </a:solidFill>
              </a:rPr>
              <a:t>L</a:t>
            </a:r>
            <a:r>
              <a:rPr lang="en-US" sz="2000" dirty="0">
                <a:solidFill>
                  <a:srgbClr val="0033CC"/>
                </a:solidFill>
              </a:rPr>
              <a:t>ayer </a:t>
            </a:r>
            <a:r>
              <a:rPr lang="en-US" sz="2000" b="1" dirty="0" err="1">
                <a:solidFill>
                  <a:srgbClr val="0033CC"/>
                </a:solidFill>
              </a:rPr>
              <a:t>R</a:t>
            </a:r>
            <a:r>
              <a:rPr lang="en-US" sz="2000" dirty="0" err="1">
                <a:solidFill>
                  <a:srgbClr val="0033CC"/>
                </a:solidFill>
              </a:rPr>
              <a:t>eachability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nformation </a:t>
            </a:r>
            <a:r>
              <a:rPr lang="en-US" sz="2000" dirty="0"/>
              <a:t>– (classless) routing information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 lvl="1">
              <a:buFontTx/>
              <a:buNone/>
            </a:pPr>
            <a:r>
              <a:rPr lang="en-US" sz="1800" dirty="0"/>
              <a:t>the NLRI is a list of address-prefixes</a:t>
            </a:r>
          </a:p>
          <a:p>
            <a:pPr lvl="1">
              <a:buFontTx/>
              <a:buNone/>
            </a:pPr>
            <a:r>
              <a:rPr lang="en-US" sz="1800" dirty="0"/>
              <a:t>each prefix must be masked from the left to the length specified</a:t>
            </a:r>
            <a:r>
              <a:rPr lang="en-US" sz="20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622300" y="106680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09" name="Line 5"/>
          <p:cNvSpPr>
            <a:spLocks noChangeShapeType="1"/>
          </p:cNvSpPr>
          <p:nvPr/>
        </p:nvSpPr>
        <p:spPr bwMode="auto">
          <a:xfrm>
            <a:off x="4127500" y="10668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558800" y="1193800"/>
            <a:ext cx="104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 len</a:t>
            </a:r>
          </a:p>
          <a:p>
            <a:pPr>
              <a:spcBef>
                <a:spcPct val="10000"/>
              </a:spcBef>
            </a:pPr>
            <a:r>
              <a:rPr lang="en-US"/>
              <a:t>  (2B)</a:t>
            </a:r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5842000" y="10668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1409700" y="1219200"/>
            <a:ext cx="1333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withdrawn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routes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(var)  </a:t>
            </a:r>
          </a:p>
        </p:txBody>
      </p:sp>
      <p:sp>
        <p:nvSpPr>
          <p:cNvPr id="379913" name="Text Box 9"/>
          <p:cNvSpPr txBox="1">
            <a:spLocks noChangeArrowheads="1"/>
          </p:cNvSpPr>
          <p:nvPr/>
        </p:nvSpPr>
        <p:spPr bwMode="auto">
          <a:xfrm>
            <a:off x="2857500" y="1219200"/>
            <a:ext cx="116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PA len</a:t>
            </a:r>
          </a:p>
          <a:p>
            <a:pPr algn="ctr">
              <a:spcBef>
                <a:spcPct val="10000"/>
              </a:spcBef>
            </a:pPr>
            <a:r>
              <a:rPr lang="en-US"/>
              <a:t>(2B)</a:t>
            </a:r>
          </a:p>
        </p:txBody>
      </p:sp>
      <p:sp>
        <p:nvSpPr>
          <p:cNvPr id="379914" name="Text Box 10"/>
          <p:cNvSpPr txBox="1">
            <a:spLocks noChangeArrowheads="1"/>
          </p:cNvSpPr>
          <p:nvPr/>
        </p:nvSpPr>
        <p:spPr bwMode="auto">
          <a:xfrm>
            <a:off x="6527800" y="1231900"/>
            <a:ext cx="119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NLRI</a:t>
            </a:r>
          </a:p>
          <a:p>
            <a:pPr algn="ctr">
              <a:spcBef>
                <a:spcPct val="10000"/>
              </a:spcBef>
            </a:pPr>
            <a:r>
              <a:rPr lang="en-US"/>
              <a:t>(var)</a:t>
            </a: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4343400" y="1181100"/>
            <a:ext cx="1244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path attributes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(var)</a:t>
            </a:r>
          </a:p>
        </p:txBody>
      </p:sp>
      <p:sp>
        <p:nvSpPr>
          <p:cNvPr id="379916" name="Line 12"/>
          <p:cNvSpPr>
            <a:spLocks noChangeShapeType="1"/>
          </p:cNvSpPr>
          <p:nvPr/>
        </p:nvSpPr>
        <p:spPr bwMode="auto">
          <a:xfrm>
            <a:off x="2755900" y="10668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17" name="Line 13"/>
          <p:cNvSpPr>
            <a:spLocks noChangeShapeType="1"/>
          </p:cNvSpPr>
          <p:nvPr/>
        </p:nvSpPr>
        <p:spPr bwMode="auto">
          <a:xfrm>
            <a:off x="1422400" y="10668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54200" y="3975100"/>
            <a:ext cx="4368800" cy="1003300"/>
            <a:chOff x="264" y="696"/>
            <a:chExt cx="2752" cy="632"/>
          </a:xfrm>
        </p:grpSpPr>
        <p:sp>
          <p:nvSpPr>
            <p:cNvPr id="379919" name="Rectangle 15"/>
            <p:cNvSpPr>
              <a:spLocks noChangeArrowheads="1"/>
            </p:cNvSpPr>
            <p:nvPr/>
          </p:nvSpPr>
          <p:spPr bwMode="auto">
            <a:xfrm>
              <a:off x="264" y="696"/>
              <a:ext cx="2752" cy="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0" name="Line 16"/>
            <p:cNvSpPr>
              <a:spLocks noChangeShapeType="1"/>
            </p:cNvSpPr>
            <p:nvPr/>
          </p:nvSpPr>
          <p:spPr bwMode="auto">
            <a:xfrm>
              <a:off x="880" y="696"/>
              <a:ext cx="0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21" name="Text Box 17"/>
            <p:cNvSpPr txBox="1">
              <a:spLocks noChangeArrowheads="1"/>
            </p:cNvSpPr>
            <p:nvPr/>
          </p:nvSpPr>
          <p:spPr bwMode="auto">
            <a:xfrm>
              <a:off x="328" y="784"/>
              <a:ext cx="51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len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(1B)</a:t>
              </a:r>
            </a:p>
          </p:txBody>
        </p:sp>
        <p:sp>
          <p:nvSpPr>
            <p:cNvPr id="379922" name="Text Box 18"/>
            <p:cNvSpPr txBox="1">
              <a:spLocks noChangeArrowheads="1"/>
            </p:cNvSpPr>
            <p:nvPr/>
          </p:nvSpPr>
          <p:spPr bwMode="auto">
            <a:xfrm>
              <a:off x="1536" y="784"/>
              <a:ext cx="7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prefix</a:t>
              </a:r>
            </a:p>
            <a:p>
              <a:pPr algn="ctr">
                <a:spcBef>
                  <a:spcPct val="10000"/>
                </a:spcBef>
              </a:pPr>
              <a:r>
                <a:rPr lang="en-US"/>
                <a:t> (variable)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165100"/>
            <a:ext cx="7219950" cy="1143000"/>
          </a:xfrm>
        </p:spPr>
        <p:txBody>
          <a:bodyPr/>
          <a:lstStyle/>
          <a:p>
            <a:r>
              <a:rPr lang="en-US"/>
              <a:t>BGP UPDATE - Path Attributes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49413"/>
            <a:ext cx="8686800" cy="4762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flags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500" dirty="0"/>
              <a:t>O – optional/well-known bit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/>
              <a:t>if 1 must be recognized by all BGP implementations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/>
              <a:t>if W=1 and unrecognized attribute, BGP sends notification and session closed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500" dirty="0"/>
              <a:t>T – transitive/</a:t>
            </a:r>
            <a:r>
              <a:rPr lang="en-US" sz="2500" dirty="0" err="1"/>
              <a:t>nontransitive</a:t>
            </a:r>
            <a:r>
              <a:rPr lang="en-US" sz="2500" dirty="0"/>
              <a:t> bit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/>
              <a:t>if 1 and attribute unrecognized it is passed along, else silently ignored</a:t>
            </a:r>
          </a:p>
          <a:p>
            <a:pPr lvl="2">
              <a:lnSpc>
                <a:spcPct val="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/>
              <a:t>well-known attributes are always transitive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500" dirty="0"/>
              <a:t>C – complete/partial bit</a:t>
            </a:r>
            <a:r>
              <a:rPr lang="en-US" sz="3500" dirty="0"/>
              <a:t> </a:t>
            </a:r>
            <a:r>
              <a:rPr lang="en-US" sz="1600" dirty="0"/>
              <a:t>(for optional transitive attributes only)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500" dirty="0"/>
              <a:t>L – attribute length bit</a:t>
            </a:r>
            <a:r>
              <a:rPr lang="en-US" sz="3500" dirty="0"/>
              <a:t> </a:t>
            </a:r>
            <a:r>
              <a:rPr lang="en-US" sz="1600" dirty="0"/>
              <a:t>(=0 attribute length is 1B, =1 length is 2B)</a:t>
            </a:r>
          </a:p>
          <a:p>
            <a:pPr>
              <a:lnSpc>
                <a:spcPct val="17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</a:rPr>
              <a:t>type code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ORIGIN, AS_PATH, NEXT_HOP, MED, LOCAL_PREF,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AGGREGATOR, COMMUNITY, ORIGINATOR_ID…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16200" y="1085850"/>
            <a:ext cx="3263900" cy="581025"/>
            <a:chOff x="1496" y="1644"/>
            <a:chExt cx="2056" cy="366"/>
          </a:xfrm>
        </p:grpSpPr>
        <p:sp>
          <p:nvSpPr>
            <p:cNvPr id="380933" name="Rectangle 5"/>
            <p:cNvSpPr>
              <a:spLocks noChangeArrowheads="1"/>
            </p:cNvSpPr>
            <p:nvPr/>
          </p:nvSpPr>
          <p:spPr bwMode="auto">
            <a:xfrm>
              <a:off x="1496" y="1652"/>
              <a:ext cx="205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34" name="Text Box 6"/>
            <p:cNvSpPr txBox="1">
              <a:spLocks noChangeArrowheads="1"/>
            </p:cNvSpPr>
            <p:nvPr/>
          </p:nvSpPr>
          <p:spPr bwMode="auto">
            <a:xfrm>
              <a:off x="1736" y="164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flags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(1B)</a:t>
              </a:r>
            </a:p>
          </p:txBody>
        </p:sp>
        <p:sp>
          <p:nvSpPr>
            <p:cNvPr id="380935" name="Line 7"/>
            <p:cNvSpPr>
              <a:spLocks noChangeShapeType="1"/>
            </p:cNvSpPr>
            <p:nvPr/>
          </p:nvSpPr>
          <p:spPr bwMode="auto">
            <a:xfrm>
              <a:off x="2448" y="1656"/>
              <a:ext cx="0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936" name="Text Box 8"/>
            <p:cNvSpPr txBox="1">
              <a:spLocks noChangeArrowheads="1"/>
            </p:cNvSpPr>
            <p:nvPr/>
          </p:nvSpPr>
          <p:spPr bwMode="auto">
            <a:xfrm>
              <a:off x="2560" y="1644"/>
              <a:ext cx="8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type code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/>
                <a:t>(1B)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NOTIFICATON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92413"/>
            <a:ext cx="7772400" cy="3314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all notification messages cause BGP session to close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error codes include:</a:t>
            </a:r>
          </a:p>
          <a:p>
            <a:pPr lvl="1"/>
            <a:r>
              <a:rPr lang="en-US" sz="2400" dirty="0"/>
              <a:t>message header error</a:t>
            </a:r>
          </a:p>
          <a:p>
            <a:pPr lvl="1"/>
            <a:r>
              <a:rPr lang="en-US" sz="2400" dirty="0"/>
              <a:t>open message error</a:t>
            </a:r>
          </a:p>
          <a:p>
            <a:pPr lvl="1"/>
            <a:r>
              <a:rPr lang="en-US" sz="2400" dirty="0"/>
              <a:t>update message error</a:t>
            </a:r>
          </a:p>
          <a:p>
            <a:pPr lvl="1"/>
            <a:r>
              <a:rPr lang="en-US" sz="2400" dirty="0"/>
              <a:t>hold timer expired</a:t>
            </a:r>
          </a:p>
          <a:p>
            <a:pPr lvl="1"/>
            <a:r>
              <a:rPr lang="en-US" sz="2400" dirty="0"/>
              <a:t>state machine error</a:t>
            </a:r>
          </a:p>
          <a:p>
            <a:pPr lvl="1"/>
            <a:r>
              <a:rPr lang="en-US" sz="2400" dirty="0"/>
              <a:t>other fatal error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22300" y="1676400"/>
            <a:ext cx="7874000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622300" y="1803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error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code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 (1B)</a:t>
            </a: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1612900" y="18288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error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subcode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(2B)  </a:t>
            </a:r>
          </a:p>
        </p:txBody>
      </p:sp>
      <p:sp>
        <p:nvSpPr>
          <p:cNvPr id="381959" name="Line 7"/>
          <p:cNvSpPr>
            <a:spLocks noChangeShapeType="1"/>
          </p:cNvSpPr>
          <p:nvPr/>
        </p:nvSpPr>
        <p:spPr bwMode="auto">
          <a:xfrm>
            <a:off x="27559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960" name="Line 8"/>
          <p:cNvSpPr>
            <a:spLocks noChangeShapeType="1"/>
          </p:cNvSpPr>
          <p:nvPr/>
        </p:nvSpPr>
        <p:spPr bwMode="auto">
          <a:xfrm>
            <a:off x="1422400" y="16764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961" name="Text Box 9"/>
          <p:cNvSpPr txBox="1">
            <a:spLocks noChangeArrowheads="1"/>
          </p:cNvSpPr>
          <p:nvPr/>
        </p:nvSpPr>
        <p:spPr bwMode="auto">
          <a:xfrm>
            <a:off x="4800600" y="18669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data</a:t>
            </a:r>
          </a:p>
          <a:p>
            <a:pPr algn="ctr">
              <a:lnSpc>
                <a:spcPct val="75000"/>
              </a:lnSpc>
              <a:spcBef>
                <a:spcPct val="10000"/>
              </a:spcBef>
            </a:pPr>
            <a:r>
              <a:rPr lang="en-US"/>
              <a:t>(var)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787" y="2405489"/>
            <a:ext cx="5318102" cy="1785453"/>
          </a:xfrm>
        </p:spPr>
        <p:txBody>
          <a:bodyPr/>
          <a:lstStyle/>
          <a:p>
            <a:r>
              <a:rPr lang="en-US" sz="48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MPLS-TP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42" y="248976"/>
            <a:ext cx="6766560" cy="6447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Background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12573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is the most popular packet-switched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protocol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MPLS and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Ethernet are the most popular server layers under IP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but neither is a </a:t>
            </a:r>
            <a:r>
              <a:rPr lang="en-US" sz="2400" i="1" kern="0" dirty="0" smtClean="0"/>
              <a:t>transport</a:t>
            </a:r>
            <a:r>
              <a:rPr lang="en-US" sz="2400" kern="0" dirty="0" smtClean="0"/>
              <a:t> network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At least some Service Providers want  a</a:t>
            </a:r>
          </a:p>
          <a:p>
            <a:pPr marL="800100" lvl="1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/>
              <a:t>packet-based transport network </a:t>
            </a:r>
          </a:p>
          <a:p>
            <a:pPr marL="800100" lvl="1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/>
              <a:t>similar to present transport networks </a:t>
            </a:r>
          </a:p>
          <a:p>
            <a:pPr marL="800100" lvl="1" indent="-34290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/>
              <a:t>optimized for carrying IP</a:t>
            </a:r>
          </a:p>
          <a:p>
            <a:pPr marL="342900" indent="-342900" fontAlgn="base">
              <a:spcAft>
                <a:spcPct val="0"/>
              </a:spcAft>
              <a:defRPr/>
            </a:pPr>
            <a:endParaRPr lang="en-US" sz="2400" kern="0" dirty="0" smtClean="0"/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76" y="262623"/>
            <a:ext cx="7617819" cy="64474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Characteristics of transport networks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1143000"/>
            <a:ext cx="8001000" cy="55626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/>
              <a:t>High availability</a:t>
            </a:r>
          </a:p>
          <a:p>
            <a:pPr marL="914400" lvl="1" indent="-457200" fontAlgn="base">
              <a:spcAft>
                <a:spcPct val="0"/>
              </a:spcAft>
              <a:buFontTx/>
              <a:buAutoNum type="arabicPeriod"/>
            </a:pPr>
            <a:r>
              <a:rPr lang="en-US" sz="2400" kern="0" dirty="0" smtClean="0"/>
              <a:t> </a:t>
            </a:r>
            <a:r>
              <a:rPr lang="en-US" sz="2400" b="1" kern="0" dirty="0" smtClean="0"/>
              <a:t>F</a:t>
            </a:r>
            <a:r>
              <a:rPr lang="en-US" sz="2400" kern="0" dirty="0" smtClean="0"/>
              <a:t>ault </a:t>
            </a:r>
            <a:r>
              <a:rPr lang="en-US" sz="2400" b="1" kern="0" dirty="0" smtClean="0"/>
              <a:t>M</a:t>
            </a:r>
            <a:r>
              <a:rPr lang="en-US" sz="2400" kern="0" dirty="0" smtClean="0"/>
              <a:t>anagement OAM</a:t>
            </a:r>
          </a:p>
          <a:p>
            <a:pPr marL="914400" lvl="1" indent="-457200" fontAlgn="base">
              <a:spcAft>
                <a:spcPct val="0"/>
              </a:spcAft>
              <a:buFontTx/>
              <a:buAutoNum type="arabicPeriod"/>
            </a:pPr>
            <a:r>
              <a:rPr lang="en-US" sz="2400" kern="0" dirty="0" smtClean="0"/>
              <a:t> </a:t>
            </a:r>
            <a:r>
              <a:rPr lang="en-US" sz="2400" b="1" kern="0" dirty="0" smtClean="0"/>
              <a:t>A</a:t>
            </a:r>
            <a:r>
              <a:rPr lang="en-US" sz="2400" kern="0" dirty="0" smtClean="0"/>
              <a:t>utomatic </a:t>
            </a:r>
            <a:r>
              <a:rPr lang="en-US" sz="2400" b="1" kern="0" dirty="0" smtClean="0"/>
              <a:t>P</a:t>
            </a:r>
            <a:r>
              <a:rPr lang="en-US" sz="2400" kern="0" dirty="0" smtClean="0"/>
              <a:t>rotection </a:t>
            </a:r>
            <a:r>
              <a:rPr lang="en-US" sz="2400" b="1" kern="0" dirty="0" smtClean="0"/>
              <a:t>S</a:t>
            </a:r>
            <a:r>
              <a:rPr lang="en-US" sz="2400" kern="0" dirty="0" smtClean="0"/>
              <a:t>witching</a:t>
            </a:r>
          </a:p>
          <a:p>
            <a:pPr marL="457200" lvl="0" indent="-457200" fontAlgn="base">
              <a:spcAft>
                <a:spcPct val="0"/>
              </a:spcAft>
              <a:buFontTx/>
              <a:buAutoNum type="arabicPeriod"/>
              <a:defRPr/>
            </a:pPr>
            <a:r>
              <a:rPr lang="en-US" sz="2400" kern="0" dirty="0" smtClean="0"/>
              <a:t>Efficient utilization, SLA support, and </a:t>
            </a:r>
            <a:r>
              <a:rPr lang="en-US" sz="2400" kern="0" dirty="0" err="1" smtClean="0"/>
              <a:t>QoS</a:t>
            </a:r>
            <a:r>
              <a:rPr lang="en-US" sz="2400" kern="0" dirty="0" smtClean="0"/>
              <a:t> mechanisms</a:t>
            </a:r>
          </a:p>
          <a:p>
            <a:pPr marL="914400" lvl="1" indent="-457200" fontAlgn="base">
              <a:spcAft>
                <a:spcPct val="0"/>
              </a:spcAft>
              <a:buFontTx/>
              <a:buAutoNum type="arabicPeriod"/>
            </a:pPr>
            <a:r>
              <a:rPr lang="en-US" sz="2400" kern="0" dirty="0" smtClean="0"/>
              <a:t>high determinism</a:t>
            </a:r>
          </a:p>
          <a:p>
            <a:pPr marL="914400" lvl="1" indent="-457200" fontAlgn="base">
              <a:spcAft>
                <a:spcPct val="0"/>
              </a:spcAft>
              <a:buFontTx/>
              <a:buAutoNum type="arabicPeriod"/>
            </a:pPr>
            <a:r>
              <a:rPr lang="en-US" sz="2400" kern="0" dirty="0" smtClean="0"/>
              <a:t> </a:t>
            </a:r>
            <a:r>
              <a:rPr lang="en-US" sz="2400" b="1" kern="0" dirty="0" smtClean="0"/>
              <a:t>C</a:t>
            </a:r>
            <a:r>
              <a:rPr lang="en-US" sz="2400" kern="0" dirty="0" smtClean="0"/>
              <a:t>onnection </a:t>
            </a:r>
            <a:r>
              <a:rPr lang="en-US" sz="2400" b="1" kern="0" dirty="0" smtClean="0"/>
              <a:t>O</a:t>
            </a:r>
            <a:r>
              <a:rPr lang="en-US" sz="2400" kern="0" dirty="0" smtClean="0"/>
              <a:t>riented behavior</a:t>
            </a:r>
          </a:p>
          <a:p>
            <a:pPr marL="914400" lvl="1" indent="-457200" fontAlgn="base">
              <a:spcAft>
                <a:spcPct val="0"/>
              </a:spcAft>
              <a:buFontTx/>
              <a:buAutoNum type="arabicPeriod"/>
            </a:pPr>
            <a:r>
              <a:rPr lang="en-US" sz="2400" kern="0" dirty="0" smtClean="0"/>
              <a:t> </a:t>
            </a:r>
            <a:r>
              <a:rPr lang="en-US" sz="2400" b="1" kern="0" dirty="0" smtClean="0"/>
              <a:t>P</a:t>
            </a:r>
            <a:r>
              <a:rPr lang="en-US" sz="2400" kern="0" dirty="0" smtClean="0"/>
              <a:t>erformance </a:t>
            </a:r>
            <a:r>
              <a:rPr lang="en-US" sz="2400" b="1" kern="0" dirty="0" smtClean="0"/>
              <a:t>M</a:t>
            </a:r>
            <a:r>
              <a:rPr lang="en-US" sz="2400" kern="0" dirty="0" smtClean="0"/>
              <a:t>anagement OAM</a:t>
            </a:r>
          </a:p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/>
              <a:t>Management plane (optionally control plane)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en-US" sz="2400" kern="0" dirty="0" smtClean="0"/>
              <a:t>configuration management similar to traditional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/>
              <a:t>efficient provisioning of p2p, p2m and m2m services</a:t>
            </a:r>
            <a:endParaRPr lang="en-US" sz="2400" kern="0" dirty="0" smtClean="0"/>
          </a:p>
          <a:p>
            <a:pPr marL="457200" marR="0" lvl="0" indent="-4572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kern="0" dirty="0" smtClean="0"/>
              <a:t>Scalability - must scale well with increase in 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end-points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services</a:t>
            </a:r>
          </a:p>
          <a:p>
            <a:pPr marL="914400" lvl="1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bandwidth</a:t>
            </a: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Possible 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1333500"/>
            <a:ext cx="8001000" cy="5219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two popular server network protocols for carrying 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Ethernet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(in the past there were ATM, frame relay, IP over SDH, etc.)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Extensions to both were proposed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/>
              <a:t>P</a:t>
            </a:r>
            <a:r>
              <a:rPr lang="en-US" sz="2400" kern="0" dirty="0" smtClean="0"/>
              <a:t>rovider </a:t>
            </a:r>
            <a:r>
              <a:rPr lang="en-US" sz="2400" b="1" kern="0" dirty="0" smtClean="0"/>
              <a:t>B</a:t>
            </a:r>
            <a:r>
              <a:rPr lang="en-US" sz="2400" kern="0" dirty="0" smtClean="0"/>
              <a:t>ackbone </a:t>
            </a:r>
            <a:r>
              <a:rPr lang="en-US" sz="2400" b="1" kern="0" dirty="0" smtClean="0"/>
              <a:t>T</a:t>
            </a:r>
            <a:r>
              <a:rPr lang="en-US" sz="2400" kern="0" dirty="0" smtClean="0"/>
              <a:t>ransport  (which became PBB-TE)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ransport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-MPLS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(which became MPLS-TP)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PBT advanced in IEEE standardization 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kern="0" dirty="0" smtClean="0"/>
              <a:t>802.1ah + 802.1Qay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	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is now dead in the market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MPLS-TP was developed by both the IETF and the ITU-T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/>
              <a:t>	which eventually led to 2 incompatible versions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MPLS-TP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19100" y="1181100"/>
            <a:ext cx="8496300" cy="5295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MPLS-TP is a profile of MPLS, that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it reuses existing MPLS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its data plane is a </a:t>
            </a:r>
            <a:r>
              <a:rPr lang="en-US" sz="2000" kern="0" dirty="0" smtClean="0"/>
              <a:t>(minimal) </a:t>
            </a:r>
            <a:r>
              <a:rPr lang="en-US" sz="2400" kern="0" dirty="0" smtClean="0"/>
              <a:t>subset of the full MPLS data plane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it interoperates with existing MPLS (and PWE) protocols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	</a:t>
            </a:r>
            <a:r>
              <a:rPr lang="en-US" sz="2000" kern="0" dirty="0" smtClean="0"/>
              <a:t>without gateways</a:t>
            </a:r>
          </a:p>
          <a:p>
            <a:pPr lvl="0">
              <a:spcBef>
                <a:spcPts val="1200"/>
              </a:spcBef>
            </a:pPr>
            <a:r>
              <a:rPr lang="en-US" sz="2400" kern="0" dirty="0" smtClean="0"/>
              <a:t>TP is similar to other transport networks </a:t>
            </a:r>
            <a:r>
              <a:rPr lang="en-US" sz="2000" kern="0" dirty="0" smtClean="0"/>
              <a:t>(</a:t>
            </a:r>
            <a:r>
              <a:rPr lang="en-US" sz="2000" i="1" kern="0" dirty="0" smtClean="0"/>
              <a:t>including</a:t>
            </a:r>
            <a:r>
              <a:rPr lang="en-US" sz="2000" kern="0" dirty="0" smtClean="0"/>
              <a:t> </a:t>
            </a:r>
            <a:r>
              <a:rPr lang="en-US" sz="2000" i="1" kern="0" dirty="0" smtClean="0"/>
              <a:t>look and feel</a:t>
            </a:r>
            <a:r>
              <a:rPr lang="en-US" sz="2000" kern="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smtClean="0"/>
              <a:t>TP is multi-vendor </a:t>
            </a:r>
            <a:r>
              <a:rPr lang="en-US" sz="2000" dirty="0" smtClean="0"/>
              <a:t>(in a single domain and between domains)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TP supports static provisioning via management plane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sz="2400" kern="0" dirty="0" smtClean="0"/>
              <a:t>	a control plane is defined but </a:t>
            </a:r>
            <a:r>
              <a:rPr lang="en-US" sz="2400" b="1" kern="0" dirty="0" smtClean="0"/>
              <a:t>not mandatory </a:t>
            </a:r>
            <a:r>
              <a:rPr lang="en-US" sz="2400" kern="0" dirty="0" smtClean="0"/>
              <a:t>to 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 networks can be configured and operate </a:t>
            </a:r>
            <a:r>
              <a:rPr lang="en-US" sz="2400" b="1" kern="0" dirty="0" smtClean="0"/>
              <a:t>w/o IP forwarding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TP’s data plane is </a:t>
            </a:r>
            <a:r>
              <a:rPr lang="en-US" sz="2000" kern="0" dirty="0" smtClean="0"/>
              <a:t>physically/logically</a:t>
            </a:r>
            <a:r>
              <a:rPr lang="en-US" sz="2400" kern="0" dirty="0" smtClean="0"/>
              <a:t> separated from management/control planes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OAM issue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006" y="1043276"/>
            <a:ext cx="8369362" cy="53083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Since it strives to be a carrier-grade transport network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TP has strong OAM requirements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OAM has been the most contentious issue in standardization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OAM is carried in a Generic Associated Channel (</a:t>
            </a:r>
            <a:r>
              <a:rPr lang="en-US" dirty="0" err="1" smtClean="0"/>
              <a:t>GACh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Two different OAM protocols break MPLS-TP into two distinct flavors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IETF bases its OAM on 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idirectional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orwarding 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etection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BFD is a “hello” protocol originally between routers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before TP IETF standardized it for IP, MPLS, and PWs (in VCCV)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dirty="0" smtClean="0"/>
              <a:t>ITU bases its OAM on Ethernet OAM </a:t>
            </a:r>
            <a:r>
              <a:rPr lang="en-US" b="1" dirty="0"/>
              <a:t>Y.1731</a:t>
            </a:r>
            <a:r>
              <a:rPr lang="en-US" dirty="0"/>
              <a:t> (802.1ag</a:t>
            </a:r>
            <a:r>
              <a:rPr lang="en-US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mechanisms </a:t>
            </a:r>
            <a:r>
              <a:rPr lang="en-US" dirty="0" smtClean="0"/>
              <a:t>do not </a:t>
            </a:r>
            <a:r>
              <a:rPr lang="en-US" dirty="0"/>
              <a:t>interoperate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APS issue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77" y="1298915"/>
            <a:ext cx="8082136" cy="424647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MPLS-TP requires linear and ring protection mechanisms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Similar to what happened in OAM</a:t>
            </a:r>
          </a:p>
          <a:p>
            <a:pPr marL="0" indent="0" defTabSz="461963">
              <a:buNone/>
            </a:pPr>
            <a:r>
              <a:rPr lang="en-US" dirty="0"/>
              <a:t>	</a:t>
            </a:r>
            <a:r>
              <a:rPr lang="en-US" dirty="0" smtClean="0"/>
              <a:t>the IETF and ITU developed different APS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ITU adapted Ethernet APS mechanisms to MPLS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IETF developed new mechanisms with the same functionality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mechanisms can not interoperate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10793</Words>
  <Application>Microsoft Office PowerPoint</Application>
  <PresentationFormat>On-screen Show (4:3)</PresentationFormat>
  <Paragraphs>3189</Paragraphs>
  <Slides>197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197</vt:i4>
      </vt:variant>
    </vt:vector>
  </HeadingPairs>
  <TitlesOfParts>
    <vt:vector size="210" baseType="lpstr">
      <vt:lpstr>Arial Unicode MS</vt:lpstr>
      <vt:lpstr>MS Mincho</vt:lpstr>
      <vt:lpstr>Adobe Ming Std L</vt:lpstr>
      <vt:lpstr>Arial</vt:lpstr>
      <vt:lpstr>Calibri</vt:lpstr>
      <vt:lpstr>Courier New</vt:lpstr>
      <vt:lpstr>Symbol</vt:lpstr>
      <vt:lpstr>Times</vt:lpstr>
      <vt:lpstr>Times New Roman</vt:lpstr>
      <vt:lpstr>Times New Roman (Hebrew)</vt:lpstr>
      <vt:lpstr>Verdana</vt:lpstr>
      <vt:lpstr>Wingdings</vt:lpstr>
      <vt:lpstr>new</vt:lpstr>
      <vt:lpstr>MPLS a mini-course</vt:lpstr>
      <vt:lpstr>Course Outline</vt:lpstr>
      <vt:lpstr>PowerPoint Presentation</vt:lpstr>
      <vt:lpstr>Buses (e.g., Ethernet LANs)</vt:lpstr>
      <vt:lpstr>Packet Switched Networks</vt:lpstr>
      <vt:lpstr>Connectionless Forwarding</vt:lpstr>
      <vt:lpstr>IP Routing</vt:lpstr>
      <vt:lpstr>IP Forwarding</vt:lpstr>
      <vt:lpstr>Connection Oriented Forwarding</vt:lpstr>
      <vt:lpstr>CO Forwarding</vt:lpstr>
      <vt:lpstr>CO Forwarding Table</vt:lpstr>
      <vt:lpstr>CO Control Plane</vt:lpstr>
      <vt:lpstr>PowerPoint Presentation</vt:lpstr>
      <vt:lpstr>Forwarding Equivalence Classes</vt:lpstr>
      <vt:lpstr>Equivalence Classes</vt:lpstr>
      <vt:lpstr>Forwarding Equivalence Classes</vt:lpstr>
      <vt:lpstr>FECs</vt:lpstr>
      <vt:lpstr>PowerPoint Presentation</vt:lpstr>
      <vt:lpstr>Problems with IP routing</vt:lpstr>
      <vt:lpstr>Scalability</vt:lpstr>
      <vt:lpstr>L2 Backbone Doesn’t Help!</vt:lpstr>
      <vt:lpstr>Load Balancing</vt:lpstr>
      <vt:lpstr>QoS and TE</vt:lpstr>
      <vt:lpstr>Routing Changes</vt:lpstr>
      <vt:lpstr>VPN Services</vt:lpstr>
      <vt:lpstr>PowerPoint Presentation</vt:lpstr>
      <vt:lpstr>Solution - Label Switching</vt:lpstr>
      <vt:lpstr>Where is it?</vt:lpstr>
      <vt:lpstr>Labels</vt:lpstr>
      <vt:lpstr>Label Switching Architecture</vt:lpstr>
      <vt:lpstr>Label Switched Forwarding</vt:lpstr>
      <vt:lpstr>Hierarchical Forwarding</vt:lpstr>
      <vt:lpstr>IP Routing Hierarchy</vt:lpstr>
      <vt:lpstr>Label Stacks</vt:lpstr>
      <vt:lpstr>Example Uses of Label Stack</vt:lpstr>
      <vt:lpstr>Fast ReRoute</vt:lpstr>
      <vt:lpstr>Label Switched VPNs</vt:lpstr>
      <vt:lpstr>Label Switched VPNs (cont.)</vt:lpstr>
      <vt:lpstr>PWE3</vt:lpstr>
      <vt:lpstr>Segment Routing</vt:lpstr>
      <vt:lpstr>PowerPoint Presentation</vt:lpstr>
      <vt:lpstr>MPLS history</vt:lpstr>
      <vt:lpstr>MPLS</vt:lpstr>
      <vt:lpstr>MultiProtocol Label Switching</vt:lpstr>
      <vt:lpstr>MPLS Shim Header</vt:lpstr>
      <vt:lpstr>Single Forwarding Algorithm</vt:lpstr>
      <vt:lpstr>LER Forwarding Algorithm</vt:lpstr>
      <vt:lpstr>MPLS flavors</vt:lpstr>
      <vt:lpstr>PowerPoint Presentation</vt:lpstr>
      <vt:lpstr>Penultimate Hop Popping</vt:lpstr>
      <vt:lpstr>Route Aggregation (VC merge)</vt:lpstr>
      <vt:lpstr>Entropy Labels</vt:lpstr>
      <vt:lpstr>FAT PW and Entropy Labels</vt:lpstr>
      <vt:lpstr>PowerPoint Presentation</vt:lpstr>
      <vt:lpstr>Data and control planes</vt:lpstr>
      <vt:lpstr>Label Distribution Protocols</vt:lpstr>
      <vt:lpstr>LER Architecture</vt:lpstr>
      <vt:lpstr>All the Tables</vt:lpstr>
      <vt:lpstr>Binding and Distribution Options</vt:lpstr>
      <vt:lpstr>Per Port Label Space</vt:lpstr>
      <vt:lpstr>Control vs. Data Driven</vt:lpstr>
      <vt:lpstr>Liberal vs. Conservative Retention</vt:lpstr>
      <vt:lpstr>Downstream vs. Upstream</vt:lpstr>
      <vt:lpstr>On-demand vs. Unsolicited</vt:lpstr>
      <vt:lpstr>Independent vs. Ordered</vt:lpstr>
      <vt:lpstr>LDP tasks</vt:lpstr>
      <vt:lpstr>Label Distribution Protocols</vt:lpstr>
      <vt:lpstr>PowerPoint Presentation</vt:lpstr>
      <vt:lpstr>LDP vs. BGP</vt:lpstr>
      <vt:lpstr>LDP</vt:lpstr>
      <vt:lpstr>LDP Setup</vt:lpstr>
      <vt:lpstr>Discovery Phase</vt:lpstr>
      <vt:lpstr>Session Initialization</vt:lpstr>
      <vt:lpstr>Distribution Messages</vt:lpstr>
      <vt:lpstr>Request Messages</vt:lpstr>
      <vt:lpstr>Notifications</vt:lpstr>
      <vt:lpstr>LDP state machine</vt:lpstr>
      <vt:lpstr>LDP packet format</vt:lpstr>
      <vt:lpstr>LDP message TLVs</vt:lpstr>
      <vt:lpstr>All LDP message types</vt:lpstr>
      <vt:lpstr>LDP parameter (sub)TLVs</vt:lpstr>
      <vt:lpstr>FEC TLV</vt:lpstr>
      <vt:lpstr>Generic Label TLV</vt:lpstr>
      <vt:lpstr>Status TLV</vt:lpstr>
      <vt:lpstr>Example full message -  label mapping</vt:lpstr>
      <vt:lpstr>BGP4 Label Distribution</vt:lpstr>
      <vt:lpstr>BGP</vt:lpstr>
      <vt:lpstr>BGP state machine</vt:lpstr>
      <vt:lpstr>BGP OPEN</vt:lpstr>
      <vt:lpstr>BGP UPDATE</vt:lpstr>
      <vt:lpstr>BGP UPDATE - Path Attributes</vt:lpstr>
      <vt:lpstr>BGP NOTIFICATON</vt:lpstr>
      <vt:lpstr>MPLS-TP</vt:lpstr>
      <vt:lpstr>Background</vt:lpstr>
      <vt:lpstr>Characteristics of transport networks</vt:lpstr>
      <vt:lpstr>Possible solutions</vt:lpstr>
      <vt:lpstr>MPLS-TP</vt:lpstr>
      <vt:lpstr>The OAM issue</vt:lpstr>
      <vt:lpstr>The APS issue</vt:lpstr>
      <vt:lpstr>Planes</vt:lpstr>
      <vt:lpstr>Data plane</vt:lpstr>
      <vt:lpstr>Topologies and connection types</vt:lpstr>
      <vt:lpstr>QoS</vt:lpstr>
      <vt:lpstr>OAM</vt:lpstr>
      <vt:lpstr>APS</vt:lpstr>
      <vt:lpstr>Control and Management </vt:lpstr>
      <vt:lpstr>Identifiers</vt:lpstr>
      <vt:lpstr>Generic Associated Channel</vt:lpstr>
      <vt:lpstr>Associated channels</vt:lpstr>
      <vt:lpstr>GACh</vt:lpstr>
      <vt:lpstr>What can be carried in the GACh ?</vt:lpstr>
      <vt:lpstr>Which OAM ?</vt:lpstr>
      <vt:lpstr>BFD - review</vt:lpstr>
      <vt:lpstr>BFD details</vt:lpstr>
      <vt:lpstr>BFD format</vt:lpstr>
      <vt:lpstr>BFD control packet – explanations</vt:lpstr>
      <vt:lpstr>Encapsulations</vt:lpstr>
      <vt:lpstr>Y.1731 – brief review</vt:lpstr>
      <vt:lpstr>Y.1731 format</vt:lpstr>
      <vt:lpstr>Y.1731 PDU types</vt:lpstr>
      <vt:lpstr>and the winner is …</vt:lpstr>
      <vt:lpstr>The IETF OAM - overview</vt:lpstr>
      <vt:lpstr>The IETF CC and RDI message</vt:lpstr>
      <vt:lpstr>The IETF CV message</vt:lpstr>
      <vt:lpstr>The IETF on-demand CV message</vt:lpstr>
      <vt:lpstr>The IETF fault message</vt:lpstr>
      <vt:lpstr>The IETF loss and delay PM </vt:lpstr>
      <vt:lpstr>The ITU-T Y.1731-based OAM</vt:lpstr>
      <vt:lpstr>MPLS-TP resilience</vt:lpstr>
      <vt:lpstr>Linear protection – IETF style</vt:lpstr>
      <vt:lpstr>PSC message format</vt:lpstr>
      <vt:lpstr>Linear protection – ITU style</vt:lpstr>
      <vt:lpstr>Ring protection </vt:lpstr>
      <vt:lpstr>PowerPoint Presentation</vt:lpstr>
      <vt:lpstr>MPLS security</vt:lpstr>
      <vt:lpstr>Source authentication</vt:lpstr>
      <vt:lpstr>Control plane attacks</vt:lpstr>
      <vt:lpstr>PowerPoint Presentation</vt:lpstr>
      <vt:lpstr>Communications services</vt:lpstr>
      <vt:lpstr>Interworking</vt:lpstr>
      <vt:lpstr>Service Interworking</vt:lpstr>
      <vt:lpstr>Tunneling</vt:lpstr>
      <vt:lpstr>Emulation (wire service)</vt:lpstr>
      <vt:lpstr>Emulation Edge to Edge</vt:lpstr>
      <vt:lpstr>Pseudowire</vt:lpstr>
      <vt:lpstr>Provider Network Architecture</vt:lpstr>
      <vt:lpstr>VPN architecture</vt:lpstr>
      <vt:lpstr>Pseudowire Emulation Edge to Edge</vt:lpstr>
      <vt:lpstr>Some PWE3 ideas</vt:lpstr>
      <vt:lpstr>MPLS PWs</vt:lpstr>
      <vt:lpstr>Simplistic MPLS solution</vt:lpstr>
      <vt:lpstr>(Martini) Pseudowires</vt:lpstr>
      <vt:lpstr>Martini PWs (cont.)</vt:lpstr>
      <vt:lpstr>Generic PWE packet format</vt:lpstr>
      <vt:lpstr>Example formats</vt:lpstr>
      <vt:lpstr>Standard PWE Control Word</vt:lpstr>
      <vt:lpstr>The first nibble</vt:lpstr>
      <vt:lpstr>PowerPoint Presentation</vt:lpstr>
      <vt:lpstr>Associated Channel and VCCV</vt:lpstr>
      <vt:lpstr>VCCV Channel Types</vt:lpstr>
      <vt:lpstr>MS-PWs</vt:lpstr>
      <vt:lpstr>FAT PWs</vt:lpstr>
      <vt:lpstr>PW redundancy</vt:lpstr>
      <vt:lpstr>PowerPoint Presentation</vt:lpstr>
      <vt:lpstr>PW set-up</vt:lpstr>
      <vt:lpstr>PWE3 (Martini) control protocol</vt:lpstr>
      <vt:lpstr>LDP extensions</vt:lpstr>
      <vt:lpstr>PW FEC types</vt:lpstr>
      <vt:lpstr>Generalized PW ID</vt:lpstr>
      <vt:lpstr>TDM PWs</vt:lpstr>
      <vt:lpstr>What is TDM ?</vt:lpstr>
      <vt:lpstr>PDH rates</vt:lpstr>
      <vt:lpstr>TDM Structure</vt:lpstr>
      <vt:lpstr>TDM transport types</vt:lpstr>
      <vt:lpstr>Structure aware encapsulations</vt:lpstr>
      <vt:lpstr>TDM PW layering structure</vt:lpstr>
      <vt:lpstr>TDMoIP Control Word</vt:lpstr>
      <vt:lpstr>Optional explicit timing</vt:lpstr>
      <vt:lpstr>CESoPSN mode</vt:lpstr>
      <vt:lpstr>TDMoIP AAL1 mode</vt:lpstr>
      <vt:lpstr>TDMoIP AAL2 mode</vt:lpstr>
      <vt:lpstr>CEP</vt:lpstr>
      <vt:lpstr>Ethernet PWs</vt:lpstr>
      <vt:lpstr>Traditional WAN architecture</vt:lpstr>
      <vt:lpstr>Tunneling Ethernet frames</vt:lpstr>
      <vt:lpstr>Ethernet PW (RFC 4448)</vt:lpstr>
      <vt:lpstr>Ethernet Pseudowire packet</vt:lpstr>
      <vt:lpstr>VPWS</vt:lpstr>
      <vt:lpstr>VPLS</vt:lpstr>
      <vt:lpstr>L2VPN vs. L3VPN</vt:lpstr>
      <vt:lpstr>PowerPoint Presentation</vt:lpstr>
      <vt:lpstr>What else is there ?</vt:lpstr>
      <vt:lpstr>ATM PWs  (RFC 4717)</vt:lpstr>
      <vt:lpstr>Frame Relay PWs (RFC 4619)</vt:lpstr>
      <vt:lpstr>Packet PW (RFC 6658) </vt:lpstr>
      <vt:lpstr>Fiber Channel PW (RFC 6307)</vt:lpstr>
      <vt:lpstr>DetNet PW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Dafna Levin</dc:creator>
  <cp:lastModifiedBy>Yaakov Stein</cp:lastModifiedBy>
  <cp:revision>183</cp:revision>
  <dcterms:created xsi:type="dcterms:W3CDTF">2010-08-16T13:09:22Z</dcterms:created>
  <dcterms:modified xsi:type="dcterms:W3CDTF">2018-07-24T13:12:36Z</dcterms:modified>
</cp:coreProperties>
</file>