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34" r:id="rId2"/>
    <p:sldId id="335" r:id="rId3"/>
    <p:sldId id="340" r:id="rId4"/>
    <p:sldId id="341" r:id="rId5"/>
    <p:sldId id="342" r:id="rId6"/>
    <p:sldId id="357" r:id="rId7"/>
    <p:sldId id="358" r:id="rId8"/>
    <p:sldId id="344" r:id="rId9"/>
    <p:sldId id="345" r:id="rId10"/>
    <p:sldId id="349" r:id="rId11"/>
    <p:sldId id="360" r:id="rId12"/>
    <p:sldId id="354" r:id="rId13"/>
    <p:sldId id="352" r:id="rId14"/>
    <p:sldId id="355" r:id="rId15"/>
    <p:sldId id="350" r:id="rId16"/>
    <p:sldId id="356" r:id="rId17"/>
    <p:sldId id="346" r:id="rId18"/>
    <p:sldId id="361" r:id="rId19"/>
    <p:sldId id="359" r:id="rId20"/>
    <p:sldId id="347" r:id="rId21"/>
    <p:sldId id="348" r:id="rId22"/>
    <p:sldId id="362" r:id="rId23"/>
    <p:sldId id="351" r:id="rId24"/>
    <p:sldId id="363" r:id="rId25"/>
    <p:sldId id="364" r:id="rId26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D0DA00"/>
    <a:srgbClr val="00C8D2"/>
    <a:srgbClr val="0098A1"/>
    <a:srgbClr val="009E47"/>
    <a:srgbClr val="00DE64"/>
    <a:srgbClr val="A162D0"/>
    <a:srgbClr val="C9D200"/>
    <a:srgbClr val="B7C000"/>
    <a:srgbClr val="FDD6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144" autoAdjust="0"/>
    <p:restoredTop sz="95359" autoAdjust="0"/>
  </p:normalViewPr>
  <p:slideViewPr>
    <p:cSldViewPr snapToGrid="0">
      <p:cViewPr>
        <p:scale>
          <a:sx n="70" d="100"/>
          <a:sy n="70" d="100"/>
        </p:scale>
        <p:origin x="-1344" y="-318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25/06/2013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25/06/2013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4_darkblue.jpg"/>
          <p:cNvPicPr>
            <a:picLocks noChangeAspect="1"/>
          </p:cNvPicPr>
          <p:nvPr userDrawn="1"/>
        </p:nvPicPr>
        <p:blipFill>
          <a:blip r:embed="rId2" cstate="print"/>
          <a:srcRect l="22173" r="48839" b="3250"/>
          <a:stretch>
            <a:fillRect/>
          </a:stretch>
        </p:blipFill>
        <p:spPr>
          <a:xfrm>
            <a:off x="762000" y="0"/>
            <a:ext cx="3082212" cy="6858000"/>
          </a:xfrm>
          <a:prstGeom prst="rect">
            <a:avLst/>
          </a:prstGeom>
        </p:spPr>
      </p:pic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  <p:pic>
        <p:nvPicPr>
          <p:cNvPr id="30" name="Picture 29" descr="RAD_only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87916" y="5934778"/>
            <a:ext cx="1072696" cy="615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03487" y="5169880"/>
            <a:ext cx="2303929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26" name="Rectangle 25"/>
          <p:cNvSpPr/>
          <p:nvPr userDrawn="1"/>
        </p:nvSpPr>
        <p:spPr>
          <a:xfrm>
            <a:off x="578498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4842587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RAD_onl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28274" y="4611304"/>
            <a:ext cx="1072696" cy="615012"/>
          </a:xfrm>
          <a:prstGeom prst="rect">
            <a:avLst/>
          </a:prstGeom>
        </p:spPr>
      </p:pic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838200" y="1750102"/>
            <a:ext cx="62865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5000"/>
          </a:blip>
          <a:srcRect l="63930" t="94395"/>
          <a:stretch>
            <a:fillRect/>
          </a:stretch>
        </p:blipFill>
        <p:spPr bwMode="auto">
          <a:xfrm>
            <a:off x="5847550" y="6558682"/>
            <a:ext cx="3302800" cy="29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8" name="Picture 7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_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859851" y="6650038"/>
            <a:ext cx="1034235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800" dirty="0" err="1" smtClean="0"/>
              <a:t>SDNvsQoS</a:t>
            </a:r>
            <a:r>
              <a:rPr lang="en-US" sz="800" dirty="0" smtClean="0"/>
              <a:t>  </a:t>
            </a:r>
            <a:r>
              <a:rPr lang="en-US" sz="800" dirty="0" smtClean="0"/>
              <a:t>Slide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il/url?sa=i&amp;source=images&amp;cd=&amp;cad=rja&amp;docid=QSkU23rrYhdMDM&amp;tbnid=LTKk9t0-wwCW-M:&amp;ved=0CAgQjRwwAA&amp;url=http://www.pamsclipart.com/clipart_images/chocolate_layer_cake_with_a_cherry_on_top_0515-1101-1202-3354.html&amp;ei=K0M3UcypBsSdtQb3i4GICA&amp;psig=AFQjCNEj5sJFSOdvSStuZ5dN7fECLbdEFQ&amp;ust=1362662571140490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o.il/url?sa=i&amp;source=images&amp;cd=&amp;cad=rja&amp;docid=q_Blve-KHug-LM&amp;tbnid=Lm8O2tYO3QIquM:&amp;ved=0CAgQjRwwAA&amp;url=http://en.wikipedia.org/wiki/Torino_Scale&amp;ei=tKc0UfqYKJDXsgbp7IFw&amp;psig=AFQjCNEfR5RbpSGk8gjXdPVchNBCW-Drww&amp;ust=1362491700711559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57625" y="584200"/>
            <a:ext cx="5238750" cy="3784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smtClean="0"/>
              <a:t>SDN / NFV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vs.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r>
              <a:rPr lang="en-US" sz="4000" dirty="0" err="1" smtClean="0"/>
              <a:t>QoS</a:t>
            </a:r>
            <a:r>
              <a:rPr lang="en-US" sz="4000" dirty="0" smtClean="0"/>
              <a:t>-assured Networks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033648" y="4766991"/>
            <a:ext cx="4124234" cy="1120775"/>
          </a:xfrm>
        </p:spPr>
        <p:txBody>
          <a:bodyPr/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Yaakov (J) Stein</a:t>
            </a:r>
          </a:p>
          <a:p>
            <a:r>
              <a:rPr lang="en-US" dirty="0" smtClean="0"/>
              <a:t>CTO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Shannon’s </a:t>
            </a:r>
            <a:r>
              <a:rPr lang="en-US" dirty="0" smtClean="0"/>
              <a:t>Separation theorem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4324" y="3055175"/>
            <a:ext cx="8544668" cy="364250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Historically the separation theorem led to </a:t>
            </a:r>
            <a:r>
              <a:rPr lang="en-US" sz="2000" i="1" dirty="0" smtClean="0">
                <a:solidFill>
                  <a:schemeClr val="tx1"/>
                </a:solidFill>
              </a:rPr>
              <a:t>digital</a:t>
            </a:r>
            <a:r>
              <a:rPr lang="en-US" sz="2000" dirty="0" smtClean="0">
                <a:solidFill>
                  <a:schemeClr val="tx1"/>
                </a:solidFill>
              </a:rPr>
              <a:t> communications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It states that the </a:t>
            </a:r>
            <a:r>
              <a:rPr lang="en-US" sz="2000" i="1" dirty="0" smtClean="0">
                <a:solidFill>
                  <a:schemeClr val="tx1"/>
                </a:solidFill>
              </a:rPr>
              <a:t>optimal</a:t>
            </a:r>
            <a:r>
              <a:rPr lang="en-US" sz="2000" dirty="0" smtClean="0">
                <a:solidFill>
                  <a:schemeClr val="tx1"/>
                </a:solidFill>
              </a:rPr>
              <a:t> communications system has precisely 4 parts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Any further partitioning reduces optimality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In particular, the celebrated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7-layer OSI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(X.200) model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	is in direct contradiction to the separation theorem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	and indeed leads to gross inefficiencies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It was put in place to facilitate implementation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	and should not be considered a fundamental principle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So, if SDN discards </a:t>
            </a:r>
            <a:r>
              <a:rPr lang="en-US" sz="1800" i="1" dirty="0" smtClean="0">
                <a:solidFill>
                  <a:schemeClr val="tx2">
                    <a:lumMod val="50000"/>
                  </a:schemeClr>
                </a:solidFill>
              </a:rPr>
              <a:t>this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 layering model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	it violates </a:t>
            </a:r>
            <a:r>
              <a:rPr lang="en-US" sz="1800" i="1" dirty="0" smtClean="0">
                <a:solidFill>
                  <a:schemeClr val="tx2">
                    <a:lumMod val="50000"/>
                  </a:schemeClr>
                </a:solidFill>
              </a:rPr>
              <a:t>tradition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, but actually returns to fundamental</a:t>
            </a:r>
            <a:r>
              <a:rPr lang="en-US" sz="1800" i="1" dirty="0" smtClean="0">
                <a:solidFill>
                  <a:schemeClr val="tx2">
                    <a:lumMod val="50000"/>
                  </a:schemeClr>
                </a:solidFill>
              </a:rPr>
              <a:t> communications principles </a:t>
            </a:r>
          </a:p>
          <a:p>
            <a:pPr>
              <a:buNone/>
            </a:pPr>
            <a:r>
              <a:rPr lang="en-US" sz="1800" i="1" dirty="0" smtClean="0">
                <a:solidFill>
                  <a:schemeClr val="tx2"/>
                </a:solidFill>
              </a:rPr>
              <a:t>However, SDN theorists regard ISO layering as an important communications principle !</a:t>
            </a:r>
            <a:endParaRPr lang="en-US" sz="1800" dirty="0" smtClean="0">
              <a:solidFill>
                <a:schemeClr val="tx2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552449" y="1114425"/>
            <a:ext cx="7781925" cy="1876540"/>
            <a:chOff x="552449" y="1114425"/>
            <a:chExt cx="7781925" cy="187654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828925" y="2371725"/>
              <a:ext cx="32956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381125" y="1857375"/>
              <a:ext cx="61531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1809750" y="1476375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5737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source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encoder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838450" y="1476375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8607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channel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encoder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34000" y="1485900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8162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channel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decoder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62700" y="1495425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1032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source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decoder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2449" y="1647825"/>
              <a:ext cx="103822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information source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96149" y="1647825"/>
              <a:ext cx="103822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information sink</a:t>
              </a:r>
            </a:p>
          </p:txBody>
        </p:sp>
        <p:sp>
          <p:nvSpPr>
            <p:cNvPr id="17" name="Can 16"/>
            <p:cNvSpPr/>
            <p:nvPr/>
          </p:nvSpPr>
          <p:spPr>
            <a:xfrm rot="16200000">
              <a:off x="4269583" y="1354930"/>
              <a:ext cx="400050" cy="1023940"/>
            </a:xfrm>
            <a:prstGeom prst="can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000500" y="1666875"/>
              <a:ext cx="96202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degrading </a:t>
              </a:r>
            </a:p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channel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95550" y="1685925"/>
              <a:ext cx="419100" cy="211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bits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19800" y="1695450"/>
              <a:ext cx="419100" cy="211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bits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05200" y="1695450"/>
              <a:ext cx="542925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analog</a:t>
              </a:r>
            </a:p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 signal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876800" y="1695450"/>
              <a:ext cx="542925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analog</a:t>
              </a:r>
            </a:p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 signal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990975" y="2257425"/>
              <a:ext cx="1047750" cy="3670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digital channel</a:t>
              </a:r>
            </a:p>
            <a:p>
              <a:pPr algn="ctr">
                <a:lnSpc>
                  <a:spcPct val="85000"/>
                </a:lnSpc>
              </a:pPr>
              <a:r>
                <a:rPr lang="en-US" sz="1000" b="1" dirty="0" smtClean="0"/>
                <a:t>known capacity</a:t>
              </a:r>
              <a:endParaRPr lang="en-US" sz="1000" b="1" dirty="0" smtClean="0">
                <a:latin typeface="+mn-lt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rot="5400000">
              <a:off x="6051550" y="2301875"/>
              <a:ext cx="1333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2768600" y="2308225"/>
              <a:ext cx="1333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Callout 35"/>
            <p:cNvSpPr/>
            <p:nvPr/>
          </p:nvSpPr>
          <p:spPr>
            <a:xfrm>
              <a:off x="2352674" y="2419351"/>
              <a:ext cx="657225" cy="552450"/>
            </a:xfrm>
            <a:prstGeom prst="wedgeEllipseCallout">
              <a:avLst>
                <a:gd name="adj1" fmla="val 4018"/>
                <a:gd name="adj2" fmla="val -147220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369204" y="2457450"/>
              <a:ext cx="657225" cy="523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solidFill>
                    <a:srgbClr val="FF0000"/>
                  </a:solidFill>
                </a:rPr>
                <a:t>nothing allowed here</a:t>
              </a: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931554" y="2466975"/>
              <a:ext cx="657225" cy="523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solidFill>
                    <a:srgbClr val="FF0000"/>
                  </a:solidFill>
                </a:rPr>
                <a:t>nothing allowed here</a:t>
              </a: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39" name="Oval Callout 38"/>
            <p:cNvSpPr/>
            <p:nvPr/>
          </p:nvSpPr>
          <p:spPr>
            <a:xfrm>
              <a:off x="5915024" y="2428876"/>
              <a:ext cx="657225" cy="552450"/>
            </a:xfrm>
            <a:prstGeom prst="wedgeEllipseCallout">
              <a:avLst>
                <a:gd name="adj1" fmla="val -1780"/>
                <a:gd name="adj2" fmla="val -150669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6875" y="1114425"/>
              <a:ext cx="105727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application</a:t>
              </a:r>
            </a:p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layer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19825" y="1114425"/>
              <a:ext cx="105727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application</a:t>
              </a:r>
            </a:p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layer</a:t>
              </a:r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2838450" y="1323975"/>
              <a:ext cx="3276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3971924" y="1200150"/>
              <a:ext cx="1057275" cy="2375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physical layer</a:t>
              </a:r>
            </a:p>
          </p:txBody>
        </p:sp>
        <p:cxnSp>
          <p:nvCxnSpPr>
            <p:cNvPr id="47" name="Straight Connector 46"/>
            <p:cNvCxnSpPr/>
            <p:nvPr/>
          </p:nvCxnSpPr>
          <p:spPr>
            <a:xfrm rot="5400000">
              <a:off x="6042025" y="1387475"/>
              <a:ext cx="13335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2784475" y="1377950"/>
              <a:ext cx="13335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266" name="Picture 2" descr="http://www.pamsclipart.com/clipart_images/chocolate_layer_cake_with_a_cherry_on_top_0515-1101-1202-3354_SMU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3699" y="4449815"/>
            <a:ext cx="1069975" cy="838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Shannon’s </a:t>
            </a:r>
            <a:r>
              <a:rPr lang="en-US" dirty="0" smtClean="0"/>
              <a:t>Separation </a:t>
            </a:r>
            <a:r>
              <a:rPr lang="en-US" dirty="0" smtClean="0"/>
              <a:t>theorem </a:t>
            </a:r>
            <a:r>
              <a:rPr lang="en-US" sz="1600" dirty="0" smtClean="0"/>
              <a:t>(cont.)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5267" y="1335557"/>
            <a:ext cx="7928924" cy="364250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Whether SDN proponents support or oppose OSI layering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has no relevance to fundamental principle 1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principle derives from physics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and computation theory has nothing to add or detract from it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*</a:t>
            </a:r>
            <a:r>
              <a:rPr lang="en-US" sz="2000" b="1" dirty="0" smtClean="0">
                <a:solidFill>
                  <a:schemeClr val="tx2"/>
                </a:solidFill>
              </a:rPr>
              <a:t> SDN proponents can not disagree with principle 1</a:t>
            </a:r>
            <a:endParaRPr lang="en-US" sz="1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Virtual </a:t>
            </a:r>
            <a:r>
              <a:rPr lang="en-US" dirty="0" smtClean="0"/>
              <a:t>Connections and VPNs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3387" y="1219200"/>
            <a:ext cx="8529637" cy="5267326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separation theorem speaks about communications links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and early telegraph and telephone connections were indeed links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However, it is impossible (or at least very inefficient)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to directly connect every 2 points that need to communicate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Instead, one can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create a connected graph of arbitrary topology (a </a:t>
            </a:r>
            <a:r>
              <a:rPr lang="en-US" sz="2000" b="1" i="1" dirty="0" smtClean="0">
                <a:solidFill>
                  <a:schemeClr val="tx1"/>
                </a:solidFill>
              </a:rPr>
              <a:t>network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find a path connecting any two points (a </a:t>
            </a:r>
            <a:r>
              <a:rPr lang="en-US" sz="2000" b="1" i="1" dirty="0" smtClean="0">
                <a:solidFill>
                  <a:schemeClr val="tx1"/>
                </a:solidFill>
              </a:rPr>
              <a:t>virtual</a:t>
            </a:r>
            <a:r>
              <a:rPr lang="en-US" sz="2000" b="1" dirty="0" smtClean="0">
                <a:solidFill>
                  <a:schemeClr val="tx1"/>
                </a:solidFill>
              </a:rPr>
              <a:t> connection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Furthermore, one can logically create a fully connected graph,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sub-graphs of which are are </a:t>
            </a:r>
            <a:r>
              <a:rPr lang="en-US" sz="2000" b="1" i="1" dirty="0" smtClean="0">
                <a:solidFill>
                  <a:schemeClr val="tx1"/>
                </a:solidFill>
              </a:rPr>
              <a:t>virtual</a:t>
            </a:r>
            <a:r>
              <a:rPr lang="en-US" sz="2000" b="1" dirty="0" smtClean="0">
                <a:solidFill>
                  <a:schemeClr val="tx1"/>
                </a:solidFill>
              </a:rPr>
              <a:t> private networks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In order to implement this scheme, one must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associate an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address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(which becomes part of the Shannon information)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to each point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implement a scheme to forward information through the original graph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This type of </a:t>
            </a:r>
            <a:r>
              <a:rPr lang="en-US" sz="2000" i="1" dirty="0" smtClean="0">
                <a:solidFill>
                  <a:schemeClr val="tx2"/>
                </a:solidFill>
              </a:rPr>
              <a:t>virtualization</a:t>
            </a:r>
            <a:r>
              <a:rPr lang="en-US" sz="2000" dirty="0" smtClean="0">
                <a:solidFill>
                  <a:schemeClr val="tx2"/>
                </a:solidFill>
              </a:rPr>
              <a:t> is used in computation all the time !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* SDN proponents will agree with principle 2 </a:t>
            </a:r>
            <a:r>
              <a:rPr lang="en-US" sz="1800" dirty="0" smtClean="0">
                <a:solidFill>
                  <a:schemeClr val="tx2"/>
                </a:solidFill>
              </a:rPr>
              <a:t>(if they know about it …)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134225" y="1400175"/>
            <a:ext cx="1085850" cy="114300"/>
            <a:chOff x="7134225" y="1400175"/>
            <a:chExt cx="1085850" cy="114300"/>
          </a:xfrm>
        </p:grpSpPr>
        <p:cxnSp>
          <p:nvCxnSpPr>
            <p:cNvPr id="7" name="Straight Connector 6"/>
            <p:cNvCxnSpPr/>
            <p:nvPr/>
          </p:nvCxnSpPr>
          <p:spPr>
            <a:xfrm rot="16200000" flipH="1">
              <a:off x="7677150" y="1023797"/>
              <a:ext cx="0" cy="89072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7134225" y="14001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8105775" y="14001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7019925" y="2905125"/>
            <a:ext cx="1714500" cy="638175"/>
            <a:chOff x="7019925" y="2905125"/>
            <a:chExt cx="1714500" cy="638175"/>
          </a:xfrm>
        </p:grpSpPr>
        <p:cxnSp>
          <p:nvCxnSpPr>
            <p:cNvPr id="48" name="Straight Connector 47"/>
            <p:cNvCxnSpPr>
              <a:endCxn id="54" idx="1"/>
            </p:cNvCxnSpPr>
            <p:nvPr/>
          </p:nvCxnSpPr>
          <p:spPr>
            <a:xfrm>
              <a:off x="7927111" y="2964588"/>
              <a:ext cx="328753" cy="176351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endCxn id="69" idx="3"/>
            </p:cNvCxnSpPr>
            <p:nvPr/>
          </p:nvCxnSpPr>
          <p:spPr>
            <a:xfrm flipV="1">
              <a:off x="7527061" y="3002686"/>
              <a:ext cx="290653" cy="152401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60" idx="3"/>
            </p:cNvCxnSpPr>
            <p:nvPr/>
          </p:nvCxnSpPr>
          <p:spPr>
            <a:xfrm flipV="1">
              <a:off x="7736611" y="3478936"/>
              <a:ext cx="319228" cy="9526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7765186" y="3159989"/>
              <a:ext cx="490678" cy="33197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53" idx="3"/>
            </p:cNvCxnSpPr>
            <p:nvPr/>
          </p:nvCxnSpPr>
          <p:spPr>
            <a:xfrm flipV="1">
              <a:off x="7155586" y="3221761"/>
              <a:ext cx="300178" cy="123825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7439025" y="31242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8239125" y="31242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endCxn id="57" idx="3"/>
            </p:cNvCxnSpPr>
            <p:nvPr/>
          </p:nvCxnSpPr>
          <p:spPr>
            <a:xfrm flipV="1">
              <a:off x="8146186" y="3374161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7019925" y="3276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8620125" y="3276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endCxn id="59" idx="2"/>
            </p:cNvCxnSpPr>
            <p:nvPr/>
          </p:nvCxnSpPr>
          <p:spPr>
            <a:xfrm flipV="1">
              <a:off x="7517536" y="3486150"/>
              <a:ext cx="131039" cy="2311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/>
            <p:cNvSpPr/>
            <p:nvPr/>
          </p:nvSpPr>
          <p:spPr>
            <a:xfrm>
              <a:off x="7648575" y="34290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8039100" y="33813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/>
            <p:nvPr/>
          </p:nvSpPr>
          <p:spPr>
            <a:xfrm>
              <a:off x="7886700" y="32004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7677150" y="31337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/>
            <p:nvPr/>
          </p:nvSpPr>
          <p:spPr>
            <a:xfrm>
              <a:off x="7400925" y="3419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>
              <a:endCxn id="61" idx="3"/>
            </p:cNvCxnSpPr>
            <p:nvPr/>
          </p:nvCxnSpPr>
          <p:spPr>
            <a:xfrm flipV="1">
              <a:off x="7517536" y="3297961"/>
              <a:ext cx="385903" cy="142876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endCxn id="62" idx="2"/>
            </p:cNvCxnSpPr>
            <p:nvPr/>
          </p:nvCxnSpPr>
          <p:spPr>
            <a:xfrm>
              <a:off x="7555636" y="3183662"/>
              <a:ext cx="121514" cy="7213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1" idx="5"/>
              <a:endCxn id="60" idx="1"/>
            </p:cNvCxnSpPr>
            <p:nvPr/>
          </p:nvCxnSpPr>
          <p:spPr>
            <a:xfrm rot="16200000" flipH="1">
              <a:off x="7969974" y="3312248"/>
              <a:ext cx="100153" cy="7157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53" idx="4"/>
            </p:cNvCxnSpPr>
            <p:nvPr/>
          </p:nvCxnSpPr>
          <p:spPr>
            <a:xfrm rot="5400000" flipH="1" flipV="1">
              <a:off x="7391399" y="3307487"/>
              <a:ext cx="173762" cy="357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endCxn id="54" idx="4"/>
            </p:cNvCxnSpPr>
            <p:nvPr/>
          </p:nvCxnSpPr>
          <p:spPr>
            <a:xfrm flipV="1">
              <a:off x="8127136" y="3238500"/>
              <a:ext cx="169139" cy="154712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7800975" y="29051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010400" y="1895475"/>
            <a:ext cx="1714500" cy="638175"/>
            <a:chOff x="6838950" y="2619375"/>
            <a:chExt cx="1714500" cy="638175"/>
          </a:xfrm>
        </p:grpSpPr>
        <p:cxnSp>
          <p:nvCxnSpPr>
            <p:cNvPr id="101" name="Straight Connector 100"/>
            <p:cNvCxnSpPr>
              <a:endCxn id="22" idx="4"/>
            </p:cNvCxnSpPr>
            <p:nvPr/>
          </p:nvCxnSpPr>
          <p:spPr>
            <a:xfrm flipV="1">
              <a:off x="6955561" y="2962275"/>
              <a:ext cx="597764" cy="107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endCxn id="17" idx="4"/>
            </p:cNvCxnSpPr>
            <p:nvPr/>
          </p:nvCxnSpPr>
          <p:spPr>
            <a:xfrm>
              <a:off x="7365136" y="2936013"/>
              <a:ext cx="550139" cy="2739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21" idx="4"/>
            </p:cNvCxnSpPr>
            <p:nvPr/>
          </p:nvCxnSpPr>
          <p:spPr>
            <a:xfrm flipV="1">
              <a:off x="6936511" y="3028950"/>
              <a:ext cx="826364" cy="213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endCxn id="14" idx="2"/>
            </p:cNvCxnSpPr>
            <p:nvPr/>
          </p:nvCxnSpPr>
          <p:spPr>
            <a:xfrm>
              <a:off x="7822336" y="2974113"/>
              <a:ext cx="616814" cy="7388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endCxn id="43" idx="1"/>
            </p:cNvCxnSpPr>
            <p:nvPr/>
          </p:nvCxnSpPr>
          <p:spPr>
            <a:xfrm flipV="1">
              <a:off x="6926986" y="2636114"/>
              <a:ext cx="709753" cy="3665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endCxn id="14" idx="1"/>
            </p:cNvCxnSpPr>
            <p:nvPr/>
          </p:nvCxnSpPr>
          <p:spPr>
            <a:xfrm>
              <a:off x="8165236" y="2888388"/>
              <a:ext cx="290653" cy="1192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23" idx="1"/>
            </p:cNvCxnSpPr>
            <p:nvPr/>
          </p:nvCxnSpPr>
          <p:spPr>
            <a:xfrm rot="16200000" flipV="1">
              <a:off x="7053263" y="2967038"/>
              <a:ext cx="81102" cy="2857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16" idx="0"/>
            </p:cNvCxnSpPr>
            <p:nvPr/>
          </p:nvCxnSpPr>
          <p:spPr>
            <a:xfrm rot="5400000" flipH="1" flipV="1">
              <a:off x="7448550" y="3031262"/>
              <a:ext cx="188188" cy="3578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43" idx="5"/>
              <a:endCxn id="21" idx="0"/>
            </p:cNvCxnSpPr>
            <p:nvPr/>
          </p:nvCxnSpPr>
          <p:spPr>
            <a:xfrm rot="16200000" flipH="1">
              <a:off x="7641361" y="2793136"/>
              <a:ext cx="197714" cy="453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endCxn id="10" idx="3"/>
            </p:cNvCxnSpPr>
            <p:nvPr/>
          </p:nvCxnSpPr>
          <p:spPr>
            <a:xfrm flipV="1">
              <a:off x="7803286" y="2936011"/>
              <a:ext cx="271603" cy="3810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22" idx="3"/>
            </p:cNvCxnSpPr>
            <p:nvPr/>
          </p:nvCxnSpPr>
          <p:spPr>
            <a:xfrm flipV="1">
              <a:off x="7279411" y="2945536"/>
              <a:ext cx="233503" cy="2190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endCxn id="21" idx="4"/>
            </p:cNvCxnSpPr>
            <p:nvPr/>
          </p:nvCxnSpPr>
          <p:spPr>
            <a:xfrm flipV="1">
              <a:off x="7584211" y="3028950"/>
              <a:ext cx="178664" cy="1356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endCxn id="43" idx="4"/>
            </p:cNvCxnSpPr>
            <p:nvPr/>
          </p:nvCxnSpPr>
          <p:spPr>
            <a:xfrm rot="5400000" flipH="1" flipV="1">
              <a:off x="7567612" y="2740750"/>
              <a:ext cx="116613" cy="10246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endCxn id="10" idx="1"/>
            </p:cNvCxnSpPr>
            <p:nvPr/>
          </p:nvCxnSpPr>
          <p:spPr>
            <a:xfrm>
              <a:off x="7746136" y="2678838"/>
              <a:ext cx="328753" cy="1763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endCxn id="43" idx="3"/>
            </p:cNvCxnSpPr>
            <p:nvPr/>
          </p:nvCxnSpPr>
          <p:spPr>
            <a:xfrm flipV="1">
              <a:off x="7346086" y="2716936"/>
              <a:ext cx="290653" cy="1524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endCxn id="17" idx="3"/>
            </p:cNvCxnSpPr>
            <p:nvPr/>
          </p:nvCxnSpPr>
          <p:spPr>
            <a:xfrm flipV="1">
              <a:off x="7555636" y="3193186"/>
              <a:ext cx="319228" cy="952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7584211" y="2874239"/>
              <a:ext cx="490678" cy="3319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13" idx="6"/>
              <a:endCxn id="9" idx="3"/>
            </p:cNvCxnSpPr>
            <p:nvPr/>
          </p:nvCxnSpPr>
          <p:spPr>
            <a:xfrm flipV="1">
              <a:off x="6953250" y="2936011"/>
              <a:ext cx="321539" cy="1119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7258050" y="28384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8058150" y="28384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endCxn id="14" idx="3"/>
            </p:cNvCxnSpPr>
            <p:nvPr/>
          </p:nvCxnSpPr>
          <p:spPr>
            <a:xfrm flipV="1">
              <a:off x="7965211" y="3088411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838950" y="29908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439150" y="29908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endCxn id="16" idx="2"/>
            </p:cNvCxnSpPr>
            <p:nvPr/>
          </p:nvCxnSpPr>
          <p:spPr>
            <a:xfrm flipV="1">
              <a:off x="7336561" y="3200400"/>
              <a:ext cx="131039" cy="23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7467600" y="31432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858125" y="30956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7705725" y="29146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496175" y="28479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7219950" y="31337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endCxn id="21" idx="3"/>
            </p:cNvCxnSpPr>
            <p:nvPr/>
          </p:nvCxnSpPr>
          <p:spPr>
            <a:xfrm flipV="1">
              <a:off x="7336561" y="3012211"/>
              <a:ext cx="385903" cy="14287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endCxn id="22" idx="2"/>
            </p:cNvCxnSpPr>
            <p:nvPr/>
          </p:nvCxnSpPr>
          <p:spPr>
            <a:xfrm>
              <a:off x="7374661" y="2897912"/>
              <a:ext cx="121514" cy="721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21" idx="5"/>
              <a:endCxn id="17" idx="1"/>
            </p:cNvCxnSpPr>
            <p:nvPr/>
          </p:nvCxnSpPr>
          <p:spPr>
            <a:xfrm rot="16200000" flipH="1">
              <a:off x="7788999" y="3026498"/>
              <a:ext cx="100153" cy="7157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endCxn id="9" idx="4"/>
            </p:cNvCxnSpPr>
            <p:nvPr/>
          </p:nvCxnSpPr>
          <p:spPr>
            <a:xfrm rot="5400000" flipH="1" flipV="1">
              <a:off x="7210424" y="3021737"/>
              <a:ext cx="173762" cy="357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10" idx="4"/>
            </p:cNvCxnSpPr>
            <p:nvPr/>
          </p:nvCxnSpPr>
          <p:spPr>
            <a:xfrm flipV="1">
              <a:off x="7946161" y="2952750"/>
              <a:ext cx="169139" cy="1547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620000" y="26193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22" idx="5"/>
              <a:endCxn id="17" idx="2"/>
            </p:cNvCxnSpPr>
            <p:nvPr/>
          </p:nvCxnSpPr>
          <p:spPr>
            <a:xfrm rot="16200000" flipH="1">
              <a:off x="7622311" y="2916960"/>
              <a:ext cx="207239" cy="26438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endCxn id="16" idx="0"/>
            </p:cNvCxnSpPr>
            <p:nvPr/>
          </p:nvCxnSpPr>
          <p:spPr>
            <a:xfrm rot="16200000" flipH="1">
              <a:off x="7341325" y="2959824"/>
              <a:ext cx="207237" cy="1596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endCxn id="17" idx="7"/>
            </p:cNvCxnSpPr>
            <p:nvPr/>
          </p:nvCxnSpPr>
          <p:spPr>
            <a:xfrm rot="16200000" flipH="1">
              <a:off x="7643673" y="2800350"/>
              <a:ext cx="404951" cy="2190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7000875" y="4038338"/>
            <a:ext cx="1885950" cy="947519"/>
            <a:chOff x="7000875" y="4114538"/>
            <a:chExt cx="1885950" cy="947519"/>
          </a:xfrm>
        </p:grpSpPr>
        <p:cxnSp>
          <p:nvCxnSpPr>
            <p:cNvPr id="100" name="Straight Connector 99"/>
            <p:cNvCxnSpPr/>
            <p:nvPr/>
          </p:nvCxnSpPr>
          <p:spPr>
            <a:xfrm flipV="1">
              <a:off x="8298586" y="4250461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8296275" y="4574311"/>
              <a:ext cx="473939" cy="7214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8277225" y="4810125"/>
              <a:ext cx="521564" cy="5946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V="1">
              <a:off x="7146061" y="4793386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7117486" y="4543425"/>
              <a:ext cx="388214" cy="231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7107961" y="4240936"/>
              <a:ext cx="407264" cy="1881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Freeform 5"/>
            <p:cNvSpPr>
              <a:spLocks/>
            </p:cNvSpPr>
            <p:nvPr/>
          </p:nvSpPr>
          <p:spPr bwMode="auto">
            <a:xfrm rot="64793">
              <a:off x="7317549" y="4114538"/>
              <a:ext cx="1101617" cy="947519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8763000" y="4181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763000" y="44958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8772525" y="4800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7000875" y="4181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000875" y="44958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7010400" y="4800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344912" cy="644740"/>
          </a:xfrm>
        </p:spPr>
        <p:txBody>
          <a:bodyPr/>
          <a:lstStyle/>
          <a:p>
            <a:r>
              <a:rPr lang="en-US" sz="3200" dirty="0" smtClean="0"/>
              <a:t>3. Data</a:t>
            </a:r>
            <a:r>
              <a:rPr lang="en-US" sz="3200" dirty="0" smtClean="0"/>
              <a:t>, control, and management </a:t>
            </a:r>
            <a:r>
              <a:rPr lang="en-US" sz="3200" dirty="0" smtClean="0"/>
              <a:t>planes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8149" y="1171574"/>
            <a:ext cx="8096251" cy="5343525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 order to facilitate forwarding 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it is worthwhile to distinguish between :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forwarding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routing </a:t>
            </a:r>
            <a:r>
              <a:rPr lang="en-US" sz="1800" dirty="0" smtClean="0">
                <a:solidFill>
                  <a:schemeClr val="tx1"/>
                </a:solidFill>
              </a:rPr>
              <a:t>(i.e., learning how to forward)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administration </a:t>
            </a:r>
            <a:r>
              <a:rPr lang="en-US" sz="1600" dirty="0" smtClean="0">
                <a:solidFill>
                  <a:schemeClr val="tx1"/>
                </a:solidFill>
              </a:rPr>
              <a:t>(setting policy, service commissioning, monitoring, billing, …)</a:t>
            </a:r>
          </a:p>
          <a:p>
            <a:pPr marL="457200" indent="-45720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leads to defining three </a:t>
            </a:r>
            <a:r>
              <a:rPr lang="en-US" sz="2000" i="1" dirty="0" smtClean="0">
                <a:solidFill>
                  <a:schemeClr val="tx1"/>
                </a:solidFill>
              </a:rPr>
              <a:t>planes</a:t>
            </a:r>
            <a:r>
              <a:rPr lang="en-US" sz="2000" dirty="0" smtClean="0">
                <a:solidFill>
                  <a:schemeClr val="tx1"/>
                </a:solidFill>
              </a:rPr>
              <a:t> – </a:t>
            </a:r>
            <a:r>
              <a:rPr lang="en-US" sz="2000" i="1" dirty="0" smtClean="0">
                <a:solidFill>
                  <a:schemeClr val="tx1"/>
                </a:solidFill>
              </a:rPr>
              <a:t>data </a:t>
            </a:r>
            <a:r>
              <a:rPr lang="en-US" sz="1600" dirty="0" smtClean="0">
                <a:solidFill>
                  <a:schemeClr val="tx1"/>
                </a:solidFill>
              </a:rPr>
              <a:t>(or </a:t>
            </a:r>
            <a:r>
              <a:rPr lang="en-US" sz="1600" i="1" dirty="0" smtClean="0">
                <a:solidFill>
                  <a:schemeClr val="tx1"/>
                </a:solidFill>
              </a:rPr>
              <a:t>user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i="1" dirty="0" smtClean="0">
                <a:solidFill>
                  <a:schemeClr val="tx1"/>
                </a:solidFill>
              </a:rPr>
              <a:t>control</a:t>
            </a:r>
            <a:r>
              <a:rPr lang="en-US" sz="2000" dirty="0" smtClean="0">
                <a:solidFill>
                  <a:schemeClr val="tx1"/>
                </a:solidFill>
              </a:rPr>
              <a:t>, and </a:t>
            </a:r>
            <a:r>
              <a:rPr lang="en-US" sz="2000" i="1" dirty="0" smtClean="0">
                <a:solidFill>
                  <a:schemeClr val="tx1"/>
                </a:solidFill>
              </a:rPr>
              <a:t>management</a:t>
            </a:r>
          </a:p>
          <a:p>
            <a:pPr marL="457200" indent="-457200"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Traditionally the distinction between control and management  was that :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management had a human in the loop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while the control plane was automatic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With the introduction of more sophisticated software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the human could often be removed from the loop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difference that remains is that 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the management plane is slow and centralized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the control plane is fast and distributed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We will see that these characteristics are important! </a:t>
            </a:r>
          </a:p>
        </p:txBody>
      </p:sp>
      <p:grpSp>
        <p:nvGrpSpPr>
          <p:cNvPr id="4" name="Group 48"/>
          <p:cNvGrpSpPr/>
          <p:nvPr/>
        </p:nvGrpSpPr>
        <p:grpSpPr>
          <a:xfrm>
            <a:off x="6229350" y="4710493"/>
            <a:ext cx="2564855" cy="995264"/>
            <a:chOff x="1257300" y="4196143"/>
            <a:chExt cx="2564855" cy="995264"/>
          </a:xfrm>
        </p:grpSpPr>
        <p:sp>
          <p:nvSpPr>
            <p:cNvPr id="5" name="Rectangle 4"/>
            <p:cNvSpPr/>
            <p:nvPr/>
          </p:nvSpPr>
          <p:spPr>
            <a:xfrm>
              <a:off x="1257300" y="5034067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arallelogram 5"/>
            <p:cNvSpPr/>
            <p:nvPr/>
          </p:nvSpPr>
          <p:spPr>
            <a:xfrm>
              <a:off x="1257301" y="4890442"/>
              <a:ext cx="2540544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5400000">
              <a:off x="3687108" y="5006932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730227" y="5121157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767092" y="5001161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data plane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58230" y="4688955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/>
            <p:cNvSpPr/>
            <p:nvPr/>
          </p:nvSpPr>
          <p:spPr>
            <a:xfrm>
              <a:off x="1258231" y="4545330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 rot="5400000">
              <a:off x="3688038" y="4661820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731157" y="4776044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768022" y="4650439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control plane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69454" y="4339768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/>
            <p:cNvSpPr/>
            <p:nvPr/>
          </p:nvSpPr>
          <p:spPr>
            <a:xfrm>
              <a:off x="1269455" y="4196143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>
              <a:off x="3699262" y="4312633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742381" y="4426858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779246" y="4295642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management plane</a:t>
              </a:r>
            </a:p>
          </p:txBody>
        </p:sp>
      </p:grpSp>
      <p:pic>
        <p:nvPicPr>
          <p:cNvPr id="9218" name="Picture 2" descr="plane_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686674" y="1498599"/>
            <a:ext cx="1330325" cy="1330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439024" cy="644740"/>
          </a:xfrm>
        </p:spPr>
        <p:txBody>
          <a:bodyPr/>
          <a:lstStyle/>
          <a:p>
            <a:r>
              <a:rPr lang="en-US" sz="3200" dirty="0" smtClean="0"/>
              <a:t>Data, control, and management planes </a:t>
            </a:r>
            <a:r>
              <a:rPr lang="en-US" sz="1600" dirty="0" smtClean="0"/>
              <a:t>(cont.)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2898" y="1619250"/>
            <a:ext cx="8801102" cy="422199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Many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SDN proponents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claim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that separation of the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data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and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control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planes is a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defining attribute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of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SDN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rather than a time-honored fundamental characteristic of networks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This belief apparently arises from these proponents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	being familiar with the Linux router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	which does not clearly separate forwarding from routing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However, the Linux router was written by programmers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	not by networking 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experts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* SDN proponents </a:t>
            </a:r>
            <a:r>
              <a:rPr lang="en-US" sz="2000" b="1" dirty="0" smtClean="0">
                <a:solidFill>
                  <a:schemeClr val="tx2"/>
                </a:solidFill>
              </a:rPr>
              <a:t>actively promote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	fundamental principle 3</a:t>
            </a:r>
            <a:endParaRPr lang="en-US" sz="2000" b="1" dirty="0" smtClean="0">
              <a:solidFill>
                <a:schemeClr val="tx2"/>
              </a:solidFill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6397388" y="4767074"/>
            <a:ext cx="2564855" cy="995264"/>
            <a:chOff x="1257300" y="4196143"/>
            <a:chExt cx="2564855" cy="995264"/>
          </a:xfrm>
        </p:grpSpPr>
        <p:sp>
          <p:nvSpPr>
            <p:cNvPr id="5" name="Rectangle 4"/>
            <p:cNvSpPr/>
            <p:nvPr/>
          </p:nvSpPr>
          <p:spPr>
            <a:xfrm>
              <a:off x="1257300" y="5034067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arallelogram 5"/>
            <p:cNvSpPr/>
            <p:nvPr/>
          </p:nvSpPr>
          <p:spPr>
            <a:xfrm>
              <a:off x="1257301" y="4890442"/>
              <a:ext cx="2540544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5400000">
              <a:off x="3687108" y="5006932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730227" y="5121157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767092" y="5001161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data plane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58230" y="4688955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/>
            <p:cNvSpPr/>
            <p:nvPr/>
          </p:nvSpPr>
          <p:spPr>
            <a:xfrm>
              <a:off x="1258231" y="4545330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 rot="5400000">
              <a:off x="3688038" y="4661820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731157" y="4776044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768022" y="4650439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control plane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69454" y="4339768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/>
            <p:cNvSpPr/>
            <p:nvPr/>
          </p:nvSpPr>
          <p:spPr>
            <a:xfrm>
              <a:off x="1269455" y="4196143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>
              <a:off x="3699262" y="4312633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742381" y="4426858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779246" y="4295642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management plane</a:t>
              </a:r>
            </a:p>
          </p:txBody>
        </p:sp>
      </p:grpSp>
      <p:pic>
        <p:nvPicPr>
          <p:cNvPr id="29698" name="Picture 2" descr="http://t0.gstatic.com/images?q=tbn:ANd9GcTq2Hfw_twCvMZZFKbEvhOeojSBupyyHwav8U2yBcJhNiX8q8W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3274" y="3796778"/>
            <a:ext cx="493712" cy="4997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Client/server layering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6249" y="1191682"/>
            <a:ext cx="8505826" cy="545676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 the same way that we virtualized the idea of a link (</a:t>
            </a:r>
            <a:r>
              <a:rPr lang="en-US" sz="2000" i="1" dirty="0" smtClean="0">
                <a:solidFill>
                  <a:schemeClr val="tx1"/>
                </a:solidFill>
              </a:rPr>
              <a:t>first virtualization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we can virtualize the idea of a </a:t>
            </a:r>
            <a:r>
              <a:rPr lang="en-US" sz="1800" dirty="0" smtClean="0">
                <a:solidFill>
                  <a:schemeClr val="tx1"/>
                </a:solidFill>
              </a:rPr>
              <a:t>(virtual) </a:t>
            </a:r>
            <a:r>
              <a:rPr lang="en-US" sz="2000" dirty="0" smtClean="0">
                <a:solidFill>
                  <a:schemeClr val="tx1"/>
                </a:solidFill>
              </a:rPr>
              <a:t>network (</a:t>
            </a:r>
            <a:r>
              <a:rPr lang="en-US" sz="2000" i="1" dirty="0" smtClean="0">
                <a:solidFill>
                  <a:schemeClr val="tx1"/>
                </a:solidFill>
              </a:rPr>
              <a:t>second virtualization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So, we needn’t require a single end-user to create a link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and we needn’t require a single SP to create the entire </a:t>
            </a:r>
            <a:r>
              <a:rPr lang="en-US" sz="1800" dirty="0" smtClean="0">
                <a:solidFill>
                  <a:schemeClr val="tx1"/>
                </a:solidFill>
              </a:rPr>
              <a:t>(virtual)</a:t>
            </a:r>
            <a:r>
              <a:rPr lang="en-US" sz="2000" dirty="0" smtClean="0">
                <a:solidFill>
                  <a:schemeClr val="tx1"/>
                </a:solidFill>
              </a:rPr>
              <a:t> 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Rather we can combine </a:t>
            </a:r>
            <a:r>
              <a:rPr lang="en-US" sz="1800" dirty="0" smtClean="0">
                <a:solidFill>
                  <a:schemeClr val="tx1"/>
                </a:solidFill>
              </a:rPr>
              <a:t>(virtual)</a:t>
            </a:r>
            <a:r>
              <a:rPr lang="en-US" sz="2000" dirty="0" smtClean="0">
                <a:solidFill>
                  <a:schemeClr val="tx1"/>
                </a:solidFill>
              </a:rPr>
              <a:t> networks to provide the end-end service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There are two ways to connect two networks </a:t>
            </a:r>
            <a:r>
              <a:rPr lang="en-US" sz="1600" dirty="0" smtClean="0">
                <a:solidFill>
                  <a:schemeClr val="tx1"/>
                </a:solidFill>
              </a:rPr>
              <a:t>(G.805)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client/server interworking </a:t>
            </a:r>
            <a:r>
              <a:rPr lang="en-US" sz="1800" dirty="0" smtClean="0">
                <a:solidFill>
                  <a:schemeClr val="tx1"/>
                </a:solidFill>
              </a:rPr>
              <a:t>(layering, OTT)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peer to peer interworking </a:t>
            </a:r>
            <a:r>
              <a:rPr lang="en-US" sz="1800" dirty="0" smtClean="0">
                <a:solidFill>
                  <a:schemeClr val="tx1"/>
                </a:solidFill>
              </a:rPr>
              <a:t>(stitching)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Unlike OSI layering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there are very good (business) reasons for these: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maintaining a generic interface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modularity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effect isolation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information hiding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In other words, </a:t>
            </a:r>
            <a:r>
              <a:rPr lang="en-US" sz="2000" i="1" dirty="0" smtClean="0">
                <a:solidFill>
                  <a:schemeClr val="tx2"/>
                </a:solidFill>
              </a:rPr>
              <a:t>precisely</a:t>
            </a:r>
            <a:r>
              <a:rPr lang="en-US" sz="2000" dirty="0" smtClean="0">
                <a:solidFill>
                  <a:schemeClr val="tx2"/>
                </a:solidFill>
              </a:rPr>
              <a:t> the principles of modern software design </a:t>
            </a:r>
            <a:r>
              <a:rPr lang="en-US" sz="2000" dirty="0" smtClean="0">
                <a:solidFill>
                  <a:schemeClr val="tx2"/>
                </a:solidFill>
              </a:rPr>
              <a:t>!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* </a:t>
            </a:r>
            <a:r>
              <a:rPr lang="en-US" sz="2000" b="1" dirty="0" smtClean="0">
                <a:solidFill>
                  <a:schemeClr val="tx2"/>
                </a:solidFill>
              </a:rPr>
              <a:t>Computation theorists agree </a:t>
            </a:r>
            <a:r>
              <a:rPr lang="en-US" sz="2000" b="1" i="1" dirty="0" smtClean="0">
                <a:solidFill>
                  <a:schemeClr val="tx2"/>
                </a:solidFill>
              </a:rPr>
              <a:t>in principle </a:t>
            </a:r>
            <a:r>
              <a:rPr lang="en-US" sz="2000" b="1" dirty="0" smtClean="0">
                <a:solidFill>
                  <a:schemeClr val="tx2"/>
                </a:solidFill>
              </a:rPr>
              <a:t>with fundamental </a:t>
            </a:r>
            <a:r>
              <a:rPr lang="en-US" sz="2000" b="1" dirty="0" smtClean="0">
                <a:solidFill>
                  <a:schemeClr val="tx2"/>
                </a:solidFill>
              </a:rPr>
              <a:t>principle </a:t>
            </a:r>
            <a:r>
              <a:rPr lang="en-US" sz="2000" b="1" dirty="0" smtClean="0">
                <a:solidFill>
                  <a:schemeClr val="tx2"/>
                </a:solidFill>
              </a:rPr>
              <a:t>4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102132" y="3316406"/>
            <a:ext cx="2768914" cy="1327866"/>
            <a:chOff x="5167259" y="3079646"/>
            <a:chExt cx="3519541" cy="1416055"/>
          </a:xfrm>
        </p:grpSpPr>
        <p:cxnSp>
          <p:nvCxnSpPr>
            <p:cNvPr id="16" name="Straight Connector 15"/>
            <p:cNvCxnSpPr>
              <a:stCxn id="17" idx="2"/>
              <a:endCxn id="18" idx="2"/>
            </p:cNvCxnSpPr>
            <p:nvPr/>
          </p:nvCxnSpPr>
          <p:spPr>
            <a:xfrm rot="10800000" flipH="1">
              <a:off x="5195834" y="3299504"/>
              <a:ext cx="34099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5195834" y="3245907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8605784" y="3245907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>
              <a:stCxn id="9" idx="2"/>
              <a:endCxn id="10" idx="2"/>
            </p:cNvCxnSpPr>
            <p:nvPr/>
          </p:nvCxnSpPr>
          <p:spPr>
            <a:xfrm rot="10800000" flipH="1">
              <a:off x="5167259" y="4051979"/>
              <a:ext cx="34099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Freeform 35"/>
            <p:cNvSpPr>
              <a:spLocks/>
            </p:cNvSpPr>
            <p:nvPr/>
          </p:nvSpPr>
          <p:spPr bwMode="auto">
            <a:xfrm rot="64793">
              <a:off x="5457892" y="3648075"/>
              <a:ext cx="1220249" cy="847626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rgbClr val="E28C1A"/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8C1A"/>
              </a:extrusion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sp>
          <p:nvSpPr>
            <p:cNvPr id="6" name="Freeform 1045"/>
            <p:cNvSpPr>
              <a:spLocks/>
            </p:cNvSpPr>
            <p:nvPr/>
          </p:nvSpPr>
          <p:spPr bwMode="auto">
            <a:xfrm rot="64793">
              <a:off x="6686659" y="3665418"/>
              <a:ext cx="1534676" cy="787368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rgbClr val="FFFF00"/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5167259" y="3998382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8577209" y="3998382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64793">
              <a:off x="5476786" y="3079646"/>
              <a:ext cx="2911080" cy="507088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sp>
          <p:nvSpPr>
            <p:cNvPr id="20" name="Left-Right Arrow 19"/>
            <p:cNvSpPr/>
            <p:nvPr/>
          </p:nvSpPr>
          <p:spPr>
            <a:xfrm>
              <a:off x="6372225" y="3876675"/>
              <a:ext cx="666750" cy="295275"/>
            </a:xfrm>
            <a:prstGeom prst="leftRightArrow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Left-Right Arrow 20"/>
            <p:cNvSpPr/>
            <p:nvPr/>
          </p:nvSpPr>
          <p:spPr>
            <a:xfrm rot="16200000">
              <a:off x="5819776" y="3400425"/>
              <a:ext cx="666750" cy="295275"/>
            </a:xfrm>
            <a:prstGeom prst="leftRightArrow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Left-Right Arrow 21"/>
            <p:cNvSpPr/>
            <p:nvPr/>
          </p:nvSpPr>
          <p:spPr>
            <a:xfrm rot="16200000">
              <a:off x="7191377" y="3419475"/>
              <a:ext cx="666750" cy="295275"/>
            </a:xfrm>
            <a:prstGeom prst="leftRightArrow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layer violations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2138" y="1228299"/>
            <a:ext cx="8584442" cy="5431807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Client/server </a:t>
            </a:r>
            <a:r>
              <a:rPr lang="en-US" sz="2000" dirty="0" smtClean="0"/>
              <a:t>layering </a:t>
            </a:r>
            <a:r>
              <a:rPr lang="en-US" sz="2000" dirty="0" smtClean="0"/>
              <a:t>enables Service Providers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to serve a higher-layer SP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to be served by a lower-layer SP</a:t>
            </a:r>
          </a:p>
          <a:p>
            <a:pPr>
              <a:buNone/>
            </a:pPr>
            <a:r>
              <a:rPr lang="en-US" sz="2000" dirty="0" smtClean="0"/>
              <a:t>Layer violations may lead to security breaches, such as :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billing avoidance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misrouting  or loss of information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information </a:t>
            </a:r>
            <a:r>
              <a:rPr lang="en-US" sz="1800" dirty="0" err="1" smtClean="0"/>
              <a:t>highjacking</a:t>
            </a:r>
            <a:r>
              <a:rPr lang="en-US" sz="18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information tampering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Layer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respect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is often automatically enforced by network element functionality</a:t>
            </a:r>
          </a:p>
          <a:p>
            <a:pPr>
              <a:buNone/>
            </a:pPr>
            <a:r>
              <a:rPr lang="en-US" sz="2000" dirty="0" smtClean="0"/>
              <a:t>A fully programmable forwarding element may create layer violations, due to :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programming bugs   or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being taken over by malicious entities</a:t>
            </a:r>
          </a:p>
          <a:p>
            <a:pPr>
              <a:buNone/>
            </a:pPr>
            <a:r>
              <a:rPr lang="en-US" sz="2000" dirty="0" smtClean="0"/>
              <a:t> If fully programmable elements (SDN switches) become widely deployed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Service Providers will need to deploy additional security mechanisms </a:t>
            </a:r>
          </a:p>
          <a:p>
            <a:pPr>
              <a:buNone/>
            </a:pPr>
            <a:r>
              <a:rPr lang="en-US" sz="2000" dirty="0" smtClean="0"/>
              <a:t>It may prove impossible to protect against certain SDN security </a:t>
            </a:r>
            <a:r>
              <a:rPr lang="en-US" sz="2000" dirty="0" smtClean="0"/>
              <a:t>breaches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So, while computation theory agrees with principle 4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SDN practice’s disrespect of it may lead to serious security risks</a:t>
            </a:r>
            <a:endParaRPr lang="en-US" sz="20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7199" y="1218914"/>
            <a:ext cx="8729380" cy="5277419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Our conclusion so far - computation theory supports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all four fundamental principles of communications theory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But SDN proponents complain about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the </a:t>
            </a:r>
            <a:r>
              <a:rPr lang="en-US" sz="2000" i="1" dirty="0" smtClean="0"/>
              <a:t>brittleness / fragility</a:t>
            </a:r>
            <a:r>
              <a:rPr lang="en-US" sz="2000" dirty="0" smtClean="0"/>
              <a:t> of communications protocols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As opposed to the </a:t>
            </a:r>
            <a:r>
              <a:rPr lang="en-US" sz="2000" i="1" dirty="0" smtClean="0"/>
              <a:t>robustness</a:t>
            </a:r>
            <a:r>
              <a:rPr lang="en-US" sz="2000" dirty="0" smtClean="0"/>
              <a:t> their approach can bring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/>
              <a:t>To investigate this claim, we need to understand what </a:t>
            </a:r>
            <a:r>
              <a:rPr lang="en-US" sz="2000" i="1" dirty="0" smtClean="0"/>
              <a:t>robustness</a:t>
            </a:r>
            <a:r>
              <a:rPr lang="en-US" sz="2000" dirty="0" smtClean="0"/>
              <a:t> means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/>
              <a:t>We say that a system is </a:t>
            </a:r>
            <a:r>
              <a:rPr lang="en-US" sz="2000" b="1" dirty="0" smtClean="0"/>
              <a:t>robust </a:t>
            </a:r>
            <a:r>
              <a:rPr lang="en-US" sz="2000" b="1" dirty="0" smtClean="0"/>
              <a:t>to X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/>
              <a:t>	when it can continue functioning even when X happens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For example, 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/>
              <a:t>A communications network is </a:t>
            </a:r>
            <a:r>
              <a:rPr lang="en-US" sz="2000" b="1" dirty="0" smtClean="0"/>
              <a:t>robust to failures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if it continues functioning even when links or network elements fail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/>
              <a:t>A communications network is </a:t>
            </a:r>
            <a:r>
              <a:rPr lang="en-US" sz="2000" b="1" dirty="0" smtClean="0"/>
              <a:t>robust to </a:t>
            </a:r>
            <a:r>
              <a:rPr lang="en-US" sz="2000" b="1" dirty="0" smtClean="0"/>
              <a:t>capacity increase</a:t>
            </a:r>
            <a:endParaRPr lang="en-US" sz="2000" b="1" dirty="0" smtClean="0"/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/>
              <a:t>	if it </a:t>
            </a:r>
            <a:r>
              <a:rPr lang="en-US" sz="2000" dirty="0" smtClean="0"/>
              <a:t>continues </a:t>
            </a:r>
            <a:r>
              <a:rPr lang="en-US" sz="2000" dirty="0" smtClean="0"/>
              <a:t>functioning </a:t>
            </a:r>
            <a:r>
              <a:rPr lang="en-US" sz="2000" dirty="0" smtClean="0"/>
              <a:t>when the capacity it is required to handle increases</a:t>
            </a:r>
            <a:endParaRPr lang="en-US" sz="2000" dirty="0" smtClean="0"/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Note that it is meaningless to say that a system is </a:t>
            </a:r>
            <a:r>
              <a:rPr lang="en-US" sz="2000" i="1" dirty="0" smtClean="0"/>
              <a:t>robust</a:t>
            </a:r>
            <a:r>
              <a:rPr lang="en-US" sz="2000" dirty="0" smtClean="0"/>
              <a:t> without saying to </a:t>
            </a:r>
            <a:r>
              <a:rPr lang="en-US" sz="2000" i="1" dirty="0" smtClean="0"/>
              <a:t>what </a:t>
            </a:r>
            <a:r>
              <a:rPr lang="en-US" sz="2000" dirty="0" smtClean="0"/>
              <a:t>!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endParaRPr lang="en-US" sz="2000" dirty="0" smtClean="0"/>
          </a:p>
          <a:p>
            <a:pPr marL="457200" indent="-45720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    </a:t>
            </a:r>
            <a:r>
              <a:rPr lang="en-US" sz="1800" dirty="0" smtClean="0"/>
              <a:t>(cont.)</a:t>
            </a: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2870" y="1161117"/>
            <a:ext cx="8409935" cy="525333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Unfortunately,  </a:t>
            </a:r>
            <a:r>
              <a:rPr lang="en-US" sz="2000" i="1" dirty="0" smtClean="0"/>
              <a:t>robustness to X </a:t>
            </a:r>
            <a:r>
              <a:rPr lang="en-US" sz="2000" dirty="0" smtClean="0"/>
              <a:t>may contradict </a:t>
            </a:r>
            <a:r>
              <a:rPr lang="en-US" sz="2000" i="1" dirty="0" smtClean="0"/>
              <a:t>robustness to 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For example,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 order to achieve robustness to failures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the network is designed with redundancy (e.g., 1+1)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 order to achieve robustness to </a:t>
            </a:r>
            <a:r>
              <a:rPr lang="en-US" sz="2000" dirty="0" smtClean="0"/>
              <a:t>capacity increase</a:t>
            </a: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network is designed </a:t>
            </a:r>
            <a:r>
              <a:rPr lang="en-US" sz="2000" dirty="0" smtClean="0"/>
              <a:t>for efficiency, i.e., with no redundancy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Thus networks can not be designed to be robust to everything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Instead, networks are designed to profitably provide services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 X that seems to be most on the minds of SDN proponents is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creation of new types of services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In the past, </a:t>
            </a:r>
            <a:r>
              <a:rPr lang="en-US" sz="2000" dirty="0" smtClean="0"/>
              <a:t>new service type creation </a:t>
            </a:r>
            <a:r>
              <a:rPr lang="en-US" sz="2000" dirty="0" smtClean="0"/>
              <a:t>was infrequent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so networks were not required to be robust to it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This is indeed an area where there is potential 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for SDN/NFV to make a big difference !</a:t>
            </a:r>
            <a:endParaRPr lang="en-US" sz="2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9087" y="1314450"/>
            <a:ext cx="8567738" cy="4886325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Since we </a:t>
            </a:r>
            <a:r>
              <a:rPr lang="en-US" sz="2000" dirty="0" smtClean="0"/>
              <a:t>haven’t found any fundamental principles of communications theory that are alien to computation </a:t>
            </a:r>
            <a:r>
              <a:rPr lang="en-US" sz="2000" dirty="0" smtClean="0"/>
              <a:t>theory</a:t>
            </a:r>
            <a:endParaRPr lang="en-US" sz="2000" dirty="0" smtClean="0"/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Let’s look </a:t>
            </a:r>
            <a:r>
              <a:rPr lang="en-US" sz="2000" dirty="0" smtClean="0"/>
              <a:t>at a theorem from computation theory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There are three desirable characteristics of a distributed computational system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Consistency		</a:t>
            </a:r>
            <a:r>
              <a:rPr lang="en-US" sz="1400" dirty="0" smtClean="0"/>
              <a:t>(get </a:t>
            </a:r>
            <a:r>
              <a:rPr lang="en-US" sz="1400" i="1" dirty="0" smtClean="0"/>
              <a:t>the same </a:t>
            </a:r>
            <a:r>
              <a:rPr lang="en-US" sz="1400" dirty="0" smtClean="0"/>
              <a:t>answer no matter which computational element responds)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Availability		</a:t>
            </a:r>
            <a:r>
              <a:rPr lang="en-US" sz="1400" dirty="0" smtClean="0"/>
              <a:t>(get </a:t>
            </a:r>
            <a:r>
              <a:rPr lang="en-US" sz="1400" i="1" dirty="0" smtClean="0"/>
              <a:t>an</a:t>
            </a:r>
            <a:r>
              <a:rPr lang="en-US" sz="1400" dirty="0" smtClean="0"/>
              <a:t> answer without unnecessary delay)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Partition tolerance	</a:t>
            </a:r>
            <a:r>
              <a:rPr lang="en-US" sz="1400" dirty="0" smtClean="0"/>
              <a:t>(get </a:t>
            </a:r>
            <a:r>
              <a:rPr lang="en-US" sz="1400" i="1" dirty="0" smtClean="0"/>
              <a:t>an</a:t>
            </a:r>
            <a:r>
              <a:rPr lang="en-US" sz="1400" dirty="0" smtClean="0"/>
              <a:t> answer even if there a malfunctions in the system)</a:t>
            </a:r>
            <a:endParaRPr lang="en-US" sz="1400" dirty="0" smtClean="0">
              <a:solidFill>
                <a:srgbClr val="C00000"/>
              </a:solidFill>
            </a:endParaRPr>
          </a:p>
          <a:p>
            <a:pPr marL="457200" indent="-457200">
              <a:buNone/>
            </a:pPr>
            <a:r>
              <a:rPr lang="en-US" sz="2000" dirty="0" smtClean="0"/>
              <a:t>The CAP </a:t>
            </a:r>
            <a:r>
              <a:rPr lang="en-US" sz="1600" dirty="0" smtClean="0"/>
              <a:t>(Brewer’s)</a:t>
            </a:r>
            <a:r>
              <a:rPr lang="en-US" sz="2000" dirty="0" smtClean="0"/>
              <a:t> theorem states that you can have any 2 of these, but not all 3 !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SDN teaches us that routing/forwarding packets is a computational problem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/>
              <a:t>	so a network is a distributed computational system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So networks can have at most 2 of these characteristics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Which characteristics do we need, and which can we forgo ?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endParaRPr lang="en-US" sz="2000" dirty="0"/>
          </a:p>
        </p:txBody>
      </p:sp>
      <p:grpSp>
        <p:nvGrpSpPr>
          <p:cNvPr id="4" name="Group 5"/>
          <p:cNvGrpSpPr/>
          <p:nvPr/>
        </p:nvGrpSpPr>
        <p:grpSpPr>
          <a:xfrm>
            <a:off x="6708600" y="1641854"/>
            <a:ext cx="1300977" cy="962025"/>
            <a:chOff x="6722248" y="1790700"/>
            <a:chExt cx="1300977" cy="962025"/>
          </a:xfrm>
        </p:grpSpPr>
        <p:pic>
          <p:nvPicPr>
            <p:cNvPr id="7170" name="Picture 2" descr="http://t0.gstatic.com/images?q=tbn:ANd9GcTNW128Q2ktgBOGQWwFA5bv4x5u-SuKw21VNt6pN9TvybVLsQDp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22248" y="1790700"/>
              <a:ext cx="1300977" cy="962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Picture 4" descr="rad-logo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20832511">
              <a:off x="7171846" y="2149959"/>
              <a:ext cx="307869" cy="165663"/>
            </a:xfrm>
            <a:prstGeom prst="rect">
              <a:avLst/>
            </a:prstGeom>
            <a:solidFill>
              <a:schemeClr val="tx2"/>
            </a:solidFill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67" y="262623"/>
            <a:ext cx="6889170" cy="644740"/>
          </a:xfrm>
        </p:spPr>
        <p:txBody>
          <a:bodyPr/>
          <a:lstStyle/>
          <a:p>
            <a:r>
              <a:rPr lang="en-US" dirty="0" smtClean="0"/>
              <a:t>2012 DA14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8301" y="1228714"/>
            <a:ext cx="7812099" cy="540068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On Friday, Feb. 15 2013, an asteroid named 2012DA14</a:t>
            </a:r>
          </a:p>
          <a:p>
            <a:pPr>
              <a:buNone/>
            </a:pPr>
            <a:r>
              <a:rPr lang="en-US" sz="2000" dirty="0" smtClean="0"/>
              <a:t>	about 30 meters across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weighing about  40,000 metric tons)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traveling at about 28,000 km/h</a:t>
            </a:r>
          </a:p>
          <a:p>
            <a:pPr>
              <a:buNone/>
            </a:pPr>
            <a:r>
              <a:rPr lang="en-US" sz="2000" dirty="0" smtClean="0"/>
              <a:t>came within 27,700 km of earth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Yet astronomers classified this </a:t>
            </a:r>
            <a:r>
              <a:rPr lang="en-US" sz="2000" b="1" dirty="0" smtClean="0"/>
              <a:t>N</a:t>
            </a:r>
            <a:r>
              <a:rPr lang="en-US" sz="2000" dirty="0" smtClean="0"/>
              <a:t>ear </a:t>
            </a:r>
            <a:r>
              <a:rPr lang="en-US" sz="2000" b="1" dirty="0" smtClean="0"/>
              <a:t>E</a:t>
            </a:r>
            <a:r>
              <a:rPr lang="en-US" sz="2000" dirty="0" smtClean="0"/>
              <a:t>arth </a:t>
            </a:r>
            <a:r>
              <a:rPr lang="en-US" sz="2000" b="1" dirty="0" smtClean="0"/>
              <a:t>O</a:t>
            </a:r>
            <a:r>
              <a:rPr lang="en-US" sz="2000" dirty="0" smtClean="0"/>
              <a:t>bject as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white</a:t>
            </a:r>
            <a:r>
              <a:rPr lang="en-US" sz="2000" dirty="0" smtClean="0"/>
              <a:t> (</a:t>
            </a:r>
            <a:r>
              <a:rPr lang="en-US" sz="2000" i="1" dirty="0" smtClean="0"/>
              <a:t>nonhazardous</a:t>
            </a:r>
            <a:r>
              <a:rPr lang="en-US" sz="2000" dirty="0" smtClean="0"/>
              <a:t>) on the Torino scale !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846702" y="2972843"/>
            <a:ext cx="7243237" cy="2705100"/>
            <a:chOff x="296368" y="2933684"/>
            <a:chExt cx="7243237" cy="2705100"/>
          </a:xfrm>
        </p:grpSpPr>
        <p:sp>
          <p:nvSpPr>
            <p:cNvPr id="4" name="Oval 3"/>
            <p:cNvSpPr/>
            <p:nvPr/>
          </p:nvSpPr>
          <p:spPr>
            <a:xfrm>
              <a:off x="4170521" y="4033113"/>
              <a:ext cx="287076" cy="30834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9905" y="3695684"/>
              <a:ext cx="1422400" cy="990600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329305" y="3174984"/>
              <a:ext cx="6210300" cy="1943100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221605" y="3809984"/>
              <a:ext cx="736600" cy="406400"/>
              <a:chOff x="6134100" y="3124200"/>
              <a:chExt cx="3454400" cy="1892300"/>
            </a:xfrm>
          </p:grpSpPr>
          <p:sp>
            <p:nvSpPr>
              <p:cNvPr id="9" name="7-Point Star 8"/>
              <p:cNvSpPr/>
              <p:nvPr/>
            </p:nvSpPr>
            <p:spPr>
              <a:xfrm>
                <a:off x="7581900" y="4483100"/>
                <a:ext cx="520700" cy="533400"/>
              </a:xfrm>
              <a:prstGeom prst="star7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Bevel 9"/>
              <p:cNvSpPr/>
              <p:nvPr/>
            </p:nvSpPr>
            <p:spPr>
              <a:xfrm>
                <a:off x="6959600" y="4038600"/>
                <a:ext cx="1828800" cy="203200"/>
              </a:xfrm>
              <a:prstGeom prst="bevel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Can 7"/>
              <p:cNvSpPr/>
              <p:nvPr/>
            </p:nvSpPr>
            <p:spPr>
              <a:xfrm>
                <a:off x="7416800" y="3365500"/>
                <a:ext cx="863600" cy="1485900"/>
              </a:xfrm>
              <a:prstGeom prst="can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Bevel 10"/>
              <p:cNvSpPr/>
              <p:nvPr/>
            </p:nvSpPr>
            <p:spPr>
              <a:xfrm>
                <a:off x="6134100" y="3898900"/>
                <a:ext cx="1193800" cy="533400"/>
              </a:xfrm>
              <a:prstGeom prst="bevel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 rot="5400000">
                <a:off x="61658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63182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64706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66230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>
                <a:off x="67754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69278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11" idx="5"/>
                <a:endCxn id="11" idx="1"/>
              </p:cNvCxnSpPr>
              <p:nvPr/>
            </p:nvCxnSpPr>
            <p:spPr>
              <a:xfrm rot="10800000" flipH="1">
                <a:off x="6200775" y="4165600"/>
                <a:ext cx="106045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Bevel 21"/>
              <p:cNvSpPr/>
              <p:nvPr/>
            </p:nvSpPr>
            <p:spPr>
              <a:xfrm>
                <a:off x="8394700" y="3898900"/>
                <a:ext cx="1193800" cy="533400"/>
              </a:xfrm>
              <a:prstGeom prst="bevel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rot="5400000">
                <a:off x="84264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5788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87312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88836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rot="5400000">
                <a:off x="90360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>
                <a:off x="91884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2" idx="5"/>
                <a:endCxn id="22" idx="1"/>
              </p:cNvCxnSpPr>
              <p:nvPr/>
            </p:nvCxnSpPr>
            <p:spPr>
              <a:xfrm rot="10800000" flipH="1">
                <a:off x="8461375" y="4165600"/>
                <a:ext cx="106045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Can 29"/>
              <p:cNvSpPr/>
              <p:nvPr/>
            </p:nvSpPr>
            <p:spPr>
              <a:xfrm>
                <a:off x="7632700" y="3238500"/>
                <a:ext cx="431800" cy="304800"/>
              </a:xfrm>
              <a:prstGeom prst="can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772400" y="3124200"/>
                <a:ext cx="152400" cy="152400"/>
              </a:xfrm>
              <a:prstGeom prst="ellipse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Moon 32"/>
            <p:cNvSpPr/>
            <p:nvPr/>
          </p:nvSpPr>
          <p:spPr>
            <a:xfrm>
              <a:off x="2485005" y="4610084"/>
              <a:ext cx="406400" cy="647700"/>
            </a:xfrm>
            <a:prstGeom prst="moon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4263005" y="2933684"/>
              <a:ext cx="518583" cy="2705100"/>
            </a:xfrm>
            <a:custGeom>
              <a:avLst/>
              <a:gdLst>
                <a:gd name="connsiteX0" fmla="*/ 177800 w 518583"/>
                <a:gd name="connsiteY0" fmla="*/ 0 h 2705100"/>
                <a:gd name="connsiteX1" fmla="*/ 368300 w 518583"/>
                <a:gd name="connsiteY1" fmla="*/ 736600 h 2705100"/>
                <a:gd name="connsiteX2" fmla="*/ 457200 w 518583"/>
                <a:gd name="connsiteY2" fmla="*/ 1524000 h 2705100"/>
                <a:gd name="connsiteX3" fmla="*/ 0 w 518583"/>
                <a:gd name="connsiteY3" fmla="*/ 2705100 h 2705100"/>
                <a:gd name="connsiteX4" fmla="*/ 0 w 518583"/>
                <a:gd name="connsiteY4" fmla="*/ 2705100 h 270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8583" h="2705100">
                  <a:moveTo>
                    <a:pt x="177800" y="0"/>
                  </a:moveTo>
                  <a:cubicBezTo>
                    <a:pt x="249766" y="241300"/>
                    <a:pt x="321733" y="482600"/>
                    <a:pt x="368300" y="736600"/>
                  </a:cubicBezTo>
                  <a:cubicBezTo>
                    <a:pt x="414867" y="990600"/>
                    <a:pt x="518583" y="1195917"/>
                    <a:pt x="457200" y="1524000"/>
                  </a:cubicBezTo>
                  <a:cubicBezTo>
                    <a:pt x="395817" y="1852083"/>
                    <a:pt x="0" y="2705100"/>
                    <a:pt x="0" y="2705100"/>
                  </a:cubicBezTo>
                  <a:lnTo>
                    <a:pt x="0" y="270510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59619" y="4150069"/>
              <a:ext cx="159489" cy="138224"/>
            </a:xfrm>
            <a:custGeom>
              <a:avLst/>
              <a:gdLst>
                <a:gd name="connsiteX0" fmla="*/ 200655 w 626555"/>
                <a:gd name="connsiteY0" fmla="*/ 0 h 732880"/>
                <a:gd name="connsiteX1" fmla="*/ 124455 w 626555"/>
                <a:gd name="connsiteY1" fmla="*/ 165100 h 732880"/>
                <a:gd name="connsiteX2" fmla="*/ 86355 w 626555"/>
                <a:gd name="connsiteY2" fmla="*/ 266700 h 732880"/>
                <a:gd name="connsiteX3" fmla="*/ 35555 w 626555"/>
                <a:gd name="connsiteY3" fmla="*/ 342900 h 732880"/>
                <a:gd name="connsiteX4" fmla="*/ 10155 w 626555"/>
                <a:gd name="connsiteY4" fmla="*/ 381000 h 732880"/>
                <a:gd name="connsiteX5" fmla="*/ 99055 w 626555"/>
                <a:gd name="connsiteY5" fmla="*/ 533400 h 732880"/>
                <a:gd name="connsiteX6" fmla="*/ 175255 w 626555"/>
                <a:gd name="connsiteY6" fmla="*/ 635000 h 732880"/>
                <a:gd name="connsiteX7" fmla="*/ 187955 w 626555"/>
                <a:gd name="connsiteY7" fmla="*/ 673100 h 732880"/>
                <a:gd name="connsiteX8" fmla="*/ 200655 w 626555"/>
                <a:gd name="connsiteY8" fmla="*/ 723900 h 732880"/>
                <a:gd name="connsiteX9" fmla="*/ 251455 w 626555"/>
                <a:gd name="connsiteY9" fmla="*/ 711200 h 732880"/>
                <a:gd name="connsiteX10" fmla="*/ 340355 w 626555"/>
                <a:gd name="connsiteY10" fmla="*/ 685800 h 732880"/>
                <a:gd name="connsiteX11" fmla="*/ 429255 w 626555"/>
                <a:gd name="connsiteY11" fmla="*/ 673100 h 732880"/>
                <a:gd name="connsiteX12" fmla="*/ 416555 w 626555"/>
                <a:gd name="connsiteY12" fmla="*/ 622300 h 732880"/>
                <a:gd name="connsiteX13" fmla="*/ 403855 w 626555"/>
                <a:gd name="connsiteY13" fmla="*/ 482600 h 732880"/>
                <a:gd name="connsiteX14" fmla="*/ 454655 w 626555"/>
                <a:gd name="connsiteY14" fmla="*/ 457200 h 732880"/>
                <a:gd name="connsiteX15" fmla="*/ 505455 w 626555"/>
                <a:gd name="connsiteY15" fmla="*/ 419100 h 732880"/>
                <a:gd name="connsiteX16" fmla="*/ 581655 w 626555"/>
                <a:gd name="connsiteY16" fmla="*/ 368300 h 732880"/>
                <a:gd name="connsiteX17" fmla="*/ 543555 w 626555"/>
                <a:gd name="connsiteY17" fmla="*/ 254000 h 732880"/>
                <a:gd name="connsiteX18" fmla="*/ 505455 w 626555"/>
                <a:gd name="connsiteY18" fmla="*/ 215900 h 732880"/>
                <a:gd name="connsiteX19" fmla="*/ 492755 w 626555"/>
                <a:gd name="connsiteY19" fmla="*/ 165100 h 732880"/>
                <a:gd name="connsiteX20" fmla="*/ 505455 w 626555"/>
                <a:gd name="connsiteY20" fmla="*/ 127000 h 732880"/>
                <a:gd name="connsiteX21" fmla="*/ 429255 w 626555"/>
                <a:gd name="connsiteY21" fmla="*/ 88900 h 732880"/>
                <a:gd name="connsiteX22" fmla="*/ 391155 w 626555"/>
                <a:gd name="connsiteY22" fmla="*/ 50800 h 732880"/>
                <a:gd name="connsiteX23" fmla="*/ 353055 w 626555"/>
                <a:gd name="connsiteY23" fmla="*/ 38100 h 732880"/>
                <a:gd name="connsiteX24" fmla="*/ 200655 w 626555"/>
                <a:gd name="connsiteY24" fmla="*/ 12700 h 732880"/>
                <a:gd name="connsiteX25" fmla="*/ 200655 w 626555"/>
                <a:gd name="connsiteY25" fmla="*/ 0 h 73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6555" h="732880">
                  <a:moveTo>
                    <a:pt x="200655" y="0"/>
                  </a:moveTo>
                  <a:cubicBezTo>
                    <a:pt x="151682" y="73459"/>
                    <a:pt x="175790" y="31628"/>
                    <a:pt x="124455" y="165100"/>
                  </a:cubicBezTo>
                  <a:cubicBezTo>
                    <a:pt x="109667" y="203548"/>
                    <a:pt x="108006" y="227007"/>
                    <a:pt x="86355" y="266700"/>
                  </a:cubicBezTo>
                  <a:cubicBezTo>
                    <a:pt x="71737" y="293500"/>
                    <a:pt x="52488" y="317500"/>
                    <a:pt x="35555" y="342900"/>
                  </a:cubicBezTo>
                  <a:lnTo>
                    <a:pt x="10155" y="381000"/>
                  </a:lnTo>
                  <a:cubicBezTo>
                    <a:pt x="38227" y="493290"/>
                    <a:pt x="0" y="368309"/>
                    <a:pt x="99055" y="533400"/>
                  </a:cubicBezTo>
                  <a:cubicBezTo>
                    <a:pt x="146396" y="612301"/>
                    <a:pt x="119701" y="579446"/>
                    <a:pt x="175255" y="635000"/>
                  </a:cubicBezTo>
                  <a:cubicBezTo>
                    <a:pt x="179488" y="647700"/>
                    <a:pt x="184277" y="660228"/>
                    <a:pt x="187955" y="673100"/>
                  </a:cubicBezTo>
                  <a:cubicBezTo>
                    <a:pt x="192750" y="689883"/>
                    <a:pt x="185688" y="714920"/>
                    <a:pt x="200655" y="723900"/>
                  </a:cubicBezTo>
                  <a:cubicBezTo>
                    <a:pt x="215622" y="732880"/>
                    <a:pt x="234672" y="715995"/>
                    <a:pt x="251455" y="711200"/>
                  </a:cubicBezTo>
                  <a:cubicBezTo>
                    <a:pt x="299060" y="697598"/>
                    <a:pt x="285764" y="695726"/>
                    <a:pt x="340355" y="685800"/>
                  </a:cubicBezTo>
                  <a:cubicBezTo>
                    <a:pt x="369806" y="680445"/>
                    <a:pt x="399622" y="677333"/>
                    <a:pt x="429255" y="673100"/>
                  </a:cubicBezTo>
                  <a:cubicBezTo>
                    <a:pt x="425022" y="656167"/>
                    <a:pt x="423431" y="638343"/>
                    <a:pt x="416555" y="622300"/>
                  </a:cubicBezTo>
                  <a:cubicBezTo>
                    <a:pt x="389785" y="559836"/>
                    <a:pt x="349992" y="590325"/>
                    <a:pt x="403855" y="482600"/>
                  </a:cubicBezTo>
                  <a:cubicBezTo>
                    <a:pt x="412322" y="465667"/>
                    <a:pt x="438601" y="467234"/>
                    <a:pt x="454655" y="457200"/>
                  </a:cubicBezTo>
                  <a:cubicBezTo>
                    <a:pt x="472604" y="445982"/>
                    <a:pt x="488115" y="431238"/>
                    <a:pt x="505455" y="419100"/>
                  </a:cubicBezTo>
                  <a:cubicBezTo>
                    <a:pt x="530464" y="401594"/>
                    <a:pt x="581655" y="368300"/>
                    <a:pt x="581655" y="368300"/>
                  </a:cubicBezTo>
                  <a:cubicBezTo>
                    <a:pt x="618612" y="257429"/>
                    <a:pt x="626555" y="316250"/>
                    <a:pt x="543555" y="254000"/>
                  </a:cubicBezTo>
                  <a:cubicBezTo>
                    <a:pt x="529187" y="243224"/>
                    <a:pt x="518155" y="228600"/>
                    <a:pt x="505455" y="215900"/>
                  </a:cubicBezTo>
                  <a:cubicBezTo>
                    <a:pt x="501222" y="198967"/>
                    <a:pt x="492755" y="182554"/>
                    <a:pt x="492755" y="165100"/>
                  </a:cubicBezTo>
                  <a:cubicBezTo>
                    <a:pt x="492755" y="151713"/>
                    <a:pt x="510427" y="139429"/>
                    <a:pt x="505455" y="127000"/>
                  </a:cubicBezTo>
                  <a:cubicBezTo>
                    <a:pt x="497880" y="108062"/>
                    <a:pt x="445294" y="94246"/>
                    <a:pt x="429255" y="88900"/>
                  </a:cubicBezTo>
                  <a:cubicBezTo>
                    <a:pt x="416555" y="76200"/>
                    <a:pt x="406099" y="60763"/>
                    <a:pt x="391155" y="50800"/>
                  </a:cubicBezTo>
                  <a:cubicBezTo>
                    <a:pt x="380016" y="43374"/>
                    <a:pt x="365927" y="41778"/>
                    <a:pt x="353055" y="38100"/>
                  </a:cubicBezTo>
                  <a:cubicBezTo>
                    <a:pt x="287791" y="19453"/>
                    <a:pt x="283113" y="23007"/>
                    <a:pt x="200655" y="12700"/>
                  </a:cubicBezTo>
                  <a:lnTo>
                    <a:pt x="20065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00235" y="3606784"/>
              <a:ext cx="2667000" cy="224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000" b="1" dirty="0" smtClean="0">
                  <a:solidFill>
                    <a:srgbClr val="FFC000"/>
                  </a:solidFill>
                </a:rPr>
                <a:t>geostationary satellites - 35,786 km</a:t>
              </a:r>
              <a:endParaRPr lang="en-US" sz="1000" b="1" dirty="0" smtClean="0">
                <a:solidFill>
                  <a:srgbClr val="FFC000"/>
                </a:solidFill>
                <a:latin typeface="+mn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6368" y="4969917"/>
              <a:ext cx="2667000" cy="224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000" dirty="0" smtClean="0">
                  <a:solidFill>
                    <a:srgbClr val="00B0F0"/>
                  </a:solidFill>
                </a:rPr>
                <a:t>mean lunar distance 384,400 km</a:t>
              </a:r>
              <a:endParaRPr lang="en-US" sz="1000" b="1" dirty="0" smtClean="0">
                <a:solidFill>
                  <a:srgbClr val="00B0F0"/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CAP: the SP Network Choice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5301" y="1266825"/>
            <a:ext cx="8239266" cy="517491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SPs pay dearly for lack of service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not only in lost revenues, but in SLA violation penalties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SP networks are designed </a:t>
            </a:r>
            <a:r>
              <a:rPr lang="en-US" sz="2000" dirty="0" smtClean="0">
                <a:solidFill>
                  <a:schemeClr val="tx1"/>
                </a:solidFill>
              </a:rPr>
              <a:t>for</a:t>
            </a:r>
            <a:r>
              <a:rPr lang="en-US" sz="2000" baseline="30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high availability </a:t>
            </a:r>
            <a:r>
              <a:rPr lang="en-US" sz="1800" dirty="0" smtClean="0">
                <a:solidFill>
                  <a:schemeClr val="tx1"/>
                </a:solidFill>
              </a:rPr>
              <a:t>(five nines)   </a:t>
            </a:r>
            <a:r>
              <a:rPr lang="en-US" sz="2000" dirty="0" smtClean="0">
                <a:solidFill>
                  <a:schemeClr val="tx1"/>
                </a:solidFill>
              </a:rPr>
              <a:t>and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high partition tolerance </a:t>
            </a:r>
            <a:r>
              <a:rPr lang="en-US" sz="1800" dirty="0" smtClean="0">
                <a:solidFill>
                  <a:schemeClr val="tx1"/>
                </a:solidFill>
              </a:rPr>
              <a:t>(50 millisecond restoration times)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So, consistency must suffer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black-holed packets  </a:t>
            </a:r>
            <a:r>
              <a:rPr lang="en-US" sz="1800" dirty="0" smtClean="0">
                <a:solidFill>
                  <a:schemeClr val="tx1"/>
                </a:solidFill>
              </a:rPr>
              <a:t>(compensated by TTL fields, CV testing, etc.)</a:t>
            </a:r>
          </a:p>
          <a:p>
            <a:pPr>
              <a:spcBef>
                <a:spcPts val="0"/>
              </a:spcBef>
            </a:pPr>
            <a:r>
              <a:rPr lang="en-US" sz="2000" i="1" dirty="0" smtClean="0">
                <a:solidFill>
                  <a:schemeClr val="tx1"/>
                </a:solidFill>
              </a:rPr>
              <a:t>eventual </a:t>
            </a:r>
            <a:r>
              <a:rPr lang="en-US" sz="2000" dirty="0" smtClean="0">
                <a:solidFill>
                  <a:schemeClr val="tx1"/>
                </a:solidFill>
              </a:rPr>
              <a:t>consistency </a:t>
            </a:r>
            <a:r>
              <a:rPr lang="en-US" sz="1800" dirty="0" smtClean="0">
                <a:solidFill>
                  <a:schemeClr val="tx1"/>
                </a:solidFill>
              </a:rPr>
              <a:t>(but steady state may never be reached)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is a </a:t>
            </a:r>
            <a:r>
              <a:rPr lang="en-US" sz="2000" i="1" dirty="0" smtClean="0">
                <a:solidFill>
                  <a:schemeClr val="tx1"/>
                </a:solidFill>
              </a:rPr>
              <a:t>conscious decision </a:t>
            </a:r>
            <a:r>
              <a:rPr lang="en-US" sz="2000" dirty="0" smtClean="0">
                <a:solidFill>
                  <a:schemeClr val="tx1"/>
                </a:solidFill>
              </a:rPr>
              <a:t>on the part of the SP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precise </a:t>
            </a:r>
            <a:r>
              <a:rPr lang="en-US" sz="2000" i="1" dirty="0" smtClean="0">
                <a:solidFill>
                  <a:schemeClr val="tx1"/>
                </a:solidFill>
              </a:rPr>
              <a:t>trade-off</a:t>
            </a:r>
            <a:r>
              <a:rPr lang="en-US" sz="2000" dirty="0" smtClean="0">
                <a:solidFill>
                  <a:schemeClr val="tx1"/>
                </a:solidFill>
              </a:rPr>
              <a:t> is maintained by a judicious combination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of centralized management and distributed control planes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400" baseline="30000" dirty="0" smtClean="0">
                <a:solidFill>
                  <a:schemeClr val="tx1"/>
                </a:solidFill>
              </a:rPr>
              <a:t>1  </a:t>
            </a:r>
            <a:r>
              <a:rPr lang="en-US" sz="1400" dirty="0" smtClean="0">
                <a:solidFill>
                  <a:schemeClr val="tx1"/>
                </a:solidFill>
              </a:rPr>
              <a:t>This applies to services that </a:t>
            </a:r>
            <a:r>
              <a:rPr lang="en-US" sz="1400" dirty="0" smtClean="0">
                <a:solidFill>
                  <a:schemeClr val="tx1"/>
                </a:solidFill>
              </a:rPr>
              <a:t>have already been </a:t>
            </a:r>
            <a:r>
              <a:rPr lang="en-US" sz="1400" dirty="0" smtClean="0">
                <a:solidFill>
                  <a:schemeClr val="tx1"/>
                </a:solidFill>
              </a:rPr>
              <a:t>configured.</a:t>
            </a:r>
            <a:endParaRPr lang="en-US" sz="1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	When commissioning a </a:t>
            </a:r>
            <a:r>
              <a:rPr lang="en-US" sz="1400" i="1" dirty="0" smtClean="0">
                <a:solidFill>
                  <a:schemeClr val="tx1"/>
                </a:solidFill>
              </a:rPr>
              <a:t>new</a:t>
            </a:r>
            <a:r>
              <a:rPr lang="en-US" sz="1400" dirty="0" smtClean="0">
                <a:solidFill>
                  <a:schemeClr val="tx1"/>
                </a:solidFill>
              </a:rPr>
              <a:t> service Availability is sacrificed instead 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	which is why service set-up is often a lengthy process.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707931" y="2072075"/>
            <a:ext cx="2023570" cy="1350453"/>
            <a:chOff x="6707931" y="2072075"/>
            <a:chExt cx="2023570" cy="1350453"/>
          </a:xfrm>
        </p:grpSpPr>
        <p:sp>
          <p:nvSpPr>
            <p:cNvPr id="4" name="TextBox 3"/>
            <p:cNvSpPr txBox="1"/>
            <p:nvPr/>
          </p:nvSpPr>
          <p:spPr>
            <a:xfrm rot="19718192">
              <a:off x="6707931" y="2072075"/>
              <a:ext cx="2023570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6000" b="1" smtClean="0">
                  <a:solidFill>
                    <a:srgbClr val="FF9999"/>
                  </a:solidFill>
                  <a:latin typeface="Rockwell" pitchFamily="18" charset="0"/>
                </a:rPr>
                <a:t>C</a:t>
              </a:r>
              <a:r>
                <a:rPr lang="en-US" sz="6000" b="1" smtClean="0">
                  <a:latin typeface="Rockwell" pitchFamily="18" charset="0"/>
                </a:rPr>
                <a:t>AP</a:t>
              </a:r>
              <a:endParaRPr lang="en-US" sz="6000" b="1" dirty="0" smtClean="0">
                <a:latin typeface="Rockwell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 rot="19627146">
              <a:off x="6900536" y="2168915"/>
              <a:ext cx="839972" cy="1253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8800" dirty="0" smtClean="0">
                  <a:solidFill>
                    <a:srgbClr val="FF9999"/>
                  </a:solidFill>
                  <a:latin typeface="+mn-lt"/>
                </a:rPr>
                <a:t>X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CAP: the SDN Choice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7187" y="1296457"/>
            <a:ext cx="8482013" cy="3847043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SDN has emphasized consistency (perhaps natural for software proponents)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So such SDNs must forgo either </a:t>
            </a:r>
            <a:r>
              <a:rPr lang="en-US" sz="2000" i="1" dirty="0" smtClean="0">
                <a:solidFill>
                  <a:schemeClr val="tx1"/>
                </a:solidFill>
              </a:rPr>
              <a:t>availability</a:t>
            </a:r>
            <a:r>
              <a:rPr lang="en-US" sz="2000" dirty="0" smtClean="0">
                <a:solidFill>
                  <a:schemeClr val="tx1"/>
                </a:solidFill>
              </a:rPr>
              <a:t> or </a:t>
            </a:r>
            <a:r>
              <a:rPr lang="en-US" sz="2000" i="1" dirty="0" smtClean="0">
                <a:solidFill>
                  <a:schemeClr val="tx1"/>
                </a:solidFill>
              </a:rPr>
              <a:t>partition tolerance </a:t>
            </a:r>
            <a:r>
              <a:rPr lang="en-US" sz="2000" dirty="0" smtClean="0">
                <a:solidFill>
                  <a:schemeClr val="tx1"/>
                </a:solidFill>
              </a:rPr>
              <a:t>(or both)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Either alternative may rule out use of SDN in SP networks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Relying solely on a single</a:t>
            </a:r>
            <a:r>
              <a:rPr lang="en-US" sz="2400" baseline="30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 centralized controller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	(which in communications parlance is a pure management system)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may lead to more efficient bandwidth utilization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but means giving up partition tolerance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However, there are no specific mechanisms to attain availability either !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Automatic protection switching needs to be performed quickly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which can not be handled by a remote controller alone</a:t>
            </a:r>
            <a:r>
              <a:rPr lang="en-US" sz="2400" baseline="30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0"/>
              </a:spcBef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50" y="5562600"/>
            <a:ext cx="76104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baseline="30000" dirty="0" smtClean="0"/>
              <a:t>1</a:t>
            </a:r>
            <a:r>
              <a:rPr lang="en-US" sz="1200" dirty="0" smtClean="0"/>
              <a:t> </a:t>
            </a:r>
            <a:r>
              <a:rPr lang="en-US" sz="1400" dirty="0" smtClean="0"/>
              <a:t>Using multiple collocated controllers does not protect against connectivity failures.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   Using multiple non-collocated controllers requires synchronization, which can lead to low availability.</a:t>
            </a:r>
          </a:p>
          <a:p>
            <a:pPr>
              <a:spcBef>
                <a:spcPts val="0"/>
              </a:spcBef>
              <a:buNone/>
            </a:pPr>
            <a:endParaRPr lang="en-US" sz="1200" dirty="0" smtClean="0"/>
          </a:p>
          <a:p>
            <a:pPr>
              <a:spcBef>
                <a:spcPts val="0"/>
              </a:spcBef>
              <a:buNone/>
            </a:pPr>
            <a:r>
              <a:rPr lang="en-US" baseline="30000" dirty="0" smtClean="0"/>
              <a:t>2</a:t>
            </a:r>
            <a:r>
              <a:rPr lang="en-US" sz="1200" dirty="0" smtClean="0"/>
              <a:t> </a:t>
            </a:r>
            <a:r>
              <a:rPr lang="en-US" sz="1400" dirty="0" smtClean="0"/>
              <a:t>There are solutions, such as triggering preconfigured back-up paths,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   but present SDN protocols do not support conditional forwarding very well.</a:t>
            </a:r>
            <a:endParaRPr lang="en-US" sz="1400" b="1" dirty="0" smtClean="0"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855085" y="1988160"/>
            <a:ext cx="2221101" cy="1331899"/>
            <a:chOff x="6855085" y="1988160"/>
            <a:chExt cx="2221101" cy="1331899"/>
          </a:xfrm>
        </p:grpSpPr>
        <p:sp>
          <p:nvSpPr>
            <p:cNvPr id="7" name="TextBox 6"/>
            <p:cNvSpPr txBox="1"/>
            <p:nvPr/>
          </p:nvSpPr>
          <p:spPr>
            <a:xfrm rot="19569307">
              <a:off x="6855085" y="2442896"/>
              <a:ext cx="2221101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6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ckwell" pitchFamily="18" charset="0"/>
                </a:rPr>
                <a:t>C</a:t>
              </a:r>
              <a:r>
                <a:rPr lang="en-US" sz="6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Rockwell" pitchFamily="18" charset="0"/>
                </a:rPr>
                <a:t>A</a:t>
              </a:r>
              <a:r>
                <a:rPr lang="en-US" sz="6000" b="1" dirty="0" smtClean="0">
                  <a:solidFill>
                    <a:srgbClr val="FF9999"/>
                  </a:solidFill>
                  <a:latin typeface="Rockwell" pitchFamily="18" charset="0"/>
                </a:rPr>
                <a:t>P</a:t>
              </a:r>
              <a:endParaRPr lang="en-US" sz="6000" b="1" dirty="0" smtClean="0">
                <a:solidFill>
                  <a:schemeClr val="bg1">
                    <a:lumMod val="85000"/>
                  </a:schemeClr>
                </a:solidFill>
                <a:latin typeface="Rockwell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rot="19769283">
              <a:off x="7995688" y="1988160"/>
              <a:ext cx="839972" cy="1253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8800" dirty="0" smtClean="0">
                  <a:solidFill>
                    <a:srgbClr val="FF9999"/>
                  </a:solidFill>
                  <a:latin typeface="+mn-lt"/>
                </a:rPr>
                <a:t>X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NFV reasonable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5575" y="1364776"/>
            <a:ext cx="8532766" cy="525438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There have been many </a:t>
            </a:r>
            <a:r>
              <a:rPr lang="en-US" sz="2000" dirty="0" err="1" smtClean="0"/>
              <a:t>PoCs</a:t>
            </a:r>
            <a:r>
              <a:rPr lang="en-US" sz="2000" dirty="0" smtClean="0"/>
              <a:t> showing that NFV is  </a:t>
            </a:r>
            <a:r>
              <a:rPr lang="en-US" sz="2000" i="1" dirty="0" smtClean="0"/>
              <a:t>just around the corner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reasoning given is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general purpose CPUs can not economically perform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the required network function right now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but, because of Moore’s law they will be able to do so soon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Does this make sense ?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Moore’s law  is being interpreted to state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computation power is doubling  per unit price about every two years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However, this  reasoning neglects Butters</a:t>
            </a:r>
            <a:r>
              <a:rPr lang="en-US" sz="2000" dirty="0" smtClean="0"/>
              <a:t>’ </a:t>
            </a:r>
            <a:r>
              <a:rPr lang="en-US" sz="2000" dirty="0" smtClean="0"/>
              <a:t>Law that states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optical </a:t>
            </a:r>
            <a:r>
              <a:rPr lang="en-US" sz="2000" dirty="0" smtClean="0"/>
              <a:t>transmission speeds </a:t>
            </a:r>
            <a:r>
              <a:rPr lang="en-US" sz="2000" dirty="0" smtClean="0"/>
              <a:t>are doubling </a:t>
            </a:r>
            <a:r>
              <a:rPr lang="en-US" sz="2000" dirty="0" smtClean="0"/>
              <a:t>every </a:t>
            </a:r>
            <a:r>
              <a:rPr lang="en-US" sz="2000" dirty="0" smtClean="0"/>
              <a:t>nine months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So, if we can’t economically perform the function in NFV now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we won’t be able to perform it at the required data-rates next year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Note that driving bandwidth </a:t>
            </a:r>
            <a:r>
              <a:rPr lang="en-US" sz="1600" i="1" dirty="0" smtClean="0"/>
              <a:t>can</a:t>
            </a:r>
            <a:r>
              <a:rPr lang="en-US" sz="1600" dirty="0" smtClean="0"/>
              <a:t> increase faster than Moore’s law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because of increasing number of devices and applications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6" y="262623"/>
            <a:ext cx="7003669" cy="644740"/>
          </a:xfrm>
        </p:spPr>
        <p:txBody>
          <a:bodyPr/>
          <a:lstStyle/>
          <a:p>
            <a:r>
              <a:rPr lang="en-US" dirty="0" smtClean="0"/>
              <a:t>So, how </a:t>
            </a:r>
            <a:r>
              <a:rPr lang="en-US" dirty="0" smtClean="0"/>
              <a:t>small and far is SDN/NFV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1962" y="1473958"/>
            <a:ext cx="8469387" cy="5245819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Despite to claims to the contrary, </a:t>
            </a:r>
            <a:r>
              <a:rPr lang="en-US" sz="2000" dirty="0" smtClean="0">
                <a:solidFill>
                  <a:schemeClr val="tx1"/>
                </a:solidFill>
              </a:rPr>
              <a:t>SDN/NFV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do </a:t>
            </a:r>
            <a:r>
              <a:rPr lang="en-US" sz="2000" dirty="0" smtClean="0">
                <a:solidFill>
                  <a:schemeClr val="tx1"/>
                </a:solidFill>
              </a:rPr>
              <a:t>not repudiate any principles of communications theory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do </a:t>
            </a:r>
            <a:r>
              <a:rPr lang="en-US" sz="2000" dirty="0" smtClean="0">
                <a:solidFill>
                  <a:schemeClr val="tx1"/>
                </a:solidFill>
              </a:rPr>
              <a:t>not propose any revolutionary new principles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Thus </a:t>
            </a:r>
            <a:r>
              <a:rPr lang="en-US" sz="2000" dirty="0" smtClean="0">
                <a:solidFill>
                  <a:schemeClr val="tx1"/>
                </a:solidFill>
              </a:rPr>
              <a:t>they have </a:t>
            </a:r>
            <a:r>
              <a:rPr lang="en-US" sz="2000" dirty="0" smtClean="0">
                <a:solidFill>
                  <a:srgbClr val="FF0000"/>
                </a:solidFill>
              </a:rPr>
              <a:t>no impact </a:t>
            </a:r>
            <a:r>
              <a:rPr lang="en-US" sz="2000" dirty="0" smtClean="0">
                <a:solidFill>
                  <a:schemeClr val="tx1"/>
                </a:solidFill>
              </a:rPr>
              <a:t>on basic </a:t>
            </a:r>
            <a:r>
              <a:rPr lang="en-US" sz="2000" dirty="0" smtClean="0">
                <a:solidFill>
                  <a:schemeClr val="tx1"/>
                </a:solidFill>
              </a:rPr>
              <a:t>communications theory</a:t>
            </a:r>
          </a:p>
          <a:p>
            <a:pPr>
              <a:spcBef>
                <a:spcPts val="24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New SDN </a:t>
            </a:r>
            <a:r>
              <a:rPr lang="en-US" sz="2000" i="1" dirty="0" smtClean="0">
                <a:solidFill>
                  <a:schemeClr val="tx1"/>
                </a:solidFill>
              </a:rPr>
              <a:t>management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protocols (e.g</a:t>
            </a:r>
            <a:r>
              <a:rPr lang="en-US" sz="2000" dirty="0" smtClean="0">
                <a:solidFill>
                  <a:schemeClr val="tx1"/>
                </a:solidFill>
              </a:rPr>
              <a:t>., </a:t>
            </a:r>
            <a:r>
              <a:rPr lang="en-US" sz="2000" dirty="0" err="1" smtClean="0">
                <a:solidFill>
                  <a:schemeClr val="tx1"/>
                </a:solidFill>
              </a:rPr>
              <a:t>OpenFlow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1800" dirty="0" smtClean="0">
                <a:solidFill>
                  <a:schemeClr val="tx1"/>
                </a:solidFill>
              </a:rPr>
              <a:t>that may lead to more efficient bandwidth </a:t>
            </a:r>
            <a:r>
              <a:rPr lang="en-US" sz="1800" dirty="0" smtClean="0">
                <a:solidFill>
                  <a:schemeClr val="tx1"/>
                </a:solidFill>
              </a:rPr>
              <a:t>utilization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	</a:t>
            </a:r>
            <a:r>
              <a:rPr lang="en-US" sz="1800" dirty="0" smtClean="0">
                <a:solidFill>
                  <a:schemeClr val="tx1"/>
                </a:solidFill>
              </a:rPr>
              <a:t>or faster new service deployment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	or more sophisticated security mechanisms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will be </a:t>
            </a:r>
            <a:r>
              <a:rPr lang="en-US" sz="2000" dirty="0" smtClean="0">
                <a:solidFill>
                  <a:schemeClr val="tx1"/>
                </a:solidFill>
              </a:rPr>
              <a:t>adopted alongside existing </a:t>
            </a:r>
            <a:r>
              <a:rPr lang="en-US" sz="2000" dirty="0" smtClean="0">
                <a:solidFill>
                  <a:schemeClr val="tx1"/>
                </a:solidFill>
              </a:rPr>
              <a:t>protocols</a:t>
            </a:r>
            <a:r>
              <a:rPr lang="en-US" sz="2000" dirty="0" smtClean="0">
                <a:solidFill>
                  <a:schemeClr val="tx1"/>
                </a:solidFill>
              </a:rPr>
              <a:t>	</a:t>
            </a:r>
            <a:endParaRPr lang="en-US" sz="20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These will have only </a:t>
            </a:r>
            <a:r>
              <a:rPr lang="en-US" sz="2000" dirty="0" smtClean="0">
                <a:solidFill>
                  <a:srgbClr val="FF0000"/>
                </a:solidFill>
              </a:rPr>
              <a:t>minimal </a:t>
            </a:r>
            <a:r>
              <a:rPr lang="en-US" sz="2000" dirty="0" smtClean="0">
                <a:solidFill>
                  <a:srgbClr val="FF0000"/>
                </a:solidFill>
              </a:rPr>
              <a:t>impact </a:t>
            </a:r>
            <a:r>
              <a:rPr lang="en-US" sz="2000" dirty="0" smtClean="0">
                <a:solidFill>
                  <a:schemeClr val="tx1"/>
                </a:solidFill>
              </a:rPr>
              <a:t>on SP networks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(As SDN proponents remind us, we have </a:t>
            </a:r>
            <a:r>
              <a:rPr lang="en-US" sz="1800" i="1" dirty="0" smtClean="0">
                <a:solidFill>
                  <a:schemeClr val="tx1"/>
                </a:solidFill>
              </a:rPr>
              <a:t>so many protocols </a:t>
            </a:r>
            <a:r>
              <a:rPr lang="en-US" sz="1800" dirty="0" smtClean="0">
                <a:solidFill>
                  <a:schemeClr val="tx1"/>
                </a:solidFill>
              </a:rPr>
              <a:t>already </a:t>
            </a:r>
            <a:r>
              <a:rPr lang="en-US" sz="1800" dirty="0" smtClean="0">
                <a:solidFill>
                  <a:schemeClr val="tx1"/>
                </a:solidFill>
              </a:rPr>
              <a:t>…)</a:t>
            </a:r>
          </a:p>
          <a:p>
            <a:pPr>
              <a:spcBef>
                <a:spcPts val="24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NFV </a:t>
            </a:r>
            <a:r>
              <a:rPr lang="en-US" sz="2000" dirty="0" smtClean="0">
                <a:solidFill>
                  <a:srgbClr val="FF0000"/>
                </a:solidFill>
              </a:rPr>
              <a:t>will never </a:t>
            </a:r>
            <a:r>
              <a:rPr lang="en-US" sz="2000" dirty="0" smtClean="0">
                <a:solidFill>
                  <a:srgbClr val="FF0000"/>
                </a:solidFill>
              </a:rPr>
              <a:t>take </a:t>
            </a:r>
            <a:r>
              <a:rPr lang="en-US" sz="2000" dirty="0" smtClean="0">
                <a:solidFill>
                  <a:srgbClr val="FF0000"/>
                </a:solidFill>
              </a:rPr>
              <a:t>over </a:t>
            </a:r>
            <a:r>
              <a:rPr lang="en-US" sz="2000" dirty="0" smtClean="0">
                <a:solidFill>
                  <a:schemeClr val="tx1"/>
                </a:solidFill>
              </a:rPr>
              <a:t>high-rate network functions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due to Butter’s law trumping Moore’s law 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olidFill>
                <a:schemeClr val="tx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7848022" y="2480436"/>
            <a:ext cx="1023624" cy="3514725"/>
            <a:chOff x="7902613" y="2447924"/>
            <a:chExt cx="1023624" cy="3514725"/>
          </a:xfrm>
        </p:grpSpPr>
        <p:sp>
          <p:nvSpPr>
            <p:cNvPr id="5" name="Oval 4"/>
            <p:cNvSpPr/>
            <p:nvPr/>
          </p:nvSpPr>
          <p:spPr>
            <a:xfrm rot="5400000">
              <a:off x="7917248" y="3961941"/>
              <a:ext cx="531631" cy="56090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 rot="5400000">
              <a:off x="8703001" y="4821616"/>
              <a:ext cx="228300" cy="218172"/>
            </a:xfrm>
            <a:custGeom>
              <a:avLst/>
              <a:gdLst>
                <a:gd name="connsiteX0" fmla="*/ 200655 w 626555"/>
                <a:gd name="connsiteY0" fmla="*/ 0 h 732880"/>
                <a:gd name="connsiteX1" fmla="*/ 124455 w 626555"/>
                <a:gd name="connsiteY1" fmla="*/ 165100 h 732880"/>
                <a:gd name="connsiteX2" fmla="*/ 86355 w 626555"/>
                <a:gd name="connsiteY2" fmla="*/ 266700 h 732880"/>
                <a:gd name="connsiteX3" fmla="*/ 35555 w 626555"/>
                <a:gd name="connsiteY3" fmla="*/ 342900 h 732880"/>
                <a:gd name="connsiteX4" fmla="*/ 10155 w 626555"/>
                <a:gd name="connsiteY4" fmla="*/ 381000 h 732880"/>
                <a:gd name="connsiteX5" fmla="*/ 99055 w 626555"/>
                <a:gd name="connsiteY5" fmla="*/ 533400 h 732880"/>
                <a:gd name="connsiteX6" fmla="*/ 175255 w 626555"/>
                <a:gd name="connsiteY6" fmla="*/ 635000 h 732880"/>
                <a:gd name="connsiteX7" fmla="*/ 187955 w 626555"/>
                <a:gd name="connsiteY7" fmla="*/ 673100 h 732880"/>
                <a:gd name="connsiteX8" fmla="*/ 200655 w 626555"/>
                <a:gd name="connsiteY8" fmla="*/ 723900 h 732880"/>
                <a:gd name="connsiteX9" fmla="*/ 251455 w 626555"/>
                <a:gd name="connsiteY9" fmla="*/ 711200 h 732880"/>
                <a:gd name="connsiteX10" fmla="*/ 340355 w 626555"/>
                <a:gd name="connsiteY10" fmla="*/ 685800 h 732880"/>
                <a:gd name="connsiteX11" fmla="*/ 429255 w 626555"/>
                <a:gd name="connsiteY11" fmla="*/ 673100 h 732880"/>
                <a:gd name="connsiteX12" fmla="*/ 416555 w 626555"/>
                <a:gd name="connsiteY12" fmla="*/ 622300 h 732880"/>
                <a:gd name="connsiteX13" fmla="*/ 403855 w 626555"/>
                <a:gd name="connsiteY13" fmla="*/ 482600 h 732880"/>
                <a:gd name="connsiteX14" fmla="*/ 454655 w 626555"/>
                <a:gd name="connsiteY14" fmla="*/ 457200 h 732880"/>
                <a:gd name="connsiteX15" fmla="*/ 505455 w 626555"/>
                <a:gd name="connsiteY15" fmla="*/ 419100 h 732880"/>
                <a:gd name="connsiteX16" fmla="*/ 581655 w 626555"/>
                <a:gd name="connsiteY16" fmla="*/ 368300 h 732880"/>
                <a:gd name="connsiteX17" fmla="*/ 543555 w 626555"/>
                <a:gd name="connsiteY17" fmla="*/ 254000 h 732880"/>
                <a:gd name="connsiteX18" fmla="*/ 505455 w 626555"/>
                <a:gd name="connsiteY18" fmla="*/ 215900 h 732880"/>
                <a:gd name="connsiteX19" fmla="*/ 492755 w 626555"/>
                <a:gd name="connsiteY19" fmla="*/ 165100 h 732880"/>
                <a:gd name="connsiteX20" fmla="*/ 505455 w 626555"/>
                <a:gd name="connsiteY20" fmla="*/ 127000 h 732880"/>
                <a:gd name="connsiteX21" fmla="*/ 429255 w 626555"/>
                <a:gd name="connsiteY21" fmla="*/ 88900 h 732880"/>
                <a:gd name="connsiteX22" fmla="*/ 391155 w 626555"/>
                <a:gd name="connsiteY22" fmla="*/ 50800 h 732880"/>
                <a:gd name="connsiteX23" fmla="*/ 353055 w 626555"/>
                <a:gd name="connsiteY23" fmla="*/ 38100 h 732880"/>
                <a:gd name="connsiteX24" fmla="*/ 200655 w 626555"/>
                <a:gd name="connsiteY24" fmla="*/ 12700 h 732880"/>
                <a:gd name="connsiteX25" fmla="*/ 200655 w 626555"/>
                <a:gd name="connsiteY25" fmla="*/ 0 h 73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6555" h="732880">
                  <a:moveTo>
                    <a:pt x="200655" y="0"/>
                  </a:moveTo>
                  <a:cubicBezTo>
                    <a:pt x="151682" y="73459"/>
                    <a:pt x="175790" y="31628"/>
                    <a:pt x="124455" y="165100"/>
                  </a:cubicBezTo>
                  <a:cubicBezTo>
                    <a:pt x="109667" y="203548"/>
                    <a:pt x="108006" y="227007"/>
                    <a:pt x="86355" y="266700"/>
                  </a:cubicBezTo>
                  <a:cubicBezTo>
                    <a:pt x="71737" y="293500"/>
                    <a:pt x="52488" y="317500"/>
                    <a:pt x="35555" y="342900"/>
                  </a:cubicBezTo>
                  <a:lnTo>
                    <a:pt x="10155" y="381000"/>
                  </a:lnTo>
                  <a:cubicBezTo>
                    <a:pt x="38227" y="493290"/>
                    <a:pt x="0" y="368309"/>
                    <a:pt x="99055" y="533400"/>
                  </a:cubicBezTo>
                  <a:cubicBezTo>
                    <a:pt x="146396" y="612301"/>
                    <a:pt x="119701" y="579446"/>
                    <a:pt x="175255" y="635000"/>
                  </a:cubicBezTo>
                  <a:cubicBezTo>
                    <a:pt x="179488" y="647700"/>
                    <a:pt x="184277" y="660228"/>
                    <a:pt x="187955" y="673100"/>
                  </a:cubicBezTo>
                  <a:cubicBezTo>
                    <a:pt x="192750" y="689883"/>
                    <a:pt x="185688" y="714920"/>
                    <a:pt x="200655" y="723900"/>
                  </a:cubicBezTo>
                  <a:cubicBezTo>
                    <a:pt x="215622" y="732880"/>
                    <a:pt x="234672" y="715995"/>
                    <a:pt x="251455" y="711200"/>
                  </a:cubicBezTo>
                  <a:cubicBezTo>
                    <a:pt x="299060" y="697598"/>
                    <a:pt x="285764" y="695726"/>
                    <a:pt x="340355" y="685800"/>
                  </a:cubicBezTo>
                  <a:cubicBezTo>
                    <a:pt x="369806" y="680445"/>
                    <a:pt x="399622" y="677333"/>
                    <a:pt x="429255" y="673100"/>
                  </a:cubicBezTo>
                  <a:cubicBezTo>
                    <a:pt x="425022" y="656167"/>
                    <a:pt x="423431" y="638343"/>
                    <a:pt x="416555" y="622300"/>
                  </a:cubicBezTo>
                  <a:cubicBezTo>
                    <a:pt x="389785" y="559836"/>
                    <a:pt x="349992" y="590325"/>
                    <a:pt x="403855" y="482600"/>
                  </a:cubicBezTo>
                  <a:cubicBezTo>
                    <a:pt x="412322" y="465667"/>
                    <a:pt x="438601" y="467234"/>
                    <a:pt x="454655" y="457200"/>
                  </a:cubicBezTo>
                  <a:cubicBezTo>
                    <a:pt x="472604" y="445982"/>
                    <a:pt x="488115" y="431238"/>
                    <a:pt x="505455" y="419100"/>
                  </a:cubicBezTo>
                  <a:cubicBezTo>
                    <a:pt x="530464" y="401594"/>
                    <a:pt x="581655" y="368300"/>
                    <a:pt x="581655" y="368300"/>
                  </a:cubicBezTo>
                  <a:cubicBezTo>
                    <a:pt x="618612" y="257429"/>
                    <a:pt x="626555" y="316250"/>
                    <a:pt x="543555" y="254000"/>
                  </a:cubicBezTo>
                  <a:cubicBezTo>
                    <a:pt x="529187" y="243224"/>
                    <a:pt x="518155" y="228600"/>
                    <a:pt x="505455" y="215900"/>
                  </a:cubicBezTo>
                  <a:cubicBezTo>
                    <a:pt x="501222" y="198967"/>
                    <a:pt x="492755" y="182554"/>
                    <a:pt x="492755" y="165100"/>
                  </a:cubicBezTo>
                  <a:cubicBezTo>
                    <a:pt x="492755" y="151713"/>
                    <a:pt x="510427" y="139429"/>
                    <a:pt x="505455" y="127000"/>
                  </a:cubicBezTo>
                  <a:cubicBezTo>
                    <a:pt x="497880" y="108062"/>
                    <a:pt x="445294" y="94246"/>
                    <a:pt x="429255" y="88900"/>
                  </a:cubicBezTo>
                  <a:cubicBezTo>
                    <a:pt x="416555" y="76200"/>
                    <a:pt x="406099" y="60763"/>
                    <a:pt x="391155" y="50800"/>
                  </a:cubicBezTo>
                  <a:cubicBezTo>
                    <a:pt x="380016" y="43374"/>
                    <a:pt x="365927" y="41778"/>
                    <a:pt x="353055" y="38100"/>
                  </a:cubicBezTo>
                  <a:cubicBezTo>
                    <a:pt x="287791" y="19453"/>
                    <a:pt x="283113" y="23007"/>
                    <a:pt x="200655" y="12700"/>
                  </a:cubicBezTo>
                  <a:lnTo>
                    <a:pt x="20065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c 36"/>
            <p:cNvSpPr/>
            <p:nvPr/>
          </p:nvSpPr>
          <p:spPr>
            <a:xfrm>
              <a:off x="8162925" y="2462329"/>
              <a:ext cx="657225" cy="350032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 flipV="1">
              <a:off x="8162925" y="2447924"/>
              <a:ext cx="657225" cy="350032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8" y="262623"/>
            <a:ext cx="7317569" cy="644740"/>
          </a:xfrm>
        </p:spPr>
        <p:txBody>
          <a:bodyPr/>
          <a:lstStyle/>
          <a:p>
            <a:r>
              <a:rPr lang="en-US" dirty="0" smtClean="0"/>
              <a:t>So, how big and close is </a:t>
            </a:r>
            <a:r>
              <a:rPr lang="en-US" dirty="0" smtClean="0"/>
              <a:t>SDN/NFV ? 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4541" y="1566406"/>
            <a:ext cx="8469387" cy="4520495"/>
          </a:xfrm>
        </p:spPr>
        <p:txBody>
          <a:bodyPr/>
          <a:lstStyle/>
          <a:p>
            <a:pPr>
              <a:spcBef>
                <a:spcPts val="24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NFV </a:t>
            </a:r>
            <a:r>
              <a:rPr lang="en-US" sz="2000" dirty="0" smtClean="0">
                <a:solidFill>
                  <a:srgbClr val="FF0000"/>
                </a:solidFill>
              </a:rPr>
              <a:t>will spread </a:t>
            </a:r>
            <a:r>
              <a:rPr lang="en-US" sz="2000" dirty="0" smtClean="0">
                <a:solidFill>
                  <a:schemeClr val="tx1"/>
                </a:solidFill>
              </a:rPr>
              <a:t>to access networks and management functions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in order to increase robustness of networks to creation of new service types</a:t>
            </a:r>
          </a:p>
          <a:p>
            <a:pPr>
              <a:spcBef>
                <a:spcPts val="24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SDN opts </a:t>
            </a:r>
            <a:r>
              <a:rPr lang="en-US" sz="2000" dirty="0" smtClean="0">
                <a:solidFill>
                  <a:schemeClr val="tx1"/>
                </a:solidFill>
              </a:rPr>
              <a:t>for a different CAP theorem trade-off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preferring </a:t>
            </a:r>
            <a:r>
              <a:rPr lang="en-US" sz="2000" i="1" dirty="0" smtClean="0">
                <a:solidFill>
                  <a:schemeClr val="tx1"/>
                </a:solidFill>
              </a:rPr>
              <a:t>consistency</a:t>
            </a:r>
            <a:r>
              <a:rPr lang="en-US" sz="2000" dirty="0" smtClean="0">
                <a:solidFill>
                  <a:schemeClr val="tx1"/>
                </a:solidFill>
              </a:rPr>
              <a:t> to </a:t>
            </a:r>
            <a:r>
              <a:rPr lang="en-US" sz="2000" i="1" dirty="0" smtClean="0">
                <a:solidFill>
                  <a:schemeClr val="tx1"/>
                </a:solidFill>
              </a:rPr>
              <a:t>availability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i="1" dirty="0" smtClean="0">
                <a:solidFill>
                  <a:schemeClr val="tx1"/>
                </a:solidFill>
              </a:rPr>
              <a:t>partition-tolerance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means that it is </a:t>
            </a:r>
            <a:r>
              <a:rPr lang="en-US" sz="2000" dirty="0" smtClean="0">
                <a:solidFill>
                  <a:srgbClr val="FF0000"/>
                </a:solidFill>
              </a:rPr>
              <a:t>far off-course </a:t>
            </a:r>
            <a:r>
              <a:rPr lang="en-US" sz="2000" dirty="0" smtClean="0">
                <a:solidFill>
                  <a:schemeClr val="tx1"/>
                </a:solidFill>
              </a:rPr>
              <a:t>for present-day SP networks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and will require rethinking of its applicability</a:t>
            </a:r>
          </a:p>
          <a:p>
            <a:pPr>
              <a:spcBef>
                <a:spcPts val="24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New </a:t>
            </a:r>
            <a:r>
              <a:rPr lang="en-US" sz="2000" dirty="0" smtClean="0">
                <a:solidFill>
                  <a:schemeClr val="tx1"/>
                </a:solidFill>
              </a:rPr>
              <a:t>security threats from </a:t>
            </a:r>
            <a:r>
              <a:rPr lang="en-US" sz="2000" i="1" dirty="0" smtClean="0">
                <a:solidFill>
                  <a:schemeClr val="tx1"/>
                </a:solidFill>
              </a:rPr>
              <a:t>misbehaving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SDN/NFV network </a:t>
            </a:r>
            <a:r>
              <a:rPr lang="en-US" sz="2000" dirty="0" smtClean="0">
                <a:solidFill>
                  <a:schemeClr val="tx1"/>
                </a:solidFill>
              </a:rPr>
              <a:t>elements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may present difficult </a:t>
            </a:r>
            <a:r>
              <a:rPr lang="en-US" sz="2000" dirty="0" smtClean="0">
                <a:solidFill>
                  <a:schemeClr val="tx1"/>
                </a:solidFill>
              </a:rPr>
              <a:t>security challenges </a:t>
            </a:r>
            <a:r>
              <a:rPr lang="en-US" sz="2000" dirty="0" smtClean="0">
                <a:solidFill>
                  <a:schemeClr val="tx1"/>
                </a:solidFill>
              </a:rPr>
              <a:t>to Service Providers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strongly </a:t>
            </a:r>
            <a:r>
              <a:rPr lang="en-US" sz="2000" i="1" dirty="0" smtClean="0">
                <a:solidFill>
                  <a:srgbClr val="FF0000"/>
                </a:solidFill>
              </a:rPr>
              <a:t>negatively</a:t>
            </a:r>
            <a:r>
              <a:rPr lang="en-US" sz="2000" dirty="0" smtClean="0">
                <a:solidFill>
                  <a:srgbClr val="FF0000"/>
                </a:solidFill>
              </a:rPr>
              <a:t> impacting </a:t>
            </a:r>
            <a:r>
              <a:rPr lang="en-US" sz="2000" dirty="0" smtClean="0">
                <a:solidFill>
                  <a:schemeClr val="tx1"/>
                </a:solidFill>
              </a:rPr>
              <a:t>their operations</a:t>
            </a:r>
          </a:p>
        </p:txBody>
      </p:sp>
      <p:grpSp>
        <p:nvGrpSpPr>
          <p:cNvPr id="6" name="Group 16"/>
          <p:cNvGrpSpPr/>
          <p:nvPr/>
        </p:nvGrpSpPr>
        <p:grpSpPr>
          <a:xfrm>
            <a:off x="4984996" y="5329793"/>
            <a:ext cx="3500320" cy="929133"/>
            <a:chOff x="4384495" y="5875704"/>
            <a:chExt cx="3500320" cy="929133"/>
          </a:xfrm>
        </p:grpSpPr>
        <p:sp>
          <p:nvSpPr>
            <p:cNvPr id="9" name="Oval 8"/>
            <p:cNvSpPr/>
            <p:nvPr/>
          </p:nvSpPr>
          <p:spPr>
            <a:xfrm rot="5400000">
              <a:off x="6256655" y="6270569"/>
              <a:ext cx="550824" cy="51771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 rot="10800000">
              <a:off x="6730408" y="6379922"/>
              <a:ext cx="175847" cy="233529"/>
            </a:xfrm>
            <a:custGeom>
              <a:avLst/>
              <a:gdLst>
                <a:gd name="connsiteX0" fmla="*/ 200655 w 626555"/>
                <a:gd name="connsiteY0" fmla="*/ 0 h 732880"/>
                <a:gd name="connsiteX1" fmla="*/ 124455 w 626555"/>
                <a:gd name="connsiteY1" fmla="*/ 165100 h 732880"/>
                <a:gd name="connsiteX2" fmla="*/ 86355 w 626555"/>
                <a:gd name="connsiteY2" fmla="*/ 266700 h 732880"/>
                <a:gd name="connsiteX3" fmla="*/ 35555 w 626555"/>
                <a:gd name="connsiteY3" fmla="*/ 342900 h 732880"/>
                <a:gd name="connsiteX4" fmla="*/ 10155 w 626555"/>
                <a:gd name="connsiteY4" fmla="*/ 381000 h 732880"/>
                <a:gd name="connsiteX5" fmla="*/ 99055 w 626555"/>
                <a:gd name="connsiteY5" fmla="*/ 533400 h 732880"/>
                <a:gd name="connsiteX6" fmla="*/ 175255 w 626555"/>
                <a:gd name="connsiteY6" fmla="*/ 635000 h 732880"/>
                <a:gd name="connsiteX7" fmla="*/ 187955 w 626555"/>
                <a:gd name="connsiteY7" fmla="*/ 673100 h 732880"/>
                <a:gd name="connsiteX8" fmla="*/ 200655 w 626555"/>
                <a:gd name="connsiteY8" fmla="*/ 723900 h 732880"/>
                <a:gd name="connsiteX9" fmla="*/ 251455 w 626555"/>
                <a:gd name="connsiteY9" fmla="*/ 711200 h 732880"/>
                <a:gd name="connsiteX10" fmla="*/ 340355 w 626555"/>
                <a:gd name="connsiteY10" fmla="*/ 685800 h 732880"/>
                <a:gd name="connsiteX11" fmla="*/ 429255 w 626555"/>
                <a:gd name="connsiteY11" fmla="*/ 673100 h 732880"/>
                <a:gd name="connsiteX12" fmla="*/ 416555 w 626555"/>
                <a:gd name="connsiteY12" fmla="*/ 622300 h 732880"/>
                <a:gd name="connsiteX13" fmla="*/ 403855 w 626555"/>
                <a:gd name="connsiteY13" fmla="*/ 482600 h 732880"/>
                <a:gd name="connsiteX14" fmla="*/ 454655 w 626555"/>
                <a:gd name="connsiteY14" fmla="*/ 457200 h 732880"/>
                <a:gd name="connsiteX15" fmla="*/ 505455 w 626555"/>
                <a:gd name="connsiteY15" fmla="*/ 419100 h 732880"/>
                <a:gd name="connsiteX16" fmla="*/ 581655 w 626555"/>
                <a:gd name="connsiteY16" fmla="*/ 368300 h 732880"/>
                <a:gd name="connsiteX17" fmla="*/ 543555 w 626555"/>
                <a:gd name="connsiteY17" fmla="*/ 254000 h 732880"/>
                <a:gd name="connsiteX18" fmla="*/ 505455 w 626555"/>
                <a:gd name="connsiteY18" fmla="*/ 215900 h 732880"/>
                <a:gd name="connsiteX19" fmla="*/ 492755 w 626555"/>
                <a:gd name="connsiteY19" fmla="*/ 165100 h 732880"/>
                <a:gd name="connsiteX20" fmla="*/ 505455 w 626555"/>
                <a:gd name="connsiteY20" fmla="*/ 127000 h 732880"/>
                <a:gd name="connsiteX21" fmla="*/ 429255 w 626555"/>
                <a:gd name="connsiteY21" fmla="*/ 88900 h 732880"/>
                <a:gd name="connsiteX22" fmla="*/ 391155 w 626555"/>
                <a:gd name="connsiteY22" fmla="*/ 50800 h 732880"/>
                <a:gd name="connsiteX23" fmla="*/ 353055 w 626555"/>
                <a:gd name="connsiteY23" fmla="*/ 38100 h 732880"/>
                <a:gd name="connsiteX24" fmla="*/ 200655 w 626555"/>
                <a:gd name="connsiteY24" fmla="*/ 12700 h 732880"/>
                <a:gd name="connsiteX25" fmla="*/ 200655 w 626555"/>
                <a:gd name="connsiteY25" fmla="*/ 0 h 73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6555" h="732880">
                  <a:moveTo>
                    <a:pt x="200655" y="0"/>
                  </a:moveTo>
                  <a:cubicBezTo>
                    <a:pt x="151682" y="73459"/>
                    <a:pt x="175790" y="31628"/>
                    <a:pt x="124455" y="165100"/>
                  </a:cubicBezTo>
                  <a:cubicBezTo>
                    <a:pt x="109667" y="203548"/>
                    <a:pt x="108006" y="227007"/>
                    <a:pt x="86355" y="266700"/>
                  </a:cubicBezTo>
                  <a:cubicBezTo>
                    <a:pt x="71737" y="293500"/>
                    <a:pt x="52488" y="317500"/>
                    <a:pt x="35555" y="342900"/>
                  </a:cubicBezTo>
                  <a:lnTo>
                    <a:pt x="10155" y="381000"/>
                  </a:lnTo>
                  <a:cubicBezTo>
                    <a:pt x="38227" y="493290"/>
                    <a:pt x="0" y="368309"/>
                    <a:pt x="99055" y="533400"/>
                  </a:cubicBezTo>
                  <a:cubicBezTo>
                    <a:pt x="146396" y="612301"/>
                    <a:pt x="119701" y="579446"/>
                    <a:pt x="175255" y="635000"/>
                  </a:cubicBezTo>
                  <a:cubicBezTo>
                    <a:pt x="179488" y="647700"/>
                    <a:pt x="184277" y="660228"/>
                    <a:pt x="187955" y="673100"/>
                  </a:cubicBezTo>
                  <a:cubicBezTo>
                    <a:pt x="192750" y="689883"/>
                    <a:pt x="185688" y="714920"/>
                    <a:pt x="200655" y="723900"/>
                  </a:cubicBezTo>
                  <a:cubicBezTo>
                    <a:pt x="215622" y="732880"/>
                    <a:pt x="234672" y="715995"/>
                    <a:pt x="251455" y="711200"/>
                  </a:cubicBezTo>
                  <a:cubicBezTo>
                    <a:pt x="299060" y="697598"/>
                    <a:pt x="285764" y="695726"/>
                    <a:pt x="340355" y="685800"/>
                  </a:cubicBezTo>
                  <a:cubicBezTo>
                    <a:pt x="369806" y="680445"/>
                    <a:pt x="399622" y="677333"/>
                    <a:pt x="429255" y="673100"/>
                  </a:cubicBezTo>
                  <a:cubicBezTo>
                    <a:pt x="425022" y="656167"/>
                    <a:pt x="423431" y="638343"/>
                    <a:pt x="416555" y="622300"/>
                  </a:cubicBezTo>
                  <a:cubicBezTo>
                    <a:pt x="389785" y="559836"/>
                    <a:pt x="349992" y="590325"/>
                    <a:pt x="403855" y="482600"/>
                  </a:cubicBezTo>
                  <a:cubicBezTo>
                    <a:pt x="412322" y="465667"/>
                    <a:pt x="438601" y="467234"/>
                    <a:pt x="454655" y="457200"/>
                  </a:cubicBezTo>
                  <a:cubicBezTo>
                    <a:pt x="472604" y="445982"/>
                    <a:pt x="488115" y="431238"/>
                    <a:pt x="505455" y="419100"/>
                  </a:cubicBezTo>
                  <a:cubicBezTo>
                    <a:pt x="530464" y="401594"/>
                    <a:pt x="581655" y="368300"/>
                    <a:pt x="581655" y="368300"/>
                  </a:cubicBezTo>
                  <a:cubicBezTo>
                    <a:pt x="618612" y="257429"/>
                    <a:pt x="626555" y="316250"/>
                    <a:pt x="543555" y="254000"/>
                  </a:cubicBezTo>
                  <a:cubicBezTo>
                    <a:pt x="529187" y="243224"/>
                    <a:pt x="518155" y="228600"/>
                    <a:pt x="505455" y="215900"/>
                  </a:cubicBezTo>
                  <a:cubicBezTo>
                    <a:pt x="501222" y="198967"/>
                    <a:pt x="492755" y="182554"/>
                    <a:pt x="492755" y="165100"/>
                  </a:cubicBezTo>
                  <a:cubicBezTo>
                    <a:pt x="492755" y="151713"/>
                    <a:pt x="510427" y="139429"/>
                    <a:pt x="505455" y="127000"/>
                  </a:cubicBezTo>
                  <a:cubicBezTo>
                    <a:pt x="497880" y="108062"/>
                    <a:pt x="445294" y="94246"/>
                    <a:pt x="429255" y="88900"/>
                  </a:cubicBezTo>
                  <a:cubicBezTo>
                    <a:pt x="416555" y="76200"/>
                    <a:pt x="406099" y="60763"/>
                    <a:pt x="391155" y="50800"/>
                  </a:cubicBezTo>
                  <a:cubicBezTo>
                    <a:pt x="380016" y="43374"/>
                    <a:pt x="365927" y="41778"/>
                    <a:pt x="353055" y="38100"/>
                  </a:cubicBezTo>
                  <a:cubicBezTo>
                    <a:pt x="287791" y="19453"/>
                    <a:pt x="283113" y="23007"/>
                    <a:pt x="200655" y="12700"/>
                  </a:cubicBezTo>
                  <a:lnTo>
                    <a:pt x="20065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rc 14"/>
            <p:cNvSpPr/>
            <p:nvPr/>
          </p:nvSpPr>
          <p:spPr>
            <a:xfrm rot="5400000">
              <a:off x="5806042" y="4454157"/>
              <a:ext cx="657225" cy="350032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8960821">
            <a:off x="4316425" y="2889222"/>
            <a:ext cx="5176268" cy="1086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600" dirty="0" smtClean="0">
                <a:solidFill>
                  <a:srgbClr val="0033CC"/>
                </a:solidFill>
                <a:latin typeface="+mn-lt"/>
              </a:rPr>
              <a:t>Follow us at</a:t>
            </a:r>
          </a:p>
          <a:p>
            <a:pPr algn="ctr">
              <a:lnSpc>
                <a:spcPct val="85000"/>
              </a:lnSpc>
            </a:pPr>
            <a:r>
              <a:rPr lang="en-US" sz="4000" b="1" dirty="0" smtClean="0">
                <a:solidFill>
                  <a:srgbClr val="0033CC"/>
                </a:solidFill>
              </a:rPr>
              <a:t>raddata.blogspot.com</a:t>
            </a:r>
            <a:endParaRPr lang="en-US" sz="4000" b="1" dirty="0" smtClean="0">
              <a:solidFill>
                <a:srgbClr val="0033CC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Torino scale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0645" y="1583266"/>
            <a:ext cx="6702954" cy="4563534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b="1" dirty="0" smtClean="0"/>
              <a:t>Torino</a:t>
            </a:r>
            <a:r>
              <a:rPr lang="en-US" sz="2000" dirty="0" smtClean="0"/>
              <a:t> scale gauges NEO importance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based on </a:t>
            </a:r>
            <a:r>
              <a:rPr lang="en-US" sz="1600" dirty="0" smtClean="0"/>
              <a:t>(very roughly)</a:t>
            </a:r>
            <a:r>
              <a:rPr lang="en-US" sz="2000" dirty="0" smtClean="0"/>
              <a:t> :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close</a:t>
            </a:r>
            <a:r>
              <a:rPr lang="en-US" sz="2000" dirty="0" smtClean="0"/>
              <a:t> the object is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big</a:t>
            </a:r>
            <a:r>
              <a:rPr lang="en-US" sz="2000" dirty="0" smtClean="0"/>
              <a:t>* the object is</a:t>
            </a:r>
          </a:p>
          <a:p>
            <a:pPr>
              <a:buNone/>
            </a:pPr>
            <a:r>
              <a:rPr lang="en-US" sz="1400" dirty="0" smtClean="0"/>
              <a:t>* the energy also depends on how fast the NEO is moving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Of course, this is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geocentric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point of view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From the NEO’s point of view the question is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whether the earth is getting in the way of its progress potentially endangering its continued existence</a:t>
            </a:r>
          </a:p>
        </p:txBody>
      </p:sp>
      <p:pic>
        <p:nvPicPr>
          <p:cNvPr id="7170" name="Picture 2" descr="http://upload.wikimedia.org/wikipedia/commons/thumb/8/8a/Torino_scale.svg/400px-Torino_scale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2441" y="1312333"/>
            <a:ext cx="3810000" cy="270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7" y="262623"/>
            <a:ext cx="6973006" cy="644740"/>
          </a:xfrm>
        </p:spPr>
        <p:txBody>
          <a:bodyPr/>
          <a:lstStyle/>
          <a:p>
            <a:r>
              <a:rPr lang="en-US" i="1" dirty="0" smtClean="0"/>
              <a:t>Impact</a:t>
            </a:r>
            <a:r>
              <a:rPr lang="en-US" dirty="0" smtClean="0"/>
              <a:t> of SDN/NFV on SP networks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00050" y="1381124"/>
            <a:ext cx="8458199" cy="502814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potential impact of SDN/NFV on Service Provider networks is similar</a:t>
            </a:r>
          </a:p>
          <a:p>
            <a:pPr>
              <a:buNone/>
            </a:pPr>
            <a:r>
              <a:rPr lang="en-US" sz="2000" dirty="0" smtClean="0"/>
              <a:t>It depends on :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close</a:t>
            </a:r>
            <a:r>
              <a:rPr lang="en-US" sz="2000" dirty="0" smtClean="0"/>
              <a:t> SDN/NFV is to what SP’s want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big</a:t>
            </a:r>
            <a:r>
              <a:rPr lang="en-US" sz="2000" dirty="0" smtClean="0"/>
              <a:t>* a change SDN/NFV can bring</a:t>
            </a:r>
          </a:p>
          <a:p>
            <a:pPr>
              <a:buNone/>
            </a:pPr>
            <a:r>
              <a:rPr lang="en-US" sz="1600" dirty="0" smtClean="0"/>
              <a:t>* it also depends how rapidly SDN/NFV is maturing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Of course, this is the Service Provider’s point of view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From the SDN community point of view the question is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whether the SP network requirements get in their way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potentially killing SDN entirely (at least in the SP space)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In order to understand the potential impact of SDN/NFV on SP networks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we need to first define </a:t>
            </a:r>
            <a:r>
              <a:rPr lang="en-US" sz="2000" b="1" dirty="0" smtClean="0"/>
              <a:t>SP networks</a:t>
            </a:r>
            <a:r>
              <a:rPr lang="en-US" sz="2000" dirty="0" smtClean="0"/>
              <a:t>, </a:t>
            </a:r>
            <a:r>
              <a:rPr lang="en-US" sz="2000" b="1" dirty="0" smtClean="0"/>
              <a:t>SDN</a:t>
            </a:r>
            <a:r>
              <a:rPr lang="en-US" sz="2000" dirty="0" smtClean="0"/>
              <a:t>, and </a:t>
            </a:r>
            <a:r>
              <a:rPr lang="en-US" sz="2000" b="1" dirty="0" smtClean="0"/>
              <a:t>NFV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219700" y="2171699"/>
            <a:ext cx="3609975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The focus here is on </a:t>
            </a:r>
            <a:r>
              <a:rPr lang="en-US" sz="1400" b="1" dirty="0" smtClean="0">
                <a:solidFill>
                  <a:srgbClr val="C00000"/>
                </a:solidFill>
              </a:rPr>
              <a:t>SP</a:t>
            </a:r>
            <a:r>
              <a:rPr lang="en-US" sz="1400" dirty="0" smtClean="0">
                <a:solidFill>
                  <a:srgbClr val="C00000"/>
                </a:solidFill>
              </a:rPr>
              <a:t> networks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    </a:t>
            </a: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but much of what we say is true 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    </a:t>
            </a: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for </a:t>
            </a:r>
            <a:r>
              <a:rPr lang="en-US" sz="1400" i="1" dirty="0" smtClean="0">
                <a:solidFill>
                  <a:srgbClr val="C00000"/>
                </a:solidFill>
                <a:latin typeface="+mn-lt"/>
              </a:rPr>
              <a:t>campus</a:t>
            </a: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 and </a:t>
            </a:r>
            <a:r>
              <a:rPr lang="en-US" sz="1400" i="1" dirty="0" smtClean="0">
                <a:solidFill>
                  <a:srgbClr val="C00000"/>
                </a:solidFill>
                <a:latin typeface="+mn-lt"/>
              </a:rPr>
              <a:t>enterprise</a:t>
            </a: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 networks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We will not discuss the advantages of SDN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    for research in </a:t>
            </a:r>
            <a:r>
              <a:rPr lang="en-US" sz="1400" i="1" dirty="0" smtClean="0">
                <a:solidFill>
                  <a:srgbClr val="C00000"/>
                </a:solidFill>
              </a:rPr>
              <a:t>academic</a:t>
            </a:r>
            <a:r>
              <a:rPr lang="en-US" sz="1400" dirty="0" smtClean="0">
                <a:solidFill>
                  <a:srgbClr val="C00000"/>
                </a:solidFill>
              </a:rPr>
              <a:t> networks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nor certain special </a:t>
            </a:r>
            <a:r>
              <a:rPr lang="en-US" sz="1400" i="1" dirty="0" smtClean="0">
                <a:solidFill>
                  <a:srgbClr val="C00000"/>
                </a:solidFill>
                <a:latin typeface="+mn-lt"/>
              </a:rPr>
              <a:t>security applications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What is a Service Provider network 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09600" y="1323976"/>
            <a:ext cx="7791450" cy="52959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 network that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provides a communications service to a customer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the customer may be an end-user or yet another SP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provides </a:t>
            </a:r>
            <a:r>
              <a:rPr lang="en-US" sz="2000" dirty="0" err="1" smtClean="0"/>
              <a:t>QoS</a:t>
            </a:r>
            <a:r>
              <a:rPr lang="en-US" sz="2000" dirty="0" smtClean="0"/>
              <a:t> assurances </a:t>
            </a:r>
            <a:r>
              <a:rPr lang="en-US" sz="1800" dirty="0" smtClean="0"/>
              <a:t>(always availability, often performance)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since vanilla service is mostly free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provides 1. and 2. profitably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all SPs that still exist agree on this point …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If SDN can truly fulfill these, this would be </a:t>
            </a:r>
            <a:r>
              <a:rPr lang="en-US" sz="2000" b="1" i="1" dirty="0" smtClean="0">
                <a:solidFill>
                  <a:srgbClr val="FF0000"/>
                </a:solidFill>
              </a:rPr>
              <a:t>close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!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Note that the following are </a:t>
            </a:r>
            <a:r>
              <a:rPr lang="en-US" sz="2000" b="1" i="1" dirty="0" smtClean="0"/>
              <a:t>not</a:t>
            </a:r>
            <a:r>
              <a:rPr lang="en-US" sz="2000" dirty="0" smtClean="0"/>
              <a:t> part of this definition 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use of specific routing protocols and packet formats </a:t>
            </a:r>
            <a:r>
              <a:rPr lang="en-US" sz="1600" dirty="0" smtClean="0"/>
              <a:t>(Ethernet, MPLS, IP)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this is just a means of attaining  </a:t>
            </a:r>
            <a:r>
              <a:rPr lang="en-US" sz="1800" dirty="0" smtClean="0">
                <a:solidFill>
                  <a:srgbClr val="C00000"/>
                </a:solidFill>
              </a:rPr>
              <a:t>1.</a:t>
            </a:r>
            <a:r>
              <a:rPr lang="en-US" sz="1800" dirty="0" smtClean="0"/>
              <a:t> supra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use of Traffic Engineering, FM, PM, protection switching, …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these are just means of attaining  </a:t>
            </a:r>
            <a:r>
              <a:rPr lang="en-US" sz="1800" dirty="0" smtClean="0">
                <a:solidFill>
                  <a:srgbClr val="C00000"/>
                </a:solidFill>
              </a:rPr>
              <a:t>2.</a:t>
            </a:r>
            <a:r>
              <a:rPr lang="en-US" sz="1800" dirty="0" smtClean="0"/>
              <a:t> supra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use of special purpose hardware rather than merchant silicon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this is just a means of attaining  </a:t>
            </a:r>
            <a:r>
              <a:rPr lang="en-US" sz="1800" dirty="0" smtClean="0">
                <a:solidFill>
                  <a:srgbClr val="C00000"/>
                </a:solidFill>
              </a:rPr>
              <a:t>3.</a:t>
            </a:r>
            <a:r>
              <a:rPr lang="en-US" sz="1800" dirty="0" smtClean="0"/>
              <a:t> supra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SDN/NFV motivation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6883" y="1159706"/>
            <a:ext cx="8587810" cy="5527697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Today’s communications world contains many different Network Elements (NEs)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sensors, </a:t>
            </a:r>
            <a:r>
              <a:rPr lang="en-US" sz="1400" dirty="0" err="1" smtClean="0"/>
              <a:t>smartphones</a:t>
            </a:r>
            <a:r>
              <a:rPr lang="en-US" sz="1400" dirty="0" smtClean="0"/>
              <a:t>, notebooks, laptops, desk computers, servers, 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DSL modems, Fiber transceivers,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SONET/SDH ADMs, OTN switches, ROADMs, 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Ethernet switches, IP routers, MPLS LSRs, BRAS, SGSN/GGSN, 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NATs, Firewalls, IDS, CDN, WAN </a:t>
            </a:r>
            <a:r>
              <a:rPr lang="en-US" sz="1400" dirty="0" err="1" smtClean="0"/>
              <a:t>aceleration</a:t>
            </a:r>
            <a:r>
              <a:rPr lang="en-US" sz="1400" dirty="0" smtClean="0"/>
              <a:t>, DPI, 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VoIP gateways, IP-</a:t>
            </a:r>
            <a:r>
              <a:rPr lang="en-US" sz="1400" dirty="0" err="1" smtClean="0"/>
              <a:t>PBXes</a:t>
            </a:r>
            <a:r>
              <a:rPr lang="en-US" sz="1400" dirty="0" smtClean="0"/>
              <a:t>, video streamers, 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performance monitoring probes , performance enhancement </a:t>
            </a:r>
            <a:r>
              <a:rPr lang="en-US" sz="1400" dirty="0" err="1" smtClean="0"/>
              <a:t>middleboxes</a:t>
            </a:r>
            <a:r>
              <a:rPr lang="en-US" sz="1400" dirty="0" smtClean="0"/>
              <a:t>, 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etc., etc., etc.</a:t>
            </a:r>
          </a:p>
          <a:p>
            <a:pPr>
              <a:buNone/>
            </a:pPr>
            <a:r>
              <a:rPr lang="en-US" sz="2000" dirty="0" smtClean="0"/>
              <a:t>New and ever more complex NEs are being invented all the time,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RAD and other equipment vendors like it that way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while Service Providers find it hard to shelve and power them all !</a:t>
            </a:r>
          </a:p>
          <a:p>
            <a:pPr>
              <a:buNone/>
            </a:pPr>
            <a:r>
              <a:rPr lang="en-US" sz="2000" dirty="0" smtClean="0"/>
              <a:t>In addition, while service innovation is accelerating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increasing sophistication of new services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requirement for backward compatibility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the increasing number of different SDOs, consortia, and industry groups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which means that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it has become very hard to experiment with new networking ideas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taking longer to standardize, design, acquire, and learn how to operate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becoming more complex and expensive to maintain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04" y="262623"/>
            <a:ext cx="6766560" cy="644740"/>
          </a:xfrm>
        </p:spPr>
        <p:txBody>
          <a:bodyPr/>
          <a:lstStyle/>
          <a:p>
            <a:r>
              <a:rPr lang="en-US" dirty="0" smtClean="0"/>
              <a:t>Two complementary solutions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4387" y="1246909"/>
            <a:ext cx="8360226" cy="5450774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Network Functions Virtualization (NFV)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This approach advocates replacing hardware NEs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software running on COTS computers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may be housed in POPs and/or datacenters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COTS server price and availability scales well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can be placed where-ever most effective or inexpensive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may be speedily deployed, relocated, and upgraded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Software Defined Networks (SDN)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This approach advocates replacing standardized networking protocols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centralized software applications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may configure all the NEs in the 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Easy to experiment with new ideas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Software development is usually much faster than protocol standardization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Centralized control simplifies management of complex systems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may be speedily deployed, relocated, and </a:t>
            </a:r>
            <a:r>
              <a:rPr lang="en-US" sz="2000" dirty="0" smtClean="0">
                <a:solidFill>
                  <a:schemeClr val="tx2"/>
                </a:solidFill>
              </a:rPr>
              <a:t>upgraded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56416" y="1508166"/>
            <a:ext cx="2434441" cy="460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dirty="0" smtClean="0">
                <a:solidFill>
                  <a:srgbClr val="FF0000"/>
                </a:solidFill>
                <a:latin typeface="+mn-lt"/>
              </a:rPr>
              <a:t>Note:  Some people call NFV </a:t>
            </a:r>
            <a:r>
              <a:rPr lang="en-US" sz="1400" b="1" i="1" dirty="0" smtClean="0">
                <a:solidFill>
                  <a:srgbClr val="FF0000"/>
                </a:solidFill>
                <a:latin typeface="+mn-lt"/>
              </a:rPr>
              <a:t>Service Provider SDN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 !</a:t>
            </a:r>
            <a:endParaRPr lang="en-US" sz="1400" b="1" dirty="0" err="1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5787" y="4819403"/>
            <a:ext cx="3040083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dirty="0" smtClean="0">
                <a:solidFill>
                  <a:srgbClr val="FF0000"/>
                </a:solidFill>
                <a:latin typeface="+mn-lt"/>
              </a:rPr>
              <a:t>Note:  Some people call this SDN </a:t>
            </a:r>
            <a:r>
              <a:rPr lang="en-US" sz="1400" b="1" i="1" dirty="0" smtClean="0">
                <a:solidFill>
                  <a:srgbClr val="FF0000"/>
                </a:solidFill>
                <a:latin typeface="+mn-lt"/>
              </a:rPr>
              <a:t>Software Driven Networking</a:t>
            </a:r>
            <a:endParaRPr lang="en-US" sz="1400" b="1" dirty="0" smtClean="0">
              <a:solidFill>
                <a:srgbClr val="FF0000"/>
              </a:solidFill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1400" dirty="0" smtClean="0">
                <a:solidFill>
                  <a:srgbClr val="FF0000"/>
                </a:solidFill>
              </a:rPr>
              <a:t>and call NFV  </a:t>
            </a:r>
            <a:r>
              <a:rPr lang="en-US" sz="1400" dirty="0" smtClean="0">
                <a:solidFill>
                  <a:srgbClr val="FF0000"/>
                </a:solidFill>
              </a:rPr>
              <a:t>                               </a:t>
            </a:r>
            <a:r>
              <a:rPr lang="en-US" sz="1400" b="1" i="1" dirty="0" smtClean="0">
                <a:solidFill>
                  <a:srgbClr val="FF0000"/>
                </a:solidFill>
              </a:rPr>
              <a:t>Software Defined Networking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 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6" y="262623"/>
            <a:ext cx="6961131" cy="644740"/>
          </a:xfrm>
        </p:spPr>
        <p:txBody>
          <a:bodyPr/>
          <a:lstStyle/>
          <a:p>
            <a:r>
              <a:rPr lang="en-US" sz="3200" dirty="0" smtClean="0"/>
              <a:t>What do SDN proponents say 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0634" y="1163783"/>
            <a:ext cx="8823366" cy="5427022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There are as many definitions of </a:t>
            </a:r>
            <a:r>
              <a:rPr lang="en-US" sz="2000" b="1" i="1" dirty="0" smtClean="0"/>
              <a:t>SDN</a:t>
            </a:r>
            <a:r>
              <a:rPr lang="en-US" sz="2000" dirty="0" smtClean="0"/>
              <a:t> as proponents and detractors</a:t>
            </a:r>
          </a:p>
          <a:p>
            <a:pPr>
              <a:buNone/>
            </a:pPr>
            <a:r>
              <a:rPr lang="en-US" sz="2000" dirty="0" smtClean="0"/>
              <a:t>We’ll concentrate on the definition of SDN as a network that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utilizes general purpose computational resources </a:t>
            </a:r>
            <a:r>
              <a:rPr lang="en-US" sz="1800" dirty="0" smtClean="0"/>
              <a:t>(pure NFV)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forwarding elements need to be flexibly reprogrammable  (SDN and NFV)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considers packet forwarding to be a computational problem (SDN and NFV)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usually implies centralized server having complete knowledge of network state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replaces fundamental principles of communications theory 	                     with those of computation and software design (modularity, abstractions, …)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which SDN proponents believe are </a:t>
            </a:r>
            <a:r>
              <a:rPr lang="en-US" sz="1800" i="1" dirty="0" smtClean="0"/>
              <a:t>completely different </a:t>
            </a:r>
            <a:r>
              <a:rPr lang="en-US" sz="1800" dirty="0" smtClean="0"/>
              <a:t>principles (pure SDN)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If SDN truly changes a fundamental principle, this would be </a:t>
            </a:r>
            <a:r>
              <a:rPr lang="en-US" sz="2000" b="1" i="1" dirty="0" smtClean="0">
                <a:solidFill>
                  <a:srgbClr val="FF0000"/>
                </a:solidFill>
              </a:rPr>
              <a:t>big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!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Open </a:t>
            </a:r>
            <a:r>
              <a:rPr lang="en-US" sz="2000" b="1" i="1" dirty="0" smtClean="0"/>
              <a:t>Source</a:t>
            </a:r>
            <a:r>
              <a:rPr lang="en-US" sz="2000" dirty="0" smtClean="0"/>
              <a:t> does not seem to be a indispensable requirement of SDN today !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	SDN does not have to be out in the </a:t>
            </a:r>
            <a:r>
              <a:rPr lang="en-US" sz="2000" i="1" dirty="0" smtClean="0">
                <a:solidFill>
                  <a:srgbClr val="002060"/>
                </a:solidFill>
              </a:rPr>
              <a:t>open daylight 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Note that simply using a protocol such as </a:t>
            </a:r>
            <a:r>
              <a:rPr lang="en-US" sz="2000" i="1" dirty="0" err="1" smtClean="0"/>
              <a:t>OpenFlow</a:t>
            </a:r>
            <a:r>
              <a:rPr lang="en-US" sz="2000" dirty="0" smtClean="0"/>
              <a:t> as a means to configure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standard routers/switches does </a:t>
            </a:r>
            <a:r>
              <a:rPr lang="en-US" sz="2000" b="1" i="1" dirty="0" smtClean="0"/>
              <a:t>not</a:t>
            </a:r>
            <a:r>
              <a:rPr lang="en-US" sz="2000" dirty="0" smtClean="0"/>
              <a:t> fall under this definition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(not obeying any of the above)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262623"/>
            <a:ext cx="7391400" cy="644740"/>
          </a:xfrm>
        </p:spPr>
        <p:txBody>
          <a:bodyPr/>
          <a:lstStyle/>
          <a:p>
            <a:r>
              <a:rPr lang="en-US" sz="3200" dirty="0" smtClean="0"/>
              <a:t>What </a:t>
            </a:r>
            <a:r>
              <a:rPr lang="en-US" sz="3200" i="1" dirty="0" smtClean="0"/>
              <a:t>are</a:t>
            </a:r>
            <a:r>
              <a:rPr lang="en-US" sz="3200" dirty="0" smtClean="0"/>
              <a:t> the fundamental principles 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45910" y="1241946"/>
            <a:ext cx="8393374" cy="4930254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First, let’s examine the </a:t>
            </a:r>
            <a:r>
              <a:rPr lang="en-US" sz="2000" dirty="0" smtClean="0"/>
              <a:t>truly fundamental principles of </a:t>
            </a:r>
            <a:r>
              <a:rPr lang="en-US" sz="2000" dirty="0" smtClean="0"/>
              <a:t>communications theory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to see if with which ones computation theory disagrees</a:t>
            </a:r>
          </a:p>
          <a:p>
            <a:pPr>
              <a:spcBef>
                <a:spcPts val="2400"/>
              </a:spcBef>
              <a:buNone/>
            </a:pPr>
            <a:r>
              <a:rPr lang="en-US" sz="2000" dirty="0" smtClean="0"/>
              <a:t>The four most fundamental principles are: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Shannon’s </a:t>
            </a:r>
            <a:r>
              <a:rPr lang="en-US" sz="2000" dirty="0" smtClean="0">
                <a:solidFill>
                  <a:schemeClr val="tx1"/>
                </a:solidFill>
              </a:rPr>
              <a:t>(source/channel) separation theorem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Virtual Connections and Virtual Private Networks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Separation of data, control, and management planes</a:t>
            </a:r>
            <a:r>
              <a:rPr lang="en-US" sz="1100" dirty="0" smtClean="0">
                <a:solidFill>
                  <a:schemeClr val="tx1"/>
                </a:solidFill>
              </a:rPr>
              <a:t>                                                                                      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Client/server and peer-peer layering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457200" indent="-457200"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Note that they are all about …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breaking the problem into parts,  or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joining parts to make a whole</a:t>
            </a:r>
          </a:p>
        </p:txBody>
      </p:sp>
      <p:sp>
        <p:nvSpPr>
          <p:cNvPr id="12290" name="AutoShape 2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2" name="AutoShape 4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4" name="AutoShape 6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6" name="AutoShape 8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98" name="Picture 10" descr="http://clipartmountain.com/clip5/puzzlefou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43549" y="4140903"/>
            <a:ext cx="1654175" cy="1342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1218</TotalTime>
  <Words>923</Words>
  <Application>Microsoft Office PowerPoint</Application>
  <PresentationFormat>On-screen Show (4:3)</PresentationFormat>
  <Paragraphs>391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RADtemplate-2013</vt:lpstr>
      <vt:lpstr>SDN / NFV vs.  QoS-assured Networks </vt:lpstr>
      <vt:lpstr>2012 DA14</vt:lpstr>
      <vt:lpstr>Torino scale</vt:lpstr>
      <vt:lpstr>Impact of SDN/NFV on SP networks</vt:lpstr>
      <vt:lpstr>What is a Service Provider network ?</vt:lpstr>
      <vt:lpstr>SDN/NFV motivation</vt:lpstr>
      <vt:lpstr>Two complementary solutions</vt:lpstr>
      <vt:lpstr>What do SDN proponents say ?</vt:lpstr>
      <vt:lpstr>What are the fundamental principles ?</vt:lpstr>
      <vt:lpstr>1. Shannon’s Separation theorem</vt:lpstr>
      <vt:lpstr>Shannon’s Separation theorem (cont.)</vt:lpstr>
      <vt:lpstr>2. Virtual Connections and VPNs</vt:lpstr>
      <vt:lpstr>3. Data, control, and management planes</vt:lpstr>
      <vt:lpstr>Data, control, and management planes (cont.)</vt:lpstr>
      <vt:lpstr>4. Client/server layering</vt:lpstr>
      <vt:lpstr>Consequences of layer violations</vt:lpstr>
      <vt:lpstr>Robustness</vt:lpstr>
      <vt:lpstr>Robustness    (cont.)</vt:lpstr>
      <vt:lpstr>The CAP Theorem</vt:lpstr>
      <vt:lpstr>CAP: the SP Network Choice</vt:lpstr>
      <vt:lpstr>CAP: the SDN Choice</vt:lpstr>
      <vt:lpstr>Is NFV reasonable ?</vt:lpstr>
      <vt:lpstr>So, how small and far is SDN/NFV ?</vt:lpstr>
      <vt:lpstr>So, how big and close is SDN/NFV ? </vt:lpstr>
      <vt:lpstr>Slide 25</vt:lpstr>
    </vt:vector>
  </TitlesOfParts>
  <Company>Rad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Y(J)S</dc:creator>
  <cp:lastModifiedBy>yaakov_s</cp:lastModifiedBy>
  <cp:revision>111</cp:revision>
  <dcterms:created xsi:type="dcterms:W3CDTF">2013-01-21T06:31:02Z</dcterms:created>
  <dcterms:modified xsi:type="dcterms:W3CDTF">2013-06-25T12:16:01Z</dcterms:modified>
</cp:coreProperties>
</file>