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handoutMasterIdLst>
    <p:handoutMasterId r:id="rId129"/>
  </p:handoutMasterIdLst>
  <p:sldIdLst>
    <p:sldId id="334" r:id="rId2"/>
    <p:sldId id="347" r:id="rId3"/>
    <p:sldId id="400" r:id="rId4"/>
    <p:sldId id="350" r:id="rId5"/>
    <p:sldId id="375" r:id="rId6"/>
    <p:sldId id="351" r:id="rId7"/>
    <p:sldId id="514" r:id="rId8"/>
    <p:sldId id="515" r:id="rId9"/>
    <p:sldId id="516" r:id="rId10"/>
    <p:sldId id="517" r:id="rId11"/>
    <p:sldId id="426" r:id="rId12"/>
    <p:sldId id="437" r:id="rId13"/>
    <p:sldId id="433" r:id="rId14"/>
    <p:sldId id="434" r:id="rId15"/>
    <p:sldId id="398" r:id="rId16"/>
    <p:sldId id="429" r:id="rId17"/>
    <p:sldId id="425" r:id="rId18"/>
    <p:sldId id="422" r:id="rId19"/>
    <p:sldId id="435" r:id="rId20"/>
    <p:sldId id="436" r:id="rId21"/>
    <p:sldId id="402" r:id="rId22"/>
    <p:sldId id="454" r:id="rId23"/>
    <p:sldId id="460" r:id="rId24"/>
    <p:sldId id="452" r:id="rId25"/>
    <p:sldId id="457" r:id="rId26"/>
    <p:sldId id="463" r:id="rId27"/>
    <p:sldId id="461" r:id="rId28"/>
    <p:sldId id="462" r:id="rId29"/>
    <p:sldId id="453" r:id="rId30"/>
    <p:sldId id="455" r:id="rId31"/>
    <p:sldId id="456" r:id="rId32"/>
    <p:sldId id="394" r:id="rId33"/>
    <p:sldId id="427" r:id="rId34"/>
    <p:sldId id="482" r:id="rId35"/>
    <p:sldId id="344" r:id="rId36"/>
    <p:sldId id="366" r:id="rId37"/>
    <p:sldId id="518" r:id="rId38"/>
    <p:sldId id="519" r:id="rId39"/>
    <p:sldId id="387" r:id="rId40"/>
    <p:sldId id="359" r:id="rId41"/>
    <p:sldId id="439" r:id="rId42"/>
    <p:sldId id="486" r:id="rId43"/>
    <p:sldId id="485" r:id="rId44"/>
    <p:sldId id="379" r:id="rId45"/>
    <p:sldId id="488" r:id="rId46"/>
    <p:sldId id="489" r:id="rId47"/>
    <p:sldId id="490" r:id="rId48"/>
    <p:sldId id="491" r:id="rId49"/>
    <p:sldId id="520" r:id="rId50"/>
    <p:sldId id="534" r:id="rId51"/>
    <p:sldId id="522" r:id="rId52"/>
    <p:sldId id="524" r:id="rId53"/>
    <p:sldId id="525" r:id="rId54"/>
    <p:sldId id="526" r:id="rId55"/>
    <p:sldId id="527" r:id="rId56"/>
    <p:sldId id="528" r:id="rId57"/>
    <p:sldId id="529" r:id="rId58"/>
    <p:sldId id="530" r:id="rId59"/>
    <p:sldId id="492" r:id="rId60"/>
    <p:sldId id="493" r:id="rId61"/>
    <p:sldId id="494" r:id="rId62"/>
    <p:sldId id="495" r:id="rId63"/>
    <p:sldId id="496" r:id="rId64"/>
    <p:sldId id="497" r:id="rId65"/>
    <p:sldId id="441" r:id="rId66"/>
    <p:sldId id="442" r:id="rId67"/>
    <p:sldId id="443" r:id="rId68"/>
    <p:sldId id="444" r:id="rId69"/>
    <p:sldId id="445" r:id="rId70"/>
    <p:sldId id="446" r:id="rId71"/>
    <p:sldId id="447" r:id="rId72"/>
    <p:sldId id="448" r:id="rId73"/>
    <p:sldId id="449" r:id="rId74"/>
    <p:sldId id="450" r:id="rId75"/>
    <p:sldId id="403" r:id="rId76"/>
    <p:sldId id="464" r:id="rId77"/>
    <p:sldId id="465" r:id="rId78"/>
    <p:sldId id="466" r:id="rId79"/>
    <p:sldId id="487" r:id="rId80"/>
    <p:sldId id="392" r:id="rId81"/>
    <p:sldId id="470" r:id="rId82"/>
    <p:sldId id="481" r:id="rId83"/>
    <p:sldId id="383" r:id="rId84"/>
    <p:sldId id="380" r:id="rId85"/>
    <p:sldId id="469" r:id="rId86"/>
    <p:sldId id="419" r:id="rId87"/>
    <p:sldId id="474" r:id="rId88"/>
    <p:sldId id="484" r:id="rId89"/>
    <p:sldId id="476" r:id="rId90"/>
    <p:sldId id="473" r:id="rId91"/>
    <p:sldId id="479" r:id="rId92"/>
    <p:sldId id="480" r:id="rId93"/>
    <p:sldId id="475" r:id="rId94"/>
    <p:sldId id="389" r:id="rId95"/>
    <p:sldId id="386" r:id="rId96"/>
    <p:sldId id="471" r:id="rId97"/>
    <p:sldId id="381" r:id="rId98"/>
    <p:sldId id="472" r:id="rId99"/>
    <p:sldId id="478" r:id="rId100"/>
    <p:sldId id="377" r:id="rId101"/>
    <p:sldId id="477" r:id="rId102"/>
    <p:sldId id="391" r:id="rId103"/>
    <p:sldId id="498" r:id="rId104"/>
    <p:sldId id="404" r:id="rId105"/>
    <p:sldId id="509" r:id="rId106"/>
    <p:sldId id="502" r:id="rId107"/>
    <p:sldId id="504" r:id="rId108"/>
    <p:sldId id="503" r:id="rId109"/>
    <p:sldId id="499" r:id="rId110"/>
    <p:sldId id="500" r:id="rId111"/>
    <p:sldId id="506" r:id="rId112"/>
    <p:sldId id="501" r:id="rId113"/>
    <p:sldId id="508" r:id="rId114"/>
    <p:sldId id="505" r:id="rId115"/>
    <p:sldId id="507" r:id="rId116"/>
    <p:sldId id="531" r:id="rId117"/>
    <p:sldId id="510" r:id="rId118"/>
    <p:sldId id="532" r:id="rId119"/>
    <p:sldId id="536" r:id="rId120"/>
    <p:sldId id="535" r:id="rId121"/>
    <p:sldId id="511" r:id="rId122"/>
    <p:sldId id="512" r:id="rId123"/>
    <p:sldId id="537" r:id="rId124"/>
    <p:sldId id="372" r:id="rId125"/>
    <p:sldId id="533" r:id="rId126"/>
    <p:sldId id="376" r:id="rId127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D2"/>
    <a:srgbClr val="D0DA00"/>
    <a:srgbClr val="009E47"/>
    <a:srgbClr val="FF9999"/>
    <a:srgbClr val="0098A1"/>
    <a:srgbClr val="00DE64"/>
    <a:srgbClr val="A162D0"/>
    <a:srgbClr val="C9D200"/>
    <a:srgbClr val="B7C000"/>
    <a:srgbClr val="FDD6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73" autoAdjust="0"/>
    <p:restoredTop sz="95385" autoAdjust="0"/>
  </p:normalViewPr>
  <p:slideViewPr>
    <p:cSldViewPr snapToGrid="0">
      <p:cViewPr>
        <p:scale>
          <a:sx n="70" d="100"/>
          <a:sy n="70" d="100"/>
        </p:scale>
        <p:origin x="-1494" y="-810"/>
      </p:cViewPr>
      <p:guideLst>
        <p:guide orient="horz" pos="2147"/>
        <p:guide orient="horz" pos="3178"/>
        <p:guide orient="horz" pos="4224"/>
        <p:guide orient="horz" pos="2688"/>
        <p:guide pos="487"/>
        <p:guide pos="2757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5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19/02/2014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19/02/2014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34059-C4C7-4113-8F3F-692D295B051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D9054-AE0D-4E2C-A10E-35DCBEC25109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346" y="4713842"/>
            <a:ext cx="4890056" cy="44676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D9054-AE0D-4E2C-A10E-35DCBEC25109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346" y="4713842"/>
            <a:ext cx="4890056" cy="44676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E80BC-7125-424F-BDDB-00837436988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1764205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_darkblue.jpg"/>
          <p:cNvPicPr>
            <a:picLocks noChangeAspect="1"/>
          </p:cNvPicPr>
          <p:nvPr userDrawn="1"/>
        </p:nvPicPr>
        <p:blipFill>
          <a:blip r:embed="rId2" cstate="print"/>
          <a:srcRect l="22173" r="48839" b="3250"/>
          <a:stretch>
            <a:fillRect/>
          </a:stretch>
        </p:blipFill>
        <p:spPr>
          <a:xfrm>
            <a:off x="762000" y="0"/>
            <a:ext cx="3082212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33648" y="3185496"/>
            <a:ext cx="4124234" cy="764412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30" name="Picture 29" descr="RAD_onl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87916" y="5934778"/>
            <a:ext cx="1072696" cy="61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3487" y="5169880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78498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842587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RAD_onl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8274" y="4611304"/>
            <a:ext cx="1072696" cy="615012"/>
          </a:xfrm>
          <a:prstGeom prst="rect">
            <a:avLst/>
          </a:prstGeom>
        </p:spPr>
      </p:pic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838200" y="1750102"/>
            <a:ext cx="62865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15000"/>
          </a:blip>
          <a:srcRect l="63930" t="94395"/>
          <a:stretch>
            <a:fillRect/>
          </a:stretch>
        </p:blipFill>
        <p:spPr bwMode="auto">
          <a:xfrm>
            <a:off x="5847550" y="6558682"/>
            <a:ext cx="3302800" cy="2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" name="Picture 7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  <p:pic>
        <p:nvPicPr>
          <p:cNvPr id="9" name="Picture 8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_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8034578" y="6650038"/>
            <a:ext cx="859508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smtClean="0"/>
              <a:t>SDNFV Slide 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57625" y="584200"/>
            <a:ext cx="5238750" cy="37846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6000" dirty="0" smtClean="0"/>
              <a:t>SDN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smtClean="0"/>
              <a:t>NFV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and all that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33648" y="4766991"/>
            <a:ext cx="4124234" cy="1120775"/>
          </a:xfrm>
        </p:spPr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Yaakov (J) Stein</a:t>
            </a:r>
          </a:p>
          <a:p>
            <a:r>
              <a:rPr lang="en-US" dirty="0" smtClean="0"/>
              <a:t>CTO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(function) chaining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6728" y="1091821"/>
            <a:ext cx="8543499" cy="5418161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/>
              <a:t>Service (function) chaining</a:t>
            </a:r>
            <a:r>
              <a:rPr lang="en-US" sz="2000" dirty="0" smtClean="0"/>
              <a:t> is a new SDN application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has been receiving a lot of attention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a new </a:t>
            </a:r>
            <a:r>
              <a:rPr lang="en-US" sz="2000" b="1" dirty="0" smtClean="0"/>
              <a:t>N</a:t>
            </a:r>
            <a:r>
              <a:rPr lang="en-US" sz="2000" dirty="0" smtClean="0"/>
              <a:t>etwork </a:t>
            </a:r>
            <a:r>
              <a:rPr lang="en-US" sz="2000" b="1" dirty="0" smtClean="0"/>
              <a:t>S</a:t>
            </a:r>
            <a:r>
              <a:rPr lang="en-US" sz="2000" dirty="0" smtClean="0"/>
              <a:t>ervice </a:t>
            </a:r>
            <a:r>
              <a:rPr lang="en-US" sz="2000" b="1" dirty="0" smtClean="0"/>
              <a:t>C</a:t>
            </a:r>
            <a:r>
              <a:rPr lang="en-US" sz="2000" dirty="0" smtClean="0"/>
              <a:t>haining WG has been formed in the IETF </a:t>
            </a:r>
          </a:p>
          <a:p>
            <a:pPr>
              <a:buNone/>
            </a:pPr>
            <a:r>
              <a:rPr lang="en-US" sz="2000" dirty="0" smtClean="0"/>
              <a:t>Main application is inside data centers, but also applications in mobile networks</a:t>
            </a:r>
          </a:p>
          <a:p>
            <a:pPr>
              <a:buNone/>
            </a:pPr>
            <a:r>
              <a:rPr lang="en-US" sz="2000" dirty="0" smtClean="0"/>
              <a:t>A packet may need to be steered through a sequence of services</a:t>
            </a:r>
          </a:p>
          <a:p>
            <a:pPr>
              <a:buNone/>
            </a:pPr>
            <a:r>
              <a:rPr lang="en-US" sz="2000" dirty="0" smtClean="0"/>
              <a:t>Examples of services (functions) 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firewall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DPI for analytics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lawful interception (CALEA)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NAT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CDN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charging function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load balancing</a:t>
            </a:r>
          </a:p>
          <a:p>
            <a:pPr>
              <a:buNone/>
            </a:pPr>
            <a:r>
              <a:rPr lang="en-US" sz="2000" dirty="0" smtClean="0"/>
              <a:t>The chaining can be performed by source routing, or policy in each station,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simpler to dictate by policy from central policy server </a:t>
            </a:r>
            <a:endParaRPr lang="en-US" sz="20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5669" y="1198179"/>
            <a:ext cx="8527262" cy="5243564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How does the OF controller communicate with OF switches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before OF has set up the network ?</a:t>
            </a:r>
          </a:p>
          <a:p>
            <a:pPr>
              <a:buNone/>
            </a:pPr>
            <a:r>
              <a:rPr lang="en-US" sz="2000" dirty="0" smtClean="0"/>
              <a:t>The OF specification explicitly avoids this question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one may assume conventional IP forwarding to pre-exist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one can use </a:t>
            </a:r>
            <a:r>
              <a:rPr lang="en-US" dirty="0" smtClean="0"/>
              <a:t>spanning tree algorithm with controller as root,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once switch discovers controller it sends topology information</a:t>
            </a:r>
          </a:p>
          <a:p>
            <a:pPr>
              <a:spcBef>
                <a:spcPts val="2400"/>
              </a:spcBef>
              <a:buNone/>
            </a:pPr>
            <a:r>
              <a:rPr lang="en-US" sz="2400" dirty="0" smtClean="0"/>
              <a:t>How are flows initially configured ?</a:t>
            </a:r>
          </a:p>
          <a:p>
            <a:pPr>
              <a:buNone/>
            </a:pPr>
            <a:r>
              <a:rPr lang="en-US" sz="2000" dirty="0" smtClean="0"/>
              <a:t>The specification allows two methods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proactive (push)	flows are set up without first receiving packets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reactively (pull)		flows are only set up after a packet has been received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/>
              <a:t>A network may mix the two methods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Service Providers may prefer proactive configuration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while enterprises may prefer reactive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message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7462" y="1202060"/>
            <a:ext cx="8136980" cy="507591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In general an OD switch does not explicitly acknowledge receipt or execution of OF controller messages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Also, switches may arbitrarily reorder messages to maximize performance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When the order in which the switch executes messages is important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or an explicit acknowledgement is required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the controller can send a </a:t>
            </a:r>
            <a:r>
              <a:rPr lang="en-US" sz="2000" b="1" dirty="0" err="1" smtClean="0"/>
              <a:t>Barrier_Request</a:t>
            </a:r>
            <a:r>
              <a:rPr lang="en-US" sz="2000" b="1" dirty="0" smtClean="0"/>
              <a:t> </a:t>
            </a:r>
            <a:r>
              <a:rPr lang="en-US" sz="2000" dirty="0" smtClean="0"/>
              <a:t>message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Upon receiving a barrier request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switch must finish processing all previously received messages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before executing any new messages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Once all old messages have been executed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switch sends a </a:t>
            </a:r>
            <a:r>
              <a:rPr lang="en-US" sz="2000" b="1" dirty="0" err="1" smtClean="0"/>
              <a:t>Barrier_Reply</a:t>
            </a:r>
            <a:r>
              <a:rPr lang="en-US" sz="2000" dirty="0" smtClean="0"/>
              <a:t> message back to the controller</a:t>
            </a:r>
            <a:endParaRPr lang="en-US" sz="20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3586"/>
            <a:ext cx="8372901" cy="540757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Can OF architecture scale to large networks ?</a:t>
            </a:r>
          </a:p>
          <a:p>
            <a:pPr>
              <a:buNone/>
            </a:pPr>
            <a:r>
              <a:rPr lang="en-US" b="1" dirty="0" smtClean="0"/>
              <a:t>Switch flows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Single TCAM-based table can handle 1000s of flows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With multiple tables, or use of switch fabric and memory for basic matching, this grows to 100s of thousands of flows per switch</a:t>
            </a:r>
          </a:p>
          <a:p>
            <a:pPr>
              <a:buNone/>
            </a:pPr>
            <a:r>
              <a:rPr lang="en-US" b="1" dirty="0" smtClean="0"/>
              <a:t>Controller  based on commercial server can handle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single server processor can handle 100Gbps = 150 </a:t>
            </a:r>
            <a:r>
              <a:rPr lang="en-US" dirty="0" err="1" smtClean="0"/>
              <a:t>Mpps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which is enough to control many 1000s of switches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single server can handle 1000s to 10,000s of TCP connections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So there is a limitation of about 10K switches per controller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obvious solution is slicing to use multiple controllers, but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this is not (yet) specified in the OF specifications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it  is not clear how to avoid coordination 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since end-to-end paths need to be set up 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OF 1.4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928" y="1215708"/>
            <a:ext cx="8560060" cy="4338931"/>
          </a:xfrm>
        </p:spPr>
        <p:txBody>
          <a:bodyPr/>
          <a:lstStyle/>
          <a:p>
            <a:r>
              <a:rPr lang="en-US" sz="2000" dirty="0" smtClean="0"/>
              <a:t>New TCP port number 6653 (obsoletes 6633 and 976)</a:t>
            </a:r>
          </a:p>
          <a:p>
            <a:r>
              <a:rPr lang="en-US" sz="2000" dirty="0" smtClean="0"/>
              <a:t>More use of TLVs for extensibility</a:t>
            </a:r>
          </a:p>
          <a:p>
            <a:r>
              <a:rPr lang="en-US" sz="2000" dirty="0" smtClean="0"/>
              <a:t>Support for optical ports </a:t>
            </a:r>
          </a:p>
          <a:p>
            <a:r>
              <a:rPr lang="en-US" sz="2000" dirty="0" smtClean="0"/>
              <a:t>New error codes, change notifications, and more descriptive reasons</a:t>
            </a:r>
          </a:p>
          <a:p>
            <a:r>
              <a:rPr lang="en-US" sz="2000" dirty="0" smtClean="0"/>
              <a:t>Mechanisms for handling tables becoming too full (vacancy event warning threshold passed, eviction to eliminate low-importance entries)</a:t>
            </a:r>
          </a:p>
          <a:p>
            <a:r>
              <a:rPr lang="en-US" sz="2000" dirty="0" smtClean="0"/>
              <a:t>More support for multiple controllers (monitor changes caused by other controllers, event for controller master role changes)</a:t>
            </a:r>
          </a:p>
          <a:p>
            <a:r>
              <a:rPr lang="en-US" sz="2000" dirty="0" smtClean="0"/>
              <a:t>Bundling mechanism to apply multiple OF messages as a single operation</a:t>
            </a:r>
          </a:p>
          <a:p>
            <a:r>
              <a:rPr lang="en-US" sz="2000" dirty="0" smtClean="0"/>
              <a:t>Synchronized tables (two tables with same entries for dual access)</a:t>
            </a:r>
          </a:p>
          <a:p>
            <a:r>
              <a:rPr lang="en-US" sz="2000" dirty="0" smtClean="0"/>
              <a:t>New PB UCA field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4" y="2318991"/>
            <a:ext cx="6282650" cy="1785453"/>
          </a:xfrm>
        </p:spPr>
        <p:txBody>
          <a:bodyPr/>
          <a:lstStyle/>
          <a:p>
            <a:r>
              <a:rPr lang="en-US" dirty="0" smtClean="0"/>
              <a:t>Alternatives to </a:t>
            </a:r>
            <a:r>
              <a:rPr lang="en-US" dirty="0" err="1" smtClean="0"/>
              <a:t>OpenFlow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Alternatives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376" y="1201003"/>
            <a:ext cx="8243248" cy="5281684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Any protocol that can configure forwarding elements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can be considered an SDN southbound interface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Indeed many protocols other than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have been so used</a:t>
            </a:r>
          </a:p>
          <a:p>
            <a:r>
              <a:rPr lang="en-US" sz="2000" dirty="0" err="1" smtClean="0"/>
              <a:t>netconf</a:t>
            </a:r>
            <a:r>
              <a:rPr lang="en-US" sz="2000" dirty="0" smtClean="0"/>
              <a:t> (YANG)</a:t>
            </a:r>
          </a:p>
          <a:p>
            <a:r>
              <a:rPr lang="en-US" sz="2000" dirty="0" err="1" smtClean="0"/>
              <a:t>ForCES</a:t>
            </a:r>
            <a:endParaRPr lang="en-US" sz="2000" dirty="0" smtClean="0"/>
          </a:p>
          <a:p>
            <a:r>
              <a:rPr lang="en-US" sz="2000" dirty="0" smtClean="0"/>
              <a:t>I2RS</a:t>
            </a:r>
          </a:p>
          <a:p>
            <a:r>
              <a:rPr lang="en-US" sz="2000" dirty="0" smtClean="0"/>
              <a:t>SNMP</a:t>
            </a:r>
          </a:p>
          <a:p>
            <a:r>
              <a:rPr lang="en-US" sz="2000" dirty="0" smtClean="0"/>
              <a:t>CLI scripts</a:t>
            </a:r>
          </a:p>
          <a:p>
            <a:r>
              <a:rPr lang="en-US" sz="2000" dirty="0" smtClean="0"/>
              <a:t>PCEP</a:t>
            </a:r>
          </a:p>
          <a:p>
            <a:r>
              <a:rPr lang="en-US" sz="2000" dirty="0" smtClean="0"/>
              <a:t>Router APIs </a:t>
            </a:r>
          </a:p>
          <a:p>
            <a:r>
              <a:rPr lang="en-US" sz="2000" dirty="0" smtClean="0"/>
              <a:t>BGP</a:t>
            </a:r>
          </a:p>
          <a:p>
            <a:r>
              <a:rPr lang="en-US" sz="2000" dirty="0" smtClean="0"/>
              <a:t>LISP (RFC 6830)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We will discuss a few of the less known options</a:t>
            </a:r>
            <a:endParaRPr lang="en-US" sz="20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ForCES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546" y="1241947"/>
            <a:ext cx="8557147" cy="5322626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 </a:t>
            </a:r>
            <a:r>
              <a:rPr lang="en-US" sz="2000" b="1" dirty="0" smtClean="0"/>
              <a:t>N</a:t>
            </a:r>
            <a:r>
              <a:rPr lang="en-US" sz="2000" dirty="0" smtClean="0"/>
              <a:t>etwork </a:t>
            </a:r>
            <a:r>
              <a:rPr lang="en-US" sz="2000" b="1" dirty="0" smtClean="0"/>
              <a:t>E</a:t>
            </a:r>
            <a:r>
              <a:rPr lang="en-US" sz="2000" dirty="0" smtClean="0"/>
              <a:t>lement (e.g., router) has both control and forwarding elements</a:t>
            </a:r>
          </a:p>
          <a:p>
            <a:pPr>
              <a:buNone/>
            </a:pPr>
            <a:r>
              <a:rPr lang="en-US" sz="2000" dirty="0" smtClean="0"/>
              <a:t>These elements conventionally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are co-located inside a physical box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look like a single entity to the outside world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communicate over internal interfaces (buses)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communicate using proprietary mechanisms</a:t>
            </a:r>
          </a:p>
          <a:p>
            <a:pPr>
              <a:buNone/>
            </a:pPr>
            <a:r>
              <a:rPr lang="en-US" sz="2000" b="1" dirty="0" smtClean="0"/>
              <a:t>For</a:t>
            </a:r>
            <a:r>
              <a:rPr lang="en-US" sz="2000" dirty="0" smtClean="0"/>
              <a:t>warding and </a:t>
            </a:r>
            <a:r>
              <a:rPr lang="en-US" sz="2000" b="1" dirty="0" smtClean="0"/>
              <a:t>C</a:t>
            </a:r>
            <a:r>
              <a:rPr lang="en-US" sz="2000" dirty="0" smtClean="0"/>
              <a:t>ontrol </a:t>
            </a:r>
            <a:r>
              <a:rPr lang="en-US" sz="2000" b="1" dirty="0" smtClean="0"/>
              <a:t>E</a:t>
            </a:r>
            <a:r>
              <a:rPr lang="en-US" sz="2000" dirty="0" smtClean="0"/>
              <a:t>lement </a:t>
            </a:r>
            <a:r>
              <a:rPr lang="en-US" sz="2000" b="1" dirty="0" smtClean="0"/>
              <a:t>S</a:t>
            </a:r>
            <a:r>
              <a:rPr lang="en-US" sz="2000" dirty="0" smtClean="0"/>
              <a:t>eparation</a:t>
            </a:r>
            <a:r>
              <a:rPr lang="en-US" sz="2000" b="1" dirty="0" smtClean="0"/>
              <a:t> </a:t>
            </a:r>
            <a:r>
              <a:rPr lang="en-US" sz="2000" dirty="0" smtClean="0"/>
              <a:t>IETF WG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standardizes a framework and information exchange between :</a:t>
            </a:r>
          </a:p>
          <a:p>
            <a:r>
              <a:rPr lang="en-US" sz="2000" b="1" dirty="0" smtClean="0"/>
              <a:t>C</a:t>
            </a:r>
            <a:r>
              <a:rPr lang="en-US" sz="2000" dirty="0" smtClean="0"/>
              <a:t>ontrol </a:t>
            </a:r>
            <a:r>
              <a:rPr lang="en-US" sz="2000" b="1" dirty="0" smtClean="0"/>
              <a:t>E</a:t>
            </a:r>
            <a:r>
              <a:rPr lang="en-US" sz="2000" dirty="0" smtClean="0"/>
              <a:t>lements (usually software running control/signaling protocols)</a:t>
            </a:r>
          </a:p>
          <a:p>
            <a:r>
              <a:rPr lang="en-US" sz="2000" b="1" dirty="0" smtClean="0"/>
              <a:t>F</a:t>
            </a:r>
            <a:r>
              <a:rPr lang="en-US" sz="2000" dirty="0" smtClean="0"/>
              <a:t>orwarding </a:t>
            </a:r>
            <a:r>
              <a:rPr lang="en-US" sz="2000" b="1" dirty="0" smtClean="0"/>
              <a:t>E</a:t>
            </a:r>
            <a:r>
              <a:rPr lang="en-US" sz="2000" dirty="0" smtClean="0"/>
              <a:t>lements (usually hardware performing forwarding)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made of </a:t>
            </a:r>
            <a:r>
              <a:rPr lang="en-US" sz="2000" b="1" dirty="0" smtClean="0"/>
              <a:t>L</a:t>
            </a:r>
            <a:r>
              <a:rPr lang="en-US" sz="2000" dirty="0" smtClean="0"/>
              <a:t>ogical </a:t>
            </a:r>
            <a:r>
              <a:rPr lang="en-US" sz="2000" b="1" dirty="0" smtClean="0"/>
              <a:t>F</a:t>
            </a:r>
            <a:r>
              <a:rPr lang="en-US" sz="2000" dirty="0" smtClean="0"/>
              <a:t>unction </a:t>
            </a:r>
            <a:r>
              <a:rPr lang="en-US" sz="2000" b="1" dirty="0" smtClean="0"/>
              <a:t>B</a:t>
            </a:r>
            <a:r>
              <a:rPr lang="en-US" sz="2000" dirty="0" smtClean="0"/>
              <a:t>locks </a:t>
            </a:r>
            <a:r>
              <a:rPr lang="en-US" sz="1400" dirty="0" smtClean="0"/>
              <a:t>(classifier, scheduler, shaper, IP LPM, MPLS stack processing, …)</a:t>
            </a:r>
          </a:p>
          <a:p>
            <a:pPr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framework and protocol enable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CEs and FEs to be </a:t>
            </a:r>
            <a:r>
              <a:rPr lang="en-US" sz="2000" i="1" dirty="0" smtClean="0"/>
              <a:t>logically</a:t>
            </a:r>
            <a:r>
              <a:rPr lang="en-US" sz="2000" dirty="0" smtClean="0"/>
              <a:t> or </a:t>
            </a:r>
            <a:r>
              <a:rPr lang="en-US" sz="2000" i="1" dirty="0" smtClean="0"/>
              <a:t>physically</a:t>
            </a:r>
            <a:r>
              <a:rPr lang="en-US" sz="2000" dirty="0" smtClean="0"/>
              <a:t> separated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standardized protocol for communications between CEs and FEs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communications over IP (or other protocols) not just proprietary backplane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complex forwarding processing due to multiple LFBs per FE</a:t>
            </a:r>
            <a:endParaRPr lang="en-US" sz="20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376" y="1173707"/>
            <a:ext cx="8516203" cy="529533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ForCES</a:t>
            </a:r>
            <a:r>
              <a:rPr lang="en-US" dirty="0" smtClean="0"/>
              <a:t> is developed in the IETF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The following are the most important references for our purposes :</a:t>
            </a:r>
          </a:p>
          <a:p>
            <a:r>
              <a:rPr lang="en-US" b="1" dirty="0" smtClean="0"/>
              <a:t>RFC 3654 </a:t>
            </a:r>
            <a:r>
              <a:rPr lang="en-US" dirty="0" err="1" smtClean="0"/>
              <a:t>ForCES</a:t>
            </a:r>
            <a:r>
              <a:rPr lang="en-US" dirty="0" smtClean="0"/>
              <a:t> requirements</a:t>
            </a:r>
          </a:p>
          <a:p>
            <a:r>
              <a:rPr lang="en-US" b="1" dirty="0" smtClean="0"/>
              <a:t>RFC 3746 </a:t>
            </a:r>
            <a:r>
              <a:rPr lang="en-US" dirty="0" err="1" smtClean="0"/>
              <a:t>ForCES</a:t>
            </a:r>
            <a:r>
              <a:rPr lang="en-US" dirty="0" smtClean="0"/>
              <a:t> framework</a:t>
            </a:r>
          </a:p>
          <a:p>
            <a:r>
              <a:rPr lang="en-US" b="1" dirty="0" smtClean="0"/>
              <a:t>RFC 5810 </a:t>
            </a:r>
            <a:r>
              <a:rPr lang="en-US" dirty="0" err="1" smtClean="0"/>
              <a:t>ForCES</a:t>
            </a:r>
            <a:r>
              <a:rPr lang="en-US" dirty="0" smtClean="0"/>
              <a:t> protocols</a:t>
            </a:r>
          </a:p>
          <a:p>
            <a:r>
              <a:rPr lang="en-US" b="1" dirty="0" smtClean="0"/>
              <a:t>RFC 5811 </a:t>
            </a:r>
            <a:r>
              <a:rPr lang="en-US" dirty="0" err="1" smtClean="0"/>
              <a:t>ForCES</a:t>
            </a:r>
            <a:r>
              <a:rPr lang="en-US" b="1" dirty="0" smtClean="0"/>
              <a:t> </a:t>
            </a:r>
            <a:r>
              <a:rPr lang="en-US" dirty="0" smtClean="0"/>
              <a:t>SCTP-Based Transport Mapping Layer </a:t>
            </a:r>
          </a:p>
          <a:p>
            <a:r>
              <a:rPr lang="en-US" b="1" dirty="0" smtClean="0"/>
              <a:t>RFC 5812 </a:t>
            </a:r>
            <a:r>
              <a:rPr lang="en-US" dirty="0" err="1" smtClean="0"/>
              <a:t>ForCES</a:t>
            </a:r>
            <a:r>
              <a:rPr lang="en-US" dirty="0" smtClean="0"/>
              <a:t> Forwarding Element Model</a:t>
            </a:r>
          </a:p>
          <a:p>
            <a:r>
              <a:rPr lang="en-US" b="1" dirty="0" smtClean="0"/>
              <a:t>RFC 6956 </a:t>
            </a:r>
            <a:r>
              <a:rPr lang="en-US" dirty="0" err="1" smtClean="0"/>
              <a:t>ForCES</a:t>
            </a:r>
            <a:r>
              <a:rPr lang="en-US" dirty="0" smtClean="0"/>
              <a:t> LFB library</a:t>
            </a:r>
          </a:p>
          <a:p>
            <a:r>
              <a:rPr lang="en-US" b="1" dirty="0" smtClean="0"/>
              <a:t>draft-</a:t>
            </a:r>
            <a:r>
              <a:rPr lang="en-US" b="1" dirty="0" err="1" smtClean="0"/>
              <a:t>wang</a:t>
            </a:r>
            <a:r>
              <a:rPr lang="en-US" b="1" dirty="0" smtClean="0"/>
              <a:t>-forces-compare-</a:t>
            </a:r>
            <a:r>
              <a:rPr lang="en-US" b="1" dirty="0" err="1" smtClean="0"/>
              <a:t>openflow</a:t>
            </a:r>
            <a:r>
              <a:rPr lang="en-US" b="1" dirty="0" smtClean="0"/>
              <a:t>-forces</a:t>
            </a:r>
            <a:endParaRPr lang="en-US" b="1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ForCES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9558" y="1241946"/>
            <a:ext cx="8079475" cy="4503761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In any case NEs are composed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of CEs (typical CPU + software)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FEs (typically ASIC or network processors)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architecture doesn’t change this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clarifies, standardizes, and simplifies NE design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err="1" smtClean="0"/>
              <a:t>ForCES</a:t>
            </a:r>
            <a:r>
              <a:rPr lang="en-US" sz="2000" dirty="0" smtClean="0"/>
              <a:t> is a new NE architecture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network stays the same (routing protocols, topology, …)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so it is an evolutionary improvement in </a:t>
            </a:r>
            <a:r>
              <a:rPr lang="en-US" sz="2000" dirty="0" err="1" smtClean="0"/>
              <a:t>networkingThe</a:t>
            </a:r>
            <a:r>
              <a:rPr lang="en-US" sz="2000" dirty="0" smtClean="0"/>
              <a:t> logical separation enables to separate the development of CEs and FEs 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(thus accelerating innovation)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CEs and FEs can be separated at </a:t>
            </a:r>
          </a:p>
          <a:p>
            <a:r>
              <a:rPr lang="en-US" sz="2000" dirty="0" smtClean="0"/>
              <a:t>blade level (in which case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protocol replaces proprietary I/F) or </a:t>
            </a:r>
          </a:p>
          <a:p>
            <a:r>
              <a:rPr lang="en-US" sz="2000" dirty="0" smtClean="0"/>
              <a:t>box level (which is a new option enabled by </a:t>
            </a:r>
            <a:r>
              <a:rPr lang="en-US" sz="2000" dirty="0" err="1" smtClean="0"/>
              <a:t>ForCES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ForCES</a:t>
            </a:r>
            <a:r>
              <a:rPr lang="en-US" dirty="0" smtClean="0"/>
              <a:t>  and  SDN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376" y="1173707"/>
            <a:ext cx="8516203" cy="5295332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/>
              <a:t>ForCES</a:t>
            </a:r>
            <a:r>
              <a:rPr lang="en-US" sz="2000" dirty="0" smtClean="0"/>
              <a:t> changes the architecture of an NE, not of the network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CE(s) and FE(s) continue to look like a single NE to the outside world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So what does this have to do with SDN ?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CE manages </a:t>
            </a:r>
            <a:r>
              <a:rPr lang="en-US" sz="1600" dirty="0" smtClean="0"/>
              <a:t>(inquire/configure/add/remove/modify)</a:t>
            </a:r>
            <a:r>
              <a:rPr lang="en-US" sz="2000" dirty="0" smtClean="0"/>
              <a:t> LFBs through the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protocol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When one or more CEs (which can be considered SDN controllers)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control </a:t>
            </a:r>
            <a:r>
              <a:rPr lang="en-US" sz="2000" i="1" dirty="0" smtClean="0"/>
              <a:t>remote</a:t>
            </a:r>
            <a:r>
              <a:rPr lang="en-US" sz="2000" dirty="0" smtClean="0"/>
              <a:t> FE(s)  (which can be considered NEs)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this can be used to achieve SDN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And the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protocol can be an alternative to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Y(J)S taxonomy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927" y="1229356"/>
            <a:ext cx="8328049" cy="5403456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While we have been using 2 buzz-words SDN and NFV,</a:t>
            </a:r>
          </a:p>
          <a:p>
            <a:pPr>
              <a:buNone/>
            </a:pPr>
            <a:r>
              <a:rPr lang="en-US" sz="2000" dirty="0" smtClean="0"/>
              <a:t>	there are actually 5 distinguishable trends :</a:t>
            </a:r>
          </a:p>
          <a:p>
            <a:pPr>
              <a:spcBef>
                <a:spcPts val="1800"/>
              </a:spcBef>
            </a:pPr>
            <a:r>
              <a:rPr lang="en-US" b="1" dirty="0" err="1" smtClean="0"/>
              <a:t>Computications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blurring of division between communications and computation 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Physics</a:t>
            </a:r>
            <a:r>
              <a:rPr lang="en-US" dirty="0" smtClean="0"/>
              <a:t> </a:t>
            </a:r>
            <a:r>
              <a:rPr lang="en-US" b="1" dirty="0" smtClean="0"/>
              <a:t>- Logic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spectrum of implementation options between HW and SW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virtualization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Philosophy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touchless</a:t>
            </a:r>
            <a:r>
              <a:rPr lang="en-US" dirty="0" smtClean="0"/>
              <a:t>, configurable, and fully programmable devices 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Geography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location of functionality (locally or remotely)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Politics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distributed control planes vs. centralized management planes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ForCES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3814" y="1133821"/>
            <a:ext cx="8259810" cy="252377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 CE may control multiple FEs and an FE may be controlled by multiple CEs</a:t>
            </a:r>
          </a:p>
          <a:p>
            <a:pPr>
              <a:buNone/>
            </a:pPr>
            <a:r>
              <a:rPr lang="en-US" sz="2000" dirty="0" smtClean="0"/>
              <a:t>CE and FE managers determine their associations (and capabilities)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may be simply init files</a:t>
            </a:r>
          </a:p>
          <a:p>
            <a:pPr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protocol runs on the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interface between CEs and FEs </a:t>
            </a:r>
          </a:p>
          <a:p>
            <a:pPr>
              <a:buNone/>
            </a:pPr>
            <a:r>
              <a:rPr lang="en-US" sz="2000" dirty="0" smtClean="0"/>
              <a:t>CE  → FE is a master/slave relationship</a:t>
            </a:r>
          </a:p>
          <a:p>
            <a:pPr>
              <a:buNone/>
            </a:pPr>
            <a:r>
              <a:rPr lang="en-US" sz="2000" dirty="0" smtClean="0"/>
              <a:t>FEs can redirect packets to CE (e.g., router alert)</a:t>
            </a:r>
          </a:p>
          <a:p>
            <a:pPr>
              <a:buNone/>
            </a:pPr>
            <a:r>
              <a:rPr lang="en-US" sz="2000" dirty="0" smtClean="0"/>
              <a:t>CEs and FEs can dynamically join/leave NE</a:t>
            </a:r>
          </a:p>
          <a:p>
            <a:pPr>
              <a:buNone/>
            </a:pPr>
            <a:endParaRPr lang="en-US" sz="20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1357902" y="3971499"/>
            <a:ext cx="5138432" cy="2390629"/>
            <a:chOff x="1357902" y="3971499"/>
            <a:chExt cx="5138432" cy="2390629"/>
          </a:xfrm>
        </p:grpSpPr>
        <p:sp>
          <p:nvSpPr>
            <p:cNvPr id="34" name="Rectangle 33"/>
            <p:cNvSpPr/>
            <p:nvPr/>
          </p:nvSpPr>
          <p:spPr>
            <a:xfrm>
              <a:off x="1473958" y="3971499"/>
              <a:ext cx="5022376" cy="2088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26098" y="5377219"/>
              <a:ext cx="655093" cy="5146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smtClean="0">
                  <a:latin typeface="+mn-lt"/>
                </a:rPr>
                <a:t>FE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84215" y="5379492"/>
              <a:ext cx="655093" cy="5146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smtClean="0">
                  <a:latin typeface="+mn-lt"/>
                </a:rPr>
                <a:t>FE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0638" y="4184887"/>
              <a:ext cx="655093" cy="5146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smtClean="0">
                  <a:latin typeface="+mn-lt"/>
                </a:rPr>
                <a:t>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8763" y="4183039"/>
              <a:ext cx="655093" cy="5146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smtClean="0">
                  <a:latin typeface="+mn-lt"/>
                </a:rPr>
                <a:t>CE</a:t>
              </a:r>
            </a:p>
          </p:txBody>
        </p:sp>
        <p:cxnSp>
          <p:nvCxnSpPr>
            <p:cNvPr id="9" name="Straight Connector 8"/>
            <p:cNvCxnSpPr>
              <a:stCxn id="6" idx="2"/>
              <a:endCxn id="4" idx="0"/>
            </p:cNvCxnSpPr>
            <p:nvPr/>
          </p:nvCxnSpPr>
          <p:spPr>
            <a:xfrm flipH="1">
              <a:off x="4353645" y="4699515"/>
              <a:ext cx="4540" cy="677704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2"/>
              <a:endCxn id="5" idx="0"/>
            </p:cNvCxnSpPr>
            <p:nvPr/>
          </p:nvCxnSpPr>
          <p:spPr>
            <a:xfrm flipH="1">
              <a:off x="5911762" y="4697667"/>
              <a:ext cx="4548" cy="68182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  <a:endCxn id="5" idx="0"/>
            </p:cNvCxnSpPr>
            <p:nvPr/>
          </p:nvCxnSpPr>
          <p:spPr>
            <a:xfrm>
              <a:off x="4358185" y="4699515"/>
              <a:ext cx="1553577" cy="679977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4" idx="0"/>
            </p:cNvCxnSpPr>
            <p:nvPr/>
          </p:nvCxnSpPr>
          <p:spPr>
            <a:xfrm flipH="1">
              <a:off x="4353645" y="4697667"/>
              <a:ext cx="1562665" cy="67955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841243" y="4899546"/>
              <a:ext cx="40943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latin typeface="+mn-lt"/>
                </a:rPr>
                <a:t>F</a:t>
              </a:r>
              <a:r>
                <a:rPr lang="en-US" sz="2000" b="1" baseline="-25000" dirty="0" err="1" smtClean="0">
                  <a:latin typeface="+mn-lt"/>
                </a:rPr>
                <a:t>p</a:t>
              </a:r>
              <a:endParaRPr lang="en-US" sz="2000" b="1" baseline="-25000" dirty="0" smtClean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7846" y="4901820"/>
              <a:ext cx="493596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latin typeface="+mn-lt"/>
                </a:rPr>
                <a:t>F</a:t>
              </a:r>
              <a:r>
                <a:rPr lang="en-US" sz="2000" b="1" baseline="-25000" dirty="0" err="1" smtClean="0">
                  <a:latin typeface="+mn-lt"/>
                </a:rPr>
                <a:t>p</a:t>
              </a:r>
              <a:endParaRPr lang="en-US" sz="2000" b="1" baseline="-25000" dirty="0" smtClean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1434" y="5622309"/>
              <a:ext cx="46288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latin typeface="+mn-lt"/>
                </a:rPr>
                <a:t>F</a:t>
              </a:r>
              <a:r>
                <a:rPr lang="en-US" sz="2000" b="1" baseline="-25000" dirty="0" err="1" smtClean="0">
                  <a:latin typeface="+mn-lt"/>
                </a:rPr>
                <a:t>i</a:t>
              </a:r>
              <a:endParaRPr lang="en-US" sz="2000" b="1" baseline="-25000" dirty="0" smtClean="0">
                <a:latin typeface="+mn-lt"/>
              </a:endParaRPr>
            </a:p>
          </p:txBody>
        </p:sp>
        <p:cxnSp>
          <p:nvCxnSpPr>
            <p:cNvPr id="23" name="Straight Connector 22"/>
            <p:cNvCxnSpPr>
              <a:stCxn id="4" idx="3"/>
              <a:endCxn id="5" idx="1"/>
            </p:cNvCxnSpPr>
            <p:nvPr/>
          </p:nvCxnSpPr>
          <p:spPr>
            <a:xfrm>
              <a:off x="4681191" y="5634533"/>
              <a:ext cx="903024" cy="2273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815152" y="4286801"/>
              <a:ext cx="1228298" cy="30162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CE manager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03758" y="5481849"/>
              <a:ext cx="1228298" cy="30162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FE manager</a:t>
              </a:r>
            </a:p>
          </p:txBody>
        </p:sp>
        <p:cxnSp>
          <p:nvCxnSpPr>
            <p:cNvPr id="29" name="Straight Connector 28"/>
            <p:cNvCxnSpPr>
              <a:stCxn id="4" idx="1"/>
              <a:endCxn id="25" idx="3"/>
            </p:cNvCxnSpPr>
            <p:nvPr/>
          </p:nvCxnSpPr>
          <p:spPr>
            <a:xfrm flipH="1" flipV="1">
              <a:off x="3032056" y="5632660"/>
              <a:ext cx="994042" cy="1873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" idx="1"/>
              <a:endCxn id="24" idx="3"/>
            </p:cNvCxnSpPr>
            <p:nvPr/>
          </p:nvCxnSpPr>
          <p:spPr>
            <a:xfrm flipH="1" flipV="1">
              <a:off x="3043450" y="4437612"/>
              <a:ext cx="987188" cy="458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332330" y="4137546"/>
              <a:ext cx="40943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latin typeface="+mn-lt"/>
                </a:rPr>
                <a:t>F</a:t>
              </a:r>
              <a:r>
                <a:rPr lang="en-US" sz="2000" b="1" baseline="-25000" dirty="0" err="1" smtClean="0">
                  <a:latin typeface="+mn-lt"/>
                </a:rPr>
                <a:t>c</a:t>
              </a:r>
              <a:endParaRPr lang="en-US" sz="2000" b="1" baseline="-25000" dirty="0" smtClean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34602" y="5354490"/>
              <a:ext cx="40943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F</a:t>
              </a:r>
              <a:r>
                <a:rPr lang="en-US" sz="2000" b="1" baseline="-25000" dirty="0" smtClean="0">
                  <a:latin typeface="+mn-lt"/>
                </a:rPr>
                <a:t>f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121623" y="5909480"/>
              <a:ext cx="0" cy="45037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60375" y="5911752"/>
              <a:ext cx="0" cy="45037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74279" y="5911752"/>
              <a:ext cx="0" cy="45037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280846" y="6016530"/>
              <a:ext cx="276225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…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683723" y="5890430"/>
              <a:ext cx="0" cy="45037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22475" y="5892702"/>
              <a:ext cx="0" cy="45037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136379" y="5892702"/>
              <a:ext cx="0" cy="45037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842946" y="5997480"/>
              <a:ext cx="276225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…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03809" y="4164984"/>
              <a:ext cx="46288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F</a:t>
              </a:r>
              <a:r>
                <a:rPr lang="en-US" sz="2000" b="1" baseline="-25000" dirty="0" smtClean="0">
                  <a:latin typeface="+mn-lt"/>
                </a:rPr>
                <a:t>r</a:t>
              </a:r>
            </a:p>
          </p:txBody>
        </p:sp>
        <p:cxnSp>
          <p:nvCxnSpPr>
            <p:cNvPr id="49" name="Straight Connector 48"/>
            <p:cNvCxnSpPr>
              <a:stCxn id="6" idx="3"/>
              <a:endCxn id="7" idx="1"/>
            </p:cNvCxnSpPr>
            <p:nvPr/>
          </p:nvCxnSpPr>
          <p:spPr>
            <a:xfrm flipV="1">
              <a:off x="4685731" y="4440353"/>
              <a:ext cx="903032" cy="184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936368" y="4680471"/>
              <a:ext cx="40943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latin typeface="+mn-lt"/>
                </a:rPr>
                <a:t>F</a:t>
              </a:r>
              <a:r>
                <a:rPr lang="en-US" sz="2000" b="1" baseline="-25000" dirty="0" err="1" smtClean="0">
                  <a:latin typeface="+mn-lt"/>
                </a:rPr>
                <a:t>p</a:t>
              </a:r>
              <a:endParaRPr lang="en-US" sz="2000" b="1" baseline="-25000" dirty="0" smtClean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57902" y="4746727"/>
              <a:ext cx="655093" cy="51462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smtClean="0">
                  <a:latin typeface="+mn-lt"/>
                </a:rPr>
                <a:t>NE</a:t>
              </a:r>
            </a:p>
          </p:txBody>
        </p:sp>
      </p:grp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8362" y="1228294"/>
            <a:ext cx="8857398" cy="528168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Each LFB has conceptual input/output port(s), and performs a well-defined function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	e.g., input packet, modify packet, generate metadata, output packet </a:t>
            </a:r>
          </a:p>
          <a:p>
            <a:pPr>
              <a:buNone/>
            </a:pPr>
            <a:r>
              <a:rPr lang="en-US" sz="2000" dirty="0" smtClean="0"/>
              <a:t>LFBs belong to classes (formally modeled using XML syntax)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there can be several LFBs of the same class in an FE</a:t>
            </a:r>
          </a:p>
          <a:p>
            <a:pPr>
              <a:buNone/>
            </a:pPr>
            <a:r>
              <a:rPr lang="en-US" sz="2000" dirty="0" smtClean="0"/>
              <a:t>An FE is fully described by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FE-level attributes (e.g., capabilities)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LFBs it contains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LFB interconnect topology</a:t>
            </a:r>
          </a:p>
          <a:p>
            <a:pPr>
              <a:buNone/>
            </a:pPr>
            <a:r>
              <a:rPr lang="en-US" sz="2000" dirty="0" smtClean="0"/>
              <a:t>RFC 6956 gives a library of useful standard LFBs, including 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Ethernet processing (</a:t>
            </a:r>
            <a:r>
              <a:rPr lang="en-US" sz="1400" dirty="0" err="1" smtClean="0"/>
              <a:t>EtherPHYCop</a:t>
            </a:r>
            <a:r>
              <a:rPr lang="en-US" sz="1400" dirty="0" smtClean="0"/>
              <a:t>, </a:t>
            </a:r>
            <a:r>
              <a:rPr lang="en-US" sz="1400" dirty="0" err="1" smtClean="0"/>
              <a:t>EtherMACIn</a:t>
            </a:r>
            <a:r>
              <a:rPr lang="en-US" sz="1400" dirty="0" smtClean="0"/>
              <a:t>, </a:t>
            </a:r>
            <a:r>
              <a:rPr lang="en-US" sz="1400" dirty="0" err="1" smtClean="0"/>
              <a:t>EtherClassifier</a:t>
            </a:r>
            <a:r>
              <a:rPr lang="en-US" sz="1400" dirty="0" smtClean="0"/>
              <a:t>, </a:t>
            </a:r>
            <a:r>
              <a:rPr lang="en-US" sz="1400" dirty="0" err="1" smtClean="0"/>
              <a:t>EtherEncap</a:t>
            </a:r>
            <a:r>
              <a:rPr lang="en-US" sz="1400" dirty="0" smtClean="0"/>
              <a:t>, </a:t>
            </a:r>
            <a:r>
              <a:rPr lang="en-US" sz="1400" dirty="0" err="1" smtClean="0"/>
              <a:t>EtherMACOut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IP packet validation (</a:t>
            </a:r>
            <a:r>
              <a:rPr lang="en-US" sz="1600" dirty="0" smtClean="0"/>
              <a:t>IPv4Validator, IPv6Validator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IP forwarding (</a:t>
            </a:r>
            <a:r>
              <a:rPr lang="en-US" sz="1600" dirty="0" smtClean="0"/>
              <a:t>IPv4UcastLPM, IPv4NextHop, IPv6UcastLPM ,IPv6NextHop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CE – FE redirection (</a:t>
            </a:r>
            <a:r>
              <a:rPr lang="en-US" sz="1600" dirty="0" err="1" smtClean="0"/>
              <a:t>RedirectIn</a:t>
            </a:r>
            <a:r>
              <a:rPr lang="en-US" sz="1600" dirty="0" smtClean="0"/>
              <a:t>, </a:t>
            </a:r>
            <a:r>
              <a:rPr lang="en-US" sz="1600" dirty="0" err="1" smtClean="0"/>
              <a:t>RedirectOut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General purpose (</a:t>
            </a:r>
            <a:r>
              <a:rPr lang="en-US" sz="1600" dirty="0" err="1" smtClean="0"/>
              <a:t>BasicMetadataDispatch</a:t>
            </a:r>
            <a:r>
              <a:rPr lang="en-US" sz="1600" dirty="0" smtClean="0"/>
              <a:t>, </a:t>
            </a:r>
            <a:r>
              <a:rPr lang="en-US" sz="1600" dirty="0" err="1" smtClean="0"/>
              <a:t>GenericScheduler</a:t>
            </a:r>
            <a:r>
              <a:rPr lang="en-US" sz="2000" dirty="0" smtClean="0"/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Other generic LFBs handle QoS (shaping/policing), filtering(ACLs), DPI, security (encryption), PM (IPFLOW, PSAMP), and pure control/configuration entities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51688" y="2729550"/>
            <a:ext cx="4096628" cy="903324"/>
            <a:chOff x="4710746" y="2238233"/>
            <a:chExt cx="4096628" cy="903324"/>
          </a:xfrm>
        </p:grpSpPr>
        <p:sp>
          <p:nvSpPr>
            <p:cNvPr id="4" name="TextBox 3"/>
            <p:cNvSpPr txBox="1"/>
            <p:nvPr/>
          </p:nvSpPr>
          <p:spPr>
            <a:xfrm>
              <a:off x="5186138" y="2238233"/>
              <a:ext cx="1569492" cy="90332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1100" b="1" dirty="0" smtClean="0">
                <a:latin typeface="+mn-lt"/>
              </a:endParaRPr>
            </a:p>
            <a:p>
              <a:pPr algn="ctr">
                <a:lnSpc>
                  <a:spcPct val="85000"/>
                </a:lnSpc>
              </a:pPr>
              <a:endParaRPr lang="en-US" sz="1100" b="1" dirty="0" smtClean="0"/>
            </a:p>
            <a:p>
              <a:pPr algn="ctr">
                <a:lnSpc>
                  <a:spcPct val="85000"/>
                </a:lnSpc>
              </a:pPr>
              <a:r>
                <a:rPr lang="en-US" b="1" dirty="0" err="1" smtClean="0">
                  <a:latin typeface="+mn-lt"/>
                </a:rPr>
                <a:t>EtherPHYCop</a:t>
              </a:r>
              <a:endParaRPr lang="en-US" b="1" dirty="0" smtClean="0">
                <a:latin typeface="+mn-lt"/>
              </a:endParaRPr>
            </a:p>
            <a:p>
              <a:pPr algn="ctr">
                <a:lnSpc>
                  <a:spcPct val="85000"/>
                </a:lnSpc>
              </a:pPr>
              <a:endParaRPr lang="en-US" sz="1100" b="1" dirty="0" smtClean="0"/>
            </a:p>
            <a:p>
              <a:pPr algn="ctr">
                <a:lnSpc>
                  <a:spcPct val="85000"/>
                </a:lnSpc>
              </a:pPr>
              <a:endParaRPr lang="en-US" sz="1100" b="1" dirty="0" smtClean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21962" y="2295097"/>
              <a:ext cx="1569492" cy="32983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err="1" smtClean="0">
                  <a:latin typeface="+mn-lt"/>
                </a:rPr>
                <a:t>EtherMACIn</a:t>
              </a:r>
              <a:endParaRPr lang="en-US" b="1" dirty="0" smtClean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7882" y="2706809"/>
              <a:ext cx="1569492" cy="32983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err="1" smtClean="0">
                  <a:latin typeface="+mn-lt"/>
                </a:rPr>
                <a:t>EtherMACOut</a:t>
              </a:r>
              <a:endParaRPr lang="en-US" b="1" dirty="0" smtClean="0">
                <a:latin typeface="+mn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735770" y="2483889"/>
              <a:ext cx="464023" cy="0"/>
            </a:xfrm>
            <a:prstGeom prst="straightConnector1">
              <a:avLst/>
            </a:prstGeom>
            <a:ln w="190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710746" y="2854657"/>
              <a:ext cx="464023" cy="0"/>
            </a:xfrm>
            <a:prstGeom prst="straightConnector1">
              <a:avLst/>
            </a:prstGeom>
            <a:ln w="190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755639" y="2456593"/>
              <a:ext cx="464023" cy="0"/>
            </a:xfrm>
            <a:prstGeom prst="straightConnector1">
              <a:avLst/>
            </a:prstGeom>
            <a:ln w="190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773866" y="2856929"/>
              <a:ext cx="464023" cy="0"/>
            </a:xfrm>
            <a:prstGeom prst="straightConnector1">
              <a:avLst/>
            </a:prstGeom>
            <a:ln w="190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ForCES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784" y="1119116"/>
            <a:ext cx="8393374" cy="57115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protocol consists of 2 layers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T</a:t>
            </a:r>
            <a:r>
              <a:rPr lang="en-US" sz="2000" dirty="0" smtClean="0"/>
              <a:t>ransport </a:t>
            </a:r>
            <a:r>
              <a:rPr lang="en-US" sz="2000" b="1" dirty="0" smtClean="0"/>
              <a:t>M</a:t>
            </a:r>
            <a:r>
              <a:rPr lang="en-US" sz="2000" dirty="0" smtClean="0"/>
              <a:t>apping </a:t>
            </a:r>
            <a:r>
              <a:rPr lang="en-US" sz="2000" b="1" dirty="0" smtClean="0"/>
              <a:t>L</a:t>
            </a:r>
            <a:r>
              <a:rPr lang="en-US" sz="2000" dirty="0" smtClean="0"/>
              <a:t>ayer (may be TCP/UDP or SCTP or …) 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P</a:t>
            </a:r>
            <a:r>
              <a:rPr lang="en-US" sz="2000" dirty="0" smtClean="0"/>
              <a:t>resentation </a:t>
            </a:r>
            <a:r>
              <a:rPr lang="en-US" sz="2000" b="1" dirty="0" smtClean="0"/>
              <a:t>L</a:t>
            </a:r>
            <a:r>
              <a:rPr lang="en-US" sz="2000" dirty="0" smtClean="0"/>
              <a:t>ayer (TLV-based CE-FE messaging)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and has 2 phases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Pre-association phase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Post-association phase (o</a:t>
            </a:r>
            <a:r>
              <a:rPr lang="en-US" dirty="0" smtClean="0"/>
              <a:t>nce CEs and FEs know their associations)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association setup stage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FE attempts to join previously configured 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if granted – capabilities exchange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CE sends initial configuration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established stage (</a:t>
            </a:r>
            <a:r>
              <a:rPr lang="en-US" sz="2000" dirty="0" smtClean="0"/>
              <a:t>until association is torn down or connectivity is lost)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Messages: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Association (setup, setup response, teardown)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Configuration (</a:t>
            </a:r>
            <a:r>
              <a:rPr lang="en-US" sz="2000" dirty="0" err="1" smtClean="0"/>
              <a:t>config</a:t>
            </a:r>
            <a:r>
              <a:rPr lang="en-US" sz="2000" dirty="0" smtClean="0"/>
              <a:t>, </a:t>
            </a:r>
            <a:r>
              <a:rPr lang="en-US" sz="2000" dirty="0" err="1" smtClean="0"/>
              <a:t>config</a:t>
            </a:r>
            <a:r>
              <a:rPr lang="en-US" sz="2000" dirty="0" smtClean="0"/>
              <a:t> response)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Query (query, query response)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Event notification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Packet redirect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Heartbeat </a:t>
            </a:r>
            <a:endParaRPr lang="en-US" sz="20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ForCES</a:t>
            </a:r>
            <a:r>
              <a:rPr lang="en-US" dirty="0" smtClean="0"/>
              <a:t> protocol example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510982" y="1228297"/>
            <a:ext cx="6202274" cy="5506247"/>
            <a:chOff x="1702054" y="1105465"/>
            <a:chExt cx="6202274" cy="5506247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709679" y="3630304"/>
              <a:ext cx="5390866" cy="5673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600" b="1" dirty="0" smtClean="0">
                  <a:latin typeface="+mn-lt"/>
                </a:rPr>
                <a:t>CE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2554459" y="3632579"/>
              <a:ext cx="5390866" cy="5673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600" b="1" dirty="0" smtClean="0">
                  <a:latin typeface="+mn-lt"/>
                </a:rPr>
                <a:t>FE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2238234" y="1255593"/>
              <a:ext cx="2743199" cy="245660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1320485">
              <a:off x="2361062" y="1105465"/>
              <a:ext cx="2456597" cy="30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Association Setup Request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267804" y="2374704"/>
              <a:ext cx="2699981" cy="275230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279176" y="3657588"/>
              <a:ext cx="2688610" cy="163773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251881" y="4451443"/>
              <a:ext cx="2731827" cy="120555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251881" y="5406789"/>
              <a:ext cx="2704531" cy="216089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265529" y="1760561"/>
              <a:ext cx="2715904" cy="232011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266880">
              <a:off x="2336041" y="1612707"/>
              <a:ext cx="2590801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Association Setup Response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21314507">
              <a:off x="2225590" y="2272863"/>
              <a:ext cx="2895321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Query Response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281452" y="2008483"/>
              <a:ext cx="2715904" cy="232011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267803" y="2881934"/>
              <a:ext cx="2715904" cy="232011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281452" y="4069301"/>
              <a:ext cx="2715904" cy="232011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267803" y="5024648"/>
              <a:ext cx="2715904" cy="232011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66880">
              <a:off x="2215131" y="1883371"/>
              <a:ext cx="2825065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Query - capabilities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270079" y="3209488"/>
              <a:ext cx="2699981" cy="275230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66880">
              <a:off x="2244701" y="2745450"/>
              <a:ext cx="2825065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Query - topology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21314507">
              <a:off x="2145978" y="3107647"/>
              <a:ext cx="2895321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Query Response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292824" y="3671236"/>
              <a:ext cx="2674961" cy="150125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21403509">
              <a:off x="2325673" y="4256340"/>
              <a:ext cx="2895321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err="1" smtClean="0">
                  <a:latin typeface="+mn-lt"/>
                </a:rPr>
                <a:t>Config</a:t>
              </a:r>
              <a:r>
                <a:rPr lang="en-US" sz="1600" b="1" dirty="0" smtClean="0">
                  <a:latin typeface="+mn-lt"/>
                </a:rPr>
                <a:t> Response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77823" y="3480682"/>
              <a:ext cx="2895321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Heartbeats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266880">
              <a:off x="2479867" y="3904432"/>
              <a:ext cx="2530358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err="1" smtClean="0">
                  <a:latin typeface="+mn-lt"/>
                </a:rPr>
                <a:t>Config</a:t>
              </a:r>
              <a:r>
                <a:rPr lang="en-US" sz="1600" b="1" dirty="0" smtClean="0">
                  <a:latin typeface="+mn-lt"/>
                </a:rPr>
                <a:t> SET </a:t>
              </a:r>
              <a:r>
                <a:rPr lang="en-US" sz="1600" b="1" dirty="0" err="1" smtClean="0">
                  <a:latin typeface="+mn-lt"/>
                </a:rPr>
                <a:t>LFB</a:t>
              </a:r>
              <a:r>
                <a:rPr lang="en-US" sz="2400" baseline="-25000" dirty="0" err="1" smtClean="0">
                  <a:latin typeface="+mn-lt"/>
                </a:rPr>
                <a:t>n</a:t>
              </a:r>
              <a:r>
                <a:rPr lang="en-US" sz="2400" baseline="-25000" dirty="0" smtClean="0">
                  <a:latin typeface="+mn-lt"/>
                </a:rPr>
                <a:t> </a:t>
              </a:r>
              <a:r>
                <a:rPr lang="en-US" sz="1600" b="1" dirty="0" smtClean="0"/>
                <a:t>attributes</a:t>
              </a:r>
            </a:p>
          </p:txBody>
        </p:sp>
        <p:sp>
          <p:nvSpPr>
            <p:cNvPr id="46" name="Right Brace 45"/>
            <p:cNvSpPr/>
            <p:nvPr/>
          </p:nvSpPr>
          <p:spPr>
            <a:xfrm>
              <a:off x="5677469" y="1160060"/>
              <a:ext cx="504967" cy="2374710"/>
            </a:xfrm>
            <a:prstGeom prst="rightBrac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95833" y="1910686"/>
              <a:ext cx="1801504" cy="87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Association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Setup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S</a:t>
              </a:r>
              <a:r>
                <a:rPr lang="en-US" sz="2000" b="1" dirty="0" smtClean="0">
                  <a:latin typeface="+mn-lt"/>
                </a:rPr>
                <a:t>tage</a:t>
              </a:r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5677468" y="3671248"/>
              <a:ext cx="507243" cy="2893325"/>
            </a:xfrm>
            <a:prstGeom prst="rightBrac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02824" y="4833583"/>
              <a:ext cx="1801504" cy="61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Established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S</a:t>
              </a:r>
              <a:r>
                <a:rPr lang="en-US" sz="2000" b="1" dirty="0" smtClean="0">
                  <a:latin typeface="+mn-lt"/>
                </a:rPr>
                <a:t>tage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3275462" y="4531054"/>
              <a:ext cx="545910" cy="4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…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66880">
              <a:off x="2372959" y="4874801"/>
              <a:ext cx="2530358" cy="30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Query -  </a:t>
              </a:r>
              <a:r>
                <a:rPr lang="en-US" sz="1600" b="1" dirty="0" err="1" smtClean="0">
                  <a:latin typeface="+mn-lt"/>
                </a:rPr>
                <a:t>LFB</a:t>
              </a:r>
              <a:r>
                <a:rPr lang="en-US" sz="2400" baseline="-25000" dirty="0" err="1" smtClean="0">
                  <a:latin typeface="+mn-lt"/>
                </a:rPr>
                <a:t>n</a:t>
              </a:r>
              <a:r>
                <a:rPr lang="en-US" sz="2400" baseline="-25000" dirty="0" smtClean="0">
                  <a:latin typeface="+mn-lt"/>
                </a:rPr>
                <a:t> </a:t>
              </a:r>
              <a:r>
                <a:rPr lang="en-US" sz="1600" b="1" dirty="0" smtClean="0"/>
                <a:t>stats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21314507">
              <a:off x="2148253" y="5252620"/>
              <a:ext cx="2895321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Query Response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2240505" y="6105109"/>
              <a:ext cx="2704531" cy="216089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21314507">
              <a:off x="2136877" y="5950940"/>
              <a:ext cx="2895321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Event notification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3345976" y="5529615"/>
              <a:ext cx="545910" cy="4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…</a:t>
              </a:r>
            </a:p>
          </p:txBody>
        </p:sp>
      </p:grp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ForCES</a:t>
            </a:r>
            <a:r>
              <a:rPr lang="en-US" dirty="0" smtClean="0"/>
              <a:t>  vs. 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842" y="1214651"/>
            <a:ext cx="8611737" cy="537721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Both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and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assume separation of control and data planes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assumes that both are present in an NE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while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assumes a pure forwarding SDN switch</a:t>
            </a:r>
          </a:p>
          <a:p>
            <a:pPr>
              <a:buNone/>
            </a:pPr>
            <a:r>
              <a:rPr lang="en-US" sz="2000" dirty="0" smtClean="0"/>
              <a:t>Both protocols enable configuration of forwarding elements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replaces routing protocols with centralized knowledge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while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assumes CEs participate in routing protocols</a:t>
            </a:r>
          </a:p>
          <a:p>
            <a:pPr>
              <a:buNone/>
            </a:pPr>
            <a:r>
              <a:rPr lang="en-US" sz="2000" dirty="0" smtClean="0"/>
              <a:t>Both protocols are extensible by using TLVs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ForCES</a:t>
            </a:r>
            <a:r>
              <a:rPr lang="en-US" sz="2000" dirty="0" smtClean="0"/>
              <a:t> has nested TLVs, while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is less extensible</a:t>
            </a:r>
          </a:p>
          <a:p>
            <a:pPr>
              <a:buNone/>
            </a:pPr>
            <a:r>
              <a:rPr lang="en-US" sz="2000" dirty="0" smtClean="0"/>
              <a:t>OF runs only over TCP/IP while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can run over alternative TMLs </a:t>
            </a:r>
          </a:p>
          <a:p>
            <a:pPr>
              <a:buNone/>
            </a:pPr>
            <a:r>
              <a:rPr lang="en-US" sz="2000" dirty="0" smtClean="0"/>
              <a:t>An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switch consists of a sequence of matching tables and a group table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tables are built on a TCAM concept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       and don’t directly enable LPM, tries, range match, regular expressions, etc.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while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 allows arbitrary (</a:t>
            </a:r>
            <a:r>
              <a:rPr lang="en-US" sz="2000" i="1" dirty="0" smtClean="0"/>
              <a:t>real router</a:t>
            </a:r>
            <a:r>
              <a:rPr lang="en-US" sz="2000" dirty="0" smtClean="0"/>
              <a:t>) LFBs with arbitrary topology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is thus capable of much more complex processing (NAT, ACLs, …)</a:t>
            </a:r>
          </a:p>
          <a:p>
            <a:pPr>
              <a:buNone/>
            </a:pPr>
            <a:r>
              <a:rPr lang="en-US" sz="2000" dirty="0" smtClean="0"/>
              <a:t>Both architectures enable internal exchange of metadata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7672" y="1187354"/>
            <a:ext cx="8393373" cy="541816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Almost all NEs have some kind of CLI interface, a MIB interface,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many have some API or programmatic interface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but these are mostly </a:t>
            </a:r>
            <a:r>
              <a:rPr lang="en-US" sz="2000" i="1" dirty="0" smtClean="0"/>
              <a:t>vendor-specific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I</a:t>
            </a:r>
            <a:r>
              <a:rPr lang="en-US" sz="2000" dirty="0" smtClean="0"/>
              <a:t>nterface To the </a:t>
            </a:r>
            <a:r>
              <a:rPr lang="en-US" sz="2000" b="1" dirty="0" smtClean="0"/>
              <a:t>R</a:t>
            </a:r>
            <a:r>
              <a:rPr lang="en-US" sz="2000" dirty="0" smtClean="0"/>
              <a:t>outing </a:t>
            </a:r>
            <a:r>
              <a:rPr lang="en-US" sz="2000" b="1" dirty="0" smtClean="0"/>
              <a:t>S</a:t>
            </a:r>
            <a:r>
              <a:rPr lang="en-US" sz="2000" dirty="0" smtClean="0"/>
              <a:t>ystem is an IETF WG is tasked to define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 programmatic, asynchronous, fast, interactive interface to the RS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allowing information, policies, and operational parameters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to be written to and read from the RS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With I2RS routing protocols still perform most tasks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software network applications can rapidly modify routing parameters 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based on policy, network events, </a:t>
            </a:r>
            <a:r>
              <a:rPr lang="en-US" sz="2000" dirty="0" err="1" smtClean="0"/>
              <a:t>ToD</a:t>
            </a:r>
            <a:r>
              <a:rPr lang="en-US" sz="2000" dirty="0" smtClean="0"/>
              <a:t>, application priorities, topology, …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I2RS will enable applications to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request and receive (e.g., topology) information from the RS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subscribe to targeted information streams or filtered/</a:t>
            </a:r>
            <a:r>
              <a:rPr lang="en-US" sz="2000" dirty="0" err="1" smtClean="0"/>
              <a:t>thresholded</a:t>
            </a:r>
            <a:r>
              <a:rPr lang="en-US" sz="2000" dirty="0" smtClean="0"/>
              <a:t> events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customize network behavior (while leveraging existing RS)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I2RS interacts with the RIB (not with the FIB)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coexists with existing configuration and management interfaces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65"/>
          <p:cNvSpPr/>
          <p:nvPr/>
        </p:nvSpPr>
        <p:spPr>
          <a:xfrm>
            <a:off x="5227106" y="1091819"/>
            <a:ext cx="1187357" cy="18333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I2RS architecture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7018" y="1141422"/>
            <a:ext cx="964442" cy="510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latin typeface="+mn-lt"/>
              </a:rPr>
              <a:t>App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1122" y="2354225"/>
            <a:ext cx="1139625" cy="510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latin typeface="+mn-lt"/>
              </a:rPr>
              <a:t>client</a:t>
            </a: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1319239" y="1652331"/>
            <a:ext cx="878051" cy="69507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26666" y="1143694"/>
            <a:ext cx="964442" cy="510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latin typeface="+mn-lt"/>
              </a:rPr>
              <a:t>App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02666" y="1145966"/>
            <a:ext cx="964442" cy="510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latin typeface="+mn-lt"/>
              </a:rPr>
              <a:t>App</a:t>
            </a:r>
          </a:p>
        </p:txBody>
      </p:sp>
      <p:cxnSp>
        <p:nvCxnSpPr>
          <p:cNvPr id="49" name="Straight Connector 48"/>
          <p:cNvCxnSpPr>
            <a:stCxn id="41" idx="2"/>
            <a:endCxn id="9" idx="0"/>
          </p:cNvCxnSpPr>
          <p:nvPr/>
        </p:nvCxnSpPr>
        <p:spPr>
          <a:xfrm flipH="1">
            <a:off x="2500935" y="1654603"/>
            <a:ext cx="7952" cy="69962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2"/>
          </p:cNvCxnSpPr>
          <p:nvPr/>
        </p:nvCxnSpPr>
        <p:spPr>
          <a:xfrm flipH="1">
            <a:off x="2838734" y="1656875"/>
            <a:ext cx="846153" cy="690526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15834" y="1143694"/>
            <a:ext cx="964442" cy="510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latin typeface="+mn-lt"/>
              </a:rPr>
              <a:t>App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28112" y="2356497"/>
            <a:ext cx="1146413" cy="510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latin typeface="+mn-lt"/>
              </a:rPr>
              <a:t>client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19130" y="1145966"/>
            <a:ext cx="964442" cy="510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latin typeface="+mn-lt"/>
              </a:rPr>
              <a:t>App</a:t>
            </a:r>
          </a:p>
        </p:txBody>
      </p:sp>
      <p:cxnSp>
        <p:nvCxnSpPr>
          <p:cNvPr id="61" name="Straight Connector 60"/>
          <p:cNvCxnSpPr>
            <a:stCxn id="59" idx="2"/>
            <a:endCxn id="57" idx="0"/>
          </p:cNvCxnSpPr>
          <p:nvPr/>
        </p:nvCxnSpPr>
        <p:spPr>
          <a:xfrm flipH="1">
            <a:off x="7001319" y="1656875"/>
            <a:ext cx="32" cy="69962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229360" y="2358769"/>
            <a:ext cx="1146413" cy="510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latin typeface="+mn-lt"/>
              </a:rPr>
              <a:t>client</a:t>
            </a:r>
          </a:p>
        </p:txBody>
      </p:sp>
      <p:cxnSp>
        <p:nvCxnSpPr>
          <p:cNvPr id="77" name="Straight Connector 76"/>
          <p:cNvCxnSpPr>
            <a:stCxn id="56" idx="2"/>
            <a:endCxn id="76" idx="0"/>
          </p:cNvCxnSpPr>
          <p:nvPr/>
        </p:nvCxnSpPr>
        <p:spPr>
          <a:xfrm>
            <a:off x="5798055" y="1654603"/>
            <a:ext cx="4512" cy="704166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982639" y="3630306"/>
            <a:ext cx="3261815" cy="31116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883391" y="3795476"/>
            <a:ext cx="1228298" cy="4090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latin typeface="+mn-lt"/>
              </a:rPr>
              <a:t>Agent 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467084" y="6384463"/>
            <a:ext cx="2258754" cy="3539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Routing Element 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80441" y="4493797"/>
            <a:ext cx="1228298" cy="7219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Routing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/>
              <a:t>and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Signaling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348247" y="4550661"/>
            <a:ext cx="787027" cy="512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Local</a:t>
            </a:r>
          </a:p>
          <a:p>
            <a:pPr algn="ctr">
              <a:lnSpc>
                <a:spcPct val="85000"/>
              </a:lnSpc>
            </a:pPr>
            <a:r>
              <a:rPr lang="en-US" sz="1600" b="1" dirty="0" err="1" smtClean="0"/>
              <a:t>Config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82715" y="5478713"/>
            <a:ext cx="1228298" cy="7219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Dynamic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/>
              <a:t>System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State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941086" y="5480987"/>
            <a:ext cx="1228298" cy="7219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Static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/>
              <a:t>System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State</a:t>
            </a:r>
          </a:p>
        </p:txBody>
      </p:sp>
      <p:cxnSp>
        <p:nvCxnSpPr>
          <p:cNvPr id="121" name="Straight Connector 120"/>
          <p:cNvCxnSpPr>
            <a:endCxn id="113" idx="0"/>
          </p:cNvCxnSpPr>
          <p:nvPr/>
        </p:nvCxnSpPr>
        <p:spPr>
          <a:xfrm flipH="1">
            <a:off x="1694590" y="4203510"/>
            <a:ext cx="461756" cy="290287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3" idx="2"/>
            <a:endCxn id="115" idx="0"/>
          </p:cNvCxnSpPr>
          <p:nvPr/>
        </p:nvCxnSpPr>
        <p:spPr>
          <a:xfrm>
            <a:off x="1694590" y="5215790"/>
            <a:ext cx="2274" cy="262923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4" idx="2"/>
          </p:cNvCxnSpPr>
          <p:nvPr/>
        </p:nvCxnSpPr>
        <p:spPr>
          <a:xfrm flipH="1">
            <a:off x="3739487" y="5063365"/>
            <a:ext cx="2274" cy="45033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14" idx="0"/>
          </p:cNvCxnSpPr>
          <p:nvPr/>
        </p:nvCxnSpPr>
        <p:spPr>
          <a:xfrm>
            <a:off x="2893325" y="4203510"/>
            <a:ext cx="848436" cy="34715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94" idx="2"/>
          </p:cNvCxnSpPr>
          <p:nvPr/>
        </p:nvCxnSpPr>
        <p:spPr>
          <a:xfrm flipH="1">
            <a:off x="2475915" y="4204499"/>
            <a:ext cx="21625" cy="104989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2688609" y="4217158"/>
            <a:ext cx="545910" cy="1255596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2006221" y="5240742"/>
            <a:ext cx="477672" cy="23201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4642575" y="3632578"/>
            <a:ext cx="3261815" cy="31116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5543327" y="3797748"/>
            <a:ext cx="1228298" cy="4090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latin typeface="+mn-lt"/>
              </a:rPr>
              <a:t>Agent 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127020" y="6386735"/>
            <a:ext cx="2258754" cy="3539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Routing Element 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740377" y="4496069"/>
            <a:ext cx="1228298" cy="7219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Routing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/>
              <a:t>and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Signaling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08183" y="4552933"/>
            <a:ext cx="787027" cy="512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Local</a:t>
            </a:r>
          </a:p>
          <a:p>
            <a:pPr algn="ctr">
              <a:lnSpc>
                <a:spcPct val="85000"/>
              </a:lnSpc>
            </a:pPr>
            <a:r>
              <a:rPr lang="en-US" sz="1600" b="1" dirty="0" err="1" smtClean="0"/>
              <a:t>Config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742651" y="5480985"/>
            <a:ext cx="1228298" cy="7219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Dynamic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/>
              <a:t>System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State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601022" y="5483259"/>
            <a:ext cx="1228298" cy="7219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Static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/>
              <a:t>System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State</a:t>
            </a:r>
          </a:p>
        </p:txBody>
      </p:sp>
      <p:cxnSp>
        <p:nvCxnSpPr>
          <p:cNvPr id="147" name="Straight Connector 146"/>
          <p:cNvCxnSpPr>
            <a:endCxn id="143" idx="0"/>
          </p:cNvCxnSpPr>
          <p:nvPr/>
        </p:nvCxnSpPr>
        <p:spPr>
          <a:xfrm flipH="1">
            <a:off x="5354526" y="4217158"/>
            <a:ext cx="391181" cy="27891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3" idx="2"/>
            <a:endCxn id="145" idx="0"/>
          </p:cNvCxnSpPr>
          <p:nvPr/>
        </p:nvCxnSpPr>
        <p:spPr>
          <a:xfrm>
            <a:off x="5354526" y="5218062"/>
            <a:ext cx="2274" cy="262923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44" idx="2"/>
          </p:cNvCxnSpPr>
          <p:nvPr/>
        </p:nvCxnSpPr>
        <p:spPr>
          <a:xfrm flipH="1">
            <a:off x="7399423" y="5065637"/>
            <a:ext cx="2274" cy="45033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44" idx="0"/>
          </p:cNvCxnSpPr>
          <p:nvPr/>
        </p:nvCxnSpPr>
        <p:spPr>
          <a:xfrm>
            <a:off x="6605516" y="4217158"/>
            <a:ext cx="796181" cy="33577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1" idx="2"/>
          </p:cNvCxnSpPr>
          <p:nvPr/>
        </p:nvCxnSpPr>
        <p:spPr>
          <a:xfrm flipH="1">
            <a:off x="6135851" y="4206771"/>
            <a:ext cx="21625" cy="104989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400800" y="4203510"/>
            <a:ext cx="493655" cy="1271516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5666157" y="5243014"/>
            <a:ext cx="477672" cy="23201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9" idx="2"/>
            <a:endCxn id="94" idx="0"/>
          </p:cNvCxnSpPr>
          <p:nvPr/>
        </p:nvCxnSpPr>
        <p:spPr>
          <a:xfrm flipH="1">
            <a:off x="2497540" y="2865134"/>
            <a:ext cx="3395" cy="930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76" idx="2"/>
            <a:endCxn id="94" idx="0"/>
          </p:cNvCxnSpPr>
          <p:nvPr/>
        </p:nvCxnSpPr>
        <p:spPr>
          <a:xfrm flipH="1">
            <a:off x="2497540" y="2869678"/>
            <a:ext cx="3305027" cy="9257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57" idx="2"/>
            <a:endCxn id="94" idx="0"/>
          </p:cNvCxnSpPr>
          <p:nvPr/>
        </p:nvCxnSpPr>
        <p:spPr>
          <a:xfrm flipH="1">
            <a:off x="2497540" y="2867406"/>
            <a:ext cx="4503779" cy="928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endCxn id="141" idx="0"/>
          </p:cNvCxnSpPr>
          <p:nvPr/>
        </p:nvCxnSpPr>
        <p:spPr>
          <a:xfrm>
            <a:off x="2658996" y="2882904"/>
            <a:ext cx="3498480" cy="914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57" idx="2"/>
            <a:endCxn id="141" idx="0"/>
          </p:cNvCxnSpPr>
          <p:nvPr/>
        </p:nvCxnSpPr>
        <p:spPr>
          <a:xfrm flipH="1">
            <a:off x="6157476" y="2867406"/>
            <a:ext cx="843843" cy="930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Placeholder 2"/>
          <p:cNvSpPr txBox="1">
            <a:spLocks/>
          </p:cNvSpPr>
          <p:nvPr/>
        </p:nvSpPr>
        <p:spPr>
          <a:xfrm>
            <a:off x="3193576" y="1900367"/>
            <a:ext cx="1858370" cy="883775"/>
          </a:xfrm>
          <a:prstGeom prst="rect">
            <a:avLst/>
          </a:prstGeom>
        </p:spPr>
        <p:txBody>
          <a:bodyPr/>
          <a:lstStyle/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can provide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access to a single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multiple apps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7" name="Text Placeholder 2"/>
          <p:cNvSpPr txBox="1">
            <a:spLocks/>
          </p:cNvSpPr>
          <p:nvPr/>
        </p:nvSpPr>
        <p:spPr>
          <a:xfrm>
            <a:off x="7506269" y="1422696"/>
            <a:ext cx="1364776" cy="1334152"/>
          </a:xfrm>
          <a:prstGeom prst="rect">
            <a:avLst/>
          </a:prstGeom>
        </p:spPr>
        <p:txBody>
          <a:bodyPr/>
          <a:lstStyle/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can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en-US" sz="1600" kern="0" baseline="0" dirty="0" smtClean="0">
                <a:solidFill>
                  <a:srgbClr val="000000"/>
                </a:solidFill>
              </a:rPr>
              <a:t>to app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8" name="Text Placeholder 2"/>
          <p:cNvSpPr txBox="1">
            <a:spLocks/>
          </p:cNvSpPr>
          <p:nvPr/>
        </p:nvSpPr>
        <p:spPr>
          <a:xfrm>
            <a:off x="316173" y="2844337"/>
            <a:ext cx="1858370" cy="883775"/>
          </a:xfrm>
          <a:prstGeom prst="rect">
            <a:avLst/>
          </a:prstGeom>
        </p:spPr>
        <p:txBody>
          <a:bodyPr/>
          <a:lstStyle/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can access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or multiple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415654" y="3016156"/>
            <a:ext cx="116006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I2RS protocol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I2RS  and  SDN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7672" y="1187355"/>
            <a:ext cx="8379725" cy="537721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I2RS is based on the existing routing infrastructure</a:t>
            </a:r>
          </a:p>
          <a:p>
            <a:pPr>
              <a:buNone/>
            </a:pPr>
            <a:r>
              <a:rPr lang="en-US" sz="2000" dirty="0" smtClean="0"/>
              <a:t>So what does this have to do with SDN ?</a:t>
            </a:r>
          </a:p>
          <a:p>
            <a:pPr>
              <a:buNone/>
            </a:pPr>
            <a:r>
              <a:rPr lang="en-US" sz="2000" dirty="0" smtClean="0"/>
              <a:t>Routing processes are usually co-located with local forwarding elements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may not be  </a:t>
            </a:r>
          </a:p>
          <a:p>
            <a:pPr>
              <a:buNone/>
            </a:pPr>
            <a:r>
              <a:rPr lang="en-US" sz="2000" dirty="0" smtClean="0"/>
              <a:t>When </a:t>
            </a:r>
            <a:r>
              <a:rPr lang="en-US" sz="2000" i="1" dirty="0" smtClean="0"/>
              <a:t>not</a:t>
            </a:r>
            <a:r>
              <a:rPr lang="en-US" sz="2000" dirty="0" smtClean="0"/>
              <a:t> co-located, the RS compute routes and paths for data packets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the forwarding is carried out somewhere else</a:t>
            </a:r>
          </a:p>
          <a:p>
            <a:pPr>
              <a:buNone/>
            </a:pPr>
            <a:r>
              <a:rPr lang="en-US" sz="2000" dirty="0" smtClean="0"/>
              <a:t>Once again, this is essentially SDN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a kind of </a:t>
            </a:r>
            <a:r>
              <a:rPr lang="en-US" sz="2000" i="1" dirty="0" smtClean="0"/>
              <a:t>hybrid</a:t>
            </a:r>
            <a:r>
              <a:rPr lang="en-US" sz="2000" dirty="0" smtClean="0"/>
              <a:t> SDN (working in parallel with routing protocols)</a:t>
            </a:r>
          </a:p>
          <a:p>
            <a:pPr>
              <a:buNone/>
            </a:pPr>
            <a:r>
              <a:rPr lang="en-US" sz="2000" dirty="0" smtClean="0"/>
              <a:t>Typical apps using the I2RS interface will be management applications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enabling user applications with specific demands on network behavior</a:t>
            </a:r>
          </a:p>
          <a:p>
            <a:pPr>
              <a:buNone/>
            </a:pPr>
            <a:r>
              <a:rPr lang="en-US" sz="2000" dirty="0" smtClean="0"/>
              <a:t>For example - I2RS may be used to solve service chaining problems</a:t>
            </a:r>
          </a:p>
          <a:p>
            <a:pPr>
              <a:buNone/>
            </a:pPr>
            <a:r>
              <a:rPr lang="en-US" sz="2000" dirty="0" smtClean="0"/>
              <a:t>I2RS may also be used as a </a:t>
            </a:r>
            <a:r>
              <a:rPr lang="en-US" sz="2000" i="1" dirty="0" smtClean="0"/>
              <a:t>migration path </a:t>
            </a:r>
            <a:r>
              <a:rPr lang="en-US" sz="2000" dirty="0" smtClean="0"/>
              <a:t>to full SDN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 SDN controller can use I2RS protocol to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learn topology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directly program the RIB (for routers supporting I2RS)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indirectly program the RIB using routing protocols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318" y="1214651"/>
            <a:ext cx="8297839" cy="530897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PCE is an IETF WG that develops an architecture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for computation of MPLS/GMPLS p2p and p2mp Traffic Engineered LSPs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PCE held BOFs in 2004, and was chartered as a WG in 2005</a:t>
            </a:r>
          </a:p>
          <a:p>
            <a:pPr>
              <a:buNone/>
            </a:pPr>
            <a:r>
              <a:rPr lang="en-US" sz="2000" dirty="0" smtClean="0"/>
              <a:t>The PCE architecture defines: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P</a:t>
            </a:r>
            <a:r>
              <a:rPr lang="en-US" sz="2000" dirty="0" smtClean="0"/>
              <a:t>ath </a:t>
            </a:r>
            <a:r>
              <a:rPr lang="en-US" sz="2000" b="1" dirty="0" smtClean="0"/>
              <a:t>C</a:t>
            </a:r>
            <a:r>
              <a:rPr lang="en-US" sz="2000" dirty="0" smtClean="0"/>
              <a:t>omputational </a:t>
            </a:r>
            <a:r>
              <a:rPr lang="en-US" sz="2000" b="1" dirty="0" smtClean="0"/>
              <a:t>E</a:t>
            </a:r>
            <a:r>
              <a:rPr lang="en-US" sz="2000" dirty="0" smtClean="0"/>
              <a:t>lement – a computational element capable of computing a path (TE-LSP) obeying constraints based on the network graph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P</a:t>
            </a:r>
            <a:r>
              <a:rPr lang="en-US" sz="2000" dirty="0" smtClean="0"/>
              <a:t>ath </a:t>
            </a:r>
            <a:r>
              <a:rPr lang="en-US" sz="2000" b="1" dirty="0" smtClean="0"/>
              <a:t>C</a:t>
            </a:r>
            <a:r>
              <a:rPr lang="en-US" sz="2000" dirty="0" smtClean="0"/>
              <a:t>omputation </a:t>
            </a:r>
            <a:r>
              <a:rPr lang="en-US" sz="2000" b="1" dirty="0" smtClean="0"/>
              <a:t>C</a:t>
            </a:r>
            <a:r>
              <a:rPr lang="en-US" sz="2000" dirty="0" smtClean="0"/>
              <a:t>lient – requests the PCE to perform path computation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PCE P</a:t>
            </a:r>
            <a:r>
              <a:rPr lang="en-US" sz="2000" dirty="0" smtClean="0"/>
              <a:t>rotocol  - runs between PCC and PCE</a:t>
            </a:r>
          </a:p>
          <a:p>
            <a:pPr>
              <a:buNone/>
            </a:pPr>
            <a:r>
              <a:rPr lang="en-US" sz="2000" dirty="0" smtClean="0"/>
              <a:t>The PCE may be a NE or an external server, but in any case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participates in the IGP routing protocol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builds the </a:t>
            </a:r>
            <a:r>
              <a:rPr lang="en-US" sz="2000" b="1" dirty="0" smtClean="0"/>
              <a:t>T</a:t>
            </a:r>
            <a:r>
              <a:rPr lang="en-US" sz="2000" dirty="0" smtClean="0"/>
              <a:t>raffic </a:t>
            </a:r>
            <a:r>
              <a:rPr lang="en-US" sz="2000" b="1" dirty="0" smtClean="0"/>
              <a:t>E</a:t>
            </a:r>
            <a:r>
              <a:rPr lang="en-US" sz="2000" dirty="0" smtClean="0"/>
              <a:t>ngineering </a:t>
            </a:r>
            <a:r>
              <a:rPr lang="en-US" sz="2000" b="1" dirty="0" smtClean="0"/>
              <a:t>D</a:t>
            </a:r>
            <a:r>
              <a:rPr lang="en-US" sz="2000" dirty="0" smtClean="0"/>
              <a:t>atabase</a:t>
            </a:r>
          </a:p>
          <a:p>
            <a:pPr>
              <a:buNone/>
            </a:pPr>
            <a:r>
              <a:rPr lang="en-US" sz="2000" dirty="0" smtClean="0"/>
              <a:t>The PCE is assumed to be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omniscient – it knows the entire network topology (graph)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computationally strong – it can perform difficult optimizations</a:t>
            </a:r>
          </a:p>
          <a:p>
            <a:pPr>
              <a:buNone/>
            </a:pPr>
            <a:r>
              <a:rPr lang="en-US" sz="2000" dirty="0" smtClean="0"/>
              <a:t>For further information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see RFCs 4655, 4657, 4674, 4927, 5088, 5089, 5376, 5394, 5440, 5441, …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8614" y="1187355"/>
            <a:ext cx="8407022" cy="5431809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PCE(s) to be used by PCC can be statically configured, 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/>
              <a:t>	or discovered through extensions to OSPF or IS-IS</a:t>
            </a:r>
          </a:p>
          <a:p>
            <a:pPr>
              <a:spcBef>
                <a:spcPts val="1200"/>
              </a:spcBef>
              <a:buNone/>
            </a:pPr>
            <a:r>
              <a:rPr lang="en-GB" sz="2000" dirty="0" smtClean="0"/>
              <a:t>PCEP runs over TCP (even open and </a:t>
            </a:r>
            <a:r>
              <a:rPr lang="en-GB" sz="2000" dirty="0" err="1" smtClean="0"/>
              <a:t>keepalives</a:t>
            </a:r>
            <a:r>
              <a:rPr lang="en-GB" sz="2000" dirty="0" smtClean="0"/>
              <a:t>) using port 4189</a:t>
            </a:r>
          </a:p>
          <a:p>
            <a:pPr>
              <a:spcBef>
                <a:spcPts val="1200"/>
              </a:spcBef>
              <a:buNone/>
            </a:pPr>
            <a:r>
              <a:rPr lang="en-GB" sz="2000" dirty="0" smtClean="0"/>
              <a:t>A PCEP session is opened between PCC and PCE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capabilities are advertised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parameters are negotiated</a:t>
            </a:r>
          </a:p>
          <a:p>
            <a:pPr>
              <a:buNone/>
            </a:pPr>
            <a:r>
              <a:rPr lang="en-GB" sz="2000" dirty="0" smtClean="0"/>
              <a:t>PCEP messaging is a based on the request/reply model</a:t>
            </a:r>
          </a:p>
          <a:p>
            <a:pPr>
              <a:buNone/>
            </a:pPr>
            <a:r>
              <a:rPr lang="en-GB" sz="2000" dirty="0" smtClean="0"/>
              <a:t>PCEP messages :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Open		initiates PCEP session</a:t>
            </a:r>
          </a:p>
          <a:p>
            <a:pPr>
              <a:spcBef>
                <a:spcPts val="0"/>
              </a:spcBef>
            </a:pPr>
            <a:r>
              <a:rPr lang="en-GB" sz="2000" dirty="0" err="1" smtClean="0"/>
              <a:t>Keepalive</a:t>
            </a:r>
            <a:r>
              <a:rPr lang="en-GB" sz="2000" dirty="0" smtClean="0"/>
              <a:t>	maintains session</a:t>
            </a:r>
          </a:p>
          <a:p>
            <a:pPr>
              <a:spcBef>
                <a:spcPts val="0"/>
              </a:spcBef>
            </a:pPr>
            <a:r>
              <a:rPr lang="en-GB" sz="2000" dirty="0" err="1" smtClean="0"/>
              <a:t>PCReq</a:t>
            </a:r>
            <a:r>
              <a:rPr lang="en-GB" sz="2000" dirty="0" smtClean="0"/>
              <a:t>		PCC → PCE request for path computation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/>
              <a:t>			request details required bandwidth and other metrics </a:t>
            </a:r>
          </a:p>
          <a:p>
            <a:pPr>
              <a:spcBef>
                <a:spcPts val="0"/>
              </a:spcBef>
            </a:pPr>
            <a:r>
              <a:rPr lang="en-GB" sz="2000" dirty="0" err="1" smtClean="0"/>
              <a:t>PCRep</a:t>
            </a:r>
            <a:r>
              <a:rPr lang="en-GB" sz="2000" dirty="0" smtClean="0"/>
              <a:t>		PCE → PCC reply (negative or list of computed paths) </a:t>
            </a:r>
          </a:p>
          <a:p>
            <a:pPr>
              <a:spcBef>
                <a:spcPts val="0"/>
              </a:spcBef>
            </a:pPr>
            <a:r>
              <a:rPr lang="en-GB" sz="2000" dirty="0" err="1" smtClean="0"/>
              <a:t>PCNtf</a:t>
            </a:r>
            <a:r>
              <a:rPr lang="en-GB" sz="2000" dirty="0" smtClean="0"/>
              <a:t>		sent by PCE or PCC to notify of an event </a:t>
            </a:r>
            <a:r>
              <a:rPr lang="en-GB" sz="1800" dirty="0" smtClean="0"/>
              <a:t>(e.g., PCE overloaded)</a:t>
            </a:r>
          </a:p>
          <a:p>
            <a:pPr>
              <a:spcBef>
                <a:spcPts val="0"/>
              </a:spcBef>
            </a:pPr>
            <a:r>
              <a:rPr lang="en-GB" sz="2000" dirty="0" err="1" smtClean="0"/>
              <a:t>PCErr</a:t>
            </a:r>
            <a:r>
              <a:rPr lang="en-GB" sz="2000" dirty="0" smtClean="0"/>
              <a:t>		indication of protocol error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Close		message to close PCEP session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Computications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9433" y="1132765"/>
            <a:ext cx="8202304" cy="55546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Once there was no overlap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between </a:t>
            </a:r>
            <a:r>
              <a:rPr lang="en-US" sz="2000" i="1" dirty="0" smtClean="0"/>
              <a:t>communications</a:t>
            </a:r>
            <a:r>
              <a:rPr lang="en-US" sz="2000" dirty="0" smtClean="0"/>
              <a:t> (telephone, radio, TV)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</a:t>
            </a:r>
            <a:r>
              <a:rPr lang="en-US" sz="2000" i="1" dirty="0" smtClean="0"/>
              <a:t>computation</a:t>
            </a:r>
            <a:r>
              <a:rPr lang="en-US" sz="2000" dirty="0" smtClean="0"/>
              <a:t> (computers)</a:t>
            </a:r>
          </a:p>
          <a:p>
            <a:pPr>
              <a:buNone/>
            </a:pPr>
            <a:r>
              <a:rPr lang="en-US" sz="1800" dirty="0" smtClean="0"/>
              <a:t>	Actually communications devices always ran complex algorithms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	but these are hidden from the user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This dichotomy has certainly blurred !</a:t>
            </a:r>
          </a:p>
          <a:p>
            <a:pPr>
              <a:buNone/>
            </a:pPr>
            <a:r>
              <a:rPr lang="en-US" sz="2000" dirty="0" smtClean="0"/>
              <a:t>Most home computers are not used for </a:t>
            </a:r>
            <a:r>
              <a:rPr lang="en-US" sz="2000" i="1" dirty="0" smtClean="0"/>
              <a:t>computation</a:t>
            </a:r>
            <a:r>
              <a:rPr lang="en-US" sz="2000" dirty="0" smtClean="0"/>
              <a:t> at all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rather for entertainment and communications (email, chat, VoIP)</a:t>
            </a:r>
          </a:p>
          <a:p>
            <a:pPr>
              <a:buNone/>
            </a:pPr>
            <a:r>
              <a:rPr lang="en-US" sz="2000" dirty="0" smtClean="0"/>
              <a:t>Cellular telephones have become computers</a:t>
            </a:r>
          </a:p>
          <a:p>
            <a:pPr>
              <a:buNone/>
            </a:pPr>
            <a:r>
              <a:rPr lang="en-US" sz="2000" dirty="0" smtClean="0"/>
              <a:t>The differentiation can still be seen in the terms </a:t>
            </a:r>
            <a:r>
              <a:rPr lang="en-US" sz="2000" i="1" dirty="0" smtClean="0"/>
              <a:t>algorithm</a:t>
            </a:r>
            <a:r>
              <a:rPr lang="en-US" sz="2000" dirty="0" smtClean="0"/>
              <a:t> and </a:t>
            </a:r>
            <a:r>
              <a:rPr lang="en-US" sz="2000" i="1" dirty="0" smtClean="0"/>
              <a:t>protocol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Protocols are to communications as algorithms are to computation</a:t>
            </a:r>
            <a:endParaRPr lang="en-US" sz="2000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SDN claims that packet forwarding is a pure computation problem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protocols as we know them are not needed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Scott </a:t>
            </a:r>
            <a:r>
              <a:rPr lang="en-US" sz="1800" dirty="0" err="1" smtClean="0"/>
              <a:t>Shenker’s</a:t>
            </a:r>
            <a:r>
              <a:rPr lang="en-US" sz="1800" dirty="0" smtClean="0"/>
              <a:t> talk entitled 	</a:t>
            </a:r>
            <a:r>
              <a:rPr lang="en-US" sz="1800" i="1" dirty="0" smtClean="0"/>
              <a:t>The future of networking and the past of protocols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PCE  and  SDN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8614" y="1201003"/>
            <a:ext cx="8161361" cy="5445457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PCE is an old add-on to the MPLS/GMPLS architecture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enables configuration of TE LSPs</a:t>
            </a:r>
          </a:p>
          <a:p>
            <a:pPr>
              <a:buNone/>
            </a:pPr>
            <a:r>
              <a:rPr lang="en-US" sz="2000" dirty="0" smtClean="0"/>
              <a:t>What does that have to do with SDN ?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An MPLS-TE network can be considered to be an SDN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MPLS LSRs are built with full separation of control and forwarding planes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LSR performs exact match on a single field in the packet header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LSR processing is simple – stack operation and forward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without routing protocols (e.g., MPLS-TP)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    all paths are configured from a central site</a:t>
            </a:r>
          </a:p>
          <a:p>
            <a:pPr>
              <a:buNone/>
            </a:pPr>
            <a:r>
              <a:rPr lang="en-US" sz="2000" dirty="0" smtClean="0"/>
              <a:t>PCEP can be considered the earliest SDN southbound protocol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PCE is an SDN controller plus the application logic for path computation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(one mechanism - </a:t>
            </a:r>
            <a:r>
              <a:rPr lang="en-GB" sz="2000" dirty="0" smtClean="0"/>
              <a:t>Backward Recursive Path Computation – is specified)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PCE provides end-to-end paths (when requested)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PCC installs a received path specification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routing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9433" y="1241946"/>
            <a:ext cx="8229600" cy="5281683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Cisco has developed a method for explicitly specifying paths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Variants  are defined for MPLS and for IPv6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Segment routing is similar to </a:t>
            </a:r>
            <a:r>
              <a:rPr lang="en-US" sz="2000" i="1" dirty="0" smtClean="0"/>
              <a:t>source routing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does not require option headers or any special forwarding processing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In the MPLS version, a large number (up to 20) of labels are </a:t>
            </a:r>
            <a:r>
              <a:rPr lang="en-US" sz="2000" dirty="0" err="1" smtClean="0"/>
              <a:t>prepended</a:t>
            </a:r>
            <a:r>
              <a:rPr lang="en-US" sz="2000" dirty="0" smtClean="0"/>
              <a:t>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These labels specify each link along the path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Each LSR reads the label and pops it off the stack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This behavior is implementable in existing LSRs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only requires routing protocol changes (to advertise labels for links)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Segment routing solves the function chaining problem</a:t>
            </a:r>
            <a:endParaRPr lang="en-US" sz="2000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routing vs. SDN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0250" y="1187355"/>
            <a:ext cx="8625385" cy="547275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 SDN offers a solution to function chaining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with SDN (e.g.,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) </a:t>
            </a:r>
            <a:r>
              <a:rPr lang="en-US" sz="2000" dirty="0" err="1" smtClean="0"/>
              <a:t>misconfigurations</a:t>
            </a:r>
            <a:r>
              <a:rPr lang="en-US" sz="2000" dirty="0" smtClean="0"/>
              <a:t> can impact existing traffic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are not limited to the present flow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So a minor programming error can bring down a network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deliberate attacks are even worse!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With segment routing, the impact of any </a:t>
            </a:r>
            <a:r>
              <a:rPr lang="en-US" sz="2000" dirty="0" err="1" smtClean="0"/>
              <a:t>misconfiguration</a:t>
            </a:r>
            <a:r>
              <a:rPr lang="en-US" sz="2000" dirty="0" smtClean="0"/>
              <a:t> is limited to that flow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does not affect pre-existing services.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Thus segment routing is a safer alternative to SDN for function chaining !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 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785" y="1282890"/>
            <a:ext cx="8475260" cy="502237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Applications do not have access to (topology, preference, …) information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available in the routing system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A</a:t>
            </a:r>
            <a:r>
              <a:rPr lang="en-US" sz="2000" dirty="0" smtClean="0"/>
              <a:t>pplication-</a:t>
            </a:r>
            <a:r>
              <a:rPr lang="en-US" sz="2000" b="1" dirty="0" smtClean="0"/>
              <a:t>L</a:t>
            </a:r>
            <a:r>
              <a:rPr lang="en-US" sz="2000" dirty="0" smtClean="0"/>
              <a:t>ayer </a:t>
            </a:r>
            <a:r>
              <a:rPr lang="en-US" sz="2000" b="1" dirty="0" smtClean="0"/>
              <a:t>T</a:t>
            </a:r>
            <a:r>
              <a:rPr lang="en-US" sz="2000" dirty="0" smtClean="0"/>
              <a:t>raffic </a:t>
            </a:r>
            <a:r>
              <a:rPr lang="en-US" sz="2000" b="1" dirty="0" smtClean="0"/>
              <a:t>O</a:t>
            </a:r>
            <a:r>
              <a:rPr lang="en-US" sz="2000" dirty="0" smtClean="0"/>
              <a:t>ptimization is an IETF WG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specifies how (peer-to-peer) applications can gain such access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An advantage of peer-to-peer is redundancy in information sources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present systems have insufficient information to select among peers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Currently ALTO is used to provide information for </a:t>
            </a:r>
            <a:r>
              <a:rPr lang="en-US" sz="2000" b="1" dirty="0" smtClean="0"/>
              <a:t>C</a:t>
            </a:r>
            <a:r>
              <a:rPr lang="en-US" sz="2000" dirty="0" smtClean="0"/>
              <a:t>ontent </a:t>
            </a:r>
            <a:r>
              <a:rPr lang="en-US" sz="2000" b="1" dirty="0" smtClean="0"/>
              <a:t>D</a:t>
            </a:r>
            <a:r>
              <a:rPr lang="en-US" sz="2000" dirty="0" smtClean="0"/>
              <a:t>elivery </a:t>
            </a:r>
            <a:r>
              <a:rPr lang="en-US" sz="2000" b="1" dirty="0" smtClean="0"/>
              <a:t>N</a:t>
            </a:r>
            <a:r>
              <a:rPr lang="en-US" sz="2000" dirty="0" smtClean="0"/>
              <a:t>etworks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ALTO service provides abstract topology maps of a network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ALTO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defines a standard topology format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uses </a:t>
            </a:r>
            <a:r>
              <a:rPr lang="en-US" sz="2000" dirty="0" err="1" smtClean="0"/>
              <a:t>RESTful</a:t>
            </a:r>
            <a:r>
              <a:rPr lang="en-US" sz="2000" dirty="0" smtClean="0"/>
              <a:t> design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uses JSON encoding for requests and responses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ALTO provides a northbound interface from the network to applications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SDN languages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842" y="1160060"/>
            <a:ext cx="8297839" cy="5036023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/>
              <a:t>OpenFlow</a:t>
            </a:r>
            <a:r>
              <a:rPr lang="en-US" sz="2000" dirty="0" smtClean="0"/>
              <a:t> is a very low-level SDN protocol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it defines the interface to a single SDN switch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its constructs are hardware-driven (essentially configuring TCAMs)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direct use of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is very error-prone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OpenFlow</a:t>
            </a:r>
            <a:r>
              <a:rPr lang="en-US" sz="2000" dirty="0" smtClean="0"/>
              <a:t> has no software-engineering mechanisms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order is critical, subroutines are not possible 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But there are alternatives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Frenetic   </a:t>
            </a:r>
            <a:r>
              <a:rPr lang="en-US" sz="2000" dirty="0" smtClean="0"/>
              <a:t>if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is like </a:t>
            </a:r>
            <a:r>
              <a:rPr lang="en-US" sz="2000" i="1" dirty="0" smtClean="0"/>
              <a:t>assembly</a:t>
            </a:r>
            <a:r>
              <a:rPr lang="en-US" sz="2000" dirty="0" smtClean="0"/>
              <a:t> language, frenetic is more like </a:t>
            </a:r>
            <a:r>
              <a:rPr lang="en-US" sz="2000" i="1" dirty="0" smtClean="0"/>
              <a:t>C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/>
              <a:t>		      </a:t>
            </a:r>
            <a:r>
              <a:rPr lang="en-US" sz="2000" dirty="0" smtClean="0"/>
              <a:t>and it </a:t>
            </a:r>
            <a:r>
              <a:rPr lang="en-US" sz="2000" i="1" dirty="0" smtClean="0"/>
              <a:t>compiles</a:t>
            </a:r>
            <a:r>
              <a:rPr lang="en-US" sz="2000" dirty="0" smtClean="0"/>
              <a:t> to </a:t>
            </a:r>
            <a:r>
              <a:rPr lang="en-US" sz="2000" dirty="0" err="1" smtClean="0"/>
              <a:t>OpenFlow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Pyretic    	 </a:t>
            </a:r>
            <a:r>
              <a:rPr lang="en-US" sz="2000" dirty="0" smtClean="0"/>
              <a:t>and Pyretic is like </a:t>
            </a:r>
            <a:r>
              <a:rPr lang="en-US" sz="2000" i="1" dirty="0" smtClean="0"/>
              <a:t>Python</a:t>
            </a:r>
          </a:p>
          <a:p>
            <a:pPr>
              <a:buNone/>
            </a:pPr>
            <a:r>
              <a:rPr lang="en-US" sz="2000" b="1" dirty="0" err="1" smtClean="0"/>
              <a:t>Procera</a:t>
            </a:r>
            <a:r>
              <a:rPr lang="en-US" sz="2000" b="1" dirty="0" smtClean="0"/>
              <a:t>   </a:t>
            </a:r>
            <a:r>
              <a:rPr lang="en-US" sz="2000" dirty="0" smtClean="0"/>
              <a:t>a </a:t>
            </a:r>
            <a:r>
              <a:rPr lang="en-US" sz="2000" i="1" dirty="0" smtClean="0"/>
              <a:t>declarative</a:t>
            </a:r>
            <a:r>
              <a:rPr lang="en-US" sz="2000" dirty="0" smtClean="0"/>
              <a:t> language based on </a:t>
            </a:r>
            <a:r>
              <a:rPr lang="en-US" sz="2000" i="1" dirty="0" smtClean="0"/>
              <a:t>functional reactive programming</a:t>
            </a:r>
          </a:p>
          <a:p>
            <a:pPr>
              <a:buNone/>
            </a:pPr>
            <a:r>
              <a:rPr lang="en-US" sz="2000" b="1" dirty="0" smtClean="0"/>
              <a:t>Contrail </a:t>
            </a:r>
            <a:r>
              <a:rPr lang="en-US" sz="2000" dirty="0" smtClean="0"/>
              <a:t>(and now Open-Contrail) is another </a:t>
            </a:r>
            <a:r>
              <a:rPr lang="en-US" sz="2000" i="1" dirty="0" smtClean="0"/>
              <a:t>declarative</a:t>
            </a:r>
            <a:r>
              <a:rPr lang="en-US" sz="2000" dirty="0" smtClean="0"/>
              <a:t> SDN approach</a:t>
            </a:r>
          </a:p>
          <a:p>
            <a:pPr>
              <a:buNone/>
            </a:pPr>
            <a:r>
              <a:rPr lang="en-US" sz="2000" b="1" dirty="0" smtClean="0"/>
              <a:t>Onyx        </a:t>
            </a:r>
            <a:r>
              <a:rPr lang="en-US" sz="2000" dirty="0" smtClean="0"/>
              <a:t>a </a:t>
            </a:r>
            <a:r>
              <a:rPr lang="en-US" sz="2000" i="1" dirty="0" smtClean="0"/>
              <a:t>distributed</a:t>
            </a:r>
            <a:r>
              <a:rPr lang="en-US" sz="2000" dirty="0" smtClean="0"/>
              <a:t> SDN platform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OpenDaylight</a:t>
            </a:r>
            <a:endParaRPr lang="en-US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59" y="1025577"/>
            <a:ext cx="8884694" cy="532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1995" y="6400798"/>
            <a:ext cx="438093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ODL merits a session of its own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9222" y="1174765"/>
            <a:ext cx="8368994" cy="534886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b="1" dirty="0" err="1" smtClean="0"/>
              <a:t>OpenStack</a:t>
            </a:r>
            <a:r>
              <a:rPr lang="en-US" sz="2000" dirty="0" smtClean="0"/>
              <a:t> is an </a:t>
            </a:r>
            <a:r>
              <a:rPr lang="en-US" sz="2000" b="1" dirty="0" smtClean="0"/>
              <a:t>I</a:t>
            </a:r>
            <a:r>
              <a:rPr lang="en-US" sz="2000" dirty="0" smtClean="0"/>
              <a:t>nfrastructure </a:t>
            </a:r>
            <a:r>
              <a:rPr lang="en-US" sz="2000" b="1" dirty="0" smtClean="0"/>
              <a:t>a</a:t>
            </a:r>
            <a:r>
              <a:rPr lang="en-US" sz="2000" dirty="0" smtClean="0"/>
              <a:t>s </a:t>
            </a:r>
            <a:r>
              <a:rPr lang="en-US" sz="2000" b="1" dirty="0" smtClean="0"/>
              <a:t>a</a:t>
            </a:r>
            <a:r>
              <a:rPr lang="en-US" sz="2000" dirty="0" smtClean="0"/>
              <a:t> </a:t>
            </a:r>
            <a:r>
              <a:rPr lang="en-US" sz="2000" b="1" dirty="0" smtClean="0"/>
              <a:t>S</a:t>
            </a:r>
            <a:r>
              <a:rPr lang="en-US" sz="2000" dirty="0" smtClean="0"/>
              <a:t>ervice (</a:t>
            </a:r>
            <a:r>
              <a:rPr lang="en-US" sz="2000" dirty="0" err="1" smtClean="0"/>
              <a:t>IaaS</a:t>
            </a:r>
            <a:r>
              <a:rPr lang="en-US" sz="2000" dirty="0" smtClean="0"/>
              <a:t>) cloud computing platform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(Cloud Operating System)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It provides means to control/administer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compute, storage, network, and virtualization technologies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Managed by the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 foundation, and all Open Source (Apache License)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err="1" smtClean="0"/>
              <a:t>OpenStack</a:t>
            </a:r>
            <a:r>
              <a:rPr lang="en-US" sz="2400" dirty="0" smtClean="0"/>
              <a:t>  is actually a set of projects: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Compute (Nova)  </a:t>
            </a:r>
            <a:r>
              <a:rPr lang="en-US" sz="1800" dirty="0" smtClean="0"/>
              <a:t>similar to Amazon  Web Service  </a:t>
            </a:r>
            <a:r>
              <a:rPr lang="en-US" sz="1800" b="1" dirty="0" smtClean="0"/>
              <a:t>E</a:t>
            </a:r>
            <a:r>
              <a:rPr lang="en-US" sz="1800" dirty="0" smtClean="0"/>
              <a:t>lastic </a:t>
            </a:r>
            <a:r>
              <a:rPr lang="en-US" sz="1800" b="1" dirty="0" smtClean="0"/>
              <a:t>C</a:t>
            </a:r>
            <a:r>
              <a:rPr lang="en-US" sz="1800" dirty="0" smtClean="0"/>
              <a:t>ompute </a:t>
            </a:r>
            <a:r>
              <a:rPr lang="en-US" sz="1800" b="1" dirty="0" smtClean="0"/>
              <a:t>C</a:t>
            </a:r>
            <a:r>
              <a:rPr lang="en-US" sz="1800" dirty="0" smtClean="0"/>
              <a:t>loud EC2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Object Storage (Swift) 	</a:t>
            </a:r>
            <a:r>
              <a:rPr lang="en-US" sz="1800" dirty="0" smtClean="0"/>
              <a:t>similar to AWS  </a:t>
            </a:r>
            <a:r>
              <a:rPr lang="en-US" sz="1800" b="1" dirty="0" smtClean="0"/>
              <a:t>S</a:t>
            </a:r>
            <a:r>
              <a:rPr lang="en-US" sz="1800" dirty="0" smtClean="0"/>
              <a:t>imple </a:t>
            </a:r>
            <a:r>
              <a:rPr lang="en-US" sz="1800" b="1" dirty="0" smtClean="0"/>
              <a:t>S</a:t>
            </a:r>
            <a:r>
              <a:rPr lang="en-US" sz="1800" dirty="0" smtClean="0"/>
              <a:t>torage </a:t>
            </a:r>
            <a:r>
              <a:rPr lang="en-US" sz="1800" b="1" dirty="0" smtClean="0"/>
              <a:t>S</a:t>
            </a:r>
            <a:r>
              <a:rPr lang="en-US" sz="1800" dirty="0" smtClean="0"/>
              <a:t>ervice S3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Image Service (Glance)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Identity (Keystone)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Dashboard (Horizon)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Networking (Neutron ex-Quantum)  </a:t>
            </a:r>
            <a:r>
              <a:rPr lang="en-US" sz="2000" dirty="0" smtClean="0">
                <a:solidFill>
                  <a:schemeClr val="tx1"/>
                </a:solidFill>
              </a:rPr>
              <a:t>manage virtual (overlay) networks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Block Storage (Cinder)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Telemetry (</a:t>
            </a:r>
            <a:r>
              <a:rPr lang="en-US" sz="2000" dirty="0" err="1" smtClean="0"/>
              <a:t>Ceilometer</a:t>
            </a:r>
            <a:r>
              <a:rPr lang="en-US" sz="2000" dirty="0" smtClean="0"/>
              <a:t>)  monitoring, metering , collection of measurements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Orchestration (Heat)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Physics-Logic and Virtualization</a:t>
            </a:r>
            <a:endParaRPr lang="en-US" dirty="0"/>
          </a:p>
        </p:txBody>
      </p:sp>
      <p:grpSp>
        <p:nvGrpSpPr>
          <p:cNvPr id="3" name="Text Placeholder 3"/>
          <p:cNvGrpSpPr>
            <a:grpSpLocks noGrp="1"/>
          </p:cNvGrpSpPr>
          <p:nvPr>
            <p:ph type="body" sz="quarter" idx="10"/>
          </p:nvPr>
        </p:nvGrpSpPr>
        <p:grpSpPr>
          <a:xfrm>
            <a:off x="250130" y="1026677"/>
            <a:ext cx="8655269" cy="2667000"/>
            <a:chOff x="228600" y="1447800"/>
            <a:chExt cx="8610600" cy="2590800"/>
          </a:xfrm>
        </p:grpSpPr>
        <p:sp>
          <p:nvSpPr>
            <p:cNvPr id="5" name="TextBox 3"/>
            <p:cNvSpPr txBox="1"/>
            <p:nvPr/>
          </p:nvSpPr>
          <p:spPr>
            <a:xfrm>
              <a:off x="228600" y="25908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rgbClr val="FF0000"/>
                  </a:solidFill>
                </a:rPr>
                <a:t>PHYSICS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8001000" y="25716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rgbClr val="7030A0"/>
                  </a:solidFill>
                </a:rPr>
                <a:t>LOGIC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1295400" y="24778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FF0000"/>
                  </a:solidFill>
                </a:rPr>
                <a:t>dedicated hardware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2590800" y="2590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FF6600"/>
                  </a:solidFill>
                </a:rPr>
                <a:t>ASIC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3352800" y="2602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FFC000"/>
                  </a:solidFill>
                </a:rPr>
                <a:t>FPGA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419600" y="228600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special purpose processors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781800" y="228600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general</a:t>
              </a:r>
            </a:p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purpose</a:t>
              </a:r>
            </a:p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software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638800" y="2590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firmware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143000" y="1447800"/>
              <a:ext cx="7010400" cy="7620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429000" y="16764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VIRTUALIZATION</a:t>
              </a:r>
              <a:endParaRPr lang="en-US" b="1" dirty="0"/>
            </a:p>
          </p:txBody>
        </p:sp>
        <p:sp>
          <p:nvSpPr>
            <p:cNvPr id="15" name="Right Arrow 14"/>
            <p:cNvSpPr/>
            <p:nvPr/>
          </p:nvSpPr>
          <p:spPr>
            <a:xfrm flipH="1">
              <a:off x="1143000" y="3276600"/>
              <a:ext cx="7010400" cy="7620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 flipH="1">
              <a:off x="3429000" y="3505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CONCRETIZATION</a:t>
              </a:r>
              <a:endParaRPr 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6602" y="3739485"/>
            <a:ext cx="84070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Concretization </a:t>
            </a:r>
            <a:r>
              <a:rPr lang="en-US" dirty="0" smtClean="0"/>
              <a:t>means moving a task usually implemented closer to SW towards HW</a:t>
            </a:r>
          </a:p>
          <a:p>
            <a:r>
              <a:rPr lang="en-US" dirty="0" smtClean="0"/>
              <a:t>Justifications for concretization include 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cost savings for mass produced products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miniaturization/packaging constraints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need for high processing rates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energy savings / power limitation / heat dissipation</a:t>
            </a:r>
          </a:p>
          <a:p>
            <a:endParaRPr lang="en-US" dirty="0" smtClean="0"/>
          </a:p>
          <a:p>
            <a:r>
              <a:rPr lang="en-US" i="1" dirty="0" smtClean="0"/>
              <a:t>Virtualization</a:t>
            </a:r>
            <a:r>
              <a:rPr lang="en-US" dirty="0" smtClean="0"/>
              <a:t> is the opposite 	</a:t>
            </a:r>
            <a:r>
              <a:rPr lang="en-US" sz="1600" dirty="0" smtClean="0"/>
              <a:t>(although frequently reserved for the extreme case of HW → SW)</a:t>
            </a:r>
          </a:p>
          <a:p>
            <a:r>
              <a:rPr lang="en-US" dirty="0" smtClean="0"/>
              <a:t>Justifications are initially harder to grasp: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lower development efforts and  cost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flexibility and ability to upgrade functionality</a:t>
            </a:r>
            <a:endParaRPr lang="en-US" sz="11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Radio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6728" y="1241947"/>
            <a:ext cx="8297839" cy="5213444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An extreme case of virtualization is </a:t>
            </a:r>
            <a:r>
              <a:rPr lang="en-US" sz="2000" b="1" dirty="0" smtClean="0"/>
              <a:t>S</a:t>
            </a:r>
            <a:r>
              <a:rPr lang="en-US" sz="2000" dirty="0" smtClean="0"/>
              <a:t>oftware </a:t>
            </a:r>
            <a:r>
              <a:rPr lang="en-US" sz="2000" b="1" dirty="0" smtClean="0"/>
              <a:t>D</a:t>
            </a:r>
            <a:r>
              <a:rPr lang="en-US" sz="2000" dirty="0" smtClean="0"/>
              <a:t>efined </a:t>
            </a:r>
            <a:r>
              <a:rPr lang="en-US" sz="2000" b="1" dirty="0" smtClean="0"/>
              <a:t>R</a:t>
            </a:r>
            <a:r>
              <a:rPr lang="en-US" sz="2000" dirty="0" smtClean="0"/>
              <a:t>adio</a:t>
            </a:r>
          </a:p>
          <a:p>
            <a:pPr>
              <a:buNone/>
            </a:pPr>
            <a:r>
              <a:rPr lang="en-US" sz="2000" dirty="0" smtClean="0"/>
              <a:t>Transmitters and receivers (once exclusively implemented by analog circuitry)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can be replaced by DSP code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enabling higher accuracy (lower noise) and more sophisticated processing</a:t>
            </a:r>
          </a:p>
          <a:p>
            <a:pPr>
              <a:buNone/>
            </a:pPr>
            <a:r>
              <a:rPr lang="en-US" sz="1600" dirty="0" smtClean="0"/>
              <a:t>For example, an AM envelope detector and FM ring demodulator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can be replaced by Hilbert transform based calculations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reducing noise and facilitating advanced features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(e.g., tracking frequency drift, notching out interfering signals)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SDR enables downloading of DSP code for the transmitter / receiver of interest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thus a single platform could be an LF AM receiver, or an HF SSB receiver, or a VHF FM receiver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	depending on the downloaded executable software</a:t>
            </a:r>
          </a:p>
          <a:p>
            <a:pPr>
              <a:buNone/>
            </a:pPr>
            <a:r>
              <a:rPr lang="en-US" sz="2000" b="1" dirty="0" smtClean="0"/>
              <a:t>Cognitive radio </a:t>
            </a:r>
            <a:r>
              <a:rPr lang="en-US" sz="2000" dirty="0" smtClean="0"/>
              <a:t>is a follow-on development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SDR transceiver dynamically selects the best channel available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600" dirty="0" smtClean="0"/>
              <a:t>based on regulatory constraints, spectrum allocation, noise present at particular frequencies, measured performance, etc.)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sets its transmission and reception parameters accordingly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02" name="Picture 2" descr="https://encrypted-tbn2.gstatic.com/images?q=tbn:ANd9GcQu77uEE1QrA46gT0yu55GoOivSBNWJ1S7VNgi-01q-LMJN4E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309" y="232012"/>
            <a:ext cx="985291" cy="102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5547" y="3138988"/>
            <a:ext cx="8473611" cy="3193577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Zero Touch </a:t>
            </a:r>
            <a:r>
              <a:rPr lang="en-US" sz="2000" dirty="0" smtClean="0"/>
              <a:t>Simplest devices have no configurable options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very sophisticated devices may autonomously learn everything needed</a:t>
            </a:r>
          </a:p>
          <a:p>
            <a:pPr>
              <a:buNone/>
            </a:pPr>
            <a:r>
              <a:rPr lang="en-US" sz="2000" dirty="0" smtClean="0"/>
              <a:t>Most communications devices need some configuration to perform a function</a:t>
            </a:r>
          </a:p>
          <a:p>
            <a:pPr>
              <a:buNone/>
            </a:pPr>
            <a:r>
              <a:rPr lang="en-US" sz="2000" dirty="0" smtClean="0"/>
              <a:t>More flexible devices may be configured to perform multiple functions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we will see that </a:t>
            </a:r>
            <a:r>
              <a:rPr lang="en-US" sz="2000" i="1" dirty="0" err="1" smtClean="0"/>
              <a:t>OpenFlow</a:t>
            </a:r>
            <a:r>
              <a:rPr lang="en-US" sz="2000" dirty="0" smtClean="0"/>
              <a:t> is of this type</a:t>
            </a:r>
          </a:p>
          <a:p>
            <a:pPr>
              <a:buNone/>
            </a:pPr>
            <a:r>
              <a:rPr lang="en-US" sz="2000" dirty="0" smtClean="0"/>
              <a:t>More complex devices may be </a:t>
            </a:r>
            <a:r>
              <a:rPr lang="en-US" sz="2000" i="1" dirty="0" smtClean="0"/>
              <a:t>programmed</a:t>
            </a:r>
            <a:r>
              <a:rPr lang="en-US" sz="2000" dirty="0" smtClean="0"/>
              <a:t> to perform multiple functions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from an intended ensemble </a:t>
            </a:r>
          </a:p>
          <a:p>
            <a:pPr>
              <a:buNone/>
            </a:pPr>
            <a:r>
              <a:rPr lang="en-US" sz="2000" b="1" dirty="0" smtClean="0"/>
              <a:t>Full Programmability</a:t>
            </a:r>
            <a:r>
              <a:rPr lang="en-US" sz="2000" dirty="0" smtClean="0"/>
              <a:t> Most flexible devices can be programmed to do anything !</a:t>
            </a: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53136" y="1250877"/>
            <a:ext cx="8001000" cy="1408331"/>
            <a:chOff x="533400" y="2514600"/>
            <a:chExt cx="8001000" cy="1408331"/>
          </a:xfrm>
        </p:grpSpPr>
        <p:sp>
          <p:nvSpPr>
            <p:cNvPr id="6" name="TextBox 3"/>
            <p:cNvSpPr txBox="1"/>
            <p:nvPr/>
          </p:nvSpPr>
          <p:spPr>
            <a:xfrm>
              <a:off x="533400" y="32766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ZERO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TOUCH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5867400" y="32766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FULL</a:t>
              </a:r>
            </a:p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PROGRAMMABILITY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1524000" y="32766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FF6600"/>
                  </a:solidFill>
                </a:rPr>
                <a:t>BASIC CONFIGURABILITY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3695700" y="3429000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err="1" smtClean="0">
                  <a:solidFill>
                    <a:srgbClr val="00B050"/>
                  </a:solidFill>
                </a:rPr>
                <a:t>OpenFlow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990600" y="2514600"/>
              <a:ext cx="7010400" cy="7620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3619500" y="2743200"/>
              <a:ext cx="11811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flexibility</a:t>
              </a:r>
              <a:endParaRPr lang="en-US" b="1" dirty="0"/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5257800" y="340989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rgbClr val="0070C0"/>
                  </a:solidFill>
                </a:rPr>
                <a:t>DPI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6490" y="1081704"/>
            <a:ext cx="8296192" cy="542827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NFV and SDN facilitate (but don’t require) relocation of functionalities to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P</a:t>
            </a:r>
            <a:r>
              <a:rPr lang="en-US" sz="2000" dirty="0" smtClean="0"/>
              <a:t>oints </a:t>
            </a:r>
            <a:r>
              <a:rPr lang="en-US" sz="2000" b="1" dirty="0" smtClean="0"/>
              <a:t>o</a:t>
            </a:r>
            <a:r>
              <a:rPr lang="en-US" sz="2000" dirty="0" smtClean="0"/>
              <a:t>f </a:t>
            </a:r>
            <a:r>
              <a:rPr lang="en-US" sz="2000" b="1" dirty="0" smtClean="0"/>
              <a:t>P</a:t>
            </a:r>
            <a:r>
              <a:rPr lang="en-US" sz="2000" dirty="0" smtClean="0"/>
              <a:t>resence and </a:t>
            </a:r>
            <a:r>
              <a:rPr lang="en-US" sz="2000" b="1" dirty="0" smtClean="0"/>
              <a:t>D</a:t>
            </a:r>
            <a:r>
              <a:rPr lang="en-US" sz="2000" dirty="0" smtClean="0"/>
              <a:t>ata </a:t>
            </a:r>
            <a:r>
              <a:rPr lang="en-US" sz="2000" b="1" dirty="0" smtClean="0"/>
              <a:t>C</a:t>
            </a:r>
            <a:r>
              <a:rPr lang="en-US" sz="2000" dirty="0" smtClean="0"/>
              <a:t>enters</a:t>
            </a:r>
          </a:p>
          <a:p>
            <a:pPr>
              <a:buNone/>
            </a:pPr>
            <a:r>
              <a:rPr lang="en-US" sz="2000" dirty="0" smtClean="0"/>
              <a:t>Optimal location of a functionality needs to take into consideration: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economies of scale</a:t>
            </a:r>
          </a:p>
          <a:p>
            <a:pPr>
              <a:spcBef>
                <a:spcPts val="0"/>
              </a:spcBef>
            </a:pPr>
            <a:r>
              <a:rPr lang="en-US" sz="1800" i="1" dirty="0" smtClean="0"/>
              <a:t>real-estate</a:t>
            </a:r>
            <a:r>
              <a:rPr lang="en-US" sz="1800" dirty="0" smtClean="0"/>
              <a:t> availability and costs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energy and cooling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management and maintenance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security and privacy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regulatory issues</a:t>
            </a:r>
          </a:p>
          <a:p>
            <a:pPr>
              <a:buNone/>
            </a:pPr>
            <a:r>
              <a:rPr lang="en-US" sz="2000" dirty="0" smtClean="0"/>
              <a:t>Some telecomm functionalities need to reside at their conventional location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Loopback testing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E2E performance monitoring</a:t>
            </a:r>
          </a:p>
          <a:p>
            <a:pPr>
              <a:buNone/>
            </a:pPr>
            <a:r>
              <a:rPr lang="en-US" sz="2000" dirty="0" smtClean="0"/>
              <a:t>but many don’t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routing and path computation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billing/charging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traffic management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DoS</a:t>
            </a:r>
            <a:r>
              <a:rPr lang="en-US" sz="1800" dirty="0" smtClean="0"/>
              <a:t> attack blocking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  <p:pic>
        <p:nvPicPr>
          <p:cNvPr id="4" name="Picture 3" descr="glo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3510" y="4675899"/>
            <a:ext cx="1957529" cy="181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Relocation without SDN/NFV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7672" y="1214651"/>
            <a:ext cx="8243247" cy="5036024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Just as virtualization in computation facilitated cloud computing</a:t>
            </a:r>
          </a:p>
          <a:p>
            <a:pPr>
              <a:buNone/>
            </a:pPr>
            <a:r>
              <a:rPr lang="en-US" sz="2000" dirty="0" smtClean="0"/>
              <a:t>	SDN/NFV facilitates relocation of network functions</a:t>
            </a:r>
          </a:p>
          <a:p>
            <a:pPr>
              <a:buNone/>
            </a:pPr>
            <a:r>
              <a:rPr lang="en-US" sz="2000" dirty="0" smtClean="0"/>
              <a:t>However, there are relocation cases that do not depend on it 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Examples:</a:t>
            </a:r>
          </a:p>
          <a:p>
            <a:r>
              <a:rPr lang="en-US" sz="2000" dirty="0" smtClean="0"/>
              <a:t>CPRI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relocation of </a:t>
            </a:r>
            <a:r>
              <a:rPr lang="en-US" sz="1800" dirty="0" err="1" smtClean="0"/>
              <a:t>eNodeB</a:t>
            </a:r>
            <a:r>
              <a:rPr lang="en-US" sz="1800" dirty="0" smtClean="0"/>
              <a:t> processing to </a:t>
            </a:r>
            <a:r>
              <a:rPr lang="en-US" sz="1800" dirty="0" err="1" smtClean="0"/>
              <a:t>PoP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leaves only mixer and A/D at antenna location</a:t>
            </a:r>
          </a:p>
          <a:p>
            <a:r>
              <a:rPr lang="en-US" sz="2000" dirty="0" smtClean="0"/>
              <a:t>MOCA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relocation of </a:t>
            </a:r>
            <a:r>
              <a:rPr lang="en-US" sz="1800" dirty="0" err="1" smtClean="0"/>
              <a:t>WiFi</a:t>
            </a:r>
            <a:r>
              <a:rPr lang="en-US" sz="1800" dirty="0" smtClean="0"/>
              <a:t> Access Point to closet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leaves only amplifier at antenna position</a:t>
            </a:r>
          </a:p>
          <a:p>
            <a:r>
              <a:rPr lang="en-US" sz="2000" dirty="0" smtClean="0"/>
              <a:t>IPS as a service (e.g., RADWARE’s </a:t>
            </a:r>
            <a:r>
              <a:rPr lang="en-US" sz="2000" dirty="0" err="1" smtClean="0"/>
              <a:t>DefenseFlow</a:t>
            </a:r>
            <a:r>
              <a:rPr lang="en-US" sz="20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relocation of </a:t>
            </a:r>
            <a:r>
              <a:rPr lang="en-US" sz="1800" dirty="0" err="1" smtClean="0"/>
              <a:t>DefensePro</a:t>
            </a:r>
            <a:r>
              <a:rPr lang="en-US" sz="1800" dirty="0" smtClean="0"/>
              <a:t> functionality to data center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leaves only basic detection at router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262623"/>
            <a:ext cx="7506268" cy="644740"/>
          </a:xfrm>
        </p:spPr>
        <p:txBody>
          <a:bodyPr/>
          <a:lstStyle/>
          <a:p>
            <a:r>
              <a:rPr lang="en-US" dirty="0" smtClean="0"/>
              <a:t>Relocation with SDN/NFV - </a:t>
            </a:r>
            <a:r>
              <a:rPr lang="en-US" i="1" dirty="0" err="1" smtClean="0"/>
              <a:t>RouteFlow</a:t>
            </a:r>
            <a:endParaRPr lang="en-US" sz="2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870" y="1133820"/>
            <a:ext cx="8409935" cy="551263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How do SDN and NFV facilitate network function relocation ? </a:t>
            </a:r>
          </a:p>
          <a:p>
            <a:pPr>
              <a:buNone/>
            </a:pPr>
            <a:r>
              <a:rPr lang="en-US" sz="2000" dirty="0" smtClean="0"/>
              <a:t>In conventional IP networks routers perform 2 functions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forwarding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observing the packet header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consulting the </a:t>
            </a:r>
            <a:r>
              <a:rPr lang="en-US" sz="1800" b="1" dirty="0" smtClean="0"/>
              <a:t>F</a:t>
            </a:r>
            <a:r>
              <a:rPr lang="en-US" sz="1800" dirty="0" smtClean="0"/>
              <a:t>orwarding </a:t>
            </a:r>
            <a:r>
              <a:rPr lang="en-US" sz="1800" b="1" dirty="0" smtClean="0"/>
              <a:t>I</a:t>
            </a:r>
            <a:r>
              <a:rPr lang="en-US" sz="1800" dirty="0" smtClean="0"/>
              <a:t>nformation </a:t>
            </a:r>
            <a:r>
              <a:rPr lang="en-US" sz="1800" b="1" dirty="0" smtClean="0"/>
              <a:t>B</a:t>
            </a:r>
            <a:r>
              <a:rPr lang="en-US" sz="1800" dirty="0" smtClean="0"/>
              <a:t>ase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forwarding the packet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routing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communicating with neighboring routers to discover topology (routing protocols)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runs routing algorithms (e.g., </a:t>
            </a:r>
            <a:r>
              <a:rPr lang="en-US" sz="1800" dirty="0" err="1" smtClean="0"/>
              <a:t>Dijkstra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populating the FIB used in packet forwarding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SDN  enables moving the routing algorithms to a centralized location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replace the router with a  simpler but configurable </a:t>
            </a:r>
            <a:r>
              <a:rPr lang="en-US" sz="2000" b="1" dirty="0" smtClean="0"/>
              <a:t>SDN switch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install a centralized </a:t>
            </a:r>
            <a:r>
              <a:rPr lang="en-US" sz="2000" b="1" dirty="0" smtClean="0"/>
              <a:t>SDN controller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runs the routing algorithms (internally – w/o on-the-wire protocols)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configures the SDN switches by populating the FIB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Furthermore, as a next step we can replace standard routing algorithms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 more sophisticated path optimization algorithms 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62623"/>
            <a:ext cx="7344912" cy="644740"/>
          </a:xfrm>
        </p:spPr>
        <p:txBody>
          <a:bodyPr/>
          <a:lstStyle/>
          <a:p>
            <a:r>
              <a:rPr lang="en-US" sz="3200" dirty="0" smtClean="0"/>
              <a:t>Politics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8149" y="1171574"/>
            <a:ext cx="8096251" cy="534352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It has long been traditional to distinguish between :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forwarding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routing </a:t>
            </a:r>
            <a:r>
              <a:rPr lang="en-US" sz="1800" dirty="0" smtClean="0">
                <a:solidFill>
                  <a:schemeClr val="tx1"/>
                </a:solidFill>
              </a:rPr>
              <a:t>(i.e., learning how to forward)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administration </a:t>
            </a:r>
            <a:r>
              <a:rPr lang="en-US" sz="1600" dirty="0" smtClean="0">
                <a:solidFill>
                  <a:schemeClr val="tx1"/>
                </a:solidFill>
              </a:rPr>
              <a:t>(setting policy, service commissioning, monitoring, billing, …)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This leads to defining three </a:t>
            </a:r>
            <a:r>
              <a:rPr lang="en-US" sz="2000" i="1" dirty="0" smtClean="0">
                <a:solidFill>
                  <a:schemeClr val="tx1"/>
                </a:solidFill>
              </a:rPr>
              <a:t>planes</a:t>
            </a:r>
            <a:r>
              <a:rPr lang="en-US" sz="2000" dirty="0" smtClean="0">
                <a:solidFill>
                  <a:schemeClr val="tx1"/>
                </a:solidFill>
              </a:rPr>
              <a:t> – </a:t>
            </a:r>
            <a:r>
              <a:rPr lang="en-US" sz="2000" i="1" dirty="0" smtClean="0">
                <a:solidFill>
                  <a:schemeClr val="tx1"/>
                </a:solidFill>
              </a:rPr>
              <a:t>data </a:t>
            </a:r>
            <a:r>
              <a:rPr lang="en-US" sz="1600" dirty="0" smtClean="0">
                <a:solidFill>
                  <a:schemeClr val="tx1"/>
                </a:solidFill>
              </a:rPr>
              <a:t>(or </a:t>
            </a:r>
            <a:r>
              <a:rPr lang="en-US" sz="1600" i="1" dirty="0" smtClean="0">
                <a:solidFill>
                  <a:schemeClr val="tx1"/>
                </a:solidFill>
              </a:rPr>
              <a:t>user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control</a:t>
            </a:r>
            <a:r>
              <a:rPr lang="en-US" sz="2000" dirty="0" smtClean="0">
                <a:solidFill>
                  <a:schemeClr val="tx1"/>
                </a:solidFill>
              </a:rPr>
              <a:t>, and </a:t>
            </a:r>
            <a:r>
              <a:rPr lang="en-US" sz="2000" i="1" dirty="0" smtClean="0">
                <a:solidFill>
                  <a:schemeClr val="tx1"/>
                </a:solidFill>
              </a:rPr>
              <a:t>management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Traditionally the distinction between control and management  was that :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management had a human in the loop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while the control plane was automatic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With the introduction of more sophisticated software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the human could often be removed from the loop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difference that remains is that 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the management plane is slow and centralized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the control plane is fast and distributed</a:t>
            </a:r>
          </a:p>
        </p:txBody>
      </p:sp>
      <p:grpSp>
        <p:nvGrpSpPr>
          <p:cNvPr id="4" name="Group 48"/>
          <p:cNvGrpSpPr/>
          <p:nvPr/>
        </p:nvGrpSpPr>
        <p:grpSpPr>
          <a:xfrm>
            <a:off x="6229350" y="4710493"/>
            <a:ext cx="2564855" cy="995264"/>
            <a:chOff x="1257300" y="4196143"/>
            <a:chExt cx="2564855" cy="995264"/>
          </a:xfrm>
        </p:grpSpPr>
        <p:sp>
          <p:nvSpPr>
            <p:cNvPr id="5" name="Rectangle 4"/>
            <p:cNvSpPr/>
            <p:nvPr/>
          </p:nvSpPr>
          <p:spPr>
            <a:xfrm>
              <a:off x="1257300" y="5034067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1257301" y="4890442"/>
              <a:ext cx="2540544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3687108" y="5006932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730227" y="5121157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767092" y="5001161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data plane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58230" y="4688955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1258231" y="4545330"/>
              <a:ext cx="2552700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3688038" y="4661820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731157" y="4776044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768022" y="4650439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control plane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69454" y="4339768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1269455" y="4196143"/>
              <a:ext cx="2552700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3699262" y="4312633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742381" y="4426858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79246" y="4295642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management plane</a:t>
              </a:r>
            </a:p>
          </p:txBody>
        </p:sp>
      </p:grpSp>
      <p:pic>
        <p:nvPicPr>
          <p:cNvPr id="9218" name="Picture 2" descr="plane_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86674" y="1157399"/>
            <a:ext cx="1330325" cy="133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8" y="2318991"/>
            <a:ext cx="5880055" cy="18611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Outline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445" y="2233764"/>
            <a:ext cx="3848669" cy="197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* Introduction</a:t>
            </a:r>
          </a:p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* </a:t>
            </a:r>
            <a:r>
              <a:rPr lang="en-US" sz="2400" b="1" dirty="0" smtClean="0">
                <a:solidFill>
                  <a:schemeClr val="tx2"/>
                </a:solidFill>
              </a:rPr>
              <a:t>SDN 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* </a:t>
            </a:r>
            <a:r>
              <a:rPr lang="en-US" sz="2400" b="1" dirty="0" smtClean="0">
                <a:solidFill>
                  <a:schemeClr val="tx2"/>
                </a:solidFill>
              </a:rPr>
              <a:t>NFV 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* Hype and doubts</a:t>
            </a:r>
          </a:p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* </a:t>
            </a:r>
            <a:r>
              <a:rPr lang="en-US" sz="2400" b="1" dirty="0" err="1" smtClean="0">
                <a:solidFill>
                  <a:schemeClr val="tx2"/>
                </a:solidFill>
              </a:rPr>
              <a:t>OpenFlow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smtClean="0">
                <a:solidFill>
                  <a:schemeClr val="tx2"/>
                </a:solidFill>
              </a:rPr>
              <a:t>* </a:t>
            </a:r>
            <a:r>
              <a:rPr lang="en-US" sz="2400" b="1" smtClean="0">
                <a:solidFill>
                  <a:schemeClr val="tx2"/>
                </a:solidFill>
              </a:rPr>
              <a:t>Alternatives</a:t>
            </a:r>
            <a:endParaRPr lang="en-US" sz="2400" b="1" dirty="0" smtClean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62623"/>
            <a:ext cx="7439024" cy="644740"/>
          </a:xfrm>
        </p:spPr>
        <p:txBody>
          <a:bodyPr/>
          <a:lstStyle/>
          <a:p>
            <a:r>
              <a:rPr lang="en-US" sz="3200" dirty="0" smtClean="0"/>
              <a:t>Data, control, and management planes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58" y="1619249"/>
            <a:ext cx="8801102" cy="497261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As we specified, many SDN proponents claim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that separation of the </a:t>
            </a:r>
            <a:r>
              <a:rPr lang="en-US" sz="2000" i="1" dirty="0" smtClean="0">
                <a:solidFill>
                  <a:schemeClr val="tx1"/>
                </a:solidFill>
              </a:rPr>
              <a:t>data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i="1" dirty="0" smtClean="0">
                <a:solidFill>
                  <a:schemeClr val="tx1"/>
                </a:solidFill>
              </a:rPr>
              <a:t>control</a:t>
            </a:r>
            <a:r>
              <a:rPr lang="en-US" sz="2000" dirty="0" smtClean="0">
                <a:solidFill>
                  <a:schemeClr val="tx1"/>
                </a:solidFill>
              </a:rPr>
              <a:t> planes is a </a:t>
            </a:r>
            <a:r>
              <a:rPr lang="en-US" sz="2000" i="1" dirty="0" smtClean="0">
                <a:solidFill>
                  <a:schemeClr val="tx1"/>
                </a:solidFill>
              </a:rPr>
              <a:t>defining attribute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i="1" dirty="0" smtClean="0">
                <a:solidFill>
                  <a:schemeClr val="tx1"/>
                </a:solidFill>
              </a:rPr>
              <a:t>SDN</a:t>
            </a:r>
            <a:r>
              <a:rPr lang="en-US" sz="2000" dirty="0" smtClean="0">
                <a:solidFill>
                  <a:schemeClr val="tx1"/>
                </a:solidFill>
              </a:rPr>
              <a:t> rather than a time-honored fundamental characteristic of networks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This belief apparently arises from these proponents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	being familiar with the Linux router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	which does not clearly separate forwarding from routing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However, the Linux router was written by programmers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	not by networking experts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What SDN really does is to erase the difference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between control and management planes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Note: some SDN proponents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are now proposing a 4-plane model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with evolutionary introduction from top to bottom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6397388" y="2979186"/>
            <a:ext cx="2564855" cy="995264"/>
            <a:chOff x="6397388" y="4767074"/>
            <a:chExt cx="2564855" cy="995264"/>
          </a:xfrm>
        </p:grpSpPr>
        <p:sp>
          <p:nvSpPr>
            <p:cNvPr id="5" name="Rectangle 4"/>
            <p:cNvSpPr/>
            <p:nvPr/>
          </p:nvSpPr>
          <p:spPr>
            <a:xfrm>
              <a:off x="6397388" y="5604998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6397389" y="5461373"/>
              <a:ext cx="2540544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8827196" y="5577863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8870315" y="5692088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907180" y="5572092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data plane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98318" y="5259886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6398319" y="5116261"/>
              <a:ext cx="2552700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8828126" y="5232751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871245" y="5346975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08110" y="5221370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control plane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9542" y="4910699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6409543" y="4767074"/>
              <a:ext cx="2552700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8839350" y="4883564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8882469" y="4997789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19334" y="4866573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management plane</a:t>
              </a:r>
            </a:p>
          </p:txBody>
        </p:sp>
      </p:grpSp>
      <p:pic>
        <p:nvPicPr>
          <p:cNvPr id="29698" name="Picture 2" descr="http://t0.gstatic.com/images?q=tbn:ANd9GcTq2Hfw_twCvMZZFKbEvhOeojSBupyyHwav8U2yBcJhNiX8q8W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3274" y="3796778"/>
            <a:ext cx="493712" cy="499734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6304124" y="4823938"/>
            <a:ext cx="2567127" cy="1336464"/>
            <a:chOff x="6304124" y="4823938"/>
            <a:chExt cx="2567127" cy="1336464"/>
          </a:xfrm>
        </p:grpSpPr>
        <p:sp>
          <p:nvSpPr>
            <p:cNvPr id="22" name="Rectangle 21"/>
            <p:cNvSpPr/>
            <p:nvPr/>
          </p:nvSpPr>
          <p:spPr>
            <a:xfrm>
              <a:off x="6304124" y="6003062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6304125" y="5859437"/>
              <a:ext cx="2540544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8733932" y="5975927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8777051" y="6090152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813916" y="5970156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data plane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05054" y="5657950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6305055" y="5514325"/>
              <a:ext cx="2552700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8734862" y="5630815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8777981" y="5745039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814846" y="5619434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control plane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16278" y="4967563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>
              <a:off x="6316279" y="4823938"/>
              <a:ext cx="2552700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8746086" y="4940428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8789205" y="5054653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26070" y="4923437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management plane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8550" y="5324683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/>
            <p:cNvSpPr/>
            <p:nvPr/>
          </p:nvSpPr>
          <p:spPr>
            <a:xfrm>
              <a:off x="6318551" y="5181058"/>
              <a:ext cx="2552700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>
              <a:off x="8748358" y="5297548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8791477" y="5411773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828342" y="5280557"/>
              <a:ext cx="1531480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service plane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SDN ? Abstractions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194" y="1228298"/>
            <a:ext cx="8584442" cy="54045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SDN was triggered by the development of networking technologies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not keeping up with the new user applications requiring networking</a:t>
            </a:r>
          </a:p>
          <a:p>
            <a:pPr>
              <a:buNone/>
            </a:pPr>
            <a:r>
              <a:rPr lang="en-US" sz="2000" dirty="0" smtClean="0"/>
              <a:t>Computer science theorists theorized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this derived from a lack of </a:t>
            </a:r>
            <a:r>
              <a:rPr lang="en-US" sz="2000" b="1" dirty="0" smtClean="0"/>
              <a:t>abstractions</a:t>
            </a:r>
          </a:p>
          <a:p>
            <a:pPr>
              <a:buNone/>
            </a:pPr>
            <a:r>
              <a:rPr lang="en-US" sz="2000" dirty="0" smtClean="0"/>
              <a:t>In CS an </a:t>
            </a:r>
            <a:r>
              <a:rPr lang="en-US" sz="2000" i="1" dirty="0" smtClean="0"/>
              <a:t>abstraction</a:t>
            </a:r>
            <a:r>
              <a:rPr lang="en-US" sz="2000" dirty="0" smtClean="0"/>
              <a:t> is a representation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reveals semantics needed </a:t>
            </a:r>
            <a:r>
              <a:rPr lang="en-US" sz="1800" i="1" dirty="0" smtClean="0"/>
              <a:t>at a given level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while hiding implementation details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thus allowing a programmer to focus on necessary concepts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without getting bogged down in unnecessary details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Much of the progress in CS resulted from finding new abstractions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Example: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Programming languages with higher and higher layers of abstraction have been developed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very slow to code directly in assembly language (with 1 abstraction : mnemonics for </a:t>
            </a:r>
            <a:r>
              <a:rPr lang="en-US" sz="1600" dirty="0" err="1" smtClean="0"/>
              <a:t>opcodes</a:t>
            </a:r>
            <a:r>
              <a:rPr lang="en-US" sz="16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a bit faster to coding in a low-level language like C (additional abstractions : variables, structures)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much faster coding in high-level imperative language like Python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much faster yet coding in a declarative language (coding has been abstracted away)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fastest coding in a domain-specific language (only contains the needed abstractions)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plane abstractions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194" y="1146410"/>
            <a:ext cx="8584442" cy="54045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CS theorists came to the conclusion that </a:t>
            </a:r>
            <a:r>
              <a:rPr lang="en-US" sz="2000" baseline="30000" dirty="0" smtClean="0"/>
              <a:t>1 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The data plane has a useful </a:t>
            </a:r>
            <a:r>
              <a:rPr lang="en-US" sz="2000" i="1" dirty="0" smtClean="0"/>
              <a:t>abstraction</a:t>
            </a:r>
            <a:r>
              <a:rPr lang="en-US" sz="2000" dirty="0" smtClean="0"/>
              <a:t> – layering </a:t>
            </a:r>
            <a:endParaRPr lang="en-US" sz="1800" dirty="0" smtClean="0"/>
          </a:p>
          <a:p>
            <a:r>
              <a:rPr lang="en-US" sz="2000" dirty="0" smtClean="0"/>
              <a:t>There is no unified control plane or useful abstractions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instead each network application has its own tailored-made control  plane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 its own element discovery, state distribution, failure recovery, etc.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Note the subtle change of terminology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instead of calling switching, routing, load balancing, etc. network </a:t>
            </a:r>
            <a:r>
              <a:rPr lang="en-US" sz="2000" i="1" dirty="0" smtClean="0"/>
              <a:t>functions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/>
              <a:t>	</a:t>
            </a:r>
            <a:r>
              <a:rPr lang="en-US" sz="2000" dirty="0" smtClean="0"/>
              <a:t>to the CS theorists they are network </a:t>
            </a:r>
            <a:r>
              <a:rPr lang="en-US" sz="2000" i="1" dirty="0" smtClean="0"/>
              <a:t>applications </a:t>
            </a:r>
            <a:r>
              <a:rPr lang="en-US" sz="1400" dirty="0" smtClean="0"/>
              <a:t>(like SW apps, they can be easily added)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SDN principle 1</a:t>
            </a:r>
            <a:r>
              <a:rPr lang="en-US" sz="2000" dirty="0" smtClean="0">
                <a:solidFill>
                  <a:schemeClr val="tx2"/>
                </a:solidFill>
              </a:rPr>
              <a:t>    </a:t>
            </a:r>
            <a:r>
              <a:rPr lang="en-US" sz="2000" i="1" dirty="0" smtClean="0">
                <a:solidFill>
                  <a:schemeClr val="tx2"/>
                </a:solidFill>
              </a:rPr>
              <a:t>APIs instead of protocols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Replace control plane protocols with well-defined APIs to network applications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This would hide details of the network from the network application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revealing high-level concepts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such as requesting connectivity between A and B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hiding details unimportant to the application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such as details of switches through which the path A → B passes</a:t>
            </a:r>
            <a:endParaRPr lang="en-US" sz="2000" i="1" dirty="0" smtClean="0"/>
          </a:p>
          <a:p>
            <a:pPr>
              <a:spcBef>
                <a:spcPts val="1800"/>
              </a:spcBef>
              <a:buNone/>
            </a:pPr>
            <a:r>
              <a:rPr lang="en-US" sz="1600" b="1" baseline="30000" dirty="0" smtClean="0"/>
              <a:t>1</a:t>
            </a:r>
            <a:r>
              <a:rPr lang="en-US" sz="1600" dirty="0" smtClean="0"/>
              <a:t> I personally believe that this insight is mostly misguided, but here I am reporting history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Operating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6602" y="1146417"/>
            <a:ext cx="8407021" cy="215634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Abstractions in computer science hide details not useful at a given level</a:t>
            </a:r>
          </a:p>
          <a:p>
            <a:pPr>
              <a:buNone/>
            </a:pPr>
            <a:r>
              <a:rPr lang="en-US" sz="2000" dirty="0" smtClean="0"/>
              <a:t>For example, an operating system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sits between user programs and the physical computer hardware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reveals high level functions </a:t>
            </a:r>
            <a:r>
              <a:rPr lang="en-US" sz="1800" dirty="0" smtClean="0"/>
              <a:t>(e.g., allocating a block of memory or writing to disk)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hides hardware-specific details (e.g., memory chips and disk drives)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We can think of SDN as a </a:t>
            </a:r>
            <a:r>
              <a:rPr lang="en-US" sz="2000" b="1" dirty="0" smtClean="0"/>
              <a:t>Network Operating System</a:t>
            </a:r>
            <a:r>
              <a:rPr lang="en-US" sz="2000" dirty="0" smtClean="0"/>
              <a:t>  </a:t>
            </a:r>
          </a:p>
          <a:p>
            <a:pPr>
              <a:buNone/>
            </a:pPr>
            <a:endParaRPr lang="en-US" sz="2000" dirty="0"/>
          </a:p>
        </p:txBody>
      </p:sp>
      <p:grpSp>
        <p:nvGrpSpPr>
          <p:cNvPr id="9" name="Group 9"/>
          <p:cNvGrpSpPr/>
          <p:nvPr/>
        </p:nvGrpSpPr>
        <p:grpSpPr>
          <a:xfrm>
            <a:off x="122819" y="3493828"/>
            <a:ext cx="1344936" cy="914400"/>
            <a:chOff x="682387" y="3411940"/>
            <a:chExt cx="1364777" cy="914400"/>
          </a:xfrm>
        </p:grpSpPr>
        <p:sp>
          <p:nvSpPr>
            <p:cNvPr id="4" name="Oval 3"/>
            <p:cNvSpPr/>
            <p:nvPr/>
          </p:nvSpPr>
          <p:spPr>
            <a:xfrm>
              <a:off x="709684" y="3411940"/>
              <a:ext cx="1310185" cy="9144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2387" y="3548418"/>
              <a:ext cx="1364777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user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application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2264" y="4517409"/>
            <a:ext cx="3195990" cy="8771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2000" b="1" dirty="0" smtClean="0">
              <a:latin typeface="+mn-lt"/>
            </a:endParaRPr>
          </a:p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Computer Operating System</a:t>
            </a:r>
          </a:p>
          <a:p>
            <a:pPr algn="ctr">
              <a:lnSpc>
                <a:spcPct val="85000"/>
              </a:lnSpc>
            </a:pPr>
            <a:endParaRPr lang="en-US" sz="2000" b="1" dirty="0" smtClean="0">
              <a:latin typeface="+mn-lt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130338" y="5568288"/>
            <a:ext cx="1316324" cy="586854"/>
            <a:chOff x="4127031" y="4967786"/>
            <a:chExt cx="1705970" cy="586854"/>
          </a:xfrm>
        </p:grpSpPr>
        <p:sp>
          <p:nvSpPr>
            <p:cNvPr id="7" name="TextBox 6"/>
            <p:cNvSpPr txBox="1"/>
            <p:nvPr/>
          </p:nvSpPr>
          <p:spPr>
            <a:xfrm>
              <a:off x="4127031" y="4981433"/>
              <a:ext cx="1705970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  <a:latin typeface="+mn-lt"/>
                </a:rPr>
                <a:t>HW 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  <a:latin typeface="+mn-lt"/>
                </a:rPr>
                <a:t>component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40276" y="4967786"/>
              <a:ext cx="1665028" cy="5868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456581" y="3482455"/>
            <a:ext cx="1344936" cy="914400"/>
            <a:chOff x="682387" y="3411940"/>
            <a:chExt cx="1364777" cy="914400"/>
          </a:xfrm>
        </p:grpSpPr>
        <p:sp>
          <p:nvSpPr>
            <p:cNvPr id="24" name="Oval 23"/>
            <p:cNvSpPr/>
            <p:nvPr/>
          </p:nvSpPr>
          <p:spPr>
            <a:xfrm>
              <a:off x="709684" y="3411940"/>
              <a:ext cx="1310185" cy="9144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2387" y="3548418"/>
              <a:ext cx="1364777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user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application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2790334" y="3484725"/>
            <a:ext cx="1344936" cy="914400"/>
            <a:chOff x="682387" y="3411940"/>
            <a:chExt cx="1364777" cy="914400"/>
          </a:xfrm>
        </p:grpSpPr>
        <p:sp>
          <p:nvSpPr>
            <p:cNvPr id="27" name="Oval 26"/>
            <p:cNvSpPr/>
            <p:nvPr/>
          </p:nvSpPr>
          <p:spPr>
            <a:xfrm>
              <a:off x="709684" y="3411940"/>
              <a:ext cx="1310185" cy="9144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2387" y="3548418"/>
              <a:ext cx="1364777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user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application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3" name="Group 29"/>
          <p:cNvGrpSpPr/>
          <p:nvPr/>
        </p:nvGrpSpPr>
        <p:grpSpPr>
          <a:xfrm>
            <a:off x="1456466" y="5556912"/>
            <a:ext cx="1316324" cy="586854"/>
            <a:chOff x="4127031" y="4967786"/>
            <a:chExt cx="1705970" cy="586854"/>
          </a:xfrm>
        </p:grpSpPr>
        <p:sp>
          <p:nvSpPr>
            <p:cNvPr id="31" name="TextBox 30"/>
            <p:cNvSpPr txBox="1"/>
            <p:nvPr/>
          </p:nvSpPr>
          <p:spPr>
            <a:xfrm>
              <a:off x="4127031" y="4981433"/>
              <a:ext cx="1705970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  <a:latin typeface="+mn-lt"/>
                </a:rPr>
                <a:t>HW 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  <a:latin typeface="+mn-lt"/>
                </a:rPr>
                <a:t>component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40276" y="4967786"/>
              <a:ext cx="1665028" cy="5868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32"/>
          <p:cNvGrpSpPr/>
          <p:nvPr/>
        </p:nvGrpSpPr>
        <p:grpSpPr>
          <a:xfrm>
            <a:off x="2782594" y="5559184"/>
            <a:ext cx="1316324" cy="586854"/>
            <a:chOff x="4127031" y="4967786"/>
            <a:chExt cx="1705970" cy="586854"/>
          </a:xfrm>
        </p:grpSpPr>
        <p:sp>
          <p:nvSpPr>
            <p:cNvPr id="34" name="TextBox 33"/>
            <p:cNvSpPr txBox="1"/>
            <p:nvPr/>
          </p:nvSpPr>
          <p:spPr>
            <a:xfrm>
              <a:off x="4127031" y="4981433"/>
              <a:ext cx="1705970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  <a:latin typeface="+mn-lt"/>
                </a:rPr>
                <a:t>HW 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  <a:latin typeface="+mn-lt"/>
                </a:rPr>
                <a:t>component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40276" y="4967786"/>
              <a:ext cx="1665028" cy="5868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4751763" y="3496100"/>
            <a:ext cx="1344936" cy="914400"/>
            <a:chOff x="682387" y="3411940"/>
            <a:chExt cx="1364777" cy="914400"/>
          </a:xfrm>
        </p:grpSpPr>
        <p:sp>
          <p:nvSpPr>
            <p:cNvPr id="39" name="Oval 38"/>
            <p:cNvSpPr/>
            <p:nvPr/>
          </p:nvSpPr>
          <p:spPr>
            <a:xfrm>
              <a:off x="709684" y="3411940"/>
              <a:ext cx="1310185" cy="9144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2387" y="3548418"/>
              <a:ext cx="1364777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network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application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182554" y="4519681"/>
            <a:ext cx="3133699" cy="8794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2000" b="1" dirty="0" smtClean="0">
              <a:latin typeface="+mn-lt"/>
            </a:endParaRPr>
          </a:p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Network Operating System</a:t>
            </a:r>
          </a:p>
          <a:p>
            <a:pPr algn="ctr">
              <a:lnSpc>
                <a:spcPct val="85000"/>
              </a:lnSpc>
            </a:pPr>
            <a:endParaRPr lang="en-US" sz="2000" b="1" dirty="0" smtClean="0">
              <a:latin typeface="+mn-lt"/>
            </a:endParaRPr>
          </a:p>
        </p:txBody>
      </p:sp>
      <p:grpSp>
        <p:nvGrpSpPr>
          <p:cNvPr id="16" name="Group 41"/>
          <p:cNvGrpSpPr/>
          <p:nvPr/>
        </p:nvGrpSpPr>
        <p:grpSpPr>
          <a:xfrm>
            <a:off x="4759282" y="5570560"/>
            <a:ext cx="1316324" cy="586854"/>
            <a:chOff x="4127031" y="4967786"/>
            <a:chExt cx="1705970" cy="586854"/>
          </a:xfrm>
        </p:grpSpPr>
        <p:sp>
          <p:nvSpPr>
            <p:cNvPr id="43" name="TextBox 42"/>
            <p:cNvSpPr txBox="1"/>
            <p:nvPr/>
          </p:nvSpPr>
          <p:spPr>
            <a:xfrm>
              <a:off x="4127031" y="4981433"/>
              <a:ext cx="1705970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  <a:latin typeface="+mn-lt"/>
                </a:rPr>
                <a:t>SDN 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  <a:latin typeface="+mn-lt"/>
                </a:rPr>
                <a:t>switch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40276" y="4967786"/>
              <a:ext cx="1665028" cy="5868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4"/>
          <p:cNvGrpSpPr/>
          <p:nvPr/>
        </p:nvGrpSpPr>
        <p:grpSpPr>
          <a:xfrm>
            <a:off x="6085525" y="3484727"/>
            <a:ext cx="1344936" cy="914400"/>
            <a:chOff x="682387" y="3411940"/>
            <a:chExt cx="1364777" cy="914400"/>
          </a:xfrm>
        </p:grpSpPr>
        <p:sp>
          <p:nvSpPr>
            <p:cNvPr id="46" name="Oval 45"/>
            <p:cNvSpPr/>
            <p:nvPr/>
          </p:nvSpPr>
          <p:spPr>
            <a:xfrm>
              <a:off x="709684" y="3411940"/>
              <a:ext cx="1310185" cy="9144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2387" y="3548418"/>
              <a:ext cx="1364777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network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application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8" name="Group 47"/>
          <p:cNvGrpSpPr/>
          <p:nvPr/>
        </p:nvGrpSpPr>
        <p:grpSpPr>
          <a:xfrm>
            <a:off x="7419278" y="3486997"/>
            <a:ext cx="1344936" cy="914400"/>
            <a:chOff x="682387" y="3411940"/>
            <a:chExt cx="1364777" cy="914400"/>
          </a:xfrm>
        </p:grpSpPr>
        <p:sp>
          <p:nvSpPr>
            <p:cNvPr id="49" name="Oval 48"/>
            <p:cNvSpPr/>
            <p:nvPr/>
          </p:nvSpPr>
          <p:spPr>
            <a:xfrm>
              <a:off x="709684" y="3411940"/>
              <a:ext cx="1310185" cy="9144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2387" y="3548418"/>
              <a:ext cx="1364777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network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application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6085410" y="5559184"/>
            <a:ext cx="1316324" cy="586854"/>
            <a:chOff x="4127031" y="4967786"/>
            <a:chExt cx="1705970" cy="586854"/>
          </a:xfrm>
        </p:grpSpPr>
        <p:sp>
          <p:nvSpPr>
            <p:cNvPr id="52" name="TextBox 51"/>
            <p:cNvSpPr txBox="1"/>
            <p:nvPr/>
          </p:nvSpPr>
          <p:spPr>
            <a:xfrm>
              <a:off x="4127031" y="4981433"/>
              <a:ext cx="1705970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</a:rPr>
                <a:t>SDN 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</a:rPr>
                <a:t>switch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140276" y="4967786"/>
              <a:ext cx="1665028" cy="5868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53"/>
          <p:cNvGrpSpPr/>
          <p:nvPr/>
        </p:nvGrpSpPr>
        <p:grpSpPr>
          <a:xfrm>
            <a:off x="7411538" y="5561456"/>
            <a:ext cx="1316324" cy="586854"/>
            <a:chOff x="4127031" y="4967786"/>
            <a:chExt cx="1705970" cy="586854"/>
          </a:xfrm>
        </p:grpSpPr>
        <p:sp>
          <p:nvSpPr>
            <p:cNvPr id="55" name="TextBox 54"/>
            <p:cNvSpPr txBox="1"/>
            <p:nvPr/>
          </p:nvSpPr>
          <p:spPr>
            <a:xfrm>
              <a:off x="4127031" y="4981433"/>
              <a:ext cx="1705970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</a:rPr>
                <a:t>SDN 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chemeClr val="accent2"/>
                  </a:solidFill>
                </a:rPr>
                <a:t>switch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140276" y="4967786"/>
              <a:ext cx="1665028" cy="5868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971497" y="3562067"/>
            <a:ext cx="928048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Note: apps can be added without changing OS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forwarding abstraction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318" y="1228299"/>
            <a:ext cx="8407021" cy="5322626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Continuing the CS-theorist’s argument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another abstraction relates to how a network element forwards packets</a:t>
            </a:r>
          </a:p>
          <a:p>
            <a:r>
              <a:rPr lang="en-US" sz="2000" dirty="0" smtClean="0"/>
              <a:t>A switch observes MAC addresses and VLAN tags and performs exact match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 router observes IP addresses and performs longest prefix match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 firewall observes multiple fields and performs regular expression match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We can hide these details and state :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SDN principle 2</a:t>
            </a:r>
            <a:r>
              <a:rPr lang="en-US" sz="2000" dirty="0" smtClean="0">
                <a:solidFill>
                  <a:schemeClr val="tx2"/>
                </a:solidFill>
              </a:rPr>
              <a:t>  </a:t>
            </a:r>
            <a:r>
              <a:rPr lang="en-US" sz="2000" i="1" dirty="0" smtClean="0">
                <a:solidFill>
                  <a:schemeClr val="tx2"/>
                </a:solidFill>
              </a:rPr>
              <a:t>Packet forwarding as a computational problem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The function of any </a:t>
            </a:r>
            <a:r>
              <a:rPr lang="en-US" sz="2000" b="1" dirty="0" smtClean="0">
                <a:solidFill>
                  <a:schemeClr val="tx2"/>
                </a:solidFill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etwork </a:t>
            </a:r>
            <a:r>
              <a:rPr lang="en-US" sz="2000" b="1" dirty="0" smtClean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lement is to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receive a packet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observe packet fields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apply algorithm (classification, decision logic)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optionally edit packet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forward or discard packet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898" y="1146412"/>
            <a:ext cx="8488908" cy="5281684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It would be too slow for a Network Element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to query the central algorithm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for every packet received</a:t>
            </a:r>
          </a:p>
          <a:p>
            <a:pPr>
              <a:buNone/>
            </a:pPr>
            <a:r>
              <a:rPr lang="en-US" sz="2000" dirty="0" smtClean="0"/>
              <a:t>So, it needs to store some network state</a:t>
            </a:r>
          </a:p>
          <a:p>
            <a:pPr>
              <a:buNone/>
            </a:pPr>
            <a:r>
              <a:rPr lang="en-US" sz="2000" dirty="0" smtClean="0"/>
              <a:t>In order to reduce the amount of state it needs to store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we identify packets as belonging to </a:t>
            </a:r>
            <a:r>
              <a:rPr lang="en-US" sz="2000" b="1" dirty="0" smtClean="0"/>
              <a:t>flows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SDN principle 3  </a:t>
            </a:r>
            <a:r>
              <a:rPr lang="en-US" sz="2000" i="1" dirty="0" smtClean="0">
                <a:solidFill>
                  <a:schemeClr val="tx2"/>
                </a:solidFill>
              </a:rPr>
              <a:t>Flows</a:t>
            </a:r>
            <a:r>
              <a:rPr lang="en-US" sz="2000" dirty="0" smtClean="0">
                <a:solidFill>
                  <a:schemeClr val="tx2"/>
                </a:solidFill>
              </a:rPr>
              <a:t> (as in </a:t>
            </a:r>
            <a:r>
              <a:rPr lang="en-US" sz="2000" dirty="0" err="1" smtClean="0">
                <a:solidFill>
                  <a:schemeClr val="tx2"/>
                </a:solidFill>
              </a:rPr>
              <a:t>Open</a:t>
            </a:r>
            <a:r>
              <a:rPr lang="en-US" sz="2000" b="1" dirty="0" err="1" smtClean="0">
                <a:solidFill>
                  <a:schemeClr val="tx2"/>
                </a:solidFill>
              </a:rPr>
              <a:t>Flow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Packets are handled solely based on the flow to which they belong </a:t>
            </a:r>
            <a:endParaRPr lang="en-US" sz="2000" b="1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Flows are thus just like </a:t>
            </a:r>
            <a:r>
              <a:rPr lang="en-US" sz="2000" b="1" dirty="0" smtClean="0"/>
              <a:t>F</a:t>
            </a:r>
            <a:r>
              <a:rPr lang="en-US" sz="2000" dirty="0" smtClean="0"/>
              <a:t>orwarding </a:t>
            </a:r>
            <a:r>
              <a:rPr lang="en-US" sz="2000" b="1" dirty="0" smtClean="0"/>
              <a:t>E</a:t>
            </a:r>
            <a:r>
              <a:rPr lang="en-US" sz="2000" dirty="0" smtClean="0"/>
              <a:t>quivalence </a:t>
            </a:r>
            <a:r>
              <a:rPr lang="en-US" sz="2000" b="1" dirty="0" smtClean="0"/>
              <a:t>C</a:t>
            </a:r>
            <a:r>
              <a:rPr lang="en-US" sz="2000" dirty="0" smtClean="0"/>
              <a:t>lasses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Thus a flow may be determined by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an IP prefix in an IP network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 label in an MPLS network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VLANs in VLAN cross-connect networks</a:t>
            </a:r>
          </a:p>
          <a:p>
            <a:pPr>
              <a:buNone/>
            </a:pPr>
            <a:r>
              <a:rPr lang="en-US" sz="2000" dirty="0" smtClean="0"/>
              <a:t>The granularity of a flow depends on the application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262623"/>
            <a:ext cx="7219665" cy="644740"/>
          </a:xfrm>
        </p:spPr>
        <p:txBody>
          <a:bodyPr/>
          <a:lstStyle/>
          <a:p>
            <a:r>
              <a:rPr lang="en-US" dirty="0" smtClean="0"/>
              <a:t>Network state and graph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894" y="1173706"/>
            <a:ext cx="8652682" cy="539086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 order to perform the forwarding algorithm on a packet belonging to a flow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NEs need to know something of the network state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(this may be complete knowledge or very limited local knowledge)</a:t>
            </a:r>
          </a:p>
          <a:p>
            <a:pPr>
              <a:buNone/>
            </a:pPr>
            <a:r>
              <a:rPr lang="en-US" sz="2000" dirty="0" smtClean="0"/>
              <a:t>The best decisions can be made when there is full global knowledge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it would be expensive for every NE to acquire and store such state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With full knowledge of topology and constraints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flow routing problem can be solved by a graph algorithm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While it is possible to perform the decision algorithms in a distributed manner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it makes more sense to perform them centrally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The algorithm may be the same </a:t>
            </a:r>
            <a:r>
              <a:rPr lang="en-US" sz="1800" dirty="0" err="1" smtClean="0"/>
              <a:t>Dijkstra</a:t>
            </a:r>
            <a:r>
              <a:rPr lang="en-US" sz="180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but performed in a central location by an entity with full knowledge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SDN principle 4  </a:t>
            </a:r>
            <a:r>
              <a:rPr lang="en-US" sz="2000" i="1" dirty="0" smtClean="0">
                <a:solidFill>
                  <a:schemeClr val="tx2"/>
                </a:solidFill>
              </a:rPr>
              <a:t>Eliminate distributed protocols</a:t>
            </a:r>
            <a:r>
              <a:rPr lang="en-US" sz="2000" b="1" i="1" dirty="0" smtClean="0">
                <a:solidFill>
                  <a:schemeClr val="tx2"/>
                </a:solidFill>
              </a:rPr>
              <a:t> </a:t>
            </a:r>
            <a:endParaRPr lang="en-US" sz="2000" i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Replace distributed routing protocols with graph algorithms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	performed at a central location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However, if the algorithm is not performed at the NE,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how does it know how to forward packets ?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392" y="1174764"/>
            <a:ext cx="8751128" cy="54444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optimal amount of network state to be stored at the individual NE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is just a </a:t>
            </a:r>
            <a:r>
              <a:rPr lang="en-US" sz="2000" i="1" dirty="0" smtClean="0"/>
              <a:t>flow table describing </a:t>
            </a:r>
            <a:r>
              <a:rPr lang="en-US" sz="2000" dirty="0" smtClean="0"/>
              <a:t>how to forward a packet belonging to a flow (FIB) </a:t>
            </a:r>
          </a:p>
          <a:p>
            <a:pPr>
              <a:buNone/>
            </a:pPr>
            <a:r>
              <a:rPr lang="en-US" sz="2000" dirty="0" smtClean="0"/>
              <a:t>Conventional NEs have two parts: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smart but slow CPUs that create the FIB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fast but dumb switch fabrics that use the FIB</a:t>
            </a:r>
          </a:p>
          <a:p>
            <a:pPr>
              <a:buNone/>
            </a:pPr>
            <a:r>
              <a:rPr lang="en-US" sz="2000" dirty="0" smtClean="0"/>
              <a:t>Since the algorithms to build the FIB are performed elsewhere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SDN brings the added bonus that we don’t need the CPU</a:t>
            </a:r>
          </a:p>
          <a:p>
            <a:pPr>
              <a:buNone/>
            </a:pPr>
            <a:r>
              <a:rPr lang="en-US" sz="2000" dirty="0" smtClean="0"/>
              <a:t>Such a simplified NE is called an </a:t>
            </a:r>
            <a:r>
              <a:rPr lang="en-US" sz="2000" b="1" dirty="0" smtClean="0"/>
              <a:t>SDN switch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We populate the flow table by direct configuration</a:t>
            </a:r>
          </a:p>
          <a:p>
            <a:pPr>
              <a:buNone/>
            </a:pPr>
            <a:r>
              <a:rPr lang="en-US" sz="2000" dirty="0" smtClean="0"/>
              <a:t>The entity that communicates with the SDN switch to send configuration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is called an </a:t>
            </a:r>
            <a:r>
              <a:rPr lang="en-US" sz="2000" b="1" dirty="0" smtClean="0"/>
              <a:t>SDN controller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SDN principle 5  </a:t>
            </a:r>
            <a:r>
              <a:rPr lang="en-US" sz="2000" i="1" dirty="0" smtClean="0">
                <a:solidFill>
                  <a:schemeClr val="tx2"/>
                </a:solidFill>
              </a:rPr>
              <a:t>Configuration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SDN switches are dumb and flows are </a:t>
            </a:r>
            <a:r>
              <a:rPr lang="en-US" sz="2000" i="1" dirty="0" smtClean="0">
                <a:solidFill>
                  <a:schemeClr val="tx2"/>
                </a:solidFill>
              </a:rPr>
              <a:t>configured</a:t>
            </a:r>
            <a:r>
              <a:rPr lang="en-US" sz="2000" dirty="0" smtClean="0">
                <a:solidFill>
                  <a:schemeClr val="tx2"/>
                </a:solidFill>
              </a:rPr>
              <a:t> by an SDN controller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as a compiler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194" y="1146412"/>
            <a:ext cx="8611737" cy="534992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We have discussed the popular model of SDN as a Network Operating System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An alternative abstraction (advocated by Contrail, recently acquired by Juniper)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views SDN as a compiler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idea is that the network user describes its requirements/constraints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in a high level </a:t>
            </a:r>
            <a:r>
              <a:rPr lang="en-US" sz="2000" i="1" dirty="0" smtClean="0"/>
              <a:t>declarative</a:t>
            </a:r>
            <a:r>
              <a:rPr lang="en-US" sz="2000" dirty="0" smtClean="0"/>
              <a:t> description</a:t>
            </a:r>
          </a:p>
          <a:p>
            <a:pPr>
              <a:buNone/>
            </a:pPr>
            <a:r>
              <a:rPr lang="en-US" sz="2000" dirty="0" smtClean="0"/>
              <a:t>The SDN compiler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parses the requirements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compiles them to low level instructions for a NE (which may be an SDN switch)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5" y="2318991"/>
            <a:ext cx="7180620" cy="1785453"/>
          </a:xfrm>
        </p:spPr>
        <p:txBody>
          <a:bodyPr/>
          <a:lstStyle/>
          <a:p>
            <a:r>
              <a:rPr lang="en-US" dirty="0" smtClean="0"/>
              <a:t>Introduction to NFV and SDN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199" y="1218914"/>
            <a:ext cx="8729380" cy="527741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SDN academicians complain about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</a:t>
            </a:r>
            <a:r>
              <a:rPr lang="en-US" sz="2000" i="1" dirty="0" smtClean="0"/>
              <a:t>brittleness / fragility</a:t>
            </a:r>
            <a:r>
              <a:rPr lang="en-US" sz="2000" dirty="0" smtClean="0"/>
              <a:t> of communications protocols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As opposed to the </a:t>
            </a:r>
            <a:r>
              <a:rPr lang="en-US" sz="2000" i="1" dirty="0" smtClean="0"/>
              <a:t>robustness</a:t>
            </a:r>
            <a:r>
              <a:rPr lang="en-US" sz="2000" dirty="0" smtClean="0"/>
              <a:t> their approach can bring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To investigate this claim, we need to understand what </a:t>
            </a:r>
            <a:r>
              <a:rPr lang="en-US" sz="2000" i="1" dirty="0" smtClean="0"/>
              <a:t>robustness</a:t>
            </a:r>
            <a:r>
              <a:rPr lang="en-US" sz="2000" dirty="0" smtClean="0"/>
              <a:t> means</a:t>
            </a:r>
          </a:p>
          <a:p>
            <a:pPr marL="457200" indent="-457200">
              <a:buNone/>
            </a:pPr>
            <a:r>
              <a:rPr lang="en-US" sz="2000" dirty="0" smtClean="0"/>
              <a:t>We say that a system is </a:t>
            </a:r>
            <a:r>
              <a:rPr lang="en-US" sz="2000" b="1" dirty="0" smtClean="0"/>
              <a:t>robust to X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when it can continue functioning even when X happens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000" dirty="0" smtClean="0"/>
              <a:t>For example, 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/>
              <a:t>A communications network is </a:t>
            </a:r>
            <a:r>
              <a:rPr lang="en-US" sz="2000" b="1" dirty="0" smtClean="0"/>
              <a:t>robust to failures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if it continues functioning even when links or network elements fail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/>
              <a:t>A communications network is </a:t>
            </a:r>
            <a:r>
              <a:rPr lang="en-US" sz="2000" b="1" dirty="0" smtClean="0"/>
              <a:t>robust to capacity increase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if it continues functioning when the capacity it is required to handle increases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000" dirty="0" smtClean="0"/>
              <a:t>Note that it is meaningless to say that a system is </a:t>
            </a:r>
            <a:r>
              <a:rPr lang="en-US" sz="2000" i="1" dirty="0" smtClean="0"/>
              <a:t>robust</a:t>
            </a:r>
            <a:r>
              <a:rPr lang="en-US" sz="2000" dirty="0" smtClean="0"/>
              <a:t> without saying to </a:t>
            </a:r>
            <a:r>
              <a:rPr lang="en-US" sz="2000" i="1" dirty="0" smtClean="0"/>
              <a:t>what </a:t>
            </a:r>
            <a:r>
              <a:rPr lang="en-US" sz="2000" dirty="0" smtClean="0"/>
              <a:t>!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</a:p>
          <a:p>
            <a:pPr marL="457200" indent="-45720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  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870" y="1161117"/>
            <a:ext cx="8409935" cy="5253331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Unfortunately,  </a:t>
            </a:r>
            <a:r>
              <a:rPr lang="en-US" sz="2000" i="1" dirty="0" smtClean="0"/>
              <a:t>robustness to X </a:t>
            </a:r>
            <a:r>
              <a:rPr lang="en-US" sz="2000" dirty="0" smtClean="0"/>
              <a:t>may contradict </a:t>
            </a:r>
            <a:r>
              <a:rPr lang="en-US" sz="2000" i="1" dirty="0" smtClean="0"/>
              <a:t>robustness to Y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For example,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 order to achieve robustness to failures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network is designed with redundancy (e.g., 1+1)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 order to achieve robustness to capacity increase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network is designed for efficiency, i.e., with no redundancy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Thus networks can not be designed to be robust to everything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Instead, networks are designed to profitably provide services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The X that seems to be most on the minds of SDN proponents is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creation of new types of services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In the past, new service type creation was infrequent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so networks were not required to be robust to it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This is an area where SDN can make a big difference !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SDN (pre)history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23848" y="1051014"/>
            <a:ext cx="8533549" cy="5806985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 smtClean="0"/>
              <a:t>2005   </a:t>
            </a:r>
            <a:r>
              <a:rPr lang="en-US" sz="2000" b="1" baseline="10000" dirty="0" smtClean="0"/>
              <a:t>●</a:t>
            </a:r>
            <a:r>
              <a:rPr lang="en-US" sz="1200" b="1" dirty="0" smtClean="0"/>
              <a:t>  </a:t>
            </a:r>
            <a:r>
              <a:rPr lang="en-US" sz="2000" dirty="0" smtClean="0"/>
              <a:t>4D project   </a:t>
            </a:r>
            <a:r>
              <a:rPr lang="en-US" sz="1400" dirty="0" smtClean="0"/>
              <a:t>Greenberg, </a:t>
            </a:r>
            <a:r>
              <a:rPr lang="en-US" sz="1400" dirty="0" err="1" smtClean="0"/>
              <a:t>Hjalmtysson</a:t>
            </a:r>
            <a:r>
              <a:rPr lang="en-US" sz="1400" dirty="0" smtClean="0"/>
              <a:t>, </a:t>
            </a:r>
            <a:r>
              <a:rPr lang="en-US" sz="1400" dirty="0" err="1" smtClean="0"/>
              <a:t>Maltz</a:t>
            </a:r>
            <a:r>
              <a:rPr lang="en-US" sz="1400" dirty="0" smtClean="0"/>
              <a:t>, Myers, Rexford, </a:t>
            </a:r>
            <a:r>
              <a:rPr lang="en-US" sz="1400" dirty="0" err="1" smtClean="0"/>
              <a:t>Xie</a:t>
            </a:r>
            <a:r>
              <a:rPr lang="en-US" sz="1400" dirty="0" smtClean="0"/>
              <a:t>, Yan, Zhan, Zhang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 smtClean="0"/>
              <a:t>2005-2006</a:t>
            </a:r>
            <a:r>
              <a:rPr lang="en-US" sz="2000" dirty="0" smtClean="0"/>
              <a:t>   </a:t>
            </a:r>
            <a:r>
              <a:rPr lang="en-US" sz="2000" b="1" baseline="10000" dirty="0" smtClean="0"/>
              <a:t>●</a:t>
            </a:r>
            <a:r>
              <a:rPr lang="en-US" sz="1200" b="1" dirty="0" smtClean="0"/>
              <a:t> </a:t>
            </a:r>
            <a:r>
              <a:rPr lang="en-US" sz="2000" dirty="0" smtClean="0"/>
              <a:t>Stanford PhD student Martin </a:t>
            </a:r>
            <a:r>
              <a:rPr lang="en-US" sz="2000" dirty="0" err="1" smtClean="0"/>
              <a:t>Casado</a:t>
            </a:r>
            <a:r>
              <a:rPr lang="en-US" sz="2000" dirty="0" smtClean="0"/>
              <a:t> develops </a:t>
            </a:r>
            <a:r>
              <a:rPr lang="en-US" sz="2000" i="1" dirty="0" smtClean="0"/>
              <a:t>Ethane</a:t>
            </a:r>
            <a:endParaRPr lang="en-US" dirty="0" smtClean="0"/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1400" dirty="0" smtClean="0"/>
              <a:t>			(with Michael Freedman, Nick </a:t>
            </a:r>
            <a:r>
              <a:rPr lang="en-US" sz="1400" dirty="0" err="1" smtClean="0"/>
              <a:t>McKeown</a:t>
            </a:r>
            <a:r>
              <a:rPr lang="en-US" sz="1400" dirty="0" smtClean="0"/>
              <a:t>, Scott </a:t>
            </a:r>
            <a:r>
              <a:rPr lang="en-US" sz="1400" dirty="0" err="1" smtClean="0"/>
              <a:t>Shenker</a:t>
            </a:r>
            <a:r>
              <a:rPr lang="en-US" sz="1400" dirty="0" smtClean="0"/>
              <a:t>, and others)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 smtClean="0"/>
              <a:t>2008  </a:t>
            </a:r>
            <a:r>
              <a:rPr lang="en-US" sz="2000" b="1" baseline="10000" dirty="0" smtClean="0"/>
              <a:t>●</a:t>
            </a:r>
            <a:r>
              <a:rPr lang="en-US" sz="2000" dirty="0" smtClean="0"/>
              <a:t> </a:t>
            </a:r>
            <a:r>
              <a:rPr lang="en-US" sz="2000" i="1" dirty="0" err="1" smtClean="0"/>
              <a:t>OpenFlow</a:t>
            </a:r>
            <a:r>
              <a:rPr lang="en-US" sz="2000" i="1" dirty="0" smtClean="0"/>
              <a:t>: Enabling Innovation in Campus Networks</a:t>
            </a:r>
            <a:r>
              <a:rPr lang="en-US" sz="2000" dirty="0" smtClean="0"/>
              <a:t> paper</a:t>
            </a:r>
          </a:p>
          <a:p>
            <a:r>
              <a:rPr lang="en-US" sz="1400" dirty="0" smtClean="0"/>
              <a:t>Authors: Nick </a:t>
            </a:r>
            <a:r>
              <a:rPr lang="en-US" sz="1400" dirty="0" err="1" smtClean="0"/>
              <a:t>McKeown</a:t>
            </a:r>
            <a:r>
              <a:rPr lang="en-US" sz="1400" dirty="0" smtClean="0"/>
              <a:t>, Guru </a:t>
            </a:r>
            <a:r>
              <a:rPr lang="en-US" sz="1400" dirty="0" err="1" smtClean="0"/>
              <a:t>Parulkar</a:t>
            </a:r>
            <a:r>
              <a:rPr lang="en-US" sz="1400" dirty="0" smtClean="0"/>
              <a:t> (Stanford), Tom Anderson (U Washington),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Balakrishnan</a:t>
            </a:r>
            <a:r>
              <a:rPr lang="en-US" sz="1400" dirty="0" smtClean="0"/>
              <a:t> (MIT),  </a:t>
            </a:r>
          </a:p>
          <a:p>
            <a:r>
              <a:rPr lang="en-US" sz="1400" dirty="0" smtClean="0"/>
              <a:t>Larry Peterson, Jennifer Rexford (Princeton), Scott </a:t>
            </a:r>
            <a:r>
              <a:rPr lang="en-US" sz="1400" dirty="0" err="1" smtClean="0"/>
              <a:t>Shenker</a:t>
            </a:r>
            <a:r>
              <a:rPr lang="en-US" sz="1400" dirty="0" smtClean="0"/>
              <a:t> (Berkeley), Jonathan Turner (Washington U St. Louis)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Stanford  establishes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Switching Consortium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 smtClean="0"/>
              <a:t>2009</a:t>
            </a:r>
            <a:r>
              <a:rPr lang="en-US" sz="2000" dirty="0" smtClean="0"/>
              <a:t> </a:t>
            </a:r>
          </a:p>
          <a:p>
            <a:pPr marL="177800" lvl="0" indent="-1778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reporter Kate Greene coins term SDN (after SDR) in interview with </a:t>
            </a:r>
            <a:r>
              <a:rPr lang="en-US" sz="2000" dirty="0" err="1" smtClean="0"/>
              <a:t>McKeown</a:t>
            </a:r>
            <a:endParaRPr lang="en-US" sz="2000" dirty="0" smtClean="0"/>
          </a:p>
          <a:p>
            <a:pPr marL="177800" lvl="0" indent="-1778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Nicira</a:t>
            </a:r>
            <a:r>
              <a:rPr lang="en-US" sz="2000" dirty="0" smtClean="0"/>
              <a:t> raises $575k funding </a:t>
            </a:r>
          </a:p>
          <a:p>
            <a:pPr marL="177800" lvl="0" indent="-1778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OpenFlow</a:t>
            </a:r>
            <a:r>
              <a:rPr lang="en-US" sz="2000" dirty="0" smtClean="0"/>
              <a:t> 1.0 spec published by </a:t>
            </a:r>
            <a:r>
              <a:rPr lang="en-US" sz="2000" dirty="0" err="1" smtClean="0"/>
              <a:t>Standford</a:t>
            </a:r>
            <a:endParaRPr lang="en-US" sz="20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 smtClean="0"/>
              <a:t>2010</a:t>
            </a:r>
            <a:r>
              <a:rPr lang="en-US" sz="2000" dirty="0" smtClean="0"/>
              <a:t>  </a:t>
            </a:r>
          </a:p>
          <a:p>
            <a:pPr marL="177800" lvl="0" indent="-1778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Big Switch raises $1.4M in seed funding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 fontAlgn="base">
              <a:spcAft>
                <a:spcPct val="0"/>
              </a:spcAft>
              <a:defRPr/>
            </a:pPr>
            <a:r>
              <a:rPr lang="en-US" sz="2000" b="1" dirty="0" smtClean="0"/>
              <a:t>2011 </a:t>
            </a:r>
            <a:r>
              <a:rPr lang="en-US" sz="2000" dirty="0" smtClean="0"/>
              <a:t> </a:t>
            </a:r>
          </a:p>
          <a:p>
            <a:pPr marL="177800" lvl="0" indent="-1778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NEC, HP, and Marvell announce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products</a:t>
            </a:r>
          </a:p>
          <a:p>
            <a:pPr marL="177800" lvl="0" indent="-1778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Cisco, Juniper and others start talking about SDN</a:t>
            </a:r>
          </a:p>
          <a:p>
            <a:pPr marL="177800" lvl="0" indent="-1778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first Open Networking Summit</a:t>
            </a:r>
          </a:p>
          <a:p>
            <a:pPr marL="177800" lvl="0" indent="-1778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ONF founded,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1.1 and 1.2 and </a:t>
            </a:r>
            <a:r>
              <a:rPr lang="en-US" sz="2000" kern="0" dirty="0" smtClean="0"/>
              <a:t>OF-CONFIG 1.0 </a:t>
            </a:r>
            <a:r>
              <a:rPr lang="en-US" sz="2000" dirty="0" smtClean="0"/>
              <a:t>specs published</a:t>
            </a:r>
          </a:p>
          <a:p>
            <a:pPr marL="457200" lvl="0" indent="-457200" fontAlgn="base">
              <a:spcAft>
                <a:spcPct val="0"/>
              </a:spcAft>
              <a:defRPr/>
            </a:pPr>
            <a:r>
              <a:rPr lang="en-US" sz="2000" b="1" kern="0" dirty="0" smtClean="0"/>
              <a:t>2012</a:t>
            </a:r>
            <a:r>
              <a:rPr lang="en-US" sz="2000" kern="0" dirty="0" smtClean="0"/>
              <a:t>   </a:t>
            </a:r>
            <a:r>
              <a:rPr lang="en-US" sz="2000" b="1" baseline="10000" dirty="0" smtClean="0"/>
              <a:t>●</a:t>
            </a:r>
            <a:r>
              <a:rPr lang="en-US" sz="2000" b="1" dirty="0" smtClean="0"/>
              <a:t>   </a:t>
            </a:r>
            <a:r>
              <a:rPr lang="en-US" sz="2000" kern="0" dirty="0" err="1" smtClean="0"/>
              <a:t>OpenFlow</a:t>
            </a:r>
            <a:r>
              <a:rPr lang="en-US" sz="2000" kern="0" dirty="0" smtClean="0"/>
              <a:t> 1.3 and OF-CONFIG 1.1 specs published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Ethane – precursor to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69258" y="1119258"/>
            <a:ext cx="8615436" cy="5568145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/>
              <a:t>Ethane was an</a:t>
            </a:r>
            <a:r>
              <a:rPr lang="en-US" sz="2000" dirty="0" smtClean="0"/>
              <a:t> enterprise network architecture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2000" dirty="0" smtClean="0"/>
              <a:t>	where connectivity is governed by high-level global fine-grained policy, e.g., </a:t>
            </a:r>
          </a:p>
          <a:p>
            <a:pPr marL="342900" lvl="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users can only communicate if allowed</a:t>
            </a:r>
          </a:p>
          <a:p>
            <a:pPr marL="342900" lvl="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traffic of </a:t>
            </a:r>
            <a:r>
              <a:rPr lang="en-US" dirty="0" err="1" smtClean="0"/>
              <a:t>untrusted</a:t>
            </a:r>
            <a:r>
              <a:rPr lang="en-US" dirty="0" smtClean="0"/>
              <a:t>  users may be required to pass through an IDS</a:t>
            </a:r>
          </a:p>
          <a:p>
            <a:pPr marL="342900" lvl="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traffic or rogue hosts can be blocked upon entry</a:t>
            </a:r>
          </a:p>
          <a:p>
            <a:pPr marL="342900" lvl="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traffic types may be given preferential treatment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Ethane had 2 components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centralized omniscient controller that manages flows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simple (dumb) flow-based Ethane switches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Ethane was built to be backwards-compatible with existing hosts and switches</a:t>
            </a:r>
          </a:p>
          <a:p>
            <a:pPr marL="463550" indent="-463550"/>
            <a:r>
              <a:rPr lang="en-US" sz="2000" kern="0" dirty="0" smtClean="0"/>
              <a:t>	and thus enables hybrid topologies and migration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controller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2000" dirty="0" smtClean="0"/>
              <a:t>knows the global network topology 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2000" dirty="0" smtClean="0"/>
              <a:t>explicitly grants access by enabling flows  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2000" dirty="0" smtClean="0"/>
              <a:t>performs route computation for permitted flows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Ethane switches are simpler than Ethernet switches, consisting of 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2000" dirty="0" smtClean="0"/>
              <a:t>a flow table 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2000" dirty="0" smtClean="0"/>
              <a:t>a secure channel to the controller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Ethane in action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025" y="1201003"/>
            <a:ext cx="82568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Bootstrapping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switches and controller form spanning tree with controller as root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Registration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all users, hosts, and switches must be authenticated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users are mapped to hosts, hosts to </a:t>
            </a:r>
            <a:r>
              <a:rPr lang="en-US" sz="2000" dirty="0" err="1" smtClean="0"/>
              <a:t>switch+port</a:t>
            </a:r>
            <a:r>
              <a:rPr lang="en-US" sz="2000" dirty="0" smtClean="0"/>
              <a:t> </a:t>
            </a:r>
            <a:r>
              <a:rPr lang="en-US" dirty="0" smtClean="0"/>
              <a:t>(mobility is part of policy)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Flow setup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 sends packet to B via switch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switch forwards packet to controller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controller consults policy and decides whether to allow /deny and path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controller adds flow entry to all switches along the path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controller sends packet back to switch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switch forwards packet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Forwarding</a:t>
            </a:r>
          </a:p>
          <a:p>
            <a:r>
              <a:rPr lang="en-US" sz="2000" dirty="0" smtClean="0"/>
              <a:t>When a packet arrives to an Ethane switch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2000" dirty="0" smtClean="0"/>
              <a:t>if in flow table, forwarded according to matching flow entry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2000" dirty="0" smtClean="0"/>
              <a:t>if not in the flow table, it is sent to controller	</a:t>
            </a:r>
            <a:endParaRPr lang="en-US" sz="20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SDN interfaces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848" y="1323975"/>
            <a:ext cx="8677277" cy="5172075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Today, the most popular type of SDN 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utilizes flexibly programmable  </a:t>
            </a:r>
            <a:r>
              <a:rPr lang="en-US" sz="2000" i="1" dirty="0" smtClean="0"/>
              <a:t>SDN switches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employs a centralized </a:t>
            </a:r>
            <a:r>
              <a:rPr lang="en-US" sz="2000" i="1" dirty="0" smtClean="0"/>
              <a:t>SDN controller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SDN thus requires a (southbound) protocol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to connect the SDN controller with SDN switches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most popular such protocol is </a:t>
            </a:r>
            <a:r>
              <a:rPr lang="en-US" sz="2000" b="1" dirty="0" err="1" smtClean="0"/>
              <a:t>OpenFlow</a:t>
            </a: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	</a:t>
            </a:r>
            <a:r>
              <a:rPr lang="en-US" sz="2000" dirty="0" smtClean="0"/>
              <a:t>others include </a:t>
            </a:r>
            <a:r>
              <a:rPr lang="en-US" sz="2000" dirty="0" err="1" smtClean="0"/>
              <a:t>ForCES</a:t>
            </a:r>
            <a:r>
              <a:rPr lang="en-US" sz="2000" dirty="0" smtClean="0"/>
              <a:t>, I2RS, </a:t>
            </a:r>
            <a:r>
              <a:rPr lang="en-US" sz="2000" dirty="0" err="1" smtClean="0"/>
              <a:t>netconf</a:t>
            </a:r>
            <a:r>
              <a:rPr lang="en-US" sz="2000" dirty="0" smtClean="0"/>
              <a:t>, BGP, …</a:t>
            </a:r>
          </a:p>
          <a:p>
            <a:pPr marL="457200" indent="-457200">
              <a:spcBef>
                <a:spcPts val="1800"/>
              </a:spcBef>
              <a:buNone/>
            </a:pPr>
            <a:r>
              <a:rPr lang="en-US" sz="2000" dirty="0" smtClean="0"/>
              <a:t>In the popular model the SDN controller itself is not </a:t>
            </a:r>
            <a:r>
              <a:rPr lang="en-US" sz="2000" i="1" dirty="0" smtClean="0"/>
              <a:t>intelligent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intelligence sitting above it in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the </a:t>
            </a:r>
            <a:r>
              <a:rPr lang="en-US" sz="2000" i="1" dirty="0" smtClean="0"/>
              <a:t>Network Operating System </a:t>
            </a:r>
            <a:r>
              <a:rPr lang="en-US" sz="2000" dirty="0" smtClean="0"/>
              <a:t>(NOS)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and </a:t>
            </a:r>
            <a:r>
              <a:rPr lang="en-US" sz="2000" i="1" dirty="0" smtClean="0"/>
              <a:t>network applications </a:t>
            </a:r>
            <a:r>
              <a:rPr lang="en-US" sz="2000" dirty="0" smtClean="0"/>
              <a:t> (switching, routing, load balancing, security, etc.)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000" dirty="0" smtClean="0"/>
              <a:t>There is thus the need for a (northbound) protocol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to connect the SDN controller to the applications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NB protocols have yet to be standardized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overall architecture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46181" y="950024"/>
            <a:ext cx="7688135" cy="5640781"/>
            <a:chOff x="746181" y="950024"/>
            <a:chExt cx="7688135" cy="5640781"/>
          </a:xfrm>
        </p:grpSpPr>
        <p:sp>
          <p:nvSpPr>
            <p:cNvPr id="4" name="TextBox 3"/>
            <p:cNvSpPr txBox="1"/>
            <p:nvPr/>
          </p:nvSpPr>
          <p:spPr>
            <a:xfrm>
              <a:off x="3109348" y="5068678"/>
              <a:ext cx="1676389" cy="356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Network</a:t>
              </a:r>
            </a:p>
          </p:txBody>
        </p:sp>
        <p:cxnSp>
          <p:nvCxnSpPr>
            <p:cNvPr id="5" name="Straight Connector 4"/>
            <p:cNvCxnSpPr>
              <a:stCxn id="6" idx="2"/>
              <a:endCxn id="22" idx="0"/>
            </p:cNvCxnSpPr>
            <p:nvPr/>
          </p:nvCxnSpPr>
          <p:spPr>
            <a:xfrm rot="16200000" flipH="1">
              <a:off x="3356748" y="4096004"/>
              <a:ext cx="2045562" cy="826341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743200" y="2553190"/>
              <a:ext cx="2446317" cy="933204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smtClean="0">
                  <a:solidFill>
                    <a:schemeClr val="tx2"/>
                  </a:solidFill>
                  <a:latin typeface="+mn-lt"/>
                </a:rPr>
                <a:t>SDN controller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8704" y="1264100"/>
              <a:ext cx="1011379" cy="46179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solidFill>
                    <a:schemeClr val="accent2"/>
                  </a:solidFill>
                  <a:latin typeface="+mn-lt"/>
                </a:rPr>
                <a:t>app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9884" y="1275769"/>
              <a:ext cx="1011379" cy="46179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solidFill>
                    <a:schemeClr val="accent2"/>
                  </a:solidFill>
                  <a:latin typeface="+mn-lt"/>
                </a:rPr>
                <a:t>app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9293" y="1275770"/>
              <a:ext cx="1011379" cy="46179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solidFill>
                    <a:schemeClr val="accent2"/>
                  </a:solidFill>
                  <a:latin typeface="+mn-lt"/>
                </a:rPr>
                <a:t>app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6203" y="1275771"/>
              <a:ext cx="1011379" cy="46179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solidFill>
                    <a:schemeClr val="accent2"/>
                  </a:solidFill>
                  <a:latin typeface="+mn-lt"/>
                </a:rPr>
                <a:t>app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02531" y="950024"/>
              <a:ext cx="6460176" cy="128253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83402" y="1926814"/>
              <a:ext cx="3241964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accent2"/>
                  </a:solidFill>
                  <a:latin typeface="+mn-lt"/>
                </a:rPr>
                <a:t>Network Operating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46181" y="3906983"/>
              <a:ext cx="6460176" cy="26838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6" idx="2"/>
              <a:endCxn id="21" idx="0"/>
            </p:cNvCxnSpPr>
            <p:nvPr/>
          </p:nvCxnSpPr>
          <p:spPr>
            <a:xfrm rot="5400000">
              <a:off x="3178619" y="3356782"/>
              <a:ext cx="658129" cy="917353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2"/>
              <a:endCxn id="19" idx="0"/>
            </p:cNvCxnSpPr>
            <p:nvPr/>
          </p:nvCxnSpPr>
          <p:spPr>
            <a:xfrm rot="5400000">
              <a:off x="2210780" y="2941145"/>
              <a:ext cx="1210331" cy="230082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  <a:endCxn id="24" idx="0"/>
            </p:cNvCxnSpPr>
            <p:nvPr/>
          </p:nvCxnSpPr>
          <p:spPr>
            <a:xfrm rot="16200000" flipH="1">
              <a:off x="4122708" y="3330045"/>
              <a:ext cx="711568" cy="102426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2"/>
              <a:endCxn id="23" idx="0"/>
            </p:cNvCxnSpPr>
            <p:nvPr/>
          </p:nvCxnSpPr>
          <p:spPr>
            <a:xfrm rot="16200000" flipH="1">
              <a:off x="4490842" y="2961911"/>
              <a:ext cx="1378565" cy="242753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</p:cNvCxnSpPr>
            <p:nvPr/>
          </p:nvCxnSpPr>
          <p:spPr>
            <a:xfrm rot="5400000">
              <a:off x="2531414" y="4085137"/>
              <a:ext cx="2033688" cy="836203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039115" y="4696725"/>
              <a:ext cx="1252831" cy="8248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SDN switch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9572" y="5559665"/>
              <a:ext cx="1252831" cy="8248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SDN switch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2590" y="4144523"/>
              <a:ext cx="1252831" cy="8248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SDN switch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6284" y="5531956"/>
              <a:ext cx="1252831" cy="8248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SDN switch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7473" y="4864959"/>
              <a:ext cx="1252831" cy="8248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SDN switch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4209" y="4197962"/>
              <a:ext cx="1252831" cy="8248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SDN switch</a:t>
              </a:r>
            </a:p>
          </p:txBody>
        </p:sp>
        <p:cxnSp>
          <p:nvCxnSpPr>
            <p:cNvPr id="25" name="Straight Connector 24"/>
            <p:cNvCxnSpPr>
              <a:stCxn id="10" idx="2"/>
              <a:endCxn id="6" idx="0"/>
            </p:cNvCxnSpPr>
            <p:nvPr/>
          </p:nvCxnSpPr>
          <p:spPr>
            <a:xfrm flipH="1">
              <a:off x="3966359" y="1737564"/>
              <a:ext cx="1855534" cy="81562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7" idx="2"/>
              <a:endCxn id="6" idx="0"/>
            </p:cNvCxnSpPr>
            <p:nvPr/>
          </p:nvCxnSpPr>
          <p:spPr>
            <a:xfrm>
              <a:off x="2154394" y="1725893"/>
              <a:ext cx="1811965" cy="8272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2"/>
              <a:endCxn id="6" idx="0"/>
            </p:cNvCxnSpPr>
            <p:nvPr/>
          </p:nvCxnSpPr>
          <p:spPr>
            <a:xfrm flipH="1">
              <a:off x="3966359" y="1737563"/>
              <a:ext cx="608624" cy="81562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2"/>
              <a:endCxn id="6" idx="0"/>
            </p:cNvCxnSpPr>
            <p:nvPr/>
          </p:nvCxnSpPr>
          <p:spPr>
            <a:xfrm>
              <a:off x="3375574" y="1737562"/>
              <a:ext cx="590785" cy="81562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593278" y="3526971"/>
              <a:ext cx="284103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+mn-lt"/>
                </a:rPr>
                <a:t>southbound interface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</a:rPr>
                <a:t>(e.g., </a:t>
              </a:r>
              <a:r>
                <a:rPr lang="en-US" sz="2000" b="1" dirty="0" err="1" smtClean="0">
                  <a:solidFill>
                    <a:srgbClr val="7030A0"/>
                  </a:solidFill>
                </a:rPr>
                <a:t>OpenFlow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)</a:t>
              </a:r>
              <a:endParaRPr lang="en-US" sz="2000" b="1" dirty="0" smtClean="0">
                <a:solidFill>
                  <a:srgbClr val="7030A0"/>
                </a:solidFill>
                <a:latin typeface="+mn-l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4797632" y="3823853"/>
              <a:ext cx="1009405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V="1">
              <a:off x="5116286" y="2373084"/>
              <a:ext cx="1009405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864428" y="2064371"/>
              <a:ext cx="1864426" cy="61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+mn-lt"/>
                </a:rPr>
                <a:t>northbound interface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314325" y="261938"/>
            <a:ext cx="7505700" cy="64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Is SDN better than routing ?</a:t>
            </a:r>
            <a:endParaRPr lang="en-US" sz="2800" i="1" dirty="0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92113" y="1097849"/>
            <a:ext cx="8431253" cy="5724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OK, SDN switches may be cheaper – but is that the only advantage of SDN ?</a:t>
            </a:r>
          </a:p>
          <a:p>
            <a:pPr>
              <a:buNone/>
            </a:pPr>
            <a:r>
              <a:rPr lang="en-US" sz="2000" dirty="0" smtClean="0"/>
              <a:t>Distributed routing protocols are limited to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finding simple connectivity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minimizing number of hops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but can not perform more sophisticated operations, such as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optimizing paths under constraints (e.g., security)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setting up non-overlapping backup paths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integrating networking functionalities (e.g., NAT, firewall) into paths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This is why MPLS created the Path Computation Element architecture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An SDN controller is omniscient (“God box”)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can perform arbitrary optimization calculations on the network graph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directly configures the forwarding actions of the SDN switches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But this advantage comes at a price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controller is a single point of failure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architecture is limited to a single network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additional (overhead) bandwidth is required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additional set-up delay may be incurred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SDN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9386" y="1116287"/>
            <a:ext cx="8205849" cy="458387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RAD CTO Office has developed an OF to CLI converter for ETX2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a graphic application above a standard OF controller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converter enables standard ETXs to be used in an SDN network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application enables setting up ETXs in a graphical manner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021" y="2799307"/>
            <a:ext cx="5780314" cy="39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-54661" y="4374558"/>
            <a:ext cx="2377508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WARNING – DEMO ONLY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vs. conventional NMS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96553" y="1187497"/>
            <a:ext cx="8560844" cy="53770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	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OF/SDN simply a new network management protocol 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and if so		</a:t>
            </a:r>
            <a:r>
              <a:rPr lang="en-US" sz="2000" b="1" kern="0" dirty="0" smtClean="0">
                <a:solidFill>
                  <a:srgbClr val="FF0000"/>
                </a:solidFill>
              </a:rPr>
              <a:t>2)</a:t>
            </a:r>
            <a:r>
              <a:rPr lang="en-US" sz="2000" kern="0" dirty="0" smtClean="0"/>
              <a:t> is it better than existing NMS protocols 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Since it is replaces both control and management planes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	it is much more dynamic than present management systems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Present systems all have drawbacks as compared to OF 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SNMP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(currently the most common mechanism for configuration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monitoring)</a:t>
            </a:r>
          </a:p>
          <a:p>
            <a:pPr marL="800100" lvl="1" indent="-342900" fontAlgn="base">
              <a:spcAft>
                <a:spcPct val="0"/>
              </a:spcAft>
              <a:defRPr/>
            </a:pPr>
            <a:r>
              <a:rPr lang="en-US" sz="2000" kern="0" dirty="0" smtClean="0"/>
              <a:t>is not sufficiently dynamic or fine-grained (has limited </a:t>
            </a:r>
            <a:r>
              <a:rPr lang="en-US" sz="2000" kern="0" dirty="0" err="1" smtClean="0"/>
              <a:t>expressibility</a:t>
            </a:r>
            <a:r>
              <a:rPr lang="en-US" sz="2000" kern="0" dirty="0" smtClean="0"/>
              <a:t>)</a:t>
            </a:r>
          </a:p>
          <a:p>
            <a:pPr marL="800100" lvl="1" indent="-342900" fontAlgn="base">
              <a:spcAft>
                <a:spcPct val="0"/>
              </a:spcAft>
              <a:defRPr/>
            </a:pPr>
            <a:r>
              <a:rPr lang="en-US" sz="2000" kern="0" dirty="0" smtClean="0"/>
              <a:t>not multivendor (commonly relies on vendor-specific MIBs)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/>
              <a:t>Netconf</a:t>
            </a:r>
            <a:r>
              <a:rPr lang="en-US" sz="2000" kern="0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	just  configuration - no monitoring capabilities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 scripting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/>
              <a:t>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multivendor (but I2RS is on its way)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/>
              <a:t>Syslog</a:t>
            </a:r>
            <a:r>
              <a:rPr lang="en-US" sz="2000" b="1" kern="0" dirty="0" smtClean="0"/>
              <a:t> mining 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2000" b="1" kern="0" dirty="0" smtClean="0"/>
              <a:t>	</a:t>
            </a:r>
            <a:r>
              <a:rPr lang="en-US" sz="2000" kern="0" dirty="0" smtClean="0"/>
              <a:t>just monitoring - no configuration capabilities 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2000" kern="0" dirty="0" smtClean="0"/>
              <a:t>	requires complex configuration and searching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communications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6882" y="1017816"/>
            <a:ext cx="8642165" cy="580865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Today’s infrastructures are composed of many different Network Elements (NEs)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sensors, </a:t>
            </a:r>
            <a:r>
              <a:rPr lang="en-US" sz="1600" dirty="0" err="1" smtClean="0"/>
              <a:t>smartphones</a:t>
            </a:r>
            <a:r>
              <a:rPr lang="en-US" sz="1600" dirty="0" smtClean="0"/>
              <a:t>, notebooks, laptops, desk computers, servers,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DSL modems, Fiber transceivers,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SONET/SDH ADMs, OTN switches, ROADMs,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Ethernet switches, IP routers, MPLS LSRs, BRAS, SGSN/GGSN,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NATs, Firewalls, IDS, CDN, WAN </a:t>
            </a:r>
            <a:r>
              <a:rPr lang="en-US" sz="1600" dirty="0" err="1" smtClean="0"/>
              <a:t>aceleration</a:t>
            </a:r>
            <a:r>
              <a:rPr lang="en-US" sz="1600" dirty="0" smtClean="0"/>
              <a:t>, DPI,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VoIP gateways, IP-</a:t>
            </a:r>
            <a:r>
              <a:rPr lang="en-US" sz="1600" dirty="0" err="1" smtClean="0"/>
              <a:t>PBXes</a:t>
            </a:r>
            <a:r>
              <a:rPr lang="en-US" sz="1600" dirty="0" smtClean="0"/>
              <a:t>, video streamers,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performance monitoring probes , performance enhancement </a:t>
            </a:r>
            <a:r>
              <a:rPr lang="en-US" sz="1600" dirty="0" err="1" smtClean="0"/>
              <a:t>middleboxes</a:t>
            </a:r>
            <a:r>
              <a:rPr lang="en-US" sz="16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etc., etc., etc.</a:t>
            </a:r>
          </a:p>
          <a:p>
            <a:pPr>
              <a:buNone/>
            </a:pPr>
            <a:r>
              <a:rPr lang="en-US" sz="2000" dirty="0" smtClean="0"/>
              <a:t>New and ever more complex NEs are being invented all the time,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RAD and other equipment vendors like it that way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while Service Providers find it hard to shelve and power them all !</a:t>
            </a:r>
          </a:p>
          <a:p>
            <a:pPr>
              <a:buNone/>
            </a:pPr>
            <a:r>
              <a:rPr lang="en-US" sz="2000" dirty="0" smtClean="0"/>
              <a:t>In addition, while service innovation is accelerating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increasing sophistication of new services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requirement for backward compatibility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the increasing number of different SDOs, consortia, and industry groups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which means that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it has become very hard to experiment with new networking ideas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NEs are taking longer to standardize, design, acquire, and learn how to operate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NEs are becoming more complex and expensive to maintain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 map of Google's wide-area networ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690" y="476960"/>
            <a:ext cx="4370164" cy="20478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case study - Google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098" y="2456600"/>
            <a:ext cx="8655596" cy="4374104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Google operates two backbones: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I-scale</a:t>
            </a:r>
            <a:r>
              <a:rPr lang="en-US" sz="2000" dirty="0" smtClean="0"/>
              <a:t>   Internet facing network that carries user traffic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G-scale</a:t>
            </a:r>
            <a:r>
              <a:rPr lang="en-US" sz="2000" dirty="0" smtClean="0"/>
              <a:t> Internal network that carries traffic between datacenters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</a:t>
            </a:r>
            <a:r>
              <a:rPr lang="en-US" sz="1800" dirty="0" smtClean="0"/>
              <a:t>(</a:t>
            </a:r>
            <a:r>
              <a:rPr lang="en-US" sz="1800" dirty="0" err="1" smtClean="0"/>
              <a:t>petabytes</a:t>
            </a:r>
            <a:r>
              <a:rPr lang="en-US" sz="1800" dirty="0" smtClean="0"/>
              <a:t> of web indexes, Gmail backups, different priorities)</a:t>
            </a:r>
          </a:p>
          <a:p>
            <a:pPr>
              <a:buNone/>
            </a:pPr>
            <a:r>
              <a:rPr lang="en-US" sz="2000" dirty="0" smtClean="0"/>
              <a:t>The two backbones have very different requirements and traffic characteristics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I-scale has smooth diurnal pattern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G-scale is </a:t>
            </a:r>
            <a:r>
              <a:rPr lang="en-US" sz="2000" dirty="0" err="1" smtClean="0"/>
              <a:t>bursty</a:t>
            </a:r>
            <a:r>
              <a:rPr lang="en-US" sz="2000" dirty="0" smtClean="0"/>
              <a:t> with wild demand swings , requires complex TE</a:t>
            </a:r>
          </a:p>
          <a:p>
            <a:pPr>
              <a:buNone/>
            </a:pPr>
            <a:r>
              <a:rPr lang="en-US" sz="2000" dirty="0" smtClean="0"/>
              <a:t>Since early 2012 G-scale is managed using </a:t>
            </a:r>
            <a:r>
              <a:rPr lang="en-US" sz="2000" dirty="0" err="1" smtClean="0"/>
              <a:t>OpenFlow</a:t>
            </a: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Since no suitable OF device was available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Google built its own switches from merchant silicon and open source stacks </a:t>
            </a:r>
          </a:p>
          <a:p>
            <a:pPr>
              <a:buNone/>
            </a:pPr>
            <a:r>
              <a:rPr lang="en-US" sz="2000" dirty="0" smtClean="0"/>
              <a:t>For fault tolerance and scalability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network has multiple controllers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each site has multiple switches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case study – Google </a:t>
            </a:r>
            <a:r>
              <a:rPr lang="en-US" sz="2800" dirty="0" smtClean="0"/>
              <a:t> (cont.)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8154" y="1187348"/>
            <a:ext cx="8573710" cy="5431815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Why did Google re-engineer G-scale ?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new network has centralized traffic engineering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leads to network utilization is close to 95% !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This is done by continuously collecting real-time metrics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global topology data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bandwidth demand from applications/services	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fiber utilization </a:t>
            </a:r>
          </a:p>
          <a:p>
            <a:pPr>
              <a:buNone/>
            </a:pPr>
            <a:r>
              <a:rPr lang="en-US" sz="2000" dirty="0" smtClean="0"/>
              <a:t>Path computation simplified due to global visibility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computation can be concentrated in latest generation of servers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system computes optimal path assignments for traffic flows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then programs the paths into the switches using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As  demand changes or network failures occur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service re-computes path assignments and reprograms the switches</a:t>
            </a:r>
          </a:p>
          <a:p>
            <a:pPr>
              <a:buNone/>
            </a:pPr>
            <a:r>
              <a:rPr lang="en-US" sz="2000" dirty="0" smtClean="0"/>
              <a:t>Network can respond quickly and be </a:t>
            </a:r>
            <a:r>
              <a:rPr lang="en-US" sz="2000" dirty="0" err="1" smtClean="0"/>
              <a:t>hitlessly</a:t>
            </a:r>
            <a:r>
              <a:rPr lang="en-US" sz="2000" dirty="0" smtClean="0"/>
              <a:t> upgraded</a:t>
            </a:r>
          </a:p>
          <a:p>
            <a:pPr>
              <a:buNone/>
            </a:pPr>
            <a:r>
              <a:rPr lang="en-US" sz="1800" dirty="0" smtClean="0"/>
              <a:t>Effort started in 2010, basic SDN working in 2011, move to full TE took only 2 months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SDN trials / deployments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785" y="1214651"/>
            <a:ext cx="8447964" cy="4790364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DT</a:t>
            </a:r>
            <a:r>
              <a:rPr lang="en-US" sz="2000" dirty="0" smtClean="0"/>
              <a:t>’s Croatian subsidiary </a:t>
            </a:r>
            <a:r>
              <a:rPr lang="en-US" sz="2000" dirty="0" err="1" smtClean="0"/>
              <a:t>Hrvatski</a:t>
            </a:r>
            <a:r>
              <a:rPr lang="en-US" sz="2000" dirty="0" smtClean="0"/>
              <a:t> Telekom is integrating Tail-F technology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for service management in the new </a:t>
            </a:r>
            <a:r>
              <a:rPr lang="en-US" sz="2000" dirty="0" err="1" smtClean="0"/>
              <a:t>TeraStream</a:t>
            </a:r>
            <a:r>
              <a:rPr lang="en-US" sz="2000" dirty="0" smtClean="0"/>
              <a:t> all-IPv6 network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Colt</a:t>
            </a:r>
            <a:r>
              <a:rPr lang="en-US" sz="2000" dirty="0" smtClean="0"/>
              <a:t> is in pilot stage for a new SDN-based datacenter architecture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err="1" smtClean="0"/>
              <a:t>Telus</a:t>
            </a:r>
            <a:r>
              <a:rPr lang="en-US" sz="2000" dirty="0" smtClean="0"/>
              <a:t> and </a:t>
            </a:r>
            <a:r>
              <a:rPr lang="en-US" sz="2000" b="1" dirty="0" smtClean="0"/>
              <a:t>SFR</a:t>
            </a:r>
            <a:r>
              <a:rPr lang="en-US" sz="2000" dirty="0" smtClean="0"/>
              <a:t> are evaluating </a:t>
            </a:r>
            <a:r>
              <a:rPr lang="en-US" sz="2000" b="1" dirty="0" err="1" smtClean="0"/>
              <a:t>Nuage</a:t>
            </a:r>
            <a:r>
              <a:rPr lang="en-US" sz="2000" dirty="0" smtClean="0"/>
              <a:t> Networks datacenter solution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Telstra</a:t>
            </a:r>
            <a:r>
              <a:rPr lang="en-US" sz="2000" dirty="0" smtClean="0"/>
              <a:t> and </a:t>
            </a:r>
            <a:r>
              <a:rPr lang="en-US" sz="2000" b="1" dirty="0" smtClean="0"/>
              <a:t>Ericsson</a:t>
            </a:r>
            <a:r>
              <a:rPr lang="en-US" sz="2000" dirty="0" smtClean="0"/>
              <a:t> are working on service chaining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optimizing the access network using SDN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Portugal Telecom </a:t>
            </a:r>
            <a:r>
              <a:rPr lang="en-US" sz="2000" dirty="0" smtClean="0"/>
              <a:t>is collaborating with </a:t>
            </a:r>
            <a:r>
              <a:rPr lang="en-US" sz="2000" b="1" dirty="0" smtClean="0"/>
              <a:t>NEC</a:t>
            </a:r>
            <a:r>
              <a:rPr lang="en-US" sz="2000" dirty="0" smtClean="0"/>
              <a:t> on SDN in carrier datacenters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Verizon</a:t>
            </a:r>
            <a:r>
              <a:rPr lang="en-US" sz="2000" dirty="0" smtClean="0"/>
              <a:t> is already using SDN to steer video traffic through in their network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is studying the advantages of SDN in cloud environments</a:t>
            </a:r>
          </a:p>
          <a:p>
            <a:pPr>
              <a:buNone/>
            </a:pPr>
            <a:r>
              <a:rPr lang="en-US" sz="2000" b="1" dirty="0" smtClean="0"/>
              <a:t>AT&amp;T</a:t>
            </a:r>
            <a:r>
              <a:rPr lang="en-US" sz="2000" dirty="0" smtClean="0"/>
              <a:t> is offering SDN corporate VPN services for data and voice 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Ofelia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896" y="1119116"/>
            <a:ext cx="8720920" cy="551369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OFELIA is an EU FP7 project</a:t>
            </a:r>
          </a:p>
          <a:p>
            <a:pPr>
              <a:buNone/>
            </a:pPr>
            <a:r>
              <a:rPr lang="en-US" sz="2000" dirty="0" smtClean="0"/>
              <a:t>Participants : </a:t>
            </a:r>
            <a:r>
              <a:rPr lang="en-US" sz="1600" dirty="0" smtClean="0"/>
              <a:t>EICT, DT, I Bristol, i2CAT, TU Berlin, NEC, </a:t>
            </a:r>
            <a:r>
              <a:rPr lang="en-US" sz="1600" dirty="0" err="1" smtClean="0"/>
              <a:t>iMinds</a:t>
            </a:r>
            <a:r>
              <a:rPr lang="en-US" sz="1600" dirty="0" smtClean="0"/>
              <a:t>, Leland Stanford U, ADVA, CNIT, CREATE-NET, CTTC, Lancaster U, ITAV, U Sao Paulo, UFU,</a:t>
            </a:r>
          </a:p>
          <a:p>
            <a:pPr>
              <a:buNone/>
            </a:pPr>
            <a:r>
              <a:rPr lang="en-US" sz="2000" dirty="0" smtClean="0"/>
              <a:t>The project set up a OF-controlled optical network that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can be dynamically controlled and extended by researchers over the web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network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extends SDN  into optical and wireless technologies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allows flexible control down to individual flows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is protocol agnostic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allows non-IP experiments such as content-based addressing</a:t>
            </a:r>
            <a:r>
              <a:rPr lang="en-US" sz="1800" dirty="0" smtClean="0"/>
              <a:t>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allows deployment and test of new controllers and apps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supports automatic creation of slices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enables multi-domain extensions of controllers (for federation of islands) 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SDN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928" y="1733265"/>
            <a:ext cx="3810640" cy="489954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Comprehensive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OpenDaylight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SDN controllers</a:t>
            </a:r>
            <a:r>
              <a:rPr lang="en-US" sz="20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NOX, POX (ICSI)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FloodLight</a:t>
            </a:r>
            <a:r>
              <a:rPr lang="en-US" sz="1800" dirty="0" smtClean="0"/>
              <a:t> (Big Switch)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Beacon (Stanford)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Trema</a:t>
            </a:r>
            <a:r>
              <a:rPr lang="en-US" sz="1800" dirty="0" smtClean="0"/>
              <a:t> (Open Source)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b="1" dirty="0" smtClean="0"/>
              <a:t>NOS and routing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Maestro (Rice U)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RouteFlow</a:t>
            </a:r>
            <a:r>
              <a:rPr lang="en-US" sz="2000" dirty="0" smtClean="0"/>
              <a:t> (</a:t>
            </a:r>
            <a:r>
              <a:rPr lang="en-US" sz="2000" dirty="0" err="1" smtClean="0"/>
              <a:t>CpqD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66895" y="1733265"/>
            <a:ext cx="3810640" cy="4970059"/>
          </a:xfrm>
          <a:prstGeom prst="rect">
            <a:avLst/>
          </a:prstGeom>
        </p:spPr>
        <p:txBody>
          <a:bodyPr/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Switches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vSwitch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Nicira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/VMware)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Indigo (Big Switch)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Snabb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(Open Source)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Pantou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OpenWRT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Standford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Mininet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(Stanford)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Cbench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(Stanford)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NICE  (EPFL, Princeton)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(Big Switch)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Extensions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Ofelia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of computation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1262" y="1353786"/>
            <a:ext cx="8550234" cy="499951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 the field of computation, there has been a major trend towards </a:t>
            </a:r>
            <a:r>
              <a:rPr lang="en-US" sz="2000" b="1" i="1" dirty="0" smtClean="0"/>
              <a:t>virtualization</a:t>
            </a:r>
          </a:p>
          <a:p>
            <a:pPr>
              <a:buNone/>
            </a:pPr>
            <a:r>
              <a:rPr lang="en-US" sz="2000" i="1" dirty="0" smtClean="0"/>
              <a:t>Virtualization</a:t>
            </a:r>
            <a:r>
              <a:rPr lang="en-US" sz="2000" dirty="0" smtClean="0"/>
              <a:t> here means the creation of a </a:t>
            </a:r>
            <a:r>
              <a:rPr lang="en-US" sz="2000" b="1" dirty="0" smtClean="0"/>
              <a:t>virtual machine </a:t>
            </a:r>
            <a:r>
              <a:rPr lang="en-US" sz="2000" dirty="0" smtClean="0"/>
              <a:t>(VM)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acts like an independent physical computer (or other hardware device)</a:t>
            </a:r>
          </a:p>
          <a:p>
            <a:pPr>
              <a:buNone/>
            </a:pPr>
            <a:r>
              <a:rPr lang="en-US" sz="2000" dirty="0" smtClean="0"/>
              <a:t> A </a:t>
            </a:r>
            <a:r>
              <a:rPr lang="en-US" sz="2000" b="1" dirty="0" smtClean="0"/>
              <a:t>VM</a:t>
            </a:r>
            <a:r>
              <a:rPr lang="en-US" sz="2000" dirty="0" smtClean="0"/>
              <a:t> is software that emulates hardware (e.g., an x86 CPU)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over which one can run software as if it is running on a physical computer</a:t>
            </a:r>
          </a:p>
          <a:p>
            <a:pPr>
              <a:buNone/>
            </a:pPr>
            <a:r>
              <a:rPr lang="en-US" sz="2000" dirty="0" smtClean="0"/>
              <a:t>The VM runs on a </a:t>
            </a:r>
            <a:r>
              <a:rPr lang="en-US" sz="2000" i="1" dirty="0" smtClean="0"/>
              <a:t>host</a:t>
            </a:r>
            <a:r>
              <a:rPr lang="en-US" sz="2000" dirty="0" smtClean="0"/>
              <a:t> machine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 creates a </a:t>
            </a:r>
            <a:r>
              <a:rPr lang="en-US" sz="2000" i="1" dirty="0" smtClean="0"/>
              <a:t>guest</a:t>
            </a:r>
            <a:r>
              <a:rPr lang="en-US" sz="2000" dirty="0" smtClean="0"/>
              <a:t> machine (e.g., an x86 environment)</a:t>
            </a:r>
          </a:p>
          <a:p>
            <a:pPr>
              <a:buNone/>
            </a:pPr>
            <a:r>
              <a:rPr lang="en-US" sz="2000" dirty="0" smtClean="0"/>
              <a:t>A single host computer may host many fully independent guest VMs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each VM may run different Operating Systems and/or applications</a:t>
            </a:r>
          </a:p>
          <a:p>
            <a:pPr>
              <a:buNone/>
            </a:pPr>
            <a:r>
              <a:rPr lang="en-US" sz="2000" dirty="0" smtClean="0"/>
              <a:t>For example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 datacenter may have many racks of server cards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each server card may have many  (host) CPUs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each CPU may run many (guest) VMs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 </a:t>
            </a:r>
            <a:r>
              <a:rPr lang="en-US" sz="2000" b="1" dirty="0" smtClean="0"/>
              <a:t>hypervisor</a:t>
            </a:r>
            <a:r>
              <a:rPr lang="en-US" sz="2000" dirty="0" smtClean="0"/>
              <a:t> is software that enables </a:t>
            </a:r>
            <a:r>
              <a:rPr lang="en-US" sz="2000" i="1" dirty="0" smtClean="0"/>
              <a:t>creation</a:t>
            </a:r>
            <a:r>
              <a:rPr lang="en-US" sz="2000" dirty="0" smtClean="0"/>
              <a:t> and </a:t>
            </a:r>
            <a:r>
              <a:rPr lang="en-US" sz="2000" i="1" dirty="0" smtClean="0"/>
              <a:t>monitoring</a:t>
            </a:r>
            <a:r>
              <a:rPr lang="en-US" sz="2000" dirty="0" smtClean="0"/>
              <a:t> of VMs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3688" y="1161117"/>
            <a:ext cx="8696539" cy="538980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Once computational  and storage resources are virtualized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they can be relocated to a </a:t>
            </a:r>
            <a:r>
              <a:rPr lang="en-US" sz="2000" b="1" dirty="0" smtClean="0"/>
              <a:t>D</a:t>
            </a:r>
            <a:r>
              <a:rPr lang="en-US" sz="2000" dirty="0" smtClean="0"/>
              <a:t>ata </a:t>
            </a:r>
            <a:r>
              <a:rPr lang="en-US" sz="2000" b="1" dirty="0" smtClean="0"/>
              <a:t>C</a:t>
            </a:r>
            <a:r>
              <a:rPr lang="en-US" sz="2000" dirty="0" smtClean="0"/>
              <a:t>enter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as long as there is a network linking the place the user to the DC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DCs  are worthwhile because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user gets infrastructure (</a:t>
            </a:r>
            <a:r>
              <a:rPr lang="en-US" sz="2000" dirty="0" err="1" smtClean="0"/>
              <a:t>IaaS</a:t>
            </a:r>
            <a:r>
              <a:rPr lang="en-US" sz="2000" dirty="0" smtClean="0"/>
              <a:t>) or platform (</a:t>
            </a:r>
            <a:r>
              <a:rPr lang="en-US" sz="2000" dirty="0" err="1" smtClean="0"/>
              <a:t>PaaS</a:t>
            </a:r>
            <a:r>
              <a:rPr lang="en-US" sz="2000" dirty="0" smtClean="0"/>
              <a:t>) or software (</a:t>
            </a:r>
            <a:r>
              <a:rPr lang="en-US" sz="2000" dirty="0" err="1" smtClean="0"/>
              <a:t>SaaS</a:t>
            </a:r>
            <a:r>
              <a:rPr lang="en-US" sz="2000" dirty="0" smtClean="0"/>
              <a:t>) as a </a:t>
            </a:r>
            <a:r>
              <a:rPr lang="en-US" sz="2000" i="1" dirty="0" smtClean="0"/>
              <a:t>service</a:t>
            </a:r>
            <a:r>
              <a:rPr lang="en-US" sz="2000" dirty="0" smtClean="0"/>
              <a:t> and can focus on its core business instead of IT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user only pays for CPU cycles or storage GB actually used (smoothing peaks)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agility – user can quickly upscale or downscale resources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ubiquitousness</a:t>
            </a:r>
            <a:r>
              <a:rPr lang="en-US" sz="2000" dirty="0" smtClean="0"/>
              <a:t> – user can access service from anywhere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cloud provider enjoys economies of scale, centralized energy/cooling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 standard cloud service consists of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Allocate, monitor, release compute resources (EC2, Nova)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Allocate and release storage resources (S3,  Swift)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Load application to compute resource (Glance)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Dashboard to monitor performance and billing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 Virtualization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134" y="1258783"/>
            <a:ext cx="8502733" cy="534389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Computers are not the only hardware device that can be virtualized</a:t>
            </a:r>
          </a:p>
          <a:p>
            <a:pPr>
              <a:buNone/>
            </a:pPr>
            <a:r>
              <a:rPr lang="en-US" sz="2000" dirty="0" smtClean="0"/>
              <a:t>Many (but not all) NEs can be replaced by software running on a CPU or VM</a:t>
            </a:r>
          </a:p>
          <a:p>
            <a:pPr>
              <a:buNone/>
            </a:pPr>
            <a:r>
              <a:rPr lang="en-US" sz="2000" dirty="0" smtClean="0"/>
              <a:t>This would enable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using standard COTS hardware (e.g., high volume servers, storage)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reducing CAPEX and OPEX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fully implementing functionality in software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reducing development and deployment cycle times, opening up the R&amp;D market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consolidating equipment types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reducing power consumption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optionally concentrating network functions in datacenters or POPs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obtaining further economies of scale. Enabling rapid scale-up and scale-down</a:t>
            </a:r>
          </a:p>
          <a:p>
            <a:pPr>
              <a:buNone/>
            </a:pPr>
            <a:r>
              <a:rPr lang="en-US" sz="2000" dirty="0" smtClean="0"/>
              <a:t>For example, switches, routers, NATs, firewalls, IDS, etc.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are all good candidates for virtualization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as long as the data rates are not too high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Physical layer functions (e.g., Software Defined Radio) are not ideal candidates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High data-rate (core) NEs will probably remain in dedicated hardware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639763" y="261938"/>
            <a:ext cx="6765925" cy="64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Distributed NFV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98131" y="1323832"/>
            <a:ext cx="8296275" cy="51865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en-US" sz="2000" dirty="0" smtClean="0"/>
              <a:t>The idea of optimally placing virtualized network functions in the network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/>
              <a:t>	is called </a:t>
            </a:r>
            <a:r>
              <a:rPr lang="en-US" sz="2000" b="1" dirty="0" smtClean="0"/>
              <a:t>Distributed-NFV</a:t>
            </a:r>
            <a:r>
              <a:rPr lang="en-US" sz="2000" baseline="30000" dirty="0" smtClean="0"/>
              <a:t>TM</a:t>
            </a:r>
            <a:r>
              <a:rPr lang="en-US" sz="2000" b="1" dirty="0" smtClean="0"/>
              <a:t>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Optimal location of a functionality needs to take into consideration: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resource availability (computational power, storage, bandwidth)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i="1" dirty="0" smtClean="0">
                <a:solidFill>
                  <a:schemeClr val="tx1"/>
                </a:solidFill>
              </a:rPr>
              <a:t>real-estate</a:t>
            </a:r>
            <a:r>
              <a:rPr lang="en-US" sz="2000" dirty="0" smtClean="0">
                <a:solidFill>
                  <a:schemeClr val="tx1"/>
                </a:solidFill>
              </a:rPr>
              <a:t> availability and costs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energy and cooling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management and maintenance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other economies of scale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security and privacy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regulatory issues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For example, consider moving a DPI engine from where it is needed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	this requires sending the packets to be inspected to a remote DPI engine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If bandwidth is unavailable or expensive or excessive delay is added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	then DPI must not be relocated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	even if computational resources are less expensive elsewhere!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>
              <a:spcBef>
                <a:spcPts val="12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2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over time </a:t>
            </a:r>
            <a:r>
              <a:rPr lang="en-US" sz="3200" baseline="30000" dirty="0" smtClean="0">
                <a:solidFill>
                  <a:schemeClr val="tx1"/>
                </a:solidFill>
              </a:rPr>
              <a:t>*</a:t>
            </a:r>
            <a:endParaRPr lang="en-US" sz="3200" baseline="300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8280" y="1285164"/>
            <a:ext cx="8513928" cy="4594790"/>
            <a:chOff x="384408" y="1285164"/>
            <a:chExt cx="8513928" cy="459479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119116" y="1992573"/>
              <a:ext cx="0" cy="3684896"/>
            </a:xfrm>
            <a:prstGeom prst="straightConnector1">
              <a:avLst/>
            </a:prstGeom>
            <a:ln w="762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080447" y="5638800"/>
              <a:ext cx="6807959" cy="0"/>
            </a:xfrm>
            <a:prstGeom prst="straightConnector1">
              <a:avLst/>
            </a:prstGeom>
            <a:ln w="762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38276" y="5418161"/>
              <a:ext cx="1160060" cy="4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time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4408" y="1285164"/>
              <a:ext cx="1458040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/>
                <a:t>cost /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revenue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32764" y="2729552"/>
              <a:ext cx="6400800" cy="55955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263598">
              <a:off x="5240726" y="2538485"/>
              <a:ext cx="195163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accent1"/>
                  </a:solidFill>
                  <a:latin typeface="+mn-lt"/>
                </a:rPr>
                <a:t>revenue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46412" y="1596788"/>
              <a:ext cx="4339988" cy="3207224"/>
            </a:xfrm>
            <a:custGeom>
              <a:avLst/>
              <a:gdLst>
                <a:gd name="connsiteX0" fmla="*/ 0 w 4339988"/>
                <a:gd name="connsiteY0" fmla="*/ 3220872 h 3220872"/>
                <a:gd name="connsiteX1" fmla="*/ 955343 w 4339988"/>
                <a:gd name="connsiteY1" fmla="*/ 3152633 h 3220872"/>
                <a:gd name="connsiteX2" fmla="*/ 1719618 w 4339988"/>
                <a:gd name="connsiteY2" fmla="*/ 2947916 h 3220872"/>
                <a:gd name="connsiteX3" fmla="*/ 2702257 w 4339988"/>
                <a:gd name="connsiteY3" fmla="*/ 2456597 h 3220872"/>
                <a:gd name="connsiteX4" fmla="*/ 3452884 w 4339988"/>
                <a:gd name="connsiteY4" fmla="*/ 1596788 h 3220872"/>
                <a:gd name="connsiteX5" fmla="*/ 4080681 w 4339988"/>
                <a:gd name="connsiteY5" fmla="*/ 586854 h 3220872"/>
                <a:gd name="connsiteX6" fmla="*/ 4339988 w 4339988"/>
                <a:gd name="connsiteY6" fmla="*/ 0 h 322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9988" h="3220872">
                  <a:moveTo>
                    <a:pt x="0" y="3220872"/>
                  </a:moveTo>
                  <a:cubicBezTo>
                    <a:pt x="334370" y="3209499"/>
                    <a:pt x="668740" y="3198126"/>
                    <a:pt x="955343" y="3152633"/>
                  </a:cubicBezTo>
                  <a:cubicBezTo>
                    <a:pt x="1241946" y="3107140"/>
                    <a:pt x="1428466" y="3063922"/>
                    <a:pt x="1719618" y="2947916"/>
                  </a:cubicBezTo>
                  <a:cubicBezTo>
                    <a:pt x="2010770" y="2831910"/>
                    <a:pt x="2413379" y="2681785"/>
                    <a:pt x="2702257" y="2456597"/>
                  </a:cubicBezTo>
                  <a:cubicBezTo>
                    <a:pt x="2991135" y="2231409"/>
                    <a:pt x="3223147" y="1908412"/>
                    <a:pt x="3452884" y="1596788"/>
                  </a:cubicBezTo>
                  <a:cubicBezTo>
                    <a:pt x="3682621" y="1285164"/>
                    <a:pt x="3932830" y="852985"/>
                    <a:pt x="4080681" y="586854"/>
                  </a:cubicBezTo>
                  <a:cubicBezTo>
                    <a:pt x="4228532" y="320723"/>
                    <a:pt x="4284260" y="160361"/>
                    <a:pt x="4339988" y="0"/>
                  </a:cubicBezTo>
                </a:path>
              </a:pathLst>
            </a:cu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0033073">
              <a:off x="2131326" y="4014714"/>
              <a:ext cx="195163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0070C0"/>
                  </a:solidFill>
                </a:rPr>
                <a:t>CAPEX + OPEX</a:t>
              </a:r>
              <a:endParaRPr lang="en-US" sz="2000" b="1" dirty="0" smtClean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528549" y="3302758"/>
              <a:ext cx="0" cy="1446663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343468" y="3864592"/>
              <a:ext cx="195163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00B050"/>
                  </a:solidFill>
                  <a:latin typeface="+mn-lt"/>
                </a:rPr>
                <a:t>margin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4844955" y="3084395"/>
              <a:ext cx="982639" cy="50496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04764" y="3289110"/>
              <a:ext cx="2169994" cy="61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Service Provider bankruptcy point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2524836" y="4233104"/>
              <a:ext cx="5161128" cy="448078"/>
            </a:xfrm>
            <a:prstGeom prst="line">
              <a:avLst/>
            </a:prstGeom>
            <a:ln w="57150">
              <a:solidFill>
                <a:srgbClr val="009E4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1269920">
              <a:off x="4008951" y="4099017"/>
              <a:ext cx="326738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009E47"/>
                  </a:solidFill>
                </a:rPr>
                <a:t>desirable CAPEX + OPEX</a:t>
              </a:r>
              <a:endParaRPr lang="en-US" sz="2000" b="1" dirty="0" smtClean="0">
                <a:solidFill>
                  <a:srgbClr val="009E47"/>
                </a:solidFill>
                <a:latin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2138" y="6237027"/>
            <a:ext cx="5199796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* thanks to </a:t>
            </a:r>
            <a:r>
              <a:rPr lang="en-US" sz="1400" b="1" dirty="0" err="1" smtClean="0">
                <a:latin typeface="+mn-lt"/>
              </a:rPr>
              <a:t>Prodip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Sen</a:t>
            </a:r>
            <a:r>
              <a:rPr lang="en-US" sz="1400" b="1" dirty="0" smtClean="0">
                <a:latin typeface="+mn-lt"/>
              </a:rPr>
              <a:t> from Verizon for ideas behind this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D-NFV orchestration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9307" y="1187355"/>
            <a:ext cx="8611738" cy="547275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Data center orchestration systems decide where to place computational tasks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based on constraints, costs, present CPU/memory loading, etc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Similarly, with </a:t>
            </a:r>
            <a:r>
              <a:rPr lang="en-US" sz="2000" b="1" dirty="0" smtClean="0"/>
              <a:t>D</a:t>
            </a:r>
            <a:r>
              <a:rPr lang="en-US" sz="2000" dirty="0" smtClean="0"/>
              <a:t>-NFV we need to solve the VNF placement problem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i.e., to compute the optimal location to insert a virtual function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taking into account constraints, costs, CPU/memory load, …</a:t>
            </a:r>
          </a:p>
          <a:p>
            <a:pPr>
              <a:buNone/>
            </a:pPr>
            <a:r>
              <a:rPr lang="en-US" sz="2000" dirty="0" smtClean="0"/>
              <a:t>For function chaining (placement of multiple VNFs)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there are frequently (partial) order rules as well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It is suboptimal to perform path computation and D-NFV placement separately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so we need to perform joint path computation and D-NFV placement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This is a novel and challenging graph optimization problem !</a:t>
            </a:r>
            <a:endParaRPr lang="en-US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7" y="262623"/>
            <a:ext cx="7058260" cy="644740"/>
          </a:xfrm>
        </p:spPr>
        <p:txBody>
          <a:bodyPr/>
          <a:lstStyle/>
          <a:p>
            <a:r>
              <a:rPr lang="en-US" dirty="0" smtClean="0"/>
              <a:t>RAD D-NFV :  ETX2 with VM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134" y="1364776"/>
            <a:ext cx="8526483" cy="4976647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RAD’s first step in D-NFV is an x86 module for the ETX2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stand-alone device with standard computational (CPU) resources</a:t>
            </a:r>
          </a:p>
          <a:p>
            <a:r>
              <a:rPr lang="en-US" sz="2000" dirty="0" smtClean="0"/>
              <a:t>x86 connected to switch ports, and can operate on packets at various stages </a:t>
            </a:r>
          </a:p>
          <a:p>
            <a:r>
              <a:rPr lang="en-US" sz="2000" dirty="0" smtClean="0"/>
              <a:t>modular design – </a:t>
            </a:r>
            <a:r>
              <a:rPr lang="en-US" sz="2000" i="1" dirty="0" smtClean="0"/>
              <a:t>preparation</a:t>
            </a:r>
            <a:r>
              <a:rPr lang="en-US" sz="2000" dirty="0" smtClean="0"/>
              <a:t> for x86 server module</a:t>
            </a:r>
          </a:p>
          <a:p>
            <a:pPr>
              <a:buNone/>
            </a:pPr>
            <a:r>
              <a:rPr lang="en-US" sz="2000" dirty="0" smtClean="0"/>
              <a:t>			    module may be upgraded</a:t>
            </a:r>
            <a:endParaRPr lang="en-US" sz="18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34" name="Picture 33" descr="ETX-203A.png"/>
          <p:cNvPicPr>
            <a:picLocks noChangeAspect="1"/>
          </p:cNvPicPr>
          <p:nvPr/>
        </p:nvPicPr>
        <p:blipFill>
          <a:blip r:embed="rId2" cstate="print">
            <a:lum bright="15000" contrast="18000"/>
          </a:blip>
          <a:stretch>
            <a:fillRect/>
          </a:stretch>
        </p:blipFill>
        <p:spPr>
          <a:xfrm>
            <a:off x="3979201" y="2301922"/>
            <a:ext cx="4015515" cy="1980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3174" y="2151828"/>
            <a:ext cx="2341023" cy="83820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r>
              <a:rPr lang="en-US" sz="2400" b="1" dirty="0" smtClean="0"/>
              <a:t>x86 module</a:t>
            </a:r>
            <a:endParaRPr lang="en-US" sz="2400" b="1" dirty="0"/>
          </a:p>
        </p:txBody>
      </p:sp>
      <p:cxnSp>
        <p:nvCxnSpPr>
          <p:cNvPr id="36" name="Straight Arrow Connector 35"/>
          <p:cNvCxnSpPr>
            <a:stCxn id="35" idx="3"/>
            <a:endCxn id="34" idx="1"/>
          </p:cNvCxnSpPr>
          <p:nvPr/>
        </p:nvCxnSpPr>
        <p:spPr>
          <a:xfrm>
            <a:off x="2844197" y="2570928"/>
            <a:ext cx="1135004" cy="7209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ETX2 with VM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376" y="1364776"/>
            <a:ext cx="7915702" cy="2174071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ETX2 with module houses three virtual entities</a:t>
            </a:r>
          </a:p>
          <a:p>
            <a:pPr marL="795059" lvl="1" indent="-457039">
              <a:buFont typeface="+mj-lt"/>
              <a:buAutoNum type="arabicPeriod"/>
            </a:pPr>
            <a:r>
              <a:rPr lang="en-US" dirty="0" smtClean="0"/>
              <a:t>standard ETX NTU (OAM, policing, shaping, etc.)</a:t>
            </a:r>
          </a:p>
          <a:p>
            <a:pPr marL="795059" lvl="1" indent="-457039">
              <a:buFont typeface="+mj-lt"/>
              <a:buAutoNum type="arabicPeriod"/>
            </a:pPr>
            <a:r>
              <a:rPr lang="en-US" dirty="0" smtClean="0"/>
              <a:t>VM infrastructure (based on a KVM hypervisor)</a:t>
            </a:r>
          </a:p>
          <a:p>
            <a:pPr marL="795059" lvl="1" indent="-457039">
              <a:buFont typeface="+mj-lt"/>
              <a:buAutoNum type="arabicPeriod"/>
            </a:pPr>
            <a:r>
              <a:rPr lang="en-US" dirty="0" smtClean="0"/>
              <a:t>VNFs that run on the VM infrastructure</a:t>
            </a:r>
          </a:p>
          <a:p>
            <a:pPr>
              <a:buNone/>
            </a:pPr>
            <a:r>
              <a:rPr lang="en-US" sz="2000" dirty="0" smtClean="0"/>
              <a:t>The VNF software may be managed by </a:t>
            </a:r>
            <a:r>
              <a:rPr lang="en-US" sz="2000" dirty="0" err="1" smtClean="0"/>
              <a:t>OpenStack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89437" y="4849469"/>
            <a:ext cx="2872164" cy="14305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 rot="9877590">
            <a:off x="2083673" y="3833285"/>
            <a:ext cx="790455" cy="172787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931484" y="5702565"/>
            <a:ext cx="539496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0" tIns="45690" rIns="91380" bIns="45690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871357" y="5173273"/>
            <a:ext cx="2054430" cy="833378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D1820D"/>
            </a:solidFill>
            <a:round/>
            <a:headEnd/>
            <a:tailEnd/>
          </a:ln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61650" y="5529597"/>
            <a:ext cx="1118655" cy="338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400" b="1" dirty="0" smtClean="0">
                <a:latin typeface="+mj-lt"/>
              </a:rPr>
              <a:t>Network</a:t>
            </a:r>
            <a:endParaRPr lang="en-US" sz="1400" b="1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8284" y="5243212"/>
            <a:ext cx="1680942" cy="901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132882" y="5726843"/>
            <a:ext cx="977924" cy="304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ETX2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8878" y="4802962"/>
            <a:ext cx="1167211" cy="32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300" b="1" dirty="0">
                <a:latin typeface="+mj-lt"/>
              </a:rPr>
              <a:t>Customer </a:t>
            </a:r>
            <a:r>
              <a:rPr lang="en-US" sz="1300" b="1" dirty="0" smtClean="0">
                <a:latin typeface="+mj-lt"/>
              </a:rPr>
              <a:t>Site</a:t>
            </a:r>
            <a:endParaRPr lang="en-US" sz="1300" b="1" dirty="0">
              <a:latin typeface="+mj-lt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833419" y="5440803"/>
            <a:ext cx="770371" cy="480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100" b="1" dirty="0">
                <a:latin typeface="+mj-lt"/>
              </a:rPr>
              <a:t>Customer</a:t>
            </a:r>
          </a:p>
          <a:p>
            <a:pPr algn="ctr" defTabSz="1005822">
              <a:lnSpc>
                <a:spcPct val="110000"/>
              </a:lnSpc>
            </a:pPr>
            <a:r>
              <a:rPr lang="en-US" sz="1100" b="1" dirty="0" smtClean="0">
                <a:latin typeface="+mj-lt"/>
              </a:rPr>
              <a:t>Network</a:t>
            </a:r>
            <a:endParaRPr lang="en-US" sz="1100" b="1" dirty="0">
              <a:latin typeface="+mj-lt"/>
            </a:endParaRPr>
          </a:p>
        </p:txBody>
      </p:sp>
      <p:pic>
        <p:nvPicPr>
          <p:cNvPr id="13" name="Picture 12" descr="Laptop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84" y="5859025"/>
            <a:ext cx="359665" cy="359665"/>
          </a:xfrm>
          <a:prstGeom prst="rect">
            <a:avLst/>
          </a:prstGeom>
        </p:spPr>
      </p:pic>
      <p:pic>
        <p:nvPicPr>
          <p:cNvPr id="14" name="Picture 13" descr="Serve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157" y="5833381"/>
            <a:ext cx="359665" cy="359665"/>
          </a:xfrm>
          <a:prstGeom prst="rect">
            <a:avLst/>
          </a:prstGeom>
        </p:spPr>
      </p:pic>
      <p:pic>
        <p:nvPicPr>
          <p:cNvPr id="15" name="Picture 14" descr="Telephon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0794" y="5093995"/>
            <a:ext cx="359665" cy="359665"/>
          </a:xfrm>
          <a:prstGeom prst="rect">
            <a:avLst/>
          </a:prstGeom>
        </p:spPr>
      </p:pic>
      <p:pic>
        <p:nvPicPr>
          <p:cNvPr id="16" name="Picture 15" descr="Serve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04" y="5108761"/>
            <a:ext cx="359665" cy="359665"/>
          </a:xfrm>
          <a:prstGeom prst="rect">
            <a:avLst/>
          </a:prstGeom>
        </p:spPr>
      </p:pic>
      <p:pic>
        <p:nvPicPr>
          <p:cNvPr id="17" name="Picture 16" descr="Laptop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66" y="5694435"/>
            <a:ext cx="359665" cy="359665"/>
          </a:xfrm>
          <a:prstGeom prst="rect">
            <a:avLst/>
          </a:prstGeom>
        </p:spPr>
      </p:pic>
      <p:pic>
        <p:nvPicPr>
          <p:cNvPr id="18" name="Picture 17" descr="Laptop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66" y="5261618"/>
            <a:ext cx="359665" cy="359665"/>
          </a:xfrm>
          <a:prstGeom prst="rect">
            <a:avLst/>
          </a:prstGeom>
        </p:spPr>
      </p:pic>
      <p:pic>
        <p:nvPicPr>
          <p:cNvPr id="19" name="Picture 18" descr="RAD 1U_W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251" y="5537612"/>
            <a:ext cx="862586" cy="249937"/>
          </a:xfrm>
          <a:prstGeom prst="rect">
            <a:avLst/>
          </a:prstGeom>
        </p:spPr>
      </p:pic>
      <p:pic>
        <p:nvPicPr>
          <p:cNvPr id="20" name="Picture 19" descr="Server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2396" y="5529708"/>
            <a:ext cx="241875" cy="24187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519992" y="5175178"/>
            <a:ext cx="1174801" cy="10386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69594"/>
            </a:solidFill>
            <a:round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3010" y="5716944"/>
            <a:ext cx="359665" cy="359665"/>
          </a:xfrm>
          <a:prstGeom prst="rect">
            <a:avLst/>
          </a:prstGeom>
        </p:spPr>
      </p:pic>
      <p:sp>
        <p:nvSpPr>
          <p:cNvPr id="23" name="Text Box 13"/>
          <p:cNvSpPr txBox="1">
            <a:spLocks noChangeAspect="1" noChangeArrowheads="1"/>
          </p:cNvSpPr>
          <p:nvPr/>
        </p:nvSpPr>
        <p:spPr bwMode="auto">
          <a:xfrm>
            <a:off x="6190922" y="4910584"/>
            <a:ext cx="1461623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8" tIns="45700" rIns="91398" bIns="457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/>
              <a:t>Data Center</a:t>
            </a:r>
            <a:endParaRPr lang="en-US" sz="1400" b="1" dirty="0"/>
          </a:p>
        </p:txBody>
      </p:sp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3114" y="5281077"/>
            <a:ext cx="359665" cy="359665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7380" y="5691369"/>
            <a:ext cx="359665" cy="35966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83514" y="3712183"/>
            <a:ext cx="2332386" cy="10128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2367" y="4359216"/>
            <a:ext cx="1740156" cy="26450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400" b="1" dirty="0" smtClean="0">
                <a:latin typeface="+mj-lt"/>
              </a:rPr>
              <a:t>Hypervisor </a:t>
            </a:r>
            <a:endParaRPr lang="en-US" sz="1400" b="1" dirty="0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7634" y="4052462"/>
            <a:ext cx="788986" cy="2638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200" b="1" dirty="0" smtClean="0">
                <a:latin typeface="+mj-lt"/>
              </a:rPr>
              <a:t>VNF</a:t>
            </a:r>
            <a:endParaRPr lang="en-US" sz="1200" b="1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79668" y="4052462"/>
            <a:ext cx="788986" cy="2638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200" b="1" dirty="0" smtClean="0">
                <a:latin typeface="+mj-lt"/>
              </a:rPr>
              <a:t>VNF</a:t>
            </a:r>
            <a:endParaRPr lang="en-US" sz="12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279" y="3760309"/>
            <a:ext cx="2109806" cy="24926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err="1" smtClean="0"/>
              <a:t>OpenStack</a:t>
            </a:r>
            <a:r>
              <a:rPr lang="en-US" sz="1200" b="1" dirty="0" smtClean="0"/>
              <a:t> Compute node</a:t>
            </a:r>
          </a:p>
        </p:txBody>
      </p:sp>
      <p:sp>
        <p:nvSpPr>
          <p:cNvPr id="32" name="Isosceles Triangle 31"/>
          <p:cNvSpPr/>
          <p:nvPr/>
        </p:nvSpPr>
        <p:spPr>
          <a:xfrm rot="11880541">
            <a:off x="7229147" y="4241820"/>
            <a:ext cx="790455" cy="154979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51674" y="4094320"/>
            <a:ext cx="1419366" cy="6056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3931" y="4199311"/>
            <a:ext cx="987704" cy="40623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err="1" smtClean="0"/>
              <a:t>OpenStack</a:t>
            </a:r>
            <a:endParaRPr lang="en-US" sz="1200" b="1" dirty="0" smtClean="0"/>
          </a:p>
          <a:p>
            <a:pPr algn="ctr">
              <a:lnSpc>
                <a:spcPct val="85000"/>
              </a:lnSpc>
            </a:pPr>
            <a:r>
              <a:rPr lang="en-US" sz="1200" b="1" dirty="0" smtClean="0"/>
              <a:t> 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/>
          <p:cNvSpPr/>
          <p:nvPr/>
        </p:nvSpPr>
        <p:spPr>
          <a:xfrm>
            <a:off x="952500" y="2645667"/>
            <a:ext cx="2978150" cy="13562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297392" y="4956531"/>
            <a:ext cx="4752622" cy="16081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95" name="Isosceles Triangle 94"/>
          <p:cNvSpPr/>
          <p:nvPr/>
        </p:nvSpPr>
        <p:spPr>
          <a:xfrm rot="10800000">
            <a:off x="2568219" y="3410003"/>
            <a:ext cx="1100365" cy="172787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 flipV="1">
            <a:off x="411386" y="5998588"/>
            <a:ext cx="6858000" cy="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0" tIns="45690" rIns="91380" bIns="45690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with ETX/VM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sz="quarter" idx="10"/>
          </p:nvPr>
        </p:nvSpPr>
        <p:spPr>
          <a:xfrm>
            <a:off x="715962" y="1069446"/>
            <a:ext cx="7656141" cy="433036"/>
          </a:xfrm>
        </p:spPr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Gbps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party firewall app</a:t>
            </a:r>
          </a:p>
          <a:p>
            <a:r>
              <a:rPr lang="en-US" dirty="0" smtClean="0"/>
              <a:t>Data paths are directed to the VM per VLAN</a:t>
            </a:r>
          </a:p>
          <a:p>
            <a:r>
              <a:rPr lang="en-US" dirty="0" smtClean="0"/>
              <a:t>Local filtering at customer firewall  maximizes upstream BW</a:t>
            </a:r>
          </a:p>
        </p:txBody>
      </p:sp>
      <p:sp>
        <p:nvSpPr>
          <p:cNvPr id="111" name="Freeform 7"/>
          <p:cNvSpPr>
            <a:spLocks/>
          </p:cNvSpPr>
          <p:nvPr/>
        </p:nvSpPr>
        <p:spPr bwMode="auto">
          <a:xfrm>
            <a:off x="6307497" y="5384844"/>
            <a:ext cx="1486397" cy="833378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D1820D"/>
            </a:solidFill>
            <a:round/>
            <a:headEnd/>
            <a:tailEnd/>
          </a:ln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12" name="Text Box 8"/>
          <p:cNvSpPr txBox="1">
            <a:spLocks noChangeArrowheads="1"/>
          </p:cNvSpPr>
          <p:nvPr/>
        </p:nvSpPr>
        <p:spPr bwMode="auto">
          <a:xfrm>
            <a:off x="6500937" y="5756902"/>
            <a:ext cx="1118655" cy="338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400" b="1" dirty="0" smtClean="0">
                <a:latin typeface="+mj-lt"/>
              </a:rPr>
              <a:t>Network</a:t>
            </a:r>
            <a:endParaRPr lang="en-US" sz="1400" b="1" dirty="0">
              <a:latin typeface="+mj-lt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136001" y="3636091"/>
            <a:ext cx="1740156" cy="26450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400" b="1" dirty="0" smtClean="0">
                <a:latin typeface="+mj-lt"/>
              </a:rPr>
              <a:t>Hypervisor </a:t>
            </a:r>
            <a:endParaRPr lang="en-US" sz="1400" b="1" dirty="0">
              <a:latin typeface="+mj-lt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140321" y="2832763"/>
            <a:ext cx="1760540" cy="28114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400" b="1" dirty="0" smtClean="0">
                <a:latin typeface="+mj-lt"/>
              </a:rPr>
              <a:t>Firewall VNF</a:t>
            </a:r>
            <a:endParaRPr lang="en-US" sz="1400" b="1" dirty="0">
              <a:latin typeface="+mj-lt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2906713" y="2989586"/>
            <a:ext cx="292608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2"/>
          <p:cNvGrpSpPr/>
          <p:nvPr/>
        </p:nvGrpSpPr>
        <p:grpSpPr>
          <a:xfrm>
            <a:off x="1729271" y="5498394"/>
            <a:ext cx="2717745" cy="789694"/>
            <a:chOff x="382001" y="5136444"/>
            <a:chExt cx="2717745" cy="789694"/>
          </a:xfrm>
        </p:grpSpPr>
        <p:pic>
          <p:nvPicPr>
            <p:cNvPr id="43" name="Picture 42" descr="RAD 1U_Wid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04" y="5147733"/>
              <a:ext cx="2686442" cy="778405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82001" y="5136444"/>
              <a:ext cx="1077442" cy="78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3" name="Picture 112" descr="Serve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7084" y="4991637"/>
            <a:ext cx="748593" cy="748593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376415" y="5648131"/>
            <a:ext cx="923928" cy="6738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en-US" dirty="0"/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416294" y="5745309"/>
            <a:ext cx="818461" cy="513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200" b="1" dirty="0" smtClean="0"/>
              <a:t>Customer</a:t>
            </a:r>
          </a:p>
          <a:p>
            <a:pPr algn="ctr" defTabSz="1005822">
              <a:lnSpc>
                <a:spcPct val="110000"/>
              </a:lnSpc>
            </a:pPr>
            <a:r>
              <a:rPr lang="en-US" sz="1200" b="1" dirty="0" smtClean="0"/>
              <a:t>Network</a:t>
            </a:r>
            <a:endParaRPr lang="en-US" sz="1200" b="1" dirty="0"/>
          </a:p>
        </p:txBody>
      </p:sp>
      <p:cxnSp>
        <p:nvCxnSpPr>
          <p:cNvPr id="98" name="Shape 56"/>
          <p:cNvCxnSpPr>
            <a:endCxn id="113" idx="3"/>
          </p:cNvCxnSpPr>
          <p:nvPr/>
        </p:nvCxnSpPr>
        <p:spPr>
          <a:xfrm rot="10800000">
            <a:off x="3495675" y="5365934"/>
            <a:ext cx="951342" cy="49486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hape 57"/>
          <p:cNvCxnSpPr>
            <a:stCxn id="113" idx="1"/>
          </p:cNvCxnSpPr>
          <p:nvPr/>
        </p:nvCxnSpPr>
        <p:spPr>
          <a:xfrm rot="10800000" flipV="1">
            <a:off x="1761934" y="5365931"/>
            <a:ext cx="985148" cy="52731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hape 57"/>
          <p:cNvCxnSpPr>
            <a:endCxn id="113" idx="2"/>
          </p:cNvCxnSpPr>
          <p:nvPr/>
        </p:nvCxnSpPr>
        <p:spPr>
          <a:xfrm rot="10800000">
            <a:off x="3121383" y="5740228"/>
            <a:ext cx="1325637" cy="244375"/>
          </a:xfrm>
          <a:prstGeom prst="bentConnector2">
            <a:avLst/>
          </a:prstGeom>
          <a:ln w="38100">
            <a:solidFill>
              <a:srgbClr val="00D66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19943" y="5111265"/>
            <a:ext cx="1039191" cy="460191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Firewall VLANs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035080" y="6288088"/>
            <a:ext cx="1976359" cy="277064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Pass-through VLANs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467303" y="6044890"/>
            <a:ext cx="523680" cy="277024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NNI 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243985" y="6011026"/>
            <a:ext cx="523680" cy="277024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UNI 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875486" y="5094335"/>
            <a:ext cx="1039191" cy="460191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Firewall VLANs</a:t>
            </a:r>
          </a:p>
        </p:txBody>
      </p:sp>
      <p:pic>
        <p:nvPicPr>
          <p:cNvPr id="161" name="Picture 160" descr="P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4106" y="2713533"/>
            <a:ext cx="510963" cy="510963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6397669" y="2753642"/>
            <a:ext cx="1519722" cy="563231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latin typeface="+mn-lt"/>
              </a:rPr>
              <a:t>Firewall Management </a:t>
            </a:r>
          </a:p>
        </p:txBody>
      </p:sp>
      <p:sp>
        <p:nvSpPr>
          <p:cNvPr id="37" name="Round Single Corner Rectangle 36"/>
          <p:cNvSpPr/>
          <p:nvPr/>
        </p:nvSpPr>
        <p:spPr>
          <a:xfrm>
            <a:off x="1132694" y="3181946"/>
            <a:ext cx="2661313" cy="382137"/>
          </a:xfrm>
          <a:prstGeom prst="round1Rect">
            <a:avLst/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endParaRPr lang="en-US" sz="1400" b="1" dirty="0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67791" y="3259875"/>
            <a:ext cx="1763224" cy="26450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400" b="1" dirty="0" smtClean="0">
                <a:latin typeface="+mj-lt"/>
              </a:rPr>
              <a:t>Open </a:t>
            </a:r>
            <a:r>
              <a:rPr lang="en-US" sz="1400" b="1" dirty="0" err="1" smtClean="0">
                <a:latin typeface="+mj-lt"/>
              </a:rPr>
              <a:t>vSwitch</a:t>
            </a:r>
            <a:r>
              <a:rPr lang="en-US" sz="1400" b="1" dirty="0" smtClean="0">
                <a:latin typeface="+mj-lt"/>
              </a:rPr>
              <a:t> </a:t>
            </a:r>
            <a:endParaRPr lang="en-US" sz="1400" b="1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79998" y="3280060"/>
            <a:ext cx="1015109" cy="246909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en-US" sz="1200" b="1" dirty="0" smtClean="0">
                <a:solidFill>
                  <a:prstClr val="black"/>
                </a:solidFill>
              </a:rPr>
              <a:t>OpenStack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763636" y="6170702"/>
            <a:ext cx="2676605" cy="978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297392" y="4956531"/>
            <a:ext cx="4752622" cy="16081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grpSp>
        <p:nvGrpSpPr>
          <p:cNvPr id="2" name="Group 72"/>
          <p:cNvGrpSpPr/>
          <p:nvPr/>
        </p:nvGrpSpPr>
        <p:grpSpPr>
          <a:xfrm>
            <a:off x="1729271" y="5498394"/>
            <a:ext cx="2717745" cy="789694"/>
            <a:chOff x="382001" y="5136444"/>
            <a:chExt cx="2717745" cy="789694"/>
          </a:xfrm>
        </p:grpSpPr>
        <p:pic>
          <p:nvPicPr>
            <p:cNvPr id="43" name="Picture 42" descr="RAD 1U_Wid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04" y="5147733"/>
              <a:ext cx="2686442" cy="778405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82001" y="5136444"/>
              <a:ext cx="1077442" cy="78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ounded Rectangle 82"/>
          <p:cNvSpPr/>
          <p:nvPr/>
        </p:nvSpPr>
        <p:spPr>
          <a:xfrm>
            <a:off x="952500" y="2989538"/>
            <a:ext cx="3034284" cy="12863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5" name="Isosceles Triangle 94"/>
          <p:cNvSpPr/>
          <p:nvPr/>
        </p:nvSpPr>
        <p:spPr>
          <a:xfrm rot="10800000">
            <a:off x="2568219" y="3333803"/>
            <a:ext cx="1100365" cy="172787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 flipV="1">
            <a:off x="411386" y="5998588"/>
            <a:ext cx="6858000" cy="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0" tIns="45690" rIns="91380" bIns="45690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collection with ETX/VM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sz="quarter" idx="10"/>
          </p:nvPr>
        </p:nvSpPr>
        <p:spPr>
          <a:xfrm>
            <a:off x="715963" y="1069445"/>
            <a:ext cx="7109876" cy="1471873"/>
          </a:xfrm>
        </p:spPr>
        <p:txBody>
          <a:bodyPr/>
          <a:lstStyle/>
          <a:p>
            <a:r>
              <a:rPr lang="en-US" dirty="0" smtClean="0"/>
              <a:t>Packet collector monitors traffic to analyze network behavior, performance and applications</a:t>
            </a:r>
          </a:p>
          <a:p>
            <a:r>
              <a:rPr lang="en-US" dirty="0" smtClean="0"/>
              <a:t>Hardware forwarding with Flow Mirroring ensures VM does not introduce delay and is not a bottleneck </a:t>
            </a:r>
          </a:p>
        </p:txBody>
      </p:sp>
      <p:sp>
        <p:nvSpPr>
          <p:cNvPr id="111" name="Freeform 7"/>
          <p:cNvSpPr>
            <a:spLocks/>
          </p:cNvSpPr>
          <p:nvPr/>
        </p:nvSpPr>
        <p:spPr bwMode="auto">
          <a:xfrm>
            <a:off x="6307497" y="5384844"/>
            <a:ext cx="1486397" cy="833378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D1820D"/>
            </a:solidFill>
            <a:round/>
            <a:headEnd/>
            <a:tailEnd/>
          </a:ln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12" name="Text Box 8"/>
          <p:cNvSpPr txBox="1">
            <a:spLocks noChangeArrowheads="1"/>
          </p:cNvSpPr>
          <p:nvPr/>
        </p:nvSpPr>
        <p:spPr bwMode="auto">
          <a:xfrm>
            <a:off x="6224712" y="5795002"/>
            <a:ext cx="1652466" cy="338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400" b="1" dirty="0" smtClean="0">
                <a:latin typeface="+mj-lt"/>
              </a:rPr>
              <a:t>Network</a:t>
            </a:r>
            <a:endParaRPr lang="en-US" sz="1400" b="1" dirty="0">
              <a:latin typeface="+mj-lt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257921" y="3839870"/>
            <a:ext cx="1740156" cy="26450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400" b="1" dirty="0" smtClean="0">
                <a:latin typeface="+mj-lt"/>
              </a:rPr>
              <a:t>Hypervisor </a:t>
            </a:r>
            <a:endParaRPr lang="en-US" sz="1400" b="1" dirty="0">
              <a:latin typeface="+mj-lt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262241" y="3097503"/>
            <a:ext cx="1760540" cy="28114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TCPdump</a:t>
            </a:r>
            <a:r>
              <a:rPr lang="en-US" sz="1400" b="1" dirty="0" smtClean="0">
                <a:latin typeface="+mj-lt"/>
              </a:rPr>
              <a:t> VNF</a:t>
            </a:r>
            <a:endParaRPr lang="en-US" sz="1400" b="1" dirty="0">
              <a:latin typeface="+mj-lt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3034973" y="3146961"/>
            <a:ext cx="3983344" cy="500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12" descr="Serve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0828" y="5006802"/>
            <a:ext cx="666750" cy="666750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376415" y="5648131"/>
            <a:ext cx="923928" cy="6738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en-US" dirty="0"/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416294" y="5745309"/>
            <a:ext cx="818461" cy="513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200" b="1" dirty="0" smtClean="0"/>
              <a:t>Customer</a:t>
            </a:r>
          </a:p>
          <a:p>
            <a:pPr algn="ctr" defTabSz="1005822">
              <a:lnSpc>
                <a:spcPct val="110000"/>
              </a:lnSpc>
            </a:pPr>
            <a:r>
              <a:rPr lang="en-US" sz="1200" b="1" dirty="0" smtClean="0"/>
              <a:t>Network</a:t>
            </a:r>
            <a:endParaRPr lang="en-US" sz="1200" b="1" dirty="0"/>
          </a:p>
        </p:txBody>
      </p:sp>
      <p:cxnSp>
        <p:nvCxnSpPr>
          <p:cNvPr id="98" name="Shape 56"/>
          <p:cNvCxnSpPr>
            <a:endCxn id="113" idx="3"/>
          </p:cNvCxnSpPr>
          <p:nvPr/>
        </p:nvCxnSpPr>
        <p:spPr>
          <a:xfrm rot="10800000">
            <a:off x="3457579" y="5340177"/>
            <a:ext cx="960543" cy="459902"/>
          </a:xfrm>
          <a:prstGeom prst="bentConnector3">
            <a:avLst>
              <a:gd name="adj1" fmla="val 50000"/>
            </a:avLst>
          </a:prstGeom>
          <a:ln w="381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hape 57"/>
          <p:cNvCxnSpPr>
            <a:stCxn id="113" idx="1"/>
          </p:cNvCxnSpPr>
          <p:nvPr/>
        </p:nvCxnSpPr>
        <p:spPr>
          <a:xfrm rot="10800000" flipV="1">
            <a:off x="1767739" y="5340177"/>
            <a:ext cx="1023087" cy="57673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19943" y="5111265"/>
            <a:ext cx="1039191" cy="460191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Monitored VLANs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035080" y="6288088"/>
            <a:ext cx="1976359" cy="277064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Pass-through VLANs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467303" y="6044890"/>
            <a:ext cx="523680" cy="277024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NNI 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243985" y="6011026"/>
            <a:ext cx="523680" cy="277024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UNI 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875486" y="5094335"/>
            <a:ext cx="1039191" cy="460191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FF00FF"/>
                </a:solidFill>
              </a:rPr>
              <a:t>Monitored VLANs</a:t>
            </a:r>
          </a:p>
        </p:txBody>
      </p:sp>
      <p:pic>
        <p:nvPicPr>
          <p:cNvPr id="161" name="Picture 160" descr="P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5756" y="2907103"/>
            <a:ext cx="487363" cy="487363"/>
          </a:xfrm>
          <a:prstGeom prst="rect">
            <a:avLst/>
          </a:prstGeom>
        </p:spPr>
      </p:pic>
      <p:sp>
        <p:nvSpPr>
          <p:cNvPr id="212" name="TextBox 211"/>
          <p:cNvSpPr txBox="1"/>
          <p:nvPr/>
        </p:nvSpPr>
        <p:spPr>
          <a:xfrm>
            <a:off x="4430713" y="2829272"/>
            <a:ext cx="2181224" cy="277031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err="1" smtClean="0">
                <a:solidFill>
                  <a:schemeClr val="accent6">
                    <a:lumMod val="50000"/>
                  </a:schemeClr>
                </a:solidFill>
              </a:rPr>
              <a:t>TCPdump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Management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22652" y="2807750"/>
            <a:ext cx="1552575" cy="824809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PC running </a:t>
            </a:r>
            <a:r>
              <a:rPr lang="en-US" sz="1400" dirty="0" err="1" smtClean="0"/>
              <a:t>PuTTY</a:t>
            </a:r>
            <a:endParaRPr lang="en-US" sz="1400" dirty="0" smtClean="0"/>
          </a:p>
          <a:p>
            <a:pPr>
              <a:lnSpc>
                <a:spcPct val="85000"/>
              </a:lnSpc>
            </a:pPr>
            <a:r>
              <a:rPr lang="en-US" sz="1400" dirty="0" smtClean="0"/>
              <a:t>for activating </a:t>
            </a:r>
            <a:r>
              <a:rPr lang="en-US" sz="1400" dirty="0" err="1" smtClean="0"/>
              <a:t>TCPdump</a:t>
            </a:r>
            <a:r>
              <a:rPr lang="en-US" sz="1400" dirty="0" smtClean="0"/>
              <a:t> and </a:t>
            </a:r>
          </a:p>
          <a:p>
            <a:pPr>
              <a:lnSpc>
                <a:spcPct val="85000"/>
              </a:lnSpc>
            </a:pPr>
            <a:r>
              <a:rPr lang="en-US" sz="1400" dirty="0" smtClean="0"/>
              <a:t>retrieving the file 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10924" y="3153144"/>
            <a:ext cx="2919387" cy="458555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SSH to activate/ deactivate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TCPdump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SFTP for file transfer 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3056197" y="3255746"/>
            <a:ext cx="722247" cy="670"/>
          </a:xfrm>
          <a:prstGeom prst="straightConnector1">
            <a:avLst/>
          </a:prstGeom>
          <a:ln w="28575">
            <a:solidFill>
              <a:srgbClr val="FF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066097" y="3350996"/>
            <a:ext cx="721872" cy="67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3860335" y="5713690"/>
            <a:ext cx="154379" cy="142504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1768061" y="5803541"/>
            <a:ext cx="2286000" cy="0"/>
          </a:xfrm>
          <a:prstGeom prst="straightConnector1">
            <a:avLst/>
          </a:prstGeom>
          <a:ln w="381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2203131" y="5847355"/>
            <a:ext cx="154379" cy="142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2082935" y="5919324"/>
            <a:ext cx="237744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hape 57"/>
          <p:cNvCxnSpPr>
            <a:endCxn id="113" idx="2"/>
          </p:cNvCxnSpPr>
          <p:nvPr/>
        </p:nvCxnSpPr>
        <p:spPr>
          <a:xfrm rot="10800000">
            <a:off x="3124200" y="5673552"/>
            <a:ext cx="1322820" cy="368202"/>
          </a:xfrm>
          <a:prstGeom prst="bentConnector2">
            <a:avLst/>
          </a:prstGeom>
          <a:ln w="38100">
            <a:solidFill>
              <a:srgbClr val="00D66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 Single Corner Rectangle 75"/>
          <p:cNvSpPr/>
          <p:nvPr/>
        </p:nvSpPr>
        <p:spPr>
          <a:xfrm>
            <a:off x="1218036" y="3434491"/>
            <a:ext cx="2661313" cy="382137"/>
          </a:xfrm>
          <a:prstGeom prst="round1Rect">
            <a:avLst/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endParaRPr lang="en-US" sz="1400" b="1" dirty="0">
              <a:latin typeface="+mj-lt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253135" y="3512420"/>
            <a:ext cx="1763224" cy="26450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400" b="1" dirty="0" smtClean="0">
                <a:latin typeface="+mj-lt"/>
              </a:rPr>
              <a:t>Open </a:t>
            </a:r>
            <a:r>
              <a:rPr lang="en-US" sz="1400" b="1" dirty="0" err="1" smtClean="0">
                <a:latin typeface="+mj-lt"/>
              </a:rPr>
              <a:t>vSwitch</a:t>
            </a:r>
            <a:r>
              <a:rPr lang="en-US" sz="1400" b="1" dirty="0" smtClean="0">
                <a:latin typeface="+mj-lt"/>
              </a:rPr>
              <a:t> </a:t>
            </a:r>
            <a:endParaRPr lang="en-US" sz="1400" b="1" dirty="0">
              <a:latin typeface="+mj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16572" y="3526971"/>
            <a:ext cx="1109164" cy="249267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en-US" sz="1200" b="1" dirty="0" smtClean="0">
                <a:solidFill>
                  <a:prstClr val="black"/>
                </a:solidFill>
              </a:rPr>
              <a:t>OpenStack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1763636" y="6170702"/>
            <a:ext cx="2676605" cy="978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85"/>
          <p:cNvSpPr>
            <a:spLocks noChangeArrowheads="1"/>
          </p:cNvSpPr>
          <p:nvPr/>
        </p:nvSpPr>
        <p:spPr bwMode="auto">
          <a:xfrm flipH="1">
            <a:off x="862965" y="3008286"/>
            <a:ext cx="2732237" cy="1533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3" tIns="45669" rIns="91333" bIns="45669"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2583180" y="3896013"/>
            <a:ext cx="15697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382" y="262623"/>
            <a:ext cx="7540831" cy="64474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Distributed Application Awareness with ETX/VM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10"/>
          </p:nvPr>
        </p:nvSpPr>
        <p:spPr>
          <a:xfrm>
            <a:off x="747713" y="4703733"/>
            <a:ext cx="7628536" cy="2057400"/>
          </a:xfrm>
        </p:spPr>
        <p:txBody>
          <a:bodyPr/>
          <a:lstStyle/>
          <a:p>
            <a:r>
              <a:rPr lang="en-US" sz="1600" dirty="0" smtClean="0"/>
              <a:t>AAw-NID – Ethernet/IP CLE sends new application samples to the DPI engine, and then handles traffic per application policy</a:t>
            </a:r>
          </a:p>
          <a:p>
            <a:r>
              <a:rPr lang="en-US" sz="1600" dirty="0" smtClean="0"/>
              <a:t>DPI server – identifies the application based on sample traffic sent by the CPE</a:t>
            </a:r>
          </a:p>
          <a:p>
            <a:r>
              <a:rPr lang="en-US" sz="1600" dirty="0" smtClean="0"/>
              <a:t>DB server – collects application-related information and statistics</a:t>
            </a:r>
          </a:p>
          <a:p>
            <a:r>
              <a:rPr lang="en-US" sz="1600" dirty="0" smtClean="0"/>
              <a:t>Display application – generates graphs and reports based on collected application information</a:t>
            </a:r>
          </a:p>
          <a:p>
            <a:r>
              <a:rPr lang="en-US" sz="1600" dirty="0" smtClean="0"/>
              <a:t>Policy server – distributes policies to the </a:t>
            </a:r>
            <a:r>
              <a:rPr lang="en-US" sz="1600" dirty="0" err="1" smtClean="0"/>
              <a:t>AAw</a:t>
            </a:r>
            <a:r>
              <a:rPr lang="en-US" sz="1600" dirty="0" smtClean="0"/>
              <a:t>-NIDs</a:t>
            </a:r>
            <a:endParaRPr lang="en-US" sz="1600" dirty="0" smtClean="0">
              <a:solidFill>
                <a:srgbClr val="00B050"/>
              </a:solidFill>
              <a:sym typeface="Wingdings" pitchFamily="2" charset="2"/>
            </a:endParaRPr>
          </a:p>
        </p:txBody>
      </p:sp>
      <p:grpSp>
        <p:nvGrpSpPr>
          <p:cNvPr id="2" name="Group 152"/>
          <p:cNvGrpSpPr/>
          <p:nvPr/>
        </p:nvGrpSpPr>
        <p:grpSpPr>
          <a:xfrm>
            <a:off x="737152" y="1353019"/>
            <a:ext cx="3143250" cy="1295400"/>
            <a:chOff x="4343400" y="1143000"/>
            <a:chExt cx="3365051" cy="1295400"/>
          </a:xfrm>
        </p:grpSpPr>
        <p:sp>
          <p:nvSpPr>
            <p:cNvPr id="104" name="TextBox 87"/>
            <p:cNvSpPr txBox="1"/>
            <p:nvPr/>
          </p:nvSpPr>
          <p:spPr>
            <a:xfrm>
              <a:off x="4724621" y="1247775"/>
              <a:ext cx="2458005" cy="2494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FF0000"/>
                  </a:solidFill>
                  <a:latin typeface="+mn-lt"/>
                </a:rPr>
                <a:t>DPI Client/Server traffic </a:t>
              </a:r>
              <a:endParaRPr lang="en-US" sz="1000" b="1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5" name="TextBox 88"/>
            <p:cNvSpPr txBox="1"/>
            <p:nvPr/>
          </p:nvSpPr>
          <p:spPr>
            <a:xfrm>
              <a:off x="4724621" y="1871737"/>
              <a:ext cx="2374231" cy="2494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0070C0"/>
                  </a:solidFill>
                  <a:latin typeface="+mn-lt"/>
                </a:rPr>
                <a:t>DB presentation information</a:t>
              </a:r>
              <a:endParaRPr lang="en-US" sz="1000" b="1" dirty="0" smtClean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4495800" y="1371600"/>
              <a:ext cx="286726" cy="0"/>
            </a:xfrm>
            <a:prstGeom prst="line">
              <a:avLst/>
            </a:prstGeom>
            <a:ln w="38100">
              <a:solidFill>
                <a:srgbClr val="DB46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495800" y="1986037"/>
              <a:ext cx="286726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4495800" y="1662038"/>
              <a:ext cx="286726" cy="0"/>
            </a:xfrm>
            <a:prstGeom prst="line">
              <a:avLst/>
            </a:prstGeom>
            <a:ln w="38100">
              <a:solidFill>
                <a:srgbClr val="00C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88"/>
            <p:cNvSpPr txBox="1"/>
            <p:nvPr/>
          </p:nvSpPr>
          <p:spPr>
            <a:xfrm>
              <a:off x="4724621" y="1538213"/>
              <a:ext cx="2983830" cy="2494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00CC00"/>
                  </a:solidFill>
                  <a:latin typeface="+mn-lt"/>
                </a:rPr>
                <a:t>Application Performance information</a:t>
              </a:r>
              <a:endParaRPr lang="en-US" sz="1000" b="1" dirty="0" smtClean="0">
                <a:solidFill>
                  <a:srgbClr val="00CC00"/>
                </a:solidFill>
                <a:latin typeface="+mn-lt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495800" y="2286000"/>
              <a:ext cx="286726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88"/>
            <p:cNvSpPr txBox="1"/>
            <p:nvPr/>
          </p:nvSpPr>
          <p:spPr>
            <a:xfrm>
              <a:off x="4724621" y="2162175"/>
              <a:ext cx="1993230" cy="2494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Policy information</a:t>
              </a:r>
              <a:endParaRPr lang="en-US" sz="1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343400" y="1143000"/>
              <a:ext cx="3232489" cy="1295400"/>
            </a:xfrm>
            <a:prstGeom prst="rect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1" name="AutoShape 85"/>
          <p:cNvSpPr>
            <a:spLocks noChangeArrowheads="1"/>
          </p:cNvSpPr>
          <p:nvPr/>
        </p:nvSpPr>
        <p:spPr bwMode="auto">
          <a:xfrm flipH="1">
            <a:off x="4250145" y="1250358"/>
            <a:ext cx="3840860" cy="16382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3" tIns="45669" rIns="91333" bIns="45669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 flipH="1">
            <a:off x="5086508" y="1588305"/>
            <a:ext cx="2009775" cy="11747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 flipH="1">
            <a:off x="1136134" y="3455374"/>
            <a:ext cx="1680942" cy="901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en-US" dirty="0"/>
          </a:p>
        </p:txBody>
      </p:sp>
      <p:pic>
        <p:nvPicPr>
          <p:cNvPr id="72" name="Picture 71" descr="Route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88065" y="3386758"/>
            <a:ext cx="359665" cy="359665"/>
          </a:xfrm>
          <a:prstGeom prst="rect">
            <a:avLst/>
          </a:prstGeom>
        </p:spPr>
      </p:pic>
      <p:sp>
        <p:nvSpPr>
          <p:cNvPr id="77" name="Text Box 24"/>
          <p:cNvSpPr txBox="1">
            <a:spLocks noChangeArrowheads="1"/>
          </p:cNvSpPr>
          <p:nvPr/>
        </p:nvSpPr>
        <p:spPr bwMode="auto">
          <a:xfrm flipH="1">
            <a:off x="2007670" y="3043857"/>
            <a:ext cx="539779" cy="2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386" tIns="36386" rIns="36386" bIns="36386" anchor="ctr" anchorCtr="0">
            <a:noAutofit/>
          </a:bodyPr>
          <a:lstStyle/>
          <a:p>
            <a:pPr algn="ctr" defTabSz="1132826"/>
            <a:r>
              <a:rPr lang="en-US" sz="1600" b="1" dirty="0" smtClean="0"/>
              <a:t>Customer Premises</a:t>
            </a:r>
            <a:endParaRPr lang="en-US" sz="2000" b="1" dirty="0"/>
          </a:p>
        </p:txBody>
      </p:sp>
      <p:pic>
        <p:nvPicPr>
          <p:cNvPr id="65" name="Picture 64" descr="http://smartphonenation.com/wp-content/uploads/2011/08/Skype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604" y="3810631"/>
            <a:ext cx="566538" cy="250694"/>
          </a:xfrm>
          <a:prstGeom prst="rect">
            <a:avLst/>
          </a:prstGeom>
          <a:noFill/>
        </p:spPr>
      </p:pic>
      <p:pic>
        <p:nvPicPr>
          <p:cNvPr id="66" name="Picture 2" descr="http://sharealogo.com/wp-content/uploads/SAP_AG_ai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4" t="26667" b="26667"/>
          <a:stretch>
            <a:fillRect/>
          </a:stretch>
        </p:blipFill>
        <p:spPr bwMode="auto">
          <a:xfrm>
            <a:off x="1223737" y="3389130"/>
            <a:ext cx="468085" cy="228600"/>
          </a:xfrm>
          <a:prstGeom prst="rect">
            <a:avLst/>
          </a:prstGeom>
          <a:noFill/>
        </p:spPr>
      </p:pic>
      <p:pic>
        <p:nvPicPr>
          <p:cNvPr id="68" name="Picture 15" descr="http://www.shellypalmer.com/images/2010/11/YouTube-logo1-150x1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47" t="28894" r="8044" b="30315"/>
          <a:stretch>
            <a:fillRect/>
          </a:stretch>
        </p:blipFill>
        <p:spPr bwMode="auto">
          <a:xfrm>
            <a:off x="1329232" y="4186265"/>
            <a:ext cx="624258" cy="291991"/>
          </a:xfrm>
          <a:prstGeom prst="rect">
            <a:avLst/>
          </a:prstGeom>
          <a:noFill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0349" y="3390717"/>
            <a:ext cx="619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7196" y="4160808"/>
            <a:ext cx="63004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TextBox 83"/>
          <p:cNvSpPr txBox="1"/>
          <p:nvPr/>
        </p:nvSpPr>
        <p:spPr>
          <a:xfrm flipH="1">
            <a:off x="5313735" y="3073908"/>
            <a:ext cx="505200" cy="25067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rgbClr val="00B050"/>
                </a:solidFill>
              </a:rPr>
              <a:t>IPFIX</a:t>
            </a:r>
          </a:p>
        </p:txBody>
      </p:sp>
      <p:sp>
        <p:nvSpPr>
          <p:cNvPr id="86" name="TextBox 85"/>
          <p:cNvSpPr txBox="1"/>
          <p:nvPr/>
        </p:nvSpPr>
        <p:spPr>
          <a:xfrm flipH="1">
            <a:off x="6185886" y="3073908"/>
            <a:ext cx="676722" cy="25067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RADIUS</a:t>
            </a: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 flipH="1">
            <a:off x="5900686" y="1282530"/>
            <a:ext cx="539779" cy="2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386" tIns="36386" rIns="36386" bIns="36386" anchor="ctr" anchorCtr="0">
            <a:noAutofit/>
          </a:bodyPr>
          <a:lstStyle/>
          <a:p>
            <a:pPr algn="ctr" defTabSz="1132826"/>
            <a:r>
              <a:rPr lang="en-US" sz="1600" b="1" dirty="0" smtClean="0"/>
              <a:t>Central Site(s)</a:t>
            </a:r>
            <a:endParaRPr lang="en-US" sz="2000" b="1" dirty="0"/>
          </a:p>
        </p:txBody>
      </p:sp>
      <p:sp>
        <p:nvSpPr>
          <p:cNvPr id="58" name="TextBox 125"/>
          <p:cNvSpPr txBox="1"/>
          <p:nvPr/>
        </p:nvSpPr>
        <p:spPr>
          <a:xfrm flipH="1">
            <a:off x="7141676" y="1637704"/>
            <a:ext cx="664068" cy="458484"/>
          </a:xfrm>
          <a:prstGeom prst="rect">
            <a:avLst/>
          </a:prstGeom>
          <a:noFill/>
        </p:spPr>
        <p:txBody>
          <a:bodyPr wrap="none" lIns="91333" tIns="45669" rIns="91333" bIns="4566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  <a:cs typeface="+mn-cs"/>
              </a:rPr>
              <a:t>Policy 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  <a:cs typeface="+mn-cs"/>
              </a:rPr>
              <a:t>Server</a:t>
            </a:r>
          </a:p>
        </p:txBody>
      </p:sp>
      <p:sp>
        <p:nvSpPr>
          <p:cNvPr id="101" name="TextBox 125"/>
          <p:cNvSpPr txBox="1"/>
          <p:nvPr/>
        </p:nvSpPr>
        <p:spPr>
          <a:xfrm flipH="1">
            <a:off x="5171310" y="1776628"/>
            <a:ext cx="811160" cy="250607"/>
          </a:xfrm>
          <a:prstGeom prst="rect">
            <a:avLst/>
          </a:prstGeom>
          <a:noFill/>
        </p:spPr>
        <p:txBody>
          <a:bodyPr wrap="none" lIns="91333" tIns="45669" rIns="91333" bIns="4566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 dirty="0" smtClean="0">
                <a:latin typeface="+mn-lt"/>
                <a:cs typeface="+mn-cs"/>
              </a:rPr>
              <a:t>DB Server</a:t>
            </a:r>
          </a:p>
        </p:txBody>
      </p:sp>
      <p:sp>
        <p:nvSpPr>
          <p:cNvPr id="103" name="TextBox 125"/>
          <p:cNvSpPr txBox="1"/>
          <p:nvPr/>
        </p:nvSpPr>
        <p:spPr>
          <a:xfrm flipH="1">
            <a:off x="5960140" y="1673116"/>
            <a:ext cx="1148021" cy="406162"/>
          </a:xfrm>
          <a:prstGeom prst="rect">
            <a:avLst/>
          </a:prstGeom>
          <a:noFill/>
        </p:spPr>
        <p:txBody>
          <a:bodyPr wrap="square" lIns="91333" tIns="45669" rIns="91333" bIns="4566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 dirty="0" smtClean="0">
                <a:latin typeface="+mn-lt"/>
                <a:cs typeface="+mn-cs"/>
              </a:rPr>
              <a:t>Display Application</a:t>
            </a:r>
          </a:p>
        </p:txBody>
      </p:sp>
      <p:sp>
        <p:nvSpPr>
          <p:cNvPr id="138" name="TextBox 125"/>
          <p:cNvSpPr txBox="1"/>
          <p:nvPr/>
        </p:nvSpPr>
        <p:spPr>
          <a:xfrm flipH="1">
            <a:off x="4402186" y="1607449"/>
            <a:ext cx="684587" cy="458484"/>
          </a:xfrm>
          <a:prstGeom prst="rect">
            <a:avLst/>
          </a:prstGeom>
          <a:noFill/>
        </p:spPr>
        <p:txBody>
          <a:bodyPr wrap="none" lIns="91333" tIns="45669" rIns="91333" bIns="4566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  <a:cs typeface="+mn-cs"/>
              </a:rPr>
              <a:t>DPI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  <a:cs typeface="+mn-cs"/>
              </a:rPr>
              <a:t>Engine</a:t>
            </a:r>
          </a:p>
        </p:txBody>
      </p:sp>
      <p:grpSp>
        <p:nvGrpSpPr>
          <p:cNvPr id="4" name="Group 81"/>
          <p:cNvGrpSpPr/>
          <p:nvPr/>
        </p:nvGrpSpPr>
        <p:grpSpPr>
          <a:xfrm>
            <a:off x="3863645" y="3273088"/>
            <a:ext cx="1744328" cy="1190615"/>
            <a:chOff x="4016045" y="2988955"/>
            <a:chExt cx="1744328" cy="1190615"/>
          </a:xfrm>
        </p:grpSpPr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4016045" y="2988955"/>
              <a:ext cx="1744328" cy="1190615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33"/>
            <p:cNvSpPr txBox="1">
              <a:spLocks noChangeArrowheads="1"/>
            </p:cNvSpPr>
            <p:nvPr/>
          </p:nvSpPr>
          <p:spPr bwMode="auto">
            <a:xfrm>
              <a:off x="4357408" y="3505200"/>
              <a:ext cx="1061602" cy="3763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24" tIns="45661" rIns="91324" bIns="45661" anchor="ctr"/>
            <a:lstStyle/>
            <a:p>
              <a:pPr algn="ctr"/>
              <a:r>
                <a:rPr lang="en-US" sz="1400" b="1" dirty="0" smtClean="0"/>
                <a:t>Network</a:t>
              </a:r>
            </a:p>
          </p:txBody>
        </p:sp>
      </p:grpSp>
      <p:sp>
        <p:nvSpPr>
          <p:cNvPr id="59" name="Text Box 20"/>
          <p:cNvSpPr txBox="1">
            <a:spLocks noChangeArrowheads="1"/>
          </p:cNvSpPr>
          <p:nvPr/>
        </p:nvSpPr>
        <p:spPr bwMode="auto">
          <a:xfrm flipH="1">
            <a:off x="1516335" y="3617732"/>
            <a:ext cx="920541" cy="5754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400" b="1" dirty="0"/>
              <a:t>Customer</a:t>
            </a:r>
          </a:p>
          <a:p>
            <a:pPr algn="ctr" defTabSz="1005822">
              <a:lnSpc>
                <a:spcPct val="110000"/>
              </a:lnSpc>
            </a:pPr>
            <a:r>
              <a:rPr lang="en-US" sz="1400" b="1" dirty="0" smtClean="0"/>
              <a:t>Network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 flipH="1">
            <a:off x="5878071" y="2068988"/>
            <a:ext cx="428256" cy="25067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rgbClr val="0070C0"/>
                </a:solidFill>
              </a:rPr>
              <a:t>SQL</a:t>
            </a:r>
          </a:p>
        </p:txBody>
      </p:sp>
      <p:pic>
        <p:nvPicPr>
          <p:cNvPr id="49" name="Picture 48" descr="Server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15112" y="2061900"/>
            <a:ext cx="534640" cy="534640"/>
          </a:xfrm>
          <a:prstGeom prst="rect">
            <a:avLst/>
          </a:prstGeom>
        </p:spPr>
      </p:pic>
      <p:pic>
        <p:nvPicPr>
          <p:cNvPr id="60" name="Picture 59" descr="Server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06390" y="2061900"/>
            <a:ext cx="534640" cy="534640"/>
          </a:xfrm>
          <a:prstGeom prst="rect">
            <a:avLst/>
          </a:prstGeom>
        </p:spPr>
      </p:pic>
      <p:pic>
        <p:nvPicPr>
          <p:cNvPr id="61" name="Picture 60" descr="Server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77159" y="2061900"/>
            <a:ext cx="534640" cy="534640"/>
          </a:xfrm>
          <a:prstGeom prst="rect">
            <a:avLst/>
          </a:prstGeom>
        </p:spPr>
      </p:pic>
      <p:sp>
        <p:nvSpPr>
          <p:cNvPr id="78" name="TextBox 125"/>
          <p:cNvSpPr txBox="1"/>
          <p:nvPr/>
        </p:nvSpPr>
        <p:spPr>
          <a:xfrm flipH="1">
            <a:off x="5448458" y="2527697"/>
            <a:ext cx="1285875" cy="276991"/>
          </a:xfrm>
          <a:prstGeom prst="rect">
            <a:avLst/>
          </a:prstGeom>
          <a:noFill/>
        </p:spPr>
        <p:txBody>
          <a:bodyPr wrap="square" lIns="91333" tIns="45669" rIns="91333" bIns="4566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  <a:cs typeface="+mn-cs"/>
              </a:rPr>
              <a:t>PM Engine</a:t>
            </a:r>
          </a:p>
        </p:txBody>
      </p:sp>
      <p:pic>
        <p:nvPicPr>
          <p:cNvPr id="64" name="Picture 63" descr="NM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3040" y="2059360"/>
            <a:ext cx="539720" cy="539720"/>
          </a:xfrm>
          <a:prstGeom prst="rect">
            <a:avLst/>
          </a:prstGeom>
        </p:spPr>
      </p:pic>
      <p:sp>
        <p:nvSpPr>
          <p:cNvPr id="50" name="Text Box 21"/>
          <p:cNvSpPr txBox="1">
            <a:spLocks noChangeArrowheads="1"/>
          </p:cNvSpPr>
          <p:nvPr/>
        </p:nvSpPr>
        <p:spPr bwMode="auto">
          <a:xfrm flipH="1">
            <a:off x="2644639" y="4182426"/>
            <a:ext cx="977924" cy="304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200" b="1" dirty="0" smtClean="0"/>
              <a:t>AAW  SFP</a:t>
            </a:r>
            <a:endParaRPr lang="en-US" sz="1200" b="1" dirty="0"/>
          </a:p>
        </p:txBody>
      </p:sp>
      <p:grpSp>
        <p:nvGrpSpPr>
          <p:cNvPr id="5" name="Group 96"/>
          <p:cNvGrpSpPr/>
          <p:nvPr/>
        </p:nvGrpSpPr>
        <p:grpSpPr>
          <a:xfrm rot="10800000" flipH="1">
            <a:off x="2898068" y="4125268"/>
            <a:ext cx="411480" cy="108732"/>
            <a:chOff x="2251710" y="3084047"/>
            <a:chExt cx="411480" cy="108732"/>
          </a:xfrm>
        </p:grpSpPr>
        <p:sp>
          <p:nvSpPr>
            <p:cNvPr id="63" name="Rectangle 62"/>
            <p:cNvSpPr/>
            <p:nvPr/>
          </p:nvSpPr>
          <p:spPr>
            <a:xfrm>
              <a:off x="2502694" y="3102768"/>
              <a:ext cx="142875" cy="73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RAD MiNID_L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1710" y="3084047"/>
              <a:ext cx="411480" cy="108732"/>
            </a:xfrm>
            <a:prstGeom prst="rect">
              <a:avLst/>
            </a:prstGeom>
          </p:spPr>
        </p:pic>
      </p:grpSp>
      <p:sp>
        <p:nvSpPr>
          <p:cNvPr id="89" name="Freeform 88"/>
          <p:cNvSpPr/>
          <p:nvPr/>
        </p:nvSpPr>
        <p:spPr>
          <a:xfrm>
            <a:off x="3417570" y="2551083"/>
            <a:ext cx="1352550" cy="1306830"/>
          </a:xfrm>
          <a:custGeom>
            <a:avLst/>
            <a:gdLst>
              <a:gd name="connsiteX0" fmla="*/ 0 w 1451610"/>
              <a:gd name="connsiteY0" fmla="*/ 1306830 h 1306830"/>
              <a:gd name="connsiteX1" fmla="*/ 681990 w 1451610"/>
              <a:gd name="connsiteY1" fmla="*/ 1211580 h 1306830"/>
              <a:gd name="connsiteX2" fmla="*/ 1082040 w 1451610"/>
              <a:gd name="connsiteY2" fmla="*/ 1017270 h 1306830"/>
              <a:gd name="connsiteX3" fmla="*/ 1306830 w 1451610"/>
              <a:gd name="connsiteY3" fmla="*/ 834390 h 1306830"/>
              <a:gd name="connsiteX4" fmla="*/ 1402080 w 1451610"/>
              <a:gd name="connsiteY4" fmla="*/ 419100 h 1306830"/>
              <a:gd name="connsiteX5" fmla="*/ 1451610 w 1451610"/>
              <a:gd name="connsiteY5" fmla="*/ 0 h 1306830"/>
              <a:gd name="connsiteX0" fmla="*/ 0 w 1451610"/>
              <a:gd name="connsiteY0" fmla="*/ 1306830 h 1306830"/>
              <a:gd name="connsiteX1" fmla="*/ 681990 w 1451610"/>
              <a:gd name="connsiteY1" fmla="*/ 1211580 h 1306830"/>
              <a:gd name="connsiteX2" fmla="*/ 1082040 w 1451610"/>
              <a:gd name="connsiteY2" fmla="*/ 1017270 h 1306830"/>
              <a:gd name="connsiteX3" fmla="*/ 1402080 w 1451610"/>
              <a:gd name="connsiteY3" fmla="*/ 419100 h 1306830"/>
              <a:gd name="connsiteX4" fmla="*/ 1451610 w 1451610"/>
              <a:gd name="connsiteY4" fmla="*/ 0 h 1306830"/>
              <a:gd name="connsiteX0" fmla="*/ 0 w 1451610"/>
              <a:gd name="connsiteY0" fmla="*/ 1306830 h 1306830"/>
              <a:gd name="connsiteX1" fmla="*/ 665994 w 1451610"/>
              <a:gd name="connsiteY1" fmla="*/ 1207770 h 1306830"/>
              <a:gd name="connsiteX2" fmla="*/ 1082040 w 1451610"/>
              <a:gd name="connsiteY2" fmla="*/ 1017270 h 1306830"/>
              <a:gd name="connsiteX3" fmla="*/ 1402080 w 1451610"/>
              <a:gd name="connsiteY3" fmla="*/ 419100 h 1306830"/>
              <a:gd name="connsiteX4" fmla="*/ 1451610 w 1451610"/>
              <a:gd name="connsiteY4" fmla="*/ 0 h 1306830"/>
              <a:gd name="connsiteX0" fmla="*/ 0 w 1451610"/>
              <a:gd name="connsiteY0" fmla="*/ 1306830 h 1355725"/>
              <a:gd name="connsiteX1" fmla="*/ 665994 w 1451610"/>
              <a:gd name="connsiteY1" fmla="*/ 1207770 h 1355725"/>
              <a:gd name="connsiteX2" fmla="*/ 1402080 w 1451610"/>
              <a:gd name="connsiteY2" fmla="*/ 419100 h 1355725"/>
              <a:gd name="connsiteX3" fmla="*/ 1451610 w 1451610"/>
              <a:gd name="connsiteY3" fmla="*/ 0 h 1355725"/>
              <a:gd name="connsiteX0" fmla="*/ 0 w 1451610"/>
              <a:gd name="connsiteY0" fmla="*/ 1306830 h 1355725"/>
              <a:gd name="connsiteX1" fmla="*/ 665994 w 1451610"/>
              <a:gd name="connsiteY1" fmla="*/ 1207770 h 1355725"/>
              <a:gd name="connsiteX2" fmla="*/ 1402080 w 1451610"/>
              <a:gd name="connsiteY2" fmla="*/ 419100 h 1355725"/>
              <a:gd name="connsiteX3" fmla="*/ 1451610 w 1451610"/>
              <a:gd name="connsiteY3" fmla="*/ 0 h 1355725"/>
              <a:gd name="connsiteX0" fmla="*/ 0 w 1451610"/>
              <a:gd name="connsiteY0" fmla="*/ 1306830 h 1355725"/>
              <a:gd name="connsiteX1" fmla="*/ 665994 w 1451610"/>
              <a:gd name="connsiteY1" fmla="*/ 1207770 h 1355725"/>
              <a:gd name="connsiteX2" fmla="*/ 1402080 w 1451610"/>
              <a:gd name="connsiteY2" fmla="*/ 419100 h 1355725"/>
              <a:gd name="connsiteX3" fmla="*/ 1451610 w 1451610"/>
              <a:gd name="connsiteY3" fmla="*/ 0 h 1355725"/>
              <a:gd name="connsiteX0" fmla="*/ 0 w 1451610"/>
              <a:gd name="connsiteY0" fmla="*/ 1306830 h 1306830"/>
              <a:gd name="connsiteX1" fmla="*/ 665994 w 1451610"/>
              <a:gd name="connsiteY1" fmla="*/ 1207770 h 1306830"/>
              <a:gd name="connsiteX2" fmla="*/ 1402080 w 1451610"/>
              <a:gd name="connsiteY2" fmla="*/ 419100 h 1306830"/>
              <a:gd name="connsiteX3" fmla="*/ 1451610 w 1451610"/>
              <a:gd name="connsiteY3" fmla="*/ 0 h 130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610" h="1306830">
                <a:moveTo>
                  <a:pt x="0" y="1306830"/>
                </a:moveTo>
                <a:cubicBezTo>
                  <a:pt x="250825" y="1283335"/>
                  <a:pt x="368331" y="1279525"/>
                  <a:pt x="665994" y="1207770"/>
                </a:cubicBezTo>
                <a:cubicBezTo>
                  <a:pt x="1191596" y="1014095"/>
                  <a:pt x="1347124" y="719455"/>
                  <a:pt x="1402080" y="419100"/>
                </a:cubicBezTo>
                <a:cubicBezTo>
                  <a:pt x="1426210" y="280035"/>
                  <a:pt x="1438910" y="140017"/>
                  <a:pt x="1451610" y="0"/>
                </a:cubicBezTo>
              </a:path>
            </a:pathLst>
          </a:custGeom>
          <a:ln w="3810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hape 89"/>
          <p:cNvCxnSpPr/>
          <p:nvPr/>
        </p:nvCxnSpPr>
        <p:spPr>
          <a:xfrm flipV="1">
            <a:off x="3400692" y="2575833"/>
            <a:ext cx="2193170" cy="1307026"/>
          </a:xfrm>
          <a:prstGeom prst="curvedConnector2">
            <a:avLst/>
          </a:prstGeom>
          <a:ln w="38100">
            <a:solidFill>
              <a:srgbClr val="00B05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74"/>
          <p:cNvCxnSpPr/>
          <p:nvPr/>
        </p:nvCxnSpPr>
        <p:spPr>
          <a:xfrm flipV="1">
            <a:off x="3412122" y="2578373"/>
            <a:ext cx="4084448" cy="1348936"/>
          </a:xfrm>
          <a:prstGeom prst="curvedConnector2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91"/>
          <p:cNvGrpSpPr/>
          <p:nvPr/>
        </p:nvGrpSpPr>
        <p:grpSpPr>
          <a:xfrm>
            <a:off x="2774812" y="3549076"/>
            <a:ext cx="772752" cy="432822"/>
            <a:chOff x="2767192" y="3417343"/>
            <a:chExt cx="772752" cy="432822"/>
          </a:xfrm>
        </p:grpSpPr>
        <p:sp>
          <p:nvSpPr>
            <p:cNvPr id="116" name="TextBox 115"/>
            <p:cNvSpPr txBox="1"/>
            <p:nvPr/>
          </p:nvSpPr>
          <p:spPr>
            <a:xfrm flipH="1">
              <a:off x="2767192" y="3417343"/>
              <a:ext cx="772752" cy="250607"/>
            </a:xfrm>
            <a:prstGeom prst="rect">
              <a:avLst/>
            </a:prstGeom>
            <a:noFill/>
          </p:spPr>
          <p:txBody>
            <a:bodyPr wrap="none" lIns="91333" tIns="45669" rIns="91333" bIns="45669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/>
                <a:t>AAw-NID</a:t>
              </a:r>
            </a:p>
          </p:txBody>
        </p:sp>
        <p:pic>
          <p:nvPicPr>
            <p:cNvPr id="83" name="Picture 82" descr="RAD 1U_Narrow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99986" y="3616527"/>
              <a:ext cx="507164" cy="233638"/>
            </a:xfrm>
            <a:prstGeom prst="rect">
              <a:avLst/>
            </a:prstGeom>
          </p:spPr>
        </p:pic>
      </p:grpSp>
      <p:cxnSp>
        <p:nvCxnSpPr>
          <p:cNvPr id="94" name="Straight Connector 93"/>
          <p:cNvCxnSpPr/>
          <p:nvPr/>
        </p:nvCxnSpPr>
        <p:spPr>
          <a:xfrm>
            <a:off x="5852160" y="2326680"/>
            <a:ext cx="457200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D-NFV : </a:t>
            </a:r>
            <a:r>
              <a:rPr lang="en-US" dirty="0" err="1" smtClean="0"/>
              <a:t>MiVM</a:t>
            </a:r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0"/>
          </p:nvPr>
        </p:nvSpPr>
        <p:spPr>
          <a:xfrm>
            <a:off x="597587" y="1243003"/>
            <a:ext cx="8027798" cy="32334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next step may be the </a:t>
            </a:r>
            <a:r>
              <a:rPr lang="en-US" sz="2000" dirty="0" err="1" smtClean="0"/>
              <a:t>MiVM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SFP “sleeve” device with computational resources (e.g., x86 CPU)</a:t>
            </a:r>
          </a:p>
          <a:p>
            <a:pPr lvl="1"/>
            <a:r>
              <a:rPr lang="en-US" dirty="0" smtClean="0"/>
              <a:t>designed as physical SFP sleeve for plugging into SFP cage</a:t>
            </a:r>
          </a:p>
          <a:p>
            <a:pPr lvl="1"/>
            <a:r>
              <a:rPr lang="en-US" dirty="0" smtClean="0"/>
              <a:t>hosts off-the-shelf SFP modules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MiNID</a:t>
            </a:r>
            <a:r>
              <a:rPr lang="en-US" sz="2000" dirty="0" smtClean="0"/>
              <a:t> NTU may be such a device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9E47"/>
                </a:solidFill>
              </a:rPr>
              <a:t>Note: putting an x86 into the SFP form factor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9E47"/>
                </a:solidFill>
              </a:rPr>
              <a:t>	is a highly nontrivial exercise !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118783" y="1232613"/>
            <a:ext cx="2724536" cy="3532976"/>
          </a:xfrm>
          <a:prstGeom prst="rect">
            <a:avLst/>
          </a:prstGeom>
        </p:spPr>
        <p:txBody>
          <a:bodyPr lIns="91384" tIns="45693" rIns="91384" bIns="45693"/>
          <a:lstStyle/>
          <a:p>
            <a:pPr marL="575918" lvl="1" indent="-237983">
              <a:spcBef>
                <a:spcPts val="600"/>
              </a:spcBef>
              <a:buFontTx/>
              <a:buChar char="–"/>
            </a:pPr>
            <a:endParaRPr lang="en-US" sz="2000" kern="0" dirty="0" smtClean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11" name="Picture 10" descr="MiNID2+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31" t="10582" r="16876" b="23383"/>
          <a:stretch>
            <a:fillRect/>
          </a:stretch>
        </p:blipFill>
        <p:spPr>
          <a:xfrm>
            <a:off x="5490570" y="2857524"/>
            <a:ext cx="2571598" cy="2865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133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D-NFV : VNFs</a:t>
            </a:r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0"/>
          </p:nvPr>
        </p:nvSpPr>
        <p:spPr>
          <a:xfrm>
            <a:off x="593766" y="1243003"/>
            <a:ext cx="8031619" cy="210583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next step will be in-house and partner development of VNFs</a:t>
            </a:r>
          </a:p>
          <a:p>
            <a:pPr>
              <a:buNone/>
            </a:pPr>
            <a:r>
              <a:rPr lang="en-US" sz="2000" dirty="0" smtClean="0"/>
              <a:t>RAD will create an </a:t>
            </a:r>
            <a:r>
              <a:rPr lang="en-US" sz="2000" b="1" dirty="0" smtClean="0"/>
              <a:t>ecosystem</a:t>
            </a:r>
            <a:r>
              <a:rPr lang="en-US" sz="2000" dirty="0" smtClean="0"/>
              <a:t> of software vendors</a:t>
            </a:r>
          </a:p>
          <a:p>
            <a:pPr>
              <a:buNone/>
            </a:pPr>
            <a:r>
              <a:rPr lang="en-US" sz="2000" dirty="0" smtClean="0"/>
              <a:t>	writing for RAD VM devices</a:t>
            </a:r>
          </a:p>
          <a:p>
            <a:pPr>
              <a:buNone/>
            </a:pPr>
            <a:r>
              <a:rPr lang="en-US" sz="2000" dirty="0" smtClean="0"/>
              <a:t>Service Providers will also be able to write their own VNFs</a:t>
            </a:r>
          </a:p>
          <a:p>
            <a:pPr>
              <a:buNone/>
            </a:pPr>
            <a:r>
              <a:rPr lang="en-US" sz="2000" dirty="0" smtClean="0"/>
              <a:t>Virtual functions that are not network functions may also be hosted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118783" y="1232613"/>
            <a:ext cx="2724536" cy="3532976"/>
          </a:xfrm>
          <a:prstGeom prst="rect">
            <a:avLst/>
          </a:prstGeom>
        </p:spPr>
        <p:txBody>
          <a:bodyPr lIns="91384" tIns="45693" rIns="91384" bIns="45693"/>
          <a:lstStyle/>
          <a:p>
            <a:pPr marL="575918" lvl="1" indent="-237983">
              <a:spcBef>
                <a:spcPts val="600"/>
              </a:spcBef>
              <a:buFontTx/>
              <a:buChar char="–"/>
            </a:pPr>
            <a:endParaRPr lang="en-US" sz="2000" kern="0" dirty="0" smtClean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6543" y="3336435"/>
            <a:ext cx="4544705" cy="346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b="1" dirty="0" smtClean="0"/>
              <a:t>FM MEP	</a:t>
            </a:r>
            <a:r>
              <a:rPr lang="en-US" sz="1000" dirty="0" smtClean="0"/>
              <a:t>Y.1731/802.1ag compliant “light” MEP for FM</a:t>
            </a:r>
          </a:p>
          <a:p>
            <a:pPr>
              <a:spcBef>
                <a:spcPts val="0"/>
              </a:spcBef>
            </a:pPr>
            <a:r>
              <a:rPr lang="en-US" sz="1000" b="1" dirty="0" smtClean="0"/>
              <a:t>FM MIP	</a:t>
            </a:r>
            <a:r>
              <a:rPr lang="en-US" sz="1000" dirty="0" smtClean="0"/>
              <a:t>Y.1731/802.1ag compliant MEP</a:t>
            </a:r>
          </a:p>
          <a:p>
            <a:pPr>
              <a:spcBef>
                <a:spcPts val="0"/>
              </a:spcBef>
            </a:pPr>
            <a:r>
              <a:rPr lang="en-US" sz="1000" b="1" dirty="0" smtClean="0"/>
              <a:t>PM MEP	</a:t>
            </a:r>
            <a:r>
              <a:rPr lang="en-US" sz="1000" dirty="0" smtClean="0"/>
              <a:t>full Y.1731 compliant MEP</a:t>
            </a:r>
          </a:p>
          <a:p>
            <a:pPr>
              <a:spcBef>
                <a:spcPts val="0"/>
              </a:spcBef>
            </a:pPr>
            <a:r>
              <a:rPr lang="en-US" sz="1000" b="1" dirty="0" smtClean="0"/>
              <a:t>TWAMPGEN	</a:t>
            </a:r>
            <a:r>
              <a:rPr lang="en-US" sz="1000" dirty="0" smtClean="0"/>
              <a:t>TWAMP generator</a:t>
            </a:r>
          </a:p>
          <a:p>
            <a:pPr>
              <a:spcBef>
                <a:spcPts val="0"/>
              </a:spcBef>
            </a:pPr>
            <a:r>
              <a:rPr lang="en-US" sz="1000" b="1" dirty="0" smtClean="0"/>
              <a:t>TWAMPREF	</a:t>
            </a:r>
            <a:r>
              <a:rPr lang="en-US" sz="1000" dirty="0" smtClean="0"/>
              <a:t>TWAMP reflector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err="1" smtClean="0"/>
              <a:t>Visualizer</a:t>
            </a:r>
            <a:r>
              <a:rPr lang="en-US" sz="1000" b="1" dirty="0"/>
              <a:t>	</a:t>
            </a:r>
            <a:r>
              <a:rPr lang="en-US" sz="1000" dirty="0" smtClean="0"/>
              <a:t>Service/Application visibility</a:t>
            </a:r>
          </a:p>
          <a:p>
            <a:r>
              <a:rPr lang="en-US" sz="1000" b="1" dirty="0" err="1" smtClean="0"/>
              <a:t>AttackBlocker</a:t>
            </a:r>
            <a:r>
              <a:rPr lang="en-US" sz="1000" dirty="0" smtClean="0"/>
              <a:t> 	</a:t>
            </a:r>
            <a:r>
              <a:rPr lang="en-US" sz="1000" dirty="0" err="1" smtClean="0"/>
              <a:t>DoS</a:t>
            </a:r>
            <a:r>
              <a:rPr lang="en-US" sz="1000" dirty="0" smtClean="0"/>
              <a:t> attack blocker </a:t>
            </a:r>
          </a:p>
          <a:p>
            <a:pPr>
              <a:spcBef>
                <a:spcPts val="0"/>
              </a:spcBef>
            </a:pPr>
            <a:r>
              <a:rPr lang="en-US" sz="1000" b="1" dirty="0" smtClean="0"/>
              <a:t>Quencher</a:t>
            </a:r>
            <a:r>
              <a:rPr lang="en-US" sz="1000" dirty="0" smtClean="0"/>
              <a:t> 	Rate limit specific application flows</a:t>
            </a:r>
          </a:p>
          <a:p>
            <a:r>
              <a:rPr lang="en-US" sz="1000" b="1" dirty="0" smtClean="0"/>
              <a:t>Replicator	</a:t>
            </a:r>
            <a:r>
              <a:rPr lang="en-US" sz="1000" dirty="0" smtClean="0"/>
              <a:t>Replicate specific packets and send to specified server</a:t>
            </a:r>
          </a:p>
          <a:p>
            <a:r>
              <a:rPr lang="en-US" sz="1000" b="1" dirty="0" smtClean="0"/>
              <a:t>Packet editor	</a:t>
            </a:r>
            <a:r>
              <a:rPr lang="en-US" sz="1000" dirty="0" smtClean="0"/>
              <a:t>Edit packets in flight</a:t>
            </a:r>
          </a:p>
          <a:p>
            <a:pPr>
              <a:spcBef>
                <a:spcPts val="0"/>
              </a:spcBef>
            </a:pPr>
            <a:r>
              <a:rPr lang="en-US" sz="1000" b="1" dirty="0" err="1" smtClean="0"/>
              <a:t>TunnelMaker</a:t>
            </a:r>
            <a:r>
              <a:rPr lang="en-US" sz="1000" b="1" dirty="0" smtClean="0"/>
              <a:t>	</a:t>
            </a:r>
            <a:r>
              <a:rPr lang="en-US" sz="1000" dirty="0" smtClean="0"/>
              <a:t>Encapsulate packets for tunneling through network</a:t>
            </a:r>
          </a:p>
          <a:p>
            <a:r>
              <a:rPr lang="en-US" sz="1000" b="1" dirty="0" smtClean="0"/>
              <a:t>NAT64	</a:t>
            </a:r>
            <a:r>
              <a:rPr lang="en-US" sz="1000" dirty="0" smtClean="0"/>
              <a:t>Gateway between IPv4 and IPv6 networks</a:t>
            </a:r>
          </a:p>
          <a:p>
            <a:r>
              <a:rPr lang="en-US" sz="1000" b="1" dirty="0" smtClean="0"/>
              <a:t>Booster	</a:t>
            </a:r>
            <a:r>
              <a:rPr lang="en-US" sz="1000" dirty="0" smtClean="0"/>
              <a:t>TCP performance improvement</a:t>
            </a:r>
          </a:p>
          <a:p>
            <a:r>
              <a:rPr lang="en-US" sz="1000" b="1" dirty="0" err="1" smtClean="0"/>
              <a:t>Cryptorizer</a:t>
            </a:r>
            <a:r>
              <a:rPr lang="en-US" sz="1000" b="1" dirty="0" smtClean="0"/>
              <a:t>	</a:t>
            </a:r>
            <a:r>
              <a:rPr lang="en-US" sz="1000" dirty="0" smtClean="0"/>
              <a:t>Encryption tool</a:t>
            </a:r>
          </a:p>
          <a:p>
            <a:endParaRPr lang="en-US" sz="1000" dirty="0"/>
          </a:p>
          <a:p>
            <a:r>
              <a:rPr lang="en-US" sz="1000" b="1" dirty="0" smtClean="0"/>
              <a:t>AAW	</a:t>
            </a:r>
            <a:r>
              <a:rPr lang="en-US" sz="1000" dirty="0" smtClean="0"/>
              <a:t>Distributed Application Awareness</a:t>
            </a:r>
          </a:p>
          <a:p>
            <a:r>
              <a:rPr lang="en-US" sz="1000" b="1" dirty="0" smtClean="0"/>
              <a:t>ROUTIT	</a:t>
            </a:r>
            <a:r>
              <a:rPr lang="en-US" sz="1000" dirty="0" smtClean="0"/>
              <a:t>router for flows</a:t>
            </a:r>
          </a:p>
          <a:p>
            <a:r>
              <a:rPr lang="en-US" sz="1000" b="1" dirty="0" smtClean="0"/>
              <a:t>WANACC	</a:t>
            </a:r>
            <a:r>
              <a:rPr lang="en-US" sz="1000" dirty="0" smtClean="0"/>
              <a:t>WAN acceleration (</a:t>
            </a:r>
            <a:r>
              <a:rPr lang="en-US" sz="1000" dirty="0" err="1" smtClean="0"/>
              <a:t>deduplication</a:t>
            </a:r>
            <a:r>
              <a:rPr lang="en-US" sz="1000" dirty="0" smtClean="0"/>
              <a:t>, caching, compression)</a:t>
            </a:r>
          </a:p>
          <a:p>
            <a:r>
              <a:rPr lang="en-US" sz="1000" b="1" dirty="0" smtClean="0"/>
              <a:t>FIREWALL	</a:t>
            </a:r>
            <a:r>
              <a:rPr lang="en-US" sz="1000" dirty="0" smtClean="0"/>
              <a:t>third party firewall</a:t>
            </a:r>
          </a:p>
          <a:p>
            <a:r>
              <a:rPr lang="en-US" sz="1000" b="1" dirty="0" smtClean="0"/>
              <a:t>IPPBX</a:t>
            </a:r>
            <a:r>
              <a:rPr lang="en-US" sz="1000" dirty="0" smtClean="0"/>
              <a:t>	IP PBX</a:t>
            </a:r>
          </a:p>
          <a:p>
            <a:pPr algn="ctr">
              <a:lnSpc>
                <a:spcPct val="85000"/>
              </a:lnSpc>
            </a:pPr>
            <a:endParaRPr lang="en-US" sz="1100" b="1" dirty="0" err="1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145955" y="4681156"/>
            <a:ext cx="302820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Example VNFs</a:t>
            </a:r>
          </a:p>
        </p:txBody>
      </p:sp>
    </p:spTree>
    <p:extLst>
      <p:ext uri="{BB962C8B-B14F-4D97-AF65-F5344CB8AC3E}">
        <p14:creationId xmlns:p14="http://schemas.microsoft.com/office/powerpoint/2010/main" xmlns="" val="15413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D-NFV : </a:t>
            </a:r>
            <a:r>
              <a:rPr lang="en-US" dirty="0" err="1" smtClean="0"/>
              <a:t>RADstore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2012" y="1229356"/>
            <a:ext cx="8707272" cy="5185092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/>
              <a:t>RADstore</a:t>
            </a:r>
            <a:r>
              <a:rPr lang="en-US" sz="2000" dirty="0" smtClean="0"/>
              <a:t> is a web-based graphical platform for network administrators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enables purchasing virtual functions from RAD</a:t>
            </a:r>
          </a:p>
          <a:p>
            <a:pPr>
              <a:buNone/>
            </a:pPr>
            <a:r>
              <a:rPr lang="en-US" sz="2000" dirty="0" err="1" smtClean="0"/>
              <a:t>RADstore</a:t>
            </a:r>
            <a:r>
              <a:rPr lang="en-US" sz="2000" dirty="0" smtClean="0"/>
              <a:t> can download to servers, D-NFV VMs in NIDs or D-NFV VMs in SFPs</a:t>
            </a:r>
          </a:p>
          <a:p>
            <a:pPr>
              <a:buNone/>
            </a:pPr>
            <a:r>
              <a:rPr lang="en-US" sz="2000" dirty="0" err="1" smtClean="0"/>
              <a:t>RADstore</a:t>
            </a:r>
            <a:r>
              <a:rPr lang="en-US" sz="2000" dirty="0" smtClean="0"/>
              <a:t> downloads, chains, installs, activates, and manages the virtual functions</a:t>
            </a:r>
          </a:p>
          <a:p>
            <a:pPr>
              <a:buNone/>
            </a:pPr>
            <a:r>
              <a:rPr lang="en-US" sz="2000" dirty="0" err="1" smtClean="0"/>
              <a:t>RADstore</a:t>
            </a:r>
            <a:r>
              <a:rPr lang="en-US" sz="2000" dirty="0" smtClean="0"/>
              <a:t> can also provide virtual non-networking functions and hardware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414" y="3289705"/>
            <a:ext cx="4653815" cy="333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NFV a new idea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2137" y="1146412"/>
            <a:ext cx="8570794" cy="5377217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Virtualization has been used in networking before, for example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VLAN and VRF</a:t>
            </a:r>
            <a:r>
              <a:rPr lang="en-US" sz="2000" dirty="0" smtClean="0"/>
              <a:t> – virtualized L2/L3 infrastructure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Linux router</a:t>
            </a:r>
            <a:r>
              <a:rPr lang="en-US" sz="2000" dirty="0" smtClean="0"/>
              <a:t> – virtualized forwarding element on Linux platform</a:t>
            </a:r>
          </a:p>
          <a:p>
            <a:pPr>
              <a:buNone/>
            </a:pPr>
            <a:r>
              <a:rPr lang="en-US" sz="2000" dirty="0" smtClean="0"/>
              <a:t>But these are not NFV as presently envisioned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/>
              <a:t>Possibly the first real virtualized function is the Open Source  network element :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Open </a:t>
            </a:r>
            <a:r>
              <a:rPr lang="en-US" sz="2000" b="1" dirty="0" err="1" smtClean="0"/>
              <a:t>vSwitch</a:t>
            </a:r>
            <a:endParaRPr lang="en-US" sz="2000" b="1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Open Source  (Apache 2.0 license) </a:t>
            </a:r>
            <a:r>
              <a:rPr lang="en-US" i="1" dirty="0" smtClean="0"/>
              <a:t>production quality </a:t>
            </a:r>
            <a:r>
              <a:rPr lang="en-US" dirty="0" smtClean="0"/>
              <a:t>virtual switch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extensively deployed in datacenters, cloud applications, …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switching can be performed in SW or HW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now part of Linux  kernel (from  version 3.3)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runs in many VMs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broad functionality (traffic queuing/shaping, VLAN isolation, filtering, …)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supports  many standard protocols  (STP, IP,  GRE, </a:t>
            </a:r>
            <a:r>
              <a:rPr lang="en-US" dirty="0" err="1" smtClean="0"/>
              <a:t>NetFlow</a:t>
            </a:r>
            <a:r>
              <a:rPr lang="en-US" dirty="0" smtClean="0"/>
              <a:t>, LACP, 802.1ag)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now contains SDN extensions (</a:t>
            </a:r>
            <a:r>
              <a:rPr lang="en-US" dirty="0" err="1" smtClean="0"/>
              <a:t>OpenFlow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04" y="262623"/>
            <a:ext cx="6766560" cy="644740"/>
          </a:xfrm>
        </p:spPr>
        <p:txBody>
          <a:bodyPr/>
          <a:lstStyle/>
          <a:p>
            <a:r>
              <a:rPr lang="en-US" dirty="0" smtClean="0"/>
              <a:t>Two complementary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5012" y="1258784"/>
            <a:ext cx="8383980" cy="537952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Network Functions Virtualization (NFV)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This approach advocates replacing hardware NEs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 software running on COTS computers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may be housed in POPs and/or datacenters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Advantages: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COTS server price and availability scales well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functionality can be placed where-ever most effective or inexpensive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functionality may be speedily deployed, relocated, and upgraded</a:t>
            </a:r>
          </a:p>
          <a:p>
            <a:pPr>
              <a:spcBef>
                <a:spcPts val="1200"/>
              </a:spcBef>
              <a:buNone/>
            </a:pPr>
            <a:r>
              <a:rPr lang="en-US" sz="2400" b="1" dirty="0" smtClean="0"/>
              <a:t>Software Defined Networks (SDN)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This approach advocates replacing standardized networking protocols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 centralized software applications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may configure all the NEs in the network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Advantages: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easy to experiment with new ideas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software development is usually much faster than protocol standardization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centralized control simplifies management of complex systems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functionality may be speedily deployed, relocated, and upgraded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6416" y="1508166"/>
            <a:ext cx="2434441" cy="64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Note:  Some people call NFV </a:t>
            </a:r>
            <a:r>
              <a:rPr lang="en-US" sz="1400" b="1" i="1" dirty="0" smtClean="0">
                <a:solidFill>
                  <a:srgbClr val="FF0000"/>
                </a:solidFill>
                <a:latin typeface="+mn-lt"/>
              </a:rPr>
              <a:t>Service Provider SDN</a:t>
            </a:r>
          </a:p>
          <a:p>
            <a:pPr algn="ctr">
              <a:lnSpc>
                <a:spcPct val="85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or</a:t>
            </a:r>
            <a:r>
              <a:rPr lang="en-US" sz="1400" b="1" i="1" dirty="0" smtClean="0">
                <a:solidFill>
                  <a:srgbClr val="FF0000"/>
                </a:solidFill>
              </a:rPr>
              <a:t> Telco SDN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 !</a:t>
            </a:r>
            <a:endParaRPr lang="en-US" sz="1400" b="1" dirty="0" err="1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5787" y="4819403"/>
            <a:ext cx="3040083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Note:  Some people call this SDN </a:t>
            </a:r>
            <a:r>
              <a:rPr lang="en-US" sz="1400" b="1" i="1" dirty="0" smtClean="0">
                <a:solidFill>
                  <a:srgbClr val="FF0000"/>
                </a:solidFill>
                <a:latin typeface="+mn-lt"/>
              </a:rPr>
              <a:t>Software Driven Networking</a:t>
            </a:r>
            <a:endParaRPr lang="en-US" sz="1400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5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and call NFV                                 </a:t>
            </a:r>
            <a:r>
              <a:rPr lang="en-US" sz="1400" b="1" i="1" dirty="0" smtClean="0">
                <a:solidFill>
                  <a:srgbClr val="FF0000"/>
                </a:solidFill>
              </a:rPr>
              <a:t>Software Defined Networking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VNFs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899" y="1133821"/>
            <a:ext cx="8666328" cy="54444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OK, so we can virtualize a basic switch – what else may be useful ?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Potential </a:t>
            </a:r>
            <a:r>
              <a:rPr lang="en-US" sz="2000" b="1" dirty="0" smtClean="0"/>
              <a:t>V</a:t>
            </a:r>
            <a:r>
              <a:rPr lang="en-US" sz="2000" dirty="0" smtClean="0"/>
              <a:t>irtualized </a:t>
            </a:r>
            <a:r>
              <a:rPr lang="en-US" sz="2000" b="1" dirty="0" smtClean="0"/>
              <a:t>N</a:t>
            </a:r>
            <a:r>
              <a:rPr lang="en-US" sz="2000" dirty="0" smtClean="0"/>
              <a:t>etwork </a:t>
            </a:r>
            <a:r>
              <a:rPr lang="en-US" sz="2000" b="1" dirty="0" smtClean="0"/>
              <a:t>F</a:t>
            </a:r>
            <a:r>
              <a:rPr lang="en-US" sz="2000" dirty="0" smtClean="0"/>
              <a:t>unctions</a:t>
            </a: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en-US" sz="1800" b="1" dirty="0" smtClean="0"/>
              <a:t>switching elements</a:t>
            </a:r>
            <a:r>
              <a:rPr lang="en-US" sz="1800" dirty="0" smtClean="0"/>
              <a:t>: Ethernet switch, Broadband Network Gateway, CG-NAT, router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mobile network nodes</a:t>
            </a:r>
            <a:r>
              <a:rPr lang="en-US" sz="1800" dirty="0" smtClean="0"/>
              <a:t>: HLR/HSS, MME, SGSN, GGSN/PDN-GW, RNC, </a:t>
            </a:r>
            <a:r>
              <a:rPr lang="en-US" sz="1800" dirty="0" err="1" smtClean="0"/>
              <a:t>NodeB</a:t>
            </a:r>
            <a:r>
              <a:rPr lang="en-US" sz="1800" dirty="0" smtClean="0"/>
              <a:t>, </a:t>
            </a:r>
            <a:r>
              <a:rPr lang="en-US" sz="1800" dirty="0" err="1" smtClean="0"/>
              <a:t>eNodeB</a:t>
            </a:r>
            <a:endParaRPr lang="en-US" sz="1800" dirty="0" smtClean="0"/>
          </a:p>
          <a:p>
            <a:pPr>
              <a:spcAft>
                <a:spcPts val="0"/>
              </a:spcAft>
            </a:pPr>
            <a:r>
              <a:rPr lang="en-US" sz="1800" b="1" dirty="0" smtClean="0"/>
              <a:t>residential nodes</a:t>
            </a:r>
            <a:r>
              <a:rPr lang="en-US" sz="1800" dirty="0" smtClean="0"/>
              <a:t>: home router and set-top box functions 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gateways:</a:t>
            </a:r>
            <a:r>
              <a:rPr lang="en-US" sz="1800" dirty="0" smtClean="0"/>
              <a:t> IPSec/SSL VPN gateways, IPv4-IPv6 conversion, tunneling encapsulations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traffic analysis</a:t>
            </a:r>
            <a:r>
              <a:rPr lang="en-US" sz="1800" dirty="0" smtClean="0"/>
              <a:t>: DPI, </a:t>
            </a:r>
            <a:r>
              <a:rPr lang="en-US" sz="1800" dirty="0" err="1" smtClean="0"/>
              <a:t>QoE</a:t>
            </a:r>
            <a:r>
              <a:rPr lang="en-US" sz="1800" dirty="0" smtClean="0"/>
              <a:t> measurement</a:t>
            </a:r>
          </a:p>
          <a:p>
            <a:pPr>
              <a:spcAft>
                <a:spcPts val="0"/>
              </a:spcAft>
            </a:pPr>
            <a:r>
              <a:rPr lang="en-US" sz="1800" b="1" dirty="0" err="1" smtClean="0"/>
              <a:t>QoS</a:t>
            </a:r>
            <a:r>
              <a:rPr lang="en-US" sz="1800" dirty="0" smtClean="0"/>
              <a:t>: service assurance, SLA monitoring, test and diagnostics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NGN </a:t>
            </a:r>
            <a:r>
              <a:rPr lang="en-US" sz="1800" b="1" dirty="0" err="1" smtClean="0"/>
              <a:t>signalling</a:t>
            </a:r>
            <a:r>
              <a:rPr lang="en-US" sz="1800" dirty="0" smtClean="0"/>
              <a:t>: SBCs, IMS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converged and network-wide functions</a:t>
            </a:r>
            <a:r>
              <a:rPr lang="en-US" sz="1800" dirty="0" smtClean="0"/>
              <a:t>: AAA servers, policy control, charging platforms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application-level optimization</a:t>
            </a:r>
            <a:r>
              <a:rPr lang="en-US" sz="1800" dirty="0" smtClean="0"/>
              <a:t>: CDN, cache server, load balancer, application accelerator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security functions</a:t>
            </a:r>
            <a:r>
              <a:rPr lang="en-US" sz="1800" dirty="0" smtClean="0"/>
              <a:t>: firewall, virus scanner, IDS/IPS, spam protection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deployments and </a:t>
            </a:r>
            <a:r>
              <a:rPr lang="en-US" dirty="0" err="1" smtClean="0"/>
              <a:t>PoCs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404" y="1215708"/>
            <a:ext cx="8232515" cy="54716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Open </a:t>
            </a:r>
            <a:r>
              <a:rPr lang="en-US" sz="2000" b="1" dirty="0" err="1" smtClean="0"/>
              <a:t>vSwitch</a:t>
            </a:r>
            <a:r>
              <a:rPr lang="en-US" sz="2000" b="1" dirty="0" smtClean="0"/>
              <a:t> </a:t>
            </a:r>
            <a:r>
              <a:rPr lang="en-US" sz="2000" dirty="0" smtClean="0"/>
              <a:t>widely deployed in DCs</a:t>
            </a:r>
          </a:p>
          <a:p>
            <a:pPr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 smtClean="0"/>
              <a:t>Colt</a:t>
            </a:r>
            <a:r>
              <a:rPr lang="en-US" sz="2000" dirty="0" smtClean="0"/>
              <a:t> has partnered with </a:t>
            </a:r>
            <a:r>
              <a:rPr lang="en-US" sz="2000" b="1" dirty="0" smtClean="0"/>
              <a:t>Juniper</a:t>
            </a:r>
            <a:r>
              <a:rPr lang="en-US" sz="2000" dirty="0" smtClean="0"/>
              <a:t> to deliver a virtual L3 CPE</a:t>
            </a:r>
          </a:p>
          <a:p>
            <a:pPr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Telefonica</a:t>
            </a:r>
            <a:r>
              <a:rPr lang="en-US" sz="2000" dirty="0" smtClean="0"/>
              <a:t> is partnering with </a:t>
            </a:r>
            <a:r>
              <a:rPr lang="en-US" sz="2000" b="1" dirty="0" smtClean="0"/>
              <a:t>NEC</a:t>
            </a:r>
            <a:r>
              <a:rPr lang="en-US" sz="2000" dirty="0" smtClean="0"/>
              <a:t> in a migration scenario study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	to virtualize IP edge network elements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BT 2012 BRAS and CDN </a:t>
            </a:r>
            <a:r>
              <a:rPr lang="en-US" sz="2000" b="1" dirty="0" err="1" smtClean="0"/>
              <a:t>PoC</a:t>
            </a:r>
            <a:endParaRPr lang="en-US" sz="2000" b="1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COTS HP </a:t>
            </a:r>
            <a:r>
              <a:rPr lang="en-US" sz="2000" dirty="0" err="1" smtClean="0"/>
              <a:t>BladeSystem</a:t>
            </a:r>
            <a:r>
              <a:rPr lang="en-US" sz="2000" dirty="0" smtClean="0"/>
              <a:t> with 10GbE interfaces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WindRiver</a:t>
            </a:r>
            <a:r>
              <a:rPr lang="en-US" sz="2000" dirty="0" smtClean="0"/>
              <a:t> hypervisor, Linux , home-made BRAS, commercial CDN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Price/performance close to dedicated hardware</a:t>
            </a:r>
          </a:p>
          <a:p>
            <a:pPr>
              <a:spcBef>
                <a:spcPts val="2400"/>
              </a:spcBef>
              <a:buNone/>
            </a:pPr>
            <a:r>
              <a:rPr lang="en-US" sz="2000" b="1" dirty="0" smtClean="0"/>
              <a:t>BT/Intel 2013 H-</a:t>
            </a:r>
            <a:r>
              <a:rPr lang="en-US" sz="2000" b="1" dirty="0" err="1" smtClean="0"/>
              <a:t>QoS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PoC</a:t>
            </a:r>
            <a:endParaRPr lang="en-US" sz="2000" b="1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2x Intel Xeon 8-core @2.7GHz, 20MB L3 cache,  32 GB DDR3 , X520-SR2 Dual Port 10GbE Controller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Fedora r6 , Intel DPDK 1.4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Implemented a Hierarchical scheduler with: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5 levels, 64K queues, traffic shaping, strict priority and weighted round robin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Performance per core close to 10 </a:t>
            </a:r>
            <a:r>
              <a:rPr lang="en-US" sz="2000" dirty="0" err="1" smtClean="0"/>
              <a:t>Gb</a:t>
            </a:r>
            <a:r>
              <a:rPr lang="en-US" sz="2000" dirty="0" smtClean="0"/>
              <a:t> line rate for 64B  packets  (13.3 </a:t>
            </a:r>
            <a:r>
              <a:rPr lang="en-US" sz="2000" dirty="0" err="1" smtClean="0"/>
              <a:t>Mpps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ISG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915" y="1321524"/>
            <a:ext cx="8684312" cy="523596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An Industry Specifications Group (ISG) has been formed under ETSI to study NFV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ETSI is the European Telecommunications Standards Institute with &gt;700 members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Most of its work is performed in Technical Committees, but there are also ISGs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Open Radio equipment Interface (ORI)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Autonomic network engineering for the self-managing Future Internet (AFI)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Mobile Thin Client Computing (MTC)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Identity management for Network Services (INS)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Measurement Ontology for IP traffic (MOI)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Quantum Key Distribution (QKD)</a:t>
            </a:r>
          </a:p>
          <a:p>
            <a:pPr>
              <a:spcBef>
                <a:spcPts val="0"/>
              </a:spcBef>
            </a:pPr>
            <a:r>
              <a:rPr lang="en-US" sz="1600" dirty="0" err="1" smtClean="0"/>
              <a:t>Localisation</a:t>
            </a:r>
            <a:r>
              <a:rPr lang="en-US" sz="1600" dirty="0" smtClean="0"/>
              <a:t> Industry Standards (LIS)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Information Security Indicators (ISI)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Open Smart Grid (OSG)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Surface Mount Technique (SMT)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Low Throughput Networks (LTN)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Operational energy Efficiency for Users (OEU)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Network Functions </a:t>
            </a:r>
            <a:r>
              <a:rPr lang="en-US" sz="1600" dirty="0" err="1" smtClean="0"/>
              <a:t>Virtualisation</a:t>
            </a:r>
            <a:r>
              <a:rPr lang="en-US" sz="1600" dirty="0" smtClean="0"/>
              <a:t> (NFV)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NFV now has 55 members (ETSI members)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 and 68 participants (non-ETSI members, including RAD)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ISG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915" y="1103160"/>
            <a:ext cx="8602425" cy="552965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Members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Acme Packet, Allot, Amdocs, AT&amp;T, ALU, </a:t>
            </a:r>
            <a:r>
              <a:rPr lang="en-US" sz="1400" dirty="0" err="1" smtClean="0"/>
              <a:t>Benu</a:t>
            </a:r>
            <a:r>
              <a:rPr lang="en-US" sz="1400" dirty="0" smtClean="0"/>
              <a:t> Networks, Broadcom, BT, </a:t>
            </a:r>
            <a:r>
              <a:rPr lang="en-US" sz="1400" dirty="0" err="1" smtClean="0"/>
              <a:t>Cablelabs</a:t>
            </a:r>
            <a:r>
              <a:rPr lang="en-US" sz="1400" dirty="0" smtClean="0"/>
              <a:t>, </a:t>
            </a:r>
            <a:r>
              <a:rPr lang="en-US" sz="1400" dirty="0" err="1" smtClean="0"/>
              <a:t>Ceragon</a:t>
            </a:r>
            <a:r>
              <a:rPr lang="en-US" sz="1400" dirty="0" smtClean="0"/>
              <a:t>, Cisco, Citrix, DT,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DOCOMO, ETRI, FT, </a:t>
            </a:r>
            <a:r>
              <a:rPr lang="en-US" sz="1400" dirty="0" err="1" smtClean="0"/>
              <a:t>Fraunhofer</a:t>
            </a:r>
            <a:r>
              <a:rPr lang="en-US" sz="1400" dirty="0" smtClean="0"/>
              <a:t> FOKUS, </a:t>
            </a:r>
            <a:r>
              <a:rPr lang="en-US" sz="1400" dirty="0" err="1" smtClean="0"/>
              <a:t>Freescale</a:t>
            </a:r>
            <a:r>
              <a:rPr lang="en-US" sz="1400" dirty="0" smtClean="0"/>
              <a:t>, Fujitsu Labs, HP, Hitachi, </a:t>
            </a:r>
            <a:r>
              <a:rPr lang="en-US" sz="1400" dirty="0" err="1" smtClean="0"/>
              <a:t>Huawei</a:t>
            </a:r>
            <a:r>
              <a:rPr lang="en-US" sz="1400" dirty="0" smtClean="0"/>
              <a:t>, IBM, Intel, </a:t>
            </a:r>
            <a:r>
              <a:rPr lang="en-US" sz="1400" dirty="0" err="1" smtClean="0"/>
              <a:t>Iskratel</a:t>
            </a:r>
            <a:r>
              <a:rPr lang="en-US" sz="1400" dirty="0" smtClean="0"/>
              <a:t>, </a:t>
            </a:r>
            <a:r>
              <a:rPr lang="en-US" sz="1400" dirty="0" err="1" smtClean="0"/>
              <a:t>Italtel</a:t>
            </a:r>
            <a:r>
              <a:rPr lang="en-US" sz="1400" dirty="0" smtClean="0"/>
              <a:t>, JDSU,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Juniper, KT, </a:t>
            </a:r>
            <a:r>
              <a:rPr lang="en-US" sz="1400" dirty="0" err="1" smtClean="0"/>
              <a:t>MetraTech</a:t>
            </a:r>
            <a:r>
              <a:rPr lang="en-US" sz="1400" dirty="0" smtClean="0"/>
              <a:t>, NEC, NSN, NTT, Oracle, PT, </a:t>
            </a:r>
            <a:r>
              <a:rPr lang="en-US" sz="1400" dirty="0" err="1" smtClean="0"/>
              <a:t>RadiSys</a:t>
            </a:r>
            <a:r>
              <a:rPr lang="en-US" sz="1400" dirty="0" smtClean="0"/>
              <a:t>, Samsung, Seven Principles, Spirent, Sprint, </a:t>
            </a:r>
            <a:r>
              <a:rPr lang="en-US" sz="1400" dirty="0" err="1" smtClean="0"/>
              <a:t>Swisscom</a:t>
            </a:r>
            <a:r>
              <a:rPr lang="en-US" sz="140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Tektronix, TI, </a:t>
            </a:r>
            <a:r>
              <a:rPr lang="en-US" sz="1400" dirty="0" err="1" smtClean="0"/>
              <a:t>Telefon</a:t>
            </a:r>
            <a:r>
              <a:rPr lang="en-US" sz="1400" dirty="0" smtClean="0"/>
              <a:t> Ericsson, </a:t>
            </a:r>
            <a:r>
              <a:rPr lang="en-US" sz="1400" dirty="0" err="1" smtClean="0"/>
              <a:t>Telefonica</a:t>
            </a:r>
            <a:r>
              <a:rPr lang="en-US" sz="1400" dirty="0" smtClean="0"/>
              <a:t>, TA, </a:t>
            </a:r>
            <a:r>
              <a:rPr lang="en-US" sz="1400" dirty="0" err="1" smtClean="0"/>
              <a:t>Telenor</a:t>
            </a:r>
            <a:r>
              <a:rPr lang="en-US" sz="1400" dirty="0" smtClean="0"/>
              <a:t>, Tellabs, UPRC, Verizon UK, </a:t>
            </a:r>
            <a:r>
              <a:rPr lang="en-US" sz="1400" dirty="0" err="1" smtClean="0"/>
              <a:t>Virtela</a:t>
            </a:r>
            <a:r>
              <a:rPr lang="en-US" sz="1400" dirty="0" smtClean="0"/>
              <a:t>, Virtual Open Systems,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Vodafone Group,  Yokogawa, ZTE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Participants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ADVA, AEPONYX, Affirmed Networks, ARM, Brocade, </a:t>
            </a:r>
            <a:r>
              <a:rPr lang="en-US" sz="1400" dirty="0" err="1" smtClean="0"/>
              <a:t>Cavium</a:t>
            </a:r>
            <a:r>
              <a:rPr lang="en-US" sz="1400" dirty="0" smtClean="0"/>
              <a:t>, </a:t>
            </a:r>
            <a:r>
              <a:rPr lang="en-US" sz="1400" dirty="0" err="1" smtClean="0"/>
              <a:t>CenturyLink</a:t>
            </a:r>
            <a:r>
              <a:rPr lang="en-US" sz="1400" dirty="0" smtClean="0"/>
              <a:t>, China Mobile, </a:t>
            </a:r>
            <a:r>
              <a:rPr lang="en-US" sz="1400" dirty="0" err="1" smtClean="0"/>
              <a:t>Ciena</a:t>
            </a:r>
            <a:r>
              <a:rPr lang="en-US" sz="1400" dirty="0" smtClean="0"/>
              <a:t>, CIMI, Colt,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err="1" smtClean="0"/>
              <a:t>Connectem</a:t>
            </a:r>
            <a:r>
              <a:rPr lang="en-US" sz="1400" dirty="0" smtClean="0"/>
              <a:t>, </a:t>
            </a:r>
            <a:r>
              <a:rPr lang="en-US" sz="1400" dirty="0" err="1" smtClean="0"/>
              <a:t>ConteXtream</a:t>
            </a:r>
            <a:r>
              <a:rPr lang="en-US" sz="1400" dirty="0" smtClean="0"/>
              <a:t>, Cyan, DELL, DESS, Dialogic, </a:t>
            </a:r>
            <a:r>
              <a:rPr lang="en-US" sz="1400" dirty="0" err="1" smtClean="0"/>
              <a:t>Embrane</a:t>
            </a:r>
            <a:r>
              <a:rPr lang="en-US" sz="1400" dirty="0" smtClean="0"/>
              <a:t>, EMC, </a:t>
            </a:r>
            <a:r>
              <a:rPr lang="en-US" sz="1400" dirty="0" err="1" smtClean="0"/>
              <a:t>EnterpriseWeb</a:t>
            </a:r>
            <a:r>
              <a:rPr lang="en-US" sz="1400" dirty="0" smtClean="0"/>
              <a:t>, EANTC,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Everything Everywhere, F5 Networks, </a:t>
            </a:r>
            <a:r>
              <a:rPr lang="en-US" sz="1400" dirty="0" err="1" smtClean="0"/>
              <a:t>Genband</a:t>
            </a:r>
            <a:r>
              <a:rPr lang="en-US" sz="1400" dirty="0" smtClean="0"/>
              <a:t> Ireland, IDT Canada, </a:t>
            </a:r>
            <a:r>
              <a:rPr lang="en-US" sz="1400" dirty="0" err="1" smtClean="0"/>
              <a:t>Infinera</a:t>
            </a:r>
            <a:r>
              <a:rPr lang="en-US" sz="1400" dirty="0" smtClean="0"/>
              <a:t>, </a:t>
            </a:r>
            <a:r>
              <a:rPr lang="en-US" sz="1400" dirty="0" err="1" smtClean="0"/>
              <a:t>Intune</a:t>
            </a:r>
            <a:r>
              <a:rPr lang="en-US" sz="1400" dirty="0" smtClean="0"/>
              <a:t> Networks,  IP Infusion, Ixia,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KDDI, Lancaster U,  Layer123, LSI, </a:t>
            </a:r>
            <a:r>
              <a:rPr lang="en-US" sz="1400" dirty="0" err="1" smtClean="0"/>
              <a:t>Mellanox</a:t>
            </a:r>
            <a:r>
              <a:rPr lang="en-US" sz="1400" dirty="0" smtClean="0"/>
              <a:t>, </a:t>
            </a:r>
            <a:r>
              <a:rPr lang="en-US" sz="1400" dirty="0" err="1" smtClean="0"/>
              <a:t>Metaswitch</a:t>
            </a:r>
            <a:r>
              <a:rPr lang="en-US" sz="1400" dirty="0" smtClean="0"/>
              <a:t>, </a:t>
            </a:r>
            <a:r>
              <a:rPr lang="en-US" sz="1400" dirty="0" err="1" smtClean="0"/>
              <a:t>Mojatatu</a:t>
            </a:r>
            <a:r>
              <a:rPr lang="en-US" sz="1400" dirty="0" smtClean="0"/>
              <a:t>, </a:t>
            </a:r>
            <a:r>
              <a:rPr lang="en-US" sz="1400" dirty="0" err="1" smtClean="0"/>
              <a:t>Netronome</a:t>
            </a:r>
            <a:r>
              <a:rPr lang="en-US" sz="1400" dirty="0" smtClean="0"/>
              <a:t>, </a:t>
            </a:r>
            <a:r>
              <a:rPr lang="en-US" sz="1400" dirty="0" err="1" smtClean="0"/>
              <a:t>Netsocket</a:t>
            </a:r>
            <a:r>
              <a:rPr lang="en-US" sz="1400" dirty="0" smtClean="0"/>
              <a:t>, </a:t>
            </a:r>
            <a:r>
              <a:rPr lang="en-US" sz="1400" dirty="0" err="1" smtClean="0"/>
              <a:t>Noviflow</a:t>
            </a:r>
            <a:r>
              <a:rPr lang="en-US" sz="140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err="1" smtClean="0"/>
              <a:t>Openwave</a:t>
            </a:r>
            <a:r>
              <a:rPr lang="en-US" sz="1400" dirty="0" smtClean="0"/>
              <a:t> Mobility, Overture, </a:t>
            </a:r>
            <a:r>
              <a:rPr lang="en-US" sz="1400" dirty="0" err="1" smtClean="0"/>
              <a:t>PeerApp</a:t>
            </a:r>
            <a:r>
              <a:rPr lang="en-US" sz="1400" dirty="0" smtClean="0"/>
              <a:t>, </a:t>
            </a:r>
            <a:r>
              <a:rPr lang="en-US" sz="1400" dirty="0" err="1" smtClean="0"/>
              <a:t>Plexxi</a:t>
            </a:r>
            <a:r>
              <a:rPr lang="en-US" sz="1400" dirty="0" smtClean="0"/>
              <a:t>, PMC Sierra, </a:t>
            </a:r>
            <a:r>
              <a:rPr lang="en-US" sz="1400" dirty="0" err="1" smtClean="0"/>
              <a:t>Qosmos</a:t>
            </a:r>
            <a:r>
              <a:rPr lang="en-US" sz="1400" dirty="0" smtClean="0"/>
              <a:t>, RAD Data, Red Hat, </a:t>
            </a:r>
            <a:r>
              <a:rPr lang="en-US" sz="1400" dirty="0" err="1" smtClean="0"/>
              <a:t>Radware</a:t>
            </a:r>
            <a:r>
              <a:rPr lang="en-US" sz="1400" dirty="0" smtClean="0"/>
              <a:t>, </a:t>
            </a:r>
            <a:r>
              <a:rPr lang="en-US" sz="1400" dirty="0" err="1" smtClean="0"/>
              <a:t>Saisei</a:t>
            </a:r>
            <a:r>
              <a:rPr lang="en-US" sz="1400" dirty="0" smtClean="0"/>
              <a:t> Networks,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SCILD Communications, </a:t>
            </a:r>
            <a:r>
              <a:rPr lang="en-US" sz="1400" dirty="0" err="1" smtClean="0"/>
              <a:t>Shenick</a:t>
            </a:r>
            <a:r>
              <a:rPr lang="en-US" sz="1400" dirty="0" smtClean="0"/>
              <a:t>, SingTel Optus, SK Telecom, Softbank Telecom, </a:t>
            </a:r>
            <a:r>
              <a:rPr lang="en-US" sz="1400" dirty="0" err="1" smtClean="0"/>
              <a:t>Sunbay</a:t>
            </a:r>
            <a:r>
              <a:rPr lang="en-US" sz="1400" dirty="0" smtClean="0"/>
              <a:t>, Symantec, Tail-f, </a:t>
            </a:r>
            <a:r>
              <a:rPr lang="en-US" sz="1400" dirty="0" err="1" smtClean="0"/>
              <a:t>Tekelec</a:t>
            </a:r>
            <a:r>
              <a:rPr lang="en-US" sz="140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Telco Systems, Telstra, </a:t>
            </a:r>
            <a:r>
              <a:rPr lang="en-US" sz="1400" dirty="0" err="1" smtClean="0"/>
              <a:t>Tieto</a:t>
            </a:r>
            <a:r>
              <a:rPr lang="en-US" sz="1400" dirty="0" smtClean="0"/>
              <a:t> Sweden, </a:t>
            </a:r>
            <a:r>
              <a:rPr lang="en-US" sz="1400" dirty="0" err="1" smtClean="0"/>
              <a:t>Tilera</a:t>
            </a:r>
            <a:r>
              <a:rPr lang="en-US" sz="1400" dirty="0" smtClean="0"/>
              <a:t>, </a:t>
            </a:r>
            <a:r>
              <a:rPr lang="en-US" sz="1400" dirty="0" err="1" smtClean="0"/>
              <a:t>Ulticom</a:t>
            </a:r>
            <a:r>
              <a:rPr lang="en-US" sz="1400" dirty="0" smtClean="0"/>
              <a:t>, </a:t>
            </a:r>
            <a:r>
              <a:rPr lang="en-US" sz="1400" dirty="0" err="1" smtClean="0"/>
              <a:t>Visionael</a:t>
            </a:r>
            <a:r>
              <a:rPr lang="en-US" sz="1400" dirty="0" smtClean="0"/>
              <a:t>, VMware, </a:t>
            </a:r>
            <a:r>
              <a:rPr lang="en-US" sz="1400" dirty="0" err="1" smtClean="0"/>
              <a:t>Windstream</a:t>
            </a:r>
            <a:r>
              <a:rPr lang="en-US" sz="1400" dirty="0" smtClean="0"/>
              <a:t>, Wiretap Ventures, 6WIND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Working and expert groups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Architecture of the </a:t>
            </a:r>
            <a:r>
              <a:rPr lang="en-US" sz="1800" dirty="0" err="1" smtClean="0"/>
              <a:t>Virtualisation</a:t>
            </a:r>
            <a:r>
              <a:rPr lang="en-US" sz="1800" dirty="0" smtClean="0"/>
              <a:t> Infrastructure (INF)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Management &amp; Orchestration (MANO)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Performance &amp; Portability Expert  Group (PER)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Reliability &amp; Availability (REL)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Security Expert Group (SEC)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Software Architecture  (SWA)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546" y="6060665"/>
            <a:ext cx="8041446" cy="531206"/>
          </a:xfrm>
        </p:spPr>
        <p:txBody>
          <a:bodyPr/>
          <a:lstStyle/>
          <a:p>
            <a:pPr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22940" y="1399754"/>
            <a:ext cx="1040524" cy="10079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/>
          </a:p>
          <a:p>
            <a:pPr algn="ctr">
              <a:lnSpc>
                <a:spcPct val="85000"/>
              </a:lnSpc>
            </a:pPr>
            <a:r>
              <a:rPr lang="en-US" sz="2400" b="1" dirty="0" smtClean="0"/>
              <a:t>VNF</a:t>
            </a:r>
          </a:p>
          <a:p>
            <a:pPr algn="ctr">
              <a:lnSpc>
                <a:spcPct val="85000"/>
              </a:lnSpc>
            </a:pPr>
            <a:endParaRPr lang="en-US" sz="1100" b="1" dirty="0" smtClean="0">
              <a:latin typeface="+mn-lt"/>
            </a:endParaRPr>
          </a:p>
          <a:p>
            <a:pPr algn="ctr">
              <a:lnSpc>
                <a:spcPct val="85000"/>
              </a:lnSpc>
            </a:pPr>
            <a:endParaRPr lang="en-US" sz="1100" b="1" dirty="0" err="1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8015" y="1410128"/>
            <a:ext cx="1040524" cy="10079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/>
          </a:p>
          <a:p>
            <a:pPr algn="ctr">
              <a:lnSpc>
                <a:spcPct val="85000"/>
              </a:lnSpc>
            </a:pPr>
            <a:r>
              <a:rPr lang="en-US" sz="2400" b="1" dirty="0" smtClean="0"/>
              <a:t>VNF</a:t>
            </a:r>
          </a:p>
          <a:p>
            <a:pPr algn="ctr">
              <a:lnSpc>
                <a:spcPct val="85000"/>
              </a:lnSpc>
            </a:pPr>
            <a:endParaRPr lang="en-US" sz="1100" b="1" dirty="0" smtClean="0">
              <a:latin typeface="+mn-lt"/>
            </a:endParaRPr>
          </a:p>
          <a:p>
            <a:pPr algn="ctr">
              <a:lnSpc>
                <a:spcPct val="85000"/>
              </a:lnSpc>
            </a:pPr>
            <a:endParaRPr lang="en-US" sz="1100" b="1" dirty="0" err="1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8857" y="1412141"/>
            <a:ext cx="1040524" cy="10079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/>
          </a:p>
          <a:p>
            <a:pPr algn="ctr">
              <a:lnSpc>
                <a:spcPct val="85000"/>
              </a:lnSpc>
            </a:pPr>
            <a:r>
              <a:rPr lang="en-US" sz="2400" b="1" dirty="0" smtClean="0"/>
              <a:t>VNF</a:t>
            </a:r>
          </a:p>
          <a:p>
            <a:pPr algn="ctr">
              <a:lnSpc>
                <a:spcPct val="85000"/>
              </a:lnSpc>
            </a:pPr>
            <a:endParaRPr lang="en-US" sz="1100" b="1" dirty="0" smtClean="0">
              <a:latin typeface="+mn-lt"/>
            </a:endParaRPr>
          </a:p>
          <a:p>
            <a:pPr algn="ctr">
              <a:lnSpc>
                <a:spcPct val="85000"/>
              </a:lnSpc>
            </a:pPr>
            <a:endParaRPr lang="en-US" sz="1100" b="1" dirty="0" err="1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660585"/>
            <a:ext cx="7315200" cy="2664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8181" y="2684549"/>
            <a:ext cx="1936342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+mn-lt"/>
              </a:rPr>
              <a:t>NFV infrastructure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8943" y="3173033"/>
            <a:ext cx="5379057" cy="4617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latin typeface="+mn-lt"/>
              </a:rPr>
              <a:t>NFV Orchestrator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3576" y="4237563"/>
            <a:ext cx="1752600" cy="3298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+mn-lt"/>
              </a:rPr>
              <a:t>hypervisor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3904" y="3925682"/>
            <a:ext cx="525517" cy="3016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VM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3504" y="3929053"/>
            <a:ext cx="525517" cy="3016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VM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4600" y="3929053"/>
            <a:ext cx="525517" cy="3016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VM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0991" y="4885165"/>
            <a:ext cx="6575729" cy="3277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b="1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6968" y="4856330"/>
            <a:ext cx="1324670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NFV hardware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1301" y="4942313"/>
            <a:ext cx="704850" cy="2231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latin typeface="+mn-lt"/>
              </a:rPr>
              <a:t>compute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6979" y="4940739"/>
            <a:ext cx="609271" cy="2242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latin typeface="+mn-lt"/>
              </a:rPr>
              <a:t>storage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6276" y="4940739"/>
            <a:ext cx="800100" cy="2231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latin typeface="+mn-lt"/>
              </a:rPr>
              <a:t>networking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4829" y="4940739"/>
            <a:ext cx="1180771" cy="22313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special purpose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0526" y="4237563"/>
            <a:ext cx="1752600" cy="3298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+mn-lt"/>
              </a:rPr>
              <a:t>net </a:t>
            </a:r>
            <a:r>
              <a:rPr lang="en-US" b="1" dirty="0" err="1" smtClean="0">
                <a:latin typeface="+mn-lt"/>
              </a:rPr>
              <a:t>partitioner</a:t>
            </a:r>
            <a:endParaRPr lang="en-US" b="1" dirty="0" smtClean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0854" y="3953358"/>
            <a:ext cx="525517" cy="277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VNP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454" y="3949002"/>
            <a:ext cx="525517" cy="277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VNP</a:t>
            </a:r>
            <a:endParaRPr lang="en-US" sz="1400" b="1" dirty="0" smtClean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1550" y="3949002"/>
            <a:ext cx="525517" cy="277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VNP</a:t>
            </a:r>
            <a:endParaRPr lang="en-US" sz="1400" b="1" dirty="0" smtClean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9627" y="3164121"/>
            <a:ext cx="1076325" cy="13742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1000" b="1" dirty="0" smtClean="0">
              <a:latin typeface="+mn-lt"/>
            </a:endParaRP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latin typeface="+mn-lt"/>
              </a:rPr>
              <a:t>NFV OS</a:t>
            </a:r>
          </a:p>
          <a:p>
            <a:pPr algn="ctr">
              <a:lnSpc>
                <a:spcPct val="85000"/>
              </a:lnSpc>
            </a:pPr>
            <a:endParaRPr lang="en-US" sz="3200" b="1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7025" y="4094588"/>
            <a:ext cx="607300" cy="4062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latin typeface="+mn-lt"/>
              </a:rPr>
              <a:t>VM</a:t>
            </a:r>
          </a:p>
          <a:p>
            <a:pPr algn="ctr">
              <a:lnSpc>
                <a:spcPct val="85000"/>
              </a:lnSpc>
            </a:pPr>
            <a:r>
              <a:rPr lang="en-US" sz="1200" b="1" dirty="0" smtClean="0"/>
              <a:t>image</a:t>
            </a:r>
            <a:endParaRPr lang="en-US" sz="12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 and Doubts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7" y="262623"/>
            <a:ext cx="7058260" cy="644740"/>
          </a:xfrm>
        </p:spPr>
        <p:txBody>
          <a:bodyPr/>
          <a:lstStyle/>
          <a:p>
            <a:r>
              <a:rPr lang="en-US" dirty="0" smtClean="0"/>
              <a:t>Are SDN and NFV really solutions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5012" y="1258784"/>
            <a:ext cx="8383980" cy="537952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Many in the industry seem to think so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VMware acquired </a:t>
            </a:r>
            <a:r>
              <a:rPr lang="en-US" sz="2000" dirty="0" err="1" smtClean="0"/>
              <a:t>Nicira</a:t>
            </a:r>
            <a:r>
              <a:rPr lang="en-US" sz="2000" dirty="0" smtClean="0"/>
              <a:t> for $1.26 billion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Cisco acquired </a:t>
            </a:r>
            <a:r>
              <a:rPr lang="en-US" sz="2000" dirty="0" err="1" smtClean="0"/>
              <a:t>Cariden</a:t>
            </a:r>
            <a:r>
              <a:rPr lang="en-US" sz="2000" dirty="0" smtClean="0"/>
              <a:t> for $141M and </a:t>
            </a:r>
            <a:r>
              <a:rPr lang="en-US" sz="2000" dirty="0" err="1" smtClean="0"/>
              <a:t>Meraki</a:t>
            </a:r>
            <a:r>
              <a:rPr lang="en-US" sz="2000" dirty="0" smtClean="0"/>
              <a:t>  for $1.2B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Juniper acquired Contrail for $176m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 the </a:t>
            </a:r>
            <a:r>
              <a:rPr lang="en-US" sz="2000" dirty="0" err="1" smtClean="0"/>
              <a:t>OpenDaylight</a:t>
            </a:r>
            <a:r>
              <a:rPr lang="en-US" sz="2000" dirty="0" smtClean="0"/>
              <a:t> consortium many competitors, including 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Brocade, Cisco, Citrix, Ericsson, IBM, Juniper, Microsoft , </a:t>
            </a:r>
            <a:r>
              <a:rPr lang="en-US" b="1" dirty="0" err="1" smtClean="0">
                <a:solidFill>
                  <a:srgbClr val="FFFF00"/>
                </a:solidFill>
              </a:rPr>
              <a:t>Redhat</a:t>
            </a:r>
            <a:endParaRPr lang="en-US" dirty="0" smtClean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D0DA00"/>
                </a:solidFill>
              </a:rPr>
              <a:t>NEC, </a:t>
            </a:r>
            <a:r>
              <a:rPr lang="en-US" b="1" dirty="0" err="1" smtClean="0">
                <a:solidFill>
                  <a:srgbClr val="D0DA00"/>
                </a:solidFill>
              </a:rPr>
              <a:t>Vmware</a:t>
            </a:r>
            <a:endParaRPr lang="en-US" dirty="0" smtClean="0">
              <a:solidFill>
                <a:srgbClr val="D0DA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Adva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Arista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Ciena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Cyan, Dell, Fujitsu,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Guavus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HP,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Huawei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Inocybe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Intel,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Nuage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Pantheon,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Plexxi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Plumgrid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RADware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Versa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are </a:t>
            </a:r>
            <a:r>
              <a:rPr lang="en-US" sz="2000" b="1" i="1" dirty="0" smtClean="0"/>
              <a:t>working together</a:t>
            </a:r>
            <a:r>
              <a:rPr lang="en-US" sz="2000" dirty="0" smtClean="0"/>
              <a:t> and </a:t>
            </a:r>
            <a:r>
              <a:rPr lang="en-US" sz="2000" b="1" i="1" dirty="0" smtClean="0"/>
              <a:t>donating their work as Open Source</a:t>
            </a:r>
            <a:endParaRPr lang="en-US" sz="2000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There have </a:t>
            </a:r>
            <a:r>
              <a:rPr lang="en-US" sz="2000" dirty="0" err="1" smtClean="0"/>
              <a:t>PoCs</a:t>
            </a:r>
            <a:r>
              <a:rPr lang="en-US" sz="2000" dirty="0" smtClean="0"/>
              <a:t> showing that showing that NFV is  </a:t>
            </a:r>
            <a:r>
              <a:rPr lang="en-US" sz="2000" i="1" dirty="0" smtClean="0"/>
              <a:t>just around the corner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reasoning is 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general purpose CPUs can not economically perform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required network function </a:t>
            </a:r>
            <a:r>
              <a:rPr lang="en-US" sz="2000" b="1" i="1" dirty="0" smtClean="0"/>
              <a:t>right now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but, because of Moore’s law they will be able to do so soon</a:t>
            </a:r>
          </a:p>
          <a:p>
            <a:pPr>
              <a:spcBef>
                <a:spcPts val="1800"/>
              </a:spcBef>
              <a:buNone/>
            </a:pPr>
            <a:endParaRPr lang="en-US" sz="2000" dirty="0"/>
          </a:p>
        </p:txBody>
      </p:sp>
      <p:sp>
        <p:nvSpPr>
          <p:cNvPr id="62466" name="AutoShape 2" descr="data:image/jpeg;base64,/9j/4AAQSkZJRgABAQAAAQABAAD/2wCEAAkGBwgHBgkIBwgKCgkLDRYPDQwMDRsUFRAWIB0iIiAdHx8kKDQsJCYxJx8fLT0tMTU3Ojo6Iys/RD84QzQ5OjcBCgoKDQwNGg8PGjclHyU3Nzc3Nzc3Nzc3Nzc3Nzc3Nzc3Nzc3Nzc3Nzc3Nzc3Nzc3Nzc3Nzc3Nzc3Nzc3Nzc3N//AABEIAFwAZQMBIgACEQEDEQH/xAAbAAABBQEBAAAAAAAAAAAAAAAAAwQFBgcCAf/EAEEQAAIBAwICBgUJBQgDAAAAAAECAwAEEQUSITEGE0FRcYEUIjJhkRUjQlJicoKhsQc1kqKyFjM0U2Nzg8EkNkP/xAAZAQACAwEAAAAAAAAAAAAAAAACAwABBAX/xAAmEQACAgECBgIDAQAAAAAAAAAAAQIRAxIhBBMiMUFRMnEFYZGB/9oADAMBAAIRAxEAPwDcaKK8zUIe0Vy0iJ7bKvicUg+oWae1cR+TZq0mwXJLuxzRTE6raE+ozvjntjNLW95b3H9zKrH6vI/Co4teClki9kxdmCgliAB2mmTanbBtqM0rDsjUtUF091WTStIubtArejwdYFcEqWLqgLAcSBuzgc8YqjwWx1WBJ7jU7nUlYcJDdskTfdjjIQD3Yq6S7lXKTdGqDUk+lb3IHeYjS1vfW1wdscqlvqngfgayqLo5ZA7jAIiORidlb4gg0Lftomt6XYLqs1wl5OkHoVzKZZEDnAkRzl1wccCSp5YBwanSTrXk16im2mytPYwyPxZl4mnNU1ToNO1YUUUVRY01OZ4LGWSM4YAYPicVl9504vjqd7aRWUaxW11Jb+kXd8+1yjlSdqp6vEZ4t21pmtfu2b8P9QrD7lhFr2s20uY5/lK6kEbjaxRpWKsAeYIOQRwpHFZZ4sOqHezPk+TskbjpVrazmIrY2+44Rlsywcd6s8p3fw03bV9fkPr6vcgd0Rhi/oiB/Om4TarIh2o3tJgFG8VPA/DNP9D0STVpJFju4rERFQxZGlRs55JnI5fWx7q50eK4jO9MZbgx3+KI6Vr6Zt02o3chzkF7u4JB7x87geQFObbpbqdi+2bULa9QEepdFWYeDgq48y/hV3tv2eaYUW41DVpJ1UcdixpF35Ibd+vClT/YSwkMLXsF3MvtQrcvcMPGNSQPhWnHj4mPVKYzQ38imdI+mtpqfRu+tJIbhLuSONI1SUSqfnUOARiReR5oKi7BNL1BJLiFoHLFN8i7oX5fSliOD8K0j+12g6PHs0vSUgTsIWK3Q+Wd38tU7pBrMXSCRp20HTLa4Bwl2OsM5HeHXq2HHPP/ALp74rGlcpWEnCCod2GkaRLbStK0Tuu4qDrty54BceoOfbw7aiWtYLPX9HW2hSFH1e3/ALu3MAc9Z3Nl3Pv5YyeeKRstW6Q6fH1Q1We5g2lXil2nfnHHeoDry+3Tb5V6zW9OurmykgWHUIJZpI91wQivuJdj84AO7aPOihnxz+LCUk+xvGjfuyDwP6mntV7QNdsp9PjNtLHcwLw6+2kEq8+3by8DU5BPHcIHhcMveK0SW9g45LSo+RWiiihGHEkaSIyOoZSMEHtrLP2r2UD2+n27JlF1JVT1jlQYJSQDzHEA+VaTqrMLdVRiu+RUJHPBPGsN1LWdT19UF01nZW0F00sHUW0kmSu5B1hMmeTHOB7+FBmnGGJ26vsJm+r6GAh1Cz/w8wu4h/8AOc4cD3OOfmD41ZehOsWfpFzbXL+iXUpTq4LjCs+M529jc+wmoFrqW2j6y9hAg7Lq3PWw+ZHFfMYHfXVwlve2bbhHPC65B4MprjYMrx5FKUf1YMXT3RaenESSSaZvXihndeza3zQyPfxPxqsSQI+TJGGJ4l4wqsfFcbGPiAffVn1TonO5iGj6jIixbhHaXjGWIBsZCt7S+yO1gO6qfHqqKQl/E1o55FzmNvB+XkcH3U/jYZdepdgsid2hzCnVttijRzz2xJsf+A8/wlqVJk2FxBNtHNnXqx8XwKGVZF2sqsp44PEU605V9DtpiB1jRLmTGWPAczzNc2Uo1qaEtobLFcPyMSg+yVDSZ/IL/NXZ07rcdf1jgc1LKm094Cgn+cVI8+znzHYaZ3Op2Fq4jnu4UfsTdlx4KOJ8hQxySb6EUm/Alc2MQjNzGzQXEUZ2XNszRy8ByMmS55fWrV+hE0tzo1tPO5eWW0tpJHPNnaJSx8STWR3Wq9ZE6QWV03WKVDyqIFOR/qFT8BV46A9JA9vFpgt54bmztYEmSVRskVQI98bg8RkdoHOuz+Nc6lGb+g02qbNHoooroGoY6uQtvGx9lZUJPcM1gm5tLnfTtQgnhvVZnEHVM7OhY4ZNoO4HvGRW+av+7p/u1jj30kPSjXV9Ba5DX7KWtivXbQAFDK2MqAMAgnHLFLz4I5oKMvYlx1TaIxDdBuug03Uo5D9NYerYj3gkZ8CDXWnWGk3E0z6vd3WgTGTCSCyMcc2QOMhPzZ4kjhg8OfGp6LWNOLYNrqm4fQ+T5z+iV3qGrlbVxFo14ysCpa7h9GjXs9YyYOPBTSsfC48btBqCRJT6xc6HPAuu+izwSt81eWD5L4IyWgPrjmPZ3jvxVJtpbe8tgYnjmjI2nBBHgaUtQZ+jeiG4VCyelBdoICYnIAXPEAAYHcAKa3FgssnWgnreyUNsk/jHtfjDVj43LGU+W9qF5JJujj5NNud2mXDW3+kRviP4ez8JFK2jaqXis3uYIAsXqtBFuJC4ByzEgHiPomklnvLc7Zl9ITsOBHJ8M7W/CQfs0tY6lZyX6yLdRqqQSiTrDt2HdHwYHiPOsj5iW6v99wN/sc/IqzH/AMyaa4745pmZT4AbU/kp3bWFtbJtt06tR2RAR/EJgHzpEaxZv6tqZbrPIW0TOPJx6vxNei51GYjqrBYftXM4DY+6m4H4ikN52t3S/gL1DyOKOLPVRxpn6qgBqkeif/stzz/wCcD2fPCqxqy6jDpN3cnUAjxQu4FtAqjIBIzv3H4EVqPR3orZWVxNNaCTduEcks08ksjhTux6xwoz3AVv/G4G8nN1WkTTt9lxooorsGwZav8Au6f7tYxdpu6S61HLGGxqm/bJB16gMAVOwesuRyI4Y41uTqHUqwyCMEd9VnWeh1lqMiSyRJJJGNscu9opoxzwJEIbHuPCiW6oW7Urooum3MEU6h7q1j5+3q8sR5H6OOFLdIRG9yssYidlJIkiD3RXl7M8mFXzFWKPobPbkej3urxgcgt8jY82QmlW6EQ3k3W6mJr1s5xqF286Z/2+CHzWppL5i9Mo3RzooNQ6L2N5Bd3lpdOJpTvJmgZWnfaSjYIBUKdylc5yQajdSW60jUFsNQt+suGTrE9BJnDL2EqBvTP2gB3E1s9/aJaaXLtJZ2KhnPbxHDw91ZFZ6jcR61rURsfS0OqXRPozqJsCVgCysRuAwACCeAAxwpGfhcOVW1v7FqLlJqQykF86Mo0e8ZSMHJiH5F810s1hF6P8pWL20qKqLLc22AvuEmCv51YoNTtGkCjTtVL/AFRp8r/mFIrjWNUuord0TRZo9y46zUQsMXPGCuSzfd28azPgMVUm1/ofKQ0mmit4zJPLHEmOLuwVce+kra7W8IXTra7vh2G1t3kQf8gGweZqy/s26N6ZcaBpd36FardtaK73DQK8hJJHBmyV8qvy6TbcOt6yYj/Mcn8qXD8TjW85NiVjvsZLcdH9a1WzmtXtrexS4jaNnubkNIoIx7Ee/PmwrWdIRlhlZkZRJKWUMMHFPIoIohiKNUH2Riu63YsOPDFxxobDHTtntFFFMGhRRRUIFFFFQgheW63Vu8LcAw59xrPtZ6Eytey3VpIIDK5lkikthcW7yE5LhchkJ7cHGcnFaRXmKtPwBKNu06Mqt9G1e0lTYNNkA4E+mXcWPwhT+opzJ0W1DVbky3FxFAGyCNPtT1pB4kGeUkjxC1ptFXa9EqfsjNC0uPS7VIYo1jRI1jjiT2Y0UYCjv8ak6KKpuwopRVIKKKKosKKKKhD/2Q=="/>
          <p:cNvSpPr>
            <a:spLocks noChangeAspect="1" noChangeArrowheads="1"/>
          </p:cNvSpPr>
          <p:nvPr/>
        </p:nvSpPr>
        <p:spPr bwMode="auto">
          <a:xfrm>
            <a:off x="63500" y="-446088"/>
            <a:ext cx="9429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data:image/jpeg;base64,/9j/4AAQSkZJRgABAQAAAQABAAD/2wCEAAkGBwgHBgkIBwgKCgkLDRYPDQwMDRsUFRAWIB0iIiAdHx8kKDQsJCYxJx8fLT0tMTU3Ojo6Iys/RD84QzQ5OjcBCgoKDQwNGg8PGjclHyU3Nzc3Nzc3Nzc3Nzc3Nzc3Nzc3Nzc3Nzc3Nzc3Nzc3Nzc3Nzc3Nzc3Nzc3Nzc3Nzc3N//AABEIAFwAZQMBIgACEQEDEQH/xAAbAAABBQEBAAAAAAAAAAAAAAAAAwQFBgcCAf/EAEEQAAIBAwICBgUJBQgDAAAAAAECAwAEEQUSITEGE0FRcYEUIjJhkRUjQlJicoKhsQc1kqKyFjM0U2Nzg8EkNkP/xAAZAQACAwEAAAAAAAAAAAAAAAACAwABBAX/xAAmEQACAgECBgIDAQAAAAAAAAAAAQIRAxIhBBMiMUFRMnEFYZGB/9oADAMBAAIRAxEAPwDcaKK8zUIe0Vy0iJ7bKvicUg+oWae1cR+TZq0mwXJLuxzRTE6raE+ozvjntjNLW95b3H9zKrH6vI/Co4teClki9kxdmCgliAB2mmTanbBtqM0rDsjUtUF091WTStIubtArejwdYFcEqWLqgLAcSBuzgc8YqjwWx1WBJ7jU7nUlYcJDdskTfdjjIQD3Yq6S7lXKTdGqDUk+lb3IHeYjS1vfW1wdscqlvqngfgayqLo5ZA7jAIiORidlb4gg0Lftomt6XYLqs1wl5OkHoVzKZZEDnAkRzl1wccCSp5YBwanSTrXk16im2mytPYwyPxZl4mnNU1ToNO1YUUUVRY01OZ4LGWSM4YAYPicVl9504vjqd7aRWUaxW11Jb+kXd8+1yjlSdqp6vEZ4t21pmtfu2b8P9QrD7lhFr2s20uY5/lK6kEbjaxRpWKsAeYIOQRwpHFZZ4sOqHezPk+TskbjpVrazmIrY2+44Rlsywcd6s8p3fw03bV9fkPr6vcgd0Rhi/oiB/Om4TarIh2o3tJgFG8VPA/DNP9D0STVpJFju4rERFQxZGlRs55JnI5fWx7q50eK4jO9MZbgx3+KI6Vr6Zt02o3chzkF7u4JB7x87geQFObbpbqdi+2bULa9QEepdFWYeDgq48y/hV3tv2eaYUW41DVpJ1UcdixpF35Ibd+vClT/YSwkMLXsF3MvtQrcvcMPGNSQPhWnHj4mPVKYzQ38imdI+mtpqfRu+tJIbhLuSONI1SUSqfnUOARiReR5oKi7BNL1BJLiFoHLFN8i7oX5fSliOD8K0j+12g6PHs0vSUgTsIWK3Q+Wd38tU7pBrMXSCRp20HTLa4Bwl2OsM5HeHXq2HHPP/ALp74rGlcpWEnCCod2GkaRLbStK0Tuu4qDrty54BceoOfbw7aiWtYLPX9HW2hSFH1e3/ALu3MAc9Z3Nl3Pv5YyeeKRstW6Q6fH1Q1We5g2lXil2nfnHHeoDry+3Tb5V6zW9OurmykgWHUIJZpI91wQivuJdj84AO7aPOihnxz+LCUk+xvGjfuyDwP6mntV7QNdsp9PjNtLHcwLw6+2kEq8+3by8DU5BPHcIHhcMveK0SW9g45LSo+RWiiihGHEkaSIyOoZSMEHtrLP2r2UD2+n27JlF1JVT1jlQYJSQDzHEA+VaTqrMLdVRiu+RUJHPBPGsN1LWdT19UF01nZW0F00sHUW0kmSu5B1hMmeTHOB7+FBmnGGJ26vsJm+r6GAh1Cz/w8wu4h/8AOc4cD3OOfmD41ZehOsWfpFzbXL+iXUpTq4LjCs+M529jc+wmoFrqW2j6y9hAg7Lq3PWw+ZHFfMYHfXVwlve2bbhHPC65B4MprjYMrx5FKUf1YMXT3RaenESSSaZvXihndeza3zQyPfxPxqsSQI+TJGGJ4l4wqsfFcbGPiAffVn1TonO5iGj6jIixbhHaXjGWIBsZCt7S+yO1gO6qfHqqKQl/E1o55FzmNvB+XkcH3U/jYZdepdgsid2hzCnVttijRzz2xJsf+A8/wlqVJk2FxBNtHNnXqx8XwKGVZF2sqsp44PEU605V9DtpiB1jRLmTGWPAczzNc2Uo1qaEtobLFcPyMSg+yVDSZ/IL/NXZ07rcdf1jgc1LKm094Cgn+cVI8+znzHYaZ3Op2Fq4jnu4UfsTdlx4KOJ8hQxySb6EUm/Alc2MQjNzGzQXEUZ2XNszRy8ByMmS55fWrV+hE0tzo1tPO5eWW0tpJHPNnaJSx8STWR3Wq9ZE6QWV03WKVDyqIFOR/qFT8BV46A9JA9vFpgt54bmztYEmSVRskVQI98bg8RkdoHOuz+Nc6lGb+g02qbNHoooroGoY6uQtvGx9lZUJPcM1gm5tLnfTtQgnhvVZnEHVM7OhY4ZNoO4HvGRW+av+7p/u1jj30kPSjXV9Ba5DX7KWtivXbQAFDK2MqAMAgnHLFLz4I5oKMvYlx1TaIxDdBuug03Uo5D9NYerYj3gkZ8CDXWnWGk3E0z6vd3WgTGTCSCyMcc2QOMhPzZ4kjhg8OfGp6LWNOLYNrqm4fQ+T5z+iV3qGrlbVxFo14ysCpa7h9GjXs9YyYOPBTSsfC48btBqCRJT6xc6HPAuu+izwSt81eWD5L4IyWgPrjmPZ3jvxVJtpbe8tgYnjmjI2nBBHgaUtQZ+jeiG4VCyelBdoICYnIAXPEAAYHcAKa3FgssnWgnreyUNsk/jHtfjDVj43LGU+W9qF5JJujj5NNud2mXDW3+kRviP4ez8JFK2jaqXis3uYIAsXqtBFuJC4ByzEgHiPomklnvLc7Zl9ITsOBHJ8M7W/CQfs0tY6lZyX6yLdRqqQSiTrDt2HdHwYHiPOsj5iW6v99wN/sc/IqzH/AMyaa4745pmZT4AbU/kp3bWFtbJtt06tR2RAR/EJgHzpEaxZv6tqZbrPIW0TOPJx6vxNei51GYjqrBYftXM4DY+6m4H4ikN52t3S/gL1DyOKOLPVRxpn6qgBqkeif/stzz/wCcD2fPCqxqy6jDpN3cnUAjxQu4FtAqjIBIzv3H4EVqPR3orZWVxNNaCTduEcks08ksjhTux6xwoz3AVv/G4G8nN1WkTTt9lxooorsGwZav8Au6f7tYxdpu6S61HLGGxqm/bJB16gMAVOwesuRyI4Y41uTqHUqwyCMEd9VnWeh1lqMiSyRJJJGNscu9opoxzwJEIbHuPCiW6oW7Urooum3MEU6h7q1j5+3q8sR5H6OOFLdIRG9yssYidlJIkiD3RXl7M8mFXzFWKPobPbkej3urxgcgt8jY82QmlW6EQ3k3W6mJr1s5xqF286Z/2+CHzWppL5i9Mo3RzooNQ6L2N5Bd3lpdOJpTvJmgZWnfaSjYIBUKdylc5yQajdSW60jUFsNQt+suGTrE9BJnDL2EqBvTP2gB3E1s9/aJaaXLtJZ2KhnPbxHDw91ZFZ6jcR61rURsfS0OqXRPozqJsCVgCysRuAwACCeAAxwpGfhcOVW1v7FqLlJqQykF86Mo0e8ZSMHJiH5F810s1hF6P8pWL20qKqLLc22AvuEmCv51YoNTtGkCjTtVL/AFRp8r/mFIrjWNUuord0TRZo9y46zUQsMXPGCuSzfd28azPgMVUm1/ofKQ0mmit4zJPLHEmOLuwVce+kra7W8IXTra7vh2G1t3kQf8gGweZqy/s26N6ZcaBpd36FardtaK73DQK8hJJHBmyV8qvy6TbcOt6yYj/Mcn8qXD8TjW85NiVjvsZLcdH9a1WzmtXtrexS4jaNnubkNIoIx7Ee/PmwrWdIRlhlZkZRJKWUMMHFPIoIohiKNUH2Riu63YsOPDFxxobDHTtntFFFMGhRRRUIFFFFQgheW63Vu8LcAw59xrPtZ6Eytey3VpIIDK5lkikthcW7yE5LhchkJ7cHGcnFaRXmKtPwBKNu06Mqt9G1e0lTYNNkA4E+mXcWPwhT+opzJ0W1DVbky3FxFAGyCNPtT1pB4kGeUkjxC1ptFXa9EqfsjNC0uPS7VIYo1jRI1jjiT2Y0UYCjv8ak6KKpuwopRVIKKKKosKKKKhD/2Q=="/>
          <p:cNvSpPr>
            <a:spLocks noChangeAspect="1" noChangeArrowheads="1"/>
          </p:cNvSpPr>
          <p:nvPr/>
        </p:nvSpPr>
        <p:spPr bwMode="auto">
          <a:xfrm>
            <a:off x="63500" y="-446088"/>
            <a:ext cx="9429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AutoShape 6" descr="data:image/jpeg;base64,/9j/4AAQSkZJRgABAQAAAQABAAD/2wCEAAkGBwgHBgkIBwgKCgkLDRYPDQwMDRsUFRAWIB0iIiAdHx8kKDQsJCYxJx8fLT0tMTU3Ojo6Iys/RD84QzQ5OjcBCgoKDQwNGg8PGjclHyU3Nzc3Nzc3Nzc3Nzc3Nzc3Nzc3Nzc3Nzc3Nzc3Nzc3Nzc3Nzc3Nzc3Nzc3Nzc3Nzc3N//AABEIAFwAZQMBIgACEQEDEQH/xAAbAAABBQEBAAAAAAAAAAAAAAAAAwQFBgcCAf/EAEEQAAIBAwICBgUJBQgDAAAAAAECAwAEEQUSITEGE0FRcYEUIjJhkRUjQlJicoKhsQc1kqKyFjM0U2Nzg8EkNkP/xAAZAQACAwEAAAAAAAAAAAAAAAACAwABBAX/xAAmEQACAgECBgIDAQAAAAAAAAAAAQIRAxIhBBMiMUFRMnEFYZGB/9oADAMBAAIRAxEAPwDcaKK8zUIe0Vy0iJ7bKvicUg+oWae1cR+TZq0mwXJLuxzRTE6raE+ozvjntjNLW95b3H9zKrH6vI/Co4teClki9kxdmCgliAB2mmTanbBtqM0rDsjUtUF091WTStIubtArejwdYFcEqWLqgLAcSBuzgc8YqjwWx1WBJ7jU7nUlYcJDdskTfdjjIQD3Yq6S7lXKTdGqDUk+lb3IHeYjS1vfW1wdscqlvqngfgayqLo5ZA7jAIiORidlb4gg0Lftomt6XYLqs1wl5OkHoVzKZZEDnAkRzl1wccCSp5YBwanSTrXk16im2mytPYwyPxZl4mnNU1ToNO1YUUUVRY01OZ4LGWSM4YAYPicVl9504vjqd7aRWUaxW11Jb+kXd8+1yjlSdqp6vEZ4t21pmtfu2b8P9QrD7lhFr2s20uY5/lK6kEbjaxRpWKsAeYIOQRwpHFZZ4sOqHezPk+TskbjpVrazmIrY2+44Rlsywcd6s8p3fw03bV9fkPr6vcgd0Rhi/oiB/Om4TarIh2o3tJgFG8VPA/DNP9D0STVpJFju4rERFQxZGlRs55JnI5fWx7q50eK4jO9MZbgx3+KI6Vr6Zt02o3chzkF7u4JB7x87geQFObbpbqdi+2bULa9QEepdFWYeDgq48y/hV3tv2eaYUW41DVpJ1UcdixpF35Ibd+vClT/YSwkMLXsF3MvtQrcvcMPGNSQPhWnHj4mPVKYzQ38imdI+mtpqfRu+tJIbhLuSONI1SUSqfnUOARiReR5oKi7BNL1BJLiFoHLFN8i7oX5fSliOD8K0j+12g6PHs0vSUgTsIWK3Q+Wd38tU7pBrMXSCRp20HTLa4Bwl2OsM5HeHXq2HHPP/ALp74rGlcpWEnCCod2GkaRLbStK0Tuu4qDrty54BceoOfbw7aiWtYLPX9HW2hSFH1e3/ALu3MAc9Z3Nl3Pv5YyeeKRstW6Q6fH1Q1We5g2lXil2nfnHHeoDry+3Tb5V6zW9OurmykgWHUIJZpI91wQivuJdj84AO7aPOihnxz+LCUk+xvGjfuyDwP6mntV7QNdsp9PjNtLHcwLw6+2kEq8+3by8DU5BPHcIHhcMveK0SW9g45LSo+RWiiihGHEkaSIyOoZSMEHtrLP2r2UD2+n27JlF1JVT1jlQYJSQDzHEA+VaTqrMLdVRiu+RUJHPBPGsN1LWdT19UF01nZW0F00sHUW0kmSu5B1hMmeTHOB7+FBmnGGJ26vsJm+r6GAh1Cz/w8wu4h/8AOc4cD3OOfmD41ZehOsWfpFzbXL+iXUpTq4LjCs+M529jc+wmoFrqW2j6y9hAg7Lq3PWw+ZHFfMYHfXVwlve2bbhHPC65B4MprjYMrx5FKUf1YMXT3RaenESSSaZvXihndeza3zQyPfxPxqsSQI+TJGGJ4l4wqsfFcbGPiAffVn1TonO5iGj6jIixbhHaXjGWIBsZCt7S+yO1gO6qfHqqKQl/E1o55FzmNvB+XkcH3U/jYZdepdgsid2hzCnVttijRzz2xJsf+A8/wlqVJk2FxBNtHNnXqx8XwKGVZF2sqsp44PEU605V9DtpiB1jRLmTGWPAczzNc2Uo1qaEtobLFcPyMSg+yVDSZ/IL/NXZ07rcdf1jgc1LKm094Cgn+cVI8+znzHYaZ3Op2Fq4jnu4UfsTdlx4KOJ8hQxySb6EUm/Alc2MQjNzGzQXEUZ2XNszRy8ByMmS55fWrV+hE0tzo1tPO5eWW0tpJHPNnaJSx8STWR3Wq9ZE6QWV03WKVDyqIFOR/qFT8BV46A9JA9vFpgt54bmztYEmSVRskVQI98bg8RkdoHOuz+Nc6lGb+g02qbNHoooroGoY6uQtvGx9lZUJPcM1gm5tLnfTtQgnhvVZnEHVM7OhY4ZNoO4HvGRW+av+7p/u1jj30kPSjXV9Ba5DX7KWtivXbQAFDK2MqAMAgnHLFLz4I5oKMvYlx1TaIxDdBuug03Uo5D9NYerYj3gkZ8CDXWnWGk3E0z6vd3WgTGTCSCyMcc2QOMhPzZ4kjhg8OfGp6LWNOLYNrqm4fQ+T5z+iV3qGrlbVxFo14ysCpa7h9GjXs9YyYOPBTSsfC48btBqCRJT6xc6HPAuu+izwSt81eWD5L4IyWgPrjmPZ3jvxVJtpbe8tgYnjmjI2nBBHgaUtQZ+jeiG4VCyelBdoICYnIAXPEAAYHcAKa3FgssnWgnreyUNsk/jHtfjDVj43LGU+W9qF5JJujj5NNud2mXDW3+kRviP4ez8JFK2jaqXis3uYIAsXqtBFuJC4ByzEgHiPomklnvLc7Zl9ITsOBHJ8M7W/CQfs0tY6lZyX6yLdRqqQSiTrDt2HdHwYHiPOsj5iW6v99wN/sc/IqzH/AMyaa4745pmZT4AbU/kp3bWFtbJtt06tR2RAR/EJgHzpEaxZv6tqZbrPIW0TOPJx6vxNei51GYjqrBYftXM4DY+6m4H4ikN52t3S/gL1DyOKOLPVRxpn6qgBqkeif/stzz/wCcD2fPCqxqy6jDpN3cnUAjxQu4FtAqjIBIzv3H4EVqPR3orZWVxNNaCTduEcks08ksjhTux6xwoz3AVv/G4G8nN1WkTTt9lxooorsGwZav8Au6f7tYxdpu6S61HLGGxqm/bJB16gMAVOwesuRyI4Y41uTqHUqwyCMEd9VnWeh1lqMiSyRJJJGNscu9opoxzwJEIbHuPCiW6oW7Urooum3MEU6h7q1j5+3q8sR5H6OOFLdIRG9yssYidlJIkiD3RXl7M8mFXzFWKPobPbkej3urxgcgt8jY82QmlW6EQ3k3W6mJr1s5xqF286Z/2+CHzWppL5i9Mo3RzooNQ6L2N5Bd3lpdOJpTvJmgZWnfaSjYIBUKdylc5yQajdSW60jUFsNQt+suGTrE9BJnDL2EqBvTP2gB3E1s9/aJaaXLtJZ2KhnPbxHDw91ZFZ6jcR61rURsfS0OqXRPozqJsCVgCysRuAwACCeAAxwpGfhcOVW1v7FqLlJqQykF86Mo0e8ZSMHJiH5F810s1hF6P8pWL20qKqLLc22AvuEmCv51YoNTtGkCjTtVL/AFRp8r/mFIrjWNUuord0TRZo9y46zUQsMXPGCuSzfd28azPgMVUm1/ofKQ0mmit4zJPLHEmOLuwVce+kra7W8IXTra7vh2G1t3kQf8gGweZqy/s26N6ZcaBpd36FardtaK73DQK8hJJHBmyV8qvy6TbcOt6yYj/Mcn8qXD8TjW85NiVjvsZLcdH9a1WzmtXtrexS4jaNnubkNIoIx7Ee/PmwrWdIRlhlZkZRJKWUMMHFPIoIohiKNUH2Riu63YsOPDFxxobDHTtntFFFMGhRRRUIFFFFQgheW63Vu8LcAw59xrPtZ6Eytey3VpIIDK5lkikthcW7yE5LhchkJ7cHGcnFaRXmKtPwBKNu06Mqt9G1e0lTYNNkA4E+mXcWPwhT+opzJ0W1DVbky3FxFAGyCNPtT1pB4kGeUkjxC1ptFXa9EqfsjNC0uPS7VIYo1jRI1jjiT2Y0UYCjv8ak6KKpuwopRVIKKKKosKKKKhD/2Q=="/>
          <p:cNvSpPr>
            <a:spLocks noChangeAspect="1" noChangeArrowheads="1"/>
          </p:cNvSpPr>
          <p:nvPr/>
        </p:nvSpPr>
        <p:spPr bwMode="auto">
          <a:xfrm>
            <a:off x="63500" y="-446088"/>
            <a:ext cx="9429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AutoShape 8" descr="data:image/jpeg;base64,/9j/4AAQSkZJRgABAQAAAQABAAD/2wCEAAkGBwgHBgkIBwgKCgkLDRYPDQwMDRsUFRAWIB0iIiAdHx8kKDQsJCYxJx8fLT0tMTU3Ojo6Iys/RD84QzQ5OjcBCgoKDQwNGg8PGjclHyU3Nzc3Nzc3Nzc3Nzc3Nzc3Nzc3Nzc3Nzc3Nzc3Nzc3Nzc3Nzc3Nzc3Nzc3Nzc3Nzc3N//AABEIAFwAZQMBIgACEQEDEQH/xAAbAAABBQEBAAAAAAAAAAAAAAAAAwQFBgcCAf/EAEEQAAIBAwICBgUJBQgDAAAAAAECAwAEEQUSITEGE0FRcYEUIjJhkRUjQlJicoKhsQc1kqKyFjM0U2Nzg8EkNkP/xAAZAQACAwEAAAAAAAAAAAAAAAACAwABBAX/xAAmEQACAgECBgIDAQAAAAAAAAAAAQIRAxIhBBMiMUFRMnEFYZGB/9oADAMBAAIRAxEAPwDcaKK8zUIe0Vy0iJ7bKvicUg+oWae1cR+TZq0mwXJLuxzRTE6raE+ozvjntjNLW95b3H9zKrH6vI/Co4teClki9kxdmCgliAB2mmTanbBtqM0rDsjUtUF091WTStIubtArejwdYFcEqWLqgLAcSBuzgc8YqjwWx1WBJ7jU7nUlYcJDdskTfdjjIQD3Yq6S7lXKTdGqDUk+lb3IHeYjS1vfW1wdscqlvqngfgayqLo5ZA7jAIiORidlb4gg0Lftomt6XYLqs1wl5OkHoVzKZZEDnAkRzl1wccCSp5YBwanSTrXk16im2mytPYwyPxZl4mnNU1ToNO1YUUUVRY01OZ4LGWSM4YAYPicVl9504vjqd7aRWUaxW11Jb+kXd8+1yjlSdqp6vEZ4t21pmtfu2b8P9QrD7lhFr2s20uY5/lK6kEbjaxRpWKsAeYIOQRwpHFZZ4sOqHezPk+TskbjpVrazmIrY2+44Rlsywcd6s8p3fw03bV9fkPr6vcgd0Rhi/oiB/Om4TarIh2o3tJgFG8VPA/DNP9D0STVpJFju4rERFQxZGlRs55JnI5fWx7q50eK4jO9MZbgx3+KI6Vr6Zt02o3chzkF7u4JB7x87geQFObbpbqdi+2bULa9QEepdFWYeDgq48y/hV3tv2eaYUW41DVpJ1UcdixpF35Ibd+vClT/YSwkMLXsF3MvtQrcvcMPGNSQPhWnHj4mPVKYzQ38imdI+mtpqfRu+tJIbhLuSONI1SUSqfnUOARiReR5oKi7BNL1BJLiFoHLFN8i7oX5fSliOD8K0j+12g6PHs0vSUgTsIWK3Q+Wd38tU7pBrMXSCRp20HTLa4Bwl2OsM5HeHXq2HHPP/ALp74rGlcpWEnCCod2GkaRLbStK0Tuu4qDrty54BceoOfbw7aiWtYLPX9HW2hSFH1e3/ALu3MAc9Z3Nl3Pv5YyeeKRstW6Q6fH1Q1We5g2lXil2nfnHHeoDry+3Tb5V6zW9OurmykgWHUIJZpI91wQivuJdj84AO7aPOihnxz+LCUk+xvGjfuyDwP6mntV7QNdsp9PjNtLHcwLw6+2kEq8+3by8DU5BPHcIHhcMveK0SW9g45LSo+RWiiihGHEkaSIyOoZSMEHtrLP2r2UD2+n27JlF1JVT1jlQYJSQDzHEA+VaTqrMLdVRiu+RUJHPBPGsN1LWdT19UF01nZW0F00sHUW0kmSu5B1hMmeTHOB7+FBmnGGJ26vsJm+r6GAh1Cz/w8wu4h/8AOc4cD3OOfmD41ZehOsWfpFzbXL+iXUpTq4LjCs+M529jc+wmoFrqW2j6y9hAg7Lq3PWw+ZHFfMYHfXVwlve2bbhHPC65B4MprjYMrx5FKUf1YMXT3RaenESSSaZvXihndeza3zQyPfxPxqsSQI+TJGGJ4l4wqsfFcbGPiAffVn1TonO5iGj6jIixbhHaXjGWIBsZCt7S+yO1gO6qfHqqKQl/E1o55FzmNvB+XkcH3U/jYZdepdgsid2hzCnVttijRzz2xJsf+A8/wlqVJk2FxBNtHNnXqx8XwKGVZF2sqsp44PEU605V9DtpiB1jRLmTGWPAczzNc2Uo1qaEtobLFcPyMSg+yVDSZ/IL/NXZ07rcdf1jgc1LKm094Cgn+cVI8+znzHYaZ3Op2Fq4jnu4UfsTdlx4KOJ8hQxySb6EUm/Alc2MQjNzGzQXEUZ2XNszRy8ByMmS55fWrV+hE0tzo1tPO5eWW0tpJHPNnaJSx8STWR3Wq9ZE6QWV03WKVDyqIFOR/qFT8BV46A9JA9vFpgt54bmztYEmSVRskVQI98bg8RkdoHOuz+Nc6lGb+g02qbNHoooroGoY6uQtvGx9lZUJPcM1gm5tLnfTtQgnhvVZnEHVM7OhY4ZNoO4HvGRW+av+7p/u1jj30kPSjXV9Ba5DX7KWtivXbQAFDK2MqAMAgnHLFLz4I5oKMvYlx1TaIxDdBuug03Uo5D9NYerYj3gkZ8CDXWnWGk3E0z6vd3WgTGTCSCyMcc2QOMhPzZ4kjhg8OfGp6LWNOLYNrqm4fQ+T5z+iV3qGrlbVxFo14ysCpa7h9GjXs9YyYOPBTSsfC48btBqCRJT6xc6HPAuu+izwSt81eWD5L4IyWgPrjmPZ3jvxVJtpbe8tgYnjmjI2nBBHgaUtQZ+jeiG4VCyelBdoICYnIAXPEAAYHcAKa3FgssnWgnreyUNsk/jHtfjDVj43LGU+W9qF5JJujj5NNud2mXDW3+kRviP4ez8JFK2jaqXis3uYIAsXqtBFuJC4ByzEgHiPomklnvLc7Zl9ITsOBHJ8M7W/CQfs0tY6lZyX6yLdRqqQSiTrDt2HdHwYHiPOsj5iW6v99wN/sc/IqzH/AMyaa4745pmZT4AbU/kp3bWFtbJtt06tR2RAR/EJgHzpEaxZv6tqZbrPIW0TOPJx6vxNei51GYjqrBYftXM4DY+6m4H4ikN52t3S/gL1DyOKOLPVRxpn6qgBqkeif/stzz/wCcD2fPCqxqy6jDpN3cnUAjxQu4FtAqjIBIzv3H4EVqPR3orZWVxNNaCTduEcks08ksjhTux6xwoz3AVv/G4G8nN1WkTTt9lxooorsGwZav8Au6f7tYxdpu6S61HLGGxqm/bJB16gMAVOwesuRyI4Y41uTqHUqwyCMEd9VnWeh1lqMiSyRJJJGNscu9opoxzwJEIbHuPCiW6oW7Urooum3MEU6h7q1j5+3q8sR5H6OOFLdIRG9yssYidlJIkiD3RXl7M8mFXzFWKPobPbkej3urxgcgt8jY82QmlW6EQ3k3W6mJr1s5xqF286Z/2+CHzWppL5i9Mo3RzooNQ6L2N5Bd3lpdOJpTvJmgZWnfaSjYIBUKdylc5yQajdSW60jUFsNQt+suGTrE9BJnDL2EqBvTP2gB3E1s9/aJaaXLtJZ2KhnPbxHDw91ZFZ6jcR61rURsfS0OqXRPozqJsCVgCysRuAwACCeAAxwpGfhcOVW1v7FqLlJqQykF86Mo0e8ZSMHJiH5F810s1hF6P8pWL20qKqLLc22AvuEmCv51YoNTtGkCjTtVL/AFRp8r/mFIrjWNUuord0TRZo9y46zUQsMXPGCuSzfd28azPgMVUm1/ofKQ0mmit4zJPLHEmOLuwVce+kra7W8IXTra7vh2G1t3kQf8gGweZqy/s26N6ZcaBpd36FardtaK73DQK8hJJHBmyV8qvy6TbcOt6yYj/Mcn8qXD8TjW85NiVjvsZLcdH9a1WzmtXtrexS4jaNnubkNIoIx7Ee/PmwrWdIRlhlZkZRJKWUMMHFPIoIohiKNUH2Riu63YsOPDFxxobDHTtntFFFMGhRRRUIFFFFQgheW63Vu8LcAw59xrPtZ6Eytey3VpIIDK5lkikthcW7yE5LhchkJ7cHGcnFaRXmKtPwBKNu06Mqt9G1e0lTYNNkA4E+mXcWPwhT+opzJ0W1DVbky3FxFAGyCNPtT1pB4kGeUkjxC1ptFXa9EqfsjNC0uPS7VIYo1jRI1jjiT2Y0UYCjv8ak6KKpuwopRVIKKKKosKKKKhD/2Q=="/>
          <p:cNvSpPr>
            <a:spLocks noChangeAspect="1" noChangeArrowheads="1"/>
          </p:cNvSpPr>
          <p:nvPr/>
        </p:nvSpPr>
        <p:spPr bwMode="auto">
          <a:xfrm>
            <a:off x="63500" y="-446088"/>
            <a:ext cx="9429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AutoShape 10" descr="data:image/jpeg;base64,/9j/4AAQSkZJRgABAQAAAQABAAD/2wCEAAkGBwgHBgkIBwgKCgkLDRYPDQwMDRsUFRAWIB0iIiAdHx8kKDQsJCYxJx8fLT0tMTU3Ojo6Iys/RD84QzQ5OjcBCgoKDQwNGg8PGjclHyU3Nzc3Nzc3Nzc3Nzc3Nzc3Nzc3Nzc3Nzc3Nzc3Nzc3Nzc3Nzc3Nzc3Nzc3Nzc3Nzc3N//AABEIAFwAZQMBIgACEQEDEQH/xAAbAAABBQEBAAAAAAAAAAAAAAAAAwQFBgcCAf/EAEEQAAIBAwICBgUJBQgDAAAAAAECAwAEEQUSITEGE0FRcYEUIjJhkRUjQlJicoKhsQc1kqKyFjM0U2Nzg8EkNkP/xAAZAQACAwEAAAAAAAAAAAAAAAACAwABBAX/xAAmEQACAgECBgIDAQAAAAAAAAAAAQIRAxIhBBMiMUFRMnEFYZGB/9oADAMBAAIRAxEAPwDcaKK8zUIe0Vy0iJ7bKvicUg+oWae1cR+TZq0mwXJLuxzRTE6raE+ozvjntjNLW95b3H9zKrH6vI/Co4teClki9kxdmCgliAB2mmTanbBtqM0rDsjUtUF091WTStIubtArejwdYFcEqWLqgLAcSBuzgc8YqjwWx1WBJ7jU7nUlYcJDdskTfdjjIQD3Yq6S7lXKTdGqDUk+lb3IHeYjS1vfW1wdscqlvqngfgayqLo5ZA7jAIiORidlb4gg0Lftomt6XYLqs1wl5OkHoVzKZZEDnAkRzl1wccCSp5YBwanSTrXk16im2mytPYwyPxZl4mnNU1ToNO1YUUUVRY01OZ4LGWSM4YAYPicVl9504vjqd7aRWUaxW11Jb+kXd8+1yjlSdqp6vEZ4t21pmtfu2b8P9QrD7lhFr2s20uY5/lK6kEbjaxRpWKsAeYIOQRwpHFZZ4sOqHezPk+TskbjpVrazmIrY2+44Rlsywcd6s8p3fw03bV9fkPr6vcgd0Rhi/oiB/Om4TarIh2o3tJgFG8VPA/DNP9D0STVpJFju4rERFQxZGlRs55JnI5fWx7q50eK4jO9MZbgx3+KI6Vr6Zt02o3chzkF7u4JB7x87geQFObbpbqdi+2bULa9QEepdFWYeDgq48y/hV3tv2eaYUW41DVpJ1UcdixpF35Ibd+vClT/YSwkMLXsF3MvtQrcvcMPGNSQPhWnHj4mPVKYzQ38imdI+mtpqfRu+tJIbhLuSONI1SUSqfnUOARiReR5oKi7BNL1BJLiFoHLFN8i7oX5fSliOD8K0j+12g6PHs0vSUgTsIWK3Q+Wd38tU7pBrMXSCRp20HTLa4Bwl2OsM5HeHXq2HHPP/ALp74rGlcpWEnCCod2GkaRLbStK0Tuu4qDrty54BceoOfbw7aiWtYLPX9HW2hSFH1e3/ALu3MAc9Z3Nl3Pv5YyeeKRstW6Q6fH1Q1We5g2lXil2nfnHHeoDry+3Tb5V6zW9OurmykgWHUIJZpI91wQivuJdj84AO7aPOihnxz+LCUk+xvGjfuyDwP6mntV7QNdsp9PjNtLHcwLw6+2kEq8+3by8DU5BPHcIHhcMveK0SW9g45LSo+RWiiihGHEkaSIyOoZSMEHtrLP2r2UD2+n27JlF1JVT1jlQYJSQDzHEA+VaTqrMLdVRiu+RUJHPBPGsN1LWdT19UF01nZW0F00sHUW0kmSu5B1hMmeTHOB7+FBmnGGJ26vsJm+r6GAh1Cz/w8wu4h/8AOc4cD3OOfmD41ZehOsWfpFzbXL+iXUpTq4LjCs+M529jc+wmoFrqW2j6y9hAg7Lq3PWw+ZHFfMYHfXVwlve2bbhHPC65B4MprjYMrx5FKUf1YMXT3RaenESSSaZvXihndeza3zQyPfxPxqsSQI+TJGGJ4l4wqsfFcbGPiAffVn1TonO5iGj6jIixbhHaXjGWIBsZCt7S+yO1gO6qfHqqKQl/E1o55FzmNvB+XkcH3U/jYZdepdgsid2hzCnVttijRzz2xJsf+A8/wlqVJk2FxBNtHNnXqx8XwKGVZF2sqsp44PEU605V9DtpiB1jRLmTGWPAczzNc2Uo1qaEtobLFcPyMSg+yVDSZ/IL/NXZ07rcdf1jgc1LKm094Cgn+cVI8+znzHYaZ3Op2Fq4jnu4UfsTdlx4KOJ8hQxySb6EUm/Alc2MQjNzGzQXEUZ2XNszRy8ByMmS55fWrV+hE0tzo1tPO5eWW0tpJHPNnaJSx8STWR3Wq9ZE6QWV03WKVDyqIFOR/qFT8BV46A9JA9vFpgt54bmztYEmSVRskVQI98bg8RkdoHOuz+Nc6lGb+g02qbNHoooroGoY6uQtvGx9lZUJPcM1gm5tLnfTtQgnhvVZnEHVM7OhY4ZNoO4HvGRW+av+7p/u1jj30kPSjXV9Ba5DX7KWtivXbQAFDK2MqAMAgnHLFLz4I5oKMvYlx1TaIxDdBuug03Uo5D9NYerYj3gkZ8CDXWnWGk3E0z6vd3WgTGTCSCyMcc2QOMhPzZ4kjhg8OfGp6LWNOLYNrqm4fQ+T5z+iV3qGrlbVxFo14ysCpa7h9GjXs9YyYOPBTSsfC48btBqCRJT6xc6HPAuu+izwSt81eWD5L4IyWgPrjmPZ3jvxVJtpbe8tgYnjmjI2nBBHgaUtQZ+jeiG4VCyelBdoICYnIAXPEAAYHcAKa3FgssnWgnreyUNsk/jHtfjDVj43LGU+W9qF5JJujj5NNud2mXDW3+kRviP4ez8JFK2jaqXis3uYIAsXqtBFuJC4ByzEgHiPomklnvLc7Zl9ITsOBHJ8M7W/CQfs0tY6lZyX6yLdRqqQSiTrDt2HdHwYHiPOsj5iW6v99wN/sc/IqzH/AMyaa4745pmZT4AbU/kp3bWFtbJtt06tR2RAR/EJgHzpEaxZv6tqZbrPIW0TOPJx6vxNei51GYjqrBYftXM4DY+6m4H4ikN52t3S/gL1DyOKOLPVRxpn6qgBqkeif/stzz/wCcD2fPCqxqy6jDpN3cnUAjxQu4FtAqjIBIzv3H4EVqPR3orZWVxNNaCTduEcks08ksjhTux6xwoz3AVv/G4G8nN1WkTTt9lxooorsGwZav8Au6f7tYxdpu6S61HLGGxqm/bJB16gMAVOwesuRyI4Y41uTqHUqwyCMEd9VnWeh1lqMiSyRJJJGNscu9opoxzwJEIbHuPCiW6oW7Urooum3MEU6h7q1j5+3q8sR5H6OOFLdIRG9yssYidlJIkiD3RXl7M8mFXzFWKPobPbkej3urxgcgt8jY82QmlW6EQ3k3W6mJr1s5xqF286Z/2+CHzWppL5i9Mo3RzooNQ6L2N5Bd3lpdOJpTvJmgZWnfaSjYIBUKdylc5yQajdSW60jUFsNQt+suGTrE9BJnDL2EqBvTP2gB3E1s9/aJaaXLtJZ2KhnPbxHDw91ZFZ6jcR61rURsfS0OqXRPozqJsCVgCysRuAwACCeAAxwpGfhcOVW1v7FqLlJqQykF86Mo0e8ZSMHJiH5F810s1hF6P8pWL20qKqLLc22AvuEmCv51YoNTtGkCjTtVL/AFRp8r/mFIrjWNUuord0TRZo9y46zUQsMXPGCuSzfd28azPgMVUm1/ofKQ0mmit4zJPLHEmOLuwVce+kra7W8IXTra7vh2G1t3kQf8gGweZqy/s26N6ZcaBpd36FardtaK73DQK8hJJHBmyV8qvy6TbcOt6yYj/Mcn8qXD8TjW85NiVjvsZLcdH9a1WzmtXtrexS4jaNnubkNIoIx7Ee/PmwrWdIRlhlZkZRJKWUMMHFPIoIohiKNUH2Riu63YsOPDFxxobDHTtntFFFMGhRRRUIFFFFQgheW63Vu8LcAw59xrPtZ6Eytey3VpIIDK5lkikthcW7yE5LhchkJ7cHGcnFaRXmKtPwBKNu06Mqt9G1e0lTYNNkA4E+mXcWPwhT+opzJ0W1DVbky3FxFAGyCNPtT1pB4kGeUkjxC1ptFXa9EqfsjNC0uPS7VIYo1jRI1jjiT2Y0UYCjv8ak6KKpuwopRVIKKKKosKKKKhD/2Q=="/>
          <p:cNvSpPr>
            <a:spLocks noChangeAspect="1" noChangeArrowheads="1"/>
          </p:cNvSpPr>
          <p:nvPr/>
        </p:nvSpPr>
        <p:spPr bwMode="auto">
          <a:xfrm>
            <a:off x="63500" y="-446088"/>
            <a:ext cx="9429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AutoShape 12" descr="data:image/jpeg;base64,/9j/4AAQSkZJRgABAQAAAQABAAD/2wCEAAkGBwgHBgkIBwgKCgkLDRYPDQwMDRsUFRAWIB0iIiAdHx8kKDQsJCYxJx8fLT0tMTU3Ojo6Iys/RD84QzQ5OjcBCgoKDQwNGg8PGjclHyU3Nzc3Nzc3Nzc3Nzc3Nzc3Nzc3Nzc3Nzc3Nzc3Nzc3Nzc3Nzc3Nzc3Nzc3Nzc3Nzc3N//AABEIAFwAZQMBIgACEQEDEQH/xAAbAAABBQEBAAAAAAAAAAAAAAAAAwQFBgcCAf/EAEEQAAIBAwICBgUJBQgDAAAAAAECAwAEEQUSITEGE0FRcYEUIjJhkRUjQlJicoKhsQc1kqKyFjM0U2Nzg8EkNkP/xAAZAQACAwEAAAAAAAAAAAAAAAACAwABBAX/xAAmEQACAgECBgIDAQAAAAAAAAAAAQIRAxIhBBMiMUFRMnEFYZGB/9oADAMBAAIRAxEAPwDcaKK8zUIe0Vy0iJ7bKvicUg+oWae1cR+TZq0mwXJLuxzRTE6raE+ozvjntjNLW95b3H9zKrH6vI/Co4teClki9kxdmCgliAB2mmTanbBtqM0rDsjUtUF091WTStIubtArejwdYFcEqWLqgLAcSBuzgc8YqjwWx1WBJ7jU7nUlYcJDdskTfdjjIQD3Yq6S7lXKTdGqDUk+lb3IHeYjS1vfW1wdscqlvqngfgayqLo5ZA7jAIiORidlb4gg0Lftomt6XYLqs1wl5OkHoVzKZZEDnAkRzl1wccCSp5YBwanSTrXk16im2mytPYwyPxZl4mnNU1ToNO1YUUUVRY01OZ4LGWSM4YAYPicVl9504vjqd7aRWUaxW11Jb+kXd8+1yjlSdqp6vEZ4t21pmtfu2b8P9QrD7lhFr2s20uY5/lK6kEbjaxRpWKsAeYIOQRwpHFZZ4sOqHezPk+TskbjpVrazmIrY2+44Rlsywcd6s8p3fw03bV9fkPr6vcgd0Rhi/oiB/Om4TarIh2o3tJgFG8VPA/DNP9D0STVpJFju4rERFQxZGlRs55JnI5fWx7q50eK4jO9MZbgx3+KI6Vr6Zt02o3chzkF7u4JB7x87geQFObbpbqdi+2bULa9QEepdFWYeDgq48y/hV3tv2eaYUW41DVpJ1UcdixpF35Ibd+vClT/YSwkMLXsF3MvtQrcvcMPGNSQPhWnHj4mPVKYzQ38imdI+mtpqfRu+tJIbhLuSONI1SUSqfnUOARiReR5oKi7BNL1BJLiFoHLFN8i7oX5fSliOD8K0j+12g6PHs0vSUgTsIWK3Q+Wd38tU7pBrMXSCRp20HTLa4Bwl2OsM5HeHXq2HHPP/ALp74rGlcpWEnCCod2GkaRLbStK0Tuu4qDrty54BceoOfbw7aiWtYLPX9HW2hSFH1e3/ALu3MAc9Z3Nl3Pv5YyeeKRstW6Q6fH1Q1We5g2lXil2nfnHHeoDry+3Tb5V6zW9OurmykgWHUIJZpI91wQivuJdj84AO7aPOihnxz+LCUk+xvGjfuyDwP6mntV7QNdsp9PjNtLHcwLw6+2kEq8+3by8DU5BPHcIHhcMveK0SW9g45LSo+RWiiihGHEkaSIyOoZSMEHtrLP2r2UD2+n27JlF1JVT1jlQYJSQDzHEA+VaTqrMLdVRiu+RUJHPBPGsN1LWdT19UF01nZW0F00sHUW0kmSu5B1hMmeTHOB7+FBmnGGJ26vsJm+r6GAh1Cz/w8wu4h/8AOc4cD3OOfmD41ZehOsWfpFzbXL+iXUpTq4LjCs+M529jc+wmoFrqW2j6y9hAg7Lq3PWw+ZHFfMYHfXVwlve2bbhHPC65B4MprjYMrx5FKUf1YMXT3RaenESSSaZvXihndeza3zQyPfxPxqsSQI+TJGGJ4l4wqsfFcbGPiAffVn1TonO5iGj6jIixbhHaXjGWIBsZCt7S+yO1gO6qfHqqKQl/E1o55FzmNvB+XkcH3U/jYZdepdgsid2hzCnVttijRzz2xJsf+A8/wlqVJk2FxBNtHNnXqx8XwKGVZF2sqsp44PEU605V9DtpiB1jRLmTGWPAczzNc2Uo1qaEtobLFcPyMSg+yVDSZ/IL/NXZ07rcdf1jgc1LKm094Cgn+cVI8+znzHYaZ3Op2Fq4jnu4UfsTdlx4KOJ8hQxySb6EUm/Alc2MQjNzGzQXEUZ2XNszRy8ByMmS55fWrV+hE0tzo1tPO5eWW0tpJHPNnaJSx8STWR3Wq9ZE6QWV03WKVDyqIFOR/qFT8BV46A9JA9vFpgt54bmztYEmSVRskVQI98bg8RkdoHOuz+Nc6lGb+g02qbNHoooroGoY6uQtvGx9lZUJPcM1gm5tLnfTtQgnhvVZnEHVM7OhY4ZNoO4HvGRW+av+7p/u1jj30kPSjXV9Ba5DX7KWtivXbQAFDK2MqAMAgnHLFLz4I5oKMvYlx1TaIxDdBuug03Uo5D9NYerYj3gkZ8CDXWnWGk3E0z6vd3WgTGTCSCyMcc2QOMhPzZ4kjhg8OfGp6LWNOLYNrqm4fQ+T5z+iV3qGrlbVxFo14ysCpa7h9GjXs9YyYOPBTSsfC48btBqCRJT6xc6HPAuu+izwSt81eWD5L4IyWgPrjmPZ3jvxVJtpbe8tgYnjmjI2nBBHgaUtQZ+jeiG4VCyelBdoICYnIAXPEAAYHcAKa3FgssnWgnreyUNsk/jHtfjDVj43LGU+W9qF5JJujj5NNud2mXDW3+kRviP4ez8JFK2jaqXis3uYIAsXqtBFuJC4ByzEgHiPomklnvLc7Zl9ITsOBHJ8M7W/CQfs0tY6lZyX6yLdRqqQSiTrDt2HdHwYHiPOsj5iW6v99wN/sc/IqzH/AMyaa4745pmZT4AbU/kp3bWFtbJtt06tR2RAR/EJgHzpEaxZv6tqZbrPIW0TOPJx6vxNei51GYjqrBYftXM4DY+6m4H4ikN52t3S/gL1DyOKOLPVRxpn6qgBqkeif/stzz/wCcD2fPCqxqy6jDpN3cnUAjxQu4FtAqjIBIzv3H4EVqPR3orZWVxNNaCTduEcks08ksjhTux6xwoz3AVv/G4G8nN1WkTTt9lxooorsGwZav8Au6f7tYxdpu6S61HLGGxqm/bJB16gMAVOwesuRyI4Y41uTqHUqwyCMEd9VnWeh1lqMiSyRJJJGNscu9opoxzwJEIbHuPCiW6oW7Urooum3MEU6h7q1j5+3q8sR5H6OOFLdIRG9yssYidlJIkiD3RXl7M8mFXzFWKPobPbkej3urxgcgt8jY82QmlW6EQ3k3W6mJr1s5xqF286Z/2+CHzWppL5i9Mo3RzooNQ6L2N5Bd3lpdOJpTvJmgZWnfaSjYIBUKdylc5yQajdSW60jUFsNQt+suGTrE9BJnDL2EqBvTP2gB3E1s9/aJaaXLtJZ2KhnPbxHDw91ZFZ6jcR61rURsfS0OqXRPozqJsCVgCysRuAwACCeAAxwpGfhcOVW1v7FqLlJqQykF86Mo0e8ZSMHJiH5F810s1hF6P8pWL20qKqLLc22AvuEmCv51YoNTtGkCjTtVL/AFRp8r/mFIrjWNUuord0TRZo9y46zUQsMXPGCuSzfd28azPgMVUm1/ofKQ0mmit4zJPLHEmOLuwVce+kra7W8IXTra7vh2G1t3kQf8gGweZqy/s26N6ZcaBpd36FardtaK73DQK8hJJHBmyV8qvy6TbcOt6yYj/Mcn8qXD8TjW85NiVjvsZLcdH9a1WzmtXtrexS4jaNnubkNIoIx7Ee/PmwrWdIRlhlZkZRJKWUMMHFPIoIohiKNUH2Riu63YsOPDFxxobDHTtntFFFMGhRRRUIFFFFQgheW63Vu8LcAw59xrPtZ6Eytey3VpIIDK5lkikthcW7yE5LhchkJ7cHGcnFaRXmKtPwBKNu06Mqt9G1e0lTYNNkA4E+mXcWPwhT+opzJ0W1DVbky3FxFAGyCNPtT1pB4kGeUkjxC1ptFXa9EqfsjNC0uPS7VIYo1jRI1jjiT2Y0UYCjv8ak6KKpuwopRVIKKKKosKKKKhD/2Q=="/>
          <p:cNvSpPr>
            <a:spLocks noChangeAspect="1" noChangeArrowheads="1"/>
          </p:cNvSpPr>
          <p:nvPr/>
        </p:nvSpPr>
        <p:spPr bwMode="auto">
          <a:xfrm>
            <a:off x="63500" y="-446088"/>
            <a:ext cx="9429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173" y="1133332"/>
            <a:ext cx="19202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4138" y="1460309"/>
            <a:ext cx="8434552" cy="4908959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On the other hand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there are some very good reasons that may lead us to doubt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SDN and NFV will ever completely replace all networking technologies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/>
              <a:t>The four most important (in my opinion) are 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Moore’s law vs. Butter’s law (NFV)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Consequences of SDN layer violations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CAP theorem tradeoffs (SDN)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Scalability of SDN</a:t>
            </a:r>
          </a:p>
        </p:txBody>
      </p:sp>
      <p:sp>
        <p:nvSpPr>
          <p:cNvPr id="61442" name="AutoShape 2" descr="data:image/jpeg;base64,/9j/4AAQSkZJRgABAQAAAQABAAD/2wCEAAkGBwgHBgkIBwgKCgkLDRYPDQwMDRsUFRAWIB0iIiAdHx8kKDQsJCYxJx8fLT0tMTU3Ojo6Iys/RD84QzQ5OjcBCgoKDQwNGg8PGjclHyU3Nzc3Nzc3Nzc3Nzc3Nzc3Nzc3Nzc3Nzc3Nzc3Nzc3Nzc3Nzc3Nzc3Nzc3Nzc3Nzc3N//AABEIAIIANQMBIgACEQEDEQH/xAAcAAADAAMBAQEAAAAAAAAAAAAABgcEBQgBAwL/xAA8EAABAwMCAwYDBAcJAAAAAAABAgMEAAURBiEHEjETQVFhcYEUIjIIFZGhI0JSYoKiwhYkM0Nyk7Gywf/EABQBAQAAAAAAAAAAAAAAAAAAAAD/xAAUEQEAAAAAAAAAAAAAAAAAAAAA/9oADAMBAAIRAxEAPwC40UUUBRWi1rqOPpXTsq6PlKnEJ5WGicF107JSPfrjoATSLEb4ixm4mpL5qC3RGC8lUm2SgGmmmT1yrGygDnHXzJ2oKvWp1RLtcSyyPvuaYcR0dkpxLhQsk9ySN+Y77DevnZ9WafvclUa03eHKfSMlptwc2O8gd48xXrkN6bqBL0+AwYsDDsCQHlFfaKSpK8o6bA4Gc9fwCaSYcuTNU3wqdkMwWmk/FLJcLS3CVEcpcUMqxuoj9pOd68qy0UEaTxL1fqq7yrVoqyRWjHWQt6S5zKSkKwFHJAHphXvW7TpfiTPTm464Yic3VEOGk8vocJNKug0DS/HC82qU5yJmpdDGRsrmKXUfy5HrVa1RqqzaVjMyL5L+HbeXyN4bUsqOM9Egn3oJneuGUu3SI2o79rV2cza3ESHfj2FKAQlQUoJ+c9cYCQN81MeJGuZetbx2xSpi3sZEWMT9I71K/eP5dPMtfGbiNB1PChWzT0h1cILLspSm1I51D6E74yBufXHhUloNlpy5P2e/2+4xuftY0hDgCDgqAO6fcZHvXaI6VyJw208/qXWFviNNlTDbqXpKu5LSSCfx6DzIrrugKKKKCO8etOyGjB1jaeZEuApCH1IG6QFZbc/hVt7jwrdcNuItu1qw3brw0w3eGhnslpBQ/gbqRnofFP4bdKFNisToj0SW0l1h9BbcbV0UkjBFcoa90ncNCakDSHHgwVdtBmIJSSAdvmHRae/2PeKBh+0JHLOto5SyG2VQG+zKU4CsKXn86TNKaTvOrJwi2eKV4P6R9eQ00PFSu706+Ap6vfFe23eBbG7npWNdJsVlIckzFAAuYAXhKR0JGdz7U0aR412FDceBOsxtDQXyJMXlUw2nxIABG/gDQPugdE2/Rdq+GiHtZTuDJlKGC6oeXckZOBTRXiFJWkLQoKSoZBByCK9oCiiigKnfHidFh6AkNyGWnXpLyGo/OgK5FZyVDwISlW/nVEqEfaVuGZVktqVfQhx9afUhKT/KqgidNekNBXjVtsuU21oQRDACUr27dfUoSemQN9/EeNKldWcGIQhcObTt8z4W8o4xkqWcfligVeBmtVutHSN6UW5sTKYgd2UpKfqaIP6ycbDw/wBNWGpvxO4dffihftOf3XUMbDiVNq5PiOXoCe5Yxsr2O2CM7hlrsanjOW66p+Gv8IcsmOtPIV4OCsJ7t+o7j5EUD1RRRQFc3/aMChrmJzHY21vl9O0c/wDc10hUb+0Vp1Um1Q9QMJyYZ7CR5NqPyn2UcfxUEAq9cPeKVlsfD2HHuan3Z0N0xkxmEhTjiSSUqAJHygHGfEeYqC0yaD0vJ1bd3oEGQI8luMt9pZzjmSU4BI6ZJ691B0QdZ6gebJiaCuylEfIH32mc+uScUvf2K1NqPW8HVN0bhaeVFKD2cRwuvOhJ6LUMJOR8ufDbBrJ0hxRbaUbLr1BtF5jnkLjyClt/97PRJ26/SeoO+BTkkKAIOQdwRQe0UUUBSFxySTw0uhHQLZJ/3UU+0n8Xo3xfDi+N5I5WUubfuLSr+mg56i6OS9w3masXJWlbMwMIYCRyqTlI5s+qj+FUH7M7WXtQvEfSmOkHHj2hP/ArO+43B9nMx0f4pj/Gk46jte0/6V+/s1gfcd5VjcykDP8ADQVS5WW1XVTarpbYcxTWezMmOhzk9OYHFZwAAAHQV7RQFFFFAVqtVQTctMXaCn6pEN1tPqUED862tFAj8KpEe+8Mbay+hK2hHXEfbO+QklJB9U4PvSNwmU7oziPeNHTVq7KRlUdSj9ZQCpBHd8zZOfMAVuuAUhKY2pLY3s3FuJWhPckKyP6K+HHa1SIDtp1pagEy7a8hDxx1TzZQTv0CspPjzigr1FYVmuLV3tMO5RwQzLYQ8gHqAoA4NZtAUUUUE11bxlsNhlPwYbEi4zGFqbcSj9G2haTgpKj5+AIrRRNWcTNbMKXpu1RrVBX9Mt3r7KX9XqlNUO66E0zd7y3d7haWHpicZUrPK5joVp6K9waNb6uhaKtLc2ZEkvNrX2SExkDAVjIBJICRtQaPhNoWfoxm5Lus1iTInKQpQZ5iE8vN+srBJPN4U2aotTd707cbY8nmTJjrQPJWPlI8wcH2qRw+MGrdRy1RdK6XYccG5Cit7kHiojlA9TW3dkcZnonbJhWlpZ/yElHOPxUU/nQMXBZx13hpZ1PqKiA6lJP7IdWB+VO9I/B+HfLXpFNr1DBMR6G+tDIKkkrbPzZ2JHVShnyp4oCiiigKVuKDTbugL6l1CVgQ1qAUM4UNwfUEZoooPzwtjMR9A2Qx2Gmi7EQ45yICedRG6jjqfOmuiigKKKKAooooP//Z"/>
          <p:cNvSpPr>
            <a:spLocks noChangeAspect="1" noChangeArrowheads="1"/>
          </p:cNvSpPr>
          <p:nvPr/>
        </p:nvSpPr>
        <p:spPr bwMode="auto">
          <a:xfrm>
            <a:off x="63500" y="-446088"/>
            <a:ext cx="35242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data:image/jpeg;base64,/9j/4AAQSkZJRgABAQAAAQABAAD/2wCEAAkGBwgHBgkIBwgKCgkLDRYPDQwMDRsUFRAWIB0iIiAdHx8kKDQsJCYxJx8fLT0tMTU3Ojo6Iys/RD84QzQ5OjcBCgoKDQwNGg8PGjclHyU3Nzc3Nzc3Nzc3Nzc3Nzc3Nzc3Nzc3Nzc3Nzc3Nzc3Nzc3Nzc3Nzc3Nzc3Nzc3Nzc3N//AABEIAIIANQMBIgACEQEDEQH/xAAcAAADAAMBAQEAAAAAAAAAAAAABgcEBQgBAwL/xAA8EAABAwMCAwYDBAcJAAAAAAABAgMEAAURBiEHEjETQVFhcYEUIjIIFZGhI0JSYoKiwhYkM0Nyk7Gywf/EABQBAQAAAAAAAAAAAAAAAAAAAAD/xAAUEQEAAAAAAAAAAAAAAAAAAAAA/9oADAMBAAIRAxEAPwC40UUUBRWi1rqOPpXTsq6PlKnEJ5WGicF107JSPfrjoATSLEb4ixm4mpL5qC3RGC8lUm2SgGmmmT1yrGygDnHXzJ2oKvWp1RLtcSyyPvuaYcR0dkpxLhQsk9ySN+Y77DevnZ9WafvclUa03eHKfSMlptwc2O8gd48xXrkN6bqBL0+AwYsDDsCQHlFfaKSpK8o6bA4Gc9fwCaSYcuTNU3wqdkMwWmk/FLJcLS3CVEcpcUMqxuoj9pOd68qy0UEaTxL1fqq7yrVoqyRWjHWQt6S5zKSkKwFHJAHphXvW7TpfiTPTm464Yic3VEOGk8vocJNKug0DS/HC82qU5yJmpdDGRsrmKXUfy5HrVa1RqqzaVjMyL5L+HbeXyN4bUsqOM9Egn3oJneuGUu3SI2o79rV2cza3ESHfj2FKAQlQUoJ+c9cYCQN81MeJGuZetbx2xSpi3sZEWMT9I71K/eP5dPMtfGbiNB1PChWzT0h1cILLspSm1I51D6E74yBufXHhUloNlpy5P2e/2+4xuftY0hDgCDgqAO6fcZHvXaI6VyJw208/qXWFviNNlTDbqXpKu5LSSCfx6DzIrrugKKKKCO8etOyGjB1jaeZEuApCH1IG6QFZbc/hVt7jwrdcNuItu1qw3brw0w3eGhnslpBQ/gbqRnofFP4bdKFNisToj0SW0l1h9BbcbV0UkjBFcoa90ncNCakDSHHgwVdtBmIJSSAdvmHRae/2PeKBh+0JHLOto5SyG2VQG+zKU4CsKXn86TNKaTvOrJwi2eKV4P6R9eQ00PFSu706+Ap6vfFe23eBbG7npWNdJsVlIckzFAAuYAXhKR0JGdz7U0aR412FDceBOsxtDQXyJMXlUw2nxIABG/gDQPugdE2/Rdq+GiHtZTuDJlKGC6oeXckZOBTRXiFJWkLQoKSoZBByCK9oCiiigKnfHidFh6AkNyGWnXpLyGo/OgK5FZyVDwISlW/nVEqEfaVuGZVktqVfQhx9afUhKT/KqgidNekNBXjVtsuU21oQRDACUr27dfUoSemQN9/EeNKldWcGIQhcObTt8z4W8o4xkqWcfligVeBmtVutHSN6UW5sTKYgd2UpKfqaIP6ycbDw/wBNWGpvxO4dffihftOf3XUMbDiVNq5PiOXoCe5Yxsr2O2CM7hlrsanjOW66p+Gv8IcsmOtPIV4OCsJ7t+o7j5EUD1RRRQFc3/aMChrmJzHY21vl9O0c/wDc10hUb+0Vp1Um1Q9QMJyYZ7CR5NqPyn2UcfxUEAq9cPeKVlsfD2HHuan3Z0N0xkxmEhTjiSSUqAJHygHGfEeYqC0yaD0vJ1bd3oEGQI8luMt9pZzjmSU4BI6ZJ691B0QdZ6gebJiaCuylEfIH32mc+uScUvf2K1NqPW8HVN0bhaeVFKD2cRwuvOhJ6LUMJOR8ufDbBrJ0hxRbaUbLr1BtF5jnkLjyClt/97PRJ26/SeoO+BTkkKAIOQdwRQe0UUUBSFxySTw0uhHQLZJ/3UU+0n8Xo3xfDi+N5I5WUubfuLSr+mg56i6OS9w3masXJWlbMwMIYCRyqTlI5s+qj+FUH7M7WXtQvEfSmOkHHj2hP/ArO+43B9nMx0f4pj/Gk46jte0/6V+/s1gfcd5VjcykDP8ADQVS5WW1XVTarpbYcxTWezMmOhzk9OYHFZwAAAHQV7RQFFFFAVqtVQTctMXaCn6pEN1tPqUED862tFAj8KpEe+8Mbay+hK2hHXEfbO+QklJB9U4PvSNwmU7oziPeNHTVq7KRlUdSj9ZQCpBHd8zZOfMAVuuAUhKY2pLY3s3FuJWhPckKyP6K+HHa1SIDtp1pagEy7a8hDxx1TzZQTv0CspPjzigr1FYVmuLV3tMO5RwQzLYQ8gHqAoA4NZtAUUUUE11bxlsNhlPwYbEi4zGFqbcSj9G2haTgpKj5+AIrRRNWcTNbMKXpu1RrVBX9Mt3r7KX9XqlNUO66E0zd7y3d7haWHpicZUrPK5joVp6K9waNb6uhaKtLc2ZEkvNrX2SExkDAVjIBJICRtQaPhNoWfoxm5Lus1iTInKQpQZ5iE8vN+srBJPN4U2aotTd707cbY8nmTJjrQPJWPlI8wcH2qRw+MGrdRy1RdK6XYccG5Cit7kHiojlA9TW3dkcZnonbJhWlpZ/yElHOPxUU/nQMXBZx13hpZ1PqKiA6lJP7IdWB+VO9I/B+HfLXpFNr1DBMR6G+tDIKkkrbPzZ2JHVShnyp4oCiiigKVuKDTbugL6l1CVgQ1qAUM4UNwfUEZoooPzwtjMR9A2Qx2Gmi7EQ45yICedRG6jjqfOmuiigKKKKAooooP//Z"/>
          <p:cNvSpPr>
            <a:spLocks noChangeAspect="1" noChangeArrowheads="1"/>
          </p:cNvSpPr>
          <p:nvPr/>
        </p:nvSpPr>
        <p:spPr bwMode="auto">
          <a:xfrm>
            <a:off x="63500" y="-446088"/>
            <a:ext cx="35242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AutoShape 6" descr="data:image/jpeg;base64,/9j/4AAQSkZJRgABAQAAAQABAAD/2wCEAAkGBwgHBgkIBwgKCgkLDRYPDQwMDRsUFRAWIB0iIiAdHx8kKDQsJCYxJx8fLT0tMTU3Ojo6Iys/RD84QzQ5OjcBCgoKDQwNGg8PGjclHyU3Nzc3Nzc3Nzc3Nzc3Nzc3Nzc3Nzc3Nzc3Nzc3Nzc3Nzc3Nzc3Nzc3Nzc3Nzc3Nzc3N//AABEIAIIANQMBIgACEQEDEQH/xAAcAAADAAMBAQEAAAAAAAAAAAAABgcEBQgBAwL/xAA8EAABAwMCAwYDBAcJAAAAAAABAgMEAAURBiEHEjETQVFhcYEUIjIIFZGhI0JSYoKiwhYkM0Nyk7Gywf/EABQBAQAAAAAAAAAAAAAAAAAAAAD/xAAUEQEAAAAAAAAAAAAAAAAAAAAA/9oADAMBAAIRAxEAPwC40UUUBRWi1rqOPpXTsq6PlKnEJ5WGicF107JSPfrjoATSLEb4ixm4mpL5qC3RGC8lUm2SgGmmmT1yrGygDnHXzJ2oKvWp1RLtcSyyPvuaYcR0dkpxLhQsk9ySN+Y77DevnZ9WafvclUa03eHKfSMlptwc2O8gd48xXrkN6bqBL0+AwYsDDsCQHlFfaKSpK8o6bA4Gc9fwCaSYcuTNU3wqdkMwWmk/FLJcLS3CVEcpcUMqxuoj9pOd68qy0UEaTxL1fqq7yrVoqyRWjHWQt6S5zKSkKwFHJAHphXvW7TpfiTPTm464Yic3VEOGk8vocJNKug0DS/HC82qU5yJmpdDGRsrmKXUfy5HrVa1RqqzaVjMyL5L+HbeXyN4bUsqOM9Egn3oJneuGUu3SI2o79rV2cza3ESHfj2FKAQlQUoJ+c9cYCQN81MeJGuZetbx2xSpi3sZEWMT9I71K/eP5dPMtfGbiNB1PChWzT0h1cILLspSm1I51D6E74yBufXHhUloNlpy5P2e/2+4xuftY0hDgCDgqAO6fcZHvXaI6VyJw208/qXWFviNNlTDbqXpKu5LSSCfx6DzIrrugKKKKCO8etOyGjB1jaeZEuApCH1IG6QFZbc/hVt7jwrdcNuItu1qw3brw0w3eGhnslpBQ/gbqRnofFP4bdKFNisToj0SW0l1h9BbcbV0UkjBFcoa90ncNCakDSHHgwVdtBmIJSSAdvmHRae/2PeKBh+0JHLOto5SyG2VQG+zKU4CsKXn86TNKaTvOrJwi2eKV4P6R9eQ00PFSu706+Ap6vfFe23eBbG7npWNdJsVlIckzFAAuYAXhKR0JGdz7U0aR412FDceBOsxtDQXyJMXlUw2nxIABG/gDQPugdE2/Rdq+GiHtZTuDJlKGC6oeXckZOBTRXiFJWkLQoKSoZBByCK9oCiiigKnfHidFh6AkNyGWnXpLyGo/OgK5FZyVDwISlW/nVEqEfaVuGZVktqVfQhx9afUhKT/KqgidNekNBXjVtsuU21oQRDACUr27dfUoSemQN9/EeNKldWcGIQhcObTt8z4W8o4xkqWcfligVeBmtVutHSN6UW5sTKYgd2UpKfqaIP6ycbDw/wBNWGpvxO4dffihftOf3XUMbDiVNq5PiOXoCe5Yxsr2O2CM7hlrsanjOW66p+Gv8IcsmOtPIV4OCsJ7t+o7j5EUD1RRRQFc3/aMChrmJzHY21vl9O0c/wDc10hUb+0Vp1Um1Q9QMJyYZ7CR5NqPyn2UcfxUEAq9cPeKVlsfD2HHuan3Z0N0xkxmEhTjiSSUqAJHygHGfEeYqC0yaD0vJ1bd3oEGQI8luMt9pZzjmSU4BI6ZJ691B0QdZ6gebJiaCuylEfIH32mc+uScUvf2K1NqPW8HVN0bhaeVFKD2cRwuvOhJ6LUMJOR8ufDbBrJ0hxRbaUbLr1BtF5jnkLjyClt/97PRJ26/SeoO+BTkkKAIOQdwRQe0UUUBSFxySTw0uhHQLZJ/3UU+0n8Xo3xfDi+N5I5WUubfuLSr+mg56i6OS9w3masXJWlbMwMIYCRyqTlI5s+qj+FUH7M7WXtQvEfSmOkHHj2hP/ArO+43B9nMx0f4pj/Gk46jte0/6V+/s1gfcd5VjcykDP8ADQVS5WW1XVTarpbYcxTWezMmOhzk9OYHFZwAAAHQV7RQFFFFAVqtVQTctMXaCn6pEN1tPqUED862tFAj8KpEe+8Mbay+hK2hHXEfbO+QklJB9U4PvSNwmU7oziPeNHTVq7KRlUdSj9ZQCpBHd8zZOfMAVuuAUhKY2pLY3s3FuJWhPckKyP6K+HHa1SIDtp1pagEy7a8hDxx1TzZQTv0CspPjzigr1FYVmuLV3tMO5RwQzLYQ8gHqAoA4NZtAUUUUE11bxlsNhlPwYbEi4zGFqbcSj9G2haTgpKj5+AIrRRNWcTNbMKXpu1RrVBX9Mt3r7KX9XqlNUO66E0zd7y3d7haWHpicZUrPK5joVp6K9waNb6uhaKtLc2ZEkvNrX2SExkDAVjIBJICRtQaPhNoWfoxm5Lus1iTInKQpQZ5iE8vN+srBJPN4U2aotTd707cbY8nmTJjrQPJWPlI8wcH2qRw+MGrdRy1RdK6XYccG5Cit7kHiojlA9TW3dkcZnonbJhWlpZ/yElHOPxUU/nQMXBZx13hpZ1PqKiA6lJP7IdWB+VO9I/B+HfLXpFNr1DBMR6G+tDIKkkrbPzZ2JHVShnyp4oCiiigKVuKDTbugL6l1CVgQ1qAUM4UNwfUEZoooPzwtjMR9A2Qx2Gmi7EQ45yICedRG6jjqfOmuiigKKKKAooooP//Z"/>
          <p:cNvSpPr>
            <a:spLocks noChangeAspect="1" noChangeArrowheads="1"/>
          </p:cNvSpPr>
          <p:nvPr/>
        </p:nvSpPr>
        <p:spPr bwMode="auto">
          <a:xfrm>
            <a:off x="63500" y="-446088"/>
            <a:ext cx="35242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8" name="Picture 8" descr="https://encrypted-tbn2.gstatic.com/images?q=tbn:ANd9GcSHiOZVPKOMKLEWnxaMxibfxXRoL7l8rEsB4Jkv1cdm6K7hePZ8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551" y="2936875"/>
            <a:ext cx="13716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n-US" dirty="0" smtClean="0"/>
              <a:t>Moore’s law vs. Butter’s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785" y="1392072"/>
            <a:ext cx="8243718" cy="5229444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Moore’s law </a:t>
            </a:r>
            <a:r>
              <a:rPr lang="en-US" sz="2000" dirty="0" smtClean="0"/>
              <a:t>is being interpreted to state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computation power is doubling per unit price about every two years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However, this reasoning neglects </a:t>
            </a:r>
            <a:r>
              <a:rPr lang="en-US" sz="2000" b="1" dirty="0" smtClean="0"/>
              <a:t>Butter’s Law </a:t>
            </a:r>
            <a:r>
              <a:rPr lang="en-US" sz="2000" dirty="0" smtClean="0"/>
              <a:t>that states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optical transmission speeds are doubling every nine months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So, if we can’t economically perform the function in NFV now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we may be able to perform it at today’s data-rates next year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But we certainly won’t be able to perform it </a:t>
            </a:r>
            <a:r>
              <a:rPr lang="en-US" sz="2000" i="1" dirty="0" smtClean="0"/>
              <a:t>at the required data-rates !</a:t>
            </a:r>
            <a:endParaRPr lang="en-US" sz="2000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driving bandwidth </a:t>
            </a:r>
            <a:r>
              <a:rPr lang="en-US" sz="2000" i="1" dirty="0" smtClean="0"/>
              <a:t>will</a:t>
            </a:r>
            <a:r>
              <a:rPr lang="en-US" sz="2000" dirty="0" smtClean="0"/>
              <a:t> increase faster than Moore’s law, due to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increased penetration of terminals (</a:t>
            </a:r>
            <a:r>
              <a:rPr lang="en-US" sz="2000" dirty="0" err="1" smtClean="0"/>
              <a:t>cellphones</a:t>
            </a:r>
            <a:r>
              <a:rPr lang="en-US" sz="2000" dirty="0" smtClean="0"/>
              <a:t>, laptops)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increased number of data-hungry apps on each terminal</a:t>
            </a:r>
            <a:endParaRPr lang="en-US" sz="20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n-US" dirty="0" smtClean="0"/>
              <a:t>SDN layer violations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4496" y="1198178"/>
            <a:ext cx="8393844" cy="548922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SDN’s main tenet is that packet forwarding is a computational problem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receive packet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observe fields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apply algorithm(classification, decision logic)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optionally edit packet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forward or discard packet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In principle an SDN switch could do any computation on any fields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for example forwarding could depend on an arbitrary function of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packet fields (MAC addresses, IP addresses, TCP ports, L7 fields, …)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While conventional network elements are limited to their own scope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Ethernet switches look at MAC addresses + VLAN, but not IP and above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routers look at IP addresses, but not at MAC or L4 and above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MPLS LSRs look at top of MPLS stack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 </a:t>
            </a:r>
            <a:r>
              <a:rPr lang="en-US" sz="2000" i="1" dirty="0" smtClean="0"/>
              <a:t>layer violation </a:t>
            </a:r>
            <a:r>
              <a:rPr lang="en-US" sz="2000" dirty="0" smtClean="0"/>
              <a:t>occurs</a:t>
            </a:r>
            <a:r>
              <a:rPr lang="en-US" sz="2000" i="1" dirty="0" smtClean="0"/>
              <a:t> </a:t>
            </a:r>
            <a:r>
              <a:rPr lang="en-US" sz="2000" dirty="0" smtClean="0"/>
              <a:t>when a NE observes / modifies a field outside its scope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(e.g., DPI, NATs, ECMP peaking under MPLS stack, 1588 TCs, …)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service creation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199" y="1514901"/>
            <a:ext cx="8729380" cy="4981432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Conventional networks are slow at adding new services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new service instances typically take weeks to activate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new service types may take months to years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New service types often require new equipment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or upgrading of existing equipment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New pure-software apps can be deployed much faster !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There is a fundamental disconnect between software and networking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An important goal of SDN and NFV is to speed deployment of new services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layer violations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2138" y="1228299"/>
            <a:ext cx="8584442" cy="5431807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Client/server (G.80x) layering enables Service Providers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to serve a higher-layer SP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to be served by a lower-layer SP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/>
              <a:t>Layer violations may lead to security breaches, such as 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billing avoidance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misrouting  or loss of information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information theft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session </a:t>
            </a:r>
            <a:r>
              <a:rPr lang="en-US" sz="2000" dirty="0" err="1" smtClean="0"/>
              <a:t>highjacking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information tampering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Layer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respect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is often automatically enforced by network element functionality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 fully programmable SDN forwarding element creates layer violations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these may have unwanted consequences, due to 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programming bugs   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malicious use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75086" y="1201003"/>
            <a:ext cx="2768914" cy="1327866"/>
            <a:chOff x="5167259" y="3079646"/>
            <a:chExt cx="3519541" cy="1416055"/>
          </a:xfrm>
        </p:grpSpPr>
        <p:cxnSp>
          <p:nvCxnSpPr>
            <p:cNvPr id="5" name="Straight Connector 4"/>
            <p:cNvCxnSpPr>
              <a:stCxn id="6" idx="2"/>
              <a:endCxn id="7" idx="2"/>
            </p:cNvCxnSpPr>
            <p:nvPr/>
          </p:nvCxnSpPr>
          <p:spPr>
            <a:xfrm rot="10800000" flipH="1">
              <a:off x="5195834" y="3299504"/>
              <a:ext cx="340995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195834" y="3245907"/>
              <a:ext cx="81016" cy="107195"/>
            </a:xfrm>
            <a:prstGeom prst="ellipse">
              <a:avLst/>
            </a:prstGeom>
            <a:solidFill>
              <a:srgbClr val="F294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8605784" y="3245907"/>
              <a:ext cx="81016" cy="107195"/>
            </a:xfrm>
            <a:prstGeom prst="ellipse">
              <a:avLst/>
            </a:prstGeom>
            <a:solidFill>
              <a:srgbClr val="F294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>
              <a:stCxn id="11" idx="2"/>
              <a:endCxn id="12" idx="2"/>
            </p:cNvCxnSpPr>
            <p:nvPr/>
          </p:nvCxnSpPr>
          <p:spPr>
            <a:xfrm rot="10800000" flipH="1">
              <a:off x="5167259" y="4051979"/>
              <a:ext cx="340995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35"/>
            <p:cNvSpPr>
              <a:spLocks/>
            </p:cNvSpPr>
            <p:nvPr/>
          </p:nvSpPr>
          <p:spPr bwMode="auto">
            <a:xfrm rot="64793">
              <a:off x="5457892" y="3648075"/>
              <a:ext cx="1220249" cy="847626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0" name="Freeform 1045"/>
            <p:cNvSpPr>
              <a:spLocks/>
            </p:cNvSpPr>
            <p:nvPr/>
          </p:nvSpPr>
          <p:spPr bwMode="auto">
            <a:xfrm rot="64793">
              <a:off x="6686659" y="3665418"/>
              <a:ext cx="1534676" cy="78736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FFFF00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167259" y="3998382"/>
              <a:ext cx="81016" cy="107195"/>
            </a:xfrm>
            <a:prstGeom prst="ellipse">
              <a:avLst/>
            </a:prstGeom>
            <a:solidFill>
              <a:srgbClr val="F294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577209" y="3998382"/>
              <a:ext cx="81016" cy="107195"/>
            </a:xfrm>
            <a:prstGeom prst="ellipse">
              <a:avLst/>
            </a:prstGeom>
            <a:solidFill>
              <a:srgbClr val="F294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64793">
              <a:off x="5476786" y="3079646"/>
              <a:ext cx="2911080" cy="50708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669900">
                    <a:gamma/>
                    <a:tint val="40000"/>
                    <a:invGamma/>
                  </a:srgbClr>
                </a:gs>
                <a:gs pos="100000">
                  <a:srgbClr val="6699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6372225" y="3876675"/>
              <a:ext cx="666750" cy="295275"/>
            </a:xfrm>
            <a:prstGeom prst="left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Left-Right Arrow 14"/>
            <p:cNvSpPr/>
            <p:nvPr/>
          </p:nvSpPr>
          <p:spPr>
            <a:xfrm rot="16200000">
              <a:off x="5819776" y="3400425"/>
              <a:ext cx="666750" cy="295275"/>
            </a:xfrm>
            <a:prstGeom prst="left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Left-Right Arrow 15"/>
            <p:cNvSpPr/>
            <p:nvPr/>
          </p:nvSpPr>
          <p:spPr>
            <a:xfrm rot="16200000">
              <a:off x="7191377" y="3419475"/>
              <a:ext cx="666750" cy="295275"/>
            </a:xfrm>
            <a:prstGeom prst="left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 Theorem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651379"/>
            <a:ext cx="8567738" cy="4549396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There are three desirable characteristics of a distributed computational system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Consistency		</a:t>
            </a:r>
            <a:r>
              <a:rPr lang="en-US" sz="1400" dirty="0" smtClean="0"/>
              <a:t>(get </a:t>
            </a:r>
            <a:r>
              <a:rPr lang="en-US" sz="1400" i="1" dirty="0" smtClean="0"/>
              <a:t>the same </a:t>
            </a:r>
            <a:r>
              <a:rPr lang="en-US" sz="1400" dirty="0" smtClean="0"/>
              <a:t>answer no matter which computational element responds)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Availability		</a:t>
            </a:r>
            <a:r>
              <a:rPr lang="en-US" sz="1400" dirty="0" smtClean="0"/>
              <a:t>(get </a:t>
            </a:r>
            <a:r>
              <a:rPr lang="en-US" sz="1400" i="1" dirty="0" smtClean="0"/>
              <a:t>an</a:t>
            </a:r>
            <a:r>
              <a:rPr lang="en-US" sz="1400" dirty="0" smtClean="0"/>
              <a:t> answer without unnecessary delay)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Partition tolerance	</a:t>
            </a:r>
            <a:r>
              <a:rPr lang="en-US" sz="1400" dirty="0" smtClean="0"/>
              <a:t>(get </a:t>
            </a:r>
            <a:r>
              <a:rPr lang="en-US" sz="1400" i="1" dirty="0" smtClean="0"/>
              <a:t>an</a:t>
            </a:r>
            <a:r>
              <a:rPr lang="en-US" sz="1400" dirty="0" smtClean="0"/>
              <a:t> answer even if there a malfunctions in the system)</a:t>
            </a:r>
            <a:endParaRPr lang="en-US" sz="1400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US" sz="2000" dirty="0" smtClean="0"/>
              <a:t>The CAP </a:t>
            </a:r>
            <a:r>
              <a:rPr lang="en-US" sz="1600" dirty="0" smtClean="0"/>
              <a:t>(Brewer’s)</a:t>
            </a:r>
            <a:r>
              <a:rPr lang="en-US" sz="2000" dirty="0" smtClean="0"/>
              <a:t> theorem states that you can have any 2 of these, but not all 3 !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000" dirty="0" smtClean="0"/>
              <a:t>SDN teaches us that routing/forwarding packets is a computational problem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so a network is a distributed computational system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000" dirty="0" smtClean="0"/>
              <a:t>So networks can have at most 2 of these characteristics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000" dirty="0" smtClean="0"/>
              <a:t>Which characteristics do we need, and which can we forgo ?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/>
          </a:p>
        </p:txBody>
      </p:sp>
      <p:grpSp>
        <p:nvGrpSpPr>
          <p:cNvPr id="4" name="Group 5"/>
          <p:cNvGrpSpPr/>
          <p:nvPr/>
        </p:nvGrpSpPr>
        <p:grpSpPr>
          <a:xfrm>
            <a:off x="5357472" y="208839"/>
            <a:ext cx="1300977" cy="962025"/>
            <a:chOff x="6722248" y="1790700"/>
            <a:chExt cx="1300977" cy="962025"/>
          </a:xfrm>
        </p:grpSpPr>
        <p:pic>
          <p:nvPicPr>
            <p:cNvPr id="7170" name="Picture 2" descr="http://t0.gstatic.com/images?q=tbn:ANd9GcTNW128Q2ktgBOGQWwFA5bv4x5u-SuKw21VNt6pN9TvybVLsQD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2248" y="1790700"/>
              <a:ext cx="1300977" cy="962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rad-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832511">
              <a:off x="7171846" y="2149959"/>
              <a:ext cx="307869" cy="165663"/>
            </a:xfrm>
            <a:prstGeom prst="rect">
              <a:avLst/>
            </a:prstGeom>
            <a:solidFill>
              <a:schemeClr val="tx2"/>
            </a:solidFill>
          </p:spPr>
        </p:pic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CAP: the SP Network Choice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1" y="1266825"/>
            <a:ext cx="8239266" cy="517491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SPs pay dearly for lack of service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not only in lost revenues, but in SLA violation penalties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SP networks are designed for</a:t>
            </a:r>
            <a:r>
              <a:rPr lang="en-US" sz="2000" baseline="30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: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high availability </a:t>
            </a:r>
            <a:r>
              <a:rPr lang="en-US" sz="1800" dirty="0" smtClean="0">
                <a:solidFill>
                  <a:schemeClr val="tx1"/>
                </a:solidFill>
              </a:rPr>
              <a:t>(five nines)  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high partition tolerance </a:t>
            </a:r>
            <a:r>
              <a:rPr lang="en-US" sz="1800" dirty="0" smtClean="0">
                <a:solidFill>
                  <a:schemeClr val="tx1"/>
                </a:solidFill>
              </a:rPr>
              <a:t>(50 millisecond restoration times)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So, consistency must suffer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black-holed packets  </a:t>
            </a:r>
            <a:r>
              <a:rPr lang="en-US" sz="1800" dirty="0" smtClean="0">
                <a:solidFill>
                  <a:schemeClr val="tx1"/>
                </a:solidFill>
              </a:rPr>
              <a:t>(compensated by TTL fields, CV testing, etc.)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eventual </a:t>
            </a:r>
            <a:r>
              <a:rPr lang="en-US" sz="2000" dirty="0" smtClean="0">
                <a:solidFill>
                  <a:schemeClr val="tx1"/>
                </a:solidFill>
              </a:rPr>
              <a:t>consistency </a:t>
            </a:r>
            <a:r>
              <a:rPr lang="en-US" sz="1800" dirty="0" smtClean="0">
                <a:solidFill>
                  <a:schemeClr val="tx1"/>
                </a:solidFill>
              </a:rPr>
              <a:t>(but steady state may never be reached)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This is a </a:t>
            </a:r>
            <a:r>
              <a:rPr lang="en-US" sz="2000" i="1" dirty="0" smtClean="0">
                <a:solidFill>
                  <a:schemeClr val="tx1"/>
                </a:solidFill>
              </a:rPr>
              <a:t>conscious decision </a:t>
            </a:r>
            <a:r>
              <a:rPr lang="en-US" sz="2000" dirty="0" smtClean="0">
                <a:solidFill>
                  <a:schemeClr val="tx1"/>
                </a:solidFill>
              </a:rPr>
              <a:t>on the part of the SP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precise </a:t>
            </a:r>
            <a:r>
              <a:rPr lang="en-US" sz="2000" i="1" dirty="0" smtClean="0">
                <a:solidFill>
                  <a:schemeClr val="tx1"/>
                </a:solidFill>
              </a:rPr>
              <a:t>trade-off</a:t>
            </a:r>
            <a:r>
              <a:rPr lang="en-US" sz="2000" dirty="0" smtClean="0">
                <a:solidFill>
                  <a:schemeClr val="tx1"/>
                </a:solidFill>
              </a:rPr>
              <a:t> is maintained by a judicious combination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of centralized management and distributed control planes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aseline="30000" dirty="0" smtClean="0">
                <a:solidFill>
                  <a:schemeClr val="tx1"/>
                </a:solidFill>
              </a:rPr>
              <a:t>1  </a:t>
            </a:r>
            <a:r>
              <a:rPr lang="en-US" sz="1400" dirty="0" smtClean="0">
                <a:solidFill>
                  <a:schemeClr val="tx1"/>
                </a:solidFill>
              </a:rPr>
              <a:t>This applies to services that have already been configured.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When commissioning a </a:t>
            </a:r>
            <a:r>
              <a:rPr lang="en-US" sz="1400" i="1" dirty="0" smtClean="0">
                <a:solidFill>
                  <a:schemeClr val="tx1"/>
                </a:solidFill>
              </a:rPr>
              <a:t>new</a:t>
            </a:r>
            <a:r>
              <a:rPr lang="en-US" sz="1400" dirty="0" smtClean="0">
                <a:solidFill>
                  <a:schemeClr val="tx1"/>
                </a:solidFill>
              </a:rPr>
              <a:t> service Availability is sacrificed instead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which is why service set-up is often a lengthy process.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7931" y="2072075"/>
            <a:ext cx="2023570" cy="1350453"/>
            <a:chOff x="6707931" y="2072075"/>
            <a:chExt cx="2023570" cy="1350453"/>
          </a:xfrm>
        </p:grpSpPr>
        <p:sp>
          <p:nvSpPr>
            <p:cNvPr id="4" name="TextBox 3"/>
            <p:cNvSpPr txBox="1"/>
            <p:nvPr/>
          </p:nvSpPr>
          <p:spPr>
            <a:xfrm rot="19718192">
              <a:off x="6707931" y="2072075"/>
              <a:ext cx="202357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6000" b="1" smtClean="0">
                  <a:solidFill>
                    <a:srgbClr val="FF9999"/>
                  </a:solidFill>
                  <a:latin typeface="Rockwell" pitchFamily="18" charset="0"/>
                </a:rPr>
                <a:t>C</a:t>
              </a:r>
              <a:r>
                <a:rPr lang="en-US" sz="6000" b="1" smtClean="0">
                  <a:latin typeface="Rockwell" pitchFamily="18" charset="0"/>
                </a:rPr>
                <a:t>AP</a:t>
              </a:r>
              <a:endParaRPr lang="en-US" sz="6000" b="1" dirty="0" smtClean="0">
                <a:latin typeface="Rockwell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9627146">
              <a:off x="6900536" y="2168915"/>
              <a:ext cx="839972" cy="1253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800" dirty="0" smtClean="0">
                  <a:solidFill>
                    <a:srgbClr val="FF9999"/>
                  </a:solidFill>
                  <a:latin typeface="+mn-lt"/>
                </a:rPr>
                <a:t>X</a:t>
              </a: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CAP: the SDN Choice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7187" y="1296457"/>
            <a:ext cx="8482013" cy="384704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SDN has emphasized consistency (perhaps natural for software proponents)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So such SDNs must forgo either </a:t>
            </a:r>
            <a:r>
              <a:rPr lang="en-US" sz="2000" i="1" dirty="0" smtClean="0">
                <a:solidFill>
                  <a:schemeClr val="tx1"/>
                </a:solidFill>
              </a:rPr>
              <a:t>availability</a:t>
            </a:r>
            <a:r>
              <a:rPr lang="en-US" sz="2000" dirty="0" smtClean="0">
                <a:solidFill>
                  <a:schemeClr val="tx1"/>
                </a:solidFill>
              </a:rPr>
              <a:t> or </a:t>
            </a:r>
            <a:r>
              <a:rPr lang="en-US" sz="2000" i="1" dirty="0" smtClean="0">
                <a:solidFill>
                  <a:schemeClr val="tx1"/>
                </a:solidFill>
              </a:rPr>
              <a:t>partition tolerance </a:t>
            </a:r>
            <a:r>
              <a:rPr lang="en-US" sz="2000" dirty="0" smtClean="0">
                <a:solidFill>
                  <a:schemeClr val="tx1"/>
                </a:solidFill>
              </a:rPr>
              <a:t>(or both)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Either alternative may rule out use of SDN in SP networks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Relying solely on a single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centralized controller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(which in communications parlance is a pure management system)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may lead to more efficient bandwidth utilization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but means giving up partition tolerance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However, there are no specific mechanisms to attain availability either !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Automatic protection switching needs to be performed quickly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which can not be handled by a remote controller alone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" y="5562600"/>
            <a:ext cx="7610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baseline="30000" dirty="0" smtClean="0"/>
              <a:t>1</a:t>
            </a:r>
            <a:r>
              <a:rPr lang="en-US" sz="1200" dirty="0" smtClean="0"/>
              <a:t> </a:t>
            </a:r>
            <a:r>
              <a:rPr lang="en-US" sz="1400" dirty="0" smtClean="0"/>
              <a:t>Using multiple collocated controllers does not protect against connectivity failures.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   Using multiple non-collocated controllers requires synchronization, which can lead to low availability.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None/>
            </a:pPr>
            <a:r>
              <a:rPr lang="en-US" baseline="30000" dirty="0" smtClean="0"/>
              <a:t>2</a:t>
            </a:r>
            <a:r>
              <a:rPr lang="en-US" sz="1200" dirty="0" smtClean="0"/>
              <a:t> </a:t>
            </a:r>
            <a:r>
              <a:rPr lang="en-US" sz="1400" dirty="0" smtClean="0"/>
              <a:t>There are solutions, such as triggering preconfigured back-up paths,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   but present SDN protocols do not support conditional forwarding very well.</a:t>
            </a:r>
            <a:endParaRPr lang="en-US" sz="1400" b="1" dirty="0" smtClean="0">
              <a:latin typeface="+mn-lt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6855085" y="1988160"/>
            <a:ext cx="2221101" cy="1331899"/>
            <a:chOff x="6855085" y="1988160"/>
            <a:chExt cx="2221101" cy="1331899"/>
          </a:xfrm>
        </p:grpSpPr>
        <p:sp>
          <p:nvSpPr>
            <p:cNvPr id="7" name="TextBox 6"/>
            <p:cNvSpPr txBox="1"/>
            <p:nvPr/>
          </p:nvSpPr>
          <p:spPr>
            <a:xfrm rot="19569307">
              <a:off x="6855085" y="2442896"/>
              <a:ext cx="222110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ckwell" pitchFamily="18" charset="0"/>
                </a:rPr>
                <a:t>C</a:t>
              </a:r>
              <a:r>
                <a:rPr lang="en-US" sz="6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ckwell" pitchFamily="18" charset="0"/>
                </a:rPr>
                <a:t>A</a:t>
              </a:r>
              <a:r>
                <a:rPr lang="en-US" sz="6000" b="1" dirty="0" smtClean="0">
                  <a:solidFill>
                    <a:srgbClr val="FF9999"/>
                  </a:solidFill>
                  <a:latin typeface="Rockwell" pitchFamily="18" charset="0"/>
                </a:rPr>
                <a:t>P</a:t>
              </a:r>
              <a:endParaRPr lang="en-US" sz="6000" b="1" dirty="0" smtClean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9769283">
              <a:off x="7995688" y="1988160"/>
              <a:ext cx="839972" cy="1253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800" dirty="0" smtClean="0">
                  <a:solidFill>
                    <a:srgbClr val="FF9999"/>
                  </a:solidFill>
                  <a:latin typeface="+mn-lt"/>
                </a:rPr>
                <a:t>X</a:t>
              </a: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6519" y="1133820"/>
            <a:ext cx="8464526" cy="553993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 </a:t>
            </a:r>
            <a:r>
              <a:rPr lang="en-US" sz="2000" b="1" dirty="0" smtClean="0"/>
              <a:t>centralized protocols  </a:t>
            </a:r>
            <a:r>
              <a:rPr lang="en-US" sz="2000" dirty="0" smtClean="0"/>
              <a:t>(e.g., NMS, PCE, SS7,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all network elements talk with a centralized </a:t>
            </a:r>
            <a:r>
              <a:rPr lang="en-US" sz="2000" i="1" dirty="0" smtClean="0"/>
              <a:t>management system  </a:t>
            </a:r>
            <a:r>
              <a:rPr lang="en-US" sz="1600" dirty="0" smtClean="0"/>
              <a:t>(AKA </a:t>
            </a:r>
            <a:r>
              <a:rPr lang="en-US" sz="1600" dirty="0" err="1" smtClean="0"/>
              <a:t>Godbox</a:t>
            </a:r>
            <a:r>
              <a:rPr lang="en-US" sz="16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collects information, makes decisions, and configures  elements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 </a:t>
            </a:r>
            <a:r>
              <a:rPr lang="en-US" sz="2000" b="1" dirty="0" smtClean="0"/>
              <a:t>distributed  protocols  </a:t>
            </a:r>
            <a:r>
              <a:rPr lang="en-US" sz="2000" dirty="0" smtClean="0"/>
              <a:t>(e.g., STP, routing protocols)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each network element talks to its </a:t>
            </a:r>
            <a:r>
              <a:rPr lang="en-US" sz="2000" i="1" dirty="0" smtClean="0"/>
              <a:t>neighbors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makes </a:t>
            </a:r>
            <a:r>
              <a:rPr lang="en-US" sz="2000" i="1" dirty="0" smtClean="0"/>
              <a:t>local</a:t>
            </a:r>
            <a:r>
              <a:rPr lang="en-US" sz="2000" dirty="0" smtClean="0"/>
              <a:t> decisions based currently available information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Distributed protocols are great at discovering connectivity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are not best for more general optimization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Distributed protocols scale without limit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may take a long time to completely converge (only eventual consistency)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Centralized protocols can readily solve complex network optimization problems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as the number of network elements increases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centralized element becomes overloaded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Dividing up the centralized element based on clustering network elements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is the first step towards a distributed system (BGP works this way)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We will return to scaling issues in the context of </a:t>
            </a:r>
            <a:r>
              <a:rPr lang="en-US" sz="2000" dirty="0" err="1" smtClean="0"/>
              <a:t>OpenFlow</a:t>
            </a:r>
            <a:endParaRPr lang="en-US" sz="20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Networking Foundation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2954" y="1146410"/>
            <a:ext cx="8639033" cy="562970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 2011 the responsibility for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was handed over to the ONF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ONF is both an SDO and a foundation for advancement of SDN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ONF objectives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to create standards to support an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ecosystem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to position SDN/OF as the future or networking and support its adoption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raise awareness, help members succeed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educate members and non-members (vendors and operators)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ONF methods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establish common vocabulary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produce shared collateral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appearances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industry common use cases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ONF Inherited OF 1.0 and 1.1 and standardized OF 1.2, 1.3.x, 1.4.x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It has also standardized of-</a:t>
            </a:r>
            <a:r>
              <a:rPr lang="en-US" sz="2000" dirty="0" err="1" smtClean="0"/>
              <a:t>config</a:t>
            </a:r>
            <a:r>
              <a:rPr lang="en-US" sz="2000" dirty="0" smtClean="0"/>
              <a:t> 1.0, 1.1, 1.2, of-notifications-framework-1.0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OF produces Open interfaces but not Open Source and does not hold IPR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no license charges to all members, no protection for non-members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ONF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784" y="1173707"/>
            <a:ext cx="8748216" cy="54863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Management Structure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Board of Directors (no vendors allowed)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Executive Director (presently Dan Pitt, employee, reports to board)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Technical Advisory Group (makes recommendations not decisions, reports to board)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Working Groups (chartered by board, chair appointed by board)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Council of Chairs (chaired by executive director, forwards draft standards to board)</a:t>
            </a:r>
            <a:endParaRPr lang="en-US" sz="2000" b="1" dirty="0" smtClean="0"/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ONF Board members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Dan Pitt</a:t>
            </a:r>
            <a:r>
              <a:rPr lang="en-US" sz="1800" dirty="0" smtClean="0"/>
              <a:t> Executive Director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Nick </a:t>
            </a:r>
            <a:r>
              <a:rPr lang="en-US" sz="1800" b="1" dirty="0" err="1" smtClean="0"/>
              <a:t>McKeown</a:t>
            </a:r>
            <a:r>
              <a:rPr lang="en-US" sz="1800" b="1" dirty="0" smtClean="0"/>
              <a:t> </a:t>
            </a:r>
            <a:r>
              <a:rPr lang="en-US" sz="1800" dirty="0" smtClean="0"/>
              <a:t>Stanford University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Scott </a:t>
            </a:r>
            <a:r>
              <a:rPr lang="en-US" sz="1800" b="1" dirty="0" err="1" smtClean="0"/>
              <a:t>Shenker</a:t>
            </a:r>
            <a:r>
              <a:rPr lang="en-US" sz="1800" b="1" dirty="0" smtClean="0"/>
              <a:t> </a:t>
            </a:r>
            <a:r>
              <a:rPr lang="en-US" sz="1800" dirty="0" smtClean="0"/>
              <a:t>UC Berkeley and ICSI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Deutsche Telecom AG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Facebook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Goldman Sachs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Google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Microsoft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NTT Communications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Verizon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Yahoo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452883" y="4299045"/>
            <a:ext cx="736979" cy="2094931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8794" y="5131559"/>
            <a:ext cx="3289110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run giant data centers</a:t>
            </a:r>
            <a:endParaRPr lang="en-US" sz="11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ONF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871" y="1120173"/>
            <a:ext cx="7454592" cy="537616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Working Groups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Architecture and Framework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Forwarding Abstraction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Northbound Interface (new)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Optical Transport (new)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Wireless and Mobile (new)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Configuration and Management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Testing and Interoperability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Extensibility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Migration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Market Education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Hybrid - closed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Discussion Groups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Carrier grade SDN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Security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L4-7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Skills Certification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Wireless Transport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Japanese</a:t>
            </a:r>
            <a:endParaRPr lang="en-US" sz="1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ONF members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7672" y="1187355"/>
            <a:ext cx="8284191" cy="5390866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6WIND,A10 </a:t>
            </a:r>
            <a:r>
              <a:rPr lang="en-US" sz="1400" dirty="0" err="1" smtClean="0"/>
              <a:t>Networks,Active</a:t>
            </a:r>
            <a:r>
              <a:rPr lang="en-US" sz="1400" dirty="0" smtClean="0"/>
              <a:t> Broadband </a:t>
            </a:r>
            <a:r>
              <a:rPr lang="en-US" sz="1400" dirty="0" err="1" smtClean="0"/>
              <a:t>Networks,ADVA</a:t>
            </a:r>
            <a:r>
              <a:rPr lang="en-US" sz="1400" dirty="0" smtClean="0"/>
              <a:t> </a:t>
            </a:r>
            <a:r>
              <a:rPr lang="en-US" sz="1400" dirty="0" err="1" smtClean="0"/>
              <a:t>Optical,ALU</a:t>
            </a:r>
            <a:r>
              <a:rPr lang="en-US" sz="1400" dirty="0" smtClean="0"/>
              <a:t>/</a:t>
            </a:r>
            <a:r>
              <a:rPr lang="en-US" sz="1400" dirty="0" err="1" smtClean="0"/>
              <a:t>Nuage,Aricent</a:t>
            </a:r>
            <a:r>
              <a:rPr lang="en-US" sz="1400" dirty="0" smtClean="0"/>
              <a:t> </a:t>
            </a:r>
            <a:r>
              <a:rPr lang="en-US" sz="1400" dirty="0" err="1" smtClean="0"/>
              <a:t>Group,Arista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en-US" sz="1400" dirty="0" smtClean="0"/>
              <a:t>Big Switch </a:t>
            </a:r>
            <a:r>
              <a:rPr lang="en-US" sz="1400" dirty="0" err="1" smtClean="0"/>
              <a:t>Networks,Broadcom,Brocade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en-US" sz="1400" dirty="0" err="1" smtClean="0"/>
              <a:t>Centec</a:t>
            </a:r>
            <a:r>
              <a:rPr lang="en-US" sz="1400" dirty="0" smtClean="0"/>
              <a:t> </a:t>
            </a:r>
            <a:r>
              <a:rPr lang="en-US" sz="1400" dirty="0" err="1" smtClean="0"/>
              <a:t>Networks,Ceragon,China</a:t>
            </a:r>
            <a:r>
              <a:rPr lang="en-US" sz="1400" dirty="0" smtClean="0"/>
              <a:t> Mobile (US Research Center),</a:t>
            </a:r>
            <a:r>
              <a:rPr lang="en-US" sz="1400" dirty="0" err="1" smtClean="0"/>
              <a:t>Ciena,Cisco,Citrix,CohesiveFT,Colt,Coriant,Cyan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en-US" sz="1400" dirty="0" smtClean="0"/>
              <a:t>Dell/Force10,Deutsche Telekom,</a:t>
            </a:r>
          </a:p>
          <a:p>
            <a:pPr>
              <a:buNone/>
            </a:pPr>
            <a:r>
              <a:rPr lang="en-US" sz="1400" dirty="0" err="1" smtClean="0"/>
              <a:t>Ericsson,ETRI,Extreme</a:t>
            </a:r>
            <a:r>
              <a:rPr lang="en-US" sz="1400" dirty="0" smtClean="0"/>
              <a:t> Networks,F5 / </a:t>
            </a:r>
            <a:r>
              <a:rPr lang="en-US" sz="1400" dirty="0" err="1" smtClean="0"/>
              <a:t>LineRate</a:t>
            </a:r>
            <a:r>
              <a:rPr lang="en-US" sz="1400" dirty="0" smtClean="0"/>
              <a:t> Systems,     </a:t>
            </a:r>
            <a:r>
              <a:rPr lang="en-US" sz="1400" dirty="0" err="1" smtClean="0"/>
              <a:t>Facebook,Freescale,Fujitsu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en-US" sz="1400" dirty="0" err="1" smtClean="0"/>
              <a:t>Gigamon,Goldman</a:t>
            </a:r>
            <a:r>
              <a:rPr lang="en-US" sz="1400" dirty="0" smtClean="0"/>
              <a:t> </a:t>
            </a:r>
            <a:r>
              <a:rPr lang="en-US" sz="1400" dirty="0" err="1" smtClean="0"/>
              <a:t>Sachs,Google</a:t>
            </a:r>
            <a:r>
              <a:rPr lang="en-US" sz="1400" dirty="0" smtClean="0"/>
              <a:t>,  </a:t>
            </a:r>
            <a:r>
              <a:rPr lang="en-US" sz="1400" dirty="0" err="1" smtClean="0"/>
              <a:t>Hitachi,HP,Huawei,IBM,Infinera,Infoblox</a:t>
            </a:r>
            <a:r>
              <a:rPr lang="en-US" sz="1400" dirty="0" smtClean="0"/>
              <a:t> / </a:t>
            </a:r>
            <a:r>
              <a:rPr lang="en-US" sz="1400" dirty="0" err="1" smtClean="0"/>
              <a:t>FlowForwarding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en-US" sz="1400" dirty="0" err="1" smtClean="0"/>
              <a:t>Intel,Intune</a:t>
            </a:r>
            <a:r>
              <a:rPr lang="en-US" sz="1400" dirty="0" smtClean="0"/>
              <a:t> </a:t>
            </a:r>
            <a:r>
              <a:rPr lang="en-US" sz="1400" dirty="0" err="1" smtClean="0"/>
              <a:t>Networks,IP</a:t>
            </a:r>
            <a:r>
              <a:rPr lang="en-US" sz="1400" dirty="0" smtClean="0"/>
              <a:t> </a:t>
            </a:r>
            <a:r>
              <a:rPr lang="en-US" sz="1400" dirty="0" err="1" smtClean="0"/>
              <a:t>Infusion,Ixia</a:t>
            </a:r>
            <a:r>
              <a:rPr lang="en-US" sz="1400" dirty="0" smtClean="0"/>
              <a:t>,   Juniper Networks,    KDDI,KEMP </a:t>
            </a:r>
            <a:r>
              <a:rPr lang="en-US" sz="1400" dirty="0" err="1" smtClean="0"/>
              <a:t>Technologies,Korea</a:t>
            </a:r>
            <a:r>
              <a:rPr lang="en-US" sz="1400" dirty="0" smtClean="0"/>
              <a:t> Telecom,</a:t>
            </a:r>
          </a:p>
          <a:p>
            <a:pPr>
              <a:buNone/>
            </a:pPr>
            <a:r>
              <a:rPr lang="en-US" sz="1400" dirty="0" err="1" smtClean="0"/>
              <a:t>Lancope,Level</a:t>
            </a:r>
            <a:r>
              <a:rPr lang="en-US" sz="1400" dirty="0" smtClean="0"/>
              <a:t> 3 </a:t>
            </a:r>
            <a:r>
              <a:rPr lang="en-US" sz="1400" dirty="0" err="1" smtClean="0"/>
              <a:t>Communications,LSI,Luxoft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en-US" sz="1400" dirty="0" err="1" smtClean="0"/>
              <a:t>Marvell,MediaTek,Mellanox,Metaswitch</a:t>
            </a:r>
            <a:r>
              <a:rPr lang="en-US" sz="1400" dirty="0" smtClean="0"/>
              <a:t> Networks, </a:t>
            </a:r>
            <a:r>
              <a:rPr lang="en-US" sz="1400" dirty="0" err="1" smtClean="0"/>
              <a:t>Microsoft,Midokura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en-US" sz="1400" dirty="0" err="1" smtClean="0"/>
              <a:t>NCL,NEC,Netgear,Netronome,NetScout</a:t>
            </a:r>
            <a:r>
              <a:rPr lang="en-US" sz="1400" dirty="0" smtClean="0"/>
              <a:t> </a:t>
            </a:r>
            <a:r>
              <a:rPr lang="en-US" sz="1400" dirty="0" err="1" smtClean="0"/>
              <a:t>Systems,NSN,NoviFlow,NTT</a:t>
            </a:r>
            <a:r>
              <a:rPr lang="en-US" sz="1400" dirty="0" smtClean="0"/>
              <a:t> Communications,</a:t>
            </a:r>
          </a:p>
          <a:p>
            <a:pPr>
              <a:buNone/>
            </a:pPr>
            <a:r>
              <a:rPr lang="en-US" sz="1400" dirty="0" err="1" smtClean="0"/>
              <a:t>Optelian,Oracle,Orange,Overture</a:t>
            </a:r>
            <a:r>
              <a:rPr lang="en-US" sz="1400" dirty="0" smtClean="0"/>
              <a:t> Networks,</a:t>
            </a:r>
          </a:p>
          <a:p>
            <a:pPr>
              <a:buNone/>
            </a:pPr>
            <a:r>
              <a:rPr lang="en-US" sz="1400" dirty="0" smtClean="0"/>
              <a:t>PICA8,Plexxi </a:t>
            </a:r>
            <a:r>
              <a:rPr lang="en-US" sz="1400" dirty="0" err="1" smtClean="0"/>
              <a:t>Inc.,Procera</a:t>
            </a:r>
            <a:r>
              <a:rPr lang="en-US" sz="1400" dirty="0" smtClean="0"/>
              <a:t> Networks, </a:t>
            </a:r>
            <a:r>
              <a:rPr lang="en-US" sz="1400" dirty="0" err="1" smtClean="0"/>
              <a:t>Qosmos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en-US" sz="1400" dirty="0" err="1" smtClean="0"/>
              <a:t>Rackspace,Radware,Riverbed</a:t>
            </a:r>
            <a:r>
              <a:rPr lang="en-US" sz="1400" dirty="0" smtClean="0"/>
              <a:t> Technology,</a:t>
            </a:r>
          </a:p>
          <a:p>
            <a:pPr>
              <a:buNone/>
            </a:pPr>
            <a:r>
              <a:rPr lang="en-US" sz="1400" dirty="0" smtClean="0"/>
              <a:t>Samsung, SK </a:t>
            </a:r>
            <a:r>
              <a:rPr lang="en-US" sz="1400" dirty="0" err="1" smtClean="0"/>
              <a:t>Telecom,Spirent,Sunbay,Swisscom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en-US" sz="1400" dirty="0" smtClean="0"/>
              <a:t>Tail-f </a:t>
            </a:r>
            <a:r>
              <a:rPr lang="en-US" sz="1400" dirty="0" err="1" smtClean="0"/>
              <a:t>Systems,Tallac,Tekelec,Telecom</a:t>
            </a:r>
            <a:r>
              <a:rPr lang="en-US" sz="1400" dirty="0" smtClean="0"/>
              <a:t> </a:t>
            </a:r>
            <a:r>
              <a:rPr lang="en-US" sz="1400" dirty="0" err="1" smtClean="0"/>
              <a:t>Italia,Telefónica</a:t>
            </a:r>
            <a:r>
              <a:rPr lang="en-US" sz="1400" dirty="0" smtClean="0"/>
              <a:t>, </a:t>
            </a:r>
            <a:r>
              <a:rPr lang="en-US" sz="1400" dirty="0" err="1" smtClean="0"/>
              <a:t>Tellabs,Tencent</a:t>
            </a:r>
            <a:r>
              <a:rPr lang="en-US" sz="1400" dirty="0" smtClean="0"/>
              <a:t>, </a:t>
            </a:r>
          </a:p>
          <a:p>
            <a:pPr>
              <a:buNone/>
            </a:pPr>
            <a:r>
              <a:rPr lang="en-US" sz="1400" dirty="0" smtClean="0"/>
              <a:t>Texas </a:t>
            </a:r>
            <a:r>
              <a:rPr lang="en-US" sz="1400" dirty="0" err="1" smtClean="0"/>
              <a:t>Instruments,Thales,Tilera,TorreyPoint,Transmode,Turk</a:t>
            </a:r>
            <a:r>
              <a:rPr lang="en-US" sz="1400" dirty="0" smtClean="0"/>
              <a:t> Telekom/</a:t>
            </a:r>
            <a:r>
              <a:rPr lang="en-US" sz="1400" dirty="0" err="1" smtClean="0"/>
              <a:t>Argela,TW</a:t>
            </a:r>
            <a:r>
              <a:rPr lang="en-US" sz="1400" dirty="0" smtClean="0"/>
              <a:t> Telecom,</a:t>
            </a:r>
          </a:p>
          <a:p>
            <a:pPr>
              <a:buNone/>
            </a:pPr>
            <a:r>
              <a:rPr lang="en-US" sz="1400" dirty="0" err="1" smtClean="0"/>
              <a:t>Vello</a:t>
            </a:r>
            <a:r>
              <a:rPr lang="en-US" sz="1400" dirty="0" smtClean="0"/>
              <a:t> </a:t>
            </a:r>
            <a:r>
              <a:rPr lang="en-US" sz="1400" dirty="0" err="1" smtClean="0"/>
              <a:t>Systems,Verisign,Verizon,Virtela,VMware</a:t>
            </a:r>
            <a:r>
              <a:rPr lang="en-US" sz="1400" dirty="0" smtClean="0"/>
              <a:t>/</a:t>
            </a:r>
            <a:r>
              <a:rPr lang="en-US" sz="1400" dirty="0" err="1" smtClean="0"/>
              <a:t>Nicira</a:t>
            </a:r>
            <a:r>
              <a:rPr lang="en-US" sz="1400" dirty="0" smtClean="0"/>
              <a:t>,   </a:t>
            </a:r>
            <a:r>
              <a:rPr lang="en-US" sz="1400" dirty="0" err="1" smtClean="0"/>
              <a:t>Xpliant</a:t>
            </a:r>
            <a:r>
              <a:rPr lang="en-US" sz="1400" dirty="0" smtClean="0"/>
              <a:t>,   Yahoo,  ZTE Corporation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relocation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6490" y="1081704"/>
            <a:ext cx="8296192" cy="542827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NFV and SDN facilitate (but don’t require) relocation of functionalities to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P</a:t>
            </a:r>
            <a:r>
              <a:rPr lang="en-US" sz="2000" dirty="0" smtClean="0"/>
              <a:t>oints </a:t>
            </a:r>
            <a:r>
              <a:rPr lang="en-US" sz="2000" b="1" dirty="0" smtClean="0"/>
              <a:t>o</a:t>
            </a:r>
            <a:r>
              <a:rPr lang="en-US" sz="2000" dirty="0" smtClean="0"/>
              <a:t>f </a:t>
            </a:r>
            <a:r>
              <a:rPr lang="en-US" sz="2000" b="1" dirty="0" smtClean="0"/>
              <a:t>P</a:t>
            </a:r>
            <a:r>
              <a:rPr lang="en-US" sz="2000" dirty="0" smtClean="0"/>
              <a:t>resence and </a:t>
            </a:r>
            <a:r>
              <a:rPr lang="en-US" sz="2000" b="1" dirty="0" smtClean="0"/>
              <a:t>D</a:t>
            </a:r>
            <a:r>
              <a:rPr lang="en-US" sz="2000" dirty="0" smtClean="0"/>
              <a:t>ata </a:t>
            </a:r>
            <a:r>
              <a:rPr lang="en-US" sz="2000" b="1" dirty="0" smtClean="0"/>
              <a:t>C</a:t>
            </a:r>
            <a:r>
              <a:rPr lang="en-US" sz="2000" dirty="0" smtClean="0"/>
              <a:t>enters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Many (mistakenly) believe that the main reason for NFV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is to move networking functions to data centers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where one can benefit from economies of scale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And conversely, even </a:t>
            </a:r>
            <a:r>
              <a:rPr lang="en-US" sz="2000" dirty="0" err="1" smtClean="0"/>
              <a:t>nonvirtualized</a:t>
            </a:r>
            <a:r>
              <a:rPr lang="en-US" sz="2000" dirty="0" smtClean="0"/>
              <a:t> functions </a:t>
            </a:r>
            <a:r>
              <a:rPr lang="en-US" sz="2000" i="1" dirty="0" smtClean="0"/>
              <a:t>can</a:t>
            </a:r>
            <a:r>
              <a:rPr lang="en-US" sz="2000" dirty="0" smtClean="0"/>
              <a:t> be relocated</a:t>
            </a:r>
          </a:p>
          <a:p>
            <a:pPr>
              <a:buNone/>
            </a:pPr>
            <a:r>
              <a:rPr lang="en-US" sz="2000" dirty="0" smtClean="0"/>
              <a:t>Some telecomm functionalities need to reside at their conventional location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Loopback testing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E2E performance monitoring</a:t>
            </a:r>
          </a:p>
          <a:p>
            <a:pPr>
              <a:buNone/>
            </a:pPr>
            <a:r>
              <a:rPr lang="en-US" sz="2000" dirty="0" smtClean="0"/>
              <a:t>but many don’t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routing and path computation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billing/charging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traffic management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DoS</a:t>
            </a:r>
            <a:r>
              <a:rPr lang="en-US" sz="1800" dirty="0" smtClean="0"/>
              <a:t> attack blocking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The idea of optimally placing virtualized network functions in the network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is called </a:t>
            </a:r>
            <a:r>
              <a:rPr lang="en-US" sz="1800" b="1" dirty="0" smtClean="0"/>
              <a:t>Distributed-NFV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80932" y="3753134"/>
            <a:ext cx="4121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Optimal location of a functionality needs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to take into consideration: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economies of scale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real-estate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availability and costs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energy and cooling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management and maintenance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security and privacy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regulatory issues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b="1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376" y="1214651"/>
            <a:ext cx="8284191" cy="5445456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specifications describe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southbound protocol between OF controller and OF switches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operation of the OF switch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specifications do not define 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northbound interface from OF  controller to applications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how to boot the network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how an E2E path is set up by touching multiple OF switches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how to configure or maintain an OF switch (see of-</a:t>
            </a:r>
            <a:r>
              <a:rPr lang="en-US" sz="2000" dirty="0" err="1" smtClean="0"/>
              <a:t>config</a:t>
            </a:r>
            <a:r>
              <a:rPr lang="en-US" sz="2000" dirty="0" smtClean="0"/>
              <a:t>)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The </a:t>
            </a:r>
            <a:r>
              <a:rPr lang="en-US" sz="2000" b="1" dirty="0" smtClean="0"/>
              <a:t>OF-CONFIG</a:t>
            </a:r>
            <a:r>
              <a:rPr lang="en-US" sz="2000" dirty="0" smtClean="0"/>
              <a:t> specification defines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 configuration and management protocol between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 </a:t>
            </a:r>
            <a:r>
              <a:rPr lang="en-US" sz="2000" i="1" dirty="0" smtClean="0"/>
              <a:t>OF configuration point </a:t>
            </a:r>
            <a:r>
              <a:rPr lang="en-US" sz="2000" dirty="0" smtClean="0"/>
              <a:t>and </a:t>
            </a:r>
            <a:r>
              <a:rPr lang="en-US" sz="2000" i="1" dirty="0" smtClean="0"/>
              <a:t>OF capable switch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configures which </a:t>
            </a:r>
            <a:r>
              <a:rPr lang="en-US" sz="1800" dirty="0" err="1" smtClean="0"/>
              <a:t>OpenFlow</a:t>
            </a:r>
            <a:r>
              <a:rPr lang="en-US" sz="1800" dirty="0" smtClean="0"/>
              <a:t> controller(s) to use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configures queues and ports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remotely changes port status (e.g., up/down)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configures certificates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switch capability discovery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configuration of tunnel types </a:t>
            </a:r>
            <a:r>
              <a:rPr lang="en-US" sz="1600" dirty="0" smtClean="0"/>
              <a:t>(IP-in-GRE, </a:t>
            </a:r>
            <a:r>
              <a:rPr lang="en-US" sz="1600" dirty="0" err="1" smtClean="0"/>
              <a:t>VxLAN</a:t>
            </a:r>
            <a:r>
              <a:rPr lang="en-US" sz="1600" dirty="0" smtClean="0"/>
              <a:t> )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1994" y="4831307"/>
            <a:ext cx="2074460" cy="1787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0229" y="5854885"/>
            <a:ext cx="668740" cy="40767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OF </a:t>
            </a:r>
          </a:p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switch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9365" y="5406773"/>
            <a:ext cx="668740" cy="40767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OF </a:t>
            </a:r>
          </a:p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switch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2581" y="4942741"/>
            <a:ext cx="668740" cy="40767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OF </a:t>
            </a:r>
          </a:p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switch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108" y="6318916"/>
            <a:ext cx="226721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OF capable switch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38782" y="4380932"/>
            <a:ext cx="0" cy="58685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83940" y="4107977"/>
            <a:ext cx="723331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OF</a:t>
            </a:r>
          </a:p>
        </p:txBody>
      </p:sp>
      <p:cxnSp>
        <p:nvCxnSpPr>
          <p:cNvPr id="13" name="Straight Arrow Connector 12"/>
          <p:cNvCxnSpPr>
            <a:endCxn id="7" idx="0"/>
          </p:cNvCxnSpPr>
          <p:nvPr/>
        </p:nvCxnSpPr>
        <p:spPr>
          <a:xfrm>
            <a:off x="7726894" y="4383204"/>
            <a:ext cx="6841" cy="102356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72052" y="4082953"/>
            <a:ext cx="723331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OF</a:t>
            </a:r>
          </a:p>
        </p:txBody>
      </p:sp>
      <p:cxnSp>
        <p:nvCxnSpPr>
          <p:cNvPr id="15" name="Straight Arrow Connector 14"/>
          <p:cNvCxnSpPr>
            <a:stCxn id="16" idx="2"/>
            <a:endCxn id="6" idx="0"/>
          </p:cNvCxnSpPr>
          <p:nvPr/>
        </p:nvCxnSpPr>
        <p:spPr>
          <a:xfrm flipH="1">
            <a:off x="7144599" y="4455124"/>
            <a:ext cx="4527" cy="139976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7460" y="4098873"/>
            <a:ext cx="723331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67785" y="6141506"/>
            <a:ext cx="1078173" cy="27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OF-CONFIG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91367" y="6277984"/>
            <a:ext cx="696035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6151" y="5622880"/>
            <a:ext cx="1583141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NB for Open </a:t>
            </a:r>
            <a:r>
              <a:rPr lang="en-US" sz="1200" dirty="0" err="1" smtClean="0"/>
              <a:t>vSwitch</a:t>
            </a:r>
            <a:r>
              <a:rPr lang="en-US" sz="1200" dirty="0" smtClean="0"/>
              <a:t> OVSDB (RFC 7047)     can also be used </a:t>
            </a:r>
            <a:endParaRPr lang="en-US" sz="12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matching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0985" y="1174764"/>
            <a:ext cx="8437230" cy="5362514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basic entity in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is the </a:t>
            </a:r>
            <a:r>
              <a:rPr lang="en-US" sz="2000" b="1" i="1" dirty="0" smtClean="0"/>
              <a:t>flow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A flow is a sequence of packets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are forwarded through the network in the same way</a:t>
            </a:r>
          </a:p>
          <a:p>
            <a:pPr>
              <a:buNone/>
            </a:pPr>
            <a:r>
              <a:rPr lang="en-US" sz="2000" dirty="0" smtClean="0"/>
              <a:t>Packets are classified as belonging to flows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based on </a:t>
            </a:r>
            <a:r>
              <a:rPr lang="en-US" sz="2000" b="1" dirty="0" smtClean="0"/>
              <a:t>match fields</a:t>
            </a:r>
            <a:r>
              <a:rPr lang="en-US" sz="2000" dirty="0" smtClean="0"/>
              <a:t> (switch ingress port, packet headers, metadata)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detailed in a </a:t>
            </a:r>
            <a:r>
              <a:rPr lang="en-US" sz="2000" b="1" dirty="0" smtClean="0"/>
              <a:t>flow table </a:t>
            </a:r>
            <a:r>
              <a:rPr lang="en-US" sz="2000" dirty="0" smtClean="0"/>
              <a:t>(list of match criteria)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Only a finite set of match fields is presently defined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an even smaller set that must be supported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matching operation is </a:t>
            </a:r>
            <a:r>
              <a:rPr lang="en-US" sz="2000" i="1" dirty="0" smtClean="0"/>
              <a:t>exact match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 certain fields allowing </a:t>
            </a:r>
            <a:r>
              <a:rPr lang="en-US" sz="2000" i="1" dirty="0" smtClean="0"/>
              <a:t>bit-masking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Since OF 1.1 the matching proceeds in a </a:t>
            </a:r>
            <a:r>
              <a:rPr lang="en-US" sz="2000" b="1" dirty="0" smtClean="0"/>
              <a:t>pipeline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Note: this limited type of matching is too primitive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to support a complete NFV solution</a:t>
            </a:r>
            <a:r>
              <a:rPr lang="en-US" sz="16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(it is even too primitive to support IP forwarding, let alone NAT, firewall ,or IDS!)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However, the assumption is that DPI is performed by the network application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all the relevant packets will be easy to match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flow table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8529" y="4121624"/>
            <a:ext cx="7632014" cy="23610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flow table is populated only by the controller</a:t>
            </a:r>
          </a:p>
          <a:p>
            <a:pPr>
              <a:buNone/>
            </a:pPr>
            <a:r>
              <a:rPr lang="en-US" sz="2000" dirty="0" smtClean="0"/>
              <a:t>The incoming packet is matched by comparing to match fields</a:t>
            </a:r>
          </a:p>
          <a:p>
            <a:pPr>
              <a:buNone/>
            </a:pPr>
            <a:r>
              <a:rPr lang="en-US" sz="2000" dirty="0" smtClean="0"/>
              <a:t>For simplicity, matching is exact match to a static set of fields</a:t>
            </a:r>
          </a:p>
          <a:p>
            <a:pPr>
              <a:buNone/>
            </a:pPr>
            <a:r>
              <a:rPr lang="en-US" sz="2000" dirty="0" smtClean="0"/>
              <a:t>If matched, actions are performed and counters are updated</a:t>
            </a:r>
          </a:p>
          <a:p>
            <a:pPr>
              <a:buNone/>
            </a:pPr>
            <a:r>
              <a:rPr lang="en-US" sz="2000" dirty="0" smtClean="0"/>
              <a:t>Entries have priorities and the highest priority match succeeds</a:t>
            </a:r>
          </a:p>
          <a:p>
            <a:pPr>
              <a:buNone/>
            </a:pPr>
            <a:r>
              <a:rPr lang="en-US" sz="2000" dirty="0" smtClean="0"/>
              <a:t>Actions include editing, metering,  and forwarding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511198" y="1310179"/>
            <a:ext cx="4940497" cy="5732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3104" y="1460306"/>
            <a:ext cx="185608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match fields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33327" y="1298802"/>
            <a:ext cx="0" cy="57320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17421" y="1455747"/>
            <a:ext cx="136706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actions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970936" y="1303350"/>
            <a:ext cx="0" cy="57320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41503" y="1453473"/>
            <a:ext cx="111006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counters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3470" y="1885667"/>
            <a:ext cx="4940497" cy="5732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95376" y="2035794"/>
            <a:ext cx="185608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match fields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35599" y="1874290"/>
            <a:ext cx="0" cy="57320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19693" y="2031235"/>
            <a:ext cx="136706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actions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973208" y="1878838"/>
            <a:ext cx="0" cy="57320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43775" y="2028961"/>
            <a:ext cx="111006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counters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13470" y="2458883"/>
            <a:ext cx="4940497" cy="5732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95376" y="2609010"/>
            <a:ext cx="185608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match fields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535599" y="2447506"/>
            <a:ext cx="0" cy="57320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19693" y="2604451"/>
            <a:ext cx="136706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actions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973208" y="2452054"/>
            <a:ext cx="0" cy="57320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43775" y="2602177"/>
            <a:ext cx="111006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counters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515742" y="3034371"/>
            <a:ext cx="4940497" cy="5732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4537871" y="3022994"/>
            <a:ext cx="0" cy="57320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21965" y="3179939"/>
            <a:ext cx="136706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actions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975480" y="3027542"/>
            <a:ext cx="0" cy="57320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46047" y="3177665"/>
            <a:ext cx="111006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counters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696" y="2022146"/>
            <a:ext cx="185608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flow entry</a:t>
            </a:r>
            <a:endParaRPr lang="en-US" sz="2000" b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6544" y="3129906"/>
            <a:ext cx="185608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flow miss entry</a:t>
            </a:r>
            <a:endParaRPr lang="en-US" sz="2000" b="1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033517" y="2183642"/>
            <a:ext cx="395785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035789" y="3305050"/>
            <a:ext cx="395785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7" y="262623"/>
            <a:ext cx="6542721" cy="644740"/>
          </a:xfrm>
        </p:spPr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1.3 basic match fields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0123" y="1023579"/>
            <a:ext cx="2995560" cy="56638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Switch input port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Physical input port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Metadata 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Ethernet DA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Ethernet SA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b="1" dirty="0" err="1" smtClean="0"/>
              <a:t>EtherType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VLAN id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VLAN priority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IP DSCP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IP ECN 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IP protocol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IPv4 SA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IPv4 DA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IPv6 SA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IPv6 DA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729519" y="1012208"/>
            <a:ext cx="2916402" cy="5211170"/>
          </a:xfrm>
          <a:prstGeom prst="rect">
            <a:avLst/>
          </a:prstGeom>
        </p:spPr>
        <p:txBody>
          <a:bodyPr/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TCP source port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TCP destination port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UDP source port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UDP destination port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SCTP source port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SCTP destination port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ICMP type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ICMP code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ARP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opcode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ARP source IPv4 address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ARP target IPv4 address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ARP source HW address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ARP target HW address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761646" y="1014480"/>
            <a:ext cx="3191285" cy="5211170"/>
          </a:xfrm>
          <a:prstGeom prst="rect">
            <a:avLst/>
          </a:prstGeom>
        </p:spPr>
        <p:txBody>
          <a:bodyPr/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IPv6 Flow Label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ICMPv6 type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ICMPv6 code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address for IPv6 ND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link-layer for ND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link-layer for ND</a:t>
            </a:r>
          </a:p>
          <a:p>
            <a:pPr marL="225425" indent="-225425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IPv6 Extension Header pseudo-field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MPLS label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MPLS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bit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PBB I-SID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Logical Port Metadata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(GRE, MPLS,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VxLAN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9051" y="6318913"/>
            <a:ext cx="3794077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kern="0" dirty="0" smtClean="0">
                <a:solidFill>
                  <a:srgbClr val="000000"/>
                </a:solidFill>
              </a:rPr>
              <a:t>bold match fields MUST be supported</a:t>
            </a:r>
            <a:endParaRPr lang="en-US" sz="16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 Operation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6482" y="1150883"/>
            <a:ext cx="8702802" cy="541369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There are two different kinds of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compliant switches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OF-only  	all forwarding is based on </a:t>
            </a:r>
            <a:r>
              <a:rPr lang="en-US" sz="2000" dirty="0" err="1" smtClean="0"/>
              <a:t>OpenFlow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OF-hybrid	supports conventional and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forwarding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Hybrid switches will use some mechanism (e.g., VLAN ID ) to differentiate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between packets to be forwarded by conventional processing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and those that are handled by OF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switch first has to classify an incoming packet as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conventional forwarding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OF protocol packet from controller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packet to be sent to flow table(s)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OF forwarding is accomplished by a flow table </a:t>
            </a:r>
            <a:r>
              <a:rPr lang="en-US" sz="1800" dirty="0" smtClean="0"/>
              <a:t>or since 1.1 flow table</a:t>
            </a:r>
            <a:r>
              <a:rPr lang="en-US" sz="1800" b="1" dirty="0" smtClean="0"/>
              <a:t>s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 smtClean="0"/>
              <a:t>An </a:t>
            </a:r>
            <a:r>
              <a:rPr lang="en-US" sz="1800" i="1" dirty="0" err="1" smtClean="0"/>
              <a:t>OpenFlow</a:t>
            </a:r>
            <a:r>
              <a:rPr lang="en-US" sz="1800" i="1" dirty="0" smtClean="0"/>
              <a:t> compliant switch must contain at least one flow table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OF also collects PM statistics (counters)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has basic rate-limiting (metering) capabilities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An OF switch can not usually react by itself to network events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there is a group mechanism that can be used for limited reaction to events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1.1+ pipeline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4967" y="1228297"/>
            <a:ext cx="8270544" cy="5363571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Each OF flow table can match multiple fields </a:t>
            </a:r>
          </a:p>
          <a:p>
            <a:pPr>
              <a:buNone/>
            </a:pPr>
            <a:r>
              <a:rPr lang="en-US" sz="2000" dirty="0" smtClean="0"/>
              <a:t>So a single table may require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ingress port = P                      </a:t>
            </a:r>
            <a:r>
              <a:rPr lang="en-US" sz="2000" i="1" dirty="0" smtClean="0"/>
              <a:t>and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source MAC address = SM   </a:t>
            </a:r>
            <a:r>
              <a:rPr lang="en-US" sz="2000" i="1" dirty="0" smtClean="0"/>
              <a:t>and</a:t>
            </a:r>
            <a:r>
              <a:rPr lang="en-US" sz="2000" dirty="0" smtClean="0"/>
              <a:t>	 destination MAC address = DM	</a:t>
            </a:r>
            <a:r>
              <a:rPr lang="en-US" sz="2000" i="1" dirty="0" smtClean="0"/>
              <a:t>and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VLAN ID = VID		      </a:t>
            </a:r>
            <a:r>
              <a:rPr lang="en-US" sz="2000" i="1" dirty="0" smtClean="0"/>
              <a:t>and</a:t>
            </a:r>
            <a:r>
              <a:rPr lang="en-US" sz="2000" dirty="0" smtClean="0"/>
              <a:t>     </a:t>
            </a:r>
            <a:r>
              <a:rPr lang="en-US" sz="2000" dirty="0" err="1" smtClean="0"/>
              <a:t>EtherType</a:t>
            </a:r>
            <a:r>
              <a:rPr lang="en-US" sz="2000" dirty="0" smtClean="0"/>
              <a:t> = ET			</a:t>
            </a:r>
            <a:r>
              <a:rPr lang="en-US" sz="2000" i="1" dirty="0" smtClean="0"/>
              <a:t>and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source IP address = SI	      </a:t>
            </a:r>
            <a:r>
              <a:rPr lang="en-US" sz="2000" i="1" dirty="0" smtClean="0"/>
              <a:t>and</a:t>
            </a:r>
            <a:r>
              <a:rPr lang="en-US" sz="2000" dirty="0" smtClean="0"/>
              <a:t>	 destination IP address = DI 	</a:t>
            </a:r>
            <a:r>
              <a:rPr lang="en-US" sz="2000" i="1" dirty="0" smtClean="0"/>
              <a:t>and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IP protocol number = P        </a:t>
            </a:r>
            <a:r>
              <a:rPr lang="en-US" sz="2000" i="1" dirty="0" smtClean="0"/>
              <a:t>and 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source TCP port  = ST            </a:t>
            </a:r>
            <a:r>
              <a:rPr lang="en-US" sz="2000" i="1" dirty="0" smtClean="0"/>
              <a:t>and</a:t>
            </a:r>
            <a:r>
              <a:rPr lang="en-US" sz="2000" dirty="0" smtClean="0"/>
              <a:t>	destination TCP port = DT</a:t>
            </a:r>
          </a:p>
          <a:p>
            <a:pPr>
              <a:buNone/>
            </a:pPr>
            <a:r>
              <a:rPr lang="en-US" sz="2000" dirty="0" smtClean="0"/>
              <a:t>This kind of exact match of many fields is expensive in software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can readily implemented via TCAMs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OF 1.0 had only a single flow table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which led to overly limited hardware implementations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since practical TCAMs are limited to several thousand entries</a:t>
            </a:r>
          </a:p>
          <a:p>
            <a:pPr>
              <a:buNone/>
            </a:pPr>
            <a:r>
              <a:rPr lang="en-US" sz="2000" dirty="0" smtClean="0"/>
              <a:t>OF 1.1 introduced multiple tables for scalability</a:t>
            </a:r>
          </a:p>
          <a:p>
            <a:pPr>
              <a:buNone/>
            </a:pP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23590" y="4546979"/>
            <a:ext cx="5725284" cy="638315"/>
            <a:chOff x="887105" y="5857162"/>
            <a:chExt cx="5725284" cy="638315"/>
          </a:xfrm>
        </p:grpSpPr>
        <p:sp>
          <p:nvSpPr>
            <p:cNvPr id="4" name="Rectangle 3"/>
            <p:cNvSpPr/>
            <p:nvPr/>
          </p:nvSpPr>
          <p:spPr>
            <a:xfrm>
              <a:off x="928049" y="5882185"/>
              <a:ext cx="5663820" cy="57320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869720" y="5868537"/>
              <a:ext cx="0" cy="57320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87105" y="5868538"/>
              <a:ext cx="1037232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ingress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</a:rPr>
                <a:t>port</a:t>
              </a:r>
              <a:endParaRPr lang="en-US" sz="2000" b="1" dirty="0" smtClean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345948" y="5870808"/>
              <a:ext cx="0" cy="57320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8798" y="5857162"/>
              <a:ext cx="600501" cy="6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Eth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</a:rPr>
                <a:t>DA</a:t>
              </a:r>
              <a:endParaRPr lang="en-US" sz="2000" b="1" dirty="0" smtClean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392885" y="5873084"/>
              <a:ext cx="0" cy="57320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22398" y="5859434"/>
              <a:ext cx="600501" cy="6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Eth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</a:rPr>
                <a:t>SA</a:t>
              </a:r>
              <a:endParaRPr lang="en-US" sz="2000" b="1" dirty="0" smtClean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70549" y="5873081"/>
              <a:ext cx="0" cy="57320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36838" y="5873084"/>
              <a:ext cx="0" cy="57320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1435" y="5984538"/>
              <a:ext cx="6005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VID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14062" y="5986810"/>
              <a:ext cx="85525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ET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82762" y="5875359"/>
              <a:ext cx="0" cy="57320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958733" y="5861706"/>
              <a:ext cx="600501" cy="6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IP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</a:rPr>
                <a:t>pro</a:t>
              </a:r>
              <a:endParaRPr lang="en-US" sz="2000" b="1" dirty="0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50048" y="5875344"/>
              <a:ext cx="664149" cy="6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TCP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</a:rPr>
                <a:t>SP</a:t>
              </a:r>
              <a:endParaRPr lang="en-US" sz="2000" b="1" dirty="0" smtClean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506884" y="5861695"/>
              <a:ext cx="0" cy="57320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87454" y="5859434"/>
              <a:ext cx="600501" cy="6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IP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</a:rPr>
                <a:t>SA</a:t>
              </a:r>
              <a:endParaRPr lang="en-US" sz="2000" b="1" dirty="0" smtClean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551541" y="5875356"/>
              <a:ext cx="0" cy="57320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481054" y="5861706"/>
              <a:ext cx="600501" cy="6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IP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</a:rPr>
                <a:t>DA</a:t>
              </a:r>
              <a:endParaRPr lang="en-US" sz="2000" b="1" dirty="0" smtClean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029205" y="5875353"/>
              <a:ext cx="0" cy="57320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11888" y="5877616"/>
              <a:ext cx="600501" cy="6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TCP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</a:rPr>
                <a:t>DP</a:t>
              </a:r>
              <a:endParaRPr lang="en-US" sz="2000" b="1" dirty="0" smtClean="0">
                <a:solidFill>
                  <a:schemeClr val="tx2"/>
                </a:solidFill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1.1+ flow table operation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2745" y="2176814"/>
            <a:ext cx="8328049" cy="4640242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Table matching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each flow table is ordered by priority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highest priority match is used </a:t>
            </a:r>
            <a:r>
              <a:rPr lang="en-US" sz="1800" dirty="0" smtClean="0"/>
              <a:t>(match can be made “negative” using drop action)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matching is exact match with certain fields allowing bit masking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table may specify ANY to wildcard the field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fields matched may have been modified in a previous step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Although the pipeline was introduced for scalability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it gives more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expressibility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to OF matching syntax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(although no additional semantics)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addition to the verbose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	if (field1=value1) AND (field2=value2) then …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	if (field1=value3) AND (field2=value4) then …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it is now possible to accommodate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	if (field1=value1) then if (field2=value2)  then …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else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if (field2=value4)  then …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8011" y="1161638"/>
            <a:ext cx="8787749" cy="893260"/>
            <a:chOff x="288011" y="1502838"/>
            <a:chExt cx="8787749" cy="893260"/>
          </a:xfrm>
        </p:grpSpPr>
        <p:sp>
          <p:nvSpPr>
            <p:cNvPr id="4" name="TextBox 3"/>
            <p:cNvSpPr txBox="1"/>
            <p:nvPr/>
          </p:nvSpPr>
          <p:spPr>
            <a:xfrm>
              <a:off x="1534917" y="1508704"/>
              <a:ext cx="857077" cy="8794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f</a:t>
              </a:r>
              <a:r>
                <a:rPr lang="en-US" sz="2000" b="1" dirty="0" smtClean="0">
                  <a:latin typeface="+mn-lt"/>
                </a:rPr>
                <a:t>low table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0</a:t>
              </a:r>
              <a:endParaRPr lang="en-US" sz="2000" b="1" dirty="0" smtClean="0">
                <a:latin typeface="+mn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881776" y="1941615"/>
              <a:ext cx="622663" cy="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88011" y="1694154"/>
              <a:ext cx="710568" cy="4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/>
                <a:t>p</a:t>
              </a:r>
              <a:r>
                <a:rPr lang="en-US" sz="1400" b="1" dirty="0" smtClean="0">
                  <a:latin typeface="+mn-lt"/>
                </a:rPr>
                <a:t>acket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b="1" dirty="0" smtClean="0"/>
                <a:t>in</a:t>
              </a:r>
              <a:endParaRPr lang="en-US" sz="1400" b="1" dirty="0" smtClean="0">
                <a:latin typeface="+mn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376026" y="1939640"/>
              <a:ext cx="622663" cy="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17291" y="1502838"/>
              <a:ext cx="857077" cy="8794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flow table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1</a:t>
              </a:r>
              <a:endParaRPr lang="en-US" sz="2000" b="1" dirty="0" smtClean="0">
                <a:latin typeface="+mn-lt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882213" y="1949536"/>
              <a:ext cx="467160" cy="1582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21874" y="1573481"/>
              <a:ext cx="1353787" cy="62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4000" b="1" dirty="0" smtClean="0">
                  <a:latin typeface="+mn-lt"/>
                </a:rPr>
                <a:t>…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860019" y="1977250"/>
              <a:ext cx="476139" cy="38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54760" y="1516626"/>
              <a:ext cx="857077" cy="8794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flow table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n</a:t>
              </a:r>
              <a:endParaRPr lang="en-US" sz="2000" b="1" dirty="0" smtClean="0">
                <a:latin typeface="+mn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243394" y="1959433"/>
              <a:ext cx="622663" cy="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884659" y="1653261"/>
              <a:ext cx="979827" cy="6178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action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set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65192" y="1727801"/>
              <a:ext cx="710568" cy="4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/>
                <a:t>p</a:t>
              </a:r>
              <a:r>
                <a:rPr lang="en-US" sz="1400" b="1" dirty="0" smtClean="0">
                  <a:latin typeface="+mn-lt"/>
                </a:rPr>
                <a:t>acket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b="1" dirty="0" smtClean="0"/>
                <a:t>out</a:t>
              </a:r>
              <a:endParaRPr lang="en-US" sz="1400" b="1" dirty="0" smtClean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880209" y="1981204"/>
              <a:ext cx="622663" cy="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Unmatched packets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081" y="1296537"/>
            <a:ext cx="8461612" cy="5254388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What happens when no match is found in the flow table ?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A flow table </a:t>
            </a:r>
            <a:r>
              <a:rPr lang="en-US" sz="2000" i="1" dirty="0" smtClean="0"/>
              <a:t>may</a:t>
            </a:r>
            <a:r>
              <a:rPr lang="en-US" sz="2000" dirty="0" smtClean="0"/>
              <a:t> contain a flow miss entry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 to catch unmatched packets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The flow miss entry must be inserted by the controller just like any other entry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it is defined as wildcard on all fields, and lowest priority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flow miss entry may be configured to 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discard packet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forward to  subsequent table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forward (OF-encapsulated) packet to controller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 “normal” (conventional) forwarding (for OF-hybrid switches)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If there is no flow miss entry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packet is by default discarded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but this behavior may be changed via of-</a:t>
            </a:r>
            <a:r>
              <a:rPr lang="en-US" sz="2000" dirty="0" err="1" smtClean="0"/>
              <a:t>config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switch 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376" y="1160060"/>
            <a:ext cx="8488908" cy="5472751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ports of an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switch can be physical or logical </a:t>
            </a:r>
          </a:p>
          <a:p>
            <a:pPr>
              <a:buNone/>
            </a:pPr>
            <a:r>
              <a:rPr lang="en-US" sz="2000" dirty="0" smtClean="0"/>
              <a:t>The following ports are defined :</a:t>
            </a:r>
          </a:p>
          <a:p>
            <a:r>
              <a:rPr lang="en-US" sz="2000" dirty="0" smtClean="0"/>
              <a:t>physical  ports (connected to switch hardware interface)</a:t>
            </a:r>
          </a:p>
          <a:p>
            <a:r>
              <a:rPr lang="en-US" sz="2000" dirty="0" smtClean="0"/>
              <a:t>logical ports connected to tunnels </a:t>
            </a:r>
            <a:r>
              <a:rPr lang="en-US" sz="1400" dirty="0" smtClean="0"/>
              <a:t>(tunnel ID and physical port are reported to controller)</a:t>
            </a:r>
          </a:p>
          <a:p>
            <a:r>
              <a:rPr lang="en-US" sz="2000" dirty="0" smtClean="0"/>
              <a:t>ALL output port </a:t>
            </a:r>
            <a:r>
              <a:rPr lang="en-US" sz="1600" dirty="0" smtClean="0"/>
              <a:t>(packet sent to all ports except input and blocked ports)</a:t>
            </a:r>
          </a:p>
          <a:p>
            <a:r>
              <a:rPr lang="en-US" sz="2000" dirty="0" smtClean="0"/>
              <a:t>CONTROLLER  packet from or to controller</a:t>
            </a:r>
          </a:p>
          <a:p>
            <a:r>
              <a:rPr lang="en-US" sz="2000" dirty="0" smtClean="0"/>
              <a:t>TABLE  represents start of pipeline</a:t>
            </a:r>
          </a:p>
          <a:p>
            <a:r>
              <a:rPr lang="en-US" sz="2000" dirty="0" smtClean="0"/>
              <a:t>IN_PORT output port which represents the packet’s input port</a:t>
            </a:r>
          </a:p>
          <a:p>
            <a:r>
              <a:rPr lang="en-US" sz="2000" dirty="0" smtClean="0"/>
              <a:t>ANY  wildcard port</a:t>
            </a:r>
          </a:p>
          <a:p>
            <a:r>
              <a:rPr lang="en-US" sz="2000" dirty="0" smtClean="0"/>
              <a:t>LOCAL optional – switch local stack for connection over network</a:t>
            </a:r>
          </a:p>
          <a:p>
            <a:r>
              <a:rPr lang="en-US" sz="2000" dirty="0" smtClean="0"/>
              <a:t>NORMAL optional port sends packet for conventional processing </a:t>
            </a:r>
            <a:r>
              <a:rPr lang="en-US" sz="1100" dirty="0" smtClean="0"/>
              <a:t>(hybrid switches only)</a:t>
            </a:r>
          </a:p>
          <a:p>
            <a:r>
              <a:rPr lang="en-US" sz="2000" dirty="0" smtClean="0"/>
              <a:t>FLOOD output port sends packet for conventional flooding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0251" y="1310185"/>
            <a:ext cx="8488908" cy="506332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Each flow entry contains an instruction set to be executed upon match</a:t>
            </a:r>
          </a:p>
          <a:p>
            <a:pPr>
              <a:buNone/>
            </a:pPr>
            <a:r>
              <a:rPr lang="en-US" sz="2000" dirty="0" smtClean="0"/>
              <a:t>Instructions include</a:t>
            </a:r>
          </a:p>
          <a:p>
            <a:r>
              <a:rPr lang="en-US" sz="2000" dirty="0" smtClean="0"/>
              <a:t>Metering : rate limit the flow  (may result in packet being dropped)</a:t>
            </a:r>
          </a:p>
          <a:p>
            <a:r>
              <a:rPr lang="en-US" sz="2000" dirty="0" smtClean="0"/>
              <a:t>Apply-Actions  : causes actions in </a:t>
            </a:r>
            <a:r>
              <a:rPr lang="en-US" sz="2000" i="1" dirty="0" smtClean="0"/>
              <a:t>action list </a:t>
            </a:r>
            <a:r>
              <a:rPr lang="en-US" sz="2000" dirty="0" smtClean="0"/>
              <a:t>to be executed immediately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                           (may result in packet modification)</a:t>
            </a:r>
          </a:p>
          <a:p>
            <a:r>
              <a:rPr lang="en-US" sz="2000" dirty="0" smtClean="0"/>
              <a:t>Write-Actions / Clear-Actions : changes </a:t>
            </a:r>
            <a:r>
              <a:rPr lang="en-US" sz="2000" i="1" dirty="0" smtClean="0"/>
              <a:t>action set </a:t>
            </a:r>
            <a:r>
              <a:rPr lang="en-US" sz="2000" dirty="0" smtClean="0"/>
              <a:t>associated with packet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                           which are performed  when pipeline processing is over</a:t>
            </a:r>
          </a:p>
          <a:p>
            <a:r>
              <a:rPr lang="en-US" sz="2000" dirty="0" smtClean="0"/>
              <a:t>Write-Metadata : writes metadata into metadata field associated with packet</a:t>
            </a:r>
          </a:p>
          <a:p>
            <a:r>
              <a:rPr lang="en-US" sz="2000" dirty="0" err="1" smtClean="0"/>
              <a:t>Goto</a:t>
            </a:r>
            <a:r>
              <a:rPr lang="en-US" sz="2000" dirty="0" smtClean="0"/>
              <a:t>-Table : indicates the next flow table in the pipeline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                     if the match was found in flow table k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                     	then </a:t>
            </a:r>
            <a:r>
              <a:rPr lang="en-US" sz="2000" dirty="0" err="1" smtClean="0"/>
              <a:t>goto</a:t>
            </a:r>
            <a:r>
              <a:rPr lang="en-US" sz="2000" dirty="0" smtClean="0"/>
              <a:t>-table m must obey m &gt; k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262623"/>
            <a:ext cx="7506268" cy="644740"/>
          </a:xfrm>
        </p:spPr>
        <p:txBody>
          <a:bodyPr/>
          <a:lstStyle/>
          <a:p>
            <a:r>
              <a:rPr lang="en-US" dirty="0" smtClean="0"/>
              <a:t>Example of relocation with SDN/NFV</a:t>
            </a:r>
            <a:endParaRPr lang="en-US" sz="2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870" y="1133820"/>
            <a:ext cx="8409935" cy="551263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How can SDN and NFV facilitate network function relocation ? </a:t>
            </a:r>
          </a:p>
          <a:p>
            <a:pPr>
              <a:buNone/>
            </a:pPr>
            <a:r>
              <a:rPr lang="en-US" sz="2000" dirty="0" smtClean="0"/>
              <a:t>In conventional IP networks routers perform 2 functions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forwarding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observing the packet header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consulting the </a:t>
            </a:r>
            <a:r>
              <a:rPr lang="en-US" sz="1800" b="1" dirty="0" smtClean="0"/>
              <a:t>F</a:t>
            </a:r>
            <a:r>
              <a:rPr lang="en-US" sz="1800" dirty="0" smtClean="0"/>
              <a:t>orwarding </a:t>
            </a:r>
            <a:r>
              <a:rPr lang="en-US" sz="1800" b="1" dirty="0" smtClean="0"/>
              <a:t>I</a:t>
            </a:r>
            <a:r>
              <a:rPr lang="en-US" sz="1800" dirty="0" smtClean="0"/>
              <a:t>nformation </a:t>
            </a:r>
            <a:r>
              <a:rPr lang="en-US" sz="1800" b="1" dirty="0" smtClean="0"/>
              <a:t>B</a:t>
            </a:r>
            <a:r>
              <a:rPr lang="en-US" sz="1800" dirty="0" smtClean="0"/>
              <a:t>ase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forwarding the packet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routing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communicating with neighboring routers to discover topology (routing protocols)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runs routing algorithms (e.g., </a:t>
            </a:r>
            <a:r>
              <a:rPr lang="en-US" sz="1800" dirty="0" err="1" smtClean="0"/>
              <a:t>Dijkstra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populating the FIB used in packet forwarding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SDN  enables moving the routing algorithms to a centralized location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replace the router with a  simpler but configurable </a:t>
            </a:r>
            <a:r>
              <a:rPr lang="en-US" sz="2000" b="1" dirty="0" smtClean="0"/>
              <a:t>SDN switch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install a centralized </a:t>
            </a:r>
            <a:r>
              <a:rPr lang="en-US" sz="2000" b="1" dirty="0" smtClean="0"/>
              <a:t>SDN controller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runs the routing algorithms (internally – w/o on-the-wire protocols)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configures the SDN switches by populating the FIB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Furthermore, as a next step we can replace standard routing algorithms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 more sophisticated path optimization algorithms 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081" y="1146413"/>
            <a:ext cx="8188656" cy="5404512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OF enables performing actions on packets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output</a:t>
            </a:r>
            <a:r>
              <a:rPr lang="en-US" sz="2000" dirty="0" smtClean="0"/>
              <a:t> packet to a specified port 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drop</a:t>
            </a:r>
            <a:r>
              <a:rPr lang="en-US" sz="2000" dirty="0" smtClean="0"/>
              <a:t> packet (if no actions are specified)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apply </a:t>
            </a:r>
            <a:r>
              <a:rPr lang="en-US" sz="2000" b="1" dirty="0" smtClean="0"/>
              <a:t>group</a:t>
            </a:r>
            <a:r>
              <a:rPr lang="en-US" sz="2000" dirty="0" smtClean="0"/>
              <a:t> bucket actions (to be explained later)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overwrite packet header fields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copy or decrement TTL value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push or pop push MPLS label or VLAN tag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set </a:t>
            </a:r>
            <a:r>
              <a:rPr lang="en-US" sz="2000" dirty="0" err="1" smtClean="0"/>
              <a:t>QoS</a:t>
            </a:r>
            <a:r>
              <a:rPr lang="en-US" sz="2000" dirty="0" smtClean="0"/>
              <a:t> queue </a:t>
            </a:r>
            <a:r>
              <a:rPr lang="en-US" sz="1200" dirty="0" smtClean="0"/>
              <a:t>(into which packet will be placed before forwarding)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Action lists </a:t>
            </a:r>
            <a:r>
              <a:rPr lang="en-US" sz="2000" dirty="0" smtClean="0"/>
              <a:t>are performed immediately upon match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actions are accumulatively performed in the order specified in the list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particular action types may be performed multiple times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further pipeline processing is on modified packet</a:t>
            </a:r>
          </a:p>
          <a:p>
            <a:pPr>
              <a:spcBef>
                <a:spcPts val="1800"/>
              </a:spcBef>
              <a:buNone/>
            </a:pPr>
            <a:r>
              <a:rPr lang="en-US" sz="2000" b="1" dirty="0" smtClean="0"/>
              <a:t>Action sets </a:t>
            </a:r>
            <a:r>
              <a:rPr lang="en-US" sz="2000" dirty="0" smtClean="0"/>
              <a:t>are performed at the end of pipeline processing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actions are performed in order specified in OF specification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actions can only be performed once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882185" y="1596788"/>
            <a:ext cx="382137" cy="873457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2434" y="1924337"/>
            <a:ext cx="2347415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mandatory to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7540" y="2922907"/>
            <a:ext cx="1992573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optional to support</a:t>
            </a:r>
          </a:p>
        </p:txBody>
      </p:sp>
      <p:sp>
        <p:nvSpPr>
          <p:cNvPr id="7" name="Right Brace 6"/>
          <p:cNvSpPr/>
          <p:nvPr/>
        </p:nvSpPr>
        <p:spPr>
          <a:xfrm>
            <a:off x="5870809" y="2554420"/>
            <a:ext cx="382137" cy="1021293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080" y="1201003"/>
            <a:ext cx="8256895" cy="518614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OF is not very strong in </a:t>
            </a:r>
            <a:r>
              <a:rPr lang="en-US" sz="2000" dirty="0" err="1" smtClean="0"/>
              <a:t>QoS</a:t>
            </a:r>
            <a:r>
              <a:rPr lang="en-US" sz="2000" dirty="0" smtClean="0"/>
              <a:t> features, but does have a metering mechanism</a:t>
            </a:r>
          </a:p>
          <a:p>
            <a:pPr>
              <a:buNone/>
            </a:pPr>
            <a:r>
              <a:rPr lang="en-US" sz="2000" dirty="0" smtClean="0"/>
              <a:t>A flow entry can specify a </a:t>
            </a:r>
            <a:r>
              <a:rPr lang="en-US" sz="2000" b="1" dirty="0" smtClean="0"/>
              <a:t>meter</a:t>
            </a:r>
            <a:r>
              <a:rPr lang="en-US" sz="2000" dirty="0" smtClean="0"/>
              <a:t>, and the meter measures and limits the aggregate rate of all flows to which it is attached</a:t>
            </a:r>
          </a:p>
          <a:p>
            <a:pPr>
              <a:buNone/>
            </a:pPr>
            <a:r>
              <a:rPr lang="en-US" sz="2000" dirty="0" smtClean="0"/>
              <a:t>The meter can be used directly for simple rate-limiting (by discarding)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or can be combined with DSCSP remarking for </a:t>
            </a:r>
            <a:r>
              <a:rPr lang="en-US" sz="2000" dirty="0" err="1" smtClean="0"/>
              <a:t>DiffServ</a:t>
            </a:r>
            <a:r>
              <a:rPr lang="en-US" sz="2000" dirty="0" smtClean="0"/>
              <a:t> mapping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Each meter can have several </a:t>
            </a:r>
            <a:r>
              <a:rPr lang="en-US" sz="2000" b="1" dirty="0" smtClean="0"/>
              <a:t>meter bands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if the meter rate surpasses a meter band, the configured action takes place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Possible actions are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drop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increase DSCP drop precedence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2606" y="1310185"/>
            <a:ext cx="8781394" cy="518614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OF switches maintain </a:t>
            </a:r>
            <a:r>
              <a:rPr lang="en-US" sz="2000" b="1" dirty="0" smtClean="0"/>
              <a:t>counters</a:t>
            </a:r>
            <a:r>
              <a:rPr lang="en-US" sz="2000" dirty="0" smtClean="0"/>
              <a:t> for every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flow table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flow entry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port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queue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group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group bucket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meter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meter band</a:t>
            </a:r>
          </a:p>
          <a:p>
            <a:pPr>
              <a:buNone/>
            </a:pPr>
            <a:r>
              <a:rPr lang="en-US" sz="2000" i="1" dirty="0" smtClean="0"/>
              <a:t>Counters are unsigned and wrap around without overflow indication</a:t>
            </a:r>
          </a:p>
          <a:p>
            <a:pPr>
              <a:buNone/>
            </a:pPr>
            <a:r>
              <a:rPr lang="en-US" sz="2000" dirty="0" smtClean="0"/>
              <a:t>Counters may count received/transmitted packets, bytes, or durations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See table 5 of the OF specification for the list of mandatory and optional counters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removal and expiry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9432" y="1146412"/>
            <a:ext cx="8516204" cy="52407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Flows may be explicitly deleted by the controller at any time</a:t>
            </a:r>
          </a:p>
          <a:p>
            <a:pPr>
              <a:buNone/>
            </a:pPr>
            <a:r>
              <a:rPr lang="en-US" sz="2000" dirty="0" smtClean="0"/>
              <a:t>However, flows may be configured with finite lifetimes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are automatically removed upon expiry</a:t>
            </a:r>
          </a:p>
          <a:p>
            <a:pPr>
              <a:buNone/>
            </a:pPr>
            <a:r>
              <a:rPr lang="en-US" sz="2000" dirty="0" smtClean="0"/>
              <a:t>Each flow entry has two timeouts</a:t>
            </a:r>
          </a:p>
          <a:p>
            <a:r>
              <a:rPr lang="en-US" sz="2000" dirty="0" err="1" smtClean="0"/>
              <a:t>hard_timeout</a:t>
            </a:r>
            <a:r>
              <a:rPr lang="en-US" sz="2000" dirty="0" smtClean="0"/>
              <a:t> : if non-zero, the flow times out after X seconds</a:t>
            </a:r>
          </a:p>
          <a:p>
            <a:r>
              <a:rPr lang="en-US" sz="2000" dirty="0" err="1" smtClean="0"/>
              <a:t>idle_timeout</a:t>
            </a:r>
            <a:r>
              <a:rPr lang="en-US" sz="2000" dirty="0" smtClean="0"/>
              <a:t> :   if non-zero, the flow times out </a:t>
            </a:r>
          </a:p>
          <a:p>
            <a:pPr lvl="5">
              <a:buNone/>
            </a:pPr>
            <a:r>
              <a:rPr lang="en-US" dirty="0" smtClean="0"/>
              <a:t>after not receiving a packet for X seconds </a:t>
            </a:r>
          </a:p>
          <a:p>
            <a:pPr lvl="5"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When a flow is removed for any reason,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there is flag which requires the switch to inform the controller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that the flow has been removed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reason for its removal (expiry/delete)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lifetime of the flow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statistics of the flow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168" y="1027933"/>
            <a:ext cx="8327342" cy="581641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Groups enable performing some set of actions on multiple flows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thus common actions can be modified once, instead of per flow</a:t>
            </a:r>
          </a:p>
          <a:p>
            <a:pPr>
              <a:buNone/>
            </a:pPr>
            <a:r>
              <a:rPr lang="en-US" sz="2000" dirty="0" smtClean="0"/>
              <a:t>Groups also enable additional functionalities, such as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replicating packets for multicast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load balancing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protection switch</a:t>
            </a:r>
          </a:p>
          <a:p>
            <a:pPr>
              <a:buNone/>
            </a:pPr>
            <a:r>
              <a:rPr lang="en-US" sz="2000" dirty="0" smtClean="0"/>
              <a:t>Group operations are defined in group table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Group tables provide functionality not available in flow table</a:t>
            </a:r>
          </a:p>
          <a:p>
            <a:pPr>
              <a:buNone/>
            </a:pPr>
            <a:r>
              <a:rPr lang="en-US" sz="2000" dirty="0" smtClean="0"/>
              <a:t>While flow tables enable dropping or forwarding to one port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group tables enable (via group </a:t>
            </a:r>
            <a:r>
              <a:rPr lang="en-US" sz="2000" i="1" dirty="0" smtClean="0"/>
              <a:t>type</a:t>
            </a:r>
            <a:r>
              <a:rPr lang="en-US" sz="2000" dirty="0" smtClean="0"/>
              <a:t>) forwarding to 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 random port from a group of ports (load-balancing)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first live port in a group of ports (for failover)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ports in a group of ports (packet replicated for multicasting)</a:t>
            </a:r>
          </a:p>
          <a:p>
            <a:pPr>
              <a:buNone/>
            </a:pPr>
            <a:r>
              <a:rPr lang="en-US" sz="1800" dirty="0" smtClean="0"/>
              <a:t>Action buckets are triggered by type: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All</a:t>
            </a:r>
            <a:r>
              <a:rPr lang="en-US" sz="1800" dirty="0" smtClean="0"/>
              <a:t>   execute all buckets in group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Indirect</a:t>
            </a:r>
            <a:r>
              <a:rPr lang="en-US" sz="1800" dirty="0" smtClean="0"/>
              <a:t>   execute one defined bucket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Select</a:t>
            </a:r>
            <a:r>
              <a:rPr lang="en-US" sz="1800" dirty="0" smtClean="0"/>
              <a:t> (optional)  execute a bucket (via round-robin, or hash algorithm)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Fast failover </a:t>
            </a:r>
            <a:r>
              <a:rPr lang="en-US" sz="1800" dirty="0" smtClean="0"/>
              <a:t>(optional)  execute the first live bucket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050" dirty="0" smtClean="0"/>
              <a:t/>
            </a:r>
            <a:br>
              <a:rPr lang="en-US" sz="1050" dirty="0" smtClean="0"/>
            </a:br>
            <a:endParaRPr lang="en-US" sz="105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40745" y="2811445"/>
            <a:ext cx="3671248" cy="643717"/>
            <a:chOff x="5022377" y="2429301"/>
            <a:chExt cx="3671248" cy="643717"/>
          </a:xfrm>
        </p:grpSpPr>
        <p:sp>
          <p:nvSpPr>
            <p:cNvPr id="4" name="Rectangle 3"/>
            <p:cNvSpPr/>
            <p:nvPr/>
          </p:nvSpPr>
          <p:spPr>
            <a:xfrm>
              <a:off x="5036024" y="2429301"/>
              <a:ext cx="3657600" cy="64144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2377" y="2593076"/>
              <a:ext cx="491320" cy="30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0070C0"/>
                  </a:solidFill>
                  <a:latin typeface="+mn-lt"/>
                </a:rPr>
                <a:t>ID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88693" y="2581701"/>
              <a:ext cx="818865" cy="30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0070C0"/>
                  </a:solidFill>
                  <a:latin typeface="+mn-lt"/>
                </a:rPr>
                <a:t>type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66602" y="2581701"/>
              <a:ext cx="966716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0070C0"/>
                  </a:solidFill>
                  <a:latin typeface="+mn-lt"/>
                </a:rPr>
                <a:t>counters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9666" y="2581702"/>
              <a:ext cx="1473959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0070C0"/>
                  </a:solidFill>
                </a:rPr>
                <a:t>a</a:t>
              </a:r>
              <a:r>
                <a:rPr lang="en-US" sz="1600" b="1" dirty="0" smtClean="0">
                  <a:solidFill>
                    <a:srgbClr val="0070C0"/>
                  </a:solidFill>
                  <a:latin typeface="+mn-lt"/>
                </a:rPr>
                <a:t>ction 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buckets</a:t>
              </a:r>
              <a:endParaRPr lang="en-US" sz="1600" b="1" dirty="0" smtClean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40991" y="2429301"/>
              <a:ext cx="0" cy="64144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39311" y="2431573"/>
              <a:ext cx="0" cy="64144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235615" y="2431573"/>
              <a:ext cx="0" cy="64144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Slicings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2137" y="1105469"/>
            <a:ext cx="8584442" cy="5390865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Network slicing</a:t>
            </a:r>
          </a:p>
          <a:p>
            <a:pPr>
              <a:buNone/>
            </a:pPr>
            <a:r>
              <a:rPr lang="en-US" sz="2000" dirty="0" smtClean="0"/>
              <a:t>Network can be divided into isolated </a:t>
            </a:r>
            <a:r>
              <a:rPr lang="en-US" sz="2000" i="1" dirty="0" smtClean="0"/>
              <a:t>slices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each with different behavior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each controlled by different controller</a:t>
            </a:r>
          </a:p>
          <a:p>
            <a:pPr>
              <a:buNone/>
            </a:pPr>
            <a:r>
              <a:rPr lang="en-US" sz="2000" dirty="0" smtClean="0"/>
              <a:t>Thus the same switches can treat different packets in completely different ways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(for example, L2 switch some packets, L3 route others)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Bandwidth slicing</a:t>
            </a:r>
          </a:p>
          <a:p>
            <a:pPr>
              <a:buNone/>
            </a:pPr>
            <a:r>
              <a:rPr lang="en-US" sz="2000" dirty="0" err="1" smtClean="0"/>
              <a:t>OpenFlow</a:t>
            </a:r>
            <a:r>
              <a:rPr lang="en-US" sz="2000" dirty="0" smtClean="0"/>
              <a:t> supports multiple queues per output port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in order to provide some minimum data bandwidth per flow</a:t>
            </a:r>
          </a:p>
          <a:p>
            <a:pPr>
              <a:buNone/>
            </a:pPr>
            <a:r>
              <a:rPr lang="en-US" sz="2000" dirty="0" smtClean="0"/>
              <a:t>This is called </a:t>
            </a:r>
            <a:r>
              <a:rPr lang="en-US" sz="2000" i="1" dirty="0" smtClean="0"/>
              <a:t>slicing</a:t>
            </a:r>
            <a:r>
              <a:rPr lang="en-US" sz="2000" dirty="0" smtClean="0"/>
              <a:t> since it provides a </a:t>
            </a:r>
            <a:r>
              <a:rPr lang="en-US" sz="2000" i="1" dirty="0" smtClean="0"/>
              <a:t>slice</a:t>
            </a:r>
            <a:r>
              <a:rPr lang="en-US" sz="2000" dirty="0" smtClean="0"/>
              <a:t> of the bandwidth to each queue</a:t>
            </a:r>
          </a:p>
          <a:p>
            <a:pPr>
              <a:buNone/>
            </a:pPr>
            <a:r>
              <a:rPr lang="en-US" sz="2000" dirty="0" smtClean="0"/>
              <a:t>Queues may be configured to have  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given length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minimal/maximal bandwidth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other properties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protocol packet format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177704" y="2483904"/>
            <a:ext cx="8752872" cy="4191000"/>
            <a:chOff x="123112" y="1828800"/>
            <a:chExt cx="8752872" cy="4191000"/>
          </a:xfrm>
        </p:grpSpPr>
        <p:sp>
          <p:nvSpPr>
            <p:cNvPr id="9" name="TextBox 8"/>
            <p:cNvSpPr txBox="1"/>
            <p:nvPr/>
          </p:nvSpPr>
          <p:spPr>
            <a:xfrm rot="16200000">
              <a:off x="-271644" y="4736068"/>
              <a:ext cx="1158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OpenFlow</a:t>
              </a:r>
              <a:endParaRPr lang="en-US" b="1" dirty="0" smtClean="0"/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522852" y="3886200"/>
              <a:ext cx="533400" cy="2133600"/>
            </a:xfrm>
            <a:prstGeom prst="leftBrace">
              <a:avLst>
                <a:gd name="adj1" fmla="val 8333"/>
                <a:gd name="adj2" fmla="val 5084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56037" y="1828800"/>
              <a:ext cx="7819947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Ethernet header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6037" y="2514600"/>
              <a:ext cx="7819947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IP header  (20B)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56037" y="3200400"/>
              <a:ext cx="7819947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TCP header with destination port 6633 (20B)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56037" y="3886200"/>
              <a:ext cx="7819947" cy="2133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805236" y="3886200"/>
              <a:ext cx="0" cy="685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87820" y="3930868"/>
              <a:ext cx="1671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Version (1B)</a:t>
              </a:r>
            </a:p>
            <a:p>
              <a:pPr algn="ctr"/>
              <a:r>
                <a:rPr lang="en-US" dirty="0" smtClean="0"/>
                <a:t> 0x01/2/3/4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790094" y="3886200"/>
              <a:ext cx="0" cy="685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306903" y="4050268"/>
              <a:ext cx="1063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Type (1B)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3183" y="4038600"/>
              <a:ext cx="1260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Length (2B)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0601" y="4716518"/>
              <a:ext cx="1951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Transaction ID (4B)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56037" y="4572000"/>
              <a:ext cx="78199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86433" y="5454870"/>
              <a:ext cx="261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Type-specific  information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019251" y="5228897"/>
              <a:ext cx="78199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376" y="1187356"/>
            <a:ext cx="7847463" cy="1241946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OF runs over TCP (optionally SSL for secure operation) using port 6633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is specified by C </a:t>
            </a:r>
            <a:r>
              <a:rPr lang="en-US" sz="2000" b="1" dirty="0" err="1" smtClean="0"/>
              <a:t>struct</a:t>
            </a:r>
            <a:r>
              <a:rPr lang="en-US" sz="2000" dirty="0" err="1" smtClean="0"/>
              <a:t>s</a:t>
            </a:r>
            <a:endParaRPr lang="en-US" sz="2000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OF is a very low-level specification (assembly-language-like)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1200"/>
              </a:spcBef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messages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0167" y="1215708"/>
            <a:ext cx="8464526" cy="532157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OF protocol was built to be </a:t>
            </a:r>
            <a:r>
              <a:rPr lang="en-US" sz="2000" i="1" dirty="0" smtClean="0"/>
              <a:t>minimal</a:t>
            </a:r>
            <a:r>
              <a:rPr lang="en-US" sz="2000" dirty="0" smtClean="0"/>
              <a:t> and </a:t>
            </a:r>
            <a:r>
              <a:rPr lang="en-US" sz="2000" i="1" dirty="0" smtClean="0"/>
              <a:t>powerful</a:t>
            </a:r>
            <a:r>
              <a:rPr lang="en-US" sz="2000" dirty="0" smtClean="0"/>
              <a:t>  </a:t>
            </a:r>
            <a:r>
              <a:rPr lang="en-US" sz="1800" dirty="0" smtClean="0"/>
              <a:t>(like x86 instruction set </a:t>
            </a:r>
            <a:r>
              <a:rPr lang="en-US" sz="1800" dirty="0" smtClean="0">
                <a:sym typeface="Wingdings" pitchFamily="2" charset="2"/>
              </a:rPr>
              <a:t>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</a:t>
            </a:r>
            <a:r>
              <a:rPr lang="en-US" sz="2000" dirty="0" smtClean="0"/>
              <a:t>and indeed it is low-level assembly language-like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There are 3 types of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messages :</a:t>
            </a:r>
          </a:p>
          <a:p>
            <a:pPr>
              <a:buNone/>
            </a:pPr>
            <a:r>
              <a:rPr lang="en-US" sz="2400" dirty="0" smtClean="0"/>
              <a:t>OF controller to switch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populates flow tables which SDN switch uses to forward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request statistics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OF switch to controller  (asynchronous messages)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packet/byte counters for defined flows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sends packets not matching a defined flow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Symmetric messages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hellos (startup)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echoes (heartbeats, measure control path latency)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experimental messages for extensions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message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7660" y="1041577"/>
            <a:ext cx="2727430" cy="546957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Symmetric messages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0 </a:t>
            </a:r>
            <a:r>
              <a:rPr lang="en-US" sz="1600" dirty="0" smtClean="0"/>
              <a:t>HELLO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1 </a:t>
            </a:r>
            <a:r>
              <a:rPr lang="en-US" sz="1600" dirty="0" smtClean="0"/>
              <a:t>ERROR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2 </a:t>
            </a:r>
            <a:r>
              <a:rPr lang="en-US" sz="1600" dirty="0" smtClean="0"/>
              <a:t>ECHO_REQUEST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3</a:t>
            </a:r>
            <a:r>
              <a:rPr lang="en-US" sz="1600" dirty="0" smtClean="0"/>
              <a:t> ECHO_REPLY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r>
              <a:rPr lang="en-US" sz="1600" dirty="0" smtClean="0"/>
              <a:t> EXPERIMENTER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Switch configuration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5</a:t>
            </a:r>
            <a:r>
              <a:rPr lang="en-US" sz="1600" dirty="0" smtClean="0"/>
              <a:t> FEATURES_REQUEST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6</a:t>
            </a:r>
            <a:r>
              <a:rPr lang="en-US" sz="1600" dirty="0" smtClean="0"/>
              <a:t> FEATURES_REPLY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7</a:t>
            </a:r>
            <a:r>
              <a:rPr lang="en-US" sz="1600" dirty="0" smtClean="0"/>
              <a:t> GET_CONFIG_REQUEST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8</a:t>
            </a:r>
            <a:r>
              <a:rPr lang="en-US" sz="1600" dirty="0" smtClean="0"/>
              <a:t> GET_CONFIG_REPLY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9</a:t>
            </a:r>
            <a:r>
              <a:rPr lang="en-US" sz="1600" dirty="0" smtClean="0"/>
              <a:t> SET_CONFIG</a:t>
            </a:r>
          </a:p>
          <a:p>
            <a:pPr>
              <a:spcBef>
                <a:spcPts val="0"/>
              </a:spcBef>
            </a:pPr>
            <a:endParaRPr lang="en-US" sz="1600" b="1" kern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Asynchronous messages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10 </a:t>
            </a:r>
            <a:r>
              <a:rPr lang="en-US" sz="1600" dirty="0" smtClean="0"/>
              <a:t>PACKET_IN = 10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11</a:t>
            </a:r>
            <a:r>
              <a:rPr lang="en-US" sz="1600" dirty="0" smtClean="0"/>
              <a:t> FLOW_REMOVED = 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12</a:t>
            </a:r>
            <a:r>
              <a:rPr lang="en-US" sz="1600" dirty="0" smtClean="0"/>
              <a:t> PORT_STATUS = 12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86993" y="1036326"/>
            <a:ext cx="3666632" cy="5469577"/>
          </a:xfrm>
          <a:prstGeom prst="rect">
            <a:avLst/>
          </a:prstGeom>
        </p:spPr>
        <p:txBody>
          <a:bodyPr/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Controller command messages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PACKET_OUT 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FLOW_MOD 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15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GROUP_MOD 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16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PORT_MOD 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17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TABLE_MOD </a:t>
            </a:r>
          </a:p>
          <a:p>
            <a:endParaRPr lang="en-US" sz="1600" kern="0" dirty="0" smtClean="0">
              <a:solidFill>
                <a:srgbClr val="FF0000"/>
              </a:solidFill>
            </a:endParaRPr>
          </a:p>
          <a:p>
            <a:r>
              <a:rPr lang="en-US" sz="1600" kern="0" dirty="0" smtClean="0">
                <a:solidFill>
                  <a:srgbClr val="FF0000"/>
                </a:solidFill>
              </a:rPr>
              <a:t>Multipart messages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18</a:t>
            </a:r>
            <a:r>
              <a:rPr lang="en-US" sz="1600" kern="0" dirty="0" smtClean="0">
                <a:solidFill>
                  <a:srgbClr val="000000"/>
                </a:solidFill>
              </a:rPr>
              <a:t> MULTIPART_REQUEST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19</a:t>
            </a:r>
            <a:r>
              <a:rPr lang="en-US" sz="1600" kern="0" dirty="0" smtClean="0">
                <a:solidFill>
                  <a:srgbClr val="000000"/>
                </a:solidFill>
              </a:rPr>
              <a:t> MULTIPART_REPLY </a:t>
            </a:r>
          </a:p>
          <a:p>
            <a:endParaRPr lang="en-US" sz="16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FF0000"/>
                </a:solidFill>
              </a:rPr>
              <a:t>Barrier messages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20</a:t>
            </a:r>
            <a:r>
              <a:rPr lang="en-US" sz="1600" kern="0" dirty="0" smtClean="0">
                <a:solidFill>
                  <a:srgbClr val="000000"/>
                </a:solidFill>
              </a:rPr>
              <a:t> BARRIER_REQUEST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21 </a:t>
            </a:r>
            <a:r>
              <a:rPr lang="en-US" sz="1600" kern="0" dirty="0" smtClean="0">
                <a:solidFill>
                  <a:srgbClr val="000000"/>
                </a:solidFill>
              </a:rPr>
              <a:t>BARRIER_REPLY 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450343" y="1078367"/>
            <a:ext cx="3535997" cy="5085950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Queue Configuration messages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22 </a:t>
            </a:r>
            <a:r>
              <a:rPr lang="en-US" sz="1600" dirty="0" smtClean="0"/>
              <a:t>QUEUE_GET_CONFIG_REQUEST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23</a:t>
            </a:r>
            <a:r>
              <a:rPr lang="en-US" sz="1600" dirty="0" smtClean="0"/>
              <a:t> QUEUE_GET_CONFIG_REPLY </a:t>
            </a:r>
          </a:p>
          <a:p>
            <a:endParaRPr lang="fr-FR" sz="1600" dirty="0" smtClean="0"/>
          </a:p>
          <a:p>
            <a:r>
              <a:rPr lang="fr-FR" sz="1600" dirty="0" smtClean="0">
                <a:solidFill>
                  <a:srgbClr val="FF0000"/>
                </a:solidFill>
              </a:rPr>
              <a:t>Controller </a:t>
            </a:r>
            <a:r>
              <a:rPr lang="fr-FR" sz="1600" dirty="0" err="1" smtClean="0">
                <a:solidFill>
                  <a:srgbClr val="FF0000"/>
                </a:solidFill>
              </a:rPr>
              <a:t>role</a:t>
            </a:r>
            <a:r>
              <a:rPr lang="fr-FR" sz="1600" dirty="0" smtClean="0">
                <a:solidFill>
                  <a:srgbClr val="FF0000"/>
                </a:solidFill>
              </a:rPr>
              <a:t> change </a:t>
            </a:r>
            <a:r>
              <a:rPr lang="fr-FR" sz="1600" dirty="0" err="1" smtClean="0">
                <a:solidFill>
                  <a:srgbClr val="FF0000"/>
                </a:solidFill>
              </a:rPr>
              <a:t>request</a:t>
            </a:r>
            <a:r>
              <a:rPr lang="fr-FR" sz="1600" dirty="0" smtClean="0">
                <a:solidFill>
                  <a:srgbClr val="FF0000"/>
                </a:solidFill>
              </a:rPr>
              <a:t> messages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24</a:t>
            </a:r>
            <a:r>
              <a:rPr lang="en-US" sz="1600" dirty="0" smtClean="0"/>
              <a:t> ROLE_REQUEST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25</a:t>
            </a:r>
            <a:r>
              <a:rPr lang="en-US" sz="1600" dirty="0" smtClean="0"/>
              <a:t> ROLE_REPLY 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Asynchronous message configuration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26</a:t>
            </a:r>
            <a:r>
              <a:rPr lang="en-US" sz="1600" dirty="0" smtClean="0"/>
              <a:t> GET_ASYNC_REQUEST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27</a:t>
            </a:r>
            <a:r>
              <a:rPr lang="en-US" sz="1600" dirty="0" smtClean="0"/>
              <a:t> GET_ASYNC_REPLY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28</a:t>
            </a:r>
            <a:r>
              <a:rPr lang="en-US" sz="1600" dirty="0" smtClean="0"/>
              <a:t> SET_ASYNC 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Meters and rate limiters configuration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29</a:t>
            </a:r>
            <a:r>
              <a:rPr lang="en-US" sz="1600" dirty="0" smtClean="0"/>
              <a:t> METER_MOD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5337" y="5527343"/>
            <a:ext cx="5036024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Interestingly, OF uses a protocol version and TLVs for extensibility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These are 2 generic control plane mechanisms, 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	of the type that SDN claims don’t exist …</a:t>
            </a:r>
            <a:endParaRPr lang="en-US" sz="1400" b="1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setup and maintenance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0247" y="1146412"/>
            <a:ext cx="8843753" cy="552734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An OF switch may contain default flow entries to use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before connecting with a controller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switch will boot into a special failure mode</a:t>
            </a:r>
          </a:p>
          <a:p>
            <a:pPr>
              <a:buNone/>
            </a:pPr>
            <a:r>
              <a:rPr lang="en-US" sz="2000" dirty="0" smtClean="0"/>
              <a:t>An OF switch is usually pre-configured with the IP address of a controller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An OF switch may establish communication with multiple controllers in order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to improve reliability or scalability. The hand-over is managed by the controllers.</a:t>
            </a:r>
          </a:p>
          <a:p>
            <a:pPr>
              <a:buNone/>
            </a:pPr>
            <a:r>
              <a:rPr lang="en-US" sz="2000" dirty="0" smtClean="0"/>
              <a:t>OF is best run over a secure connection (TLS/SSL),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can be run over unprotected TCP</a:t>
            </a:r>
          </a:p>
          <a:p>
            <a:pPr>
              <a:buNone/>
            </a:pPr>
            <a:r>
              <a:rPr lang="en-US" sz="2000" b="1" dirty="0" smtClean="0"/>
              <a:t>Hello</a:t>
            </a:r>
            <a:r>
              <a:rPr lang="en-US" sz="2000" dirty="0" smtClean="0"/>
              <a:t> messages are exchanged between switch and controller upon startup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hellos contain version number and optionally other data </a:t>
            </a:r>
          </a:p>
          <a:p>
            <a:pPr>
              <a:buNone/>
            </a:pPr>
            <a:r>
              <a:rPr lang="en-US" sz="2000" b="1" dirty="0" err="1" smtClean="0"/>
              <a:t>Echo_Request</a:t>
            </a:r>
            <a:r>
              <a:rPr lang="en-US" sz="2000" b="1" dirty="0" smtClean="0"/>
              <a:t> </a:t>
            </a:r>
            <a:r>
              <a:rPr lang="en-US" sz="2000" dirty="0" smtClean="0"/>
              <a:t>and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Echo_reply</a:t>
            </a:r>
            <a:r>
              <a:rPr lang="en-US" sz="2000" b="1" dirty="0" smtClean="0"/>
              <a:t> </a:t>
            </a:r>
            <a:r>
              <a:rPr lang="en-US" sz="2000" dirty="0" smtClean="0"/>
              <a:t>are used to verify connection liveliness</a:t>
            </a:r>
            <a:r>
              <a:rPr lang="en-US" sz="2000" b="1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optionally to measure its latency or bandwidth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Experimenter</a:t>
            </a:r>
            <a:r>
              <a:rPr lang="en-US" sz="2000" dirty="0" smtClean="0"/>
              <a:t> messages are for experimentation with new OF features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If a session is interrupted by connection failure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OF switch continues operation with the current configuration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Upon re-establishing connection the controller may delete all flow entries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template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RADtemplate-2013</Template>
  <TotalTime>19815</TotalTime>
  <Words>5873</Words>
  <Application>Microsoft Office PowerPoint</Application>
  <PresentationFormat>On-screen Show (4:3)</PresentationFormat>
  <Paragraphs>2082</Paragraphs>
  <Slides>126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RADtemplate-2013</vt:lpstr>
      <vt:lpstr>SDN NFV  and all that</vt:lpstr>
      <vt:lpstr>Outline  </vt:lpstr>
      <vt:lpstr>Introduction to NFV and SDN</vt:lpstr>
      <vt:lpstr>Today’s communications world</vt:lpstr>
      <vt:lpstr>Trends over time *</vt:lpstr>
      <vt:lpstr>Two complementary solutions</vt:lpstr>
      <vt:lpstr>New service creation</vt:lpstr>
      <vt:lpstr>Function relocation</vt:lpstr>
      <vt:lpstr>Example of relocation with SDN/NFV</vt:lpstr>
      <vt:lpstr>Service (function) chaining</vt:lpstr>
      <vt:lpstr>Y(J)S taxonomy</vt:lpstr>
      <vt:lpstr>Computications </vt:lpstr>
      <vt:lpstr>Physics-Logic and Virtualization</vt:lpstr>
      <vt:lpstr>Software Defined Radio</vt:lpstr>
      <vt:lpstr>Philosophy</vt:lpstr>
      <vt:lpstr>Geography</vt:lpstr>
      <vt:lpstr>Relocation without SDN/NFV</vt:lpstr>
      <vt:lpstr>Relocation with SDN/NFV - RouteFlow</vt:lpstr>
      <vt:lpstr>Politics</vt:lpstr>
      <vt:lpstr>Data, control, and management planes</vt:lpstr>
      <vt:lpstr>SDN</vt:lpstr>
      <vt:lpstr>Why SDN ? Abstractions</vt:lpstr>
      <vt:lpstr>Control plane abstractions</vt:lpstr>
      <vt:lpstr>Network Operating System</vt:lpstr>
      <vt:lpstr>Packet forwarding abstraction</vt:lpstr>
      <vt:lpstr>Flows</vt:lpstr>
      <vt:lpstr>Network state and graph algorithms</vt:lpstr>
      <vt:lpstr>Configuration</vt:lpstr>
      <vt:lpstr>SDN as a compiler</vt:lpstr>
      <vt:lpstr>Robustness</vt:lpstr>
      <vt:lpstr>Robustness    (cont.)</vt:lpstr>
      <vt:lpstr>OpenFlow SDN (pre)history</vt:lpstr>
      <vt:lpstr>Ethane – precursor to OpenFlow</vt:lpstr>
      <vt:lpstr>Ethane in action</vt:lpstr>
      <vt:lpstr>SDN interfaces</vt:lpstr>
      <vt:lpstr>SDN overall architecture</vt:lpstr>
      <vt:lpstr>Is SDN better than routing ?</vt:lpstr>
      <vt:lpstr>RAD SDN</vt:lpstr>
      <vt:lpstr>SDN vs. conventional NMS</vt:lpstr>
      <vt:lpstr>SDN case study - Google</vt:lpstr>
      <vt:lpstr>SDN case study – Google  (cont.)</vt:lpstr>
      <vt:lpstr>Other SDN trials / deployments</vt:lpstr>
      <vt:lpstr>Ofelia</vt:lpstr>
      <vt:lpstr>Some more SDN projects</vt:lpstr>
      <vt:lpstr>NFV</vt:lpstr>
      <vt:lpstr>Virtualization of computation</vt:lpstr>
      <vt:lpstr>Cloud computing</vt:lpstr>
      <vt:lpstr>Network Functions Virtualization</vt:lpstr>
      <vt:lpstr>Distributed NFV</vt:lpstr>
      <vt:lpstr>D-NFV orchestration</vt:lpstr>
      <vt:lpstr>RAD D-NFV :  ETX2 with VM</vt:lpstr>
      <vt:lpstr>ETX2 with VM</vt:lpstr>
      <vt:lpstr>Firewall with ETX/VM</vt:lpstr>
      <vt:lpstr>Packet collection with ETX/VM</vt:lpstr>
      <vt:lpstr>Distributed Application Awareness with ETX/VM</vt:lpstr>
      <vt:lpstr>RAD D-NFV : MiVM</vt:lpstr>
      <vt:lpstr>RAD D-NFV : VNFs</vt:lpstr>
      <vt:lpstr>RAD D-NFV : RADstore</vt:lpstr>
      <vt:lpstr>Is NFV a new idea ?</vt:lpstr>
      <vt:lpstr>Potential VNFs</vt:lpstr>
      <vt:lpstr>NFV deployments and PoCs</vt:lpstr>
      <vt:lpstr>NFV ISG</vt:lpstr>
      <vt:lpstr>NFV ISG (cont.)</vt:lpstr>
      <vt:lpstr>NFV architecture</vt:lpstr>
      <vt:lpstr>Hype and Doubts</vt:lpstr>
      <vt:lpstr>Are SDN and NFV really solutions ?</vt:lpstr>
      <vt:lpstr>Doubts</vt:lpstr>
      <vt:lpstr>Moore’s law vs. Butter’s law</vt:lpstr>
      <vt:lpstr>SDN layer violations</vt:lpstr>
      <vt:lpstr>Consequences of layer violations</vt:lpstr>
      <vt:lpstr>The CAP Theorem</vt:lpstr>
      <vt:lpstr>CAP: the SP Network Choice</vt:lpstr>
      <vt:lpstr>CAP: the SDN Choice</vt:lpstr>
      <vt:lpstr>Scalability</vt:lpstr>
      <vt:lpstr>OpenFlow</vt:lpstr>
      <vt:lpstr>Open Networking Foundation</vt:lpstr>
      <vt:lpstr>ONF structure</vt:lpstr>
      <vt:lpstr>ONF groups</vt:lpstr>
      <vt:lpstr>ONF members</vt:lpstr>
      <vt:lpstr>OpenFlow</vt:lpstr>
      <vt:lpstr>OF matching</vt:lpstr>
      <vt:lpstr>OF flow table</vt:lpstr>
      <vt:lpstr>OpenFlow 1.3 basic match fields</vt:lpstr>
      <vt:lpstr>OpenFlow Switch Operation</vt:lpstr>
      <vt:lpstr>OF 1.1+ pipeline</vt:lpstr>
      <vt:lpstr>OF 1.1+ flow table operation</vt:lpstr>
      <vt:lpstr>Unmatched packets</vt:lpstr>
      <vt:lpstr>OF switch ports</vt:lpstr>
      <vt:lpstr>Instructions</vt:lpstr>
      <vt:lpstr>Actions</vt:lpstr>
      <vt:lpstr>Meters</vt:lpstr>
      <vt:lpstr>OpenFlow statistics</vt:lpstr>
      <vt:lpstr>Flow removal and expiry</vt:lpstr>
      <vt:lpstr>Groups</vt:lpstr>
      <vt:lpstr>Slicings</vt:lpstr>
      <vt:lpstr>OpenFlow protocol packet format</vt:lpstr>
      <vt:lpstr>OpenFlow messages</vt:lpstr>
      <vt:lpstr>OpenFlow message types</vt:lpstr>
      <vt:lpstr>Session setup and maintenance</vt:lpstr>
      <vt:lpstr>Bootstrapping</vt:lpstr>
      <vt:lpstr>Barrier message</vt:lpstr>
      <vt:lpstr>Scaling</vt:lpstr>
      <vt:lpstr>What’s new in OF 1.4 ?</vt:lpstr>
      <vt:lpstr>Alternatives to OpenFlow</vt:lpstr>
      <vt:lpstr>OpenFlow Alternatives</vt:lpstr>
      <vt:lpstr>ForCES background</vt:lpstr>
      <vt:lpstr>To learn more</vt:lpstr>
      <vt:lpstr>Why ForCES ?</vt:lpstr>
      <vt:lpstr>ForCES  and  SDN ?</vt:lpstr>
      <vt:lpstr>ForCES Architecture</vt:lpstr>
      <vt:lpstr>LFBs</vt:lpstr>
      <vt:lpstr>ForCES Protocol</vt:lpstr>
      <vt:lpstr>ForCES protocol example</vt:lpstr>
      <vt:lpstr>ForCES  vs.  OpenFlow</vt:lpstr>
      <vt:lpstr>I2RS</vt:lpstr>
      <vt:lpstr>I2RS architecture</vt:lpstr>
      <vt:lpstr>I2RS  and  SDN ?</vt:lpstr>
      <vt:lpstr>PCE</vt:lpstr>
      <vt:lpstr>PCEP</vt:lpstr>
      <vt:lpstr>PCE  and  SDN ?</vt:lpstr>
      <vt:lpstr>Segment routing</vt:lpstr>
      <vt:lpstr>Segment routing vs. SDN</vt:lpstr>
      <vt:lpstr>ALTO</vt:lpstr>
      <vt:lpstr>Other SDN languages</vt:lpstr>
      <vt:lpstr>OpenDaylight</vt:lpstr>
      <vt:lpstr>OpenStack</vt:lpstr>
    </vt:vector>
  </TitlesOfParts>
  <Company>Rad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SDNFV</dc:title>
  <dc:creator>Y(J)S</dc:creator>
  <cp:keywords>SDN, NFV, virtualization</cp:keywords>
  <cp:lastModifiedBy>yaakov_s</cp:lastModifiedBy>
  <cp:revision>735</cp:revision>
  <dcterms:created xsi:type="dcterms:W3CDTF">2013-01-21T06:31:02Z</dcterms:created>
  <dcterms:modified xsi:type="dcterms:W3CDTF">2014-02-19T17:51:13Z</dcterms:modified>
</cp:coreProperties>
</file>