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444" r:id="rId2"/>
    <p:sldId id="447" r:id="rId3"/>
    <p:sldId id="449" r:id="rId4"/>
    <p:sldId id="448" r:id="rId5"/>
    <p:sldId id="450" r:id="rId6"/>
    <p:sldId id="457" r:id="rId7"/>
    <p:sldId id="451" r:id="rId8"/>
    <p:sldId id="452" r:id="rId9"/>
    <p:sldId id="454" r:id="rId10"/>
    <p:sldId id="453" r:id="rId11"/>
    <p:sldId id="456" r:id="rId12"/>
    <p:sldId id="458" r:id="rId13"/>
    <p:sldId id="459" r:id="rId14"/>
    <p:sldId id="455" r:id="rId15"/>
    <p:sldId id="462" r:id="rId16"/>
    <p:sldId id="463" r:id="rId17"/>
    <p:sldId id="464" r:id="rId18"/>
    <p:sldId id="465" r:id="rId19"/>
    <p:sldId id="466" r:id="rId20"/>
    <p:sldId id="467" r:id="rId21"/>
    <p:sldId id="408" r:id="rId22"/>
  </p:sldIdLst>
  <p:sldSz cx="9144000" cy="6858000" type="screen4x3"/>
  <p:notesSz cx="6662738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47">
          <p15:clr>
            <a:srgbClr val="A4A3A4"/>
          </p15:clr>
        </p15:guide>
        <p15:guide id="2" orient="horz" pos="3178">
          <p15:clr>
            <a:srgbClr val="A4A3A4"/>
          </p15:clr>
        </p15:guide>
        <p15:guide id="3" orient="horz" pos="4224">
          <p15:clr>
            <a:srgbClr val="A4A3A4"/>
          </p15:clr>
        </p15:guide>
        <p15:guide id="4" orient="horz" pos="2688">
          <p15:clr>
            <a:srgbClr val="A4A3A4"/>
          </p15:clr>
        </p15:guide>
        <p15:guide id="5" pos="487">
          <p15:clr>
            <a:srgbClr val="A4A3A4"/>
          </p15:clr>
        </p15:guide>
        <p15:guide id="6" pos="2757">
          <p15:clr>
            <a:srgbClr val="A4A3A4"/>
          </p15:clr>
        </p15:guide>
        <p15:guide id="7" pos="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62D0"/>
    <a:srgbClr val="00C8D2"/>
    <a:srgbClr val="009E47"/>
    <a:srgbClr val="D0DA00"/>
    <a:srgbClr val="FF9999"/>
    <a:srgbClr val="0098A1"/>
    <a:srgbClr val="00DE64"/>
    <a:srgbClr val="C9D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5385" autoAdjust="0"/>
  </p:normalViewPr>
  <p:slideViewPr>
    <p:cSldViewPr snapToGrid="0">
      <p:cViewPr varScale="1">
        <p:scale>
          <a:sx n="80" d="100"/>
          <a:sy n="80" d="100"/>
        </p:scale>
        <p:origin x="384" y="66"/>
      </p:cViewPr>
      <p:guideLst>
        <p:guide orient="horz" pos="2147"/>
        <p:guide orient="horz" pos="3178"/>
        <p:guide orient="horz" pos="4224"/>
        <p:guide orient="horz" pos="2688"/>
        <p:guide pos="487"/>
        <p:guide pos="2757"/>
        <p:guide pos="4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-15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3488" y="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B6CBB4E-6695-41A6-A12D-188F75D54237}" type="datetimeFigureOut">
              <a:rPr lang="en-US"/>
              <a:pPr>
                <a:defRPr/>
              </a:pPr>
              <a:t>12/2/2018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76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3488" y="9428163"/>
            <a:ext cx="28876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C68A3D4-ED7C-430F-9643-0C15E738A2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1136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3488" y="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41A2A3-6803-449F-81FD-994BF5844EF2}" type="datetimeFigureOut">
              <a:rPr lang="en-US"/>
              <a:pPr>
                <a:defRPr/>
              </a:pPr>
              <a:t>12/2/2018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2923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76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3488" y="9428163"/>
            <a:ext cx="28876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2434059-C4C7-4113-8F3F-692D295B05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5588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 of Presentatio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 userDrawn="1"/>
        </p:nvSpPr>
        <p:spPr>
          <a:xfrm>
            <a:off x="0" y="0"/>
            <a:ext cx="9144000" cy="532765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6258295" y="6737460"/>
            <a:ext cx="2699967" cy="108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577850" y="0"/>
            <a:ext cx="184150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Title 13"/>
          <p:cNvSpPr>
            <a:spLocks noGrp="1"/>
          </p:cNvSpPr>
          <p:nvPr>
            <p:ph type="title"/>
          </p:nvPr>
        </p:nvSpPr>
        <p:spPr>
          <a:xfrm>
            <a:off x="4016188" y="1764205"/>
            <a:ext cx="4141693" cy="129418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21"/>
          <p:cNvSpPr>
            <a:spLocks noGrp="1"/>
          </p:cNvSpPr>
          <p:nvPr>
            <p:ph type="body" sz="quarter" idx="13"/>
          </p:nvPr>
        </p:nvSpPr>
        <p:spPr>
          <a:xfrm>
            <a:off x="4033648" y="4131980"/>
            <a:ext cx="4124234" cy="1120775"/>
          </a:xfrm>
          <a:prstGeom prst="rect">
            <a:avLst/>
          </a:prstGeom>
        </p:spPr>
        <p:txBody>
          <a:bodyPr/>
          <a:lstStyle>
            <a:lvl1pPr>
              <a:buNone/>
              <a:defRPr sz="1800" b="1">
                <a:solidFill>
                  <a:schemeClr val="tx1">
                    <a:lumMod val="50000"/>
                  </a:schemeClr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Text Placeholder 21"/>
          <p:cNvSpPr>
            <a:spLocks noGrp="1"/>
          </p:cNvSpPr>
          <p:nvPr>
            <p:ph type="body" sz="quarter" idx="14"/>
          </p:nvPr>
        </p:nvSpPr>
        <p:spPr>
          <a:xfrm>
            <a:off x="4033648" y="3185496"/>
            <a:ext cx="4124234" cy="764412"/>
          </a:xfrm>
          <a:prstGeom prst="rect">
            <a:avLst/>
          </a:prstGeom>
        </p:spPr>
        <p:txBody>
          <a:bodyPr/>
          <a:lstStyle>
            <a:lvl1pPr>
              <a:buNone/>
              <a:defRPr sz="2400" b="1" baseline="0">
                <a:solidFill>
                  <a:srgbClr val="0098A1"/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Same Side Corner Rectangle 1"/>
          <p:cNvSpPr/>
          <p:nvPr userDrawn="1"/>
        </p:nvSpPr>
        <p:spPr>
          <a:xfrm>
            <a:off x="0" y="0"/>
            <a:ext cx="9144000" cy="532765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03300" y="5170488"/>
            <a:ext cx="2303463" cy="3381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www.rad.com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577850" y="0"/>
            <a:ext cx="47625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4841875" y="0"/>
            <a:ext cx="242888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6" name="Picture 6" descr="RAD_only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8775" y="4611688"/>
            <a:ext cx="1071563" cy="61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6"/>
          <p:cNvSpPr txBox="1">
            <a:spLocks noChangeArrowheads="1"/>
          </p:cNvSpPr>
          <p:nvPr userDrawn="1"/>
        </p:nvSpPr>
        <p:spPr bwMode="auto">
          <a:xfrm>
            <a:off x="838200" y="1749425"/>
            <a:ext cx="6286500" cy="207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882" tIns="50941" rIns="101882" bIns="50941"/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Thank You </a:t>
            </a:r>
            <a:b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For Your </a:t>
            </a:r>
            <a:b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Attention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>
            <a:lum bright="14000"/>
          </a:blip>
          <a:srcRect l="63930" t="94395"/>
          <a:stretch>
            <a:fillRect/>
          </a:stretch>
        </p:blipFill>
        <p:spPr bwMode="auto">
          <a:xfrm>
            <a:off x="5846763" y="6557963"/>
            <a:ext cx="3303587" cy="30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ound Single Corner Rectangle 5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7" name="Picture 5" descr="rad-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2600" y="363538"/>
            <a:ext cx="762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39077" y="1352779"/>
            <a:ext cx="8107358" cy="5127534"/>
          </a:xfrm>
          <a:prstGeom prst="rect">
            <a:avLst/>
          </a:prstGeom>
        </p:spPr>
        <p:txBody>
          <a:bodyPr/>
          <a:lstStyle>
            <a:lvl1pPr marL="0" indent="0" defTabSz="358775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buFont typeface="Arial" panose="020B0604020202020204" pitchFamily="34" charset="0"/>
              <a:buNone/>
              <a:defRPr sz="2000">
                <a:solidFill>
                  <a:srgbClr val="000000"/>
                </a:solidFill>
              </a:defRPr>
            </a:lvl1pPr>
            <a:lvl2pPr marL="576263" indent="-238125">
              <a:lnSpc>
                <a:spcPct val="100000"/>
              </a:lnSpc>
              <a:spcBef>
                <a:spcPts val="600"/>
              </a:spcBef>
              <a:defRPr sz="2000">
                <a:solidFill>
                  <a:srgbClr val="000000"/>
                </a:solidFill>
              </a:defRPr>
            </a:lvl2pPr>
            <a:lvl3pPr marL="857250" indent="-168275">
              <a:lnSpc>
                <a:spcPct val="100000"/>
              </a:lnSpc>
              <a:spcBef>
                <a:spcPts val="600"/>
              </a:spcBef>
              <a:defRPr sz="1800">
                <a:solidFill>
                  <a:srgbClr val="000000"/>
                </a:solidFill>
              </a:defRPr>
            </a:lvl3pPr>
            <a:lvl4pPr marL="1196975" indent="-22542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4pPr>
            <a:lvl5pPr marL="1433513" indent="-18097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5pPr>
          </a:lstStyle>
          <a:p>
            <a:pPr lvl="0"/>
            <a:endParaRPr lang="en-US" dirty="0" smtClean="0"/>
          </a:p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Regular Slide withou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6596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US" sz="3600" b="1" kern="0" baseline="0" dirty="0" smtClean="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</a:p>
        </p:txBody>
      </p:sp>
      <p:sp>
        <p:nvSpPr>
          <p:cNvPr id="7" name="Round Single Corner Rectangle 6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47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para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 userDrawn="1"/>
        </p:nvSpPr>
        <p:spPr>
          <a:xfrm>
            <a:off x="0" y="0"/>
            <a:ext cx="9144000" cy="532765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9339" y="2766218"/>
            <a:ext cx="5110413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7332412" y="0"/>
            <a:ext cx="242888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909054" y="0"/>
            <a:ext cx="47625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502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84300"/>
            <a:ext cx="8585199" cy="4978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2pPr>
              <a:lnSpc>
                <a:spcPct val="100000"/>
              </a:lnSpc>
              <a:spcBef>
                <a:spcPts val="0"/>
              </a:spcBef>
              <a:defRPr/>
            </a:lvl2pPr>
            <a:lvl3pPr>
              <a:lnSpc>
                <a:spcPct val="100000"/>
              </a:lnSpc>
              <a:spcBef>
                <a:spcPts val="0"/>
              </a:spcBef>
              <a:defRPr/>
            </a:lvl3pPr>
            <a:lvl4pPr>
              <a:lnSpc>
                <a:spcPct val="100000"/>
              </a:lnSpc>
              <a:spcBef>
                <a:spcPts val="0"/>
              </a:spcBef>
              <a:defRPr/>
            </a:lvl4pPr>
            <a:lvl5pPr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2425" y="12700"/>
            <a:ext cx="6638925" cy="1000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51171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0"/>
          <p:cNvSpPr txBox="1">
            <a:spLocks noChangeArrowheads="1"/>
          </p:cNvSpPr>
          <p:nvPr/>
        </p:nvSpPr>
        <p:spPr bwMode="auto">
          <a:xfrm>
            <a:off x="8157084" y="6650038"/>
            <a:ext cx="737679" cy="246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 smtClean="0">
                <a:latin typeface="+mn-lt"/>
                <a:cs typeface="+mn-cs"/>
              </a:rPr>
              <a:t>SD-WAN  </a:t>
            </a:r>
            <a:fld id="{F9623A8B-B7CD-4310-934B-56EDFF9E264B}" type="slidenum">
              <a:rPr lang="en-US" sz="1000" smtClean="0">
                <a:solidFill>
                  <a:srgbClr val="4D4D4D"/>
                </a:solidFill>
                <a:latin typeface="+mn-lt"/>
                <a:cs typeface="Arial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dirty="0">
              <a:solidFill>
                <a:srgbClr val="4D4D4D"/>
              </a:solidFill>
              <a:latin typeface="+mn-lt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cs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cs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cs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cs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5592" y="2934660"/>
            <a:ext cx="5148345" cy="1204203"/>
          </a:xfrm>
        </p:spPr>
        <p:txBody>
          <a:bodyPr/>
          <a:lstStyle/>
          <a:p>
            <a:r>
              <a:rPr lang="en-US" dirty="0" smtClean="0"/>
              <a:t>Segment Routing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100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Label distribution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The ingress LER learns </a:t>
            </a:r>
            <a:r>
              <a:rPr lang="en-US" sz="2400" i="1" dirty="0" smtClean="0"/>
              <a:t>nodes</a:t>
            </a:r>
            <a:r>
              <a:rPr lang="en-US" sz="2400" dirty="0" smtClean="0"/>
              <a:t> and </a:t>
            </a:r>
            <a:r>
              <a:rPr lang="en-US" sz="2400" i="1" dirty="0" smtClean="0"/>
              <a:t>adjacencies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from </a:t>
            </a:r>
            <a:r>
              <a:rPr lang="en-US" sz="2400" dirty="0"/>
              <a:t>the </a:t>
            </a:r>
            <a:r>
              <a:rPr lang="en-US" sz="2400" b="1" dirty="0"/>
              <a:t>I</a:t>
            </a:r>
            <a:r>
              <a:rPr lang="en-US" sz="2400" dirty="0"/>
              <a:t>nterior </a:t>
            </a:r>
            <a:r>
              <a:rPr lang="en-US" sz="2400" b="1" dirty="0"/>
              <a:t>G</a:t>
            </a:r>
            <a:r>
              <a:rPr lang="en-US" sz="2400" dirty="0"/>
              <a:t>ateway </a:t>
            </a:r>
            <a:r>
              <a:rPr lang="en-US" sz="2400" b="1" dirty="0"/>
              <a:t>P</a:t>
            </a:r>
            <a:r>
              <a:rPr lang="en-US" sz="2400" dirty="0"/>
              <a:t>rotocol (e.g., </a:t>
            </a:r>
            <a:r>
              <a:rPr lang="en-US" sz="2400" dirty="0" smtClean="0"/>
              <a:t>OSPF or IS-IS) 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Hence, it can select each node and link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to be traversed along the desired path</a:t>
            </a:r>
          </a:p>
          <a:p>
            <a:r>
              <a:rPr lang="en-US" sz="2400" dirty="0" smtClean="0"/>
              <a:t>The source LSR can insert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(global) node SIDs (either direct or loose)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or adjacency SIDs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or combinations 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But how does the source LSR know the labels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that indicates to an LSR to forward over a desired link?</a:t>
            </a:r>
          </a:p>
          <a:p>
            <a:r>
              <a:rPr lang="en-US" sz="2400" dirty="0" smtClean="0"/>
              <a:t>Segment Routing augments the IGP with label information</a:t>
            </a:r>
          </a:p>
          <a:p>
            <a:r>
              <a:rPr lang="en-US" sz="2400" dirty="0" smtClean="0"/>
              <a:t>(LDP is no longer needed)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29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Segments as instructions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Constructing a segment routing label stack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is similar to programming in a low-level language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Each label can be considered to be an instruction (op-code)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The ingress LER encodes the list of instructions (SIDs)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and each LSR interprets and executes one instruction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thus making the networking into a giant processor</a:t>
            </a:r>
          </a:p>
          <a:p>
            <a:r>
              <a:rPr lang="en-US" sz="2400" dirty="0"/>
              <a:t>Segment instructions can be: 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Forward over link L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Go to node N using the shortest path 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Apply service S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22402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extension headers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The standard IPv6 header looks like this: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2400" dirty="0" smtClean="0"/>
              <a:t>and by using “Next Header” one can add options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in particular, the routing extension header</a:t>
            </a:r>
            <a:endParaRPr lang="en-US" sz="2400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8632964"/>
              </p:ext>
            </p:extLst>
          </p:nvPr>
        </p:nvGraphicFramePr>
        <p:xfrm>
          <a:off x="393414" y="1810769"/>
          <a:ext cx="8504923" cy="22256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04923"/>
              </a:tblGrid>
              <a:tr h="370946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3" marB="45733"/>
                </a:tc>
              </a:tr>
              <a:tr h="370946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3" marB="45733"/>
                </a:tc>
              </a:tr>
              <a:tr h="74189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3" marB="45733"/>
                </a:tc>
              </a:tr>
              <a:tr h="74189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3" marB="45733"/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 rot="5400000">
            <a:off x="1430738" y="2001268"/>
            <a:ext cx="3556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2948388" y="2001268"/>
            <a:ext cx="3556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18"/>
          <p:cNvSpPr txBox="1">
            <a:spLocks noChangeArrowheads="1"/>
          </p:cNvSpPr>
          <p:nvPr/>
        </p:nvSpPr>
        <p:spPr bwMode="auto">
          <a:xfrm>
            <a:off x="510781" y="1798069"/>
            <a:ext cx="100409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VER=6</a:t>
            </a:r>
            <a:endParaRPr lang="en-US" altLang="en-US" dirty="0"/>
          </a:p>
        </p:txBody>
      </p:sp>
      <p:sp>
        <p:nvSpPr>
          <p:cNvPr id="9" name="TextBox 20"/>
          <p:cNvSpPr txBox="1">
            <a:spLocks noChangeArrowheads="1"/>
          </p:cNvSpPr>
          <p:nvPr/>
        </p:nvSpPr>
        <p:spPr bwMode="auto">
          <a:xfrm>
            <a:off x="1836153" y="1788408"/>
            <a:ext cx="126682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TC 8b</a:t>
            </a:r>
            <a:endParaRPr lang="en-US" altLang="en-US" dirty="0"/>
          </a:p>
        </p:txBody>
      </p:sp>
      <p:sp>
        <p:nvSpPr>
          <p:cNvPr id="10" name="TextBox 24"/>
          <p:cNvSpPr txBox="1">
            <a:spLocks noChangeArrowheads="1"/>
          </p:cNvSpPr>
          <p:nvPr/>
        </p:nvSpPr>
        <p:spPr bwMode="auto">
          <a:xfrm>
            <a:off x="4570812" y="1798069"/>
            <a:ext cx="2146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/>
              <a:t>Flow </a:t>
            </a:r>
            <a:r>
              <a:rPr lang="en-US" altLang="en-US" dirty="0" smtClean="0"/>
              <a:t>label   20b</a:t>
            </a:r>
            <a:endParaRPr lang="en-US" altLang="en-US" dirty="0"/>
          </a:p>
        </p:txBody>
      </p:sp>
      <p:sp>
        <p:nvSpPr>
          <p:cNvPr id="11" name="TextBox 25"/>
          <p:cNvSpPr txBox="1">
            <a:spLocks noChangeArrowheads="1"/>
          </p:cNvSpPr>
          <p:nvPr/>
        </p:nvSpPr>
        <p:spPr bwMode="auto">
          <a:xfrm>
            <a:off x="986237" y="2153669"/>
            <a:ext cx="2857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/>
              <a:t>Payload </a:t>
            </a:r>
            <a:r>
              <a:rPr lang="en-US" altLang="en-US" dirty="0" smtClean="0"/>
              <a:t>Length  16b</a:t>
            </a:r>
            <a:endParaRPr lang="en-US" altLang="en-US" dirty="0"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6405865" y="2356869"/>
            <a:ext cx="3556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28"/>
          <p:cNvSpPr txBox="1">
            <a:spLocks noChangeArrowheads="1"/>
          </p:cNvSpPr>
          <p:nvPr/>
        </p:nvSpPr>
        <p:spPr bwMode="auto">
          <a:xfrm>
            <a:off x="4602837" y="2167163"/>
            <a:ext cx="1797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/>
              <a:t>Next </a:t>
            </a:r>
            <a:r>
              <a:rPr lang="en-US" altLang="en-US" dirty="0" smtClean="0"/>
              <a:t>Header 8b</a:t>
            </a:r>
            <a:endParaRPr lang="en-US" altLang="en-US" dirty="0"/>
          </a:p>
        </p:txBody>
      </p:sp>
      <p:sp>
        <p:nvSpPr>
          <p:cNvPr id="14" name="TextBox 29"/>
          <p:cNvSpPr txBox="1">
            <a:spLocks noChangeArrowheads="1"/>
          </p:cNvSpPr>
          <p:nvPr/>
        </p:nvSpPr>
        <p:spPr bwMode="auto">
          <a:xfrm>
            <a:off x="6709672" y="2148906"/>
            <a:ext cx="1924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/>
              <a:t>Hop </a:t>
            </a:r>
            <a:r>
              <a:rPr lang="en-US" altLang="en-US" dirty="0" smtClean="0"/>
              <a:t>Limit  8b</a:t>
            </a:r>
            <a:endParaRPr lang="en-US" altLang="en-US" dirty="0"/>
          </a:p>
        </p:txBody>
      </p:sp>
      <p:sp>
        <p:nvSpPr>
          <p:cNvPr id="15" name="TextBox 37"/>
          <p:cNvSpPr txBox="1">
            <a:spLocks noChangeArrowheads="1"/>
          </p:cNvSpPr>
          <p:nvPr/>
        </p:nvSpPr>
        <p:spPr bwMode="auto">
          <a:xfrm>
            <a:off x="2408637" y="2737869"/>
            <a:ext cx="3886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>
                <a:solidFill>
                  <a:srgbClr val="002060"/>
                </a:solidFill>
              </a:rPr>
              <a:t>Source Address  (SA</a:t>
            </a:r>
            <a:r>
              <a:rPr lang="en-US" altLang="en-US" dirty="0" smtClean="0">
                <a:solidFill>
                  <a:srgbClr val="002060"/>
                </a:solidFill>
              </a:rPr>
              <a:t>)  128 bits</a:t>
            </a:r>
            <a:endParaRPr lang="en-US" altLang="en-US" dirty="0">
              <a:solidFill>
                <a:srgbClr val="002060"/>
              </a:solidFill>
            </a:endParaRPr>
          </a:p>
        </p:txBody>
      </p:sp>
      <p:sp>
        <p:nvSpPr>
          <p:cNvPr id="16" name="TextBox 38"/>
          <p:cNvSpPr txBox="1">
            <a:spLocks noChangeArrowheads="1"/>
          </p:cNvSpPr>
          <p:nvPr/>
        </p:nvSpPr>
        <p:spPr bwMode="auto">
          <a:xfrm>
            <a:off x="2421337" y="3488756"/>
            <a:ext cx="3886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>
                <a:solidFill>
                  <a:srgbClr val="002060"/>
                </a:solidFill>
              </a:rPr>
              <a:t>Destination Address  (DA</a:t>
            </a:r>
            <a:r>
              <a:rPr lang="en-US" altLang="en-US" dirty="0" smtClean="0">
                <a:solidFill>
                  <a:srgbClr val="002060"/>
                </a:solidFill>
              </a:rPr>
              <a:t>)  128 bits</a:t>
            </a:r>
            <a:endParaRPr lang="en-US" altLang="en-US" dirty="0">
              <a:solidFill>
                <a:srgbClr val="002060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4189813" y="2369568"/>
            <a:ext cx="3556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6996496"/>
              </p:ext>
            </p:extLst>
          </p:nvPr>
        </p:nvGraphicFramePr>
        <p:xfrm>
          <a:off x="395686" y="4556247"/>
          <a:ext cx="8504923" cy="7418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04923"/>
              </a:tblGrid>
              <a:tr h="370946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3" marB="45733"/>
                </a:tc>
              </a:tr>
              <a:tr h="370946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3" marB="45733"/>
                </a:tc>
              </a:tr>
            </a:tbl>
          </a:graphicData>
        </a:graphic>
      </p:graphicFrame>
      <p:cxnSp>
        <p:nvCxnSpPr>
          <p:cNvPr id="20" name="Straight Connector 19"/>
          <p:cNvCxnSpPr/>
          <p:nvPr/>
        </p:nvCxnSpPr>
        <p:spPr>
          <a:xfrm rot="5400000">
            <a:off x="2293351" y="4733254"/>
            <a:ext cx="3556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4180460" y="4746747"/>
            <a:ext cx="3556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4"/>
          <p:cNvSpPr txBox="1">
            <a:spLocks noChangeArrowheads="1"/>
          </p:cNvSpPr>
          <p:nvPr/>
        </p:nvSpPr>
        <p:spPr bwMode="auto">
          <a:xfrm>
            <a:off x="5529972" y="4528305"/>
            <a:ext cx="2146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options + padding</a:t>
            </a:r>
            <a:endParaRPr lang="en-US" altLang="en-US" dirty="0"/>
          </a:p>
        </p:txBody>
      </p:sp>
      <p:sp>
        <p:nvSpPr>
          <p:cNvPr id="32" name="TextBox 28"/>
          <p:cNvSpPr txBox="1">
            <a:spLocks noChangeArrowheads="1"/>
          </p:cNvSpPr>
          <p:nvPr/>
        </p:nvSpPr>
        <p:spPr bwMode="auto">
          <a:xfrm>
            <a:off x="501608" y="4543547"/>
            <a:ext cx="1797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/>
              <a:t>Next </a:t>
            </a:r>
            <a:r>
              <a:rPr lang="en-US" altLang="en-US" dirty="0" smtClean="0"/>
              <a:t>Header 8b</a:t>
            </a:r>
            <a:endParaRPr lang="en-US" altLang="en-US" dirty="0"/>
          </a:p>
        </p:txBody>
      </p:sp>
      <p:sp>
        <p:nvSpPr>
          <p:cNvPr id="33" name="TextBox 25"/>
          <p:cNvSpPr txBox="1">
            <a:spLocks noChangeArrowheads="1"/>
          </p:cNvSpPr>
          <p:nvPr/>
        </p:nvSpPr>
        <p:spPr bwMode="auto">
          <a:xfrm>
            <a:off x="2062157" y="4543547"/>
            <a:ext cx="28575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Header Len 8b</a:t>
            </a:r>
            <a:endParaRPr lang="en-US" altLang="en-US" dirty="0"/>
          </a:p>
        </p:txBody>
      </p:sp>
      <p:sp>
        <p:nvSpPr>
          <p:cNvPr id="34" name="TextBox 24"/>
          <p:cNvSpPr txBox="1">
            <a:spLocks noChangeArrowheads="1"/>
          </p:cNvSpPr>
          <p:nvPr/>
        </p:nvSpPr>
        <p:spPr bwMode="auto">
          <a:xfrm>
            <a:off x="3278587" y="4898089"/>
            <a:ext cx="2146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options + padding</a:t>
            </a:r>
            <a:endParaRPr lang="en-US" altLang="en-US" dirty="0"/>
          </a:p>
        </p:txBody>
      </p:sp>
      <p:graphicFrame>
        <p:nvGraphicFramePr>
          <p:cNvPr id="3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765004"/>
              </p:ext>
            </p:extLst>
          </p:nvPr>
        </p:nvGraphicFramePr>
        <p:xfrm>
          <a:off x="397958" y="5909653"/>
          <a:ext cx="8504923" cy="7418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04923"/>
              </a:tblGrid>
              <a:tr h="370946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3" marB="45733"/>
                </a:tc>
              </a:tr>
              <a:tr h="370946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3" marB="45733"/>
                </a:tc>
              </a:tr>
            </a:tbl>
          </a:graphicData>
        </a:graphic>
      </p:graphicFrame>
      <p:cxnSp>
        <p:nvCxnSpPr>
          <p:cNvPr id="36" name="Straight Connector 35"/>
          <p:cNvCxnSpPr/>
          <p:nvPr/>
        </p:nvCxnSpPr>
        <p:spPr>
          <a:xfrm rot="5400000">
            <a:off x="2295623" y="6086660"/>
            <a:ext cx="3556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4182732" y="6100153"/>
            <a:ext cx="3556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24"/>
          <p:cNvSpPr txBox="1">
            <a:spLocks noChangeArrowheads="1"/>
          </p:cNvSpPr>
          <p:nvPr/>
        </p:nvSpPr>
        <p:spPr bwMode="auto">
          <a:xfrm>
            <a:off x="4358260" y="5896953"/>
            <a:ext cx="2146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Type  8b</a:t>
            </a:r>
            <a:endParaRPr lang="en-US" altLang="en-US" dirty="0"/>
          </a:p>
        </p:txBody>
      </p:sp>
      <p:sp>
        <p:nvSpPr>
          <p:cNvPr id="39" name="TextBox 28"/>
          <p:cNvSpPr txBox="1">
            <a:spLocks noChangeArrowheads="1"/>
          </p:cNvSpPr>
          <p:nvPr/>
        </p:nvSpPr>
        <p:spPr bwMode="auto">
          <a:xfrm>
            <a:off x="503880" y="5896953"/>
            <a:ext cx="1797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/>
              <a:t>Next </a:t>
            </a:r>
            <a:r>
              <a:rPr lang="en-US" altLang="en-US" dirty="0" smtClean="0"/>
              <a:t>Header 8b</a:t>
            </a:r>
            <a:endParaRPr lang="en-US" altLang="en-US" dirty="0"/>
          </a:p>
        </p:txBody>
      </p:sp>
      <p:sp>
        <p:nvSpPr>
          <p:cNvPr id="40" name="TextBox 25"/>
          <p:cNvSpPr txBox="1">
            <a:spLocks noChangeArrowheads="1"/>
          </p:cNvSpPr>
          <p:nvPr/>
        </p:nvSpPr>
        <p:spPr bwMode="auto">
          <a:xfrm>
            <a:off x="2064429" y="5896953"/>
            <a:ext cx="28575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Header Len 8b</a:t>
            </a:r>
            <a:endParaRPr lang="en-US" altLang="en-US" dirty="0"/>
          </a:p>
        </p:txBody>
      </p:sp>
      <p:sp>
        <p:nvSpPr>
          <p:cNvPr id="41" name="TextBox 24"/>
          <p:cNvSpPr txBox="1">
            <a:spLocks noChangeArrowheads="1"/>
          </p:cNvSpPr>
          <p:nvPr/>
        </p:nvSpPr>
        <p:spPr bwMode="auto">
          <a:xfrm>
            <a:off x="3280859" y="6251495"/>
            <a:ext cx="336947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optional type-specific data</a:t>
            </a:r>
            <a:endParaRPr lang="en-US" altLang="en-US" dirty="0"/>
          </a:p>
        </p:txBody>
      </p:sp>
      <p:cxnSp>
        <p:nvCxnSpPr>
          <p:cNvPr id="42" name="Straight Connector 41"/>
          <p:cNvCxnSpPr/>
          <p:nvPr/>
        </p:nvCxnSpPr>
        <p:spPr>
          <a:xfrm rot="5400000">
            <a:off x="6474121" y="6088934"/>
            <a:ext cx="3556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24"/>
          <p:cNvSpPr txBox="1">
            <a:spLocks noChangeArrowheads="1"/>
          </p:cNvSpPr>
          <p:nvPr/>
        </p:nvSpPr>
        <p:spPr bwMode="auto">
          <a:xfrm>
            <a:off x="6657787" y="5894114"/>
            <a:ext cx="2146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Segments Left 8b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85192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SRv6 extension header (SRH)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SRv6 uses the routing extension header with type = 4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and multiple SRv6 segments are concatenated</a:t>
            </a:r>
          </a:p>
          <a:p>
            <a:pPr>
              <a:spcBef>
                <a:spcPts val="0"/>
              </a:spcBef>
            </a:pPr>
            <a:endParaRPr lang="en-US" sz="2400" dirty="0" smtClean="0"/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endParaRPr lang="en-US" sz="2400" dirty="0" smtClean="0"/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endParaRPr lang="en-US" sz="2400" dirty="0" smtClean="0"/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endParaRPr lang="en-US" sz="2400" dirty="0" smtClean="0"/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 smtClean="0"/>
              <a:t>Next Header identifies the type of header after the SRH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Segments Left is decremented at each segment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Last Entry = n (the last entry in the segment list)</a:t>
            </a:r>
          </a:p>
          <a:p>
            <a:pPr>
              <a:spcBef>
                <a:spcPts val="0"/>
              </a:spcBef>
            </a:pPr>
            <a:r>
              <a:rPr lang="en-US" sz="2400" smtClean="0"/>
              <a:t>Flags include </a:t>
            </a:r>
            <a:r>
              <a:rPr lang="en-US" sz="2400" dirty="0" smtClean="0"/>
              <a:t>P (protected) O (OAM) A (Alert) and H (HMAC)</a:t>
            </a:r>
            <a:endParaRPr lang="en-US" sz="2400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581544"/>
              </p:ext>
            </p:extLst>
          </p:nvPr>
        </p:nvGraphicFramePr>
        <p:xfrm>
          <a:off x="241512" y="2333940"/>
          <a:ext cx="8504923" cy="25966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04923"/>
              </a:tblGrid>
              <a:tr h="370946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3" marB="45733"/>
                </a:tc>
              </a:tr>
              <a:tr h="370946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3" marB="45733"/>
                </a:tc>
              </a:tr>
              <a:tr h="370946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3" marB="45733"/>
                </a:tc>
              </a:tr>
              <a:tr h="370946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3" marB="45733"/>
                </a:tc>
              </a:tr>
              <a:tr h="370946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3" marB="45733"/>
                </a:tc>
              </a:tr>
              <a:tr h="370946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3" marB="45733"/>
                </a:tc>
              </a:tr>
              <a:tr h="370946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3" marB="45733"/>
                </a:tc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 rot="5400000">
            <a:off x="2139177" y="2510947"/>
            <a:ext cx="3556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4039934" y="2524440"/>
            <a:ext cx="3556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24"/>
          <p:cNvSpPr txBox="1">
            <a:spLocks noChangeArrowheads="1"/>
          </p:cNvSpPr>
          <p:nvPr/>
        </p:nvSpPr>
        <p:spPr bwMode="auto">
          <a:xfrm>
            <a:off x="4215462" y="2321240"/>
            <a:ext cx="2146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Type=4  8b</a:t>
            </a:r>
            <a:endParaRPr lang="en-US" altLang="en-US" dirty="0"/>
          </a:p>
        </p:txBody>
      </p:sp>
      <p:sp>
        <p:nvSpPr>
          <p:cNvPr id="8" name="TextBox 28"/>
          <p:cNvSpPr txBox="1">
            <a:spLocks noChangeArrowheads="1"/>
          </p:cNvSpPr>
          <p:nvPr/>
        </p:nvSpPr>
        <p:spPr bwMode="auto">
          <a:xfrm>
            <a:off x="347434" y="2321240"/>
            <a:ext cx="1797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/>
              <a:t>Next </a:t>
            </a:r>
            <a:r>
              <a:rPr lang="en-US" altLang="en-US" dirty="0" smtClean="0"/>
              <a:t>Header 8b</a:t>
            </a:r>
            <a:endParaRPr lang="en-US" altLang="en-US" dirty="0"/>
          </a:p>
        </p:txBody>
      </p:sp>
      <p:sp>
        <p:nvSpPr>
          <p:cNvPr id="9" name="TextBox 25"/>
          <p:cNvSpPr txBox="1">
            <a:spLocks noChangeArrowheads="1"/>
          </p:cNvSpPr>
          <p:nvPr/>
        </p:nvSpPr>
        <p:spPr bwMode="auto">
          <a:xfrm>
            <a:off x="1842263" y="2322347"/>
            <a:ext cx="28575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Header Len 8b</a:t>
            </a:r>
            <a:endParaRPr lang="en-US" altLang="en-US" dirty="0"/>
          </a:p>
        </p:txBody>
      </p:sp>
      <p:sp>
        <p:nvSpPr>
          <p:cNvPr id="10" name="TextBox 24"/>
          <p:cNvSpPr txBox="1">
            <a:spLocks noChangeArrowheads="1"/>
          </p:cNvSpPr>
          <p:nvPr/>
        </p:nvSpPr>
        <p:spPr bwMode="auto">
          <a:xfrm>
            <a:off x="4798557" y="2661277"/>
            <a:ext cx="336947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Tag</a:t>
            </a:r>
            <a:endParaRPr lang="en-US" alt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6317675" y="2513221"/>
            <a:ext cx="3556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4"/>
          <p:cNvSpPr txBox="1">
            <a:spLocks noChangeArrowheads="1"/>
          </p:cNvSpPr>
          <p:nvPr/>
        </p:nvSpPr>
        <p:spPr bwMode="auto">
          <a:xfrm>
            <a:off x="6501341" y="2318401"/>
            <a:ext cx="2146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Segments Left 8b</a:t>
            </a:r>
            <a:endParaRPr lang="en-US" altLang="en-US" dirty="0"/>
          </a:p>
        </p:txBody>
      </p:sp>
      <p:sp>
        <p:nvSpPr>
          <p:cNvPr id="13" name="TextBox 28"/>
          <p:cNvSpPr txBox="1">
            <a:spLocks noChangeArrowheads="1"/>
          </p:cNvSpPr>
          <p:nvPr/>
        </p:nvSpPr>
        <p:spPr bwMode="auto">
          <a:xfrm>
            <a:off x="390533" y="2675842"/>
            <a:ext cx="1797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Last Entry 8b</a:t>
            </a:r>
            <a:endParaRPr lang="en-US" altLang="en-US" dirty="0"/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2141449" y="2895363"/>
            <a:ext cx="3556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4040765" y="2883987"/>
            <a:ext cx="3556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28"/>
          <p:cNvSpPr txBox="1">
            <a:spLocks noChangeArrowheads="1"/>
          </p:cNvSpPr>
          <p:nvPr/>
        </p:nvSpPr>
        <p:spPr bwMode="auto">
          <a:xfrm>
            <a:off x="2426636" y="2675842"/>
            <a:ext cx="1797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Flags 8b</a:t>
            </a:r>
            <a:endParaRPr lang="en-US" altLang="en-US" dirty="0"/>
          </a:p>
        </p:txBody>
      </p:sp>
      <p:sp>
        <p:nvSpPr>
          <p:cNvPr id="17" name="TextBox 28"/>
          <p:cNvSpPr txBox="1">
            <a:spLocks noChangeArrowheads="1"/>
          </p:cNvSpPr>
          <p:nvPr/>
        </p:nvSpPr>
        <p:spPr bwMode="auto">
          <a:xfrm>
            <a:off x="3174365" y="3046698"/>
            <a:ext cx="26404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Segment[0]  128b</a:t>
            </a:r>
            <a:endParaRPr lang="en-US" altLang="en-US" dirty="0"/>
          </a:p>
        </p:txBody>
      </p:sp>
      <p:sp>
        <p:nvSpPr>
          <p:cNvPr id="18" name="TextBox 28"/>
          <p:cNvSpPr txBox="1">
            <a:spLocks noChangeArrowheads="1"/>
          </p:cNvSpPr>
          <p:nvPr/>
        </p:nvSpPr>
        <p:spPr bwMode="auto">
          <a:xfrm>
            <a:off x="3176637" y="3390170"/>
            <a:ext cx="26404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Segment[1]  128b</a:t>
            </a:r>
            <a:endParaRPr lang="en-US" altLang="en-US" dirty="0"/>
          </a:p>
        </p:txBody>
      </p:sp>
      <p:sp>
        <p:nvSpPr>
          <p:cNvPr id="19" name="TextBox 28"/>
          <p:cNvSpPr txBox="1">
            <a:spLocks noChangeArrowheads="1"/>
          </p:cNvSpPr>
          <p:nvPr/>
        </p:nvSpPr>
        <p:spPr bwMode="auto">
          <a:xfrm>
            <a:off x="3178909" y="4156722"/>
            <a:ext cx="26404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Segment[n]  128b</a:t>
            </a:r>
            <a:endParaRPr lang="en-US" altLang="en-US" dirty="0"/>
          </a:p>
        </p:txBody>
      </p:sp>
      <p:sp>
        <p:nvSpPr>
          <p:cNvPr id="20" name="TextBox 28"/>
          <p:cNvSpPr txBox="1">
            <a:spLocks noChangeArrowheads="1"/>
          </p:cNvSpPr>
          <p:nvPr/>
        </p:nvSpPr>
        <p:spPr bwMode="auto">
          <a:xfrm>
            <a:off x="3181183" y="4513841"/>
            <a:ext cx="26404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optional TLVs</a:t>
            </a:r>
            <a:endParaRPr lang="en-US" altLang="en-US" dirty="0"/>
          </a:p>
        </p:txBody>
      </p:sp>
      <p:sp>
        <p:nvSpPr>
          <p:cNvPr id="21" name="TextBox 28"/>
          <p:cNvSpPr txBox="1">
            <a:spLocks noChangeArrowheads="1"/>
          </p:cNvSpPr>
          <p:nvPr/>
        </p:nvSpPr>
        <p:spPr bwMode="auto">
          <a:xfrm>
            <a:off x="3271013" y="3736530"/>
            <a:ext cx="26404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 dirty="0" smtClean="0"/>
              <a:t>...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15240568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Unified-IP-SR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7" y="1352779"/>
            <a:ext cx="8175314" cy="4994858"/>
          </a:xfrm>
        </p:spPr>
        <p:txBody>
          <a:bodyPr/>
          <a:lstStyle/>
          <a:p>
            <a:r>
              <a:rPr lang="en-US" sz="2400" dirty="0" smtClean="0"/>
              <a:t>There is another encapsulation for SR in IP networks</a:t>
            </a:r>
          </a:p>
          <a:p>
            <a:r>
              <a:rPr lang="en-US" sz="2400" dirty="0" smtClean="0"/>
              <a:t>RFC 7510 defines MPLS-in-UDP for IPv4 or IPv6 networks</a:t>
            </a:r>
          </a:p>
          <a:p>
            <a:r>
              <a:rPr lang="en-US" sz="2400" dirty="0" smtClean="0"/>
              <a:t>This encapsulation may be better than RFC 4023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	since it enables fine grain load balancing using ECMP for IPv4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by using the UDP port for entropy </a:t>
            </a:r>
            <a:r>
              <a:rPr lang="en-US" dirty="0" smtClean="0"/>
              <a:t>(IPv6 already has the flow label)</a:t>
            </a:r>
            <a:endParaRPr lang="en-US" sz="2400" dirty="0" smtClean="0"/>
          </a:p>
          <a:p>
            <a:r>
              <a:rPr lang="en-US" sz="2400" dirty="0" smtClean="0"/>
              <a:t>Unified-IP-SR exploits MPLS-in-UDP to carry MPLS SR</a:t>
            </a:r>
          </a:p>
          <a:p>
            <a:r>
              <a:rPr lang="en-US" sz="2400" dirty="0" smtClean="0"/>
              <a:t>Routers must be capable of this new type of forwarding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and must advertise this capability in the IGP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but Unified-IP-SR can function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with a mixture of unified-IP-SR capable and legacy routers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99581" y="2243471"/>
            <a:ext cx="1812791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400" b="1" dirty="0" smtClean="0"/>
              <a:t>MPLS-in-IP</a:t>
            </a:r>
          </a:p>
          <a:p>
            <a:pPr>
              <a:lnSpc>
                <a:spcPct val="85000"/>
              </a:lnSpc>
            </a:pPr>
            <a:r>
              <a:rPr lang="en-US" sz="1400" b="1" dirty="0" smtClean="0"/>
              <a:t>MPLS-in-GRE-in-IP</a:t>
            </a:r>
            <a:endParaRPr lang="en-US" sz="1400" b="1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46409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FRR and LFA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One of the deficiencies of  SDN is the lack of resilience methods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err="1" smtClean="0"/>
              <a:t>OpenFlow</a:t>
            </a:r>
            <a:r>
              <a:rPr lang="en-US" sz="2400" dirty="0" smtClean="0"/>
              <a:t> provides a mechanism via group tables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Segment routing enables new resilience methods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that do not require signaling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that do not require maintaining massive network state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that avoid looping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One such method is </a:t>
            </a:r>
          </a:p>
          <a:p>
            <a:pPr>
              <a:spcBef>
                <a:spcPts val="0"/>
              </a:spcBef>
            </a:pPr>
            <a:r>
              <a:rPr lang="en-US" sz="2400" b="1" dirty="0"/>
              <a:t>	</a:t>
            </a:r>
            <a:r>
              <a:rPr lang="en-US" sz="2400" b="1" dirty="0" smtClean="0"/>
              <a:t>T</a:t>
            </a:r>
            <a:r>
              <a:rPr lang="en-US" sz="2400" dirty="0" smtClean="0"/>
              <a:t>opology </a:t>
            </a:r>
            <a:r>
              <a:rPr lang="en-US" sz="2400" b="1" dirty="0" smtClean="0"/>
              <a:t>I</a:t>
            </a:r>
            <a:r>
              <a:rPr lang="en-US" sz="2400" dirty="0" smtClean="0"/>
              <a:t>ndependent </a:t>
            </a:r>
            <a:r>
              <a:rPr lang="en-US" sz="2400" b="1" dirty="0" smtClean="0"/>
              <a:t>L</a:t>
            </a:r>
            <a:r>
              <a:rPr lang="en-US" sz="2400" dirty="0" smtClean="0"/>
              <a:t>oop </a:t>
            </a:r>
            <a:r>
              <a:rPr lang="en-US" sz="2400" b="1" dirty="0" smtClean="0"/>
              <a:t>F</a:t>
            </a:r>
            <a:r>
              <a:rPr lang="en-US" sz="2400" dirty="0" smtClean="0"/>
              <a:t>ree </a:t>
            </a:r>
            <a:r>
              <a:rPr lang="en-US" sz="2400" b="1" dirty="0" smtClean="0"/>
              <a:t>A</a:t>
            </a:r>
            <a:r>
              <a:rPr lang="en-US" sz="2400" dirty="0" smtClean="0"/>
              <a:t>lternatives – TI-LFA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In order to understand TI-LFA we need to first review 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MPLS </a:t>
            </a:r>
            <a:r>
              <a:rPr lang="en-US" sz="2400" b="1" dirty="0" smtClean="0"/>
              <a:t>F</a:t>
            </a:r>
            <a:r>
              <a:rPr lang="en-US" sz="2400" dirty="0" smtClean="0"/>
              <a:t>ast </a:t>
            </a:r>
            <a:r>
              <a:rPr lang="en-US" sz="2400" b="1" dirty="0" err="1" smtClean="0"/>
              <a:t>R</a:t>
            </a:r>
            <a:r>
              <a:rPr lang="en-US" sz="2400" dirty="0" err="1" smtClean="0"/>
              <a:t>e</a:t>
            </a:r>
            <a:r>
              <a:rPr lang="en-US" sz="2400" b="1" dirty="0" err="1" smtClean="0"/>
              <a:t>R</a:t>
            </a:r>
            <a:r>
              <a:rPr lang="en-US" sz="2400" dirty="0" err="1" smtClean="0"/>
              <a:t>oute</a:t>
            </a:r>
            <a:r>
              <a:rPr lang="en-US" sz="2400" dirty="0" smtClean="0"/>
              <a:t> - FRR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IP </a:t>
            </a:r>
            <a:r>
              <a:rPr lang="en-US" sz="2400" b="1" dirty="0" smtClean="0"/>
              <a:t>L</a:t>
            </a:r>
            <a:r>
              <a:rPr lang="en-US" sz="2400" dirty="0" smtClean="0"/>
              <a:t>oop </a:t>
            </a:r>
            <a:r>
              <a:rPr lang="en-US" sz="2400" b="1" dirty="0" smtClean="0"/>
              <a:t>F</a:t>
            </a:r>
            <a:r>
              <a:rPr lang="en-US" sz="2400" dirty="0" smtClean="0"/>
              <a:t>ree </a:t>
            </a:r>
            <a:r>
              <a:rPr lang="en-US" sz="2400" b="1" dirty="0" smtClean="0"/>
              <a:t>A</a:t>
            </a:r>
            <a:r>
              <a:rPr lang="en-US" sz="2400" dirty="0" smtClean="0"/>
              <a:t>lternatives - LFA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MPLS LFA</a:t>
            </a:r>
          </a:p>
        </p:txBody>
      </p:sp>
    </p:spTree>
    <p:extLst>
      <p:ext uri="{BB962C8B-B14F-4D97-AF65-F5344CB8AC3E}">
        <p14:creationId xmlns:p14="http://schemas.microsoft.com/office/powerpoint/2010/main" val="842676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MPLS F</a:t>
            </a:r>
            <a:r>
              <a:rPr lang="en-US" dirty="0" smtClean="0"/>
              <a:t>ast </a:t>
            </a:r>
            <a:r>
              <a:rPr lang="en-US" b="1" dirty="0" err="1" smtClean="0"/>
              <a:t>R</a:t>
            </a:r>
            <a:r>
              <a:rPr lang="en-US" dirty="0" err="1" smtClean="0"/>
              <a:t>e</a:t>
            </a:r>
            <a:r>
              <a:rPr lang="en-US" b="1" dirty="0" err="1" smtClean="0"/>
              <a:t>R</a:t>
            </a:r>
            <a:r>
              <a:rPr lang="en-US" dirty="0" err="1" smtClean="0"/>
              <a:t>oute</a:t>
            </a:r>
            <a:endParaRPr lang="en-US" dirty="0" smtClean="0"/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400" dirty="0" smtClean="0"/>
              <a:t>FRR is a </a:t>
            </a:r>
            <a:r>
              <a:rPr lang="en-US" sz="2400" i="1" dirty="0" smtClean="0"/>
              <a:t>local detour </a:t>
            </a:r>
            <a:r>
              <a:rPr lang="en-US" sz="2400" dirty="0" smtClean="0"/>
              <a:t>method (not an end-to-end APS method)</a:t>
            </a: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endParaRPr lang="en-US" sz="2400" dirty="0" smtClean="0"/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endParaRPr lang="en-US" sz="2400" dirty="0" smtClean="0"/>
          </a:p>
          <a:p>
            <a:pPr eaLnBrk="1" hangingPunct="1">
              <a:lnSpc>
                <a:spcPct val="15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400" dirty="0" smtClean="0"/>
              <a:t>to reroute quickly we </a:t>
            </a:r>
            <a:r>
              <a:rPr lang="en-US" sz="2400" i="1" dirty="0" smtClean="0"/>
              <a:t>pre</a:t>
            </a:r>
            <a:r>
              <a:rPr lang="en-US" sz="2400" dirty="0" smtClean="0"/>
              <a:t>-prepare labels for the bypass links</a:t>
            </a:r>
          </a:p>
        </p:txBody>
      </p:sp>
      <p:grpSp>
        <p:nvGrpSpPr>
          <p:cNvPr id="345" name="Group 344"/>
          <p:cNvGrpSpPr/>
          <p:nvPr/>
        </p:nvGrpSpPr>
        <p:grpSpPr>
          <a:xfrm>
            <a:off x="641359" y="3354191"/>
            <a:ext cx="7564438" cy="3325813"/>
            <a:chOff x="622300" y="3129888"/>
            <a:chExt cx="7564438" cy="3325813"/>
          </a:xfrm>
        </p:grpSpPr>
        <p:sp>
          <p:nvSpPr>
            <p:cNvPr id="47145" name="Line 482"/>
            <p:cNvSpPr>
              <a:spLocks noChangeShapeType="1"/>
            </p:cNvSpPr>
            <p:nvPr/>
          </p:nvSpPr>
          <p:spPr bwMode="auto">
            <a:xfrm>
              <a:off x="622300" y="4404651"/>
              <a:ext cx="7564438" cy="142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46" name="Line 484"/>
            <p:cNvSpPr>
              <a:spLocks noChangeShapeType="1"/>
            </p:cNvSpPr>
            <p:nvPr/>
          </p:nvSpPr>
          <p:spPr bwMode="auto">
            <a:xfrm>
              <a:off x="2719388" y="5673063"/>
              <a:ext cx="283686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47" name="Line 300"/>
            <p:cNvSpPr>
              <a:spLocks noChangeShapeType="1"/>
            </p:cNvSpPr>
            <p:nvPr/>
          </p:nvSpPr>
          <p:spPr bwMode="auto">
            <a:xfrm>
              <a:off x="2725738" y="4733263"/>
              <a:ext cx="1587" cy="9540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48" name="Line 302"/>
            <p:cNvSpPr>
              <a:spLocks noChangeShapeType="1"/>
            </p:cNvSpPr>
            <p:nvPr/>
          </p:nvSpPr>
          <p:spPr bwMode="auto">
            <a:xfrm>
              <a:off x="5537200" y="4644363"/>
              <a:ext cx="3175" cy="102393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" name="Group 306"/>
            <p:cNvGrpSpPr>
              <a:grpSpLocks/>
            </p:cNvGrpSpPr>
            <p:nvPr/>
          </p:nvGrpSpPr>
          <p:grpSpPr bwMode="auto">
            <a:xfrm>
              <a:off x="2430463" y="3893476"/>
              <a:ext cx="649287" cy="842962"/>
              <a:chOff x="480" y="2498"/>
              <a:chExt cx="872" cy="878"/>
            </a:xfrm>
          </p:grpSpPr>
          <p:sp>
            <p:nvSpPr>
              <p:cNvPr id="47327" name="Oval 307"/>
              <p:cNvSpPr>
                <a:spLocks noChangeArrowheads="1"/>
              </p:cNvSpPr>
              <p:nvPr/>
            </p:nvSpPr>
            <p:spPr bwMode="auto">
              <a:xfrm>
                <a:off x="482" y="3096"/>
                <a:ext cx="870" cy="280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328" name="Rectangle 308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329" name="Rectangle 309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330" name="Oval 310"/>
              <p:cNvSpPr>
                <a:spLocks noChangeArrowheads="1"/>
              </p:cNvSpPr>
              <p:nvPr/>
            </p:nvSpPr>
            <p:spPr bwMode="auto">
              <a:xfrm>
                <a:off x="482" y="2498"/>
                <a:ext cx="870" cy="280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9" name="Group 311"/>
              <p:cNvGrpSpPr>
                <a:grpSpLocks/>
              </p:cNvGrpSpPr>
              <p:nvPr/>
            </p:nvGrpSpPr>
            <p:grpSpPr bwMode="auto">
              <a:xfrm>
                <a:off x="612" y="2531"/>
                <a:ext cx="604" cy="214"/>
                <a:chOff x="612" y="2531"/>
                <a:chExt cx="604" cy="214"/>
              </a:xfrm>
            </p:grpSpPr>
            <p:grpSp>
              <p:nvGrpSpPr>
                <p:cNvPr id="20" name="Group 312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47347" name="Freeform 313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48" name="Freeform 314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49" name="Freeform 315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50" name="Freeform 316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51" name="Freeform 317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52" name="Freeform 318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53" name="Freeform 319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54" name="Freeform 320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1" name="Group 321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47339" name="Freeform 322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40" name="Freeform 323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41" name="Freeform 324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42" name="Freeform 325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43" name="Freeform 326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44" name="Freeform 327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45" name="Freeform 328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46" name="Freeform 329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2" name="Group 330"/>
              <p:cNvGrpSpPr>
                <a:grpSpLocks/>
              </p:cNvGrpSpPr>
              <p:nvPr/>
            </p:nvGrpSpPr>
            <p:grpSpPr bwMode="auto">
              <a:xfrm>
                <a:off x="581" y="2795"/>
                <a:ext cx="667" cy="513"/>
                <a:chOff x="581" y="2795"/>
                <a:chExt cx="667" cy="513"/>
              </a:xfrm>
            </p:grpSpPr>
            <p:sp>
              <p:nvSpPr>
                <p:cNvPr id="47333" name="Freeform 331"/>
                <p:cNvSpPr>
                  <a:spLocks/>
                </p:cNvSpPr>
                <p:nvPr/>
              </p:nvSpPr>
              <p:spPr bwMode="auto">
                <a:xfrm>
                  <a:off x="581" y="2795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6 w 662"/>
                    <a:gd name="T11" fmla="*/ 65 h 508"/>
                    <a:gd name="T12" fmla="*/ 566 w 662"/>
                    <a:gd name="T13" fmla="*/ 0 h 508"/>
                    <a:gd name="T14" fmla="*/ 662 w 662"/>
                    <a:gd name="T15" fmla="*/ 80 h 508"/>
                    <a:gd name="T16" fmla="*/ 566 w 662"/>
                    <a:gd name="T17" fmla="*/ 159 h 508"/>
                    <a:gd name="T18" fmla="*/ 566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6 w 662"/>
                    <a:gd name="T27" fmla="*/ 409 h 508"/>
                    <a:gd name="T28" fmla="*/ 566 w 662"/>
                    <a:gd name="T29" fmla="*/ 354 h 508"/>
                    <a:gd name="T30" fmla="*/ 662 w 662"/>
                    <a:gd name="T31" fmla="*/ 429 h 508"/>
                    <a:gd name="T32" fmla="*/ 566 w 662"/>
                    <a:gd name="T33" fmla="*/ 508 h 508"/>
                    <a:gd name="T34" fmla="*/ 566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6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6" y="65"/>
                      </a:lnTo>
                      <a:lnTo>
                        <a:pt x="566" y="0"/>
                      </a:lnTo>
                      <a:lnTo>
                        <a:pt x="662" y="80"/>
                      </a:lnTo>
                      <a:lnTo>
                        <a:pt x="566" y="159"/>
                      </a:lnTo>
                      <a:lnTo>
                        <a:pt x="566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6" y="409"/>
                      </a:lnTo>
                      <a:lnTo>
                        <a:pt x="566" y="354"/>
                      </a:lnTo>
                      <a:lnTo>
                        <a:pt x="662" y="429"/>
                      </a:lnTo>
                      <a:lnTo>
                        <a:pt x="566" y="508"/>
                      </a:lnTo>
                      <a:lnTo>
                        <a:pt x="566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6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34" name="Freeform 332"/>
                <p:cNvSpPr>
                  <a:spLocks/>
                </p:cNvSpPr>
                <p:nvPr/>
              </p:nvSpPr>
              <p:spPr bwMode="auto">
                <a:xfrm>
                  <a:off x="581" y="2795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6 w 662"/>
                    <a:gd name="T11" fmla="*/ 65 h 508"/>
                    <a:gd name="T12" fmla="*/ 566 w 662"/>
                    <a:gd name="T13" fmla="*/ 0 h 508"/>
                    <a:gd name="T14" fmla="*/ 662 w 662"/>
                    <a:gd name="T15" fmla="*/ 80 h 508"/>
                    <a:gd name="T16" fmla="*/ 566 w 662"/>
                    <a:gd name="T17" fmla="*/ 159 h 508"/>
                    <a:gd name="T18" fmla="*/ 566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6 w 662"/>
                    <a:gd name="T27" fmla="*/ 409 h 508"/>
                    <a:gd name="T28" fmla="*/ 566 w 662"/>
                    <a:gd name="T29" fmla="*/ 354 h 508"/>
                    <a:gd name="T30" fmla="*/ 662 w 662"/>
                    <a:gd name="T31" fmla="*/ 429 h 508"/>
                    <a:gd name="T32" fmla="*/ 566 w 662"/>
                    <a:gd name="T33" fmla="*/ 508 h 508"/>
                    <a:gd name="T34" fmla="*/ 566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6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6" y="65"/>
                      </a:lnTo>
                      <a:lnTo>
                        <a:pt x="566" y="0"/>
                      </a:lnTo>
                      <a:lnTo>
                        <a:pt x="662" y="80"/>
                      </a:lnTo>
                      <a:lnTo>
                        <a:pt x="566" y="159"/>
                      </a:lnTo>
                      <a:lnTo>
                        <a:pt x="566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6" y="409"/>
                      </a:lnTo>
                      <a:lnTo>
                        <a:pt x="566" y="354"/>
                      </a:lnTo>
                      <a:lnTo>
                        <a:pt x="662" y="429"/>
                      </a:lnTo>
                      <a:lnTo>
                        <a:pt x="566" y="508"/>
                      </a:lnTo>
                      <a:lnTo>
                        <a:pt x="566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6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35" name="Freeform 333"/>
                <p:cNvSpPr>
                  <a:spLocks/>
                </p:cNvSpPr>
                <p:nvPr/>
              </p:nvSpPr>
              <p:spPr bwMode="auto">
                <a:xfrm>
                  <a:off x="586" y="2800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7 w 662"/>
                    <a:gd name="T11" fmla="*/ 65 h 508"/>
                    <a:gd name="T12" fmla="*/ 567 w 662"/>
                    <a:gd name="T13" fmla="*/ 0 h 508"/>
                    <a:gd name="T14" fmla="*/ 662 w 662"/>
                    <a:gd name="T15" fmla="*/ 80 h 508"/>
                    <a:gd name="T16" fmla="*/ 567 w 662"/>
                    <a:gd name="T17" fmla="*/ 159 h 508"/>
                    <a:gd name="T18" fmla="*/ 567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7 w 662"/>
                    <a:gd name="T27" fmla="*/ 409 h 508"/>
                    <a:gd name="T28" fmla="*/ 567 w 662"/>
                    <a:gd name="T29" fmla="*/ 354 h 508"/>
                    <a:gd name="T30" fmla="*/ 662 w 662"/>
                    <a:gd name="T31" fmla="*/ 429 h 508"/>
                    <a:gd name="T32" fmla="*/ 567 w 662"/>
                    <a:gd name="T33" fmla="*/ 508 h 508"/>
                    <a:gd name="T34" fmla="*/ 567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7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7" y="65"/>
                      </a:lnTo>
                      <a:lnTo>
                        <a:pt x="567" y="0"/>
                      </a:lnTo>
                      <a:lnTo>
                        <a:pt x="662" y="80"/>
                      </a:lnTo>
                      <a:lnTo>
                        <a:pt x="567" y="159"/>
                      </a:lnTo>
                      <a:lnTo>
                        <a:pt x="567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7" y="409"/>
                      </a:lnTo>
                      <a:lnTo>
                        <a:pt x="567" y="354"/>
                      </a:lnTo>
                      <a:lnTo>
                        <a:pt x="662" y="429"/>
                      </a:lnTo>
                      <a:lnTo>
                        <a:pt x="567" y="508"/>
                      </a:lnTo>
                      <a:lnTo>
                        <a:pt x="567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7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36" name="Freeform 334"/>
                <p:cNvSpPr>
                  <a:spLocks/>
                </p:cNvSpPr>
                <p:nvPr/>
              </p:nvSpPr>
              <p:spPr bwMode="auto">
                <a:xfrm>
                  <a:off x="586" y="2800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7 w 662"/>
                    <a:gd name="T11" fmla="*/ 65 h 508"/>
                    <a:gd name="T12" fmla="*/ 567 w 662"/>
                    <a:gd name="T13" fmla="*/ 0 h 508"/>
                    <a:gd name="T14" fmla="*/ 662 w 662"/>
                    <a:gd name="T15" fmla="*/ 80 h 508"/>
                    <a:gd name="T16" fmla="*/ 567 w 662"/>
                    <a:gd name="T17" fmla="*/ 159 h 508"/>
                    <a:gd name="T18" fmla="*/ 567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7 w 662"/>
                    <a:gd name="T27" fmla="*/ 409 h 508"/>
                    <a:gd name="T28" fmla="*/ 567 w 662"/>
                    <a:gd name="T29" fmla="*/ 354 h 508"/>
                    <a:gd name="T30" fmla="*/ 662 w 662"/>
                    <a:gd name="T31" fmla="*/ 429 h 508"/>
                    <a:gd name="T32" fmla="*/ 567 w 662"/>
                    <a:gd name="T33" fmla="*/ 508 h 508"/>
                    <a:gd name="T34" fmla="*/ 567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7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7" y="65"/>
                      </a:lnTo>
                      <a:lnTo>
                        <a:pt x="567" y="0"/>
                      </a:lnTo>
                      <a:lnTo>
                        <a:pt x="662" y="80"/>
                      </a:lnTo>
                      <a:lnTo>
                        <a:pt x="567" y="159"/>
                      </a:lnTo>
                      <a:lnTo>
                        <a:pt x="567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7" y="409"/>
                      </a:lnTo>
                      <a:lnTo>
                        <a:pt x="567" y="354"/>
                      </a:lnTo>
                      <a:lnTo>
                        <a:pt x="662" y="429"/>
                      </a:lnTo>
                      <a:lnTo>
                        <a:pt x="567" y="508"/>
                      </a:lnTo>
                      <a:lnTo>
                        <a:pt x="567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7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" name="Group 335"/>
            <p:cNvGrpSpPr>
              <a:grpSpLocks/>
            </p:cNvGrpSpPr>
            <p:nvPr/>
          </p:nvGrpSpPr>
          <p:grpSpPr bwMode="auto">
            <a:xfrm>
              <a:off x="5205413" y="3858551"/>
              <a:ext cx="649287" cy="842962"/>
              <a:chOff x="480" y="2498"/>
              <a:chExt cx="872" cy="878"/>
            </a:xfrm>
          </p:grpSpPr>
          <p:sp>
            <p:nvSpPr>
              <p:cNvPr id="47299" name="Oval 336"/>
              <p:cNvSpPr>
                <a:spLocks noChangeArrowheads="1"/>
              </p:cNvSpPr>
              <p:nvPr/>
            </p:nvSpPr>
            <p:spPr bwMode="auto">
              <a:xfrm>
                <a:off x="482" y="3096"/>
                <a:ext cx="870" cy="280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300" name="Rectangle 337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301" name="Rectangle 338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302" name="Oval 339"/>
              <p:cNvSpPr>
                <a:spLocks noChangeArrowheads="1"/>
              </p:cNvSpPr>
              <p:nvPr/>
            </p:nvSpPr>
            <p:spPr bwMode="auto">
              <a:xfrm>
                <a:off x="482" y="2498"/>
                <a:ext cx="870" cy="280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4" name="Group 340"/>
              <p:cNvGrpSpPr>
                <a:grpSpLocks/>
              </p:cNvGrpSpPr>
              <p:nvPr/>
            </p:nvGrpSpPr>
            <p:grpSpPr bwMode="auto">
              <a:xfrm>
                <a:off x="612" y="2531"/>
                <a:ext cx="604" cy="214"/>
                <a:chOff x="612" y="2531"/>
                <a:chExt cx="604" cy="214"/>
              </a:xfrm>
            </p:grpSpPr>
            <p:grpSp>
              <p:nvGrpSpPr>
                <p:cNvPr id="25" name="Group 341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47319" name="Freeform 342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20" name="Freeform 343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21" name="Freeform 344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22" name="Freeform 345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23" name="Freeform 346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24" name="Freeform 347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25" name="Freeform 348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26" name="Freeform 349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" name="Group 350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47311" name="Freeform 351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12" name="Freeform 352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13" name="Freeform 353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14" name="Freeform 354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15" name="Freeform 355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16" name="Freeform 356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17" name="Freeform 357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318" name="Freeform 358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7" name="Group 359"/>
              <p:cNvGrpSpPr>
                <a:grpSpLocks/>
              </p:cNvGrpSpPr>
              <p:nvPr/>
            </p:nvGrpSpPr>
            <p:grpSpPr bwMode="auto">
              <a:xfrm>
                <a:off x="581" y="2795"/>
                <a:ext cx="667" cy="513"/>
                <a:chOff x="581" y="2795"/>
                <a:chExt cx="667" cy="513"/>
              </a:xfrm>
            </p:grpSpPr>
            <p:sp>
              <p:nvSpPr>
                <p:cNvPr id="47305" name="Freeform 360"/>
                <p:cNvSpPr>
                  <a:spLocks/>
                </p:cNvSpPr>
                <p:nvPr/>
              </p:nvSpPr>
              <p:spPr bwMode="auto">
                <a:xfrm>
                  <a:off x="581" y="2795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6 w 662"/>
                    <a:gd name="T11" fmla="*/ 65 h 508"/>
                    <a:gd name="T12" fmla="*/ 566 w 662"/>
                    <a:gd name="T13" fmla="*/ 0 h 508"/>
                    <a:gd name="T14" fmla="*/ 662 w 662"/>
                    <a:gd name="T15" fmla="*/ 80 h 508"/>
                    <a:gd name="T16" fmla="*/ 566 w 662"/>
                    <a:gd name="T17" fmla="*/ 159 h 508"/>
                    <a:gd name="T18" fmla="*/ 566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6 w 662"/>
                    <a:gd name="T27" fmla="*/ 409 h 508"/>
                    <a:gd name="T28" fmla="*/ 566 w 662"/>
                    <a:gd name="T29" fmla="*/ 354 h 508"/>
                    <a:gd name="T30" fmla="*/ 662 w 662"/>
                    <a:gd name="T31" fmla="*/ 429 h 508"/>
                    <a:gd name="T32" fmla="*/ 566 w 662"/>
                    <a:gd name="T33" fmla="*/ 508 h 508"/>
                    <a:gd name="T34" fmla="*/ 566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6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6" y="65"/>
                      </a:lnTo>
                      <a:lnTo>
                        <a:pt x="566" y="0"/>
                      </a:lnTo>
                      <a:lnTo>
                        <a:pt x="662" y="80"/>
                      </a:lnTo>
                      <a:lnTo>
                        <a:pt x="566" y="159"/>
                      </a:lnTo>
                      <a:lnTo>
                        <a:pt x="566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6" y="409"/>
                      </a:lnTo>
                      <a:lnTo>
                        <a:pt x="566" y="354"/>
                      </a:lnTo>
                      <a:lnTo>
                        <a:pt x="662" y="429"/>
                      </a:lnTo>
                      <a:lnTo>
                        <a:pt x="566" y="508"/>
                      </a:lnTo>
                      <a:lnTo>
                        <a:pt x="566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6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06" name="Freeform 361"/>
                <p:cNvSpPr>
                  <a:spLocks/>
                </p:cNvSpPr>
                <p:nvPr/>
              </p:nvSpPr>
              <p:spPr bwMode="auto">
                <a:xfrm>
                  <a:off x="581" y="2795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6 w 662"/>
                    <a:gd name="T11" fmla="*/ 65 h 508"/>
                    <a:gd name="T12" fmla="*/ 566 w 662"/>
                    <a:gd name="T13" fmla="*/ 0 h 508"/>
                    <a:gd name="T14" fmla="*/ 662 w 662"/>
                    <a:gd name="T15" fmla="*/ 80 h 508"/>
                    <a:gd name="T16" fmla="*/ 566 w 662"/>
                    <a:gd name="T17" fmla="*/ 159 h 508"/>
                    <a:gd name="T18" fmla="*/ 566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6 w 662"/>
                    <a:gd name="T27" fmla="*/ 409 h 508"/>
                    <a:gd name="T28" fmla="*/ 566 w 662"/>
                    <a:gd name="T29" fmla="*/ 354 h 508"/>
                    <a:gd name="T30" fmla="*/ 662 w 662"/>
                    <a:gd name="T31" fmla="*/ 429 h 508"/>
                    <a:gd name="T32" fmla="*/ 566 w 662"/>
                    <a:gd name="T33" fmla="*/ 508 h 508"/>
                    <a:gd name="T34" fmla="*/ 566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6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6" y="65"/>
                      </a:lnTo>
                      <a:lnTo>
                        <a:pt x="566" y="0"/>
                      </a:lnTo>
                      <a:lnTo>
                        <a:pt x="662" y="80"/>
                      </a:lnTo>
                      <a:lnTo>
                        <a:pt x="566" y="159"/>
                      </a:lnTo>
                      <a:lnTo>
                        <a:pt x="566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6" y="409"/>
                      </a:lnTo>
                      <a:lnTo>
                        <a:pt x="566" y="354"/>
                      </a:lnTo>
                      <a:lnTo>
                        <a:pt x="662" y="429"/>
                      </a:lnTo>
                      <a:lnTo>
                        <a:pt x="566" y="508"/>
                      </a:lnTo>
                      <a:lnTo>
                        <a:pt x="566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6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07" name="Freeform 362"/>
                <p:cNvSpPr>
                  <a:spLocks/>
                </p:cNvSpPr>
                <p:nvPr/>
              </p:nvSpPr>
              <p:spPr bwMode="auto">
                <a:xfrm>
                  <a:off x="586" y="2800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7 w 662"/>
                    <a:gd name="T11" fmla="*/ 65 h 508"/>
                    <a:gd name="T12" fmla="*/ 567 w 662"/>
                    <a:gd name="T13" fmla="*/ 0 h 508"/>
                    <a:gd name="T14" fmla="*/ 662 w 662"/>
                    <a:gd name="T15" fmla="*/ 80 h 508"/>
                    <a:gd name="T16" fmla="*/ 567 w 662"/>
                    <a:gd name="T17" fmla="*/ 159 h 508"/>
                    <a:gd name="T18" fmla="*/ 567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7 w 662"/>
                    <a:gd name="T27" fmla="*/ 409 h 508"/>
                    <a:gd name="T28" fmla="*/ 567 w 662"/>
                    <a:gd name="T29" fmla="*/ 354 h 508"/>
                    <a:gd name="T30" fmla="*/ 662 w 662"/>
                    <a:gd name="T31" fmla="*/ 429 h 508"/>
                    <a:gd name="T32" fmla="*/ 567 w 662"/>
                    <a:gd name="T33" fmla="*/ 508 h 508"/>
                    <a:gd name="T34" fmla="*/ 567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7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7" y="65"/>
                      </a:lnTo>
                      <a:lnTo>
                        <a:pt x="567" y="0"/>
                      </a:lnTo>
                      <a:lnTo>
                        <a:pt x="662" y="80"/>
                      </a:lnTo>
                      <a:lnTo>
                        <a:pt x="567" y="159"/>
                      </a:lnTo>
                      <a:lnTo>
                        <a:pt x="567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7" y="409"/>
                      </a:lnTo>
                      <a:lnTo>
                        <a:pt x="567" y="354"/>
                      </a:lnTo>
                      <a:lnTo>
                        <a:pt x="662" y="429"/>
                      </a:lnTo>
                      <a:lnTo>
                        <a:pt x="567" y="508"/>
                      </a:lnTo>
                      <a:lnTo>
                        <a:pt x="567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7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08" name="Freeform 363"/>
                <p:cNvSpPr>
                  <a:spLocks/>
                </p:cNvSpPr>
                <p:nvPr/>
              </p:nvSpPr>
              <p:spPr bwMode="auto">
                <a:xfrm>
                  <a:off x="586" y="2800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7 w 662"/>
                    <a:gd name="T11" fmla="*/ 65 h 508"/>
                    <a:gd name="T12" fmla="*/ 567 w 662"/>
                    <a:gd name="T13" fmla="*/ 0 h 508"/>
                    <a:gd name="T14" fmla="*/ 662 w 662"/>
                    <a:gd name="T15" fmla="*/ 80 h 508"/>
                    <a:gd name="T16" fmla="*/ 567 w 662"/>
                    <a:gd name="T17" fmla="*/ 159 h 508"/>
                    <a:gd name="T18" fmla="*/ 567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7 w 662"/>
                    <a:gd name="T27" fmla="*/ 409 h 508"/>
                    <a:gd name="T28" fmla="*/ 567 w 662"/>
                    <a:gd name="T29" fmla="*/ 354 h 508"/>
                    <a:gd name="T30" fmla="*/ 662 w 662"/>
                    <a:gd name="T31" fmla="*/ 429 h 508"/>
                    <a:gd name="T32" fmla="*/ 567 w 662"/>
                    <a:gd name="T33" fmla="*/ 508 h 508"/>
                    <a:gd name="T34" fmla="*/ 567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7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7" y="65"/>
                      </a:lnTo>
                      <a:lnTo>
                        <a:pt x="567" y="0"/>
                      </a:lnTo>
                      <a:lnTo>
                        <a:pt x="662" y="80"/>
                      </a:lnTo>
                      <a:lnTo>
                        <a:pt x="567" y="159"/>
                      </a:lnTo>
                      <a:lnTo>
                        <a:pt x="567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7" y="409"/>
                      </a:lnTo>
                      <a:lnTo>
                        <a:pt x="567" y="354"/>
                      </a:lnTo>
                      <a:lnTo>
                        <a:pt x="662" y="429"/>
                      </a:lnTo>
                      <a:lnTo>
                        <a:pt x="567" y="508"/>
                      </a:lnTo>
                      <a:lnTo>
                        <a:pt x="567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7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8" name="Group 364"/>
            <p:cNvGrpSpPr>
              <a:grpSpLocks/>
            </p:cNvGrpSpPr>
            <p:nvPr/>
          </p:nvGrpSpPr>
          <p:grpSpPr bwMode="auto">
            <a:xfrm>
              <a:off x="6750050" y="3888713"/>
              <a:ext cx="649288" cy="842963"/>
              <a:chOff x="480" y="2498"/>
              <a:chExt cx="872" cy="878"/>
            </a:xfrm>
          </p:grpSpPr>
          <p:sp>
            <p:nvSpPr>
              <p:cNvPr id="47271" name="Oval 365"/>
              <p:cNvSpPr>
                <a:spLocks noChangeArrowheads="1"/>
              </p:cNvSpPr>
              <p:nvPr/>
            </p:nvSpPr>
            <p:spPr bwMode="auto">
              <a:xfrm>
                <a:off x="482" y="3096"/>
                <a:ext cx="870" cy="280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72" name="Rectangle 366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73" name="Rectangle 367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74" name="Oval 368"/>
              <p:cNvSpPr>
                <a:spLocks noChangeArrowheads="1"/>
              </p:cNvSpPr>
              <p:nvPr/>
            </p:nvSpPr>
            <p:spPr bwMode="auto">
              <a:xfrm>
                <a:off x="482" y="2498"/>
                <a:ext cx="870" cy="280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9" name="Group 369"/>
              <p:cNvGrpSpPr>
                <a:grpSpLocks/>
              </p:cNvGrpSpPr>
              <p:nvPr/>
            </p:nvGrpSpPr>
            <p:grpSpPr bwMode="auto">
              <a:xfrm>
                <a:off x="612" y="2531"/>
                <a:ext cx="604" cy="214"/>
                <a:chOff x="612" y="2531"/>
                <a:chExt cx="604" cy="214"/>
              </a:xfrm>
            </p:grpSpPr>
            <p:grpSp>
              <p:nvGrpSpPr>
                <p:cNvPr id="30" name="Group 370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47291" name="Freeform 371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92" name="Freeform 372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93" name="Freeform 373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94" name="Freeform 374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95" name="Freeform 375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96" name="Freeform 376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97" name="Freeform 377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98" name="Freeform 378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1" name="Group 379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47283" name="Freeform 380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84" name="Freeform 381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85" name="Freeform 382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86" name="Freeform 383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87" name="Freeform 384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88" name="Freeform 385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89" name="Freeform 386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90" name="Freeform 387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7104" name="Group 388"/>
              <p:cNvGrpSpPr>
                <a:grpSpLocks/>
              </p:cNvGrpSpPr>
              <p:nvPr/>
            </p:nvGrpSpPr>
            <p:grpSpPr bwMode="auto">
              <a:xfrm>
                <a:off x="581" y="2795"/>
                <a:ext cx="667" cy="513"/>
                <a:chOff x="581" y="2795"/>
                <a:chExt cx="667" cy="513"/>
              </a:xfrm>
            </p:grpSpPr>
            <p:sp>
              <p:nvSpPr>
                <p:cNvPr id="47277" name="Freeform 389"/>
                <p:cNvSpPr>
                  <a:spLocks/>
                </p:cNvSpPr>
                <p:nvPr/>
              </p:nvSpPr>
              <p:spPr bwMode="auto">
                <a:xfrm>
                  <a:off x="581" y="2795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6 w 662"/>
                    <a:gd name="T11" fmla="*/ 65 h 508"/>
                    <a:gd name="T12" fmla="*/ 566 w 662"/>
                    <a:gd name="T13" fmla="*/ 0 h 508"/>
                    <a:gd name="T14" fmla="*/ 662 w 662"/>
                    <a:gd name="T15" fmla="*/ 80 h 508"/>
                    <a:gd name="T16" fmla="*/ 566 w 662"/>
                    <a:gd name="T17" fmla="*/ 159 h 508"/>
                    <a:gd name="T18" fmla="*/ 566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6 w 662"/>
                    <a:gd name="T27" fmla="*/ 409 h 508"/>
                    <a:gd name="T28" fmla="*/ 566 w 662"/>
                    <a:gd name="T29" fmla="*/ 354 h 508"/>
                    <a:gd name="T30" fmla="*/ 662 w 662"/>
                    <a:gd name="T31" fmla="*/ 429 h 508"/>
                    <a:gd name="T32" fmla="*/ 566 w 662"/>
                    <a:gd name="T33" fmla="*/ 508 h 508"/>
                    <a:gd name="T34" fmla="*/ 566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6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6" y="65"/>
                      </a:lnTo>
                      <a:lnTo>
                        <a:pt x="566" y="0"/>
                      </a:lnTo>
                      <a:lnTo>
                        <a:pt x="662" y="80"/>
                      </a:lnTo>
                      <a:lnTo>
                        <a:pt x="566" y="159"/>
                      </a:lnTo>
                      <a:lnTo>
                        <a:pt x="566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6" y="409"/>
                      </a:lnTo>
                      <a:lnTo>
                        <a:pt x="566" y="354"/>
                      </a:lnTo>
                      <a:lnTo>
                        <a:pt x="662" y="429"/>
                      </a:lnTo>
                      <a:lnTo>
                        <a:pt x="566" y="508"/>
                      </a:lnTo>
                      <a:lnTo>
                        <a:pt x="566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6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278" name="Freeform 390"/>
                <p:cNvSpPr>
                  <a:spLocks/>
                </p:cNvSpPr>
                <p:nvPr/>
              </p:nvSpPr>
              <p:spPr bwMode="auto">
                <a:xfrm>
                  <a:off x="581" y="2795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6 w 662"/>
                    <a:gd name="T11" fmla="*/ 65 h 508"/>
                    <a:gd name="T12" fmla="*/ 566 w 662"/>
                    <a:gd name="T13" fmla="*/ 0 h 508"/>
                    <a:gd name="T14" fmla="*/ 662 w 662"/>
                    <a:gd name="T15" fmla="*/ 80 h 508"/>
                    <a:gd name="T16" fmla="*/ 566 w 662"/>
                    <a:gd name="T17" fmla="*/ 159 h 508"/>
                    <a:gd name="T18" fmla="*/ 566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6 w 662"/>
                    <a:gd name="T27" fmla="*/ 409 h 508"/>
                    <a:gd name="T28" fmla="*/ 566 w 662"/>
                    <a:gd name="T29" fmla="*/ 354 h 508"/>
                    <a:gd name="T30" fmla="*/ 662 w 662"/>
                    <a:gd name="T31" fmla="*/ 429 h 508"/>
                    <a:gd name="T32" fmla="*/ 566 w 662"/>
                    <a:gd name="T33" fmla="*/ 508 h 508"/>
                    <a:gd name="T34" fmla="*/ 566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6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6" y="65"/>
                      </a:lnTo>
                      <a:lnTo>
                        <a:pt x="566" y="0"/>
                      </a:lnTo>
                      <a:lnTo>
                        <a:pt x="662" y="80"/>
                      </a:lnTo>
                      <a:lnTo>
                        <a:pt x="566" y="159"/>
                      </a:lnTo>
                      <a:lnTo>
                        <a:pt x="566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6" y="409"/>
                      </a:lnTo>
                      <a:lnTo>
                        <a:pt x="566" y="354"/>
                      </a:lnTo>
                      <a:lnTo>
                        <a:pt x="662" y="429"/>
                      </a:lnTo>
                      <a:lnTo>
                        <a:pt x="566" y="508"/>
                      </a:lnTo>
                      <a:lnTo>
                        <a:pt x="566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6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279" name="Freeform 391"/>
                <p:cNvSpPr>
                  <a:spLocks/>
                </p:cNvSpPr>
                <p:nvPr/>
              </p:nvSpPr>
              <p:spPr bwMode="auto">
                <a:xfrm>
                  <a:off x="586" y="2800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7 w 662"/>
                    <a:gd name="T11" fmla="*/ 65 h 508"/>
                    <a:gd name="T12" fmla="*/ 567 w 662"/>
                    <a:gd name="T13" fmla="*/ 0 h 508"/>
                    <a:gd name="T14" fmla="*/ 662 w 662"/>
                    <a:gd name="T15" fmla="*/ 80 h 508"/>
                    <a:gd name="T16" fmla="*/ 567 w 662"/>
                    <a:gd name="T17" fmla="*/ 159 h 508"/>
                    <a:gd name="T18" fmla="*/ 567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7 w 662"/>
                    <a:gd name="T27" fmla="*/ 409 h 508"/>
                    <a:gd name="T28" fmla="*/ 567 w 662"/>
                    <a:gd name="T29" fmla="*/ 354 h 508"/>
                    <a:gd name="T30" fmla="*/ 662 w 662"/>
                    <a:gd name="T31" fmla="*/ 429 h 508"/>
                    <a:gd name="T32" fmla="*/ 567 w 662"/>
                    <a:gd name="T33" fmla="*/ 508 h 508"/>
                    <a:gd name="T34" fmla="*/ 567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7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7" y="65"/>
                      </a:lnTo>
                      <a:lnTo>
                        <a:pt x="567" y="0"/>
                      </a:lnTo>
                      <a:lnTo>
                        <a:pt x="662" y="80"/>
                      </a:lnTo>
                      <a:lnTo>
                        <a:pt x="567" y="159"/>
                      </a:lnTo>
                      <a:lnTo>
                        <a:pt x="567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7" y="409"/>
                      </a:lnTo>
                      <a:lnTo>
                        <a:pt x="567" y="354"/>
                      </a:lnTo>
                      <a:lnTo>
                        <a:pt x="662" y="429"/>
                      </a:lnTo>
                      <a:lnTo>
                        <a:pt x="567" y="508"/>
                      </a:lnTo>
                      <a:lnTo>
                        <a:pt x="567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7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280" name="Freeform 392"/>
                <p:cNvSpPr>
                  <a:spLocks/>
                </p:cNvSpPr>
                <p:nvPr/>
              </p:nvSpPr>
              <p:spPr bwMode="auto">
                <a:xfrm>
                  <a:off x="586" y="2800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7 w 662"/>
                    <a:gd name="T11" fmla="*/ 65 h 508"/>
                    <a:gd name="T12" fmla="*/ 567 w 662"/>
                    <a:gd name="T13" fmla="*/ 0 h 508"/>
                    <a:gd name="T14" fmla="*/ 662 w 662"/>
                    <a:gd name="T15" fmla="*/ 80 h 508"/>
                    <a:gd name="T16" fmla="*/ 567 w 662"/>
                    <a:gd name="T17" fmla="*/ 159 h 508"/>
                    <a:gd name="T18" fmla="*/ 567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7 w 662"/>
                    <a:gd name="T27" fmla="*/ 409 h 508"/>
                    <a:gd name="T28" fmla="*/ 567 w 662"/>
                    <a:gd name="T29" fmla="*/ 354 h 508"/>
                    <a:gd name="T30" fmla="*/ 662 w 662"/>
                    <a:gd name="T31" fmla="*/ 429 h 508"/>
                    <a:gd name="T32" fmla="*/ 567 w 662"/>
                    <a:gd name="T33" fmla="*/ 508 h 508"/>
                    <a:gd name="T34" fmla="*/ 567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7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7" y="65"/>
                      </a:lnTo>
                      <a:lnTo>
                        <a:pt x="567" y="0"/>
                      </a:lnTo>
                      <a:lnTo>
                        <a:pt x="662" y="80"/>
                      </a:lnTo>
                      <a:lnTo>
                        <a:pt x="567" y="159"/>
                      </a:lnTo>
                      <a:lnTo>
                        <a:pt x="567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7" y="409"/>
                      </a:lnTo>
                      <a:lnTo>
                        <a:pt x="567" y="354"/>
                      </a:lnTo>
                      <a:lnTo>
                        <a:pt x="662" y="429"/>
                      </a:lnTo>
                      <a:lnTo>
                        <a:pt x="567" y="508"/>
                      </a:lnTo>
                      <a:lnTo>
                        <a:pt x="567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7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47105" name="Group 393"/>
            <p:cNvGrpSpPr>
              <a:grpSpLocks/>
            </p:cNvGrpSpPr>
            <p:nvPr/>
          </p:nvGrpSpPr>
          <p:grpSpPr bwMode="auto">
            <a:xfrm>
              <a:off x="1066800" y="3888713"/>
              <a:ext cx="649288" cy="842963"/>
              <a:chOff x="480" y="2498"/>
              <a:chExt cx="872" cy="878"/>
            </a:xfrm>
          </p:grpSpPr>
          <p:sp>
            <p:nvSpPr>
              <p:cNvPr id="47243" name="Oval 394"/>
              <p:cNvSpPr>
                <a:spLocks noChangeArrowheads="1"/>
              </p:cNvSpPr>
              <p:nvPr/>
            </p:nvSpPr>
            <p:spPr bwMode="auto">
              <a:xfrm>
                <a:off x="482" y="3096"/>
                <a:ext cx="870" cy="280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44" name="Rectangle 395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45" name="Rectangle 396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46" name="Oval 397"/>
              <p:cNvSpPr>
                <a:spLocks noChangeArrowheads="1"/>
              </p:cNvSpPr>
              <p:nvPr/>
            </p:nvSpPr>
            <p:spPr bwMode="auto">
              <a:xfrm>
                <a:off x="482" y="2498"/>
                <a:ext cx="870" cy="280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7106" name="Group 398"/>
              <p:cNvGrpSpPr>
                <a:grpSpLocks/>
              </p:cNvGrpSpPr>
              <p:nvPr/>
            </p:nvGrpSpPr>
            <p:grpSpPr bwMode="auto">
              <a:xfrm>
                <a:off x="612" y="2531"/>
                <a:ext cx="604" cy="214"/>
                <a:chOff x="612" y="2531"/>
                <a:chExt cx="604" cy="214"/>
              </a:xfrm>
            </p:grpSpPr>
            <p:grpSp>
              <p:nvGrpSpPr>
                <p:cNvPr id="47107" name="Group 399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47263" name="Freeform 400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64" name="Freeform 401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65" name="Freeform 402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66" name="Freeform 403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67" name="Freeform 404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68" name="Freeform 405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69" name="Freeform 406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70" name="Freeform 407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7109" name="Group 408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47255" name="Freeform 409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56" name="Freeform 410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57" name="Freeform 411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58" name="Freeform 412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59" name="Freeform 413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60" name="Freeform 414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61" name="Freeform 415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62" name="Freeform 416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7124" name="Group 417"/>
              <p:cNvGrpSpPr>
                <a:grpSpLocks/>
              </p:cNvGrpSpPr>
              <p:nvPr/>
            </p:nvGrpSpPr>
            <p:grpSpPr bwMode="auto">
              <a:xfrm>
                <a:off x="581" y="2795"/>
                <a:ext cx="667" cy="513"/>
                <a:chOff x="581" y="2795"/>
                <a:chExt cx="667" cy="513"/>
              </a:xfrm>
            </p:grpSpPr>
            <p:sp>
              <p:nvSpPr>
                <p:cNvPr id="47249" name="Freeform 418"/>
                <p:cNvSpPr>
                  <a:spLocks/>
                </p:cNvSpPr>
                <p:nvPr/>
              </p:nvSpPr>
              <p:spPr bwMode="auto">
                <a:xfrm>
                  <a:off x="581" y="2795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6 w 662"/>
                    <a:gd name="T11" fmla="*/ 65 h 508"/>
                    <a:gd name="T12" fmla="*/ 566 w 662"/>
                    <a:gd name="T13" fmla="*/ 0 h 508"/>
                    <a:gd name="T14" fmla="*/ 662 w 662"/>
                    <a:gd name="T15" fmla="*/ 80 h 508"/>
                    <a:gd name="T16" fmla="*/ 566 w 662"/>
                    <a:gd name="T17" fmla="*/ 159 h 508"/>
                    <a:gd name="T18" fmla="*/ 566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6 w 662"/>
                    <a:gd name="T27" fmla="*/ 409 h 508"/>
                    <a:gd name="T28" fmla="*/ 566 w 662"/>
                    <a:gd name="T29" fmla="*/ 354 h 508"/>
                    <a:gd name="T30" fmla="*/ 662 w 662"/>
                    <a:gd name="T31" fmla="*/ 429 h 508"/>
                    <a:gd name="T32" fmla="*/ 566 w 662"/>
                    <a:gd name="T33" fmla="*/ 508 h 508"/>
                    <a:gd name="T34" fmla="*/ 566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6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6" y="65"/>
                      </a:lnTo>
                      <a:lnTo>
                        <a:pt x="566" y="0"/>
                      </a:lnTo>
                      <a:lnTo>
                        <a:pt x="662" y="80"/>
                      </a:lnTo>
                      <a:lnTo>
                        <a:pt x="566" y="159"/>
                      </a:lnTo>
                      <a:lnTo>
                        <a:pt x="566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6" y="409"/>
                      </a:lnTo>
                      <a:lnTo>
                        <a:pt x="566" y="354"/>
                      </a:lnTo>
                      <a:lnTo>
                        <a:pt x="662" y="429"/>
                      </a:lnTo>
                      <a:lnTo>
                        <a:pt x="566" y="508"/>
                      </a:lnTo>
                      <a:lnTo>
                        <a:pt x="566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6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250" name="Freeform 419"/>
                <p:cNvSpPr>
                  <a:spLocks/>
                </p:cNvSpPr>
                <p:nvPr/>
              </p:nvSpPr>
              <p:spPr bwMode="auto">
                <a:xfrm>
                  <a:off x="581" y="2795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6 w 662"/>
                    <a:gd name="T11" fmla="*/ 65 h 508"/>
                    <a:gd name="T12" fmla="*/ 566 w 662"/>
                    <a:gd name="T13" fmla="*/ 0 h 508"/>
                    <a:gd name="T14" fmla="*/ 662 w 662"/>
                    <a:gd name="T15" fmla="*/ 80 h 508"/>
                    <a:gd name="T16" fmla="*/ 566 w 662"/>
                    <a:gd name="T17" fmla="*/ 159 h 508"/>
                    <a:gd name="T18" fmla="*/ 566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6 w 662"/>
                    <a:gd name="T27" fmla="*/ 409 h 508"/>
                    <a:gd name="T28" fmla="*/ 566 w 662"/>
                    <a:gd name="T29" fmla="*/ 354 h 508"/>
                    <a:gd name="T30" fmla="*/ 662 w 662"/>
                    <a:gd name="T31" fmla="*/ 429 h 508"/>
                    <a:gd name="T32" fmla="*/ 566 w 662"/>
                    <a:gd name="T33" fmla="*/ 508 h 508"/>
                    <a:gd name="T34" fmla="*/ 566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6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6" y="65"/>
                      </a:lnTo>
                      <a:lnTo>
                        <a:pt x="566" y="0"/>
                      </a:lnTo>
                      <a:lnTo>
                        <a:pt x="662" y="80"/>
                      </a:lnTo>
                      <a:lnTo>
                        <a:pt x="566" y="159"/>
                      </a:lnTo>
                      <a:lnTo>
                        <a:pt x="566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6" y="409"/>
                      </a:lnTo>
                      <a:lnTo>
                        <a:pt x="566" y="354"/>
                      </a:lnTo>
                      <a:lnTo>
                        <a:pt x="662" y="429"/>
                      </a:lnTo>
                      <a:lnTo>
                        <a:pt x="566" y="508"/>
                      </a:lnTo>
                      <a:lnTo>
                        <a:pt x="566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6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251" name="Freeform 420"/>
                <p:cNvSpPr>
                  <a:spLocks/>
                </p:cNvSpPr>
                <p:nvPr/>
              </p:nvSpPr>
              <p:spPr bwMode="auto">
                <a:xfrm>
                  <a:off x="586" y="2800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7 w 662"/>
                    <a:gd name="T11" fmla="*/ 65 h 508"/>
                    <a:gd name="T12" fmla="*/ 567 w 662"/>
                    <a:gd name="T13" fmla="*/ 0 h 508"/>
                    <a:gd name="T14" fmla="*/ 662 w 662"/>
                    <a:gd name="T15" fmla="*/ 80 h 508"/>
                    <a:gd name="T16" fmla="*/ 567 w 662"/>
                    <a:gd name="T17" fmla="*/ 159 h 508"/>
                    <a:gd name="T18" fmla="*/ 567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7 w 662"/>
                    <a:gd name="T27" fmla="*/ 409 h 508"/>
                    <a:gd name="T28" fmla="*/ 567 w 662"/>
                    <a:gd name="T29" fmla="*/ 354 h 508"/>
                    <a:gd name="T30" fmla="*/ 662 w 662"/>
                    <a:gd name="T31" fmla="*/ 429 h 508"/>
                    <a:gd name="T32" fmla="*/ 567 w 662"/>
                    <a:gd name="T33" fmla="*/ 508 h 508"/>
                    <a:gd name="T34" fmla="*/ 567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7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7" y="65"/>
                      </a:lnTo>
                      <a:lnTo>
                        <a:pt x="567" y="0"/>
                      </a:lnTo>
                      <a:lnTo>
                        <a:pt x="662" y="80"/>
                      </a:lnTo>
                      <a:lnTo>
                        <a:pt x="567" y="159"/>
                      </a:lnTo>
                      <a:lnTo>
                        <a:pt x="567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7" y="409"/>
                      </a:lnTo>
                      <a:lnTo>
                        <a:pt x="567" y="354"/>
                      </a:lnTo>
                      <a:lnTo>
                        <a:pt x="662" y="429"/>
                      </a:lnTo>
                      <a:lnTo>
                        <a:pt x="567" y="508"/>
                      </a:lnTo>
                      <a:lnTo>
                        <a:pt x="567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7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252" name="Freeform 421"/>
                <p:cNvSpPr>
                  <a:spLocks/>
                </p:cNvSpPr>
                <p:nvPr/>
              </p:nvSpPr>
              <p:spPr bwMode="auto">
                <a:xfrm>
                  <a:off x="586" y="2800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7 w 662"/>
                    <a:gd name="T11" fmla="*/ 65 h 508"/>
                    <a:gd name="T12" fmla="*/ 567 w 662"/>
                    <a:gd name="T13" fmla="*/ 0 h 508"/>
                    <a:gd name="T14" fmla="*/ 662 w 662"/>
                    <a:gd name="T15" fmla="*/ 80 h 508"/>
                    <a:gd name="T16" fmla="*/ 567 w 662"/>
                    <a:gd name="T17" fmla="*/ 159 h 508"/>
                    <a:gd name="T18" fmla="*/ 567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7 w 662"/>
                    <a:gd name="T27" fmla="*/ 409 h 508"/>
                    <a:gd name="T28" fmla="*/ 567 w 662"/>
                    <a:gd name="T29" fmla="*/ 354 h 508"/>
                    <a:gd name="T30" fmla="*/ 662 w 662"/>
                    <a:gd name="T31" fmla="*/ 429 h 508"/>
                    <a:gd name="T32" fmla="*/ 567 w 662"/>
                    <a:gd name="T33" fmla="*/ 508 h 508"/>
                    <a:gd name="T34" fmla="*/ 567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7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7" y="65"/>
                      </a:lnTo>
                      <a:lnTo>
                        <a:pt x="567" y="0"/>
                      </a:lnTo>
                      <a:lnTo>
                        <a:pt x="662" y="80"/>
                      </a:lnTo>
                      <a:lnTo>
                        <a:pt x="567" y="159"/>
                      </a:lnTo>
                      <a:lnTo>
                        <a:pt x="567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7" y="409"/>
                      </a:lnTo>
                      <a:lnTo>
                        <a:pt x="567" y="354"/>
                      </a:lnTo>
                      <a:lnTo>
                        <a:pt x="662" y="429"/>
                      </a:lnTo>
                      <a:lnTo>
                        <a:pt x="567" y="508"/>
                      </a:lnTo>
                      <a:lnTo>
                        <a:pt x="567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7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47129" name="Group 424"/>
            <p:cNvGrpSpPr>
              <a:grpSpLocks/>
            </p:cNvGrpSpPr>
            <p:nvPr/>
          </p:nvGrpSpPr>
          <p:grpSpPr bwMode="auto">
            <a:xfrm>
              <a:off x="2990850" y="5173001"/>
              <a:ext cx="649288" cy="842962"/>
              <a:chOff x="480" y="2498"/>
              <a:chExt cx="872" cy="878"/>
            </a:xfrm>
          </p:grpSpPr>
          <p:sp>
            <p:nvSpPr>
              <p:cNvPr id="47215" name="Oval 425"/>
              <p:cNvSpPr>
                <a:spLocks noChangeArrowheads="1"/>
              </p:cNvSpPr>
              <p:nvPr/>
            </p:nvSpPr>
            <p:spPr bwMode="auto">
              <a:xfrm>
                <a:off x="482" y="3096"/>
                <a:ext cx="870" cy="280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6" name="Rectangle 426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7" name="Rectangle 427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8" name="Oval 428"/>
              <p:cNvSpPr>
                <a:spLocks noChangeArrowheads="1"/>
              </p:cNvSpPr>
              <p:nvPr/>
            </p:nvSpPr>
            <p:spPr bwMode="auto">
              <a:xfrm>
                <a:off x="482" y="2498"/>
                <a:ext cx="870" cy="280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7134" name="Group 429"/>
              <p:cNvGrpSpPr>
                <a:grpSpLocks/>
              </p:cNvGrpSpPr>
              <p:nvPr/>
            </p:nvGrpSpPr>
            <p:grpSpPr bwMode="auto">
              <a:xfrm>
                <a:off x="612" y="2531"/>
                <a:ext cx="604" cy="214"/>
                <a:chOff x="612" y="2531"/>
                <a:chExt cx="604" cy="214"/>
              </a:xfrm>
            </p:grpSpPr>
            <p:grpSp>
              <p:nvGrpSpPr>
                <p:cNvPr id="47139" name="Group 430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47235" name="Freeform 431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36" name="Freeform 432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37" name="Freeform 433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38" name="Freeform 434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39" name="Freeform 435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40" name="Freeform 436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41" name="Freeform 437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42" name="Freeform 438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7144" name="Group 439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47227" name="Freeform 440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28" name="Freeform 441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29" name="Freeform 442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30" name="Freeform 443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31" name="Freeform 444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32" name="Freeform 445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33" name="Freeform 446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34" name="Freeform 447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7149" name="Group 448"/>
              <p:cNvGrpSpPr>
                <a:grpSpLocks/>
              </p:cNvGrpSpPr>
              <p:nvPr/>
            </p:nvGrpSpPr>
            <p:grpSpPr bwMode="auto">
              <a:xfrm>
                <a:off x="581" y="2795"/>
                <a:ext cx="667" cy="513"/>
                <a:chOff x="581" y="2795"/>
                <a:chExt cx="667" cy="513"/>
              </a:xfrm>
            </p:grpSpPr>
            <p:sp>
              <p:nvSpPr>
                <p:cNvPr id="47221" name="Freeform 449"/>
                <p:cNvSpPr>
                  <a:spLocks/>
                </p:cNvSpPr>
                <p:nvPr/>
              </p:nvSpPr>
              <p:spPr bwMode="auto">
                <a:xfrm>
                  <a:off x="581" y="2795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6 w 662"/>
                    <a:gd name="T11" fmla="*/ 65 h 508"/>
                    <a:gd name="T12" fmla="*/ 566 w 662"/>
                    <a:gd name="T13" fmla="*/ 0 h 508"/>
                    <a:gd name="T14" fmla="*/ 662 w 662"/>
                    <a:gd name="T15" fmla="*/ 80 h 508"/>
                    <a:gd name="T16" fmla="*/ 566 w 662"/>
                    <a:gd name="T17" fmla="*/ 159 h 508"/>
                    <a:gd name="T18" fmla="*/ 566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6 w 662"/>
                    <a:gd name="T27" fmla="*/ 409 h 508"/>
                    <a:gd name="T28" fmla="*/ 566 w 662"/>
                    <a:gd name="T29" fmla="*/ 354 h 508"/>
                    <a:gd name="T30" fmla="*/ 662 w 662"/>
                    <a:gd name="T31" fmla="*/ 429 h 508"/>
                    <a:gd name="T32" fmla="*/ 566 w 662"/>
                    <a:gd name="T33" fmla="*/ 508 h 508"/>
                    <a:gd name="T34" fmla="*/ 566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6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6" y="65"/>
                      </a:lnTo>
                      <a:lnTo>
                        <a:pt x="566" y="0"/>
                      </a:lnTo>
                      <a:lnTo>
                        <a:pt x="662" y="80"/>
                      </a:lnTo>
                      <a:lnTo>
                        <a:pt x="566" y="159"/>
                      </a:lnTo>
                      <a:lnTo>
                        <a:pt x="566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6" y="409"/>
                      </a:lnTo>
                      <a:lnTo>
                        <a:pt x="566" y="354"/>
                      </a:lnTo>
                      <a:lnTo>
                        <a:pt x="662" y="429"/>
                      </a:lnTo>
                      <a:lnTo>
                        <a:pt x="566" y="508"/>
                      </a:lnTo>
                      <a:lnTo>
                        <a:pt x="566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6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222" name="Freeform 450"/>
                <p:cNvSpPr>
                  <a:spLocks/>
                </p:cNvSpPr>
                <p:nvPr/>
              </p:nvSpPr>
              <p:spPr bwMode="auto">
                <a:xfrm>
                  <a:off x="581" y="2795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6 w 662"/>
                    <a:gd name="T11" fmla="*/ 65 h 508"/>
                    <a:gd name="T12" fmla="*/ 566 w 662"/>
                    <a:gd name="T13" fmla="*/ 0 h 508"/>
                    <a:gd name="T14" fmla="*/ 662 w 662"/>
                    <a:gd name="T15" fmla="*/ 80 h 508"/>
                    <a:gd name="T16" fmla="*/ 566 w 662"/>
                    <a:gd name="T17" fmla="*/ 159 h 508"/>
                    <a:gd name="T18" fmla="*/ 566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6 w 662"/>
                    <a:gd name="T27" fmla="*/ 409 h 508"/>
                    <a:gd name="T28" fmla="*/ 566 w 662"/>
                    <a:gd name="T29" fmla="*/ 354 h 508"/>
                    <a:gd name="T30" fmla="*/ 662 w 662"/>
                    <a:gd name="T31" fmla="*/ 429 h 508"/>
                    <a:gd name="T32" fmla="*/ 566 w 662"/>
                    <a:gd name="T33" fmla="*/ 508 h 508"/>
                    <a:gd name="T34" fmla="*/ 566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6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6" y="65"/>
                      </a:lnTo>
                      <a:lnTo>
                        <a:pt x="566" y="0"/>
                      </a:lnTo>
                      <a:lnTo>
                        <a:pt x="662" y="80"/>
                      </a:lnTo>
                      <a:lnTo>
                        <a:pt x="566" y="159"/>
                      </a:lnTo>
                      <a:lnTo>
                        <a:pt x="566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6" y="409"/>
                      </a:lnTo>
                      <a:lnTo>
                        <a:pt x="566" y="354"/>
                      </a:lnTo>
                      <a:lnTo>
                        <a:pt x="662" y="429"/>
                      </a:lnTo>
                      <a:lnTo>
                        <a:pt x="566" y="508"/>
                      </a:lnTo>
                      <a:lnTo>
                        <a:pt x="566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6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223" name="Freeform 451"/>
                <p:cNvSpPr>
                  <a:spLocks/>
                </p:cNvSpPr>
                <p:nvPr/>
              </p:nvSpPr>
              <p:spPr bwMode="auto">
                <a:xfrm>
                  <a:off x="586" y="2800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7 w 662"/>
                    <a:gd name="T11" fmla="*/ 65 h 508"/>
                    <a:gd name="T12" fmla="*/ 567 w 662"/>
                    <a:gd name="T13" fmla="*/ 0 h 508"/>
                    <a:gd name="T14" fmla="*/ 662 w 662"/>
                    <a:gd name="T15" fmla="*/ 80 h 508"/>
                    <a:gd name="T16" fmla="*/ 567 w 662"/>
                    <a:gd name="T17" fmla="*/ 159 h 508"/>
                    <a:gd name="T18" fmla="*/ 567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7 w 662"/>
                    <a:gd name="T27" fmla="*/ 409 h 508"/>
                    <a:gd name="T28" fmla="*/ 567 w 662"/>
                    <a:gd name="T29" fmla="*/ 354 h 508"/>
                    <a:gd name="T30" fmla="*/ 662 w 662"/>
                    <a:gd name="T31" fmla="*/ 429 h 508"/>
                    <a:gd name="T32" fmla="*/ 567 w 662"/>
                    <a:gd name="T33" fmla="*/ 508 h 508"/>
                    <a:gd name="T34" fmla="*/ 567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7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7" y="65"/>
                      </a:lnTo>
                      <a:lnTo>
                        <a:pt x="567" y="0"/>
                      </a:lnTo>
                      <a:lnTo>
                        <a:pt x="662" y="80"/>
                      </a:lnTo>
                      <a:lnTo>
                        <a:pt x="567" y="159"/>
                      </a:lnTo>
                      <a:lnTo>
                        <a:pt x="567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7" y="409"/>
                      </a:lnTo>
                      <a:lnTo>
                        <a:pt x="567" y="354"/>
                      </a:lnTo>
                      <a:lnTo>
                        <a:pt x="662" y="429"/>
                      </a:lnTo>
                      <a:lnTo>
                        <a:pt x="567" y="508"/>
                      </a:lnTo>
                      <a:lnTo>
                        <a:pt x="567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7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224" name="Freeform 452"/>
                <p:cNvSpPr>
                  <a:spLocks/>
                </p:cNvSpPr>
                <p:nvPr/>
              </p:nvSpPr>
              <p:spPr bwMode="auto">
                <a:xfrm>
                  <a:off x="586" y="2800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7 w 662"/>
                    <a:gd name="T11" fmla="*/ 65 h 508"/>
                    <a:gd name="T12" fmla="*/ 567 w 662"/>
                    <a:gd name="T13" fmla="*/ 0 h 508"/>
                    <a:gd name="T14" fmla="*/ 662 w 662"/>
                    <a:gd name="T15" fmla="*/ 80 h 508"/>
                    <a:gd name="T16" fmla="*/ 567 w 662"/>
                    <a:gd name="T17" fmla="*/ 159 h 508"/>
                    <a:gd name="T18" fmla="*/ 567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7 w 662"/>
                    <a:gd name="T27" fmla="*/ 409 h 508"/>
                    <a:gd name="T28" fmla="*/ 567 w 662"/>
                    <a:gd name="T29" fmla="*/ 354 h 508"/>
                    <a:gd name="T30" fmla="*/ 662 w 662"/>
                    <a:gd name="T31" fmla="*/ 429 h 508"/>
                    <a:gd name="T32" fmla="*/ 567 w 662"/>
                    <a:gd name="T33" fmla="*/ 508 h 508"/>
                    <a:gd name="T34" fmla="*/ 567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7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7" y="65"/>
                      </a:lnTo>
                      <a:lnTo>
                        <a:pt x="567" y="0"/>
                      </a:lnTo>
                      <a:lnTo>
                        <a:pt x="662" y="80"/>
                      </a:lnTo>
                      <a:lnTo>
                        <a:pt x="567" y="159"/>
                      </a:lnTo>
                      <a:lnTo>
                        <a:pt x="567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7" y="409"/>
                      </a:lnTo>
                      <a:lnTo>
                        <a:pt x="567" y="354"/>
                      </a:lnTo>
                      <a:lnTo>
                        <a:pt x="662" y="429"/>
                      </a:lnTo>
                      <a:lnTo>
                        <a:pt x="567" y="508"/>
                      </a:lnTo>
                      <a:lnTo>
                        <a:pt x="567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7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47150" name="Group 453"/>
            <p:cNvGrpSpPr>
              <a:grpSpLocks/>
            </p:cNvGrpSpPr>
            <p:nvPr/>
          </p:nvGrpSpPr>
          <p:grpSpPr bwMode="auto">
            <a:xfrm>
              <a:off x="4594225" y="5136488"/>
              <a:ext cx="649288" cy="842963"/>
              <a:chOff x="480" y="2498"/>
              <a:chExt cx="872" cy="878"/>
            </a:xfrm>
          </p:grpSpPr>
          <p:sp>
            <p:nvSpPr>
              <p:cNvPr id="47187" name="Oval 454"/>
              <p:cNvSpPr>
                <a:spLocks noChangeArrowheads="1"/>
              </p:cNvSpPr>
              <p:nvPr/>
            </p:nvSpPr>
            <p:spPr bwMode="auto">
              <a:xfrm>
                <a:off x="482" y="3096"/>
                <a:ext cx="870" cy="280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88" name="Rectangle 455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89" name="Rectangle 456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90" name="Oval 457"/>
              <p:cNvSpPr>
                <a:spLocks noChangeArrowheads="1"/>
              </p:cNvSpPr>
              <p:nvPr/>
            </p:nvSpPr>
            <p:spPr bwMode="auto">
              <a:xfrm>
                <a:off x="482" y="2498"/>
                <a:ext cx="870" cy="280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7151" name="Group 458"/>
              <p:cNvGrpSpPr>
                <a:grpSpLocks/>
              </p:cNvGrpSpPr>
              <p:nvPr/>
            </p:nvGrpSpPr>
            <p:grpSpPr bwMode="auto">
              <a:xfrm>
                <a:off x="612" y="2531"/>
                <a:ext cx="604" cy="214"/>
                <a:chOff x="612" y="2531"/>
                <a:chExt cx="604" cy="214"/>
              </a:xfrm>
            </p:grpSpPr>
            <p:grpSp>
              <p:nvGrpSpPr>
                <p:cNvPr id="47152" name="Group 459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47207" name="Freeform 460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08" name="Freeform 461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09" name="Freeform 462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10" name="Freeform 463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11" name="Freeform 464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12" name="Freeform 465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13" name="Freeform 466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14" name="Freeform 467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7153" name="Group 468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47199" name="Freeform 469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00" name="Freeform 470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01" name="Freeform 471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02" name="Freeform 472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03" name="Freeform 473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04" name="Freeform 474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05" name="Freeform 475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06" name="Freeform 476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7154" name="Group 477"/>
              <p:cNvGrpSpPr>
                <a:grpSpLocks/>
              </p:cNvGrpSpPr>
              <p:nvPr/>
            </p:nvGrpSpPr>
            <p:grpSpPr bwMode="auto">
              <a:xfrm>
                <a:off x="581" y="2795"/>
                <a:ext cx="667" cy="513"/>
                <a:chOff x="581" y="2795"/>
                <a:chExt cx="667" cy="513"/>
              </a:xfrm>
            </p:grpSpPr>
            <p:sp>
              <p:nvSpPr>
                <p:cNvPr id="47193" name="Freeform 478"/>
                <p:cNvSpPr>
                  <a:spLocks/>
                </p:cNvSpPr>
                <p:nvPr/>
              </p:nvSpPr>
              <p:spPr bwMode="auto">
                <a:xfrm>
                  <a:off x="581" y="2795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6 w 662"/>
                    <a:gd name="T11" fmla="*/ 65 h 508"/>
                    <a:gd name="T12" fmla="*/ 566 w 662"/>
                    <a:gd name="T13" fmla="*/ 0 h 508"/>
                    <a:gd name="T14" fmla="*/ 662 w 662"/>
                    <a:gd name="T15" fmla="*/ 80 h 508"/>
                    <a:gd name="T16" fmla="*/ 566 w 662"/>
                    <a:gd name="T17" fmla="*/ 159 h 508"/>
                    <a:gd name="T18" fmla="*/ 566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6 w 662"/>
                    <a:gd name="T27" fmla="*/ 409 h 508"/>
                    <a:gd name="T28" fmla="*/ 566 w 662"/>
                    <a:gd name="T29" fmla="*/ 354 h 508"/>
                    <a:gd name="T30" fmla="*/ 662 w 662"/>
                    <a:gd name="T31" fmla="*/ 429 h 508"/>
                    <a:gd name="T32" fmla="*/ 566 w 662"/>
                    <a:gd name="T33" fmla="*/ 508 h 508"/>
                    <a:gd name="T34" fmla="*/ 566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6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6" y="65"/>
                      </a:lnTo>
                      <a:lnTo>
                        <a:pt x="566" y="0"/>
                      </a:lnTo>
                      <a:lnTo>
                        <a:pt x="662" y="80"/>
                      </a:lnTo>
                      <a:lnTo>
                        <a:pt x="566" y="159"/>
                      </a:lnTo>
                      <a:lnTo>
                        <a:pt x="566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6" y="409"/>
                      </a:lnTo>
                      <a:lnTo>
                        <a:pt x="566" y="354"/>
                      </a:lnTo>
                      <a:lnTo>
                        <a:pt x="662" y="429"/>
                      </a:lnTo>
                      <a:lnTo>
                        <a:pt x="566" y="508"/>
                      </a:lnTo>
                      <a:lnTo>
                        <a:pt x="566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6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94" name="Freeform 479"/>
                <p:cNvSpPr>
                  <a:spLocks/>
                </p:cNvSpPr>
                <p:nvPr/>
              </p:nvSpPr>
              <p:spPr bwMode="auto">
                <a:xfrm>
                  <a:off x="581" y="2795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6 w 662"/>
                    <a:gd name="T11" fmla="*/ 65 h 508"/>
                    <a:gd name="T12" fmla="*/ 566 w 662"/>
                    <a:gd name="T13" fmla="*/ 0 h 508"/>
                    <a:gd name="T14" fmla="*/ 662 w 662"/>
                    <a:gd name="T15" fmla="*/ 80 h 508"/>
                    <a:gd name="T16" fmla="*/ 566 w 662"/>
                    <a:gd name="T17" fmla="*/ 159 h 508"/>
                    <a:gd name="T18" fmla="*/ 566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6 w 662"/>
                    <a:gd name="T27" fmla="*/ 409 h 508"/>
                    <a:gd name="T28" fmla="*/ 566 w 662"/>
                    <a:gd name="T29" fmla="*/ 354 h 508"/>
                    <a:gd name="T30" fmla="*/ 662 w 662"/>
                    <a:gd name="T31" fmla="*/ 429 h 508"/>
                    <a:gd name="T32" fmla="*/ 566 w 662"/>
                    <a:gd name="T33" fmla="*/ 508 h 508"/>
                    <a:gd name="T34" fmla="*/ 566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6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6" y="65"/>
                      </a:lnTo>
                      <a:lnTo>
                        <a:pt x="566" y="0"/>
                      </a:lnTo>
                      <a:lnTo>
                        <a:pt x="662" y="80"/>
                      </a:lnTo>
                      <a:lnTo>
                        <a:pt x="566" y="159"/>
                      </a:lnTo>
                      <a:lnTo>
                        <a:pt x="566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6" y="409"/>
                      </a:lnTo>
                      <a:lnTo>
                        <a:pt x="566" y="354"/>
                      </a:lnTo>
                      <a:lnTo>
                        <a:pt x="662" y="429"/>
                      </a:lnTo>
                      <a:lnTo>
                        <a:pt x="566" y="508"/>
                      </a:lnTo>
                      <a:lnTo>
                        <a:pt x="566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6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95" name="Freeform 480"/>
                <p:cNvSpPr>
                  <a:spLocks/>
                </p:cNvSpPr>
                <p:nvPr/>
              </p:nvSpPr>
              <p:spPr bwMode="auto">
                <a:xfrm>
                  <a:off x="586" y="2800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7 w 662"/>
                    <a:gd name="T11" fmla="*/ 65 h 508"/>
                    <a:gd name="T12" fmla="*/ 567 w 662"/>
                    <a:gd name="T13" fmla="*/ 0 h 508"/>
                    <a:gd name="T14" fmla="*/ 662 w 662"/>
                    <a:gd name="T15" fmla="*/ 80 h 508"/>
                    <a:gd name="T16" fmla="*/ 567 w 662"/>
                    <a:gd name="T17" fmla="*/ 159 h 508"/>
                    <a:gd name="T18" fmla="*/ 567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7 w 662"/>
                    <a:gd name="T27" fmla="*/ 409 h 508"/>
                    <a:gd name="T28" fmla="*/ 567 w 662"/>
                    <a:gd name="T29" fmla="*/ 354 h 508"/>
                    <a:gd name="T30" fmla="*/ 662 w 662"/>
                    <a:gd name="T31" fmla="*/ 429 h 508"/>
                    <a:gd name="T32" fmla="*/ 567 w 662"/>
                    <a:gd name="T33" fmla="*/ 508 h 508"/>
                    <a:gd name="T34" fmla="*/ 567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7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7" y="65"/>
                      </a:lnTo>
                      <a:lnTo>
                        <a:pt x="567" y="0"/>
                      </a:lnTo>
                      <a:lnTo>
                        <a:pt x="662" y="80"/>
                      </a:lnTo>
                      <a:lnTo>
                        <a:pt x="567" y="159"/>
                      </a:lnTo>
                      <a:lnTo>
                        <a:pt x="567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7" y="409"/>
                      </a:lnTo>
                      <a:lnTo>
                        <a:pt x="567" y="354"/>
                      </a:lnTo>
                      <a:lnTo>
                        <a:pt x="662" y="429"/>
                      </a:lnTo>
                      <a:lnTo>
                        <a:pt x="567" y="508"/>
                      </a:lnTo>
                      <a:lnTo>
                        <a:pt x="567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7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96" name="Freeform 481"/>
                <p:cNvSpPr>
                  <a:spLocks/>
                </p:cNvSpPr>
                <p:nvPr/>
              </p:nvSpPr>
              <p:spPr bwMode="auto">
                <a:xfrm>
                  <a:off x="586" y="2800"/>
                  <a:ext cx="662" cy="508"/>
                </a:xfrm>
                <a:custGeom>
                  <a:avLst/>
                  <a:gdLst>
                    <a:gd name="T0" fmla="*/ 95 w 662"/>
                    <a:gd name="T1" fmla="*/ 0 h 508"/>
                    <a:gd name="T2" fmla="*/ 95 w 662"/>
                    <a:gd name="T3" fmla="*/ 65 h 508"/>
                    <a:gd name="T4" fmla="*/ 249 w 662"/>
                    <a:gd name="T5" fmla="*/ 65 h 508"/>
                    <a:gd name="T6" fmla="*/ 328 w 662"/>
                    <a:gd name="T7" fmla="*/ 199 h 508"/>
                    <a:gd name="T8" fmla="*/ 413 w 662"/>
                    <a:gd name="T9" fmla="*/ 65 h 508"/>
                    <a:gd name="T10" fmla="*/ 567 w 662"/>
                    <a:gd name="T11" fmla="*/ 65 h 508"/>
                    <a:gd name="T12" fmla="*/ 567 w 662"/>
                    <a:gd name="T13" fmla="*/ 0 h 508"/>
                    <a:gd name="T14" fmla="*/ 662 w 662"/>
                    <a:gd name="T15" fmla="*/ 80 h 508"/>
                    <a:gd name="T16" fmla="*/ 567 w 662"/>
                    <a:gd name="T17" fmla="*/ 159 h 508"/>
                    <a:gd name="T18" fmla="*/ 567 w 662"/>
                    <a:gd name="T19" fmla="*/ 105 h 508"/>
                    <a:gd name="T20" fmla="*/ 455 w 662"/>
                    <a:gd name="T21" fmla="*/ 105 h 508"/>
                    <a:gd name="T22" fmla="*/ 365 w 662"/>
                    <a:gd name="T23" fmla="*/ 254 h 508"/>
                    <a:gd name="T24" fmla="*/ 455 w 662"/>
                    <a:gd name="T25" fmla="*/ 409 h 508"/>
                    <a:gd name="T26" fmla="*/ 567 w 662"/>
                    <a:gd name="T27" fmla="*/ 409 h 508"/>
                    <a:gd name="T28" fmla="*/ 567 w 662"/>
                    <a:gd name="T29" fmla="*/ 354 h 508"/>
                    <a:gd name="T30" fmla="*/ 662 w 662"/>
                    <a:gd name="T31" fmla="*/ 429 h 508"/>
                    <a:gd name="T32" fmla="*/ 567 w 662"/>
                    <a:gd name="T33" fmla="*/ 508 h 508"/>
                    <a:gd name="T34" fmla="*/ 567 w 662"/>
                    <a:gd name="T35" fmla="*/ 448 h 508"/>
                    <a:gd name="T36" fmla="*/ 413 w 662"/>
                    <a:gd name="T37" fmla="*/ 448 h 508"/>
                    <a:gd name="T38" fmla="*/ 328 w 662"/>
                    <a:gd name="T39" fmla="*/ 309 h 508"/>
                    <a:gd name="T40" fmla="*/ 249 w 662"/>
                    <a:gd name="T41" fmla="*/ 453 h 508"/>
                    <a:gd name="T42" fmla="*/ 95 w 662"/>
                    <a:gd name="T43" fmla="*/ 453 h 508"/>
                    <a:gd name="T44" fmla="*/ 95 w 662"/>
                    <a:gd name="T45" fmla="*/ 508 h 508"/>
                    <a:gd name="T46" fmla="*/ 0 w 662"/>
                    <a:gd name="T47" fmla="*/ 429 h 508"/>
                    <a:gd name="T48" fmla="*/ 95 w 662"/>
                    <a:gd name="T49" fmla="*/ 354 h 508"/>
                    <a:gd name="T50" fmla="*/ 95 w 662"/>
                    <a:gd name="T51" fmla="*/ 409 h 508"/>
                    <a:gd name="T52" fmla="*/ 201 w 662"/>
                    <a:gd name="T53" fmla="*/ 409 h 508"/>
                    <a:gd name="T54" fmla="*/ 297 w 662"/>
                    <a:gd name="T55" fmla="*/ 254 h 508"/>
                    <a:gd name="T56" fmla="*/ 201 w 662"/>
                    <a:gd name="T57" fmla="*/ 105 h 508"/>
                    <a:gd name="T58" fmla="*/ 95 w 662"/>
                    <a:gd name="T59" fmla="*/ 105 h 508"/>
                    <a:gd name="T60" fmla="*/ 95 w 662"/>
                    <a:gd name="T61" fmla="*/ 154 h 508"/>
                    <a:gd name="T62" fmla="*/ 0 w 662"/>
                    <a:gd name="T63" fmla="*/ 80 h 508"/>
                    <a:gd name="T64" fmla="*/ 95 w 662"/>
                    <a:gd name="T65" fmla="*/ 0 h 5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662"/>
                    <a:gd name="T100" fmla="*/ 0 h 508"/>
                    <a:gd name="T101" fmla="*/ 662 w 662"/>
                    <a:gd name="T102" fmla="*/ 508 h 5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7" y="65"/>
                      </a:lnTo>
                      <a:lnTo>
                        <a:pt x="567" y="0"/>
                      </a:lnTo>
                      <a:lnTo>
                        <a:pt x="662" y="80"/>
                      </a:lnTo>
                      <a:lnTo>
                        <a:pt x="567" y="159"/>
                      </a:lnTo>
                      <a:lnTo>
                        <a:pt x="567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7" y="409"/>
                      </a:lnTo>
                      <a:lnTo>
                        <a:pt x="567" y="354"/>
                      </a:lnTo>
                      <a:lnTo>
                        <a:pt x="662" y="429"/>
                      </a:lnTo>
                      <a:lnTo>
                        <a:pt x="567" y="508"/>
                      </a:lnTo>
                      <a:lnTo>
                        <a:pt x="567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7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7155" name="Text Box 485"/>
            <p:cNvSpPr txBox="1">
              <a:spLocks noChangeArrowheads="1"/>
            </p:cNvSpPr>
            <p:nvPr/>
          </p:nvSpPr>
          <p:spPr bwMode="auto">
            <a:xfrm>
              <a:off x="1851025" y="3918876"/>
              <a:ext cx="479425" cy="406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10</a:t>
              </a:r>
            </a:p>
          </p:txBody>
        </p:sp>
        <p:sp>
          <p:nvSpPr>
            <p:cNvPr id="47156" name="Line 486"/>
            <p:cNvSpPr>
              <a:spLocks noChangeShapeType="1"/>
            </p:cNvSpPr>
            <p:nvPr/>
          </p:nvSpPr>
          <p:spPr bwMode="auto">
            <a:xfrm flipV="1">
              <a:off x="719138" y="4412588"/>
              <a:ext cx="23336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57" name="Line 487"/>
            <p:cNvSpPr>
              <a:spLocks noChangeShapeType="1"/>
            </p:cNvSpPr>
            <p:nvPr/>
          </p:nvSpPr>
          <p:spPr bwMode="auto">
            <a:xfrm flipV="1">
              <a:off x="3995738" y="5657188"/>
              <a:ext cx="23336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58" name="Line 488"/>
            <p:cNvSpPr>
              <a:spLocks noChangeShapeType="1"/>
            </p:cNvSpPr>
            <p:nvPr/>
          </p:nvSpPr>
          <p:spPr bwMode="auto">
            <a:xfrm flipV="1">
              <a:off x="4071938" y="4412588"/>
              <a:ext cx="23336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59" name="Line 489"/>
            <p:cNvSpPr>
              <a:spLocks noChangeShapeType="1"/>
            </p:cNvSpPr>
            <p:nvPr/>
          </p:nvSpPr>
          <p:spPr bwMode="auto">
            <a:xfrm flipV="1">
              <a:off x="6210300" y="4395126"/>
              <a:ext cx="23336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60" name="Line 490"/>
            <p:cNvSpPr>
              <a:spLocks noChangeShapeType="1"/>
            </p:cNvSpPr>
            <p:nvPr/>
          </p:nvSpPr>
          <p:spPr bwMode="auto">
            <a:xfrm flipV="1">
              <a:off x="7627938" y="4412588"/>
              <a:ext cx="23336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61" name="Line 491"/>
            <p:cNvSpPr>
              <a:spLocks noChangeShapeType="1"/>
            </p:cNvSpPr>
            <p:nvPr/>
          </p:nvSpPr>
          <p:spPr bwMode="auto">
            <a:xfrm flipH="1">
              <a:off x="2705100" y="5072988"/>
              <a:ext cx="7938" cy="2413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62" name="Line 492"/>
            <p:cNvSpPr>
              <a:spLocks noChangeShapeType="1"/>
            </p:cNvSpPr>
            <p:nvPr/>
          </p:nvSpPr>
          <p:spPr bwMode="auto">
            <a:xfrm flipH="1" flipV="1">
              <a:off x="5524500" y="5034888"/>
              <a:ext cx="7938" cy="2667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63" name="Text Box 493"/>
            <p:cNvSpPr txBox="1">
              <a:spLocks noChangeArrowheads="1"/>
            </p:cNvSpPr>
            <p:nvPr/>
          </p:nvSpPr>
          <p:spPr bwMode="auto">
            <a:xfrm>
              <a:off x="3971925" y="3868076"/>
              <a:ext cx="479425" cy="406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11</a:t>
              </a:r>
            </a:p>
          </p:txBody>
        </p:sp>
        <p:sp>
          <p:nvSpPr>
            <p:cNvPr id="47164" name="Text Box 494"/>
            <p:cNvSpPr txBox="1">
              <a:spLocks noChangeArrowheads="1"/>
            </p:cNvSpPr>
            <p:nvPr/>
          </p:nvSpPr>
          <p:spPr bwMode="auto">
            <a:xfrm>
              <a:off x="6105525" y="3855376"/>
              <a:ext cx="479425" cy="406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12</a:t>
              </a:r>
            </a:p>
          </p:txBody>
        </p:sp>
        <p:sp>
          <p:nvSpPr>
            <p:cNvPr id="47165" name="Text Box 496"/>
            <p:cNvSpPr txBox="1">
              <a:spLocks noChangeArrowheads="1"/>
            </p:cNvSpPr>
            <p:nvPr/>
          </p:nvSpPr>
          <p:spPr bwMode="auto">
            <a:xfrm>
              <a:off x="2451100" y="3561688"/>
              <a:ext cx="762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i="1"/>
                <a:t>swap</a:t>
              </a:r>
            </a:p>
          </p:txBody>
        </p:sp>
        <p:sp>
          <p:nvSpPr>
            <p:cNvPr id="47166" name="Text Box 497"/>
            <p:cNvSpPr txBox="1">
              <a:spLocks noChangeArrowheads="1"/>
            </p:cNvSpPr>
            <p:nvPr/>
          </p:nvSpPr>
          <p:spPr bwMode="auto">
            <a:xfrm>
              <a:off x="5168900" y="3548988"/>
              <a:ext cx="762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i="1"/>
                <a:t>swap</a:t>
              </a:r>
            </a:p>
          </p:txBody>
        </p:sp>
        <p:sp>
          <p:nvSpPr>
            <p:cNvPr id="47167" name="Text Box 498"/>
            <p:cNvSpPr txBox="1">
              <a:spLocks noChangeArrowheads="1"/>
            </p:cNvSpPr>
            <p:nvPr/>
          </p:nvSpPr>
          <p:spPr bwMode="auto">
            <a:xfrm>
              <a:off x="1752600" y="4425288"/>
              <a:ext cx="762000" cy="701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80000"/>
                </a:lnSpc>
                <a:spcBef>
                  <a:spcPct val="10000"/>
                </a:spcBef>
              </a:pPr>
              <a:r>
                <a:rPr lang="en-US" i="1">
                  <a:solidFill>
                    <a:srgbClr val="FF0000"/>
                  </a:solidFill>
                </a:rPr>
                <a:t>swap</a:t>
              </a:r>
            </a:p>
            <a:p>
              <a:pPr algn="ctr">
                <a:lnSpc>
                  <a:spcPct val="50000"/>
                </a:lnSpc>
                <a:spcBef>
                  <a:spcPct val="10000"/>
                </a:spcBef>
              </a:pPr>
              <a:r>
                <a:rPr lang="en-US" i="1">
                  <a:solidFill>
                    <a:srgbClr val="FF0000"/>
                  </a:solidFill>
                </a:rPr>
                <a:t>+</a:t>
              </a:r>
            </a:p>
            <a:p>
              <a:pPr algn="ctr">
                <a:lnSpc>
                  <a:spcPct val="50000"/>
                </a:lnSpc>
                <a:spcBef>
                  <a:spcPct val="10000"/>
                </a:spcBef>
              </a:pPr>
              <a:r>
                <a:rPr lang="en-US" i="1">
                  <a:solidFill>
                    <a:srgbClr val="FF0000"/>
                  </a:solidFill>
                </a:rPr>
                <a:t>push</a:t>
              </a:r>
            </a:p>
          </p:txBody>
        </p:sp>
        <p:sp>
          <p:nvSpPr>
            <p:cNvPr id="47168" name="Text Box 499"/>
            <p:cNvSpPr txBox="1">
              <a:spLocks noChangeArrowheads="1"/>
            </p:cNvSpPr>
            <p:nvPr/>
          </p:nvSpPr>
          <p:spPr bwMode="auto">
            <a:xfrm>
              <a:off x="4686300" y="4780888"/>
              <a:ext cx="762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i="1">
                  <a:solidFill>
                    <a:srgbClr val="FF0000"/>
                  </a:solidFill>
                </a:rPr>
                <a:t>pop</a:t>
              </a:r>
            </a:p>
          </p:txBody>
        </p:sp>
        <p:sp>
          <p:nvSpPr>
            <p:cNvPr id="47169" name="Text Box 500"/>
            <p:cNvSpPr txBox="1">
              <a:spLocks noChangeArrowheads="1"/>
            </p:cNvSpPr>
            <p:nvPr/>
          </p:nvSpPr>
          <p:spPr bwMode="auto">
            <a:xfrm>
              <a:off x="2984500" y="4780888"/>
              <a:ext cx="762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i="1">
                  <a:solidFill>
                    <a:srgbClr val="FF0000"/>
                  </a:solidFill>
                </a:rPr>
                <a:t>swap</a:t>
              </a:r>
            </a:p>
          </p:txBody>
        </p:sp>
        <p:sp>
          <p:nvSpPr>
            <p:cNvPr id="47170" name="Line 502"/>
            <p:cNvSpPr>
              <a:spLocks noChangeShapeType="1"/>
            </p:cNvSpPr>
            <p:nvPr/>
          </p:nvSpPr>
          <p:spPr bwMode="auto">
            <a:xfrm>
              <a:off x="3390900" y="3980788"/>
              <a:ext cx="317500" cy="8001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71" name="Line 503"/>
            <p:cNvSpPr>
              <a:spLocks noChangeShapeType="1"/>
            </p:cNvSpPr>
            <p:nvPr/>
          </p:nvSpPr>
          <p:spPr bwMode="auto">
            <a:xfrm flipV="1">
              <a:off x="3340100" y="3968088"/>
              <a:ext cx="431800" cy="8001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72" name="Text Box 504"/>
            <p:cNvSpPr txBox="1">
              <a:spLocks noChangeArrowheads="1"/>
            </p:cNvSpPr>
            <p:nvPr/>
          </p:nvSpPr>
          <p:spPr bwMode="auto">
            <a:xfrm>
              <a:off x="5753100" y="4450688"/>
              <a:ext cx="762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i="1">
                  <a:solidFill>
                    <a:srgbClr val="FF0000"/>
                  </a:solidFill>
                </a:rPr>
                <a:t>swap</a:t>
              </a:r>
            </a:p>
          </p:txBody>
        </p:sp>
        <p:grpSp>
          <p:nvGrpSpPr>
            <p:cNvPr id="47173" name="Group 506"/>
            <p:cNvGrpSpPr>
              <a:grpSpLocks/>
            </p:cNvGrpSpPr>
            <p:nvPr/>
          </p:nvGrpSpPr>
          <p:grpSpPr bwMode="auto">
            <a:xfrm>
              <a:off x="2130425" y="5150776"/>
              <a:ext cx="479425" cy="812800"/>
              <a:chOff x="1174" y="3569"/>
              <a:chExt cx="302" cy="512"/>
            </a:xfrm>
          </p:grpSpPr>
          <p:sp>
            <p:nvSpPr>
              <p:cNvPr id="47185" name="Text Box 501"/>
              <p:cNvSpPr txBox="1">
                <a:spLocks noChangeArrowheads="1"/>
              </p:cNvSpPr>
              <p:nvPr/>
            </p:nvSpPr>
            <p:spPr bwMode="auto">
              <a:xfrm>
                <a:off x="1174" y="3825"/>
                <a:ext cx="302" cy="25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11</a:t>
                </a:r>
              </a:p>
            </p:txBody>
          </p:sp>
          <p:sp>
            <p:nvSpPr>
              <p:cNvPr id="47186" name="Text Box 505"/>
              <p:cNvSpPr txBox="1">
                <a:spLocks noChangeArrowheads="1"/>
              </p:cNvSpPr>
              <p:nvPr/>
            </p:nvSpPr>
            <p:spPr bwMode="auto">
              <a:xfrm>
                <a:off x="1174" y="3569"/>
                <a:ext cx="302" cy="25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13</a:t>
                </a:r>
              </a:p>
            </p:txBody>
          </p:sp>
        </p:grpSp>
        <p:grpSp>
          <p:nvGrpSpPr>
            <p:cNvPr id="47174" name="Group 507"/>
            <p:cNvGrpSpPr>
              <a:grpSpLocks/>
            </p:cNvGrpSpPr>
            <p:nvPr/>
          </p:nvGrpSpPr>
          <p:grpSpPr bwMode="auto">
            <a:xfrm>
              <a:off x="3857625" y="4782476"/>
              <a:ext cx="479425" cy="812800"/>
              <a:chOff x="1174" y="3569"/>
              <a:chExt cx="302" cy="512"/>
            </a:xfrm>
          </p:grpSpPr>
          <p:sp>
            <p:nvSpPr>
              <p:cNvPr id="47183" name="Text Box 508"/>
              <p:cNvSpPr txBox="1">
                <a:spLocks noChangeArrowheads="1"/>
              </p:cNvSpPr>
              <p:nvPr/>
            </p:nvSpPr>
            <p:spPr bwMode="auto">
              <a:xfrm>
                <a:off x="1174" y="3825"/>
                <a:ext cx="302" cy="25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11</a:t>
                </a:r>
              </a:p>
            </p:txBody>
          </p:sp>
          <p:sp>
            <p:nvSpPr>
              <p:cNvPr id="47184" name="Text Box 509"/>
              <p:cNvSpPr txBox="1">
                <a:spLocks noChangeArrowheads="1"/>
              </p:cNvSpPr>
              <p:nvPr/>
            </p:nvSpPr>
            <p:spPr bwMode="auto">
              <a:xfrm>
                <a:off x="1174" y="3569"/>
                <a:ext cx="302" cy="25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14</a:t>
                </a:r>
              </a:p>
            </p:txBody>
          </p:sp>
        </p:grpSp>
        <p:sp>
          <p:nvSpPr>
            <p:cNvPr id="47175" name="Text Box 510"/>
            <p:cNvSpPr txBox="1">
              <a:spLocks noChangeArrowheads="1"/>
            </p:cNvSpPr>
            <p:nvPr/>
          </p:nvSpPr>
          <p:spPr bwMode="auto">
            <a:xfrm>
              <a:off x="5673725" y="5011076"/>
              <a:ext cx="479425" cy="406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11</a:t>
              </a:r>
            </a:p>
          </p:txBody>
        </p:sp>
        <p:sp>
          <p:nvSpPr>
            <p:cNvPr id="47176" name="AutoShape 511"/>
            <p:cNvSpPr>
              <a:spLocks noChangeArrowheads="1"/>
            </p:cNvSpPr>
            <p:nvPr/>
          </p:nvSpPr>
          <p:spPr bwMode="auto">
            <a:xfrm>
              <a:off x="6261100" y="5212688"/>
              <a:ext cx="1790700" cy="609600"/>
            </a:xfrm>
            <a:prstGeom prst="wedgeRectCallout">
              <a:avLst>
                <a:gd name="adj1" fmla="val -90426"/>
                <a:gd name="adj2" fmla="val -18385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0000"/>
                </a:lnSpc>
              </a:pPr>
              <a:r>
                <a:rPr lang="en-US" sz="1800" dirty="0"/>
                <a:t>from here on</a:t>
              </a:r>
            </a:p>
            <a:p>
              <a:pPr algn="ctr">
                <a:lnSpc>
                  <a:spcPct val="80000"/>
                </a:lnSpc>
              </a:pPr>
              <a:r>
                <a:rPr lang="en-US" sz="1800" dirty="0"/>
                <a:t> no difference! </a:t>
              </a:r>
              <a:endParaRPr lang="en-US" sz="1800" dirty="0">
                <a:solidFill>
                  <a:schemeClr val="accent2"/>
                </a:solidFill>
              </a:endParaRPr>
            </a:p>
          </p:txBody>
        </p:sp>
        <p:sp>
          <p:nvSpPr>
            <p:cNvPr id="47177" name="AutoShape 512"/>
            <p:cNvSpPr>
              <a:spLocks noChangeArrowheads="1"/>
            </p:cNvSpPr>
            <p:nvPr/>
          </p:nvSpPr>
          <p:spPr bwMode="auto">
            <a:xfrm>
              <a:off x="3149600" y="3129888"/>
              <a:ext cx="1981958" cy="609600"/>
            </a:xfrm>
            <a:prstGeom prst="wedgeRectCallout">
              <a:avLst>
                <a:gd name="adj1" fmla="val -72222"/>
                <a:gd name="adj2" fmla="val 16198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0000"/>
                </a:lnSpc>
              </a:pPr>
              <a:r>
                <a:rPr lang="en-US" sz="1800" dirty="0"/>
                <a:t>when link </a:t>
              </a:r>
              <a:r>
                <a:rPr lang="en-US" sz="1800" dirty="0" smtClean="0"/>
                <a:t>is down</a:t>
              </a:r>
              <a:endParaRPr lang="en-US" sz="1800" dirty="0"/>
            </a:p>
            <a:p>
              <a:pPr algn="ctr">
                <a:lnSpc>
                  <a:spcPct val="80000"/>
                </a:lnSpc>
              </a:pPr>
              <a:r>
                <a:rPr lang="en-US" sz="1800" dirty="0"/>
                <a:t>change fwd table</a:t>
              </a:r>
            </a:p>
          </p:txBody>
        </p:sp>
        <p:sp>
          <p:nvSpPr>
            <p:cNvPr id="47178" name="Text Box 516"/>
            <p:cNvSpPr txBox="1">
              <a:spLocks noChangeArrowheads="1"/>
            </p:cNvSpPr>
            <p:nvPr/>
          </p:nvSpPr>
          <p:spPr bwMode="auto">
            <a:xfrm>
              <a:off x="3136900" y="6088988"/>
              <a:ext cx="19939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i="1">
                  <a:solidFill>
                    <a:srgbClr val="FF0000"/>
                  </a:solidFill>
                </a:rPr>
                <a:t>protection LSP</a:t>
              </a:r>
              <a:endParaRPr lang="en-US"/>
            </a:p>
          </p:txBody>
        </p:sp>
      </p:grpSp>
      <p:grpSp>
        <p:nvGrpSpPr>
          <p:cNvPr id="344" name="Group 343"/>
          <p:cNvGrpSpPr/>
          <p:nvPr/>
        </p:nvGrpSpPr>
        <p:grpSpPr>
          <a:xfrm>
            <a:off x="2770981" y="1849852"/>
            <a:ext cx="3138487" cy="785812"/>
            <a:chOff x="2500313" y="1722438"/>
            <a:chExt cx="3138487" cy="785812"/>
          </a:xfrm>
        </p:grpSpPr>
        <p:grpSp>
          <p:nvGrpSpPr>
            <p:cNvPr id="2" name="Group 160"/>
            <p:cNvGrpSpPr>
              <a:grpSpLocks/>
            </p:cNvGrpSpPr>
            <p:nvPr/>
          </p:nvGrpSpPr>
          <p:grpSpPr bwMode="auto">
            <a:xfrm>
              <a:off x="2965450" y="1722438"/>
              <a:ext cx="996950" cy="217487"/>
              <a:chOff x="1612" y="2943"/>
              <a:chExt cx="919" cy="186"/>
            </a:xfrm>
          </p:grpSpPr>
          <p:sp>
            <p:nvSpPr>
              <p:cNvPr id="47445" name="Line 151"/>
              <p:cNvSpPr>
                <a:spLocks noChangeShapeType="1"/>
              </p:cNvSpPr>
              <p:nvPr/>
            </p:nvSpPr>
            <p:spPr bwMode="auto">
              <a:xfrm flipV="1">
                <a:off x="1620" y="2943"/>
                <a:ext cx="1" cy="1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446" name="Line 152"/>
              <p:cNvSpPr>
                <a:spLocks noChangeShapeType="1"/>
              </p:cNvSpPr>
              <p:nvPr/>
            </p:nvSpPr>
            <p:spPr bwMode="auto">
              <a:xfrm>
                <a:off x="1612" y="2949"/>
                <a:ext cx="91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447" name="Line 153"/>
              <p:cNvSpPr>
                <a:spLocks noChangeShapeType="1"/>
              </p:cNvSpPr>
              <p:nvPr/>
            </p:nvSpPr>
            <p:spPr bwMode="auto">
              <a:xfrm flipV="1">
                <a:off x="2522" y="2945"/>
                <a:ext cx="2" cy="17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7110" name="Line 149"/>
            <p:cNvSpPr>
              <a:spLocks noChangeShapeType="1"/>
            </p:cNvSpPr>
            <p:nvPr/>
          </p:nvSpPr>
          <p:spPr bwMode="auto">
            <a:xfrm flipV="1">
              <a:off x="2500313" y="2128838"/>
              <a:ext cx="3138487" cy="317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1" name="Line 166"/>
            <p:cNvSpPr>
              <a:spLocks noChangeShapeType="1"/>
            </p:cNvSpPr>
            <p:nvPr/>
          </p:nvSpPr>
          <p:spPr bwMode="auto">
            <a:xfrm>
              <a:off x="4619625" y="2273300"/>
              <a:ext cx="0" cy="2159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2" name="Line 167"/>
            <p:cNvSpPr>
              <a:spLocks noChangeShapeType="1"/>
            </p:cNvSpPr>
            <p:nvPr/>
          </p:nvSpPr>
          <p:spPr bwMode="auto">
            <a:xfrm flipV="1">
              <a:off x="4614863" y="2482850"/>
              <a:ext cx="4810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3" name="Line 168"/>
            <p:cNvSpPr>
              <a:spLocks noChangeShapeType="1"/>
            </p:cNvSpPr>
            <p:nvPr/>
          </p:nvSpPr>
          <p:spPr bwMode="auto">
            <a:xfrm>
              <a:off x="5092700" y="2290763"/>
              <a:ext cx="1588" cy="203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4" name="Line 162"/>
            <p:cNvSpPr>
              <a:spLocks noChangeShapeType="1"/>
            </p:cNvSpPr>
            <p:nvPr/>
          </p:nvSpPr>
          <p:spPr bwMode="auto">
            <a:xfrm>
              <a:off x="3503613" y="2282825"/>
              <a:ext cx="1587" cy="2159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5" name="Line 163"/>
            <p:cNvSpPr>
              <a:spLocks noChangeShapeType="1"/>
            </p:cNvSpPr>
            <p:nvPr/>
          </p:nvSpPr>
          <p:spPr bwMode="auto">
            <a:xfrm flipV="1">
              <a:off x="3502025" y="2482850"/>
              <a:ext cx="9683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6" name="Line 164"/>
            <p:cNvSpPr>
              <a:spLocks noChangeShapeType="1"/>
            </p:cNvSpPr>
            <p:nvPr/>
          </p:nvSpPr>
          <p:spPr bwMode="auto">
            <a:xfrm>
              <a:off x="4460875" y="2284413"/>
              <a:ext cx="0" cy="203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7" name="Line 156"/>
            <p:cNvSpPr>
              <a:spLocks noChangeShapeType="1"/>
            </p:cNvSpPr>
            <p:nvPr/>
          </p:nvSpPr>
          <p:spPr bwMode="auto">
            <a:xfrm flipV="1">
              <a:off x="4043363" y="1722438"/>
              <a:ext cx="1587" cy="2174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8" name="Line 157"/>
            <p:cNvSpPr>
              <a:spLocks noChangeShapeType="1"/>
            </p:cNvSpPr>
            <p:nvPr/>
          </p:nvSpPr>
          <p:spPr bwMode="auto">
            <a:xfrm>
              <a:off x="4035425" y="1728788"/>
              <a:ext cx="9969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9" name="Line 158"/>
            <p:cNvSpPr>
              <a:spLocks noChangeShapeType="1"/>
            </p:cNvSpPr>
            <p:nvPr/>
          </p:nvSpPr>
          <p:spPr bwMode="auto">
            <a:xfrm flipH="1" flipV="1">
              <a:off x="5024438" y="1724025"/>
              <a:ext cx="0" cy="1936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0" name="Oval 5"/>
            <p:cNvSpPr>
              <a:spLocks noChangeArrowheads="1"/>
            </p:cNvSpPr>
            <p:nvPr/>
          </p:nvSpPr>
          <p:spPr bwMode="auto">
            <a:xfrm>
              <a:off x="3870325" y="2176463"/>
              <a:ext cx="273050" cy="122237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1" name="Rectangle 6"/>
            <p:cNvSpPr>
              <a:spLocks noChangeArrowheads="1"/>
            </p:cNvSpPr>
            <p:nvPr/>
          </p:nvSpPr>
          <p:spPr bwMode="auto">
            <a:xfrm>
              <a:off x="3870325" y="1976438"/>
              <a:ext cx="271463" cy="261937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2" name="Rectangle 7"/>
            <p:cNvSpPr>
              <a:spLocks noChangeArrowheads="1"/>
            </p:cNvSpPr>
            <p:nvPr/>
          </p:nvSpPr>
          <p:spPr bwMode="auto">
            <a:xfrm>
              <a:off x="3870325" y="1976438"/>
              <a:ext cx="271463" cy="26193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3" name="Oval 8"/>
            <p:cNvSpPr>
              <a:spLocks noChangeArrowheads="1"/>
            </p:cNvSpPr>
            <p:nvPr/>
          </p:nvSpPr>
          <p:spPr bwMode="auto">
            <a:xfrm>
              <a:off x="3870325" y="1914525"/>
              <a:ext cx="273050" cy="122238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3911600" y="1928813"/>
              <a:ext cx="188913" cy="93662"/>
              <a:chOff x="612" y="2531"/>
              <a:chExt cx="604" cy="214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47437" name="Freeform 11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38" name="Freeform 12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39" name="Freeform 13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40" name="Freeform 14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41" name="Freeform 15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42" name="Freeform 16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43" name="Freeform 17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44" name="Freeform 18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" name="Group 19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47429" name="Freeform 20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30" name="Freeform 21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31" name="Freeform 22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32" name="Freeform 23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33" name="Freeform 24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34" name="Freeform 25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35" name="Freeform 26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36" name="Freeform 27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7125" name="Oval 34"/>
            <p:cNvSpPr>
              <a:spLocks noChangeArrowheads="1"/>
            </p:cNvSpPr>
            <p:nvPr/>
          </p:nvSpPr>
          <p:spPr bwMode="auto">
            <a:xfrm>
              <a:off x="4400550" y="2193925"/>
              <a:ext cx="273050" cy="122238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6" name="Rectangle 35"/>
            <p:cNvSpPr>
              <a:spLocks noChangeArrowheads="1"/>
            </p:cNvSpPr>
            <p:nvPr/>
          </p:nvSpPr>
          <p:spPr bwMode="auto">
            <a:xfrm>
              <a:off x="4400550" y="1993900"/>
              <a:ext cx="271463" cy="261938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7" name="Rectangle 36"/>
            <p:cNvSpPr>
              <a:spLocks noChangeArrowheads="1"/>
            </p:cNvSpPr>
            <p:nvPr/>
          </p:nvSpPr>
          <p:spPr bwMode="auto">
            <a:xfrm>
              <a:off x="4400550" y="1993900"/>
              <a:ext cx="271463" cy="26193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8" name="Oval 37"/>
            <p:cNvSpPr>
              <a:spLocks noChangeArrowheads="1"/>
            </p:cNvSpPr>
            <p:nvPr/>
          </p:nvSpPr>
          <p:spPr bwMode="auto">
            <a:xfrm>
              <a:off x="4400550" y="1930400"/>
              <a:ext cx="273050" cy="122238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" name="Group 38"/>
            <p:cNvGrpSpPr>
              <a:grpSpLocks/>
            </p:cNvGrpSpPr>
            <p:nvPr/>
          </p:nvGrpSpPr>
          <p:grpSpPr bwMode="auto">
            <a:xfrm>
              <a:off x="4441825" y="1944688"/>
              <a:ext cx="188913" cy="93662"/>
              <a:chOff x="612" y="2531"/>
              <a:chExt cx="604" cy="214"/>
            </a:xfrm>
          </p:grpSpPr>
          <p:grpSp>
            <p:nvGrpSpPr>
              <p:cNvPr id="7" name="Group 39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47419" name="Freeform 40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20" name="Freeform 41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21" name="Freeform 42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22" name="Freeform 43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23" name="Freeform 44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24" name="Freeform 45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25" name="Freeform 46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26" name="Freeform 47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" name="Group 48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47411" name="Freeform 49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12" name="Freeform 50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13" name="Freeform 51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14" name="Freeform 52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15" name="Freeform 53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16" name="Freeform 54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17" name="Freeform 55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18" name="Freeform 56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7130" name="Oval 63"/>
            <p:cNvSpPr>
              <a:spLocks noChangeArrowheads="1"/>
            </p:cNvSpPr>
            <p:nvPr/>
          </p:nvSpPr>
          <p:spPr bwMode="auto">
            <a:xfrm>
              <a:off x="4914900" y="2174875"/>
              <a:ext cx="273050" cy="122238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31" name="Rectangle 64"/>
            <p:cNvSpPr>
              <a:spLocks noChangeArrowheads="1"/>
            </p:cNvSpPr>
            <p:nvPr/>
          </p:nvSpPr>
          <p:spPr bwMode="auto">
            <a:xfrm>
              <a:off x="4914900" y="1974850"/>
              <a:ext cx="271463" cy="261938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32" name="Rectangle 65"/>
            <p:cNvSpPr>
              <a:spLocks noChangeArrowheads="1"/>
            </p:cNvSpPr>
            <p:nvPr/>
          </p:nvSpPr>
          <p:spPr bwMode="auto">
            <a:xfrm>
              <a:off x="4914900" y="1974850"/>
              <a:ext cx="271463" cy="26193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33" name="Oval 66"/>
            <p:cNvSpPr>
              <a:spLocks noChangeArrowheads="1"/>
            </p:cNvSpPr>
            <p:nvPr/>
          </p:nvSpPr>
          <p:spPr bwMode="auto">
            <a:xfrm>
              <a:off x="4914900" y="1912938"/>
              <a:ext cx="273050" cy="122237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67"/>
            <p:cNvGrpSpPr>
              <a:grpSpLocks/>
            </p:cNvGrpSpPr>
            <p:nvPr/>
          </p:nvGrpSpPr>
          <p:grpSpPr bwMode="auto">
            <a:xfrm>
              <a:off x="4956175" y="1927225"/>
              <a:ext cx="188913" cy="93663"/>
              <a:chOff x="612" y="2531"/>
              <a:chExt cx="604" cy="214"/>
            </a:xfrm>
          </p:grpSpPr>
          <p:grpSp>
            <p:nvGrpSpPr>
              <p:cNvPr id="10" name="Group 68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47401" name="Freeform 69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02" name="Freeform 70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03" name="Freeform 71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04" name="Freeform 72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05" name="Freeform 73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06" name="Freeform 74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07" name="Freeform 75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08" name="Freeform 76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" name="Group 77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47393" name="Freeform 78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94" name="Freeform 79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95" name="Freeform 80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96" name="Freeform 81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97" name="Freeform 82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98" name="Freeform 83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99" name="Freeform 84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400" name="Freeform 85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7135" name="Oval 92"/>
            <p:cNvSpPr>
              <a:spLocks noChangeArrowheads="1"/>
            </p:cNvSpPr>
            <p:nvPr/>
          </p:nvSpPr>
          <p:spPr bwMode="auto">
            <a:xfrm>
              <a:off x="3340100" y="2181225"/>
              <a:ext cx="271463" cy="122238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36" name="Rectangle 93"/>
            <p:cNvSpPr>
              <a:spLocks noChangeArrowheads="1"/>
            </p:cNvSpPr>
            <p:nvPr/>
          </p:nvSpPr>
          <p:spPr bwMode="auto">
            <a:xfrm>
              <a:off x="3340100" y="1981200"/>
              <a:ext cx="269875" cy="261938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37" name="Rectangle 94"/>
            <p:cNvSpPr>
              <a:spLocks noChangeArrowheads="1"/>
            </p:cNvSpPr>
            <p:nvPr/>
          </p:nvSpPr>
          <p:spPr bwMode="auto">
            <a:xfrm>
              <a:off x="3340100" y="1981200"/>
              <a:ext cx="269875" cy="26193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38" name="Oval 95"/>
            <p:cNvSpPr>
              <a:spLocks noChangeArrowheads="1"/>
            </p:cNvSpPr>
            <p:nvPr/>
          </p:nvSpPr>
          <p:spPr bwMode="auto">
            <a:xfrm>
              <a:off x="3340100" y="1919288"/>
              <a:ext cx="271463" cy="122237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" name="Group 96"/>
            <p:cNvGrpSpPr>
              <a:grpSpLocks/>
            </p:cNvGrpSpPr>
            <p:nvPr/>
          </p:nvGrpSpPr>
          <p:grpSpPr bwMode="auto">
            <a:xfrm>
              <a:off x="3381375" y="1933575"/>
              <a:ext cx="187325" cy="93663"/>
              <a:chOff x="612" y="2531"/>
              <a:chExt cx="604" cy="214"/>
            </a:xfrm>
          </p:grpSpPr>
          <p:grpSp>
            <p:nvGrpSpPr>
              <p:cNvPr id="13" name="Group 97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47383" name="Freeform 98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84" name="Freeform 99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85" name="Freeform 100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86" name="Freeform 101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87" name="Freeform 102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88" name="Freeform 103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89" name="Freeform 104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90" name="Freeform 105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4" name="Group 106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47375" name="Freeform 107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76" name="Freeform 108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77" name="Freeform 109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78" name="Freeform 110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79" name="Freeform 111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80" name="Freeform 112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81" name="Freeform 113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82" name="Freeform 114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7140" name="Oval 121"/>
            <p:cNvSpPr>
              <a:spLocks noChangeArrowheads="1"/>
            </p:cNvSpPr>
            <p:nvPr/>
          </p:nvSpPr>
          <p:spPr bwMode="auto">
            <a:xfrm>
              <a:off x="2819400" y="2187575"/>
              <a:ext cx="271463" cy="122238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41" name="Rectangle 122"/>
            <p:cNvSpPr>
              <a:spLocks noChangeArrowheads="1"/>
            </p:cNvSpPr>
            <p:nvPr/>
          </p:nvSpPr>
          <p:spPr bwMode="auto">
            <a:xfrm>
              <a:off x="2819400" y="1987550"/>
              <a:ext cx="269875" cy="261938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42" name="Rectangle 123"/>
            <p:cNvSpPr>
              <a:spLocks noChangeArrowheads="1"/>
            </p:cNvSpPr>
            <p:nvPr/>
          </p:nvSpPr>
          <p:spPr bwMode="auto">
            <a:xfrm>
              <a:off x="2819400" y="1987550"/>
              <a:ext cx="269875" cy="26193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43" name="Oval 124"/>
            <p:cNvSpPr>
              <a:spLocks noChangeArrowheads="1"/>
            </p:cNvSpPr>
            <p:nvPr/>
          </p:nvSpPr>
          <p:spPr bwMode="auto">
            <a:xfrm>
              <a:off x="2819400" y="1925638"/>
              <a:ext cx="271463" cy="122237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125"/>
            <p:cNvGrpSpPr>
              <a:grpSpLocks/>
            </p:cNvGrpSpPr>
            <p:nvPr/>
          </p:nvGrpSpPr>
          <p:grpSpPr bwMode="auto">
            <a:xfrm>
              <a:off x="2860675" y="1939925"/>
              <a:ext cx="187325" cy="93663"/>
              <a:chOff x="612" y="2531"/>
              <a:chExt cx="604" cy="214"/>
            </a:xfrm>
          </p:grpSpPr>
          <p:grpSp>
            <p:nvGrpSpPr>
              <p:cNvPr id="16" name="Group 126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47365" name="Freeform 127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66" name="Freeform 128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67" name="Freeform 129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68" name="Freeform 130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69" name="Freeform 131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70" name="Freeform 132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71" name="Freeform 133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72" name="Freeform 134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7" name="Group 135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47357" name="Freeform 136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58" name="Freeform 137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59" name="Freeform 138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60" name="Freeform 139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61" name="Freeform 140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62" name="Freeform 141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63" name="Freeform 142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364" name="Freeform 143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7180" name="Line 519"/>
            <p:cNvSpPr>
              <a:spLocks noChangeShapeType="1"/>
            </p:cNvSpPr>
            <p:nvPr/>
          </p:nvSpPr>
          <p:spPr bwMode="auto">
            <a:xfrm>
              <a:off x="2933700" y="2292350"/>
              <a:ext cx="0" cy="2159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81" name="Line 520"/>
            <p:cNvSpPr>
              <a:spLocks noChangeShapeType="1"/>
            </p:cNvSpPr>
            <p:nvPr/>
          </p:nvSpPr>
          <p:spPr bwMode="auto">
            <a:xfrm flipV="1">
              <a:off x="2925763" y="2501900"/>
              <a:ext cx="4810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82" name="Line 521"/>
            <p:cNvSpPr>
              <a:spLocks noChangeShapeType="1"/>
            </p:cNvSpPr>
            <p:nvPr/>
          </p:nvSpPr>
          <p:spPr bwMode="auto">
            <a:xfrm>
              <a:off x="3397250" y="2300288"/>
              <a:ext cx="1588" cy="203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53941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LFA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/>
              <a:t>LFA FRR </a:t>
            </a:r>
            <a:r>
              <a:rPr lang="en-US" sz="2400" dirty="0" smtClean="0"/>
              <a:t>is another </a:t>
            </a:r>
            <a:r>
              <a:rPr lang="en-US" sz="2400" i="1" dirty="0" smtClean="0"/>
              <a:t>precomputed path </a:t>
            </a:r>
            <a:r>
              <a:rPr lang="en-US" sz="2400" dirty="0" smtClean="0"/>
              <a:t>Fast </a:t>
            </a:r>
            <a:r>
              <a:rPr lang="en-US" sz="2400" dirty="0" err="1" smtClean="0"/>
              <a:t>ReRoute</a:t>
            </a:r>
            <a:r>
              <a:rPr lang="en-US" sz="2400" dirty="0" smtClean="0"/>
              <a:t> mechanism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	</a:t>
            </a:r>
            <a:r>
              <a:rPr lang="en-US" sz="2400" dirty="0" smtClean="0"/>
              <a:t>works with plain IP or MPLS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	</a:t>
            </a:r>
            <a:r>
              <a:rPr lang="en-US" sz="2400" dirty="0" smtClean="0"/>
              <a:t>exploits an </a:t>
            </a:r>
            <a:r>
              <a:rPr lang="en-US" sz="2400" i="1" dirty="0" smtClean="0"/>
              <a:t>alternative</a:t>
            </a:r>
            <a:r>
              <a:rPr lang="en-US" sz="2400" dirty="0" smtClean="0"/>
              <a:t> to the default next hop 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the alternative </a:t>
            </a:r>
            <a:r>
              <a:rPr lang="en-US" sz="2400" dirty="0"/>
              <a:t>forwards to the destination </a:t>
            </a:r>
            <a:r>
              <a:rPr lang="en-US" sz="2400" dirty="0" smtClean="0"/>
              <a:t>(in any case)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without </a:t>
            </a:r>
            <a:r>
              <a:rPr lang="en-US" sz="2400" dirty="0"/>
              <a:t>passing through the failed </a:t>
            </a:r>
            <a:r>
              <a:rPr lang="en-US" sz="2400" dirty="0" smtClean="0"/>
              <a:t>element (loop free)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A Loop Free Alternative 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with respect to an element (link/node)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for a destination 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is a router/LSR that 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is not the default next hop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is connected to the destination 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does not forward through the element</a:t>
            </a:r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hence does not need to know about the failure)</a:t>
            </a:r>
          </a:p>
        </p:txBody>
      </p:sp>
      <p:grpSp>
        <p:nvGrpSpPr>
          <p:cNvPr id="213" name="Group 212"/>
          <p:cNvGrpSpPr/>
          <p:nvPr/>
        </p:nvGrpSpPr>
        <p:grpSpPr>
          <a:xfrm>
            <a:off x="5073917" y="4084320"/>
            <a:ext cx="3778195" cy="1752600"/>
            <a:chOff x="5073917" y="4084320"/>
            <a:chExt cx="3778195" cy="1752600"/>
          </a:xfrm>
        </p:grpSpPr>
        <p:sp>
          <p:nvSpPr>
            <p:cNvPr id="6" name="Freeform 206"/>
            <p:cNvSpPr>
              <a:spLocks/>
            </p:cNvSpPr>
            <p:nvPr/>
          </p:nvSpPr>
          <p:spPr bwMode="auto">
            <a:xfrm rot="64793">
              <a:off x="5073917" y="4084320"/>
              <a:ext cx="3778195" cy="1752600"/>
            </a:xfrm>
            <a:custGeom>
              <a:avLst/>
              <a:gdLst>
                <a:gd name="T0" fmla="*/ 971 w 1034"/>
                <a:gd name="T1" fmla="*/ 497 h 737"/>
                <a:gd name="T2" fmla="*/ 736 w 1034"/>
                <a:gd name="T3" fmla="*/ 500 h 737"/>
                <a:gd name="T4" fmla="*/ 494 w 1034"/>
                <a:gd name="T5" fmla="*/ 694 h 737"/>
                <a:gd name="T6" fmla="*/ 311 w 1034"/>
                <a:gd name="T7" fmla="*/ 999 h 737"/>
                <a:gd name="T8" fmla="*/ 222 w 1034"/>
                <a:gd name="T9" fmla="*/ 1389 h 737"/>
                <a:gd name="T10" fmla="*/ 191 w 1034"/>
                <a:gd name="T11" fmla="*/ 1714 h 737"/>
                <a:gd name="T12" fmla="*/ 55 w 1034"/>
                <a:gd name="T13" fmla="*/ 1937 h 737"/>
                <a:gd name="T14" fmla="*/ 0 w 1034"/>
                <a:gd name="T15" fmla="*/ 2227 h 737"/>
                <a:gd name="T16" fmla="*/ 28 w 1034"/>
                <a:gd name="T17" fmla="*/ 2531 h 737"/>
                <a:gd name="T18" fmla="*/ 168 w 1034"/>
                <a:gd name="T19" fmla="*/ 2836 h 737"/>
                <a:gd name="T20" fmla="*/ 419 w 1034"/>
                <a:gd name="T21" fmla="*/ 3080 h 737"/>
                <a:gd name="T22" fmla="*/ 413 w 1034"/>
                <a:gd name="T23" fmla="*/ 3407 h 737"/>
                <a:gd name="T24" fmla="*/ 539 w 1034"/>
                <a:gd name="T25" fmla="*/ 3657 h 737"/>
                <a:gd name="T26" fmla="*/ 724 w 1034"/>
                <a:gd name="T27" fmla="*/ 3810 h 737"/>
                <a:gd name="T28" fmla="*/ 938 w 1034"/>
                <a:gd name="T29" fmla="*/ 3847 h 737"/>
                <a:gd name="T30" fmla="*/ 1114 w 1034"/>
                <a:gd name="T31" fmla="*/ 3753 h 737"/>
                <a:gd name="T32" fmla="*/ 1305 w 1034"/>
                <a:gd name="T33" fmla="*/ 3911 h 737"/>
                <a:gd name="T34" fmla="*/ 1559 w 1034"/>
                <a:gd name="T35" fmla="*/ 4114 h 737"/>
                <a:gd name="T36" fmla="*/ 1817 w 1034"/>
                <a:gd name="T37" fmla="*/ 4151 h 737"/>
                <a:gd name="T38" fmla="*/ 2079 w 1034"/>
                <a:gd name="T39" fmla="*/ 4070 h 737"/>
                <a:gd name="T40" fmla="*/ 2320 w 1034"/>
                <a:gd name="T41" fmla="*/ 3883 h 737"/>
                <a:gd name="T42" fmla="*/ 2526 w 1034"/>
                <a:gd name="T43" fmla="*/ 3753 h 737"/>
                <a:gd name="T44" fmla="*/ 2726 w 1034"/>
                <a:gd name="T45" fmla="*/ 3813 h 737"/>
                <a:gd name="T46" fmla="*/ 2937 w 1034"/>
                <a:gd name="T47" fmla="*/ 3701 h 737"/>
                <a:gd name="T48" fmla="*/ 3104 w 1034"/>
                <a:gd name="T49" fmla="*/ 3457 h 737"/>
                <a:gd name="T50" fmla="*/ 3208 w 1034"/>
                <a:gd name="T51" fmla="*/ 3131 h 737"/>
                <a:gd name="T52" fmla="*/ 3192 w 1034"/>
                <a:gd name="T53" fmla="*/ 2775 h 737"/>
                <a:gd name="T54" fmla="*/ 3341 w 1034"/>
                <a:gd name="T55" fmla="*/ 2425 h 737"/>
                <a:gd name="T56" fmla="*/ 3408 w 1034"/>
                <a:gd name="T57" fmla="*/ 2069 h 737"/>
                <a:gd name="T58" fmla="*/ 3394 w 1034"/>
                <a:gd name="T59" fmla="*/ 1727 h 737"/>
                <a:gd name="T60" fmla="*/ 3300 w 1034"/>
                <a:gd name="T61" fmla="*/ 1426 h 737"/>
                <a:gd name="T62" fmla="*/ 3141 w 1034"/>
                <a:gd name="T63" fmla="*/ 1195 h 737"/>
                <a:gd name="T64" fmla="*/ 3092 w 1034"/>
                <a:gd name="T65" fmla="*/ 890 h 737"/>
                <a:gd name="T66" fmla="*/ 2986 w 1034"/>
                <a:gd name="T67" fmla="*/ 557 h 737"/>
                <a:gd name="T68" fmla="*/ 2796 w 1034"/>
                <a:gd name="T69" fmla="*/ 326 h 737"/>
                <a:gd name="T70" fmla="*/ 2553 w 1034"/>
                <a:gd name="T71" fmla="*/ 231 h 737"/>
                <a:gd name="T72" fmla="*/ 2320 w 1034"/>
                <a:gd name="T73" fmla="*/ 304 h 737"/>
                <a:gd name="T74" fmla="*/ 2121 w 1034"/>
                <a:gd name="T75" fmla="*/ 345 h 737"/>
                <a:gd name="T76" fmla="*/ 1899 w 1034"/>
                <a:gd name="T77" fmla="*/ 94 h 737"/>
                <a:gd name="T78" fmla="*/ 1695 w 1034"/>
                <a:gd name="T79" fmla="*/ 0 h 737"/>
                <a:gd name="T80" fmla="*/ 1491 w 1034"/>
                <a:gd name="T81" fmla="*/ 64 h 737"/>
                <a:gd name="T82" fmla="*/ 1284 w 1034"/>
                <a:gd name="T83" fmla="*/ 269 h 737"/>
                <a:gd name="T84" fmla="*/ 1093 w 1034"/>
                <a:gd name="T85" fmla="*/ 609 h 73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034"/>
                <a:gd name="T130" fmla="*/ 0 h 737"/>
                <a:gd name="T131" fmla="*/ 1034 w 1034"/>
                <a:gd name="T132" fmla="*/ 737 h 73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gradFill rotWithShape="0">
              <a:gsLst>
                <a:gs pos="0">
                  <a:srgbClr val="669900"/>
                </a:gs>
                <a:gs pos="50000">
                  <a:srgbClr val="C2D699"/>
                </a:gs>
                <a:gs pos="100000">
                  <a:srgbClr val="669900"/>
                </a:gs>
              </a:gsLst>
              <a:lin ang="27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9900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7" name="Line 353"/>
            <p:cNvSpPr>
              <a:spLocks noChangeShapeType="1"/>
            </p:cNvSpPr>
            <p:nvPr/>
          </p:nvSpPr>
          <p:spPr bwMode="auto">
            <a:xfrm flipV="1">
              <a:off x="5495426" y="5117667"/>
              <a:ext cx="863889" cy="2477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353"/>
            <p:cNvSpPr>
              <a:spLocks noChangeShapeType="1"/>
            </p:cNvSpPr>
            <p:nvPr/>
          </p:nvSpPr>
          <p:spPr bwMode="auto">
            <a:xfrm flipV="1">
              <a:off x="5498184" y="4539828"/>
              <a:ext cx="728215" cy="526436"/>
            </a:xfrm>
            <a:prstGeom prst="line">
              <a:avLst/>
            </a:prstGeom>
            <a:noFill/>
            <a:ln w="38100">
              <a:solidFill>
                <a:srgbClr val="A162D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353"/>
            <p:cNvSpPr>
              <a:spLocks noChangeShapeType="1"/>
            </p:cNvSpPr>
            <p:nvPr/>
          </p:nvSpPr>
          <p:spPr bwMode="auto">
            <a:xfrm>
              <a:off x="6177707" y="4574417"/>
              <a:ext cx="1534139" cy="27562"/>
            </a:xfrm>
            <a:prstGeom prst="line">
              <a:avLst/>
            </a:prstGeom>
            <a:noFill/>
            <a:ln w="38100">
              <a:solidFill>
                <a:srgbClr val="A162D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" name="Group 86"/>
            <p:cNvGrpSpPr>
              <a:grpSpLocks/>
            </p:cNvGrpSpPr>
            <p:nvPr/>
          </p:nvGrpSpPr>
          <p:grpSpPr bwMode="auto">
            <a:xfrm>
              <a:off x="6125965" y="4305676"/>
              <a:ext cx="240312" cy="412283"/>
              <a:chOff x="3933" y="930"/>
              <a:chExt cx="251" cy="330"/>
            </a:xfrm>
          </p:grpSpPr>
          <p:sp>
            <p:nvSpPr>
              <p:cNvPr id="157" name="Oval 87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8" name="Rectangle 88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" name="Rectangle 89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0" name="Oval 90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61" name="Group 91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62" name="Group 92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72" name="Freeform 93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3" name="Freeform 94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" name="Freeform 95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5" name="Freeform 96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6" name="Freeform 97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7" name="Freeform 98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8" name="Freeform 99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9" name="Freeform 100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3" name="Group 101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64" name="Freeform 102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" name="Freeform 103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6" name="Freeform 104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7" name="Freeform 105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8" name="Freeform 106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9" name="Freeform 107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0" name="Freeform 108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1" name="Freeform 109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1" name="Group 86"/>
            <p:cNvGrpSpPr>
              <a:grpSpLocks/>
            </p:cNvGrpSpPr>
            <p:nvPr/>
          </p:nvGrpSpPr>
          <p:grpSpPr bwMode="auto">
            <a:xfrm>
              <a:off x="5374094" y="4845270"/>
              <a:ext cx="240312" cy="412283"/>
              <a:chOff x="3933" y="930"/>
              <a:chExt cx="251" cy="330"/>
            </a:xfrm>
          </p:grpSpPr>
          <p:sp>
            <p:nvSpPr>
              <p:cNvPr id="134" name="Oval 87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Rectangle 88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Rectangle 89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" name="Oval 90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8" name="Group 91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39" name="Group 92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49" name="Freeform 93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0" name="Freeform 94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1" name="Freeform 95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2" name="Freeform 96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3" name="Freeform 97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4" name="Freeform 98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5" name="Freeform 99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6" name="Freeform 100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0" name="Group 101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41" name="Freeform 102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2" name="Freeform 103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3" name="Freeform 104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" name="Freeform 105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5" name="Freeform 106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6" name="Freeform 107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7" name="Freeform 108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8" name="Freeform 109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12" name="Line 353"/>
            <p:cNvSpPr>
              <a:spLocks noChangeShapeType="1"/>
            </p:cNvSpPr>
            <p:nvPr/>
          </p:nvSpPr>
          <p:spPr bwMode="auto">
            <a:xfrm flipV="1">
              <a:off x="6341243" y="5092491"/>
              <a:ext cx="2023576" cy="25176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" name="Group 292"/>
            <p:cNvGrpSpPr>
              <a:grpSpLocks/>
            </p:cNvGrpSpPr>
            <p:nvPr/>
          </p:nvGrpSpPr>
          <p:grpSpPr bwMode="auto">
            <a:xfrm>
              <a:off x="7335710" y="4897471"/>
              <a:ext cx="240312" cy="412283"/>
              <a:chOff x="3933" y="930"/>
              <a:chExt cx="251" cy="330"/>
            </a:xfrm>
          </p:grpSpPr>
          <p:sp>
            <p:nvSpPr>
              <p:cNvPr id="111" name="Oval 293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" name="Rectangle 294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Rectangle 295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Oval 296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15" name="Group 297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16" name="Group 298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26" name="Freeform 299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7" name="Freeform 300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8" name="Freeform 301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9" name="Freeform 302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0" name="Freeform 303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1" name="Freeform 304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2" name="Freeform 305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3" name="Freeform 306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7" name="Group 307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18" name="Freeform 308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9" name="Freeform 309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0" name="Freeform 310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1" name="Freeform 311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2" name="Freeform 312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3" name="Freeform 313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4" name="Freeform 314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5" name="Freeform 315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4" name="Group 38"/>
            <p:cNvGrpSpPr>
              <a:grpSpLocks/>
            </p:cNvGrpSpPr>
            <p:nvPr/>
          </p:nvGrpSpPr>
          <p:grpSpPr bwMode="auto">
            <a:xfrm>
              <a:off x="6235225" y="4842548"/>
              <a:ext cx="240312" cy="412283"/>
              <a:chOff x="3933" y="930"/>
              <a:chExt cx="251" cy="330"/>
            </a:xfrm>
          </p:grpSpPr>
          <p:sp>
            <p:nvSpPr>
              <p:cNvPr id="88" name="Oval 39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Rectangle 40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Rectangle 4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Oval 42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2" name="Group 43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93" name="Group 44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03" name="Freeform 45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4" name="Freeform 4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5" name="Freeform 47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6" name="Freeform 4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7" name="Freeform 49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8" name="Freeform 5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9" name="Freeform 51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0" name="Freeform 5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4" name="Group 53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95" name="Freeform 54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6" name="Freeform 5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7" name="Freeform 56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8" name="Freeform 5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9" name="Freeform 58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0" name="Freeform 5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1" name="Freeform 60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2" name="Freeform 6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16" name="Line 353"/>
            <p:cNvSpPr>
              <a:spLocks noChangeShapeType="1"/>
            </p:cNvSpPr>
            <p:nvPr/>
          </p:nvSpPr>
          <p:spPr bwMode="auto">
            <a:xfrm flipH="1" flipV="1">
              <a:off x="7703420" y="4588259"/>
              <a:ext cx="756215" cy="478005"/>
            </a:xfrm>
            <a:prstGeom prst="line">
              <a:avLst/>
            </a:prstGeom>
            <a:noFill/>
            <a:ln w="38100">
              <a:solidFill>
                <a:srgbClr val="A162D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" name="Group 134"/>
            <p:cNvGrpSpPr>
              <a:grpSpLocks/>
            </p:cNvGrpSpPr>
            <p:nvPr/>
          </p:nvGrpSpPr>
          <p:grpSpPr bwMode="auto">
            <a:xfrm>
              <a:off x="7596582" y="4356827"/>
              <a:ext cx="240312" cy="412283"/>
              <a:chOff x="3933" y="930"/>
              <a:chExt cx="251" cy="330"/>
            </a:xfrm>
          </p:grpSpPr>
          <p:sp>
            <p:nvSpPr>
              <p:cNvPr id="42" name="Oval 135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Rectangle 136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Rectangle 137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Oval 138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6" name="Group 139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47" name="Group 140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57" name="Freeform 141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8" name="Freeform 142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9" name="Freeform 143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0" name="Freeform 144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" name="Freeform 145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" name="Freeform 146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" name="Freeform 147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4" name="Freeform 148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8" name="Group 149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49" name="Freeform 150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" name="Freeform 151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" name="Freeform 152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" name="Freeform 153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" name="Freeform 154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" name="Freeform 155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5" name="Freeform 156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" name="Freeform 157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8" name="Group 158"/>
            <p:cNvGrpSpPr>
              <a:grpSpLocks/>
            </p:cNvGrpSpPr>
            <p:nvPr/>
          </p:nvGrpSpPr>
          <p:grpSpPr bwMode="auto">
            <a:xfrm>
              <a:off x="8324024" y="4861453"/>
              <a:ext cx="240312" cy="412283"/>
              <a:chOff x="3933" y="930"/>
              <a:chExt cx="251" cy="330"/>
            </a:xfrm>
          </p:grpSpPr>
          <p:sp>
            <p:nvSpPr>
              <p:cNvPr id="19" name="Oval 159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160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Rectangle 16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Oval 162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3" name="Group 163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4" name="Group 164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34" name="Freeform 165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" name="Freeform 16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6" name="Freeform 167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7" name="Freeform 16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8" name="Freeform 169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9" name="Freeform 17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" name="Freeform 171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" name="Freeform 17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" name="Group 173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6" name="Freeform 174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" name="Freeform 17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" name="Freeform 176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9" name="Freeform 17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" name="Freeform 178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" name="Freeform 17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" name="Freeform 180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" name="Freeform 18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80" name="Group 292"/>
            <p:cNvGrpSpPr>
              <a:grpSpLocks/>
            </p:cNvGrpSpPr>
            <p:nvPr/>
          </p:nvGrpSpPr>
          <p:grpSpPr bwMode="auto">
            <a:xfrm>
              <a:off x="6839193" y="4318156"/>
              <a:ext cx="240312" cy="412283"/>
              <a:chOff x="3933" y="930"/>
              <a:chExt cx="251" cy="330"/>
            </a:xfrm>
          </p:grpSpPr>
          <p:sp>
            <p:nvSpPr>
              <p:cNvPr id="181" name="Oval 293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2" name="Rectangle 294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3" name="Rectangle 295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" name="Oval 296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85" name="Group 297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86" name="Group 298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96" name="Freeform 299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7" name="Freeform 300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8" name="Freeform 301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9" name="Freeform 302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0" name="Freeform 303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1" name="Freeform 304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2" name="Freeform 305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3" name="Freeform 306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87" name="Group 307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88" name="Freeform 308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9" name="Freeform 309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0" name="Freeform 310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1" name="Freeform 311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2" name="Freeform 312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3" name="Freeform 313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4" name="Freeform 314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5" name="Freeform 315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204" name="TextBox 203"/>
            <p:cNvSpPr txBox="1"/>
            <p:nvPr/>
          </p:nvSpPr>
          <p:spPr>
            <a:xfrm>
              <a:off x="8272051" y="4974878"/>
              <a:ext cx="337784" cy="329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bg1"/>
                  </a:solidFill>
                  <a:latin typeface="+mn-lt"/>
                </a:rPr>
                <a:t>D</a:t>
              </a:r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5320133" y="4935597"/>
              <a:ext cx="337784" cy="329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bg1"/>
                  </a:solidFill>
                  <a:latin typeface="+mn-lt"/>
                </a:rPr>
                <a:t>S</a:t>
              </a:r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7282083" y="4990509"/>
              <a:ext cx="337784" cy="329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bg1"/>
                  </a:solidFill>
                  <a:latin typeface="+mn-lt"/>
                </a:rPr>
                <a:t>1</a:t>
              </a:r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6180181" y="4947410"/>
              <a:ext cx="337784" cy="329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bg1"/>
                  </a:solidFill>
                  <a:latin typeface="+mn-lt"/>
                </a:rPr>
                <a:t>2</a:t>
              </a: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7551464" y="4457705"/>
              <a:ext cx="337784" cy="329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bg1"/>
                  </a:solidFill>
                  <a:latin typeface="+mn-lt"/>
                </a:rPr>
                <a:t>1</a:t>
              </a:r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6796017" y="4414509"/>
              <a:ext cx="337784" cy="329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bg1"/>
                  </a:solidFill>
                  <a:latin typeface="+mn-lt"/>
                </a:rPr>
                <a:t>2</a:t>
              </a: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6063574" y="4403918"/>
              <a:ext cx="337784" cy="329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bg1"/>
                  </a:solidFill>
                  <a:latin typeface="+mn-lt"/>
                </a:rPr>
                <a:t>3</a:t>
              </a:r>
            </a:p>
          </p:txBody>
        </p:sp>
        <p:sp>
          <p:nvSpPr>
            <p:cNvPr id="211" name="TextBox 210"/>
            <p:cNvSpPr txBox="1"/>
            <p:nvPr/>
          </p:nvSpPr>
          <p:spPr>
            <a:xfrm>
              <a:off x="5748846" y="5232970"/>
              <a:ext cx="1151178" cy="236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default NH</a:t>
              </a:r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5765016" y="4334424"/>
              <a:ext cx="454620" cy="236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LFA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757152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LFAs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7" y="1352779"/>
            <a:ext cx="8107358" cy="2634957"/>
          </a:xfrm>
        </p:spPr>
        <p:txBody>
          <a:bodyPr/>
          <a:lstStyle/>
          <a:p>
            <a:r>
              <a:rPr lang="en-US" dirty="0" smtClean="0"/>
              <a:t>In order to a loop free alternative node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1.</a:t>
            </a:r>
            <a:r>
              <a:rPr lang="en-US" dirty="0" smtClean="0"/>
              <a:t> find the set </a:t>
            </a:r>
            <a:r>
              <a:rPr lang="en-US" b="1" dirty="0" smtClean="0"/>
              <a:t>P</a:t>
            </a:r>
            <a:r>
              <a:rPr lang="en-US" dirty="0" smtClean="0"/>
              <a:t> 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all nodes still connected to the source in the event of failure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2.</a:t>
            </a:r>
            <a:r>
              <a:rPr lang="en-US" dirty="0" smtClean="0"/>
              <a:t> find the set </a:t>
            </a:r>
            <a:r>
              <a:rPr lang="en-US" b="1" dirty="0" smtClean="0"/>
              <a:t>Q</a:t>
            </a:r>
            <a:r>
              <a:rPr lang="en-US" dirty="0" smtClean="0"/>
              <a:t> 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all the nodes that forward to the destination without failure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3.</a:t>
            </a:r>
            <a:r>
              <a:rPr lang="en-US" dirty="0" smtClean="0"/>
              <a:t> find the set </a:t>
            </a:r>
            <a:r>
              <a:rPr lang="en-US" b="1" dirty="0" smtClean="0"/>
              <a:t>PQ</a:t>
            </a:r>
            <a:r>
              <a:rPr lang="en-US" dirty="0" smtClean="0"/>
              <a:t> = the intersection of </a:t>
            </a:r>
            <a:r>
              <a:rPr lang="en-US" b="1" dirty="0" smtClean="0"/>
              <a:t>P</a:t>
            </a:r>
            <a:r>
              <a:rPr lang="en-US" dirty="0" smtClean="0"/>
              <a:t> and </a:t>
            </a:r>
            <a:r>
              <a:rPr lang="en-US" b="1" dirty="0" smtClean="0"/>
              <a:t>Q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4.</a:t>
            </a:r>
            <a:r>
              <a:rPr lang="en-US" dirty="0" smtClean="0"/>
              <a:t> choose a closest node in </a:t>
            </a:r>
            <a:r>
              <a:rPr lang="en-US" b="1" dirty="0" smtClean="0"/>
              <a:t>PQ</a:t>
            </a:r>
            <a:endParaRPr lang="en-US" b="1" dirty="0"/>
          </a:p>
        </p:txBody>
      </p:sp>
      <p:grpSp>
        <p:nvGrpSpPr>
          <p:cNvPr id="532" name="Group 531"/>
          <p:cNvGrpSpPr/>
          <p:nvPr/>
        </p:nvGrpSpPr>
        <p:grpSpPr>
          <a:xfrm>
            <a:off x="1630483" y="3837598"/>
            <a:ext cx="6264656" cy="2859796"/>
            <a:chOff x="1630483" y="3837598"/>
            <a:chExt cx="6264656" cy="2859796"/>
          </a:xfrm>
        </p:grpSpPr>
        <p:sp>
          <p:nvSpPr>
            <p:cNvPr id="5" name="Freeform 206"/>
            <p:cNvSpPr>
              <a:spLocks/>
            </p:cNvSpPr>
            <p:nvPr/>
          </p:nvSpPr>
          <p:spPr bwMode="auto">
            <a:xfrm rot="64793">
              <a:off x="1630483" y="3837598"/>
              <a:ext cx="6264656" cy="2859796"/>
            </a:xfrm>
            <a:custGeom>
              <a:avLst/>
              <a:gdLst>
                <a:gd name="T0" fmla="*/ 971 w 1034"/>
                <a:gd name="T1" fmla="*/ 497 h 737"/>
                <a:gd name="T2" fmla="*/ 736 w 1034"/>
                <a:gd name="T3" fmla="*/ 500 h 737"/>
                <a:gd name="T4" fmla="*/ 494 w 1034"/>
                <a:gd name="T5" fmla="*/ 694 h 737"/>
                <a:gd name="T6" fmla="*/ 311 w 1034"/>
                <a:gd name="T7" fmla="*/ 999 h 737"/>
                <a:gd name="T8" fmla="*/ 222 w 1034"/>
                <a:gd name="T9" fmla="*/ 1389 h 737"/>
                <a:gd name="T10" fmla="*/ 191 w 1034"/>
                <a:gd name="T11" fmla="*/ 1714 h 737"/>
                <a:gd name="T12" fmla="*/ 55 w 1034"/>
                <a:gd name="T13" fmla="*/ 1937 h 737"/>
                <a:gd name="T14" fmla="*/ 0 w 1034"/>
                <a:gd name="T15" fmla="*/ 2227 h 737"/>
                <a:gd name="T16" fmla="*/ 28 w 1034"/>
                <a:gd name="T17" fmla="*/ 2531 h 737"/>
                <a:gd name="T18" fmla="*/ 168 w 1034"/>
                <a:gd name="T19" fmla="*/ 2836 h 737"/>
                <a:gd name="T20" fmla="*/ 419 w 1034"/>
                <a:gd name="T21" fmla="*/ 3080 h 737"/>
                <a:gd name="T22" fmla="*/ 413 w 1034"/>
                <a:gd name="T23" fmla="*/ 3407 h 737"/>
                <a:gd name="T24" fmla="*/ 539 w 1034"/>
                <a:gd name="T25" fmla="*/ 3657 h 737"/>
                <a:gd name="T26" fmla="*/ 724 w 1034"/>
                <a:gd name="T27" fmla="*/ 3810 h 737"/>
                <a:gd name="T28" fmla="*/ 938 w 1034"/>
                <a:gd name="T29" fmla="*/ 3847 h 737"/>
                <a:gd name="T30" fmla="*/ 1114 w 1034"/>
                <a:gd name="T31" fmla="*/ 3753 h 737"/>
                <a:gd name="T32" fmla="*/ 1305 w 1034"/>
                <a:gd name="T33" fmla="*/ 3911 h 737"/>
                <a:gd name="T34" fmla="*/ 1559 w 1034"/>
                <a:gd name="T35" fmla="*/ 4114 h 737"/>
                <a:gd name="T36" fmla="*/ 1817 w 1034"/>
                <a:gd name="T37" fmla="*/ 4151 h 737"/>
                <a:gd name="T38" fmla="*/ 2079 w 1034"/>
                <a:gd name="T39" fmla="*/ 4070 h 737"/>
                <a:gd name="T40" fmla="*/ 2320 w 1034"/>
                <a:gd name="T41" fmla="*/ 3883 h 737"/>
                <a:gd name="T42" fmla="*/ 2526 w 1034"/>
                <a:gd name="T43" fmla="*/ 3753 h 737"/>
                <a:gd name="T44" fmla="*/ 2726 w 1034"/>
                <a:gd name="T45" fmla="*/ 3813 h 737"/>
                <a:gd name="T46" fmla="*/ 2937 w 1034"/>
                <a:gd name="T47" fmla="*/ 3701 h 737"/>
                <a:gd name="T48" fmla="*/ 3104 w 1034"/>
                <a:gd name="T49" fmla="*/ 3457 h 737"/>
                <a:gd name="T50" fmla="*/ 3208 w 1034"/>
                <a:gd name="T51" fmla="*/ 3131 h 737"/>
                <a:gd name="T52" fmla="*/ 3192 w 1034"/>
                <a:gd name="T53" fmla="*/ 2775 h 737"/>
                <a:gd name="T54" fmla="*/ 3341 w 1034"/>
                <a:gd name="T55" fmla="*/ 2425 h 737"/>
                <a:gd name="T56" fmla="*/ 3408 w 1034"/>
                <a:gd name="T57" fmla="*/ 2069 h 737"/>
                <a:gd name="T58" fmla="*/ 3394 w 1034"/>
                <a:gd name="T59" fmla="*/ 1727 h 737"/>
                <a:gd name="T60" fmla="*/ 3300 w 1034"/>
                <a:gd name="T61" fmla="*/ 1426 h 737"/>
                <a:gd name="T62" fmla="*/ 3141 w 1034"/>
                <a:gd name="T63" fmla="*/ 1195 h 737"/>
                <a:gd name="T64" fmla="*/ 3092 w 1034"/>
                <a:gd name="T65" fmla="*/ 890 h 737"/>
                <a:gd name="T66" fmla="*/ 2986 w 1034"/>
                <a:gd name="T67" fmla="*/ 557 h 737"/>
                <a:gd name="T68" fmla="*/ 2796 w 1034"/>
                <a:gd name="T69" fmla="*/ 326 h 737"/>
                <a:gd name="T70" fmla="*/ 2553 w 1034"/>
                <a:gd name="T71" fmla="*/ 231 h 737"/>
                <a:gd name="T72" fmla="*/ 2320 w 1034"/>
                <a:gd name="T73" fmla="*/ 304 h 737"/>
                <a:gd name="T74" fmla="*/ 2121 w 1034"/>
                <a:gd name="T75" fmla="*/ 345 h 737"/>
                <a:gd name="T76" fmla="*/ 1899 w 1034"/>
                <a:gd name="T77" fmla="*/ 94 h 737"/>
                <a:gd name="T78" fmla="*/ 1695 w 1034"/>
                <a:gd name="T79" fmla="*/ 0 h 737"/>
                <a:gd name="T80" fmla="*/ 1491 w 1034"/>
                <a:gd name="T81" fmla="*/ 64 h 737"/>
                <a:gd name="T82" fmla="*/ 1284 w 1034"/>
                <a:gd name="T83" fmla="*/ 269 h 737"/>
                <a:gd name="T84" fmla="*/ 1093 w 1034"/>
                <a:gd name="T85" fmla="*/ 609 h 73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034"/>
                <a:gd name="T130" fmla="*/ 0 h 737"/>
                <a:gd name="T131" fmla="*/ 1034 w 1034"/>
                <a:gd name="T132" fmla="*/ 737 h 73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gradFill rotWithShape="0">
              <a:gsLst>
                <a:gs pos="0">
                  <a:srgbClr val="669900"/>
                </a:gs>
                <a:gs pos="50000">
                  <a:srgbClr val="C2D699"/>
                </a:gs>
                <a:gs pos="100000">
                  <a:srgbClr val="669900"/>
                </a:gs>
              </a:gsLst>
              <a:lin ang="27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9900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11" name="Line 353"/>
            <p:cNvSpPr>
              <a:spLocks noChangeShapeType="1"/>
            </p:cNvSpPr>
            <p:nvPr/>
          </p:nvSpPr>
          <p:spPr bwMode="auto">
            <a:xfrm>
              <a:off x="2328988" y="5717494"/>
              <a:ext cx="1373865" cy="14887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353"/>
            <p:cNvSpPr>
              <a:spLocks noChangeShapeType="1"/>
            </p:cNvSpPr>
            <p:nvPr/>
          </p:nvSpPr>
          <p:spPr bwMode="auto">
            <a:xfrm flipV="1">
              <a:off x="2340623" y="5006836"/>
              <a:ext cx="906765" cy="62810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353"/>
            <p:cNvSpPr>
              <a:spLocks noChangeShapeType="1"/>
            </p:cNvSpPr>
            <p:nvPr/>
          </p:nvSpPr>
          <p:spPr bwMode="auto">
            <a:xfrm>
              <a:off x="3863454" y="4901302"/>
              <a:ext cx="2174348" cy="3399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" name="Line 353"/>
            <p:cNvSpPr>
              <a:spLocks noChangeShapeType="1"/>
            </p:cNvSpPr>
            <p:nvPr/>
          </p:nvSpPr>
          <p:spPr bwMode="auto">
            <a:xfrm flipV="1">
              <a:off x="3731445" y="5897660"/>
              <a:ext cx="1840053" cy="112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" name="Group 134"/>
            <p:cNvGrpSpPr>
              <a:grpSpLocks/>
            </p:cNvGrpSpPr>
            <p:nvPr/>
          </p:nvGrpSpPr>
          <p:grpSpPr bwMode="auto">
            <a:xfrm>
              <a:off x="5155827" y="4593320"/>
              <a:ext cx="398463" cy="523875"/>
              <a:chOff x="3933" y="930"/>
              <a:chExt cx="251" cy="330"/>
            </a:xfrm>
          </p:grpSpPr>
          <p:sp>
            <p:nvSpPr>
              <p:cNvPr id="169" name="Oval 135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0" name="Rectangle 136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1" name="Rectangle 137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2" name="Oval 138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3" name="Group 139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74" name="Group 140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84" name="Freeform 141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5" name="Freeform 142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6" name="Freeform 143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7" name="Freeform 144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8" name="Freeform 145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9" name="Freeform 146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0" name="Freeform 147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1" name="Freeform 148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75" name="Group 149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76" name="Freeform 150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7" name="Freeform 151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8" name="Freeform 152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9" name="Freeform 153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0" name="Freeform 154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1" name="Freeform 155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2" name="Freeform 156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3" name="Freeform 157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355" name="Line 353"/>
            <p:cNvSpPr>
              <a:spLocks noChangeShapeType="1"/>
            </p:cNvSpPr>
            <p:nvPr/>
          </p:nvSpPr>
          <p:spPr bwMode="auto">
            <a:xfrm flipH="1" flipV="1">
              <a:off x="6046760" y="4903653"/>
              <a:ext cx="1197208" cy="71704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31" name="Group 134"/>
            <p:cNvGrpSpPr>
              <a:grpSpLocks/>
            </p:cNvGrpSpPr>
            <p:nvPr/>
          </p:nvGrpSpPr>
          <p:grpSpPr bwMode="auto">
            <a:xfrm>
              <a:off x="5951159" y="4644785"/>
              <a:ext cx="398463" cy="523875"/>
              <a:chOff x="3933" y="930"/>
              <a:chExt cx="251" cy="330"/>
            </a:xfrm>
          </p:grpSpPr>
          <p:sp>
            <p:nvSpPr>
              <p:cNvPr id="332" name="Oval 135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3" name="Rectangle 136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4" name="Rectangle 137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5" name="Oval 138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36" name="Group 139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337" name="Group 140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347" name="Freeform 141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48" name="Freeform 142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49" name="Freeform 143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0" name="Freeform 144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1" name="Freeform 145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2" name="Freeform 146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3" name="Freeform 147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4" name="Freeform 148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38" name="Group 149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339" name="Freeform 150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40" name="Freeform 151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41" name="Freeform 152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42" name="Freeform 153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43" name="Freeform 154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44" name="Freeform 155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45" name="Freeform 156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46" name="Freeform 157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361" name="TextBox 360"/>
            <p:cNvSpPr txBox="1"/>
            <p:nvPr/>
          </p:nvSpPr>
          <p:spPr>
            <a:xfrm>
              <a:off x="5980704" y="4827205"/>
              <a:ext cx="337784" cy="329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bg1"/>
                  </a:solidFill>
                  <a:latin typeface="+mn-lt"/>
                </a:rPr>
                <a:t>1</a:t>
              </a:r>
            </a:p>
          </p:txBody>
        </p:sp>
        <p:grpSp>
          <p:nvGrpSpPr>
            <p:cNvPr id="12" name="Group 38"/>
            <p:cNvGrpSpPr>
              <a:grpSpLocks/>
            </p:cNvGrpSpPr>
            <p:nvPr/>
          </p:nvGrpSpPr>
          <p:grpSpPr bwMode="auto">
            <a:xfrm>
              <a:off x="3555655" y="5570361"/>
              <a:ext cx="398463" cy="523875"/>
              <a:chOff x="3933" y="930"/>
              <a:chExt cx="251" cy="330"/>
            </a:xfrm>
          </p:grpSpPr>
          <p:sp>
            <p:nvSpPr>
              <p:cNvPr id="192" name="Oval 39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3" name="Rectangle 40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" name="Rectangle 4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" name="Oval 42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96" name="Group 43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97" name="Group 44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07" name="Freeform 45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8" name="Freeform 4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9" name="Freeform 47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0" name="Freeform 4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1" name="Freeform 49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2" name="Freeform 5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3" name="Freeform 51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4" name="Freeform 5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98" name="Group 53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99" name="Freeform 54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0" name="Freeform 5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1" name="Freeform 56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2" name="Freeform 5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3" name="Freeform 58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4" name="Freeform 5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5" name="Freeform 60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6" name="Freeform 6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360" name="TextBox 359"/>
            <p:cNvSpPr txBox="1"/>
            <p:nvPr/>
          </p:nvSpPr>
          <p:spPr>
            <a:xfrm>
              <a:off x="3560763" y="5741879"/>
              <a:ext cx="337784" cy="329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bg1"/>
                  </a:solidFill>
                  <a:latin typeface="+mn-lt"/>
                </a:rPr>
                <a:t>2</a:t>
              </a:r>
            </a:p>
          </p:txBody>
        </p:sp>
        <p:sp>
          <p:nvSpPr>
            <p:cNvPr id="363" name="TextBox 362"/>
            <p:cNvSpPr txBox="1"/>
            <p:nvPr/>
          </p:nvSpPr>
          <p:spPr>
            <a:xfrm>
              <a:off x="5180799" y="4745882"/>
              <a:ext cx="337784" cy="329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bg1"/>
                  </a:solidFill>
                  <a:latin typeface="+mn-lt"/>
                </a:rPr>
                <a:t>2</a:t>
              </a:r>
            </a:p>
          </p:txBody>
        </p:sp>
        <p:sp>
          <p:nvSpPr>
            <p:cNvPr id="391" name="TextBox 390"/>
            <p:cNvSpPr txBox="1"/>
            <p:nvPr/>
          </p:nvSpPr>
          <p:spPr>
            <a:xfrm>
              <a:off x="6237549" y="4656055"/>
              <a:ext cx="497623" cy="3277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latin typeface="+mn-lt"/>
                </a:rPr>
                <a:t>PQ</a:t>
              </a:r>
            </a:p>
          </p:txBody>
        </p:sp>
        <p:sp>
          <p:nvSpPr>
            <p:cNvPr id="417" name="Line 353"/>
            <p:cNvSpPr>
              <a:spLocks noChangeShapeType="1"/>
            </p:cNvSpPr>
            <p:nvPr/>
          </p:nvSpPr>
          <p:spPr bwMode="auto">
            <a:xfrm flipV="1">
              <a:off x="2294933" y="4793615"/>
              <a:ext cx="370465" cy="8295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" name="Group 86"/>
            <p:cNvGrpSpPr>
              <a:grpSpLocks/>
            </p:cNvGrpSpPr>
            <p:nvPr/>
          </p:nvGrpSpPr>
          <p:grpSpPr bwMode="auto">
            <a:xfrm>
              <a:off x="2127807" y="5339894"/>
              <a:ext cx="398463" cy="523875"/>
              <a:chOff x="3933" y="930"/>
              <a:chExt cx="251" cy="330"/>
            </a:xfrm>
          </p:grpSpPr>
          <p:sp>
            <p:nvSpPr>
              <p:cNvPr id="31" name="Oval 87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Rectangle 88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Rectangle 89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Oval 90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5" name="Group 91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36" name="Group 92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46" name="Freeform 93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" name="Freeform 94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" name="Freeform 95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" name="Freeform 96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" name="Freeform 97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" name="Freeform 98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" name="Freeform 99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" name="Freeform 100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7" name="Group 101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38" name="Freeform 102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9" name="Freeform 103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" name="Freeform 104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" name="Freeform 105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" name="Freeform 106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" name="Freeform 107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" name="Freeform 108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" name="Freeform 109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357" name="TextBox 356"/>
            <p:cNvSpPr txBox="1"/>
            <p:nvPr/>
          </p:nvSpPr>
          <p:spPr>
            <a:xfrm>
              <a:off x="2161545" y="5521102"/>
              <a:ext cx="337784" cy="329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bg1"/>
                  </a:solidFill>
                  <a:latin typeface="+mn-lt"/>
                </a:rPr>
                <a:t>S</a:t>
              </a:r>
            </a:p>
          </p:txBody>
        </p:sp>
        <p:sp>
          <p:nvSpPr>
            <p:cNvPr id="418" name="TextBox 417"/>
            <p:cNvSpPr txBox="1"/>
            <p:nvPr/>
          </p:nvSpPr>
          <p:spPr>
            <a:xfrm>
              <a:off x="2178928" y="4786477"/>
              <a:ext cx="337784" cy="329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latin typeface="+mn-lt"/>
                </a:rPr>
                <a:t>P</a:t>
              </a:r>
            </a:p>
          </p:txBody>
        </p:sp>
        <p:sp>
          <p:nvSpPr>
            <p:cNvPr id="443" name="TextBox 442"/>
            <p:cNvSpPr txBox="1"/>
            <p:nvPr/>
          </p:nvSpPr>
          <p:spPr>
            <a:xfrm>
              <a:off x="4676330" y="4179037"/>
              <a:ext cx="337784" cy="329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latin typeface="+mn-lt"/>
                </a:rPr>
                <a:t>P</a:t>
              </a:r>
            </a:p>
          </p:txBody>
        </p:sp>
        <p:sp>
          <p:nvSpPr>
            <p:cNvPr id="444" name="Line 353"/>
            <p:cNvSpPr>
              <a:spLocks noChangeShapeType="1"/>
            </p:cNvSpPr>
            <p:nvPr/>
          </p:nvSpPr>
          <p:spPr bwMode="auto">
            <a:xfrm flipV="1">
              <a:off x="2780706" y="4220698"/>
              <a:ext cx="1593904" cy="51154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9" name="Group 38"/>
            <p:cNvGrpSpPr>
              <a:grpSpLocks/>
            </p:cNvGrpSpPr>
            <p:nvPr/>
          </p:nvGrpSpPr>
          <p:grpSpPr bwMode="auto">
            <a:xfrm>
              <a:off x="4293876" y="3998489"/>
              <a:ext cx="398463" cy="523875"/>
              <a:chOff x="3933" y="930"/>
              <a:chExt cx="251" cy="330"/>
            </a:xfrm>
          </p:grpSpPr>
          <p:sp>
            <p:nvSpPr>
              <p:cNvPr id="420" name="Oval 39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" name="Rectangle 40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" name="Rectangle 4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" name="Oval 42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24" name="Group 43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425" name="Group 44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435" name="Freeform 45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6" name="Freeform 4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7" name="Freeform 47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8" name="Freeform 4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9" name="Freeform 49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0" name="Freeform 5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1" name="Freeform 51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2" name="Freeform 5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26" name="Group 53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427" name="Freeform 54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8" name="Freeform 5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9" name="Freeform 56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0" name="Freeform 5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1" name="Freeform 58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2" name="Freeform 5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3" name="Freeform 60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4" name="Freeform 6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393" name="Group 38"/>
            <p:cNvGrpSpPr>
              <a:grpSpLocks/>
            </p:cNvGrpSpPr>
            <p:nvPr/>
          </p:nvGrpSpPr>
          <p:grpSpPr bwMode="auto">
            <a:xfrm>
              <a:off x="2464357" y="4498788"/>
              <a:ext cx="398463" cy="523875"/>
              <a:chOff x="3933" y="930"/>
              <a:chExt cx="251" cy="330"/>
            </a:xfrm>
          </p:grpSpPr>
          <p:sp>
            <p:nvSpPr>
              <p:cNvPr id="394" name="Oval 39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5" name="Rectangle 40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6" name="Rectangle 4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7" name="Oval 42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98" name="Group 43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399" name="Group 44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409" name="Freeform 45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0" name="Freeform 4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1" name="Freeform 47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2" name="Freeform 4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3" name="Freeform 49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4" name="Freeform 5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5" name="Freeform 51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6" name="Freeform 5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00" name="Group 53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401" name="Freeform 54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2" name="Freeform 5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3" name="Freeform 56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4" name="Freeform 5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5" name="Freeform 58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6" name="Freeform 5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7" name="Freeform 60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8" name="Freeform 6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445" name="TextBox 444"/>
            <p:cNvSpPr txBox="1"/>
            <p:nvPr/>
          </p:nvSpPr>
          <p:spPr>
            <a:xfrm>
              <a:off x="5452428" y="4595750"/>
              <a:ext cx="497623" cy="3277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latin typeface="+mn-lt"/>
                </a:rPr>
                <a:t>PQ</a:t>
              </a:r>
            </a:p>
          </p:txBody>
        </p:sp>
        <p:sp>
          <p:nvSpPr>
            <p:cNvPr id="447" name="TextBox 446"/>
            <p:cNvSpPr txBox="1"/>
            <p:nvPr/>
          </p:nvSpPr>
          <p:spPr>
            <a:xfrm>
              <a:off x="3507836" y="6043676"/>
              <a:ext cx="463335" cy="3277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latin typeface="+mn-lt"/>
                </a:rPr>
                <a:t>Q</a:t>
              </a:r>
            </a:p>
          </p:txBody>
        </p:sp>
        <p:sp>
          <p:nvSpPr>
            <p:cNvPr id="448" name="TextBox 447"/>
            <p:cNvSpPr txBox="1"/>
            <p:nvPr/>
          </p:nvSpPr>
          <p:spPr>
            <a:xfrm>
              <a:off x="7380498" y="4800280"/>
              <a:ext cx="337784" cy="329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latin typeface="+mn-lt"/>
                </a:rPr>
                <a:t>Q</a:t>
              </a:r>
            </a:p>
          </p:txBody>
        </p:sp>
        <p:sp>
          <p:nvSpPr>
            <p:cNvPr id="473" name="Line 353"/>
            <p:cNvSpPr>
              <a:spLocks noChangeShapeType="1"/>
            </p:cNvSpPr>
            <p:nvPr/>
          </p:nvSpPr>
          <p:spPr bwMode="auto">
            <a:xfrm flipH="1" flipV="1">
              <a:off x="7217548" y="4932131"/>
              <a:ext cx="41338" cy="71491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9" name="Group 38"/>
            <p:cNvGrpSpPr>
              <a:grpSpLocks/>
            </p:cNvGrpSpPr>
            <p:nvPr/>
          </p:nvGrpSpPr>
          <p:grpSpPr bwMode="auto">
            <a:xfrm>
              <a:off x="6998044" y="4619732"/>
              <a:ext cx="398463" cy="523875"/>
              <a:chOff x="3933" y="930"/>
              <a:chExt cx="251" cy="330"/>
            </a:xfrm>
          </p:grpSpPr>
          <p:sp>
            <p:nvSpPr>
              <p:cNvPr id="450" name="Oval 39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" name="Rectangle 40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" name="Rectangle 4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3" name="Oval 42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54" name="Group 43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455" name="Group 44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465" name="Freeform 45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66" name="Freeform 4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67" name="Freeform 47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68" name="Freeform 4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69" name="Freeform 49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0" name="Freeform 5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1" name="Freeform 51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2" name="Freeform 5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56" name="Group 53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457" name="Freeform 54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8" name="Freeform 5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9" name="Freeform 56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60" name="Freeform 5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61" name="Freeform 58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62" name="Freeform 5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63" name="Freeform 60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64" name="Freeform 6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474" name="TextBox 473"/>
            <p:cNvSpPr txBox="1"/>
            <p:nvPr/>
          </p:nvSpPr>
          <p:spPr>
            <a:xfrm>
              <a:off x="3414724" y="5096585"/>
              <a:ext cx="964935" cy="3277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latin typeface="+mn-lt"/>
                </a:rPr>
                <a:t>closest</a:t>
              </a:r>
            </a:p>
          </p:txBody>
        </p:sp>
        <p:sp>
          <p:nvSpPr>
            <p:cNvPr id="475" name="Line 353"/>
            <p:cNvSpPr>
              <a:spLocks noChangeShapeType="1"/>
            </p:cNvSpPr>
            <p:nvPr/>
          </p:nvSpPr>
          <p:spPr bwMode="auto">
            <a:xfrm flipH="1">
              <a:off x="5571498" y="5637926"/>
              <a:ext cx="1638732" cy="245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" name="Group 292"/>
            <p:cNvGrpSpPr>
              <a:grpSpLocks/>
            </p:cNvGrpSpPr>
            <p:nvPr/>
          </p:nvGrpSpPr>
          <p:grpSpPr bwMode="auto">
            <a:xfrm>
              <a:off x="5380378" y="5640149"/>
              <a:ext cx="398463" cy="523875"/>
              <a:chOff x="3933" y="930"/>
              <a:chExt cx="251" cy="330"/>
            </a:xfrm>
          </p:grpSpPr>
          <p:sp>
            <p:nvSpPr>
              <p:cNvPr id="261" name="Oval 293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2" name="Rectangle 294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" name="Rectangle 295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4" name="Oval 296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65" name="Group 297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66" name="Group 298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76" name="Freeform 299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7" name="Freeform 300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8" name="Freeform 301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9" name="Freeform 302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0" name="Freeform 303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1" name="Freeform 304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2" name="Freeform 305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3" name="Freeform 306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7" name="Group 307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68" name="Freeform 308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9" name="Freeform 309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0" name="Freeform 310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1" name="Freeform 311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2" name="Freeform 312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3" name="Freeform 313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4" name="Freeform 314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5" name="Freeform 315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359" name="TextBox 358"/>
            <p:cNvSpPr txBox="1"/>
            <p:nvPr/>
          </p:nvSpPr>
          <p:spPr>
            <a:xfrm>
              <a:off x="5409099" y="5802007"/>
              <a:ext cx="337784" cy="329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bg1"/>
                  </a:solidFill>
                  <a:latin typeface="+mn-lt"/>
                </a:rPr>
                <a:t>1</a:t>
              </a:r>
            </a:p>
          </p:txBody>
        </p:sp>
        <p:sp>
          <p:nvSpPr>
            <p:cNvPr id="392" name="TextBox 391"/>
            <p:cNvSpPr txBox="1"/>
            <p:nvPr/>
          </p:nvSpPr>
          <p:spPr>
            <a:xfrm>
              <a:off x="5354465" y="6166729"/>
              <a:ext cx="463335" cy="3277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latin typeface="+mn-lt"/>
                </a:rPr>
                <a:t>Q</a:t>
              </a:r>
            </a:p>
          </p:txBody>
        </p:sp>
        <p:grpSp>
          <p:nvGrpSpPr>
            <p:cNvPr id="10" name="Group 158"/>
            <p:cNvGrpSpPr>
              <a:grpSpLocks/>
            </p:cNvGrpSpPr>
            <p:nvPr/>
          </p:nvGrpSpPr>
          <p:grpSpPr bwMode="auto">
            <a:xfrm>
              <a:off x="7019110" y="5360457"/>
              <a:ext cx="398463" cy="523875"/>
              <a:chOff x="3933" y="930"/>
              <a:chExt cx="251" cy="330"/>
            </a:xfrm>
          </p:grpSpPr>
          <p:sp>
            <p:nvSpPr>
              <p:cNvPr id="215" name="Oval 159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" name="Rectangle 160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" name="Rectangle 16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" name="Oval 162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9" name="Group 163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20" name="Group 164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30" name="Freeform 165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1" name="Freeform 16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" name="Freeform 167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" name="Freeform 16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4" name="Freeform 169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5" name="Freeform 17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6" name="Freeform 171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7" name="Freeform 17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21" name="Group 173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22" name="Freeform 174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3" name="Freeform 17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4" name="Freeform 176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5" name="Freeform 17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6" name="Freeform 178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7" name="Freeform 17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8" name="Freeform 180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9" name="Freeform 18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358" name="TextBox 357"/>
            <p:cNvSpPr txBox="1"/>
            <p:nvPr/>
          </p:nvSpPr>
          <p:spPr>
            <a:xfrm>
              <a:off x="7048655" y="5534979"/>
              <a:ext cx="337784" cy="329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bg1"/>
                  </a:solidFill>
                  <a:latin typeface="+mn-lt"/>
                </a:rPr>
                <a:t>D</a:t>
              </a:r>
            </a:p>
          </p:txBody>
        </p:sp>
        <p:grpSp>
          <p:nvGrpSpPr>
            <p:cNvPr id="477" name="Group 134"/>
            <p:cNvGrpSpPr>
              <a:grpSpLocks/>
            </p:cNvGrpSpPr>
            <p:nvPr/>
          </p:nvGrpSpPr>
          <p:grpSpPr bwMode="auto">
            <a:xfrm>
              <a:off x="4405986" y="4597883"/>
              <a:ext cx="398463" cy="523875"/>
              <a:chOff x="3933" y="930"/>
              <a:chExt cx="251" cy="330"/>
            </a:xfrm>
          </p:grpSpPr>
          <p:sp>
            <p:nvSpPr>
              <p:cNvPr id="478" name="Oval 135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" name="Rectangle 136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0" name="Rectangle 137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" name="Oval 138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82" name="Group 139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483" name="Group 140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493" name="Freeform 141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4" name="Freeform 142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5" name="Freeform 143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6" name="Freeform 144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7" name="Freeform 145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8" name="Freeform 146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9" name="Freeform 147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0" name="Freeform 148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84" name="Group 149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485" name="Freeform 150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6" name="Freeform 151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7" name="Freeform 152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8" name="Freeform 153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9" name="Freeform 154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0" name="Freeform 155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1" name="Freeform 156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2" name="Freeform 157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501" name="TextBox 500"/>
            <p:cNvSpPr txBox="1"/>
            <p:nvPr/>
          </p:nvSpPr>
          <p:spPr>
            <a:xfrm>
              <a:off x="4430958" y="4750445"/>
              <a:ext cx="337784" cy="329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bg1"/>
                  </a:solidFill>
                  <a:latin typeface="+mn-lt"/>
                </a:rPr>
                <a:t>3</a:t>
              </a:r>
            </a:p>
          </p:txBody>
        </p:sp>
        <p:sp>
          <p:nvSpPr>
            <p:cNvPr id="502" name="TextBox 501"/>
            <p:cNvSpPr txBox="1"/>
            <p:nvPr/>
          </p:nvSpPr>
          <p:spPr>
            <a:xfrm>
              <a:off x="4691028" y="4600048"/>
              <a:ext cx="497623" cy="3277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latin typeface="+mn-lt"/>
                </a:rPr>
                <a:t>PQ</a:t>
              </a:r>
            </a:p>
          </p:txBody>
        </p:sp>
        <p:sp>
          <p:nvSpPr>
            <p:cNvPr id="528" name="TextBox 527"/>
            <p:cNvSpPr txBox="1"/>
            <p:nvPr/>
          </p:nvSpPr>
          <p:spPr>
            <a:xfrm>
              <a:off x="3969880" y="4592347"/>
              <a:ext cx="497623" cy="3277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latin typeface="+mn-lt"/>
                </a:rPr>
                <a:t>PQ</a:t>
              </a:r>
            </a:p>
          </p:txBody>
        </p:sp>
        <p:sp>
          <p:nvSpPr>
            <p:cNvPr id="529" name="Line 353"/>
            <p:cNvSpPr>
              <a:spLocks noChangeShapeType="1"/>
            </p:cNvSpPr>
            <p:nvPr/>
          </p:nvSpPr>
          <p:spPr bwMode="auto">
            <a:xfrm flipV="1">
              <a:off x="3336644" y="4889180"/>
              <a:ext cx="564657" cy="16432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03" name="Group 134"/>
            <p:cNvGrpSpPr>
              <a:grpSpLocks/>
            </p:cNvGrpSpPr>
            <p:nvPr/>
          </p:nvGrpSpPr>
          <p:grpSpPr bwMode="auto">
            <a:xfrm>
              <a:off x="3696206" y="4622548"/>
              <a:ext cx="398463" cy="523875"/>
              <a:chOff x="3933" y="930"/>
              <a:chExt cx="251" cy="330"/>
            </a:xfrm>
          </p:grpSpPr>
          <p:sp>
            <p:nvSpPr>
              <p:cNvPr id="504" name="Oval 135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5" name="Rectangle 136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6" name="Rectangle 137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7" name="Oval 138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08" name="Group 139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509" name="Group 140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519" name="Freeform 141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0" name="Freeform 142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1" name="Freeform 143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2" name="Freeform 144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3" name="Freeform 145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4" name="Freeform 146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5" name="Freeform 147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6" name="Freeform 148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10" name="Group 149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511" name="Freeform 150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2" name="Freeform 151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3" name="Freeform 152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4" name="Freeform 153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5" name="Freeform 154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6" name="Freeform 155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7" name="Freeform 156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8" name="Freeform 157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527" name="TextBox 526"/>
            <p:cNvSpPr txBox="1"/>
            <p:nvPr/>
          </p:nvSpPr>
          <p:spPr>
            <a:xfrm>
              <a:off x="3721178" y="4775110"/>
              <a:ext cx="337784" cy="329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bg1"/>
                  </a:solidFill>
                  <a:latin typeface="+mn-lt"/>
                </a:rPr>
                <a:t>4</a:t>
              </a:r>
            </a:p>
          </p:txBody>
        </p:sp>
        <p:grpSp>
          <p:nvGrpSpPr>
            <p:cNvPr id="23" name="Group 86"/>
            <p:cNvGrpSpPr>
              <a:grpSpLocks/>
            </p:cNvGrpSpPr>
            <p:nvPr/>
          </p:nvGrpSpPr>
          <p:grpSpPr bwMode="auto">
            <a:xfrm>
              <a:off x="3023912" y="4770686"/>
              <a:ext cx="398463" cy="523875"/>
              <a:chOff x="3933" y="930"/>
              <a:chExt cx="251" cy="330"/>
            </a:xfrm>
          </p:grpSpPr>
          <p:sp>
            <p:nvSpPr>
              <p:cNvPr id="54" name="Oval 87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Rectangle 88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Rectangle 89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Oval 90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8" name="Group 91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59" name="Group 92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69" name="Freeform 93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0" name="Freeform 94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" name="Freeform 95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2" name="Freeform 96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3" name="Freeform 97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4" name="Freeform 98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5" name="Freeform 99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6" name="Freeform 100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0" name="Group 101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61" name="Freeform 102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" name="Freeform 103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" name="Freeform 104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4" name="Freeform 105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5" name="Freeform 106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6" name="Freeform 107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7" name="Freeform 108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8" name="Freeform 109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389" name="TextBox 388"/>
            <p:cNvSpPr txBox="1"/>
            <p:nvPr/>
          </p:nvSpPr>
          <p:spPr>
            <a:xfrm>
              <a:off x="3040261" y="4938562"/>
              <a:ext cx="337784" cy="329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bg1"/>
                  </a:solidFill>
                  <a:latin typeface="+mn-lt"/>
                </a:rPr>
                <a:t>5</a:t>
              </a:r>
            </a:p>
          </p:txBody>
        </p:sp>
        <p:sp>
          <p:nvSpPr>
            <p:cNvPr id="530" name="TextBox 529"/>
            <p:cNvSpPr txBox="1"/>
            <p:nvPr/>
          </p:nvSpPr>
          <p:spPr>
            <a:xfrm>
              <a:off x="3308572" y="4704018"/>
              <a:ext cx="337784" cy="329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latin typeface="+mn-lt"/>
                </a:rPr>
                <a:t>P</a:t>
              </a:r>
            </a:p>
          </p:txBody>
        </p:sp>
      </p:grpSp>
      <p:sp>
        <p:nvSpPr>
          <p:cNvPr id="533" name="TextBox 532"/>
          <p:cNvSpPr txBox="1"/>
          <p:nvPr/>
        </p:nvSpPr>
        <p:spPr>
          <a:xfrm>
            <a:off x="5950051" y="3275742"/>
            <a:ext cx="3068745" cy="563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b="1" dirty="0" smtClean="0">
                <a:solidFill>
                  <a:srgbClr val="C00000"/>
                </a:solidFill>
                <a:latin typeface="+mn-lt"/>
              </a:rPr>
              <a:t>Note that PQ may be empty</a:t>
            </a:r>
          </a:p>
          <a:p>
            <a:pPr>
              <a:lnSpc>
                <a:spcPct val="85000"/>
              </a:lnSpc>
            </a:pPr>
            <a:r>
              <a:rPr lang="en-US" b="1" dirty="0" smtClean="0">
                <a:solidFill>
                  <a:srgbClr val="C00000"/>
                </a:solidFill>
                <a:latin typeface="+mn-lt"/>
              </a:rPr>
              <a:t> LFA does not always succeed!</a:t>
            </a:r>
          </a:p>
        </p:txBody>
      </p:sp>
    </p:spTree>
    <p:extLst>
      <p:ext uri="{BB962C8B-B14F-4D97-AF65-F5344CB8AC3E}">
        <p14:creationId xmlns:p14="http://schemas.microsoft.com/office/powerpoint/2010/main" val="11280916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MPLS LFA with targeted LDP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After choosing the closest PQ node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the source LSR needs to push 2 labels on the label stack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top label to reach chosen LFA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label to reach destination LSR D after LFA pops the top label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But how does the source LSR know the label the LFA uses to reach D ?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it must open a targeted LDP session to find out!</a:t>
            </a:r>
            <a:endParaRPr lang="en-US" dirty="0"/>
          </a:p>
        </p:txBody>
      </p:sp>
      <p:sp>
        <p:nvSpPr>
          <p:cNvPr id="592" name="Freeform 206"/>
          <p:cNvSpPr>
            <a:spLocks/>
          </p:cNvSpPr>
          <p:nvPr/>
        </p:nvSpPr>
        <p:spPr bwMode="auto">
          <a:xfrm rot="64793">
            <a:off x="1140981" y="3837604"/>
            <a:ext cx="6264656" cy="2859796"/>
          </a:xfrm>
          <a:custGeom>
            <a:avLst/>
            <a:gdLst>
              <a:gd name="T0" fmla="*/ 971 w 1034"/>
              <a:gd name="T1" fmla="*/ 497 h 737"/>
              <a:gd name="T2" fmla="*/ 736 w 1034"/>
              <a:gd name="T3" fmla="*/ 500 h 737"/>
              <a:gd name="T4" fmla="*/ 494 w 1034"/>
              <a:gd name="T5" fmla="*/ 694 h 737"/>
              <a:gd name="T6" fmla="*/ 311 w 1034"/>
              <a:gd name="T7" fmla="*/ 999 h 737"/>
              <a:gd name="T8" fmla="*/ 222 w 1034"/>
              <a:gd name="T9" fmla="*/ 1389 h 737"/>
              <a:gd name="T10" fmla="*/ 191 w 1034"/>
              <a:gd name="T11" fmla="*/ 1714 h 737"/>
              <a:gd name="T12" fmla="*/ 55 w 1034"/>
              <a:gd name="T13" fmla="*/ 1937 h 737"/>
              <a:gd name="T14" fmla="*/ 0 w 1034"/>
              <a:gd name="T15" fmla="*/ 2227 h 737"/>
              <a:gd name="T16" fmla="*/ 28 w 1034"/>
              <a:gd name="T17" fmla="*/ 2531 h 737"/>
              <a:gd name="T18" fmla="*/ 168 w 1034"/>
              <a:gd name="T19" fmla="*/ 2836 h 737"/>
              <a:gd name="T20" fmla="*/ 419 w 1034"/>
              <a:gd name="T21" fmla="*/ 3080 h 737"/>
              <a:gd name="T22" fmla="*/ 413 w 1034"/>
              <a:gd name="T23" fmla="*/ 3407 h 737"/>
              <a:gd name="T24" fmla="*/ 539 w 1034"/>
              <a:gd name="T25" fmla="*/ 3657 h 737"/>
              <a:gd name="T26" fmla="*/ 724 w 1034"/>
              <a:gd name="T27" fmla="*/ 3810 h 737"/>
              <a:gd name="T28" fmla="*/ 938 w 1034"/>
              <a:gd name="T29" fmla="*/ 3847 h 737"/>
              <a:gd name="T30" fmla="*/ 1114 w 1034"/>
              <a:gd name="T31" fmla="*/ 3753 h 737"/>
              <a:gd name="T32" fmla="*/ 1305 w 1034"/>
              <a:gd name="T33" fmla="*/ 3911 h 737"/>
              <a:gd name="T34" fmla="*/ 1559 w 1034"/>
              <a:gd name="T35" fmla="*/ 4114 h 737"/>
              <a:gd name="T36" fmla="*/ 1817 w 1034"/>
              <a:gd name="T37" fmla="*/ 4151 h 737"/>
              <a:gd name="T38" fmla="*/ 2079 w 1034"/>
              <a:gd name="T39" fmla="*/ 4070 h 737"/>
              <a:gd name="T40" fmla="*/ 2320 w 1034"/>
              <a:gd name="T41" fmla="*/ 3883 h 737"/>
              <a:gd name="T42" fmla="*/ 2526 w 1034"/>
              <a:gd name="T43" fmla="*/ 3753 h 737"/>
              <a:gd name="T44" fmla="*/ 2726 w 1034"/>
              <a:gd name="T45" fmla="*/ 3813 h 737"/>
              <a:gd name="T46" fmla="*/ 2937 w 1034"/>
              <a:gd name="T47" fmla="*/ 3701 h 737"/>
              <a:gd name="T48" fmla="*/ 3104 w 1034"/>
              <a:gd name="T49" fmla="*/ 3457 h 737"/>
              <a:gd name="T50" fmla="*/ 3208 w 1034"/>
              <a:gd name="T51" fmla="*/ 3131 h 737"/>
              <a:gd name="T52" fmla="*/ 3192 w 1034"/>
              <a:gd name="T53" fmla="*/ 2775 h 737"/>
              <a:gd name="T54" fmla="*/ 3341 w 1034"/>
              <a:gd name="T55" fmla="*/ 2425 h 737"/>
              <a:gd name="T56" fmla="*/ 3408 w 1034"/>
              <a:gd name="T57" fmla="*/ 2069 h 737"/>
              <a:gd name="T58" fmla="*/ 3394 w 1034"/>
              <a:gd name="T59" fmla="*/ 1727 h 737"/>
              <a:gd name="T60" fmla="*/ 3300 w 1034"/>
              <a:gd name="T61" fmla="*/ 1426 h 737"/>
              <a:gd name="T62" fmla="*/ 3141 w 1034"/>
              <a:gd name="T63" fmla="*/ 1195 h 737"/>
              <a:gd name="T64" fmla="*/ 3092 w 1034"/>
              <a:gd name="T65" fmla="*/ 890 h 737"/>
              <a:gd name="T66" fmla="*/ 2986 w 1034"/>
              <a:gd name="T67" fmla="*/ 557 h 737"/>
              <a:gd name="T68" fmla="*/ 2796 w 1034"/>
              <a:gd name="T69" fmla="*/ 326 h 737"/>
              <a:gd name="T70" fmla="*/ 2553 w 1034"/>
              <a:gd name="T71" fmla="*/ 231 h 737"/>
              <a:gd name="T72" fmla="*/ 2320 w 1034"/>
              <a:gd name="T73" fmla="*/ 304 h 737"/>
              <a:gd name="T74" fmla="*/ 2121 w 1034"/>
              <a:gd name="T75" fmla="*/ 345 h 737"/>
              <a:gd name="T76" fmla="*/ 1899 w 1034"/>
              <a:gd name="T77" fmla="*/ 94 h 737"/>
              <a:gd name="T78" fmla="*/ 1695 w 1034"/>
              <a:gd name="T79" fmla="*/ 0 h 737"/>
              <a:gd name="T80" fmla="*/ 1491 w 1034"/>
              <a:gd name="T81" fmla="*/ 64 h 737"/>
              <a:gd name="T82" fmla="*/ 1284 w 1034"/>
              <a:gd name="T83" fmla="*/ 269 h 737"/>
              <a:gd name="T84" fmla="*/ 1093 w 1034"/>
              <a:gd name="T85" fmla="*/ 609 h 737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1034"/>
              <a:gd name="T130" fmla="*/ 0 h 737"/>
              <a:gd name="T131" fmla="*/ 1034 w 1034"/>
              <a:gd name="T132" fmla="*/ 737 h 737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1034" h="737">
                <a:moveTo>
                  <a:pt x="331" y="108"/>
                </a:moveTo>
                <a:lnTo>
                  <a:pt x="314" y="95"/>
                </a:lnTo>
                <a:lnTo>
                  <a:pt x="294" y="88"/>
                </a:lnTo>
                <a:lnTo>
                  <a:pt x="271" y="84"/>
                </a:lnTo>
                <a:lnTo>
                  <a:pt x="247" y="86"/>
                </a:lnTo>
                <a:lnTo>
                  <a:pt x="223" y="89"/>
                </a:lnTo>
                <a:lnTo>
                  <a:pt x="196" y="97"/>
                </a:lnTo>
                <a:lnTo>
                  <a:pt x="172" y="110"/>
                </a:lnTo>
                <a:lnTo>
                  <a:pt x="150" y="123"/>
                </a:lnTo>
                <a:lnTo>
                  <a:pt x="129" y="140"/>
                </a:lnTo>
                <a:lnTo>
                  <a:pt x="109" y="158"/>
                </a:lnTo>
                <a:lnTo>
                  <a:pt x="94" y="177"/>
                </a:lnTo>
                <a:lnTo>
                  <a:pt x="80" y="199"/>
                </a:lnTo>
                <a:lnTo>
                  <a:pt x="71" y="222"/>
                </a:lnTo>
                <a:lnTo>
                  <a:pt x="67" y="246"/>
                </a:lnTo>
                <a:lnTo>
                  <a:pt x="67" y="268"/>
                </a:lnTo>
                <a:lnTo>
                  <a:pt x="75" y="293"/>
                </a:lnTo>
                <a:lnTo>
                  <a:pt x="58" y="304"/>
                </a:lnTo>
                <a:lnTo>
                  <a:pt x="43" y="315"/>
                </a:lnTo>
                <a:lnTo>
                  <a:pt x="30" y="328"/>
                </a:lnTo>
                <a:lnTo>
                  <a:pt x="17" y="343"/>
                </a:lnTo>
                <a:lnTo>
                  <a:pt x="9" y="360"/>
                </a:lnTo>
                <a:lnTo>
                  <a:pt x="2" y="376"/>
                </a:lnTo>
                <a:lnTo>
                  <a:pt x="0" y="395"/>
                </a:lnTo>
                <a:lnTo>
                  <a:pt x="0" y="412"/>
                </a:lnTo>
                <a:lnTo>
                  <a:pt x="2" y="432"/>
                </a:lnTo>
                <a:lnTo>
                  <a:pt x="9" y="449"/>
                </a:lnTo>
                <a:lnTo>
                  <a:pt x="19" y="468"/>
                </a:lnTo>
                <a:lnTo>
                  <a:pt x="32" y="486"/>
                </a:lnTo>
                <a:lnTo>
                  <a:pt x="51" y="503"/>
                </a:lnTo>
                <a:lnTo>
                  <a:pt x="71" y="518"/>
                </a:lnTo>
                <a:lnTo>
                  <a:pt x="97" y="533"/>
                </a:lnTo>
                <a:lnTo>
                  <a:pt x="127" y="546"/>
                </a:lnTo>
                <a:lnTo>
                  <a:pt x="122" y="566"/>
                </a:lnTo>
                <a:lnTo>
                  <a:pt x="122" y="585"/>
                </a:lnTo>
                <a:lnTo>
                  <a:pt x="125" y="604"/>
                </a:lnTo>
                <a:lnTo>
                  <a:pt x="135" y="620"/>
                </a:lnTo>
                <a:lnTo>
                  <a:pt x="146" y="635"/>
                </a:lnTo>
                <a:lnTo>
                  <a:pt x="163" y="648"/>
                </a:lnTo>
                <a:lnTo>
                  <a:pt x="180" y="660"/>
                </a:lnTo>
                <a:lnTo>
                  <a:pt x="198" y="669"/>
                </a:lnTo>
                <a:lnTo>
                  <a:pt x="219" y="675"/>
                </a:lnTo>
                <a:lnTo>
                  <a:pt x="241" y="680"/>
                </a:lnTo>
                <a:lnTo>
                  <a:pt x="262" y="682"/>
                </a:lnTo>
                <a:lnTo>
                  <a:pt x="284" y="682"/>
                </a:lnTo>
                <a:lnTo>
                  <a:pt x="303" y="678"/>
                </a:lnTo>
                <a:lnTo>
                  <a:pt x="322" y="673"/>
                </a:lnTo>
                <a:lnTo>
                  <a:pt x="337" y="665"/>
                </a:lnTo>
                <a:lnTo>
                  <a:pt x="350" y="654"/>
                </a:lnTo>
                <a:lnTo>
                  <a:pt x="372" y="676"/>
                </a:lnTo>
                <a:lnTo>
                  <a:pt x="395" y="693"/>
                </a:lnTo>
                <a:lnTo>
                  <a:pt x="421" y="708"/>
                </a:lnTo>
                <a:lnTo>
                  <a:pt x="445" y="721"/>
                </a:lnTo>
                <a:lnTo>
                  <a:pt x="472" y="729"/>
                </a:lnTo>
                <a:lnTo>
                  <a:pt x="498" y="734"/>
                </a:lnTo>
                <a:lnTo>
                  <a:pt x="524" y="736"/>
                </a:lnTo>
                <a:lnTo>
                  <a:pt x="550" y="736"/>
                </a:lnTo>
                <a:lnTo>
                  <a:pt x="576" y="734"/>
                </a:lnTo>
                <a:lnTo>
                  <a:pt x="603" y="729"/>
                </a:lnTo>
                <a:lnTo>
                  <a:pt x="629" y="721"/>
                </a:lnTo>
                <a:lnTo>
                  <a:pt x="653" y="712"/>
                </a:lnTo>
                <a:lnTo>
                  <a:pt x="677" y="701"/>
                </a:lnTo>
                <a:lnTo>
                  <a:pt x="702" y="688"/>
                </a:lnTo>
                <a:lnTo>
                  <a:pt x="724" y="671"/>
                </a:lnTo>
                <a:lnTo>
                  <a:pt x="747" y="654"/>
                </a:lnTo>
                <a:lnTo>
                  <a:pt x="765" y="665"/>
                </a:lnTo>
                <a:lnTo>
                  <a:pt x="784" y="673"/>
                </a:lnTo>
                <a:lnTo>
                  <a:pt x="805" y="678"/>
                </a:lnTo>
                <a:lnTo>
                  <a:pt x="825" y="676"/>
                </a:lnTo>
                <a:lnTo>
                  <a:pt x="846" y="673"/>
                </a:lnTo>
                <a:lnTo>
                  <a:pt x="868" y="665"/>
                </a:lnTo>
                <a:lnTo>
                  <a:pt x="889" y="656"/>
                </a:lnTo>
                <a:lnTo>
                  <a:pt x="908" y="643"/>
                </a:lnTo>
                <a:lnTo>
                  <a:pt x="924" y="628"/>
                </a:lnTo>
                <a:lnTo>
                  <a:pt x="939" y="613"/>
                </a:lnTo>
                <a:lnTo>
                  <a:pt x="953" y="594"/>
                </a:lnTo>
                <a:lnTo>
                  <a:pt x="964" y="576"/>
                </a:lnTo>
                <a:lnTo>
                  <a:pt x="971" y="555"/>
                </a:lnTo>
                <a:lnTo>
                  <a:pt x="973" y="533"/>
                </a:lnTo>
                <a:lnTo>
                  <a:pt x="971" y="512"/>
                </a:lnTo>
                <a:lnTo>
                  <a:pt x="966" y="492"/>
                </a:lnTo>
                <a:lnTo>
                  <a:pt x="982" y="471"/>
                </a:lnTo>
                <a:lnTo>
                  <a:pt x="999" y="451"/>
                </a:lnTo>
                <a:lnTo>
                  <a:pt x="1011" y="430"/>
                </a:lnTo>
                <a:lnTo>
                  <a:pt x="1022" y="410"/>
                </a:lnTo>
                <a:lnTo>
                  <a:pt x="1027" y="388"/>
                </a:lnTo>
                <a:lnTo>
                  <a:pt x="1031" y="367"/>
                </a:lnTo>
                <a:lnTo>
                  <a:pt x="1033" y="347"/>
                </a:lnTo>
                <a:lnTo>
                  <a:pt x="1031" y="326"/>
                </a:lnTo>
                <a:lnTo>
                  <a:pt x="1027" y="306"/>
                </a:lnTo>
                <a:lnTo>
                  <a:pt x="1022" y="289"/>
                </a:lnTo>
                <a:lnTo>
                  <a:pt x="1011" y="270"/>
                </a:lnTo>
                <a:lnTo>
                  <a:pt x="999" y="253"/>
                </a:lnTo>
                <a:lnTo>
                  <a:pt x="986" y="239"/>
                </a:lnTo>
                <a:lnTo>
                  <a:pt x="969" y="225"/>
                </a:lnTo>
                <a:lnTo>
                  <a:pt x="951" y="212"/>
                </a:lnTo>
                <a:lnTo>
                  <a:pt x="930" y="203"/>
                </a:lnTo>
                <a:lnTo>
                  <a:pt x="936" y="181"/>
                </a:lnTo>
                <a:lnTo>
                  <a:pt x="936" y="158"/>
                </a:lnTo>
                <a:lnTo>
                  <a:pt x="930" y="138"/>
                </a:lnTo>
                <a:lnTo>
                  <a:pt x="919" y="117"/>
                </a:lnTo>
                <a:lnTo>
                  <a:pt x="904" y="99"/>
                </a:lnTo>
                <a:lnTo>
                  <a:pt x="887" y="84"/>
                </a:lnTo>
                <a:lnTo>
                  <a:pt x="868" y="69"/>
                </a:lnTo>
                <a:lnTo>
                  <a:pt x="846" y="58"/>
                </a:lnTo>
                <a:lnTo>
                  <a:pt x="822" y="48"/>
                </a:lnTo>
                <a:lnTo>
                  <a:pt x="799" y="45"/>
                </a:lnTo>
                <a:lnTo>
                  <a:pt x="773" y="41"/>
                </a:lnTo>
                <a:lnTo>
                  <a:pt x="747" y="43"/>
                </a:lnTo>
                <a:lnTo>
                  <a:pt x="724" y="47"/>
                </a:lnTo>
                <a:lnTo>
                  <a:pt x="702" y="54"/>
                </a:lnTo>
                <a:lnTo>
                  <a:pt x="681" y="67"/>
                </a:lnTo>
                <a:lnTo>
                  <a:pt x="662" y="84"/>
                </a:lnTo>
                <a:lnTo>
                  <a:pt x="642" y="61"/>
                </a:lnTo>
                <a:lnTo>
                  <a:pt x="618" y="43"/>
                </a:lnTo>
                <a:lnTo>
                  <a:pt x="597" y="28"/>
                </a:lnTo>
                <a:lnTo>
                  <a:pt x="575" y="17"/>
                </a:lnTo>
                <a:lnTo>
                  <a:pt x="554" y="7"/>
                </a:lnTo>
                <a:lnTo>
                  <a:pt x="533" y="2"/>
                </a:lnTo>
                <a:lnTo>
                  <a:pt x="513" y="0"/>
                </a:lnTo>
                <a:lnTo>
                  <a:pt x="492" y="2"/>
                </a:lnTo>
                <a:lnTo>
                  <a:pt x="472" y="6"/>
                </a:lnTo>
                <a:lnTo>
                  <a:pt x="451" y="11"/>
                </a:lnTo>
                <a:lnTo>
                  <a:pt x="430" y="22"/>
                </a:lnTo>
                <a:lnTo>
                  <a:pt x="410" y="34"/>
                </a:lnTo>
                <a:lnTo>
                  <a:pt x="389" y="48"/>
                </a:lnTo>
                <a:lnTo>
                  <a:pt x="371" y="65"/>
                </a:lnTo>
                <a:lnTo>
                  <a:pt x="352" y="86"/>
                </a:lnTo>
                <a:lnTo>
                  <a:pt x="331" y="108"/>
                </a:lnTo>
              </a:path>
            </a:pathLst>
          </a:custGeom>
          <a:gradFill rotWithShape="0">
            <a:gsLst>
              <a:gs pos="0">
                <a:srgbClr val="669900"/>
              </a:gs>
              <a:gs pos="50000">
                <a:srgbClr val="C2D699"/>
              </a:gs>
              <a:gs pos="100000">
                <a:srgbClr val="669900"/>
              </a:gs>
            </a:gsLst>
            <a:lin ang="27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9900"/>
            </a:extrusionClr>
          </a:sp3d>
        </p:spPr>
        <p:txBody>
          <a:bodyPr>
            <a:flatTx/>
          </a:bodyPr>
          <a:lstStyle/>
          <a:p>
            <a:endParaRPr lang="en-US"/>
          </a:p>
        </p:txBody>
      </p:sp>
      <p:sp>
        <p:nvSpPr>
          <p:cNvPr id="593" name="Line 353"/>
          <p:cNvSpPr>
            <a:spLocks noChangeShapeType="1"/>
          </p:cNvSpPr>
          <p:nvPr/>
        </p:nvSpPr>
        <p:spPr bwMode="auto">
          <a:xfrm>
            <a:off x="1839486" y="5717500"/>
            <a:ext cx="1373865" cy="148871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" name="Line 353"/>
          <p:cNvSpPr>
            <a:spLocks noChangeShapeType="1"/>
          </p:cNvSpPr>
          <p:nvPr/>
        </p:nvSpPr>
        <p:spPr bwMode="auto">
          <a:xfrm flipV="1">
            <a:off x="1851121" y="5006842"/>
            <a:ext cx="906765" cy="62810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5" name="Line 353"/>
          <p:cNvSpPr>
            <a:spLocks noChangeShapeType="1"/>
          </p:cNvSpPr>
          <p:nvPr/>
        </p:nvSpPr>
        <p:spPr bwMode="auto">
          <a:xfrm>
            <a:off x="3373952" y="4901308"/>
            <a:ext cx="2174348" cy="3399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6" name="Line 353"/>
          <p:cNvSpPr>
            <a:spLocks noChangeShapeType="1"/>
          </p:cNvSpPr>
          <p:nvPr/>
        </p:nvSpPr>
        <p:spPr bwMode="auto">
          <a:xfrm flipV="1">
            <a:off x="3241943" y="5897666"/>
            <a:ext cx="1840053" cy="112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97" name="Group 134"/>
          <p:cNvGrpSpPr>
            <a:grpSpLocks/>
          </p:cNvGrpSpPr>
          <p:nvPr/>
        </p:nvGrpSpPr>
        <p:grpSpPr bwMode="auto">
          <a:xfrm>
            <a:off x="4666325" y="4593326"/>
            <a:ext cx="398463" cy="523875"/>
            <a:chOff x="3933" y="930"/>
            <a:chExt cx="251" cy="330"/>
          </a:xfrm>
        </p:grpSpPr>
        <p:sp>
          <p:nvSpPr>
            <p:cNvPr id="888" name="Oval 135"/>
            <p:cNvSpPr>
              <a:spLocks noChangeArrowheads="1"/>
            </p:cNvSpPr>
            <p:nvPr/>
          </p:nvSpPr>
          <p:spPr bwMode="auto">
            <a:xfrm>
              <a:off x="3934" y="1155"/>
              <a:ext cx="250" cy="105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9" name="Rectangle 136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0" name="Rectangle 137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1" name="Oval 138"/>
            <p:cNvSpPr>
              <a:spLocks noChangeArrowheads="1"/>
            </p:cNvSpPr>
            <p:nvPr/>
          </p:nvSpPr>
          <p:spPr bwMode="auto">
            <a:xfrm>
              <a:off x="3934" y="930"/>
              <a:ext cx="250" cy="105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92" name="Group 139"/>
            <p:cNvGrpSpPr>
              <a:grpSpLocks/>
            </p:cNvGrpSpPr>
            <p:nvPr/>
          </p:nvGrpSpPr>
          <p:grpSpPr bwMode="auto">
            <a:xfrm>
              <a:off x="3971" y="942"/>
              <a:ext cx="174" cy="81"/>
              <a:chOff x="612" y="2531"/>
              <a:chExt cx="604" cy="214"/>
            </a:xfrm>
          </p:grpSpPr>
          <p:grpSp>
            <p:nvGrpSpPr>
              <p:cNvPr id="893" name="Group 140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903" name="Freeform 141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4" name="Freeform 142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5" name="Freeform 143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6" name="Freeform 144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7" name="Freeform 145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8" name="Freeform 146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9" name="Freeform 147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0" name="Freeform 148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94" name="Group 149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895" name="Freeform 150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6" name="Freeform 151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7" name="Freeform 152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8" name="Freeform 153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9" name="Freeform 154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0" name="Freeform 155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1" name="Freeform 156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2" name="Freeform 157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598" name="Line 353"/>
          <p:cNvSpPr>
            <a:spLocks noChangeShapeType="1"/>
          </p:cNvSpPr>
          <p:nvPr/>
        </p:nvSpPr>
        <p:spPr bwMode="auto">
          <a:xfrm flipH="1" flipV="1">
            <a:off x="5557258" y="4903659"/>
            <a:ext cx="1197208" cy="71704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99" name="Group 134"/>
          <p:cNvGrpSpPr>
            <a:grpSpLocks/>
          </p:cNvGrpSpPr>
          <p:nvPr/>
        </p:nvGrpSpPr>
        <p:grpSpPr bwMode="auto">
          <a:xfrm>
            <a:off x="5461657" y="4644791"/>
            <a:ext cx="398463" cy="523875"/>
            <a:chOff x="3933" y="930"/>
            <a:chExt cx="251" cy="330"/>
          </a:xfrm>
        </p:grpSpPr>
        <p:sp>
          <p:nvSpPr>
            <p:cNvPr id="865" name="Oval 135"/>
            <p:cNvSpPr>
              <a:spLocks noChangeArrowheads="1"/>
            </p:cNvSpPr>
            <p:nvPr/>
          </p:nvSpPr>
          <p:spPr bwMode="auto">
            <a:xfrm>
              <a:off x="3934" y="1155"/>
              <a:ext cx="250" cy="105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6" name="Rectangle 136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7" name="Rectangle 137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8" name="Oval 138"/>
            <p:cNvSpPr>
              <a:spLocks noChangeArrowheads="1"/>
            </p:cNvSpPr>
            <p:nvPr/>
          </p:nvSpPr>
          <p:spPr bwMode="auto">
            <a:xfrm>
              <a:off x="3934" y="930"/>
              <a:ext cx="250" cy="105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69" name="Group 139"/>
            <p:cNvGrpSpPr>
              <a:grpSpLocks/>
            </p:cNvGrpSpPr>
            <p:nvPr/>
          </p:nvGrpSpPr>
          <p:grpSpPr bwMode="auto">
            <a:xfrm>
              <a:off x="3971" y="942"/>
              <a:ext cx="174" cy="81"/>
              <a:chOff x="612" y="2531"/>
              <a:chExt cx="604" cy="214"/>
            </a:xfrm>
          </p:grpSpPr>
          <p:grpSp>
            <p:nvGrpSpPr>
              <p:cNvPr id="870" name="Group 140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880" name="Freeform 141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1" name="Freeform 142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2" name="Freeform 143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3" name="Freeform 144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4" name="Freeform 145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5" name="Freeform 146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6" name="Freeform 147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7" name="Freeform 148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71" name="Group 149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872" name="Freeform 150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3" name="Freeform 151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4" name="Freeform 152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5" name="Freeform 153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6" name="Freeform 154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7" name="Freeform 155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8" name="Freeform 156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9" name="Freeform 157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600" name="TextBox 599"/>
          <p:cNvSpPr txBox="1"/>
          <p:nvPr/>
        </p:nvSpPr>
        <p:spPr>
          <a:xfrm>
            <a:off x="5491202" y="4827211"/>
            <a:ext cx="337784" cy="329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1</a:t>
            </a:r>
          </a:p>
        </p:txBody>
      </p:sp>
      <p:grpSp>
        <p:nvGrpSpPr>
          <p:cNvPr id="601" name="Group 38"/>
          <p:cNvGrpSpPr>
            <a:grpSpLocks/>
          </p:cNvGrpSpPr>
          <p:nvPr/>
        </p:nvGrpSpPr>
        <p:grpSpPr bwMode="auto">
          <a:xfrm>
            <a:off x="3066153" y="5570367"/>
            <a:ext cx="398463" cy="523875"/>
            <a:chOff x="3933" y="930"/>
            <a:chExt cx="251" cy="330"/>
          </a:xfrm>
        </p:grpSpPr>
        <p:sp>
          <p:nvSpPr>
            <p:cNvPr id="842" name="Oval 39"/>
            <p:cNvSpPr>
              <a:spLocks noChangeArrowheads="1"/>
            </p:cNvSpPr>
            <p:nvPr/>
          </p:nvSpPr>
          <p:spPr bwMode="auto">
            <a:xfrm>
              <a:off x="3934" y="1155"/>
              <a:ext cx="250" cy="105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3" name="Rectangle 40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4" name="Rectangle 41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5" name="Oval 42"/>
            <p:cNvSpPr>
              <a:spLocks noChangeArrowheads="1"/>
            </p:cNvSpPr>
            <p:nvPr/>
          </p:nvSpPr>
          <p:spPr bwMode="auto">
            <a:xfrm>
              <a:off x="3934" y="930"/>
              <a:ext cx="250" cy="105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46" name="Group 43"/>
            <p:cNvGrpSpPr>
              <a:grpSpLocks/>
            </p:cNvGrpSpPr>
            <p:nvPr/>
          </p:nvGrpSpPr>
          <p:grpSpPr bwMode="auto">
            <a:xfrm>
              <a:off x="3971" y="942"/>
              <a:ext cx="174" cy="81"/>
              <a:chOff x="612" y="2531"/>
              <a:chExt cx="604" cy="214"/>
            </a:xfrm>
          </p:grpSpPr>
          <p:grpSp>
            <p:nvGrpSpPr>
              <p:cNvPr id="847" name="Group 44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857" name="Freeform 45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8" name="Freeform 46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9" name="Freeform 47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0" name="Freeform 48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1" name="Freeform 49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2" name="Freeform 50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3" name="Freeform 51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4" name="Freeform 52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48" name="Group 53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849" name="Freeform 54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" name="Freeform 55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1" name="Freeform 56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2" name="Freeform 57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3" name="Freeform 58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4" name="Freeform 59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5" name="Freeform 60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6" name="Freeform 61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602" name="TextBox 601"/>
          <p:cNvSpPr txBox="1"/>
          <p:nvPr/>
        </p:nvSpPr>
        <p:spPr>
          <a:xfrm>
            <a:off x="3071261" y="5741885"/>
            <a:ext cx="337784" cy="329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2</a:t>
            </a:r>
          </a:p>
        </p:txBody>
      </p:sp>
      <p:sp>
        <p:nvSpPr>
          <p:cNvPr id="603" name="TextBox 602"/>
          <p:cNvSpPr txBox="1"/>
          <p:nvPr/>
        </p:nvSpPr>
        <p:spPr>
          <a:xfrm>
            <a:off x="4691297" y="4745888"/>
            <a:ext cx="337784" cy="329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2</a:t>
            </a:r>
          </a:p>
        </p:txBody>
      </p:sp>
      <p:sp>
        <p:nvSpPr>
          <p:cNvPr id="604" name="TextBox 603"/>
          <p:cNvSpPr txBox="1"/>
          <p:nvPr/>
        </p:nvSpPr>
        <p:spPr>
          <a:xfrm>
            <a:off x="5748047" y="4656061"/>
            <a:ext cx="497623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latin typeface="+mn-lt"/>
              </a:rPr>
              <a:t>PQ</a:t>
            </a:r>
          </a:p>
        </p:txBody>
      </p:sp>
      <p:sp>
        <p:nvSpPr>
          <p:cNvPr id="605" name="Line 353"/>
          <p:cNvSpPr>
            <a:spLocks noChangeShapeType="1"/>
          </p:cNvSpPr>
          <p:nvPr/>
        </p:nvSpPr>
        <p:spPr bwMode="auto">
          <a:xfrm flipV="1">
            <a:off x="1805431" y="4793621"/>
            <a:ext cx="370465" cy="8295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8" name="TextBox 607"/>
          <p:cNvSpPr txBox="1"/>
          <p:nvPr/>
        </p:nvSpPr>
        <p:spPr>
          <a:xfrm>
            <a:off x="1689426" y="4786483"/>
            <a:ext cx="337784" cy="329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latin typeface="+mn-lt"/>
              </a:rPr>
              <a:t>P</a:t>
            </a:r>
          </a:p>
        </p:txBody>
      </p:sp>
      <p:sp>
        <p:nvSpPr>
          <p:cNvPr id="609" name="TextBox 608"/>
          <p:cNvSpPr txBox="1"/>
          <p:nvPr/>
        </p:nvSpPr>
        <p:spPr>
          <a:xfrm>
            <a:off x="4186828" y="4179043"/>
            <a:ext cx="337784" cy="329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latin typeface="+mn-lt"/>
              </a:rPr>
              <a:t>P</a:t>
            </a:r>
          </a:p>
        </p:txBody>
      </p:sp>
      <p:sp>
        <p:nvSpPr>
          <p:cNvPr id="610" name="Line 353"/>
          <p:cNvSpPr>
            <a:spLocks noChangeShapeType="1"/>
          </p:cNvSpPr>
          <p:nvPr/>
        </p:nvSpPr>
        <p:spPr bwMode="auto">
          <a:xfrm flipV="1">
            <a:off x="2291204" y="4220704"/>
            <a:ext cx="1593904" cy="51154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1" name="Group 38"/>
          <p:cNvGrpSpPr>
            <a:grpSpLocks/>
          </p:cNvGrpSpPr>
          <p:nvPr/>
        </p:nvGrpSpPr>
        <p:grpSpPr bwMode="auto">
          <a:xfrm>
            <a:off x="3804374" y="3998495"/>
            <a:ext cx="398463" cy="523875"/>
            <a:chOff x="3933" y="930"/>
            <a:chExt cx="251" cy="330"/>
          </a:xfrm>
        </p:grpSpPr>
        <p:sp>
          <p:nvSpPr>
            <p:cNvPr id="796" name="Oval 39"/>
            <p:cNvSpPr>
              <a:spLocks noChangeArrowheads="1"/>
            </p:cNvSpPr>
            <p:nvPr/>
          </p:nvSpPr>
          <p:spPr bwMode="auto">
            <a:xfrm>
              <a:off x="3934" y="1155"/>
              <a:ext cx="250" cy="105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7" name="Rectangle 40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8" name="Rectangle 41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9" name="Oval 42"/>
            <p:cNvSpPr>
              <a:spLocks noChangeArrowheads="1"/>
            </p:cNvSpPr>
            <p:nvPr/>
          </p:nvSpPr>
          <p:spPr bwMode="auto">
            <a:xfrm>
              <a:off x="3934" y="930"/>
              <a:ext cx="250" cy="105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00" name="Group 43"/>
            <p:cNvGrpSpPr>
              <a:grpSpLocks/>
            </p:cNvGrpSpPr>
            <p:nvPr/>
          </p:nvGrpSpPr>
          <p:grpSpPr bwMode="auto">
            <a:xfrm>
              <a:off x="3971" y="942"/>
              <a:ext cx="174" cy="81"/>
              <a:chOff x="612" y="2531"/>
              <a:chExt cx="604" cy="214"/>
            </a:xfrm>
          </p:grpSpPr>
          <p:grpSp>
            <p:nvGrpSpPr>
              <p:cNvPr id="801" name="Group 44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811" name="Freeform 45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2" name="Freeform 46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3" name="Freeform 47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4" name="Freeform 48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5" name="Freeform 49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6" name="Freeform 50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7" name="Freeform 51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8" name="Freeform 52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02" name="Group 53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803" name="Freeform 54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04" name="Freeform 55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05" name="Freeform 56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06" name="Freeform 57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07" name="Freeform 58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08" name="Freeform 59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09" name="Freeform 60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0" name="Freeform 61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612" name="Group 38"/>
          <p:cNvGrpSpPr>
            <a:grpSpLocks/>
          </p:cNvGrpSpPr>
          <p:nvPr/>
        </p:nvGrpSpPr>
        <p:grpSpPr bwMode="auto">
          <a:xfrm>
            <a:off x="1974855" y="4498794"/>
            <a:ext cx="398463" cy="523875"/>
            <a:chOff x="3933" y="930"/>
            <a:chExt cx="251" cy="330"/>
          </a:xfrm>
        </p:grpSpPr>
        <p:sp>
          <p:nvSpPr>
            <p:cNvPr id="773" name="Oval 39"/>
            <p:cNvSpPr>
              <a:spLocks noChangeArrowheads="1"/>
            </p:cNvSpPr>
            <p:nvPr/>
          </p:nvSpPr>
          <p:spPr bwMode="auto">
            <a:xfrm>
              <a:off x="3934" y="1155"/>
              <a:ext cx="250" cy="105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4" name="Rectangle 40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5" name="Rectangle 41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6" name="Oval 42"/>
            <p:cNvSpPr>
              <a:spLocks noChangeArrowheads="1"/>
            </p:cNvSpPr>
            <p:nvPr/>
          </p:nvSpPr>
          <p:spPr bwMode="auto">
            <a:xfrm>
              <a:off x="3934" y="930"/>
              <a:ext cx="250" cy="105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77" name="Group 43"/>
            <p:cNvGrpSpPr>
              <a:grpSpLocks/>
            </p:cNvGrpSpPr>
            <p:nvPr/>
          </p:nvGrpSpPr>
          <p:grpSpPr bwMode="auto">
            <a:xfrm>
              <a:off x="3971" y="942"/>
              <a:ext cx="174" cy="81"/>
              <a:chOff x="612" y="2531"/>
              <a:chExt cx="604" cy="214"/>
            </a:xfrm>
          </p:grpSpPr>
          <p:grpSp>
            <p:nvGrpSpPr>
              <p:cNvPr id="778" name="Group 44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788" name="Freeform 45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9" name="Freeform 46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0" name="Freeform 47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" name="Freeform 48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2" name="Freeform 49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3" name="Freeform 50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4" name="Freeform 51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5" name="Freeform 52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79" name="Group 53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780" name="Freeform 54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1" name="Freeform 55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2" name="Freeform 56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3" name="Freeform 57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4" name="Freeform 58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5" name="Freeform 59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6" name="Freeform 60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7" name="Freeform 61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613" name="TextBox 612"/>
          <p:cNvSpPr txBox="1"/>
          <p:nvPr/>
        </p:nvSpPr>
        <p:spPr>
          <a:xfrm>
            <a:off x="4962926" y="4595756"/>
            <a:ext cx="497623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latin typeface="+mn-lt"/>
              </a:rPr>
              <a:t>PQ</a:t>
            </a:r>
          </a:p>
        </p:txBody>
      </p:sp>
      <p:sp>
        <p:nvSpPr>
          <p:cNvPr id="614" name="TextBox 613"/>
          <p:cNvSpPr txBox="1"/>
          <p:nvPr/>
        </p:nvSpPr>
        <p:spPr>
          <a:xfrm>
            <a:off x="3018334" y="6043682"/>
            <a:ext cx="46333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latin typeface="+mn-lt"/>
              </a:rPr>
              <a:t>Q</a:t>
            </a:r>
          </a:p>
        </p:txBody>
      </p:sp>
      <p:sp>
        <p:nvSpPr>
          <p:cNvPr id="615" name="TextBox 614"/>
          <p:cNvSpPr txBox="1"/>
          <p:nvPr/>
        </p:nvSpPr>
        <p:spPr>
          <a:xfrm>
            <a:off x="6890996" y="4800286"/>
            <a:ext cx="337784" cy="329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latin typeface="+mn-lt"/>
              </a:rPr>
              <a:t>Q</a:t>
            </a:r>
          </a:p>
        </p:txBody>
      </p:sp>
      <p:sp>
        <p:nvSpPr>
          <p:cNvPr id="616" name="Line 353"/>
          <p:cNvSpPr>
            <a:spLocks noChangeShapeType="1"/>
          </p:cNvSpPr>
          <p:nvPr/>
        </p:nvSpPr>
        <p:spPr bwMode="auto">
          <a:xfrm flipH="1" flipV="1">
            <a:off x="6728046" y="4932137"/>
            <a:ext cx="41338" cy="71491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7" name="Group 38"/>
          <p:cNvGrpSpPr>
            <a:grpSpLocks/>
          </p:cNvGrpSpPr>
          <p:nvPr/>
        </p:nvGrpSpPr>
        <p:grpSpPr bwMode="auto">
          <a:xfrm>
            <a:off x="6508542" y="4619738"/>
            <a:ext cx="398463" cy="523875"/>
            <a:chOff x="3933" y="930"/>
            <a:chExt cx="251" cy="330"/>
          </a:xfrm>
        </p:grpSpPr>
        <p:sp>
          <p:nvSpPr>
            <p:cNvPr id="750" name="Oval 39"/>
            <p:cNvSpPr>
              <a:spLocks noChangeArrowheads="1"/>
            </p:cNvSpPr>
            <p:nvPr/>
          </p:nvSpPr>
          <p:spPr bwMode="auto">
            <a:xfrm>
              <a:off x="3934" y="1155"/>
              <a:ext cx="250" cy="105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1" name="Rectangle 40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2" name="Rectangle 41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3" name="Oval 42"/>
            <p:cNvSpPr>
              <a:spLocks noChangeArrowheads="1"/>
            </p:cNvSpPr>
            <p:nvPr/>
          </p:nvSpPr>
          <p:spPr bwMode="auto">
            <a:xfrm>
              <a:off x="3934" y="930"/>
              <a:ext cx="250" cy="105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54" name="Group 43"/>
            <p:cNvGrpSpPr>
              <a:grpSpLocks/>
            </p:cNvGrpSpPr>
            <p:nvPr/>
          </p:nvGrpSpPr>
          <p:grpSpPr bwMode="auto">
            <a:xfrm>
              <a:off x="3971" y="942"/>
              <a:ext cx="174" cy="81"/>
              <a:chOff x="612" y="2531"/>
              <a:chExt cx="604" cy="214"/>
            </a:xfrm>
          </p:grpSpPr>
          <p:grpSp>
            <p:nvGrpSpPr>
              <p:cNvPr id="755" name="Group 44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765" name="Freeform 45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6" name="Freeform 46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7" name="Freeform 47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8" name="Freeform 48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9" name="Freeform 49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" name="Freeform 50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1" name="Freeform 51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2" name="Freeform 52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56" name="Group 53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757" name="Freeform 54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8" name="Freeform 55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9" name="Freeform 56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0" name="Freeform 57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1" name="Freeform 58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2" name="Freeform 59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3" name="Freeform 60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4" name="Freeform 61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618" name="TextBox 617"/>
          <p:cNvSpPr txBox="1"/>
          <p:nvPr/>
        </p:nvSpPr>
        <p:spPr>
          <a:xfrm>
            <a:off x="2925222" y="5096591"/>
            <a:ext cx="96493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latin typeface="+mn-lt"/>
              </a:rPr>
              <a:t>LFA</a:t>
            </a:r>
          </a:p>
        </p:txBody>
      </p:sp>
      <p:sp>
        <p:nvSpPr>
          <p:cNvPr id="619" name="Line 353"/>
          <p:cNvSpPr>
            <a:spLocks noChangeShapeType="1"/>
          </p:cNvSpPr>
          <p:nvPr/>
        </p:nvSpPr>
        <p:spPr bwMode="auto">
          <a:xfrm flipH="1">
            <a:off x="5081996" y="5637932"/>
            <a:ext cx="1638732" cy="2454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20" name="Group 292"/>
          <p:cNvGrpSpPr>
            <a:grpSpLocks/>
          </p:cNvGrpSpPr>
          <p:nvPr/>
        </p:nvGrpSpPr>
        <p:grpSpPr bwMode="auto">
          <a:xfrm>
            <a:off x="4890876" y="5640155"/>
            <a:ext cx="398463" cy="523875"/>
            <a:chOff x="3933" y="930"/>
            <a:chExt cx="251" cy="330"/>
          </a:xfrm>
        </p:grpSpPr>
        <p:sp>
          <p:nvSpPr>
            <p:cNvPr id="727" name="Oval 293"/>
            <p:cNvSpPr>
              <a:spLocks noChangeArrowheads="1"/>
            </p:cNvSpPr>
            <p:nvPr/>
          </p:nvSpPr>
          <p:spPr bwMode="auto">
            <a:xfrm>
              <a:off x="3934" y="1155"/>
              <a:ext cx="250" cy="105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8" name="Rectangle 294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9" name="Rectangle 295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0" name="Oval 296"/>
            <p:cNvSpPr>
              <a:spLocks noChangeArrowheads="1"/>
            </p:cNvSpPr>
            <p:nvPr/>
          </p:nvSpPr>
          <p:spPr bwMode="auto">
            <a:xfrm>
              <a:off x="3934" y="930"/>
              <a:ext cx="250" cy="105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31" name="Group 297"/>
            <p:cNvGrpSpPr>
              <a:grpSpLocks/>
            </p:cNvGrpSpPr>
            <p:nvPr/>
          </p:nvGrpSpPr>
          <p:grpSpPr bwMode="auto">
            <a:xfrm>
              <a:off x="3971" y="942"/>
              <a:ext cx="174" cy="81"/>
              <a:chOff x="612" y="2531"/>
              <a:chExt cx="604" cy="214"/>
            </a:xfrm>
          </p:grpSpPr>
          <p:grpSp>
            <p:nvGrpSpPr>
              <p:cNvPr id="732" name="Group 298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742" name="Freeform 299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3" name="Freeform 300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4" name="Freeform 301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5" name="Freeform 302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6" name="Freeform 303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7" name="Freeform 304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8" name="Freeform 305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9" name="Freeform 306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33" name="Group 307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734" name="Freeform 308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5" name="Freeform 309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6" name="Freeform 310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7" name="Freeform 311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8" name="Freeform 312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9" name="Freeform 313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0" name="Freeform 314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1" name="Freeform 315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621" name="TextBox 620"/>
          <p:cNvSpPr txBox="1"/>
          <p:nvPr/>
        </p:nvSpPr>
        <p:spPr>
          <a:xfrm>
            <a:off x="4919597" y="5802013"/>
            <a:ext cx="337784" cy="329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1</a:t>
            </a:r>
          </a:p>
        </p:txBody>
      </p:sp>
      <p:sp>
        <p:nvSpPr>
          <p:cNvPr id="622" name="TextBox 621"/>
          <p:cNvSpPr txBox="1"/>
          <p:nvPr/>
        </p:nvSpPr>
        <p:spPr>
          <a:xfrm>
            <a:off x="4864963" y="6166735"/>
            <a:ext cx="46333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latin typeface="+mn-lt"/>
              </a:rPr>
              <a:t>Q</a:t>
            </a:r>
          </a:p>
        </p:txBody>
      </p:sp>
      <p:grpSp>
        <p:nvGrpSpPr>
          <p:cNvPr id="623" name="Group 158"/>
          <p:cNvGrpSpPr>
            <a:grpSpLocks/>
          </p:cNvGrpSpPr>
          <p:nvPr/>
        </p:nvGrpSpPr>
        <p:grpSpPr bwMode="auto">
          <a:xfrm>
            <a:off x="6529608" y="5360463"/>
            <a:ext cx="398463" cy="523875"/>
            <a:chOff x="3933" y="930"/>
            <a:chExt cx="251" cy="330"/>
          </a:xfrm>
        </p:grpSpPr>
        <p:sp>
          <p:nvSpPr>
            <p:cNvPr id="704" name="Oval 159"/>
            <p:cNvSpPr>
              <a:spLocks noChangeArrowheads="1"/>
            </p:cNvSpPr>
            <p:nvPr/>
          </p:nvSpPr>
          <p:spPr bwMode="auto">
            <a:xfrm>
              <a:off x="3934" y="1155"/>
              <a:ext cx="250" cy="105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5" name="Rectangle 160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6" name="Rectangle 161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7" name="Oval 162"/>
            <p:cNvSpPr>
              <a:spLocks noChangeArrowheads="1"/>
            </p:cNvSpPr>
            <p:nvPr/>
          </p:nvSpPr>
          <p:spPr bwMode="auto">
            <a:xfrm>
              <a:off x="3934" y="930"/>
              <a:ext cx="250" cy="105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08" name="Group 163"/>
            <p:cNvGrpSpPr>
              <a:grpSpLocks/>
            </p:cNvGrpSpPr>
            <p:nvPr/>
          </p:nvGrpSpPr>
          <p:grpSpPr bwMode="auto">
            <a:xfrm>
              <a:off x="3971" y="942"/>
              <a:ext cx="174" cy="81"/>
              <a:chOff x="612" y="2531"/>
              <a:chExt cx="604" cy="214"/>
            </a:xfrm>
          </p:grpSpPr>
          <p:grpSp>
            <p:nvGrpSpPr>
              <p:cNvPr id="709" name="Group 164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719" name="Freeform 165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0" name="Freeform 166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1" name="Freeform 167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2" name="Freeform 168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3" name="Freeform 169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4" name="Freeform 170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5" name="Freeform 171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6" name="Freeform 172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10" name="Group 173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711" name="Freeform 174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2" name="Freeform 175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3" name="Freeform 176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4" name="Freeform 177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5" name="Freeform 178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6" name="Freeform 179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7" name="Freeform 180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8" name="Freeform 181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624" name="TextBox 623"/>
          <p:cNvSpPr txBox="1"/>
          <p:nvPr/>
        </p:nvSpPr>
        <p:spPr>
          <a:xfrm>
            <a:off x="6559153" y="5534985"/>
            <a:ext cx="337784" cy="329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D</a:t>
            </a:r>
          </a:p>
        </p:txBody>
      </p:sp>
      <p:grpSp>
        <p:nvGrpSpPr>
          <p:cNvPr id="625" name="Group 134"/>
          <p:cNvGrpSpPr>
            <a:grpSpLocks/>
          </p:cNvGrpSpPr>
          <p:nvPr/>
        </p:nvGrpSpPr>
        <p:grpSpPr bwMode="auto">
          <a:xfrm>
            <a:off x="3916484" y="4597889"/>
            <a:ext cx="398463" cy="523875"/>
            <a:chOff x="3933" y="930"/>
            <a:chExt cx="251" cy="330"/>
          </a:xfrm>
        </p:grpSpPr>
        <p:sp>
          <p:nvSpPr>
            <p:cNvPr id="681" name="Oval 135"/>
            <p:cNvSpPr>
              <a:spLocks noChangeArrowheads="1"/>
            </p:cNvSpPr>
            <p:nvPr/>
          </p:nvSpPr>
          <p:spPr bwMode="auto">
            <a:xfrm>
              <a:off x="3934" y="1155"/>
              <a:ext cx="250" cy="105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2" name="Rectangle 136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3" name="Rectangle 137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4" name="Oval 138"/>
            <p:cNvSpPr>
              <a:spLocks noChangeArrowheads="1"/>
            </p:cNvSpPr>
            <p:nvPr/>
          </p:nvSpPr>
          <p:spPr bwMode="auto">
            <a:xfrm>
              <a:off x="3934" y="930"/>
              <a:ext cx="250" cy="105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85" name="Group 139"/>
            <p:cNvGrpSpPr>
              <a:grpSpLocks/>
            </p:cNvGrpSpPr>
            <p:nvPr/>
          </p:nvGrpSpPr>
          <p:grpSpPr bwMode="auto">
            <a:xfrm>
              <a:off x="3971" y="942"/>
              <a:ext cx="174" cy="81"/>
              <a:chOff x="612" y="2531"/>
              <a:chExt cx="604" cy="214"/>
            </a:xfrm>
          </p:grpSpPr>
          <p:grpSp>
            <p:nvGrpSpPr>
              <p:cNvPr id="686" name="Group 140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696" name="Freeform 141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97" name="Freeform 142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98" name="Freeform 143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99" name="Freeform 144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00" name="Freeform 145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01" name="Freeform 146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02" name="Freeform 147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03" name="Freeform 148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87" name="Group 149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688" name="Freeform 150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89" name="Freeform 151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90" name="Freeform 152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91" name="Freeform 153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92" name="Freeform 154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93" name="Freeform 155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94" name="Freeform 156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95" name="Freeform 157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626" name="TextBox 625"/>
          <p:cNvSpPr txBox="1"/>
          <p:nvPr/>
        </p:nvSpPr>
        <p:spPr>
          <a:xfrm>
            <a:off x="3941456" y="4750451"/>
            <a:ext cx="337784" cy="329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3</a:t>
            </a:r>
          </a:p>
        </p:txBody>
      </p:sp>
      <p:sp>
        <p:nvSpPr>
          <p:cNvPr id="627" name="TextBox 626"/>
          <p:cNvSpPr txBox="1"/>
          <p:nvPr/>
        </p:nvSpPr>
        <p:spPr>
          <a:xfrm>
            <a:off x="4201526" y="4600054"/>
            <a:ext cx="497623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latin typeface="+mn-lt"/>
              </a:rPr>
              <a:t>PQ</a:t>
            </a:r>
          </a:p>
        </p:txBody>
      </p:sp>
      <p:sp>
        <p:nvSpPr>
          <p:cNvPr id="628" name="TextBox 627"/>
          <p:cNvSpPr txBox="1"/>
          <p:nvPr/>
        </p:nvSpPr>
        <p:spPr>
          <a:xfrm>
            <a:off x="3480378" y="4592353"/>
            <a:ext cx="497623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latin typeface="+mn-lt"/>
              </a:rPr>
              <a:t>PQ</a:t>
            </a:r>
          </a:p>
        </p:txBody>
      </p:sp>
      <p:sp>
        <p:nvSpPr>
          <p:cNvPr id="629" name="Line 353"/>
          <p:cNvSpPr>
            <a:spLocks noChangeShapeType="1"/>
          </p:cNvSpPr>
          <p:nvPr/>
        </p:nvSpPr>
        <p:spPr bwMode="auto">
          <a:xfrm flipV="1">
            <a:off x="2847142" y="4889186"/>
            <a:ext cx="564657" cy="16432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32" name="Group 86"/>
          <p:cNvGrpSpPr>
            <a:grpSpLocks/>
          </p:cNvGrpSpPr>
          <p:nvPr/>
        </p:nvGrpSpPr>
        <p:grpSpPr bwMode="auto">
          <a:xfrm>
            <a:off x="2534410" y="4770692"/>
            <a:ext cx="398463" cy="523875"/>
            <a:chOff x="3933" y="930"/>
            <a:chExt cx="251" cy="330"/>
          </a:xfrm>
        </p:grpSpPr>
        <p:sp>
          <p:nvSpPr>
            <p:cNvPr id="635" name="Oval 87"/>
            <p:cNvSpPr>
              <a:spLocks noChangeArrowheads="1"/>
            </p:cNvSpPr>
            <p:nvPr/>
          </p:nvSpPr>
          <p:spPr bwMode="auto">
            <a:xfrm>
              <a:off x="3934" y="1155"/>
              <a:ext cx="250" cy="105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6" name="Rectangle 88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7" name="Rectangle 89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8" name="Oval 90"/>
            <p:cNvSpPr>
              <a:spLocks noChangeArrowheads="1"/>
            </p:cNvSpPr>
            <p:nvPr/>
          </p:nvSpPr>
          <p:spPr bwMode="auto">
            <a:xfrm>
              <a:off x="3934" y="930"/>
              <a:ext cx="250" cy="105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39" name="Group 91"/>
            <p:cNvGrpSpPr>
              <a:grpSpLocks/>
            </p:cNvGrpSpPr>
            <p:nvPr/>
          </p:nvGrpSpPr>
          <p:grpSpPr bwMode="auto">
            <a:xfrm>
              <a:off x="3971" y="942"/>
              <a:ext cx="174" cy="81"/>
              <a:chOff x="612" y="2531"/>
              <a:chExt cx="604" cy="214"/>
            </a:xfrm>
          </p:grpSpPr>
          <p:grpSp>
            <p:nvGrpSpPr>
              <p:cNvPr id="640" name="Group 92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650" name="Freeform 93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1" name="Freeform 94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2" name="Freeform 95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3" name="Freeform 96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4" name="Freeform 97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5" name="Freeform 98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6" name="Freeform 99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7" name="Freeform 100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41" name="Group 101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642" name="Freeform 102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3" name="Freeform 103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4" name="Freeform 104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5" name="Freeform 105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6" name="Freeform 106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7" name="Freeform 107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8" name="Freeform 108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9" name="Freeform 109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633" name="TextBox 632"/>
          <p:cNvSpPr txBox="1"/>
          <p:nvPr/>
        </p:nvSpPr>
        <p:spPr>
          <a:xfrm>
            <a:off x="2550759" y="4938568"/>
            <a:ext cx="337784" cy="329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5</a:t>
            </a:r>
          </a:p>
        </p:txBody>
      </p:sp>
      <p:sp>
        <p:nvSpPr>
          <p:cNvPr id="634" name="TextBox 633"/>
          <p:cNvSpPr txBox="1"/>
          <p:nvPr/>
        </p:nvSpPr>
        <p:spPr>
          <a:xfrm>
            <a:off x="2819070" y="4704024"/>
            <a:ext cx="337784" cy="329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latin typeface="+mn-lt"/>
              </a:rPr>
              <a:t>P</a:t>
            </a:r>
          </a:p>
        </p:txBody>
      </p:sp>
      <p:sp>
        <p:nvSpPr>
          <p:cNvPr id="913" name="Arc 912"/>
          <p:cNvSpPr/>
          <p:nvPr/>
        </p:nvSpPr>
        <p:spPr>
          <a:xfrm rot="7205381">
            <a:off x="1304634" y="3595687"/>
            <a:ext cx="2497402" cy="1844315"/>
          </a:xfrm>
          <a:prstGeom prst="arc">
            <a:avLst/>
          </a:prstGeom>
          <a:ln w="57150">
            <a:solidFill>
              <a:srgbClr val="A162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06" name="Group 86"/>
          <p:cNvGrpSpPr>
            <a:grpSpLocks/>
          </p:cNvGrpSpPr>
          <p:nvPr/>
        </p:nvGrpSpPr>
        <p:grpSpPr bwMode="auto">
          <a:xfrm>
            <a:off x="1638305" y="5339900"/>
            <a:ext cx="398463" cy="523875"/>
            <a:chOff x="3933" y="930"/>
            <a:chExt cx="251" cy="330"/>
          </a:xfrm>
        </p:grpSpPr>
        <p:sp>
          <p:nvSpPr>
            <p:cNvPr id="819" name="Oval 87"/>
            <p:cNvSpPr>
              <a:spLocks noChangeArrowheads="1"/>
            </p:cNvSpPr>
            <p:nvPr/>
          </p:nvSpPr>
          <p:spPr bwMode="auto">
            <a:xfrm>
              <a:off x="3934" y="1155"/>
              <a:ext cx="250" cy="105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" name="Rectangle 88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" name="Rectangle 89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" name="Oval 90"/>
            <p:cNvSpPr>
              <a:spLocks noChangeArrowheads="1"/>
            </p:cNvSpPr>
            <p:nvPr/>
          </p:nvSpPr>
          <p:spPr bwMode="auto">
            <a:xfrm>
              <a:off x="3934" y="930"/>
              <a:ext cx="250" cy="105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3" name="Group 91"/>
            <p:cNvGrpSpPr>
              <a:grpSpLocks/>
            </p:cNvGrpSpPr>
            <p:nvPr/>
          </p:nvGrpSpPr>
          <p:grpSpPr bwMode="auto">
            <a:xfrm>
              <a:off x="3971" y="942"/>
              <a:ext cx="174" cy="81"/>
              <a:chOff x="612" y="2531"/>
              <a:chExt cx="604" cy="214"/>
            </a:xfrm>
          </p:grpSpPr>
          <p:grpSp>
            <p:nvGrpSpPr>
              <p:cNvPr id="824" name="Group 92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834" name="Freeform 93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5" name="Freeform 94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6" name="Freeform 95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7" name="Freeform 96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8" name="Freeform 97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9" name="Freeform 98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0" name="Freeform 99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1" name="Freeform 100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5" name="Group 101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826" name="Freeform 102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7" name="Freeform 103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8" name="Freeform 104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9" name="Freeform 105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0" name="Freeform 106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1" name="Freeform 107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2" name="Freeform 108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3" name="Freeform 109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607" name="TextBox 606"/>
          <p:cNvSpPr txBox="1"/>
          <p:nvPr/>
        </p:nvSpPr>
        <p:spPr>
          <a:xfrm>
            <a:off x="1672043" y="5521108"/>
            <a:ext cx="337784" cy="329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S</a:t>
            </a:r>
          </a:p>
        </p:txBody>
      </p:sp>
      <p:grpSp>
        <p:nvGrpSpPr>
          <p:cNvPr id="630" name="Group 134"/>
          <p:cNvGrpSpPr>
            <a:grpSpLocks/>
          </p:cNvGrpSpPr>
          <p:nvPr/>
        </p:nvGrpSpPr>
        <p:grpSpPr bwMode="auto">
          <a:xfrm>
            <a:off x="3206704" y="4622554"/>
            <a:ext cx="398463" cy="523875"/>
            <a:chOff x="3933" y="930"/>
            <a:chExt cx="251" cy="330"/>
          </a:xfrm>
        </p:grpSpPr>
        <p:sp>
          <p:nvSpPr>
            <p:cNvPr id="658" name="Oval 135"/>
            <p:cNvSpPr>
              <a:spLocks noChangeArrowheads="1"/>
            </p:cNvSpPr>
            <p:nvPr/>
          </p:nvSpPr>
          <p:spPr bwMode="auto">
            <a:xfrm>
              <a:off x="3934" y="1155"/>
              <a:ext cx="250" cy="105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9" name="Rectangle 136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0" name="Rectangle 137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1" name="Oval 138"/>
            <p:cNvSpPr>
              <a:spLocks noChangeArrowheads="1"/>
            </p:cNvSpPr>
            <p:nvPr/>
          </p:nvSpPr>
          <p:spPr bwMode="auto">
            <a:xfrm>
              <a:off x="3934" y="930"/>
              <a:ext cx="250" cy="105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62" name="Group 139"/>
            <p:cNvGrpSpPr>
              <a:grpSpLocks/>
            </p:cNvGrpSpPr>
            <p:nvPr/>
          </p:nvGrpSpPr>
          <p:grpSpPr bwMode="auto">
            <a:xfrm>
              <a:off x="3971" y="942"/>
              <a:ext cx="174" cy="81"/>
              <a:chOff x="612" y="2531"/>
              <a:chExt cx="604" cy="214"/>
            </a:xfrm>
          </p:grpSpPr>
          <p:grpSp>
            <p:nvGrpSpPr>
              <p:cNvPr id="663" name="Group 140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673" name="Freeform 141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4" name="Freeform 142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5" name="Freeform 143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6" name="Freeform 144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>
                    <a:gd name="T0" fmla="*/ 286 w 286"/>
                    <a:gd name="T1" fmla="*/ 19 h 94"/>
                    <a:gd name="T2" fmla="*/ 223 w 286"/>
                    <a:gd name="T3" fmla="*/ 0 h 94"/>
                    <a:gd name="T4" fmla="*/ 75 w 286"/>
                    <a:gd name="T5" fmla="*/ 59 h 94"/>
                    <a:gd name="T6" fmla="*/ 0 w 286"/>
                    <a:gd name="T7" fmla="*/ 39 h 94"/>
                    <a:gd name="T8" fmla="*/ 38 w 286"/>
                    <a:gd name="T9" fmla="*/ 94 h 94"/>
                    <a:gd name="T10" fmla="*/ 223 w 286"/>
                    <a:gd name="T11" fmla="*/ 94 h 94"/>
                    <a:gd name="T12" fmla="*/ 143 w 286"/>
                    <a:gd name="T13" fmla="*/ 74 h 94"/>
                    <a:gd name="T14" fmla="*/ 286 w 286"/>
                    <a:gd name="T15" fmla="*/ 19 h 9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4"/>
                    <a:gd name="T26" fmla="*/ 286 w 286"/>
                    <a:gd name="T27" fmla="*/ 94 h 9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7" name="Freeform 145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8" name="Freeform 146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4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9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9" name="Freeform 147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80" name="Freeform 148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3 w 286"/>
                    <a:gd name="T3" fmla="*/ 90 h 90"/>
                    <a:gd name="T4" fmla="*/ 75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3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64" name="Group 149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665" name="Freeform 150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66" name="Freeform 151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>
                    <a:gd name="T0" fmla="*/ 0 w 286"/>
                    <a:gd name="T1" fmla="*/ 70 h 90"/>
                    <a:gd name="T2" fmla="*/ 64 w 286"/>
                    <a:gd name="T3" fmla="*/ 90 h 90"/>
                    <a:gd name="T4" fmla="*/ 217 w 286"/>
                    <a:gd name="T5" fmla="*/ 30 h 90"/>
                    <a:gd name="T6" fmla="*/ 286 w 286"/>
                    <a:gd name="T7" fmla="*/ 50 h 90"/>
                    <a:gd name="T8" fmla="*/ 249 w 286"/>
                    <a:gd name="T9" fmla="*/ 0 h 90"/>
                    <a:gd name="T10" fmla="*/ 69 w 286"/>
                    <a:gd name="T11" fmla="*/ 0 h 90"/>
                    <a:gd name="T12" fmla="*/ 143 w 286"/>
                    <a:gd name="T13" fmla="*/ 15 h 90"/>
                    <a:gd name="T14" fmla="*/ 0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67" name="Freeform 152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68" name="Freeform 153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>
                    <a:gd name="T0" fmla="*/ 286 w 286"/>
                    <a:gd name="T1" fmla="*/ 20 h 95"/>
                    <a:gd name="T2" fmla="*/ 222 w 286"/>
                    <a:gd name="T3" fmla="*/ 0 h 95"/>
                    <a:gd name="T4" fmla="*/ 74 w 286"/>
                    <a:gd name="T5" fmla="*/ 60 h 95"/>
                    <a:gd name="T6" fmla="*/ 0 w 286"/>
                    <a:gd name="T7" fmla="*/ 40 h 95"/>
                    <a:gd name="T8" fmla="*/ 37 w 286"/>
                    <a:gd name="T9" fmla="*/ 95 h 95"/>
                    <a:gd name="T10" fmla="*/ 222 w 286"/>
                    <a:gd name="T11" fmla="*/ 95 h 95"/>
                    <a:gd name="T12" fmla="*/ 143 w 286"/>
                    <a:gd name="T13" fmla="*/ 75 h 95"/>
                    <a:gd name="T14" fmla="*/ 286 w 286"/>
                    <a:gd name="T15" fmla="*/ 20 h 9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5"/>
                    <a:gd name="T26" fmla="*/ 286 w 286"/>
                    <a:gd name="T27" fmla="*/ 95 h 9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69" name="Freeform 154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0" name="Freeform 155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>
                    <a:gd name="T0" fmla="*/ 0 w 286"/>
                    <a:gd name="T1" fmla="*/ 20 h 90"/>
                    <a:gd name="T2" fmla="*/ 63 w 286"/>
                    <a:gd name="T3" fmla="*/ 0 h 90"/>
                    <a:gd name="T4" fmla="*/ 217 w 286"/>
                    <a:gd name="T5" fmla="*/ 55 h 90"/>
                    <a:gd name="T6" fmla="*/ 286 w 286"/>
                    <a:gd name="T7" fmla="*/ 40 h 90"/>
                    <a:gd name="T8" fmla="*/ 249 w 286"/>
                    <a:gd name="T9" fmla="*/ 90 h 90"/>
                    <a:gd name="T10" fmla="*/ 68 w 286"/>
                    <a:gd name="T11" fmla="*/ 90 h 90"/>
                    <a:gd name="T12" fmla="*/ 143 w 286"/>
                    <a:gd name="T13" fmla="*/ 75 h 90"/>
                    <a:gd name="T14" fmla="*/ 0 w 286"/>
                    <a:gd name="T15" fmla="*/ 2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1" name="Freeform 156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2" name="Freeform 157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>
                    <a:gd name="T0" fmla="*/ 286 w 286"/>
                    <a:gd name="T1" fmla="*/ 70 h 90"/>
                    <a:gd name="T2" fmla="*/ 222 w 286"/>
                    <a:gd name="T3" fmla="*/ 90 h 90"/>
                    <a:gd name="T4" fmla="*/ 74 w 286"/>
                    <a:gd name="T5" fmla="*/ 30 h 90"/>
                    <a:gd name="T6" fmla="*/ 0 w 286"/>
                    <a:gd name="T7" fmla="*/ 50 h 90"/>
                    <a:gd name="T8" fmla="*/ 37 w 286"/>
                    <a:gd name="T9" fmla="*/ 0 h 90"/>
                    <a:gd name="T10" fmla="*/ 222 w 286"/>
                    <a:gd name="T11" fmla="*/ 0 h 90"/>
                    <a:gd name="T12" fmla="*/ 143 w 286"/>
                    <a:gd name="T13" fmla="*/ 15 h 90"/>
                    <a:gd name="T14" fmla="*/ 286 w 286"/>
                    <a:gd name="T15" fmla="*/ 70 h 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86"/>
                    <a:gd name="T25" fmla="*/ 0 h 90"/>
                    <a:gd name="T26" fmla="*/ 286 w 286"/>
                    <a:gd name="T27" fmla="*/ 90 h 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631" name="TextBox 630"/>
          <p:cNvSpPr txBox="1"/>
          <p:nvPr/>
        </p:nvSpPr>
        <p:spPr>
          <a:xfrm>
            <a:off x="3231676" y="4775116"/>
            <a:ext cx="337784" cy="329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914" name="TextBox 913"/>
          <p:cNvSpPr txBox="1"/>
          <p:nvPr/>
        </p:nvSpPr>
        <p:spPr>
          <a:xfrm>
            <a:off x="2243748" y="5373204"/>
            <a:ext cx="543531" cy="3016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600" b="1" dirty="0" smtClean="0">
                <a:solidFill>
                  <a:srgbClr val="A162D0"/>
                </a:solidFill>
                <a:latin typeface="+mn-lt"/>
              </a:rPr>
              <a:t>LDP</a:t>
            </a:r>
            <a:endParaRPr lang="en-US" sz="1100" b="1" dirty="0" smtClean="0">
              <a:solidFill>
                <a:srgbClr val="A162D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76127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 routing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IP routing is based on destination addresses </a:t>
            </a:r>
            <a:r>
              <a:rPr lang="en-US" dirty="0" smtClean="0"/>
              <a:t>(and perhaps DSCP)</a:t>
            </a: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but sometimes we need control over </a:t>
            </a:r>
          </a:p>
          <a:p>
            <a:pPr>
              <a:spcBef>
                <a:spcPts val="0"/>
              </a:spcBef>
            </a:pPr>
            <a:r>
              <a:rPr lang="en-US" sz="2400" i="1" dirty="0"/>
              <a:t>	</a:t>
            </a:r>
            <a:r>
              <a:rPr lang="en-US" sz="2400" i="1" dirty="0" smtClean="0"/>
              <a:t>	</a:t>
            </a:r>
            <a:r>
              <a:rPr lang="en-US" sz="2400" dirty="0" smtClean="0"/>
              <a:t>the precise path a packet travels to its destination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For example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	</a:t>
            </a:r>
            <a:r>
              <a:rPr lang="en-US" sz="2400" dirty="0" smtClean="0"/>
              <a:t>in DCs we need to ensure packets traverse nodes </a:t>
            </a:r>
            <a:r>
              <a:rPr lang="en-US" dirty="0" smtClean="0"/>
              <a:t>(in order)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	for security we may need to avoid a particular router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	</a:t>
            </a:r>
            <a:r>
              <a:rPr lang="en-US" sz="2400" i="1" dirty="0" smtClean="0"/>
              <a:t>policy-based routing </a:t>
            </a:r>
            <a:r>
              <a:rPr lang="en-US" sz="2400" dirty="0" smtClean="0"/>
              <a:t>enables overriding default routing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we may need paths with special characteristics </a:t>
            </a:r>
            <a:r>
              <a:rPr lang="en-US" dirty="0" smtClean="0"/>
              <a:t>(e.g., low delay)</a:t>
            </a:r>
            <a:endParaRPr lang="en-US" sz="2400" dirty="0" smtClean="0"/>
          </a:p>
          <a:p>
            <a:pPr>
              <a:spcBef>
                <a:spcPts val="1200"/>
              </a:spcBef>
            </a:pPr>
            <a:r>
              <a:rPr lang="en-US" sz="2400" dirty="0" smtClean="0"/>
              <a:t>IP protocols provide mechanisms called </a:t>
            </a:r>
            <a:r>
              <a:rPr lang="en-US" sz="2400" b="1" dirty="0" smtClean="0"/>
              <a:t>S</a:t>
            </a:r>
            <a:r>
              <a:rPr lang="en-US" sz="2400" dirty="0" smtClean="0"/>
              <a:t>ource </a:t>
            </a:r>
            <a:r>
              <a:rPr lang="en-US" sz="2400" b="1" dirty="0" smtClean="0"/>
              <a:t>R</a:t>
            </a:r>
            <a:r>
              <a:rPr lang="en-US" sz="2400" dirty="0" smtClean="0"/>
              <a:t>outing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IPv4 source routing options (Loose SR, Strict SR)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IPv6 type 0 routing header extension (Rh0)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SR inserts sequences of router addresses into packet headers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306306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TI-LFA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TI-LFA exploits MPLS SR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to avoid having to open targeted LDP sessions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The source LSR knows all the labels from the IGP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and can build the MPLS SR label stack accordingly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using any PQ node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This capability is Topology Independent </a:t>
            </a:r>
            <a:r>
              <a:rPr lang="en-US" sz="2400" dirty="0" smtClean="0"/>
              <a:t>in the sense that</a:t>
            </a: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 smtClean="0"/>
              <a:t>	a </a:t>
            </a:r>
            <a:r>
              <a:rPr lang="en-US" sz="2400" dirty="0"/>
              <a:t>loop free backup path </a:t>
            </a:r>
            <a:r>
              <a:rPr lang="en-US" sz="2400" dirty="0" smtClean="0"/>
              <a:t>is found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irrespective </a:t>
            </a:r>
            <a:r>
              <a:rPr lang="en-US" sz="2400" dirty="0"/>
              <a:t>of the topologies </a:t>
            </a:r>
            <a:r>
              <a:rPr lang="en-US" sz="2400" dirty="0" smtClean="0"/>
              <a:t>before and after the </a:t>
            </a:r>
            <a:r>
              <a:rPr lang="en-US" sz="2400" dirty="0"/>
              <a:t>failure 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Using deeper label stacks affords more flexibility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Immediately upon discovering the failure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the source LSR can use the new SR label stack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so the protection switch time is minimal</a:t>
            </a:r>
          </a:p>
        </p:txBody>
      </p:sp>
    </p:spTree>
    <p:extLst>
      <p:ext uri="{BB962C8B-B14F-4D97-AF65-F5344CB8AC3E}">
        <p14:creationId xmlns:p14="http://schemas.microsoft.com/office/powerpoint/2010/main" val="1928453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8187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 routing example</a:t>
            </a:r>
            <a:endParaRPr lang="en-US" dirty="0"/>
          </a:p>
        </p:txBody>
      </p:sp>
      <p:grpSp>
        <p:nvGrpSpPr>
          <p:cNvPr id="390" name="Group 389"/>
          <p:cNvGrpSpPr/>
          <p:nvPr/>
        </p:nvGrpSpPr>
        <p:grpSpPr>
          <a:xfrm>
            <a:off x="746012" y="1325584"/>
            <a:ext cx="7953691" cy="4564280"/>
            <a:chOff x="746012" y="1325584"/>
            <a:chExt cx="7953691" cy="4564280"/>
          </a:xfrm>
        </p:grpSpPr>
        <p:sp>
          <p:nvSpPr>
            <p:cNvPr id="4" name="Freeform 206"/>
            <p:cNvSpPr>
              <a:spLocks/>
            </p:cNvSpPr>
            <p:nvPr/>
          </p:nvSpPr>
          <p:spPr bwMode="auto">
            <a:xfrm rot="64793">
              <a:off x="746012" y="1325584"/>
              <a:ext cx="7721592" cy="4564280"/>
            </a:xfrm>
            <a:custGeom>
              <a:avLst/>
              <a:gdLst>
                <a:gd name="T0" fmla="*/ 971 w 1034"/>
                <a:gd name="T1" fmla="*/ 497 h 737"/>
                <a:gd name="T2" fmla="*/ 736 w 1034"/>
                <a:gd name="T3" fmla="*/ 500 h 737"/>
                <a:gd name="T4" fmla="*/ 494 w 1034"/>
                <a:gd name="T5" fmla="*/ 694 h 737"/>
                <a:gd name="T6" fmla="*/ 311 w 1034"/>
                <a:gd name="T7" fmla="*/ 999 h 737"/>
                <a:gd name="T8" fmla="*/ 222 w 1034"/>
                <a:gd name="T9" fmla="*/ 1389 h 737"/>
                <a:gd name="T10" fmla="*/ 191 w 1034"/>
                <a:gd name="T11" fmla="*/ 1714 h 737"/>
                <a:gd name="T12" fmla="*/ 55 w 1034"/>
                <a:gd name="T13" fmla="*/ 1937 h 737"/>
                <a:gd name="T14" fmla="*/ 0 w 1034"/>
                <a:gd name="T15" fmla="*/ 2227 h 737"/>
                <a:gd name="T16" fmla="*/ 28 w 1034"/>
                <a:gd name="T17" fmla="*/ 2531 h 737"/>
                <a:gd name="T18" fmla="*/ 168 w 1034"/>
                <a:gd name="T19" fmla="*/ 2836 h 737"/>
                <a:gd name="T20" fmla="*/ 419 w 1034"/>
                <a:gd name="T21" fmla="*/ 3080 h 737"/>
                <a:gd name="T22" fmla="*/ 413 w 1034"/>
                <a:gd name="T23" fmla="*/ 3407 h 737"/>
                <a:gd name="T24" fmla="*/ 539 w 1034"/>
                <a:gd name="T25" fmla="*/ 3657 h 737"/>
                <a:gd name="T26" fmla="*/ 724 w 1034"/>
                <a:gd name="T27" fmla="*/ 3810 h 737"/>
                <a:gd name="T28" fmla="*/ 938 w 1034"/>
                <a:gd name="T29" fmla="*/ 3847 h 737"/>
                <a:gd name="T30" fmla="*/ 1114 w 1034"/>
                <a:gd name="T31" fmla="*/ 3753 h 737"/>
                <a:gd name="T32" fmla="*/ 1305 w 1034"/>
                <a:gd name="T33" fmla="*/ 3911 h 737"/>
                <a:gd name="T34" fmla="*/ 1559 w 1034"/>
                <a:gd name="T35" fmla="*/ 4114 h 737"/>
                <a:gd name="T36" fmla="*/ 1817 w 1034"/>
                <a:gd name="T37" fmla="*/ 4151 h 737"/>
                <a:gd name="T38" fmla="*/ 2079 w 1034"/>
                <a:gd name="T39" fmla="*/ 4070 h 737"/>
                <a:gd name="T40" fmla="*/ 2320 w 1034"/>
                <a:gd name="T41" fmla="*/ 3883 h 737"/>
                <a:gd name="T42" fmla="*/ 2526 w 1034"/>
                <a:gd name="T43" fmla="*/ 3753 h 737"/>
                <a:gd name="T44" fmla="*/ 2726 w 1034"/>
                <a:gd name="T45" fmla="*/ 3813 h 737"/>
                <a:gd name="T46" fmla="*/ 2937 w 1034"/>
                <a:gd name="T47" fmla="*/ 3701 h 737"/>
                <a:gd name="T48" fmla="*/ 3104 w 1034"/>
                <a:gd name="T49" fmla="*/ 3457 h 737"/>
                <a:gd name="T50" fmla="*/ 3208 w 1034"/>
                <a:gd name="T51" fmla="*/ 3131 h 737"/>
                <a:gd name="T52" fmla="*/ 3192 w 1034"/>
                <a:gd name="T53" fmla="*/ 2775 h 737"/>
                <a:gd name="T54" fmla="*/ 3341 w 1034"/>
                <a:gd name="T55" fmla="*/ 2425 h 737"/>
                <a:gd name="T56" fmla="*/ 3408 w 1034"/>
                <a:gd name="T57" fmla="*/ 2069 h 737"/>
                <a:gd name="T58" fmla="*/ 3394 w 1034"/>
                <a:gd name="T59" fmla="*/ 1727 h 737"/>
                <a:gd name="T60" fmla="*/ 3300 w 1034"/>
                <a:gd name="T61" fmla="*/ 1426 h 737"/>
                <a:gd name="T62" fmla="*/ 3141 w 1034"/>
                <a:gd name="T63" fmla="*/ 1195 h 737"/>
                <a:gd name="T64" fmla="*/ 3092 w 1034"/>
                <a:gd name="T65" fmla="*/ 890 h 737"/>
                <a:gd name="T66" fmla="*/ 2986 w 1034"/>
                <a:gd name="T67" fmla="*/ 557 h 737"/>
                <a:gd name="T68" fmla="*/ 2796 w 1034"/>
                <a:gd name="T69" fmla="*/ 326 h 737"/>
                <a:gd name="T70" fmla="*/ 2553 w 1034"/>
                <a:gd name="T71" fmla="*/ 231 h 737"/>
                <a:gd name="T72" fmla="*/ 2320 w 1034"/>
                <a:gd name="T73" fmla="*/ 304 h 737"/>
                <a:gd name="T74" fmla="*/ 2121 w 1034"/>
                <a:gd name="T75" fmla="*/ 345 h 737"/>
                <a:gd name="T76" fmla="*/ 1899 w 1034"/>
                <a:gd name="T77" fmla="*/ 94 h 737"/>
                <a:gd name="T78" fmla="*/ 1695 w 1034"/>
                <a:gd name="T79" fmla="*/ 0 h 737"/>
                <a:gd name="T80" fmla="*/ 1491 w 1034"/>
                <a:gd name="T81" fmla="*/ 64 h 737"/>
                <a:gd name="T82" fmla="*/ 1284 w 1034"/>
                <a:gd name="T83" fmla="*/ 269 h 737"/>
                <a:gd name="T84" fmla="*/ 1093 w 1034"/>
                <a:gd name="T85" fmla="*/ 609 h 73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034"/>
                <a:gd name="T130" fmla="*/ 0 h 737"/>
                <a:gd name="T131" fmla="*/ 1034 w 1034"/>
                <a:gd name="T132" fmla="*/ 737 h 73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gradFill rotWithShape="0">
              <a:gsLst>
                <a:gs pos="0">
                  <a:srgbClr val="669900"/>
                </a:gs>
                <a:gs pos="50000">
                  <a:srgbClr val="C2D699"/>
                </a:gs>
                <a:gs pos="100000">
                  <a:srgbClr val="669900"/>
                </a:gs>
              </a:gsLst>
              <a:lin ang="27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9900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  <p:grpSp>
          <p:nvGrpSpPr>
            <p:cNvPr id="25" name="Group 14"/>
            <p:cNvGrpSpPr>
              <a:grpSpLocks/>
            </p:cNvGrpSpPr>
            <p:nvPr/>
          </p:nvGrpSpPr>
          <p:grpSpPr bwMode="auto">
            <a:xfrm>
              <a:off x="4549805" y="2672564"/>
              <a:ext cx="398463" cy="523875"/>
              <a:chOff x="3933" y="930"/>
              <a:chExt cx="251" cy="330"/>
            </a:xfrm>
          </p:grpSpPr>
          <p:sp>
            <p:nvSpPr>
              <p:cNvPr id="255" name="Oval 15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" name="Rectangle 16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" name="Rectangle 17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" name="Oval 18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59" name="Group 19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60" name="Group 20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70" name="Freeform 21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1" name="Freeform 22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2" name="Freeform 23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3" name="Freeform 24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4" name="Freeform 25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5" name="Freeform 26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6" name="Freeform 27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7" name="Freeform 28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1" name="Group 29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62" name="Freeform 30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3" name="Freeform 31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4" name="Freeform 32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5" name="Freeform 33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" name="Freeform 34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7" name="Freeform 35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8" name="Freeform 36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9" name="Freeform 37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8" name="Group 244"/>
            <p:cNvGrpSpPr>
              <a:grpSpLocks/>
            </p:cNvGrpSpPr>
            <p:nvPr/>
          </p:nvGrpSpPr>
          <p:grpSpPr bwMode="auto">
            <a:xfrm>
              <a:off x="3458380" y="3337607"/>
              <a:ext cx="398463" cy="523875"/>
              <a:chOff x="3933" y="930"/>
              <a:chExt cx="251" cy="330"/>
            </a:xfrm>
          </p:grpSpPr>
          <p:sp>
            <p:nvSpPr>
              <p:cNvPr id="186" name="Oval 245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7" name="Rectangle 246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8" name="Rectangle 247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9" name="Oval 248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90" name="Group 249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91" name="Group 250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01" name="Freeform 251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2" name="Freeform 252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3" name="Freeform 253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4" name="Freeform 254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5" name="Freeform 255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6" name="Freeform 256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7" name="Freeform 257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8" name="Freeform 258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92" name="Group 259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93" name="Freeform 260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4" name="Freeform 261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5" name="Freeform 262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6" name="Freeform 263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7" name="Freeform 264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8" name="Freeform 265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9" name="Freeform 266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0" name="Freeform 267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9" name="Group 292"/>
            <p:cNvGrpSpPr>
              <a:grpSpLocks/>
            </p:cNvGrpSpPr>
            <p:nvPr/>
          </p:nvGrpSpPr>
          <p:grpSpPr bwMode="auto">
            <a:xfrm>
              <a:off x="4155581" y="4847785"/>
              <a:ext cx="398463" cy="523875"/>
              <a:chOff x="3933" y="930"/>
              <a:chExt cx="251" cy="330"/>
            </a:xfrm>
          </p:grpSpPr>
          <p:sp>
            <p:nvSpPr>
              <p:cNvPr id="163" name="Oval 293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" name="Rectangle 294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" name="Rectangle 295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" name="Oval 296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67" name="Group 297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68" name="Group 298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78" name="Freeform 299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9" name="Freeform 300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0" name="Freeform 301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1" name="Freeform 302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2" name="Freeform 303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3" name="Freeform 304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4" name="Freeform 305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5" name="Freeform 306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9" name="Group 307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70" name="Freeform 308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1" name="Freeform 309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2" name="Freeform 310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3" name="Freeform 311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" name="Freeform 312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5" name="Freeform 313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6" name="Freeform 314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7" name="Freeform 315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30" name="Group 110"/>
            <p:cNvGrpSpPr>
              <a:grpSpLocks/>
            </p:cNvGrpSpPr>
            <p:nvPr/>
          </p:nvGrpSpPr>
          <p:grpSpPr bwMode="auto">
            <a:xfrm>
              <a:off x="6279829" y="4686586"/>
              <a:ext cx="398463" cy="523875"/>
              <a:chOff x="3933" y="930"/>
              <a:chExt cx="251" cy="330"/>
            </a:xfrm>
          </p:grpSpPr>
          <p:sp>
            <p:nvSpPr>
              <p:cNvPr id="140" name="Oval 111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" name="Rectangle 11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" name="Rectangle 113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Oval 114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44" name="Group 115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45" name="Group 116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55" name="Freeform 11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6" name="Freeform 118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7" name="Freeform 11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8" name="Freeform 120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9" name="Freeform 12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0" name="Freeform 122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1" name="Freeform 12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2" name="Freeform 124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6" name="Group 125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47" name="Freeform 12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8" name="Freeform 127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9" name="Freeform 12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0" name="Freeform 129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1" name="Freeform 13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2" name="Freeform 131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3" name="Freeform 13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4" name="Freeform 133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32" name="Group 158"/>
            <p:cNvGrpSpPr>
              <a:grpSpLocks/>
            </p:cNvGrpSpPr>
            <p:nvPr/>
          </p:nvGrpSpPr>
          <p:grpSpPr bwMode="auto">
            <a:xfrm>
              <a:off x="7103485" y="3054809"/>
              <a:ext cx="398463" cy="523875"/>
              <a:chOff x="3933" y="930"/>
              <a:chExt cx="251" cy="330"/>
            </a:xfrm>
          </p:grpSpPr>
          <p:sp>
            <p:nvSpPr>
              <p:cNvPr id="94" name="Oval 159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" name="Rectangle 160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Rectangle 16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" name="Oval 162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8" name="Group 163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99" name="Group 164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09" name="Freeform 165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0" name="Freeform 16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1" name="Freeform 167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2" name="Freeform 16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3" name="Freeform 169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4" name="Freeform 17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5" name="Freeform 171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6" name="Freeform 17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0" name="Group 173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01" name="Freeform 174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2" name="Freeform 17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3" name="Freeform 176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4" name="Freeform 17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5" name="Freeform 178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6" name="Freeform 17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7" name="Freeform 180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8" name="Freeform 18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35" name="Line 353"/>
            <p:cNvSpPr>
              <a:spLocks noChangeShapeType="1"/>
            </p:cNvSpPr>
            <p:nvPr/>
          </p:nvSpPr>
          <p:spPr bwMode="auto">
            <a:xfrm flipV="1">
              <a:off x="1290004" y="2010373"/>
              <a:ext cx="7409699" cy="345545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" name="Group 38"/>
            <p:cNvGrpSpPr>
              <a:grpSpLocks/>
            </p:cNvGrpSpPr>
            <p:nvPr/>
          </p:nvGrpSpPr>
          <p:grpSpPr bwMode="auto">
            <a:xfrm>
              <a:off x="3159445" y="4216185"/>
              <a:ext cx="398463" cy="523875"/>
              <a:chOff x="3933" y="930"/>
              <a:chExt cx="251" cy="330"/>
            </a:xfrm>
          </p:grpSpPr>
          <p:sp>
            <p:nvSpPr>
              <p:cNvPr id="209" name="Oval 39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" name="Rectangle 40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" name="Rectangle 4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" name="Oval 42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3" name="Group 43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14" name="Group 44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24" name="Freeform 45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5" name="Freeform 4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6" name="Freeform 47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7" name="Freeform 4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8" name="Freeform 49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9" name="Freeform 5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0" name="Freeform 51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1" name="Freeform 5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15" name="Group 53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16" name="Freeform 54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" name="Freeform 5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8" name="Freeform 56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9" name="Freeform 5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0" name="Freeform 58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1" name="Freeform 5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2" name="Freeform 60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3" name="Freeform 6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31" name="Group 134"/>
            <p:cNvGrpSpPr>
              <a:grpSpLocks/>
            </p:cNvGrpSpPr>
            <p:nvPr/>
          </p:nvGrpSpPr>
          <p:grpSpPr bwMode="auto">
            <a:xfrm>
              <a:off x="6078766" y="2899149"/>
              <a:ext cx="398463" cy="523875"/>
              <a:chOff x="3933" y="930"/>
              <a:chExt cx="251" cy="330"/>
            </a:xfrm>
          </p:grpSpPr>
          <p:sp>
            <p:nvSpPr>
              <p:cNvPr id="117" name="Oval 135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" name="Rectangle 136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" name="Rectangle 137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" name="Oval 138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21" name="Group 139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22" name="Group 140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32" name="Freeform 141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3" name="Freeform 142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4" name="Freeform 143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5" name="Freeform 144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6" name="Freeform 145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" name="Freeform 146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8" name="Freeform 147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9" name="Freeform 148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23" name="Group 149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24" name="Freeform 150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5" name="Freeform 151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6" name="Freeform 152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7" name="Freeform 153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8" name="Freeform 154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9" name="Freeform 155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0" name="Freeform 156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1" name="Freeform 157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33" name="Group 182"/>
            <p:cNvGrpSpPr>
              <a:grpSpLocks/>
            </p:cNvGrpSpPr>
            <p:nvPr/>
          </p:nvGrpSpPr>
          <p:grpSpPr bwMode="auto">
            <a:xfrm>
              <a:off x="7374637" y="2248960"/>
              <a:ext cx="398463" cy="523875"/>
              <a:chOff x="3933" y="930"/>
              <a:chExt cx="251" cy="330"/>
            </a:xfrm>
          </p:grpSpPr>
          <p:sp>
            <p:nvSpPr>
              <p:cNvPr id="71" name="Oval 183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Rectangle 184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Rectangle 185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Oval 186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5" name="Group 187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76" name="Group 188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86" name="Freeform 189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" name="Freeform 190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" name="Freeform 191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" name="Freeform 192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" name="Freeform 193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1" name="Freeform 194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" name="Freeform 195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" name="Freeform 196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7" name="Group 197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78" name="Freeform 198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9" name="Freeform 199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0" name="Freeform 200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1" name="Freeform 201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" name="Freeform 202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3" name="Freeform 203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" name="Freeform 204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5" name="Freeform 205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376" name="TextBox 375"/>
            <p:cNvSpPr txBox="1"/>
            <p:nvPr/>
          </p:nvSpPr>
          <p:spPr>
            <a:xfrm rot="20017298">
              <a:off x="3707732" y="3788415"/>
              <a:ext cx="2471977" cy="406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400" b="1" dirty="0" smtClean="0">
                  <a:solidFill>
                    <a:srgbClr val="FF0000"/>
                  </a:solidFill>
                  <a:latin typeface="+mn-lt"/>
                </a:rPr>
                <a:t>shortest path</a:t>
              </a:r>
            </a:p>
          </p:txBody>
        </p:sp>
        <p:sp>
          <p:nvSpPr>
            <p:cNvPr id="375" name="Line 353"/>
            <p:cNvSpPr>
              <a:spLocks noChangeShapeType="1"/>
            </p:cNvSpPr>
            <p:nvPr/>
          </p:nvSpPr>
          <p:spPr bwMode="auto">
            <a:xfrm flipV="1">
              <a:off x="2227565" y="3629675"/>
              <a:ext cx="93421" cy="1396859"/>
            </a:xfrm>
            <a:prstGeom prst="line">
              <a:avLst/>
            </a:prstGeom>
            <a:noFill/>
            <a:ln w="38100">
              <a:solidFill>
                <a:srgbClr val="A162D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7" name="Line 353"/>
            <p:cNvSpPr>
              <a:spLocks noChangeShapeType="1"/>
            </p:cNvSpPr>
            <p:nvPr/>
          </p:nvSpPr>
          <p:spPr bwMode="auto">
            <a:xfrm flipV="1">
              <a:off x="2529762" y="1830836"/>
              <a:ext cx="2211162" cy="1648399"/>
            </a:xfrm>
            <a:prstGeom prst="line">
              <a:avLst/>
            </a:prstGeom>
            <a:noFill/>
            <a:ln w="38100">
              <a:solidFill>
                <a:srgbClr val="A162D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8" name="Line 353"/>
            <p:cNvSpPr>
              <a:spLocks noChangeShapeType="1"/>
            </p:cNvSpPr>
            <p:nvPr/>
          </p:nvSpPr>
          <p:spPr bwMode="auto">
            <a:xfrm flipH="1" flipV="1">
              <a:off x="4713164" y="1840428"/>
              <a:ext cx="1352004" cy="616576"/>
            </a:xfrm>
            <a:prstGeom prst="line">
              <a:avLst/>
            </a:prstGeom>
            <a:noFill/>
            <a:ln w="38100">
              <a:solidFill>
                <a:srgbClr val="A162D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" name="Group 62"/>
            <p:cNvGrpSpPr>
              <a:grpSpLocks/>
            </p:cNvGrpSpPr>
            <p:nvPr/>
          </p:nvGrpSpPr>
          <p:grpSpPr bwMode="auto">
            <a:xfrm>
              <a:off x="3561098" y="2255334"/>
              <a:ext cx="398463" cy="523875"/>
              <a:chOff x="3933" y="930"/>
              <a:chExt cx="251" cy="330"/>
            </a:xfrm>
          </p:grpSpPr>
          <p:sp>
            <p:nvSpPr>
              <p:cNvPr id="278" name="Oval 63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" name="Rectangle 64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0" name="Rectangle 65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1" name="Oval 66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82" name="Group 67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83" name="Group 68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93" name="Freeform 69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94" name="Freeform 70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95" name="Freeform 71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96" name="Freeform 72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97" name="Freeform 73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98" name="Freeform 74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99" name="Freeform 75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0" name="Freeform 76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84" name="Group 77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85" name="Freeform 78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6" name="Freeform 79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7" name="Freeform 80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8" name="Freeform 81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9" name="Freeform 82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90" name="Freeform 83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91" name="Freeform 84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92" name="Freeform 85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379" name="Line 353"/>
            <p:cNvSpPr>
              <a:spLocks noChangeShapeType="1"/>
            </p:cNvSpPr>
            <p:nvPr/>
          </p:nvSpPr>
          <p:spPr bwMode="auto">
            <a:xfrm flipH="1" flipV="1">
              <a:off x="6101755" y="2436623"/>
              <a:ext cx="1316927" cy="88079"/>
            </a:xfrm>
            <a:prstGeom prst="line">
              <a:avLst/>
            </a:prstGeom>
            <a:noFill/>
            <a:ln w="38100">
              <a:solidFill>
                <a:srgbClr val="A162D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7" name="Group 329"/>
            <p:cNvGrpSpPr>
              <a:grpSpLocks/>
            </p:cNvGrpSpPr>
            <p:nvPr/>
          </p:nvGrpSpPr>
          <p:grpSpPr bwMode="auto">
            <a:xfrm>
              <a:off x="5881366" y="2141482"/>
              <a:ext cx="398463" cy="523875"/>
              <a:chOff x="3933" y="930"/>
              <a:chExt cx="251" cy="330"/>
            </a:xfrm>
          </p:grpSpPr>
          <p:sp>
            <p:nvSpPr>
              <p:cNvPr id="39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3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44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54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5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7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8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9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0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5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46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3" name="Group 268"/>
            <p:cNvGrpSpPr>
              <a:grpSpLocks/>
            </p:cNvGrpSpPr>
            <p:nvPr/>
          </p:nvGrpSpPr>
          <p:grpSpPr bwMode="auto">
            <a:xfrm>
              <a:off x="4561146" y="1504218"/>
              <a:ext cx="398463" cy="523875"/>
              <a:chOff x="3933" y="930"/>
              <a:chExt cx="251" cy="330"/>
            </a:xfrm>
          </p:grpSpPr>
          <p:sp>
            <p:nvSpPr>
              <p:cNvPr id="301" name="Oval 269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2" name="Rectangle 270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" name="Rectangle 27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" name="Oval 272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5" name="Group 273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306" name="Group 274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316" name="Freeform 275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7" name="Freeform 27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8" name="Freeform 277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9" name="Freeform 27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0" name="Freeform 279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1" name="Freeform 28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2" name="Freeform 281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3" name="Freeform 28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7" name="Group 283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308" name="Freeform 284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9" name="Freeform 28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0" name="Freeform 286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1" name="Freeform 28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2" name="Freeform 288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3" name="Freeform 28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4" name="Freeform 290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5" name="Freeform 29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6" name="Group 86"/>
            <p:cNvGrpSpPr>
              <a:grpSpLocks/>
            </p:cNvGrpSpPr>
            <p:nvPr/>
          </p:nvGrpSpPr>
          <p:grpSpPr bwMode="auto">
            <a:xfrm>
              <a:off x="2140039" y="3217079"/>
              <a:ext cx="398463" cy="523875"/>
              <a:chOff x="3933" y="930"/>
              <a:chExt cx="251" cy="330"/>
            </a:xfrm>
          </p:grpSpPr>
          <p:sp>
            <p:nvSpPr>
              <p:cNvPr id="232" name="Oval 87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" name="Rectangle 88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4" name="Rectangle 89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" name="Oval 90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36" name="Group 91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37" name="Group 92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47" name="Freeform 93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48" name="Freeform 94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49" name="Freeform 95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50" name="Freeform 96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51" name="Freeform 97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52" name="Freeform 98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53" name="Freeform 99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54" name="Freeform 100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38" name="Group 101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39" name="Freeform 102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40" name="Freeform 103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41" name="Freeform 104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42" name="Freeform 105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43" name="Freeform 106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44" name="Freeform 107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45" name="Freeform 108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46" name="Freeform 109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351" name="Group 86"/>
            <p:cNvGrpSpPr>
              <a:grpSpLocks/>
            </p:cNvGrpSpPr>
            <p:nvPr/>
          </p:nvGrpSpPr>
          <p:grpSpPr bwMode="auto">
            <a:xfrm>
              <a:off x="1865374" y="4790555"/>
              <a:ext cx="398463" cy="523875"/>
              <a:chOff x="3933" y="930"/>
              <a:chExt cx="251" cy="330"/>
            </a:xfrm>
          </p:grpSpPr>
          <p:sp>
            <p:nvSpPr>
              <p:cNvPr id="352" name="Oval 87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" name="Rectangle 88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4" name="Rectangle 89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5" name="Oval 90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56" name="Group 91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357" name="Group 92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367" name="Freeform 93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68" name="Freeform 94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69" name="Freeform 95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70" name="Freeform 96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71" name="Freeform 97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72" name="Freeform 98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73" name="Freeform 99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74" name="Freeform 100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58" name="Group 101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359" name="Freeform 102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60" name="Freeform 103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61" name="Freeform 104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62" name="Freeform 105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63" name="Freeform 106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64" name="Freeform 107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65" name="Freeform 108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66" name="Freeform 109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380" name="TextBox 379"/>
            <p:cNvSpPr txBox="1"/>
            <p:nvPr/>
          </p:nvSpPr>
          <p:spPr>
            <a:xfrm rot="19365438">
              <a:off x="1754840" y="2714795"/>
              <a:ext cx="2471977" cy="406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400" b="1" dirty="0" smtClean="0">
                  <a:solidFill>
                    <a:srgbClr val="A162D0"/>
                  </a:solidFill>
                  <a:latin typeface="+mn-lt"/>
                </a:rPr>
                <a:t>SR path</a:t>
              </a:r>
            </a:p>
          </p:txBody>
        </p:sp>
        <p:sp>
          <p:nvSpPr>
            <p:cNvPr id="383" name="TextBox 382"/>
            <p:cNvSpPr txBox="1"/>
            <p:nvPr/>
          </p:nvSpPr>
          <p:spPr>
            <a:xfrm>
              <a:off x="2093130" y="3368301"/>
              <a:ext cx="505327" cy="4090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400" b="1" dirty="0" smtClean="0">
                  <a:solidFill>
                    <a:schemeClr val="bg1"/>
                  </a:solidFill>
                  <a:latin typeface="+mn-lt"/>
                </a:rPr>
                <a:t>A</a:t>
              </a:r>
              <a:endParaRPr lang="en-US" sz="1100" b="1" dirty="0" smtClean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385" name="TextBox 384"/>
            <p:cNvSpPr txBox="1"/>
            <p:nvPr/>
          </p:nvSpPr>
          <p:spPr>
            <a:xfrm>
              <a:off x="3495995" y="2413610"/>
              <a:ext cx="505327" cy="4090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400" b="1" dirty="0" smtClean="0">
                  <a:solidFill>
                    <a:schemeClr val="bg1"/>
                  </a:solidFill>
                  <a:latin typeface="+mn-lt"/>
                </a:rPr>
                <a:t>B</a:t>
              </a:r>
              <a:endParaRPr lang="en-US" sz="1100" b="1" dirty="0" smtClean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386" name="TextBox 385"/>
            <p:cNvSpPr txBox="1"/>
            <p:nvPr/>
          </p:nvSpPr>
          <p:spPr>
            <a:xfrm>
              <a:off x="4495578" y="1667902"/>
              <a:ext cx="505327" cy="4090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400" b="1" dirty="0" smtClean="0">
                  <a:solidFill>
                    <a:schemeClr val="bg1"/>
                  </a:solidFill>
                  <a:latin typeface="+mn-lt"/>
                </a:rPr>
                <a:t>C</a:t>
              </a:r>
              <a:endParaRPr lang="en-US" sz="1100" b="1" dirty="0" smtClean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387" name="TextBox 386"/>
            <p:cNvSpPr txBox="1"/>
            <p:nvPr/>
          </p:nvSpPr>
          <p:spPr>
            <a:xfrm>
              <a:off x="5819352" y="2294201"/>
              <a:ext cx="505327" cy="4090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400" b="1" dirty="0" smtClean="0">
                  <a:solidFill>
                    <a:schemeClr val="bg1"/>
                  </a:solidFill>
                  <a:latin typeface="+mn-lt"/>
                </a:rPr>
                <a:t>D</a:t>
              </a:r>
              <a:endParaRPr lang="en-US" sz="1100" b="1" dirty="0" smtClean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388" name="TextBox 387"/>
            <p:cNvSpPr txBox="1"/>
            <p:nvPr/>
          </p:nvSpPr>
          <p:spPr>
            <a:xfrm>
              <a:off x="7322100" y="2402492"/>
              <a:ext cx="505327" cy="4090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400" b="1" dirty="0" smtClean="0">
                  <a:solidFill>
                    <a:schemeClr val="bg1"/>
                  </a:solidFill>
                  <a:latin typeface="+mn-lt"/>
                </a:rPr>
                <a:t>E</a:t>
              </a:r>
              <a:endParaRPr lang="en-US" sz="1100" b="1" dirty="0" smtClean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389" name="TextBox 388"/>
          <p:cNvSpPr txBox="1"/>
          <p:nvPr/>
        </p:nvSpPr>
        <p:spPr>
          <a:xfrm>
            <a:off x="-134079" y="5885643"/>
            <a:ext cx="3851837" cy="72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400" b="1" dirty="0" smtClean="0">
                <a:latin typeface="+mn-lt"/>
              </a:rPr>
              <a:t>Loose SR – A C D</a:t>
            </a:r>
          </a:p>
          <a:p>
            <a:pPr algn="ctr">
              <a:lnSpc>
                <a:spcPct val="85000"/>
              </a:lnSpc>
            </a:pPr>
            <a:r>
              <a:rPr lang="en-US" sz="2400" b="1" dirty="0" smtClean="0">
                <a:latin typeface="+mn-lt"/>
              </a:rPr>
              <a:t>Strict SR – A B C D E </a:t>
            </a:r>
          </a:p>
        </p:txBody>
      </p:sp>
    </p:spTree>
    <p:extLst>
      <p:ext uri="{BB962C8B-B14F-4D97-AF65-F5344CB8AC3E}">
        <p14:creationId xmlns:p14="http://schemas.microsoft.com/office/powerpoint/2010/main" val="2186758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 routing is evil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Yet source routing is problematic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There are several reasons why source routing is evil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complicated processing for core routers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DoS</a:t>
            </a:r>
            <a:r>
              <a:rPr lang="en-US" dirty="0" smtClean="0"/>
              <a:t> attack – attacker forces packets to traverse selected routers, thus overloading them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amplified </a:t>
            </a:r>
            <a:r>
              <a:rPr lang="en-US" dirty="0" err="1" smtClean="0"/>
              <a:t>DoS</a:t>
            </a:r>
            <a:r>
              <a:rPr lang="en-US" dirty="0" smtClean="0"/>
              <a:t> attack – attacker forces packet </a:t>
            </a:r>
            <a:r>
              <a:rPr lang="en-US" dirty="0"/>
              <a:t>to oscillate between </a:t>
            </a:r>
            <a:r>
              <a:rPr lang="en-US" dirty="0" smtClean="0"/>
              <a:t>2 selected routers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infiltration attack – attacker bypasses ACLs by forwarding through a permitted waypoint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The IETF has not yet completely deprecated it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but highly recommends that it be disabled </a:t>
            </a:r>
            <a:endParaRPr lang="en-US" sz="2400" dirty="0" smtClean="0"/>
          </a:p>
          <a:p>
            <a:r>
              <a:rPr lang="en-US" sz="2400" dirty="0"/>
              <a:t>Core Internet routers drop packets with options</a:t>
            </a:r>
          </a:p>
          <a:p>
            <a:r>
              <a:rPr lang="en-US" sz="2400" dirty="0" smtClean="0"/>
              <a:t>(Linux kernels no longer process Source Routing)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74985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 policy-based routing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But without SR, how can we achieve policy based routing?</a:t>
            </a:r>
          </a:p>
          <a:p>
            <a:r>
              <a:rPr lang="en-US" sz="2400" dirty="0" smtClean="0"/>
              <a:t>There are 2 alternatives</a:t>
            </a:r>
          </a:p>
          <a:p>
            <a:r>
              <a:rPr lang="en-US" sz="2400" b="1" dirty="0" smtClean="0"/>
              <a:t>S</a:t>
            </a:r>
            <a:r>
              <a:rPr lang="en-US" sz="2400" dirty="0" smtClean="0"/>
              <a:t>oftware </a:t>
            </a:r>
            <a:r>
              <a:rPr lang="en-US" sz="2400" b="1" dirty="0" smtClean="0"/>
              <a:t>D</a:t>
            </a:r>
            <a:r>
              <a:rPr lang="en-US" sz="2400" dirty="0" smtClean="0"/>
              <a:t>efined </a:t>
            </a:r>
            <a:r>
              <a:rPr lang="en-US" sz="2400" b="1" dirty="0" smtClean="0"/>
              <a:t>N</a:t>
            </a:r>
            <a:r>
              <a:rPr lang="en-US" sz="2400" dirty="0" smtClean="0"/>
              <a:t>etworking</a:t>
            </a:r>
          </a:p>
          <a:p>
            <a:r>
              <a:rPr lang="en-US" sz="2200" dirty="0" smtClean="0"/>
              <a:t>SDN give the network administer full control over routing</a:t>
            </a:r>
          </a:p>
          <a:p>
            <a:pPr>
              <a:spcBef>
                <a:spcPts val="0"/>
              </a:spcBef>
            </a:pPr>
            <a:r>
              <a:rPr lang="en-US" sz="2200" dirty="0"/>
              <a:t>	</a:t>
            </a:r>
            <a:r>
              <a:rPr lang="en-US" sz="2200" dirty="0" smtClean="0"/>
              <a:t>particular flows can be </a:t>
            </a:r>
            <a:r>
              <a:rPr lang="en-US" sz="2200" i="1" dirty="0" smtClean="0"/>
              <a:t>configured</a:t>
            </a:r>
            <a:r>
              <a:rPr lang="en-US" sz="2200" dirty="0" smtClean="0"/>
              <a:t> to traverse arbitrary paths</a:t>
            </a:r>
          </a:p>
          <a:p>
            <a:pPr>
              <a:spcBef>
                <a:spcPts val="0"/>
              </a:spcBef>
            </a:pPr>
            <a:r>
              <a:rPr lang="en-US" sz="2200" i="1" dirty="0" smtClean="0"/>
              <a:t>CE with NMS, and MPLS-TE with PCE are essentially the same</a:t>
            </a:r>
          </a:p>
          <a:p>
            <a:r>
              <a:rPr lang="en-US" sz="2200" dirty="0" smtClean="0"/>
              <a:t>But SDN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/>
              <a:t>requires relatively large architectural changes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/>
              <a:t>enables attacks (and plain bugs) at control plane level</a:t>
            </a:r>
          </a:p>
          <a:p>
            <a:pPr>
              <a:spcBef>
                <a:spcPts val="1200"/>
              </a:spcBef>
            </a:pPr>
            <a:r>
              <a:rPr lang="en-US" sz="2400" b="1" dirty="0" smtClean="0"/>
              <a:t>Segment Routing</a:t>
            </a:r>
          </a:p>
          <a:p>
            <a:r>
              <a:rPr lang="en-US" sz="2200" dirty="0" smtClean="0"/>
              <a:t>Segment routing is similar to Source Routing, </a:t>
            </a:r>
            <a:r>
              <a:rPr lang="en-US" sz="2200" b="1" dirty="0" smtClean="0"/>
              <a:t>but</a:t>
            </a:r>
          </a:p>
          <a:p>
            <a:pPr>
              <a:spcBef>
                <a:spcPts val="0"/>
              </a:spcBef>
            </a:pPr>
            <a:r>
              <a:rPr lang="en-US" sz="2200" dirty="0" smtClean="0"/>
              <a:t>	the path is specified by an ingress router, not by the source host</a:t>
            </a:r>
          </a:p>
          <a:p>
            <a:pPr>
              <a:spcBef>
                <a:spcPts val="0"/>
              </a:spcBef>
            </a:pPr>
            <a:r>
              <a:rPr lang="en-US" sz="2200" dirty="0" smtClean="0"/>
              <a:t>thus blocking Source Routing attacks </a:t>
            </a:r>
            <a:r>
              <a:rPr lang="en-US" dirty="0" smtClean="0"/>
              <a:t>(unless a router is compromised)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40245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 routing vs. SDN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US" sz="2400" dirty="0"/>
              <a:t>In SDN the network maintains per-application/flow state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With SR forwarding instructions provided in the packet. 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In </a:t>
            </a:r>
            <a:r>
              <a:rPr lang="en-US" sz="2400" dirty="0"/>
              <a:t>SDN all the intelligence is in the centralized controller</a:t>
            </a:r>
          </a:p>
          <a:p>
            <a:pPr>
              <a:spcBef>
                <a:spcPts val="0"/>
              </a:spcBef>
            </a:pPr>
            <a:r>
              <a:rPr lang="en-US" sz="2200" dirty="0"/>
              <a:t>	the SDN switches are dumb, fast, and inexpensive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SR </a:t>
            </a:r>
            <a:r>
              <a:rPr lang="en-US" sz="2400" dirty="0"/>
              <a:t>burdens the ingress LER (like PCE)</a:t>
            </a:r>
          </a:p>
          <a:p>
            <a:pPr>
              <a:spcBef>
                <a:spcPts val="0"/>
              </a:spcBef>
            </a:pPr>
            <a:r>
              <a:rPr lang="en-US" sz="2200" dirty="0"/>
              <a:t>	it needs to digest the IGP, prepare the label stack, ...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OpenFlow</a:t>
            </a:r>
            <a:r>
              <a:rPr lang="en-US" sz="2400" dirty="0" smtClean="0"/>
              <a:t>-like based SDN has a major design flaw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200" dirty="0" smtClean="0"/>
              <a:t>flows are identified by configuring matching tables</a:t>
            </a:r>
          </a:p>
          <a:p>
            <a:pPr>
              <a:spcBef>
                <a:spcPts val="0"/>
              </a:spcBef>
            </a:pPr>
            <a:r>
              <a:rPr lang="en-US" sz="2200" dirty="0"/>
              <a:t>	</a:t>
            </a:r>
            <a:r>
              <a:rPr lang="en-US" sz="2200" dirty="0" smtClean="0"/>
              <a:t>matching table logic for 1 flow may influence other flows</a:t>
            </a:r>
          </a:p>
          <a:p>
            <a:pPr>
              <a:spcBef>
                <a:spcPts val="0"/>
              </a:spcBef>
            </a:pPr>
            <a:r>
              <a:rPr lang="en-US" sz="2200" dirty="0"/>
              <a:t>	</a:t>
            </a:r>
            <a:r>
              <a:rPr lang="en-US" sz="2200" dirty="0" smtClean="0"/>
              <a:t>so even minor bugs, and certainly malicious rules</a:t>
            </a:r>
          </a:p>
          <a:p>
            <a:pPr>
              <a:spcBef>
                <a:spcPts val="0"/>
              </a:spcBef>
            </a:pPr>
            <a:r>
              <a:rPr lang="en-US" sz="2200" dirty="0"/>
              <a:t>	</a:t>
            </a:r>
            <a:r>
              <a:rPr lang="en-US" sz="2200" dirty="0" smtClean="0"/>
              <a:t>	may impact services that have been running perfectly for years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Errors in Segment Routing only affects the flow itself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Both SR and SDN can coexist with conventional networking</a:t>
            </a:r>
          </a:p>
        </p:txBody>
      </p:sp>
    </p:spTree>
    <p:extLst>
      <p:ext uri="{BB962C8B-B14F-4D97-AF65-F5344CB8AC3E}">
        <p14:creationId xmlns:p14="http://schemas.microsoft.com/office/powerpoint/2010/main" val="1581261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MPLS-based Segment Routing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MPLS forwards packets using a simple universal paradigm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	</a:t>
            </a:r>
            <a:r>
              <a:rPr lang="en-US" sz="2400" dirty="0" smtClean="0"/>
              <a:t>read </a:t>
            </a:r>
            <a:r>
              <a:rPr lang="en-US" sz="2400" dirty="0" err="1" smtClean="0"/>
              <a:t>ToS</a:t>
            </a:r>
            <a:r>
              <a:rPr lang="en-US" sz="2400" dirty="0" smtClean="0"/>
              <a:t> Label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	</a:t>
            </a:r>
            <a:r>
              <a:rPr lang="en-US" sz="2400" dirty="0" smtClean="0"/>
              <a:t>look up label in LFIB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	</a:t>
            </a:r>
            <a:r>
              <a:rPr lang="en-US" sz="2400" dirty="0" smtClean="0"/>
              <a:t>perform label stack operation (swap, push, pop) in NHLFE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forward packet according to NHLFE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In </a:t>
            </a:r>
            <a:r>
              <a:rPr lang="en-US" sz="2400" i="1" dirty="0" smtClean="0"/>
              <a:t>regular</a:t>
            </a:r>
            <a:r>
              <a:rPr lang="en-US" sz="2400" dirty="0" smtClean="0"/>
              <a:t> MPLS networks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most of the time the label stack operation is swap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pop is used by egress LERs and FRR</a:t>
            </a:r>
          </a:p>
          <a:p>
            <a:pPr>
              <a:spcBef>
                <a:spcPts val="1200"/>
              </a:spcBef>
            </a:pPr>
            <a:r>
              <a:rPr lang="en-US" sz="2400" b="1" dirty="0" smtClean="0"/>
              <a:t>MPLS segment routing </a:t>
            </a:r>
            <a:r>
              <a:rPr lang="en-US" sz="2400" i="1" dirty="0" smtClean="0"/>
              <a:t>reuses</a:t>
            </a:r>
            <a:r>
              <a:rPr lang="en-US" sz="2400" dirty="0" smtClean="0"/>
              <a:t> the standard MPLS mechanism 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ingress LER inserts an entire stack of labels, one per hop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each LSR pops a label revealing the next hop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MPLS SR doesn’t require LDP or RSVP-TE (but extends the IGP)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95584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MPLS Segment Routing example</a:t>
            </a:r>
            <a:endParaRPr lang="en-US" dirty="0"/>
          </a:p>
        </p:txBody>
      </p:sp>
      <p:sp>
        <p:nvSpPr>
          <p:cNvPr id="384" name="Text Placeholder 2"/>
          <p:cNvSpPr txBox="1">
            <a:spLocks/>
          </p:cNvSpPr>
          <p:nvPr/>
        </p:nvSpPr>
        <p:spPr>
          <a:xfrm>
            <a:off x="581550" y="4988588"/>
            <a:ext cx="8035131" cy="157193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kern="0" dirty="0" smtClean="0"/>
              <a:t>Ingress LER inserts label stack with 3 labels : A (</a:t>
            </a:r>
            <a:r>
              <a:rPr lang="en-US" sz="2400" kern="0" dirty="0" err="1" smtClean="0"/>
              <a:t>ToS</a:t>
            </a:r>
            <a:r>
              <a:rPr lang="en-US" sz="2400" kern="0" dirty="0" smtClean="0"/>
              <a:t>), B, C (</a:t>
            </a:r>
            <a:r>
              <a:rPr lang="en-US" sz="2400" kern="0" dirty="0" err="1" smtClean="0"/>
              <a:t>BoS</a:t>
            </a:r>
            <a:r>
              <a:rPr lang="en-US" sz="2400" kern="0" dirty="0" smtClean="0"/>
              <a:t>)</a:t>
            </a:r>
          </a:p>
          <a:p>
            <a:pPr>
              <a:spcBef>
                <a:spcPts val="0"/>
              </a:spcBef>
            </a:pPr>
            <a:r>
              <a:rPr lang="en-US" sz="2400" kern="0" dirty="0" smtClean="0"/>
              <a:t>1</a:t>
            </a:r>
            <a:r>
              <a:rPr lang="en-US" sz="2400" kern="0" baseline="30000" dirty="0" smtClean="0"/>
              <a:t>st</a:t>
            </a:r>
            <a:r>
              <a:rPr lang="en-US" sz="2400" kern="0" dirty="0" smtClean="0"/>
              <a:t> LSR reads A, pops label, forwards over link for A</a:t>
            </a:r>
          </a:p>
          <a:p>
            <a:pPr>
              <a:spcBef>
                <a:spcPts val="0"/>
              </a:spcBef>
            </a:pPr>
            <a:r>
              <a:rPr lang="en-US" sz="2400" kern="0" dirty="0" smtClean="0"/>
              <a:t>2</a:t>
            </a:r>
            <a:r>
              <a:rPr lang="en-US" sz="2400" kern="0" baseline="30000" dirty="0" smtClean="0"/>
              <a:t>nd</a:t>
            </a:r>
            <a:r>
              <a:rPr lang="en-US" sz="2400" kern="0" dirty="0" smtClean="0"/>
              <a:t> LSR reads B, pops label, forwards over link for B</a:t>
            </a:r>
          </a:p>
          <a:p>
            <a:pPr>
              <a:spcBef>
                <a:spcPts val="0"/>
              </a:spcBef>
            </a:pPr>
            <a:r>
              <a:rPr lang="en-US" sz="2400" kern="0" dirty="0" smtClean="0"/>
              <a:t>3</a:t>
            </a:r>
            <a:r>
              <a:rPr lang="en-US" sz="2400" kern="0" baseline="30000" dirty="0" smtClean="0"/>
              <a:t>rd</a:t>
            </a:r>
            <a:r>
              <a:rPr lang="en-US" sz="2400" kern="0" dirty="0" smtClean="0"/>
              <a:t> LSR reads C, pops label, forwards over link for C</a:t>
            </a:r>
            <a:endParaRPr lang="en-US" sz="2400" kern="0" dirty="0"/>
          </a:p>
        </p:txBody>
      </p:sp>
      <p:grpSp>
        <p:nvGrpSpPr>
          <p:cNvPr id="13" name="Group 12"/>
          <p:cNvGrpSpPr/>
          <p:nvPr/>
        </p:nvGrpSpPr>
        <p:grpSpPr>
          <a:xfrm>
            <a:off x="208204" y="1176395"/>
            <a:ext cx="8628144" cy="3617366"/>
            <a:chOff x="148044" y="1248587"/>
            <a:chExt cx="8628144" cy="3617366"/>
          </a:xfrm>
        </p:grpSpPr>
        <p:sp>
          <p:nvSpPr>
            <p:cNvPr id="4" name="Freeform 206"/>
            <p:cNvSpPr>
              <a:spLocks/>
            </p:cNvSpPr>
            <p:nvPr/>
          </p:nvSpPr>
          <p:spPr bwMode="auto">
            <a:xfrm rot="64793">
              <a:off x="1240163" y="2112938"/>
              <a:ext cx="6207743" cy="2622709"/>
            </a:xfrm>
            <a:custGeom>
              <a:avLst/>
              <a:gdLst>
                <a:gd name="T0" fmla="*/ 971 w 1034"/>
                <a:gd name="T1" fmla="*/ 497 h 737"/>
                <a:gd name="T2" fmla="*/ 736 w 1034"/>
                <a:gd name="T3" fmla="*/ 500 h 737"/>
                <a:gd name="T4" fmla="*/ 494 w 1034"/>
                <a:gd name="T5" fmla="*/ 694 h 737"/>
                <a:gd name="T6" fmla="*/ 311 w 1034"/>
                <a:gd name="T7" fmla="*/ 999 h 737"/>
                <a:gd name="T8" fmla="*/ 222 w 1034"/>
                <a:gd name="T9" fmla="*/ 1389 h 737"/>
                <a:gd name="T10" fmla="*/ 191 w 1034"/>
                <a:gd name="T11" fmla="*/ 1714 h 737"/>
                <a:gd name="T12" fmla="*/ 55 w 1034"/>
                <a:gd name="T13" fmla="*/ 1937 h 737"/>
                <a:gd name="T14" fmla="*/ 0 w 1034"/>
                <a:gd name="T15" fmla="*/ 2227 h 737"/>
                <a:gd name="T16" fmla="*/ 28 w 1034"/>
                <a:gd name="T17" fmla="*/ 2531 h 737"/>
                <a:gd name="T18" fmla="*/ 168 w 1034"/>
                <a:gd name="T19" fmla="*/ 2836 h 737"/>
                <a:gd name="T20" fmla="*/ 419 w 1034"/>
                <a:gd name="T21" fmla="*/ 3080 h 737"/>
                <a:gd name="T22" fmla="*/ 413 w 1034"/>
                <a:gd name="T23" fmla="*/ 3407 h 737"/>
                <a:gd name="T24" fmla="*/ 539 w 1034"/>
                <a:gd name="T25" fmla="*/ 3657 h 737"/>
                <a:gd name="T26" fmla="*/ 724 w 1034"/>
                <a:gd name="T27" fmla="*/ 3810 h 737"/>
                <a:gd name="T28" fmla="*/ 938 w 1034"/>
                <a:gd name="T29" fmla="*/ 3847 h 737"/>
                <a:gd name="T30" fmla="*/ 1114 w 1034"/>
                <a:gd name="T31" fmla="*/ 3753 h 737"/>
                <a:gd name="T32" fmla="*/ 1305 w 1034"/>
                <a:gd name="T33" fmla="*/ 3911 h 737"/>
                <a:gd name="T34" fmla="*/ 1559 w 1034"/>
                <a:gd name="T35" fmla="*/ 4114 h 737"/>
                <a:gd name="T36" fmla="*/ 1817 w 1034"/>
                <a:gd name="T37" fmla="*/ 4151 h 737"/>
                <a:gd name="T38" fmla="*/ 2079 w 1034"/>
                <a:gd name="T39" fmla="*/ 4070 h 737"/>
                <a:gd name="T40" fmla="*/ 2320 w 1034"/>
                <a:gd name="T41" fmla="*/ 3883 h 737"/>
                <a:gd name="T42" fmla="*/ 2526 w 1034"/>
                <a:gd name="T43" fmla="*/ 3753 h 737"/>
                <a:gd name="T44" fmla="*/ 2726 w 1034"/>
                <a:gd name="T45" fmla="*/ 3813 h 737"/>
                <a:gd name="T46" fmla="*/ 2937 w 1034"/>
                <a:gd name="T47" fmla="*/ 3701 h 737"/>
                <a:gd name="T48" fmla="*/ 3104 w 1034"/>
                <a:gd name="T49" fmla="*/ 3457 h 737"/>
                <a:gd name="T50" fmla="*/ 3208 w 1034"/>
                <a:gd name="T51" fmla="*/ 3131 h 737"/>
                <a:gd name="T52" fmla="*/ 3192 w 1034"/>
                <a:gd name="T53" fmla="*/ 2775 h 737"/>
                <a:gd name="T54" fmla="*/ 3341 w 1034"/>
                <a:gd name="T55" fmla="*/ 2425 h 737"/>
                <a:gd name="T56" fmla="*/ 3408 w 1034"/>
                <a:gd name="T57" fmla="*/ 2069 h 737"/>
                <a:gd name="T58" fmla="*/ 3394 w 1034"/>
                <a:gd name="T59" fmla="*/ 1727 h 737"/>
                <a:gd name="T60" fmla="*/ 3300 w 1034"/>
                <a:gd name="T61" fmla="*/ 1426 h 737"/>
                <a:gd name="T62" fmla="*/ 3141 w 1034"/>
                <a:gd name="T63" fmla="*/ 1195 h 737"/>
                <a:gd name="T64" fmla="*/ 3092 w 1034"/>
                <a:gd name="T65" fmla="*/ 890 h 737"/>
                <a:gd name="T66" fmla="*/ 2986 w 1034"/>
                <a:gd name="T67" fmla="*/ 557 h 737"/>
                <a:gd name="T68" fmla="*/ 2796 w 1034"/>
                <a:gd name="T69" fmla="*/ 326 h 737"/>
                <a:gd name="T70" fmla="*/ 2553 w 1034"/>
                <a:gd name="T71" fmla="*/ 231 h 737"/>
                <a:gd name="T72" fmla="*/ 2320 w 1034"/>
                <a:gd name="T73" fmla="*/ 304 h 737"/>
                <a:gd name="T74" fmla="*/ 2121 w 1034"/>
                <a:gd name="T75" fmla="*/ 345 h 737"/>
                <a:gd name="T76" fmla="*/ 1899 w 1034"/>
                <a:gd name="T77" fmla="*/ 94 h 737"/>
                <a:gd name="T78" fmla="*/ 1695 w 1034"/>
                <a:gd name="T79" fmla="*/ 0 h 737"/>
                <a:gd name="T80" fmla="*/ 1491 w 1034"/>
                <a:gd name="T81" fmla="*/ 64 h 737"/>
                <a:gd name="T82" fmla="*/ 1284 w 1034"/>
                <a:gd name="T83" fmla="*/ 269 h 737"/>
                <a:gd name="T84" fmla="*/ 1093 w 1034"/>
                <a:gd name="T85" fmla="*/ 609 h 73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034"/>
                <a:gd name="T130" fmla="*/ 0 h 737"/>
                <a:gd name="T131" fmla="*/ 1034 w 1034"/>
                <a:gd name="T132" fmla="*/ 737 h 73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gradFill rotWithShape="0">
              <a:gsLst>
                <a:gs pos="0">
                  <a:srgbClr val="669900"/>
                </a:gs>
                <a:gs pos="50000">
                  <a:srgbClr val="C2D699"/>
                </a:gs>
                <a:gs pos="100000">
                  <a:srgbClr val="669900"/>
                </a:gs>
              </a:gsLst>
              <a:lin ang="27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9900"/>
              </a:extrusionClr>
            </a:sp3d>
          </p:spPr>
          <p:txBody>
            <a:bodyPr>
              <a:flatTx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25" name="Group 14"/>
            <p:cNvGrpSpPr>
              <a:grpSpLocks/>
            </p:cNvGrpSpPr>
            <p:nvPr/>
          </p:nvGrpSpPr>
          <p:grpSpPr bwMode="auto">
            <a:xfrm>
              <a:off x="4261037" y="3430551"/>
              <a:ext cx="398463" cy="523875"/>
              <a:chOff x="3933" y="930"/>
              <a:chExt cx="251" cy="330"/>
            </a:xfrm>
          </p:grpSpPr>
          <p:sp>
            <p:nvSpPr>
              <p:cNvPr id="255" name="Oval 15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6" name="Rectangle 16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7" name="Rectangle 17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8" name="Oval 18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259" name="Group 19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60" name="Group 20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70" name="Freeform 21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71" name="Freeform 22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72" name="Freeform 23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73" name="Freeform 24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74" name="Freeform 25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75" name="Freeform 26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76" name="Freeform 27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77" name="Freeform 28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  <p:grpSp>
              <p:nvGrpSpPr>
                <p:cNvPr id="261" name="Group 29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62" name="Freeform 30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63" name="Freeform 31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64" name="Freeform 32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65" name="Freeform 33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66" name="Freeform 34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67" name="Freeform 35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68" name="Freeform 36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69" name="Freeform 37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28" name="Group 244"/>
            <p:cNvGrpSpPr>
              <a:grpSpLocks/>
            </p:cNvGrpSpPr>
            <p:nvPr/>
          </p:nvGrpSpPr>
          <p:grpSpPr bwMode="auto">
            <a:xfrm>
              <a:off x="5353450" y="3806687"/>
              <a:ext cx="398463" cy="523875"/>
              <a:chOff x="3933" y="930"/>
              <a:chExt cx="251" cy="330"/>
            </a:xfrm>
          </p:grpSpPr>
          <p:sp>
            <p:nvSpPr>
              <p:cNvPr id="186" name="Oval 245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7" name="Rectangle 246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8" name="Rectangle 247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9" name="Oval 248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190" name="Group 249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91" name="Group 250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01" name="Freeform 251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02" name="Freeform 252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03" name="Freeform 253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04" name="Freeform 254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05" name="Freeform 255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06" name="Freeform 256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07" name="Freeform 257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08" name="Freeform 258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  <p:grpSp>
              <p:nvGrpSpPr>
                <p:cNvPr id="192" name="Group 259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93" name="Freeform 260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94" name="Freeform 261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95" name="Freeform 262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96" name="Freeform 263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97" name="Freeform 264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98" name="Freeform 265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99" name="Freeform 266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00" name="Freeform 267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29" name="Group 292"/>
            <p:cNvGrpSpPr>
              <a:grpSpLocks/>
            </p:cNvGrpSpPr>
            <p:nvPr/>
          </p:nvGrpSpPr>
          <p:grpSpPr bwMode="auto">
            <a:xfrm>
              <a:off x="3578181" y="3918759"/>
              <a:ext cx="398463" cy="523875"/>
              <a:chOff x="3933" y="930"/>
              <a:chExt cx="251" cy="330"/>
            </a:xfrm>
          </p:grpSpPr>
          <p:sp>
            <p:nvSpPr>
              <p:cNvPr id="163" name="Oval 293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64" name="Rectangle 294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65" name="Rectangle 295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66" name="Oval 296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167" name="Group 297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68" name="Group 298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78" name="Freeform 299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79" name="Freeform 300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80" name="Freeform 301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81" name="Freeform 302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82" name="Freeform 303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83" name="Freeform 304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84" name="Freeform 305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85" name="Freeform 306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  <p:grpSp>
              <p:nvGrpSpPr>
                <p:cNvPr id="169" name="Group 307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70" name="Freeform 308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71" name="Freeform 309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72" name="Freeform 310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73" name="Freeform 311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74" name="Freeform 312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75" name="Freeform 313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76" name="Freeform 314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77" name="Freeform 315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30" name="Group 110"/>
            <p:cNvGrpSpPr>
              <a:grpSpLocks/>
            </p:cNvGrpSpPr>
            <p:nvPr/>
          </p:nvGrpSpPr>
          <p:grpSpPr bwMode="auto">
            <a:xfrm>
              <a:off x="6245043" y="3655234"/>
              <a:ext cx="398463" cy="523875"/>
              <a:chOff x="3933" y="930"/>
              <a:chExt cx="251" cy="330"/>
            </a:xfrm>
          </p:grpSpPr>
          <p:sp>
            <p:nvSpPr>
              <p:cNvPr id="140" name="Oval 111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1" name="Rectangle 11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2" name="Rectangle 113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3" name="Oval 114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144" name="Group 115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45" name="Group 116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55" name="Freeform 11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56" name="Freeform 118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57" name="Freeform 11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58" name="Freeform 120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59" name="Freeform 12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60" name="Freeform 122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61" name="Freeform 12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62" name="Freeform 124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  <p:grpSp>
              <p:nvGrpSpPr>
                <p:cNvPr id="146" name="Group 125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47" name="Freeform 12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48" name="Freeform 127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49" name="Freeform 12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50" name="Freeform 129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51" name="Freeform 13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52" name="Freeform 131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53" name="Freeform 13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54" name="Freeform 133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31" name="Group 134"/>
            <p:cNvGrpSpPr>
              <a:grpSpLocks/>
            </p:cNvGrpSpPr>
            <p:nvPr/>
          </p:nvGrpSpPr>
          <p:grpSpPr bwMode="auto">
            <a:xfrm>
              <a:off x="1891157" y="2553051"/>
              <a:ext cx="398463" cy="523875"/>
              <a:chOff x="3933" y="930"/>
              <a:chExt cx="251" cy="330"/>
            </a:xfrm>
          </p:grpSpPr>
          <p:sp>
            <p:nvSpPr>
              <p:cNvPr id="117" name="Oval 135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8" name="Rectangle 136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9" name="Rectangle 137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0" name="Oval 138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121" name="Group 139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22" name="Group 140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32" name="Freeform 141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33" name="Freeform 142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34" name="Freeform 143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35" name="Freeform 144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36" name="Freeform 145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37" name="Freeform 146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38" name="Freeform 147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39" name="Freeform 148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  <p:grpSp>
              <p:nvGrpSpPr>
                <p:cNvPr id="123" name="Group 149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24" name="Freeform 150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25" name="Freeform 151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26" name="Freeform 152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27" name="Freeform 153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28" name="Freeform 154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29" name="Freeform 155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30" name="Freeform 156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31" name="Freeform 157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</p:grpSp>
        <p:sp>
          <p:nvSpPr>
            <p:cNvPr id="377" name="Line 353"/>
            <p:cNvSpPr>
              <a:spLocks noChangeShapeType="1"/>
            </p:cNvSpPr>
            <p:nvPr/>
          </p:nvSpPr>
          <p:spPr bwMode="auto">
            <a:xfrm flipV="1">
              <a:off x="2270697" y="2598415"/>
              <a:ext cx="2252602" cy="1659128"/>
            </a:xfrm>
            <a:prstGeom prst="line">
              <a:avLst/>
            </a:prstGeom>
            <a:noFill/>
            <a:ln w="38100">
              <a:solidFill>
                <a:srgbClr val="A162D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8" name="Line 353"/>
            <p:cNvSpPr>
              <a:spLocks noChangeShapeType="1"/>
            </p:cNvSpPr>
            <p:nvPr/>
          </p:nvSpPr>
          <p:spPr bwMode="auto">
            <a:xfrm flipH="1" flipV="1">
              <a:off x="4424396" y="2598415"/>
              <a:ext cx="1352004" cy="616576"/>
            </a:xfrm>
            <a:prstGeom prst="line">
              <a:avLst/>
            </a:prstGeom>
            <a:noFill/>
            <a:ln w="38100">
              <a:solidFill>
                <a:srgbClr val="A162D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9" name="Line 353"/>
            <p:cNvSpPr>
              <a:spLocks noChangeShapeType="1"/>
            </p:cNvSpPr>
            <p:nvPr/>
          </p:nvSpPr>
          <p:spPr bwMode="auto">
            <a:xfrm flipH="1" flipV="1">
              <a:off x="5926830" y="3211670"/>
              <a:ext cx="2535136" cy="146455"/>
            </a:xfrm>
            <a:prstGeom prst="line">
              <a:avLst/>
            </a:prstGeom>
            <a:noFill/>
            <a:ln w="38100">
              <a:solidFill>
                <a:srgbClr val="A162D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37" name="Group 329"/>
            <p:cNvGrpSpPr>
              <a:grpSpLocks/>
            </p:cNvGrpSpPr>
            <p:nvPr/>
          </p:nvGrpSpPr>
          <p:grpSpPr bwMode="auto">
            <a:xfrm>
              <a:off x="5628556" y="2934854"/>
              <a:ext cx="398463" cy="523875"/>
              <a:chOff x="3933" y="930"/>
              <a:chExt cx="251" cy="330"/>
            </a:xfrm>
          </p:grpSpPr>
          <p:sp>
            <p:nvSpPr>
              <p:cNvPr id="39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0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43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44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54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55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56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57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58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59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60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61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  <p:grpSp>
              <p:nvGrpSpPr>
                <p:cNvPr id="45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46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47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48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49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50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51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52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53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23" name="Group 268"/>
            <p:cNvGrpSpPr>
              <a:grpSpLocks/>
            </p:cNvGrpSpPr>
            <p:nvPr/>
          </p:nvGrpSpPr>
          <p:grpSpPr bwMode="auto">
            <a:xfrm>
              <a:off x="4272378" y="2262205"/>
              <a:ext cx="398463" cy="523875"/>
              <a:chOff x="3933" y="930"/>
              <a:chExt cx="251" cy="330"/>
            </a:xfrm>
          </p:grpSpPr>
          <p:sp>
            <p:nvSpPr>
              <p:cNvPr id="301" name="Oval 269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02" name="Rectangle 270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03" name="Rectangle 27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04" name="Oval 272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305" name="Group 273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306" name="Group 274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316" name="Freeform 275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17" name="Freeform 27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18" name="Freeform 277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19" name="Freeform 27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20" name="Freeform 279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21" name="Freeform 28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22" name="Freeform 281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23" name="Freeform 28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  <p:grpSp>
              <p:nvGrpSpPr>
                <p:cNvPr id="307" name="Group 283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308" name="Freeform 284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09" name="Freeform 28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10" name="Freeform 286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11" name="Freeform 28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12" name="Freeform 288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13" name="Freeform 28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14" name="Freeform 290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15" name="Freeform 29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</p:grpSp>
        <p:sp>
          <p:nvSpPr>
            <p:cNvPr id="380" name="TextBox 379"/>
            <p:cNvSpPr txBox="1"/>
            <p:nvPr/>
          </p:nvSpPr>
          <p:spPr>
            <a:xfrm rot="19365438">
              <a:off x="1829691" y="3052137"/>
              <a:ext cx="2471977" cy="406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400" b="1" dirty="0" smtClean="0">
                  <a:solidFill>
                    <a:srgbClr val="A162D0"/>
                  </a:solidFill>
                  <a:latin typeface="Calibri"/>
                </a:rPr>
                <a:t>desired path</a:t>
              </a:r>
            </a:p>
          </p:txBody>
        </p:sp>
        <p:sp>
          <p:nvSpPr>
            <p:cNvPr id="383" name="TextBox 382"/>
            <p:cNvSpPr txBox="1"/>
            <p:nvPr/>
          </p:nvSpPr>
          <p:spPr>
            <a:xfrm rot="19238609">
              <a:off x="2486975" y="3393883"/>
              <a:ext cx="1907299" cy="356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prstClr val="white"/>
                  </a:solidFill>
                  <a:latin typeface="Calibri"/>
                </a:rPr>
                <a:t>label = A</a:t>
              </a:r>
              <a:endParaRPr lang="en-US" sz="1050" b="1" dirty="0" smtClean="0">
                <a:solidFill>
                  <a:prstClr val="white"/>
                </a:solidFill>
                <a:latin typeface="Calibri"/>
              </a:endParaRPr>
            </a:p>
          </p:txBody>
        </p:sp>
        <p:grpSp>
          <p:nvGrpSpPr>
            <p:cNvPr id="33" name="Group 182"/>
            <p:cNvGrpSpPr>
              <a:grpSpLocks/>
            </p:cNvGrpSpPr>
            <p:nvPr/>
          </p:nvGrpSpPr>
          <p:grpSpPr bwMode="auto">
            <a:xfrm>
              <a:off x="7385265" y="3043319"/>
              <a:ext cx="398463" cy="523875"/>
              <a:chOff x="3933" y="930"/>
              <a:chExt cx="251" cy="330"/>
            </a:xfrm>
          </p:grpSpPr>
          <p:sp>
            <p:nvSpPr>
              <p:cNvPr id="71" name="Oval 183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2" name="Rectangle 184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3" name="Rectangle 185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4" name="Oval 186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75" name="Group 187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76" name="Group 188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86" name="Freeform 189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87" name="Freeform 190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88" name="Freeform 191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89" name="Freeform 192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90" name="Freeform 193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91" name="Freeform 194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92" name="Freeform 195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93" name="Freeform 196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  <p:grpSp>
              <p:nvGrpSpPr>
                <p:cNvPr id="77" name="Group 197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78" name="Freeform 198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79" name="Freeform 199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80" name="Freeform 200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81" name="Freeform 201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82" name="Freeform 202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83" name="Freeform 203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84" name="Freeform 204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85" name="Freeform 205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</p:grpSp>
        <p:sp>
          <p:nvSpPr>
            <p:cNvPr id="3" name="TextBox 2"/>
            <p:cNvSpPr txBox="1"/>
            <p:nvPr/>
          </p:nvSpPr>
          <p:spPr>
            <a:xfrm>
              <a:off x="148044" y="2879870"/>
              <a:ext cx="1437462" cy="356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latin typeface="+mn-lt"/>
                </a:rPr>
                <a:t>ingress LER</a:t>
              </a:r>
            </a:p>
          </p:txBody>
        </p:sp>
        <p:sp>
          <p:nvSpPr>
            <p:cNvPr id="332" name="TextBox 331"/>
            <p:cNvSpPr txBox="1"/>
            <p:nvPr/>
          </p:nvSpPr>
          <p:spPr>
            <a:xfrm>
              <a:off x="7338726" y="2685727"/>
              <a:ext cx="1437462" cy="356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latin typeface="+mn-lt"/>
                </a:rPr>
                <a:t>egress LER</a:t>
              </a:r>
            </a:p>
          </p:txBody>
        </p:sp>
        <p:sp>
          <p:nvSpPr>
            <p:cNvPr id="333" name="TextBox 332"/>
            <p:cNvSpPr txBox="1"/>
            <p:nvPr/>
          </p:nvSpPr>
          <p:spPr>
            <a:xfrm rot="1515065">
              <a:off x="4133270" y="2917289"/>
              <a:ext cx="1907299" cy="356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prstClr val="white"/>
                  </a:solidFill>
                  <a:latin typeface="Calibri"/>
                </a:rPr>
                <a:t>label = B</a:t>
              </a:r>
              <a:endParaRPr lang="en-US" sz="1050" b="1" dirty="0" smtClea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34" name="TextBox 333"/>
            <p:cNvSpPr txBox="1"/>
            <p:nvPr/>
          </p:nvSpPr>
          <p:spPr>
            <a:xfrm rot="183838">
              <a:off x="5754386" y="3238350"/>
              <a:ext cx="1907299" cy="356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prstClr val="white"/>
                  </a:solidFill>
                  <a:latin typeface="Calibri"/>
                </a:rPr>
                <a:t>label = C</a:t>
              </a:r>
              <a:endParaRPr lang="en-US" sz="1050" b="1" dirty="0" smtClea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35" name="Line 353"/>
            <p:cNvSpPr>
              <a:spLocks noChangeShapeType="1"/>
            </p:cNvSpPr>
            <p:nvPr/>
          </p:nvSpPr>
          <p:spPr bwMode="auto">
            <a:xfrm flipH="1" flipV="1">
              <a:off x="1263262" y="3515698"/>
              <a:ext cx="1142640" cy="632860"/>
            </a:xfrm>
            <a:prstGeom prst="line">
              <a:avLst/>
            </a:prstGeom>
            <a:noFill/>
            <a:ln w="38100">
              <a:solidFill>
                <a:srgbClr val="A162D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6" name="Line 353"/>
            <p:cNvSpPr>
              <a:spLocks noChangeShapeType="1"/>
            </p:cNvSpPr>
            <p:nvPr/>
          </p:nvSpPr>
          <p:spPr bwMode="auto">
            <a:xfrm flipH="1" flipV="1">
              <a:off x="215878" y="3376028"/>
              <a:ext cx="1014236" cy="164030"/>
            </a:xfrm>
            <a:prstGeom prst="line">
              <a:avLst/>
            </a:prstGeom>
            <a:noFill/>
            <a:ln w="38100">
              <a:solidFill>
                <a:srgbClr val="A162D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32" name="Group 158"/>
            <p:cNvGrpSpPr>
              <a:grpSpLocks/>
            </p:cNvGrpSpPr>
            <p:nvPr/>
          </p:nvGrpSpPr>
          <p:grpSpPr bwMode="auto">
            <a:xfrm>
              <a:off x="1041891" y="3204925"/>
              <a:ext cx="398463" cy="523875"/>
              <a:chOff x="3933" y="930"/>
              <a:chExt cx="251" cy="330"/>
            </a:xfrm>
          </p:grpSpPr>
          <p:sp>
            <p:nvSpPr>
              <p:cNvPr id="94" name="Oval 159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95" name="Rectangle 160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96" name="Rectangle 16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97" name="Oval 162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98" name="Group 163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99" name="Group 164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09" name="Freeform 165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10" name="Freeform 16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11" name="Freeform 167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12" name="Freeform 16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13" name="Freeform 169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14" name="Freeform 17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15" name="Freeform 171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16" name="Freeform 17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  <p:grpSp>
              <p:nvGrpSpPr>
                <p:cNvPr id="100" name="Group 173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01" name="Freeform 174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02" name="Freeform 17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03" name="Freeform 176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04" name="Freeform 17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05" name="Freeform 178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06" name="Freeform 17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07" name="Freeform 180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08" name="Freeform 18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26" name="Group 86"/>
            <p:cNvGrpSpPr>
              <a:grpSpLocks/>
            </p:cNvGrpSpPr>
            <p:nvPr/>
          </p:nvGrpSpPr>
          <p:grpSpPr bwMode="auto">
            <a:xfrm>
              <a:off x="2177192" y="3848619"/>
              <a:ext cx="398463" cy="523875"/>
              <a:chOff x="3933" y="930"/>
              <a:chExt cx="251" cy="330"/>
            </a:xfrm>
          </p:grpSpPr>
          <p:sp>
            <p:nvSpPr>
              <p:cNvPr id="232" name="Oval 87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3" name="Rectangle 88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4" name="Rectangle 89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5" name="Oval 90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236" name="Group 91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37" name="Group 92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47" name="Freeform 93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48" name="Freeform 94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49" name="Freeform 95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50" name="Freeform 96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51" name="Freeform 97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52" name="Freeform 98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53" name="Freeform 99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54" name="Freeform 100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  <p:grpSp>
              <p:nvGrpSpPr>
                <p:cNvPr id="238" name="Group 101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39" name="Freeform 102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40" name="Freeform 103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41" name="Freeform 104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42" name="Freeform 105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43" name="Freeform 106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44" name="Freeform 107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45" name="Freeform 108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46" name="Freeform 109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9" name="Group 8"/>
            <p:cNvGrpSpPr/>
            <p:nvPr/>
          </p:nvGrpSpPr>
          <p:grpSpPr>
            <a:xfrm>
              <a:off x="762760" y="3831824"/>
              <a:ext cx="898760" cy="1034129"/>
              <a:chOff x="1916630" y="4722672"/>
              <a:chExt cx="898760" cy="1034129"/>
            </a:xfrm>
          </p:grpSpPr>
          <p:sp>
            <p:nvSpPr>
              <p:cNvPr id="389" name="TextBox 388"/>
              <p:cNvSpPr txBox="1"/>
              <p:nvPr/>
            </p:nvSpPr>
            <p:spPr>
              <a:xfrm>
                <a:off x="1916630" y="4722672"/>
                <a:ext cx="898760" cy="103412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85000"/>
                  </a:lnSpc>
                </a:pPr>
                <a:r>
                  <a:rPr lang="en-US" sz="2400" b="1" dirty="0" smtClean="0">
                    <a:solidFill>
                      <a:prstClr val="black"/>
                    </a:solidFill>
                    <a:latin typeface="Calibri"/>
                  </a:rPr>
                  <a:t>A</a:t>
                </a:r>
              </a:p>
              <a:p>
                <a:pPr algn="ctr">
                  <a:lnSpc>
                    <a:spcPct val="85000"/>
                  </a:lnSpc>
                </a:pPr>
                <a:r>
                  <a:rPr lang="en-US" sz="2400" b="1" dirty="0" smtClean="0">
                    <a:solidFill>
                      <a:prstClr val="black"/>
                    </a:solidFill>
                    <a:latin typeface="Calibri"/>
                  </a:rPr>
                  <a:t>B</a:t>
                </a:r>
              </a:p>
              <a:p>
                <a:pPr algn="ctr">
                  <a:lnSpc>
                    <a:spcPct val="85000"/>
                  </a:lnSpc>
                </a:pPr>
                <a:r>
                  <a:rPr lang="en-US" sz="2400" b="1" dirty="0" smtClean="0">
                    <a:solidFill>
                      <a:prstClr val="black"/>
                    </a:solidFill>
                    <a:latin typeface="Calibri"/>
                  </a:rPr>
                  <a:t>C</a:t>
                </a:r>
              </a:p>
            </p:txBody>
          </p:sp>
          <p:cxnSp>
            <p:nvCxnSpPr>
              <p:cNvPr id="6" name="Straight Connector 5"/>
              <p:cNvCxnSpPr/>
              <p:nvPr/>
            </p:nvCxnSpPr>
            <p:spPr>
              <a:xfrm>
                <a:off x="1923407" y="5053264"/>
                <a:ext cx="891982" cy="0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" name="Straight Connector 338"/>
              <p:cNvCxnSpPr/>
              <p:nvPr/>
            </p:nvCxnSpPr>
            <p:spPr>
              <a:xfrm>
                <a:off x="1923407" y="5362075"/>
                <a:ext cx="891982" cy="0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extBox 9"/>
            <p:cNvSpPr txBox="1"/>
            <p:nvPr/>
          </p:nvSpPr>
          <p:spPr>
            <a:xfrm>
              <a:off x="211048" y="3825167"/>
              <a:ext cx="583390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err="1" smtClean="0">
                  <a:latin typeface="+mn-lt"/>
                </a:rPr>
                <a:t>ToS</a:t>
              </a:r>
              <a:endParaRPr lang="en-US" sz="2000" b="1" dirty="0" smtClean="0">
                <a:latin typeface="+mn-lt"/>
              </a:endParaRPr>
            </a:p>
          </p:txBody>
        </p:sp>
        <p:sp>
          <p:nvSpPr>
            <p:cNvPr id="344" name="TextBox 343"/>
            <p:cNvSpPr txBox="1"/>
            <p:nvPr/>
          </p:nvSpPr>
          <p:spPr>
            <a:xfrm>
              <a:off x="207851" y="4479830"/>
              <a:ext cx="583390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err="1" smtClean="0">
                  <a:latin typeface="+mn-lt"/>
                </a:rPr>
                <a:t>BoS</a:t>
              </a:r>
              <a:endParaRPr lang="en-US" sz="2000" b="1" dirty="0" smtClean="0">
                <a:latin typeface="+mn-lt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2911116" y="1248587"/>
              <a:ext cx="898760" cy="722955"/>
              <a:chOff x="2679421" y="4054328"/>
              <a:chExt cx="898760" cy="722955"/>
            </a:xfrm>
          </p:grpSpPr>
          <p:sp>
            <p:nvSpPr>
              <p:cNvPr id="346" name="TextBox 345"/>
              <p:cNvSpPr txBox="1"/>
              <p:nvPr/>
            </p:nvSpPr>
            <p:spPr>
              <a:xfrm>
                <a:off x="2679421" y="4054328"/>
                <a:ext cx="898760" cy="72295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85000"/>
                  </a:lnSpc>
                </a:pPr>
                <a:r>
                  <a:rPr lang="en-US" sz="2400" b="1" dirty="0" smtClean="0">
                    <a:solidFill>
                      <a:prstClr val="black"/>
                    </a:solidFill>
                    <a:latin typeface="Calibri"/>
                  </a:rPr>
                  <a:t>B</a:t>
                </a:r>
              </a:p>
              <a:p>
                <a:pPr algn="ctr">
                  <a:lnSpc>
                    <a:spcPct val="85000"/>
                  </a:lnSpc>
                </a:pPr>
                <a:r>
                  <a:rPr lang="en-US" sz="2400" b="1" dirty="0" smtClean="0">
                    <a:solidFill>
                      <a:prstClr val="black"/>
                    </a:solidFill>
                    <a:latin typeface="Calibri"/>
                  </a:rPr>
                  <a:t>C</a:t>
                </a:r>
              </a:p>
            </p:txBody>
          </p:sp>
          <p:cxnSp>
            <p:nvCxnSpPr>
              <p:cNvPr id="347" name="Straight Connector 346"/>
              <p:cNvCxnSpPr/>
              <p:nvPr/>
            </p:nvCxnSpPr>
            <p:spPr>
              <a:xfrm>
                <a:off x="2686198" y="4408984"/>
                <a:ext cx="891982" cy="0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1" name="TextBox 380"/>
            <p:cNvSpPr txBox="1"/>
            <p:nvPr/>
          </p:nvSpPr>
          <p:spPr>
            <a:xfrm>
              <a:off x="4862835" y="1541932"/>
              <a:ext cx="898760" cy="40902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400" b="1" dirty="0" smtClean="0">
                  <a:solidFill>
                    <a:prstClr val="black"/>
                  </a:solidFill>
                  <a:latin typeface="Calibri"/>
                </a:rPr>
                <a:t>C</a:t>
              </a:r>
            </a:p>
          </p:txBody>
        </p:sp>
        <p:sp>
          <p:nvSpPr>
            <p:cNvPr id="391" name="TextBox 390"/>
            <p:cNvSpPr txBox="1"/>
            <p:nvPr/>
          </p:nvSpPr>
          <p:spPr>
            <a:xfrm>
              <a:off x="1926249" y="3981016"/>
              <a:ext cx="898760" cy="4090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400" b="1" dirty="0" smtClean="0">
                  <a:solidFill>
                    <a:prstClr val="black"/>
                  </a:solidFill>
                  <a:latin typeface="Calibri"/>
                </a:rPr>
                <a:t>1</a:t>
              </a:r>
            </a:p>
          </p:txBody>
        </p:sp>
        <p:sp>
          <p:nvSpPr>
            <p:cNvPr id="392" name="TextBox 391"/>
            <p:cNvSpPr txBox="1"/>
            <p:nvPr/>
          </p:nvSpPr>
          <p:spPr>
            <a:xfrm>
              <a:off x="4028260" y="2413182"/>
              <a:ext cx="898760" cy="4090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400" b="1" dirty="0" smtClean="0">
                  <a:solidFill>
                    <a:prstClr val="black"/>
                  </a:solidFill>
                  <a:latin typeface="Calibri"/>
                </a:rPr>
                <a:t>2</a:t>
              </a:r>
            </a:p>
          </p:txBody>
        </p:sp>
        <p:sp>
          <p:nvSpPr>
            <p:cNvPr id="393" name="TextBox 392"/>
            <p:cNvSpPr txBox="1"/>
            <p:nvPr/>
          </p:nvSpPr>
          <p:spPr>
            <a:xfrm>
              <a:off x="5386495" y="3074924"/>
              <a:ext cx="898760" cy="4090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400" b="1" dirty="0" smtClean="0">
                  <a:solidFill>
                    <a:prstClr val="black"/>
                  </a:solidFill>
                  <a:latin typeface="Calibri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68663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and local segments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sz="2400" dirty="0"/>
              <a:t>In Segment Routing the </a:t>
            </a:r>
            <a:r>
              <a:rPr lang="en-US" sz="2400" dirty="0" smtClean="0"/>
              <a:t>labels are </a:t>
            </a:r>
            <a:r>
              <a:rPr lang="en-US" sz="2400" dirty="0"/>
              <a:t>called </a:t>
            </a:r>
            <a:r>
              <a:rPr lang="en-US" sz="2400" i="1" dirty="0" smtClean="0"/>
              <a:t>Segment IDs </a:t>
            </a:r>
            <a:r>
              <a:rPr lang="en-US" sz="2400" dirty="0" smtClean="0"/>
              <a:t>(SIDs)</a:t>
            </a: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in </a:t>
            </a:r>
            <a:r>
              <a:rPr lang="en-US" sz="2400" i="1" dirty="0"/>
              <a:t>MPLS</a:t>
            </a:r>
            <a:r>
              <a:rPr lang="en-US" sz="2400" dirty="0"/>
              <a:t> </a:t>
            </a:r>
            <a:r>
              <a:rPr lang="en-US" sz="2400" dirty="0" smtClean="0"/>
              <a:t>SR the SID </a:t>
            </a:r>
            <a:r>
              <a:rPr lang="en-US" sz="2400" dirty="0"/>
              <a:t>is the 20-bit label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and in </a:t>
            </a:r>
            <a:r>
              <a:rPr lang="en-US" sz="2400" i="1" dirty="0"/>
              <a:t>IPv6</a:t>
            </a:r>
            <a:r>
              <a:rPr lang="en-US" sz="2400" dirty="0"/>
              <a:t> </a:t>
            </a:r>
            <a:r>
              <a:rPr lang="en-US" sz="2400" dirty="0" smtClean="0"/>
              <a:t>SR </a:t>
            </a:r>
            <a:r>
              <a:rPr lang="en-US" sz="2400" dirty="0"/>
              <a:t>(SRv6) </a:t>
            </a:r>
            <a:r>
              <a:rPr lang="en-US" sz="2400" dirty="0" smtClean="0"/>
              <a:t>it is a </a:t>
            </a:r>
            <a:r>
              <a:rPr lang="en-US" sz="2400" dirty="0"/>
              <a:t>128-bit address</a:t>
            </a:r>
          </a:p>
          <a:p>
            <a:r>
              <a:rPr lang="en-US" sz="2400" dirty="0" smtClean="0"/>
              <a:t>There are 2 main types of SIDs :</a:t>
            </a:r>
          </a:p>
          <a:p>
            <a:r>
              <a:rPr lang="en-US" sz="2400" dirty="0"/>
              <a:t>An </a:t>
            </a:r>
            <a:r>
              <a:rPr lang="en-US" sz="2400" b="1" dirty="0"/>
              <a:t>adjacency SID </a:t>
            </a:r>
            <a:r>
              <a:rPr lang="en-US" dirty="0"/>
              <a:t>(local SID) </a:t>
            </a:r>
            <a:r>
              <a:rPr lang="en-US" sz="2400" dirty="0" smtClean="0"/>
              <a:t>refers to a link (port)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	it has local significance (like normal MPLS labels)</a:t>
            </a: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/>
              <a:t>	only the LSR advertising it can use it with that meaning</a:t>
            </a:r>
          </a:p>
          <a:p>
            <a:r>
              <a:rPr lang="en-US" sz="2400" dirty="0" smtClean="0"/>
              <a:t>A </a:t>
            </a:r>
            <a:r>
              <a:rPr lang="en-US" sz="2400" b="1" dirty="0" smtClean="0"/>
              <a:t>node SID </a:t>
            </a:r>
            <a:r>
              <a:rPr lang="en-US" dirty="0" smtClean="0"/>
              <a:t>(prefix SID, global SID) </a:t>
            </a:r>
            <a:r>
              <a:rPr lang="en-US" sz="2400" dirty="0" smtClean="0"/>
              <a:t>refers to a destination node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if has global significance (unique, like IP addresses)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the network forwards over the shortest path to the node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	every LSR has the same entry in its LFIB</a:t>
            </a:r>
          </a:p>
          <a:p>
            <a:pPr>
              <a:spcBef>
                <a:spcPts val="0"/>
              </a:spcBef>
            </a:pP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FF0000"/>
                </a:solidFill>
              </a:rPr>
              <a:t>WARNING: this is a simplification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89449663"/>
      </p:ext>
    </p:extLst>
  </p:cSld>
  <p:clrMapOvr>
    <a:masterClrMapping/>
  </p:clrMapOvr>
</p:sld>
</file>

<file path=ppt/theme/theme1.xml><?xml version="1.0" encoding="utf-8"?>
<a:theme xmlns:a="http://schemas.openxmlformats.org/drawingml/2006/main" name="RADtemplate-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294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4D4948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ctr">
          <a:lnSpc>
            <a:spcPct val="85000"/>
          </a:lnSpc>
          <a:defRPr sz="1100" b="1"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C00000"/>
        </a:dk2>
        <a:lt2>
          <a:srgbClr val="969696"/>
        </a:lt2>
        <a:accent1>
          <a:srgbClr val="C00000"/>
        </a:accent1>
        <a:accent2>
          <a:srgbClr val="0098A1"/>
        </a:accent2>
        <a:accent3>
          <a:srgbClr val="FFFFFF"/>
        </a:accent3>
        <a:accent4>
          <a:srgbClr val="000000"/>
        </a:accent4>
        <a:accent5>
          <a:srgbClr val="DCAAAA"/>
        </a:accent5>
        <a:accent6>
          <a:srgbClr val="008991"/>
        </a:accent6>
        <a:hlink>
          <a:srgbClr val="F29400"/>
        </a:hlink>
        <a:folHlink>
          <a:srgbClr val="0098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RADtemplate-2013</Template>
  <TotalTime>24194</TotalTime>
  <Words>644</Words>
  <Application>Microsoft Office PowerPoint</Application>
  <PresentationFormat>On-screen Show (4:3)</PresentationFormat>
  <Paragraphs>338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Adobe Ming Std L</vt:lpstr>
      <vt:lpstr>Arial</vt:lpstr>
      <vt:lpstr>Calibri</vt:lpstr>
      <vt:lpstr>Times New Roman</vt:lpstr>
      <vt:lpstr>Times New Roman (Hebrew)</vt:lpstr>
      <vt:lpstr>Wingdings</vt:lpstr>
      <vt:lpstr>RADtemplate-2013</vt:lpstr>
      <vt:lpstr>Segment Routing</vt:lpstr>
      <vt:lpstr>Source routing</vt:lpstr>
      <vt:lpstr>Source routing example</vt:lpstr>
      <vt:lpstr>Source routing is evil</vt:lpstr>
      <vt:lpstr>Safe policy-based routing</vt:lpstr>
      <vt:lpstr>Segment routing vs. SDN</vt:lpstr>
      <vt:lpstr>MPLS-based Segment Routing</vt:lpstr>
      <vt:lpstr>MPLS Segment Routing example</vt:lpstr>
      <vt:lpstr>Global and local segments</vt:lpstr>
      <vt:lpstr>Label distribution</vt:lpstr>
      <vt:lpstr>Segments as instructions</vt:lpstr>
      <vt:lpstr>IPv6 extension headers</vt:lpstr>
      <vt:lpstr>SRv6 extension header (SRH)</vt:lpstr>
      <vt:lpstr>Unified-IP-SR</vt:lpstr>
      <vt:lpstr>FRR and LFA</vt:lpstr>
      <vt:lpstr>MPLS Fast ReRoute</vt:lpstr>
      <vt:lpstr>LFA</vt:lpstr>
      <vt:lpstr>Finding LFAs</vt:lpstr>
      <vt:lpstr>MPLS LFA with targeted LDP</vt:lpstr>
      <vt:lpstr>TI-LFA</vt:lpstr>
      <vt:lpstr>PowerPoint Presentation</vt:lpstr>
    </vt:vector>
  </TitlesOfParts>
  <Company>Rad 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QoS for rich services</dc:title>
  <dc:creator>Y(J)S</dc:creator>
  <cp:keywords>QoS, MEF, NFV</cp:keywords>
  <cp:lastModifiedBy>Yaakov Stein</cp:lastModifiedBy>
  <cp:revision>1022</cp:revision>
  <dcterms:created xsi:type="dcterms:W3CDTF">2013-01-21T06:31:02Z</dcterms:created>
  <dcterms:modified xsi:type="dcterms:W3CDTF">2018-12-02T12:37:26Z</dcterms:modified>
</cp:coreProperties>
</file>