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26"/>
  </p:notesMasterIdLst>
  <p:handoutMasterIdLst>
    <p:handoutMasterId r:id="rId27"/>
  </p:handoutMasterIdLst>
  <p:sldIdLst>
    <p:sldId id="653" r:id="rId2"/>
    <p:sldId id="654" r:id="rId3"/>
    <p:sldId id="655" r:id="rId4"/>
    <p:sldId id="665" r:id="rId5"/>
    <p:sldId id="678" r:id="rId6"/>
    <p:sldId id="656" r:id="rId7"/>
    <p:sldId id="657" r:id="rId8"/>
    <p:sldId id="664" r:id="rId9"/>
    <p:sldId id="674" r:id="rId10"/>
    <p:sldId id="671" r:id="rId11"/>
    <p:sldId id="679" r:id="rId12"/>
    <p:sldId id="675" r:id="rId13"/>
    <p:sldId id="672" r:id="rId14"/>
    <p:sldId id="680" r:id="rId15"/>
    <p:sldId id="673" r:id="rId16"/>
    <p:sldId id="676" r:id="rId17"/>
    <p:sldId id="658" r:id="rId18"/>
    <p:sldId id="659" r:id="rId19"/>
    <p:sldId id="663" r:id="rId20"/>
    <p:sldId id="666" r:id="rId21"/>
    <p:sldId id="667" r:id="rId22"/>
    <p:sldId id="670" r:id="rId23"/>
    <p:sldId id="669" r:id="rId24"/>
    <p:sldId id="660" r:id="rId25"/>
  </p:sldIdLst>
  <p:sldSz cx="9144000" cy="6858000" type="screen4x3"/>
  <p:notesSz cx="7010400" cy="9296400"/>
  <p:defaultTextStyle>
    <a:defPPr>
      <a:defRPr lang="en-US"/>
    </a:defPPr>
    <a:lvl1pPr marL="0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6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36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52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84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104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36" algn="l" defTabSz="9140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uven (bob) Eliaz" initials="R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00FF"/>
    <a:srgbClr val="009E47"/>
    <a:srgbClr val="0098A1"/>
    <a:srgbClr val="00C8D2"/>
    <a:srgbClr val="00DE64"/>
    <a:srgbClr val="A162D0"/>
    <a:srgbClr val="D0DA00"/>
    <a:srgbClr val="C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04" autoAdjust="0"/>
    <p:restoredTop sz="93386" autoAdjust="0"/>
  </p:normalViewPr>
  <p:slideViewPr>
    <p:cSldViewPr snapToGrid="0">
      <p:cViewPr varScale="1">
        <p:scale>
          <a:sx n="70" d="100"/>
          <a:sy n="70" d="100"/>
        </p:scale>
        <p:origin x="414" y="48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2736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17/01/2016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97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17/01/2016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6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6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6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2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4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4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6" algn="l" defTabSz="9140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D4517-96C9-4380-A28E-A9EE7E734D7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943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9"/>
            <a:ext cx="4141693" cy="1294181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4"/>
            <a:ext cx="4124234" cy="1120775"/>
          </a:xfrm>
          <a:prstGeom prst="rect">
            <a:avLst/>
          </a:prstGeom>
        </p:spPr>
        <p:txBody>
          <a:bodyPr lIns="91404" tIns="45702" rIns="91404" bIns="45702"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5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4_darkblue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9"/>
            <a:ext cx="4124234" cy="764412"/>
          </a:xfrm>
          <a:prstGeom prst="rect">
            <a:avLst/>
          </a:prstGeom>
        </p:spPr>
        <p:txBody>
          <a:bodyPr lIns="91404" tIns="45702" rIns="91404" bIns="45702"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587916" y="5934779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38155" y="5462650"/>
            <a:ext cx="3111335" cy="344150"/>
          </a:xfrm>
          <a:prstGeom prst="rect">
            <a:avLst/>
          </a:prstGeom>
        </p:spPr>
        <p:txBody>
          <a:bodyPr wrap="square" lIns="91404" tIns="45702" rIns="91404" bIns="45702" rtlCol="0">
            <a:spAutoFit/>
          </a:bodyPr>
          <a:lstStyle/>
          <a:p>
            <a:pPr marL="0" marR="0" indent="0" algn="ctr" defTabSz="91403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8502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42591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42" tIns="50921" rIns="101842" bIns="5092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C00000"/>
              </a:solidFill>
              <a:latin typeface="Calibri" pitchFamily="34" charset="0"/>
              <a:ea typeface="Adobe Ming Std L" pitchFamily="18" charset="-128"/>
              <a:cs typeface="Times New Roman (Hebrew)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>
            <a:lum bright="15000"/>
          </a:blip>
          <a:srcRect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ound Same Side Corner Rectangle 9"/>
          <p:cNvSpPr/>
          <p:nvPr userDrawn="1"/>
        </p:nvSpPr>
        <p:spPr>
          <a:xfrm>
            <a:off x="0" y="2500312"/>
            <a:ext cx="4543425" cy="551645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  Thank you</a:t>
            </a:r>
          </a:p>
          <a:p>
            <a:pPr marL="171450" indent="-171450"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  attention!</a:t>
            </a:r>
            <a:endParaRPr lang="en-US" sz="6000" b="1" dirty="0">
              <a:solidFill>
                <a:srgbClr val="C00000"/>
              </a:solidFill>
              <a:latin typeface="Calibri" pitchFamily="34" charset="0"/>
              <a:ea typeface="Adobe Ming Std L" pitchFamily="18" charset="-128"/>
              <a:cs typeface="Times New Roman (Hebrew)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578502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4842591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pic>
        <p:nvPicPr>
          <p:cNvPr id="15" name="Picture 14" descr="logo-s"/>
          <p:cNvPicPr/>
          <p:nvPr userDrawn="1"/>
        </p:nvPicPr>
        <p:blipFill>
          <a:blip r:embed="rId3" cstate="screen"/>
          <a:stretch>
            <a:fillRect/>
          </a:stretch>
        </p:blipFill>
        <p:spPr bwMode="auto">
          <a:xfrm>
            <a:off x="1895884" y="4669912"/>
            <a:ext cx="1205113" cy="720788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 userDrawn="1"/>
        </p:nvSpPr>
        <p:spPr>
          <a:xfrm>
            <a:off x="5458695" y="1884221"/>
            <a:ext cx="2618509" cy="563195"/>
          </a:xfrm>
          <a:prstGeom prst="rect">
            <a:avLst/>
          </a:prstGeom>
          <a:noFill/>
        </p:spPr>
        <p:txBody>
          <a:bodyPr wrap="square" lIns="91404" tIns="45702" rIns="91404" bIns="45702" rtlCol="0">
            <a:spAutoFit/>
          </a:bodyPr>
          <a:lstStyle/>
          <a:p>
            <a:pPr algn="l">
              <a:lnSpc>
                <a:spcPct val="85000"/>
              </a:lnSpc>
            </a:pPr>
            <a:endParaRPr lang="en-US" sz="1800" b="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85000"/>
              </a:lnSpc>
            </a:pPr>
            <a:endParaRPr lang="en-US" sz="1800" b="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8321040" cy="131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308727"/>
            <a:ext cx="6766560" cy="644740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61"/>
            <a:ext cx="7124700" cy="2665943"/>
          </a:xfrm>
          <a:prstGeom prst="rect">
            <a:avLst/>
          </a:prstGeom>
        </p:spPr>
        <p:txBody>
          <a:bodyPr lIns="91404" tIns="45702" rIns="91404" bIns="45702"/>
          <a:lstStyle>
            <a:lvl1pPr marL="225335" indent="-22533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033" indent="-238030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6906" indent="-168209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499" indent="-22533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2939" indent="-180903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8321040" cy="131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308727"/>
            <a:ext cx="6766560" cy="644740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" y="1960870"/>
            <a:ext cx="7599509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 Single Corner Rectangle 4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82" y="2318994"/>
            <a:ext cx="5880055" cy="1785453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4" y="4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8321040" cy="131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308727"/>
            <a:ext cx="6766560" cy="644740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61"/>
            <a:ext cx="7124700" cy="2665943"/>
          </a:xfrm>
          <a:prstGeom prst="rect">
            <a:avLst/>
          </a:prstGeom>
        </p:spPr>
        <p:txBody>
          <a:bodyPr lIns="91404" tIns="45702" rIns="91404" bIns="45702"/>
          <a:lstStyle>
            <a:lvl1pPr marL="225335" indent="-22533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033" indent="-238030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6906" indent="-168209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499" indent="-22533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2939" indent="-180903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7493" y="6663692"/>
            <a:ext cx="1614545" cy="211083"/>
          </a:xfrm>
          <a:prstGeom prst="rect">
            <a:avLst/>
          </a:prstGeom>
          <a:noFill/>
        </p:spPr>
        <p:txBody>
          <a:bodyPr wrap="none" lIns="91404" tIns="45702" rIns="91404" bIns="45702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8321040" cy="131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308727"/>
            <a:ext cx="6766560" cy="644740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493" y="6663692"/>
            <a:ext cx="1614545" cy="211083"/>
          </a:xfrm>
          <a:prstGeom prst="rect">
            <a:avLst/>
          </a:prstGeom>
          <a:noFill/>
        </p:spPr>
        <p:txBody>
          <a:bodyPr wrap="none" lIns="91404" tIns="45702" rIns="91404" bIns="45702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" y="1960870"/>
            <a:ext cx="7599509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 descr="rad-logo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8898" y="363370"/>
            <a:ext cx="762831" cy="410476"/>
          </a:xfrm>
          <a:prstGeom prst="rect">
            <a:avLst/>
          </a:prstGeom>
        </p:spPr>
      </p:pic>
      <p:sp>
        <p:nvSpPr>
          <p:cNvPr id="5" name="Round Single Corner Rectangle 4"/>
          <p:cNvSpPr/>
          <p:nvPr/>
        </p:nvSpPr>
        <p:spPr bwMode="auto">
          <a:xfrm flipH="1">
            <a:off x="8839200" y="6380167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82" y="2318994"/>
            <a:ext cx="5880055" cy="1785453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4" y="4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493" y="6663692"/>
            <a:ext cx="1614545" cy="211083"/>
          </a:xfrm>
          <a:prstGeom prst="rect">
            <a:avLst/>
          </a:prstGeom>
          <a:noFill/>
        </p:spPr>
        <p:txBody>
          <a:bodyPr wrap="none" lIns="91404" tIns="45702" rIns="91404" bIns="45702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9"/>
            <a:ext cx="4141693" cy="1294181"/>
          </a:xfrm>
          <a:prstGeom prst="rect">
            <a:avLst/>
          </a:prstGeom>
        </p:spPr>
        <p:txBody>
          <a:bodyPr lIns="91404" tIns="45702" rIns="91404" bIns="45702"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4"/>
            <a:ext cx="4124234" cy="1120775"/>
          </a:xfrm>
          <a:prstGeom prst="rect">
            <a:avLst/>
          </a:prstGeom>
        </p:spPr>
        <p:txBody>
          <a:bodyPr lIns="91404" tIns="45702" rIns="91404" bIns="45702"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3" name="Picture 12" descr="4_darkblue.jpg"/>
          <p:cNvPicPr>
            <a:picLocks noChangeAspect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algn="ctr"/>
            <a:endParaRPr lang="en-US" dirty="0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9"/>
            <a:ext cx="4124234" cy="764412"/>
          </a:xfrm>
          <a:prstGeom prst="rect">
            <a:avLst/>
          </a:prstGeom>
        </p:spPr>
        <p:txBody>
          <a:bodyPr lIns="91404" tIns="45702" rIns="91404" bIns="45702"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4098758" y="5994939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568178" y="6650042"/>
            <a:ext cx="1325909" cy="246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393" tIns="45696" rIns="91393" bIns="45696">
            <a:spAutoFit/>
          </a:bodyPr>
          <a:lstStyle/>
          <a:p>
            <a:pPr algn="r">
              <a:defRPr/>
            </a:pPr>
            <a:r>
              <a:rPr lang="en-US" sz="800" dirty="0" smtClean="0"/>
              <a:t>IPR and patents    Slide 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0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03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0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06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764" indent="-34276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654" indent="-285634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544" indent="-228508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560" indent="-228508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6576" indent="-228508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3596" indent="-228508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0612" indent="-228508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7628" indent="-228508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4644" indent="-228508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6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36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2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4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4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6" algn="l" defTabSz="9140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atestpatents.com/" TargetMode="External"/><Relationship Id="rId3" Type="http://schemas.openxmlformats.org/officeDocument/2006/relationships/hyperlink" Target="http://www.wipo.int/patents/en" TargetMode="External"/><Relationship Id="rId7" Type="http://schemas.openxmlformats.org/officeDocument/2006/relationships/hyperlink" Target="http://portal.uspto.gov/pair/PublicPair" TargetMode="External"/><Relationship Id="rId2" Type="http://schemas.openxmlformats.org/officeDocument/2006/relationships/hyperlink" Target="http://www.google.com/patents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register.epo.org/regviewer" TargetMode="External"/><Relationship Id="rId5" Type="http://schemas.openxmlformats.org/officeDocument/2006/relationships/hyperlink" Target="http://www.epo.org/searching/free/espacenet.html" TargetMode="External"/><Relationship Id="rId4" Type="http://schemas.openxmlformats.org/officeDocument/2006/relationships/hyperlink" Target="http://www.wipo.int/patents/en/" TargetMode="External"/><Relationship Id="rId9" Type="http://schemas.openxmlformats.org/officeDocument/2006/relationships/hyperlink" Target="http://www.ip-marketplace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907004" y="818867"/>
            <a:ext cx="5127812" cy="290697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IPR and patents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4067033" y="4760311"/>
            <a:ext cx="2456597" cy="889861"/>
          </a:xfrm>
        </p:spPr>
        <p:txBody>
          <a:bodyPr/>
          <a:lstStyle/>
          <a:p>
            <a:pPr marL="341313" indent="-55563"/>
            <a:r>
              <a:rPr lang="en-US" dirty="0" smtClean="0">
                <a:solidFill>
                  <a:srgbClr val="C00000"/>
                </a:solidFill>
              </a:rPr>
              <a:t>Yaakov (J) Stein</a:t>
            </a:r>
          </a:p>
          <a:p>
            <a:pPr marL="341313" indent="-55563" algn="ctr"/>
            <a:r>
              <a:rPr lang="en-US" dirty="0" smtClean="0">
                <a:solidFill>
                  <a:srgbClr val="C00000"/>
                </a:solidFill>
              </a:rPr>
              <a:t>CTO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i="1" dirty="0" smtClean="0"/>
              <a:t>not</a:t>
            </a:r>
            <a:r>
              <a:rPr lang="en-US" dirty="0" smtClean="0"/>
              <a:t> be patented?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5786" y="1393132"/>
            <a:ext cx="8270543" cy="461188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 smtClean="0">
                <a:solidFill>
                  <a:schemeClr val="tx1"/>
                </a:solidFill>
              </a:rPr>
              <a:t>Some examples :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abstract ideas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natural phenomena, law of nature, scientific </a:t>
            </a:r>
            <a:r>
              <a:rPr lang="en-US" altLang="en-US" sz="2400" dirty="0">
                <a:solidFill>
                  <a:schemeClr val="tx1"/>
                </a:solidFill>
              </a:rPr>
              <a:t>theories </a:t>
            </a:r>
            <a:endParaRPr lang="en-US" altLang="en-US" sz="2400" dirty="0" smtClean="0">
              <a:solidFill>
                <a:schemeClr val="tx1"/>
              </a:solidFill>
            </a:endParaRP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mathematical facts and methods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methods </a:t>
            </a:r>
            <a:r>
              <a:rPr lang="en-US" altLang="en-US" sz="2400" dirty="0">
                <a:solidFill>
                  <a:schemeClr val="tx1"/>
                </a:solidFill>
              </a:rPr>
              <a:t>for performing </a:t>
            </a:r>
            <a:r>
              <a:rPr lang="en-US" altLang="en-US" sz="2400" dirty="0" smtClean="0">
                <a:solidFill>
                  <a:schemeClr val="tx1"/>
                </a:solidFill>
              </a:rPr>
              <a:t>purely mental acts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computer programs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presentations </a:t>
            </a:r>
            <a:r>
              <a:rPr lang="en-US" altLang="en-US" sz="2400" dirty="0">
                <a:solidFill>
                  <a:schemeClr val="tx1"/>
                </a:solidFill>
              </a:rPr>
              <a:t>of </a:t>
            </a:r>
            <a:r>
              <a:rPr lang="en-US" altLang="en-US" sz="2400" dirty="0" smtClean="0">
                <a:solidFill>
                  <a:schemeClr val="tx1"/>
                </a:solidFill>
              </a:rPr>
              <a:t>information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purely aesthetic creations (literary works, music compositions)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forms of energy</a:t>
            </a:r>
          </a:p>
          <a:p>
            <a:r>
              <a:rPr lang="en-US" altLang="en-US" sz="2400" dirty="0" smtClean="0">
                <a:solidFill>
                  <a:schemeClr val="tx1"/>
                </a:solidFill>
              </a:rPr>
              <a:t>naturally occurring genetic material (DNA sequences)</a:t>
            </a:r>
            <a:endParaRPr lang="en-US" altLang="en-US" sz="2400" dirty="0">
              <a:solidFill>
                <a:schemeClr val="tx1"/>
              </a:solidFill>
            </a:endParaRP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276999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4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4842" y="1282890"/>
            <a:ext cx="8011236" cy="5172501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7546" y="1419367"/>
            <a:ext cx="861173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200" b="1" dirty="0" smtClean="0"/>
              <a:t>Algorithms</a:t>
            </a:r>
            <a:r>
              <a:rPr lang="en-US" sz="2200" dirty="0" smtClean="0"/>
              <a:t> </a:t>
            </a:r>
            <a:r>
              <a:rPr lang="en-US" sz="2200" i="1" dirty="0" smtClean="0"/>
              <a:t>may</a:t>
            </a:r>
            <a:r>
              <a:rPr lang="en-US" sz="2200" dirty="0" smtClean="0"/>
              <a:t> be protected by patents</a:t>
            </a:r>
          </a:p>
          <a:p>
            <a:pPr>
              <a:buNone/>
            </a:pPr>
            <a:r>
              <a:rPr lang="en-US" sz="2200" b="1" dirty="0" smtClean="0"/>
              <a:t>Databases</a:t>
            </a:r>
            <a:r>
              <a:rPr lang="en-US" sz="2200" dirty="0" smtClean="0"/>
              <a:t> </a:t>
            </a:r>
            <a:r>
              <a:rPr lang="en-US" sz="2200" i="1" dirty="0" smtClean="0"/>
              <a:t>may</a:t>
            </a:r>
            <a:r>
              <a:rPr lang="en-US" sz="2200" dirty="0" smtClean="0"/>
              <a:t> be protected (in the EU) by the database directive</a:t>
            </a:r>
          </a:p>
          <a:p>
            <a:pPr>
              <a:buNone/>
            </a:pPr>
            <a:r>
              <a:rPr lang="en-US" sz="2200" b="1" dirty="0" smtClean="0"/>
              <a:t>Source code </a:t>
            </a:r>
            <a:r>
              <a:rPr lang="en-US" sz="2200" i="1" dirty="0" smtClean="0"/>
              <a:t>may</a:t>
            </a:r>
            <a:r>
              <a:rPr lang="en-US" sz="2200" dirty="0" smtClean="0"/>
              <a:t> be protected by copyrights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Some history (in the US) will help explain …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1974 </a:t>
            </a:r>
            <a:r>
              <a:rPr lang="en-US" sz="2000" b="1" dirty="0" smtClean="0"/>
              <a:t>C</a:t>
            </a:r>
            <a:r>
              <a:rPr lang="en-US" sz="2000" dirty="0" smtClean="0"/>
              <a:t>ommission </a:t>
            </a:r>
            <a:r>
              <a:rPr lang="en-US" sz="2000" b="1" dirty="0" smtClean="0"/>
              <a:t>o</a:t>
            </a:r>
            <a:r>
              <a:rPr lang="en-US" sz="2000" dirty="0" smtClean="0"/>
              <a:t>n </a:t>
            </a:r>
            <a:r>
              <a:rPr lang="en-US" sz="2000" b="1" dirty="0" smtClean="0"/>
              <a:t>N</a:t>
            </a:r>
            <a:r>
              <a:rPr lang="en-US" sz="2000" dirty="0" smtClean="0"/>
              <a:t>ew </a:t>
            </a:r>
            <a:r>
              <a:rPr lang="en-US" sz="2000" b="1" dirty="0" smtClean="0"/>
              <a:t>T</a:t>
            </a:r>
            <a:r>
              <a:rPr lang="en-US" sz="2000" dirty="0" smtClean="0"/>
              <a:t>echnological </a:t>
            </a:r>
            <a:r>
              <a:rPr lang="en-US" sz="2000" b="1" dirty="0" smtClean="0"/>
              <a:t>U</a:t>
            </a:r>
            <a:r>
              <a:rPr lang="en-US" sz="2000" dirty="0" smtClean="0"/>
              <a:t>ses of Copyrighted Works</a:t>
            </a:r>
          </a:p>
          <a:p>
            <a:pPr defTabSz="627063"/>
            <a:r>
              <a:rPr lang="en-US" sz="2000" dirty="0" smtClean="0"/>
              <a:t>	decided that </a:t>
            </a:r>
            <a:r>
              <a:rPr lang="en-US" sz="2000" i="1" dirty="0" smtClean="0"/>
              <a:t>computer programs, to the extent that they embody </a:t>
            </a:r>
          </a:p>
          <a:p>
            <a:pPr defTabSz="627063"/>
            <a:r>
              <a:rPr lang="en-US" sz="2000" i="1" dirty="0" smtClean="0"/>
              <a:t>	an author's original creation, are proper subject matter of copyright</a:t>
            </a: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1980 US Congress added </a:t>
            </a:r>
            <a:r>
              <a:rPr lang="en-US" sz="2000" i="1" dirty="0" smtClean="0"/>
              <a:t>computer program</a:t>
            </a:r>
            <a:r>
              <a:rPr lang="en-US" sz="2000" dirty="0" smtClean="0"/>
              <a:t> to copyright law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1983 Apple vs. Franklin: Court of Appeals decides that even </a:t>
            </a:r>
            <a:r>
              <a:rPr lang="en-US" sz="2000" i="1" dirty="0" smtClean="0"/>
              <a:t>object code </a:t>
            </a:r>
          </a:p>
          <a:p>
            <a:pPr>
              <a:tabLst>
                <a:tab pos="573088" algn="l"/>
              </a:tabLst>
            </a:pPr>
            <a:r>
              <a:rPr lang="en-US" sz="2000" dirty="0" smtClean="0"/>
              <a:t>	is subject to copyright</a:t>
            </a:r>
          </a:p>
          <a:p>
            <a:pPr>
              <a:spcBef>
                <a:spcPts val="600"/>
              </a:spcBef>
              <a:tabLst>
                <a:tab pos="573088" algn="l"/>
              </a:tabLst>
            </a:pPr>
            <a:r>
              <a:rPr lang="en-US" sz="2000" dirty="0" smtClean="0"/>
              <a:t>1986 Whelan v. </a:t>
            </a:r>
            <a:r>
              <a:rPr lang="en-US" sz="2000" dirty="0" err="1" smtClean="0"/>
              <a:t>Jaslow</a:t>
            </a:r>
            <a:r>
              <a:rPr lang="en-US" sz="2000" dirty="0" smtClean="0"/>
              <a:t>, Broderbund v. Unison: extended software copyright  to</a:t>
            </a:r>
            <a:r>
              <a:rPr lang="en-US" sz="2000" i="1" dirty="0" smtClean="0"/>
              <a:t> </a:t>
            </a:r>
          </a:p>
          <a:p>
            <a:pPr>
              <a:tabLst>
                <a:tab pos="573088" algn="l"/>
              </a:tabLst>
            </a:pPr>
            <a:r>
              <a:rPr lang="en-US" sz="2000" i="1" dirty="0" smtClean="0"/>
              <a:t>           structure, organization, look-and-feel</a:t>
            </a:r>
          </a:p>
          <a:p>
            <a:pPr>
              <a:spcBef>
                <a:spcPts val="600"/>
              </a:spcBef>
              <a:tabLst>
                <a:tab pos="573088" algn="l"/>
              </a:tabLst>
            </a:pPr>
            <a:r>
              <a:rPr lang="en-US" sz="2000" dirty="0" smtClean="0"/>
              <a:t>1997 </a:t>
            </a:r>
            <a:r>
              <a:rPr lang="en-US" sz="2000" b="1" dirty="0" smtClean="0"/>
              <a:t>N</a:t>
            </a:r>
            <a:r>
              <a:rPr lang="en-US" sz="2000" dirty="0" smtClean="0"/>
              <a:t>o </a:t>
            </a:r>
            <a:r>
              <a:rPr lang="en-US" sz="2000" b="1" dirty="0" smtClean="0"/>
              <a:t>E</a:t>
            </a:r>
            <a:r>
              <a:rPr lang="en-US" sz="2000" dirty="0" smtClean="0"/>
              <a:t>lectronic </a:t>
            </a:r>
            <a:r>
              <a:rPr lang="en-US" sz="2000" b="1" dirty="0" smtClean="0"/>
              <a:t>T</a:t>
            </a:r>
            <a:r>
              <a:rPr lang="en-US" sz="2000" dirty="0" smtClean="0"/>
              <a:t>heft Act raises criminal penalties </a:t>
            </a:r>
            <a:r>
              <a:rPr lang="en-US" dirty="0" smtClean="0"/>
              <a:t>(even w/o monetary gain) </a:t>
            </a:r>
          </a:p>
          <a:p>
            <a:pPr>
              <a:tabLst>
                <a:tab pos="573088" algn="l"/>
              </a:tabLst>
            </a:pPr>
            <a:r>
              <a:rPr lang="en-US" sz="2000" dirty="0" smtClean="0"/>
              <a:t>	to 5 years + 250K$ + higher civil damages, closing the </a:t>
            </a:r>
            <a:r>
              <a:rPr lang="en-US" sz="2000" i="1" dirty="0" err="1" smtClean="0"/>
              <a:t>LaMacchia</a:t>
            </a:r>
            <a:r>
              <a:rPr lang="en-US" sz="2000" i="1" dirty="0" smtClean="0"/>
              <a:t> loophole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19514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is a patent worth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253483"/>
            <a:ext cx="8327502" cy="53247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Patents can be sold, so patents have monetary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How can this value be estimated ?</a:t>
            </a:r>
          </a:p>
          <a:p>
            <a:r>
              <a:rPr lang="en-US" sz="2400" dirty="0" smtClean="0"/>
              <a:t>compare to price of similar patents recently sold</a:t>
            </a:r>
          </a:p>
          <a:p>
            <a:pPr lvl="1">
              <a:spcBef>
                <a:spcPts val="0"/>
              </a:spcBef>
            </a:pPr>
            <a:r>
              <a:rPr lang="en-US" sz="1400" dirty="0" smtClean="0"/>
              <a:t>often hard to know, since price is frequently not released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A consortium is offering 1.3M$ for </a:t>
            </a:r>
            <a:r>
              <a:rPr lang="en-US" sz="1400" dirty="0" err="1"/>
              <a:t>Orckit’s</a:t>
            </a:r>
            <a:r>
              <a:rPr lang="en-US" sz="1400" dirty="0"/>
              <a:t> close to 200 patents –  about </a:t>
            </a:r>
            <a:r>
              <a:rPr lang="en-US" sz="1400" b="1" dirty="0"/>
              <a:t>$7.5K </a:t>
            </a:r>
            <a:r>
              <a:rPr lang="en-US" sz="1400" dirty="0"/>
              <a:t>per patent.</a:t>
            </a:r>
            <a:endParaRPr lang="en-US" sz="1800" dirty="0"/>
          </a:p>
          <a:p>
            <a:pPr lvl="1">
              <a:spcBef>
                <a:spcPts val="0"/>
              </a:spcBef>
            </a:pPr>
            <a:r>
              <a:rPr lang="en-US" sz="1400" dirty="0" err="1" smtClean="0"/>
              <a:t>IPOfferings</a:t>
            </a:r>
            <a:r>
              <a:rPr lang="en-US" sz="1400" dirty="0" smtClean="0"/>
              <a:t> LLC </a:t>
            </a:r>
            <a:r>
              <a:rPr lang="en-US" sz="1400" dirty="0"/>
              <a:t>says that the average paid for issued US patent is </a:t>
            </a:r>
            <a:r>
              <a:rPr lang="en-US" sz="1400" b="1" dirty="0"/>
              <a:t>$375K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Google acquired Motorola Mobility, essentially  for its 17,000 patents, for $12.5B, i.e., about </a:t>
            </a:r>
            <a:r>
              <a:rPr lang="en-US" sz="1400" b="1" dirty="0"/>
              <a:t>$735K </a:t>
            </a:r>
            <a:r>
              <a:rPr lang="en-US" sz="1400" dirty="0"/>
              <a:t>per patent</a:t>
            </a:r>
          </a:p>
          <a:p>
            <a:pPr lvl="1">
              <a:spcBef>
                <a:spcPts val="0"/>
              </a:spcBef>
            </a:pPr>
            <a:r>
              <a:rPr lang="en-US" sz="1400" dirty="0" err="1" smtClean="0"/>
              <a:t>Rockstar</a:t>
            </a:r>
            <a:r>
              <a:rPr lang="en-US" sz="1400" dirty="0" smtClean="0"/>
              <a:t> consortium (</a:t>
            </a:r>
            <a:r>
              <a:rPr lang="en-US" sz="1400" dirty="0"/>
              <a:t>Apple/Ericsson/Microsoft/Sony</a:t>
            </a:r>
            <a:r>
              <a:rPr lang="en-US" sz="1400" dirty="0" smtClean="0"/>
              <a:t>) paid </a:t>
            </a:r>
            <a:r>
              <a:rPr lang="en-US" sz="1400" dirty="0"/>
              <a:t>4.5B$ for 6000 patents from bankrupt Nortel (easily trumping Google that bid a mere 900M$), i.e. </a:t>
            </a:r>
            <a:r>
              <a:rPr lang="en-US" sz="1400" b="1" dirty="0" smtClean="0"/>
              <a:t>$750k </a:t>
            </a:r>
            <a:r>
              <a:rPr lang="en-US" sz="1400" dirty="0"/>
              <a:t>per patent</a:t>
            </a:r>
            <a:r>
              <a:rPr lang="en-US" sz="1400" dirty="0" smtClean="0"/>
              <a:t>!</a:t>
            </a:r>
          </a:p>
          <a:p>
            <a:r>
              <a:rPr lang="en-US" sz="2400" dirty="0" smtClean="0"/>
              <a:t>how much is it worth to a NPE (</a:t>
            </a:r>
            <a:r>
              <a:rPr lang="en-US" sz="2400" i="1" dirty="0" smtClean="0"/>
              <a:t>troll</a:t>
            </a:r>
            <a:r>
              <a:rPr lang="en-US" sz="2400" dirty="0" smtClean="0"/>
              <a:t>)?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number of potential infringers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royalties (Georgia-Pacific factors)</a:t>
            </a:r>
          </a:p>
          <a:p>
            <a:r>
              <a:rPr lang="en-US" sz="2400" dirty="0" smtClean="0"/>
              <a:t>how much is it worth to a PE?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save litigation costs (average $5M per suit)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save royalty payments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freedom to operate</a:t>
            </a:r>
          </a:p>
          <a:p>
            <a:r>
              <a:rPr lang="en-US" sz="2400" i="1" dirty="0" smtClean="0"/>
              <a:t>technical</a:t>
            </a:r>
            <a:r>
              <a:rPr lang="en-US" sz="2400" dirty="0" smtClean="0"/>
              <a:t> valuation</a:t>
            </a:r>
          </a:p>
          <a:p>
            <a:pPr lvl="1">
              <a:spcBef>
                <a:spcPts val="0"/>
              </a:spcBef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68943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in patenting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6528" y="1206771"/>
            <a:ext cx="8156132" cy="549568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 following need to be performed </a:t>
            </a:r>
            <a:r>
              <a:rPr lang="en-US" sz="2400" i="1" dirty="0" smtClean="0"/>
              <a:t>in each jurisdiction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Prior art search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 the US - you may want to file a </a:t>
            </a:r>
            <a:r>
              <a:rPr lang="en-US" sz="2400" i="1" dirty="0" smtClean="0"/>
              <a:t>provisional application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Drafting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Filing (from now on </a:t>
            </a:r>
            <a:r>
              <a:rPr lang="en-US" sz="2400" i="1" dirty="0" smtClean="0"/>
              <a:t>patent pending</a:t>
            </a:r>
            <a:r>
              <a:rPr lang="en-US" sz="24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Publication (usually after 18 months)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Prosecution (office </a:t>
            </a:r>
            <a:r>
              <a:rPr lang="en-US" sz="2400" dirty="0" smtClean="0"/>
              <a:t>actions, final office action, RCE, appeals)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Allowance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Fees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Issuance (patent number)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Marking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Maintenance (periodic fees)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Expected expense to receive a US patent  $10K-$20K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Expected expense </a:t>
            </a:r>
            <a:r>
              <a:rPr lang="en-US" sz="2000" dirty="0" smtClean="0"/>
              <a:t>to receive worldwide family coverage $50K-$100K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Yearly maintenance on a worldwide family $5K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935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Provisional patent applications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256655"/>
            <a:ext cx="8122786" cy="523967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Since 1995, the US PTO allows filing a </a:t>
            </a:r>
            <a:r>
              <a:rPr lang="en-US" sz="2000" i="1" dirty="0" smtClean="0"/>
              <a:t>provisional application</a:t>
            </a:r>
          </a:p>
          <a:p>
            <a:pPr marL="0" indent="0">
              <a:buNone/>
            </a:pPr>
            <a:r>
              <a:rPr lang="en-US" sz="2000" dirty="0" smtClean="0"/>
              <a:t>Provisional applications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have lower fees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are simpler to prepare (do not even require claims)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do not require filing </a:t>
            </a:r>
            <a:r>
              <a:rPr lang="en-US" sz="2000" b="1" dirty="0" smtClean="0"/>
              <a:t>I</a:t>
            </a:r>
            <a:r>
              <a:rPr lang="en-US" sz="2000" dirty="0" smtClean="0"/>
              <a:t>nformation </a:t>
            </a:r>
            <a:r>
              <a:rPr lang="en-US" sz="2000" b="1" dirty="0" smtClean="0"/>
              <a:t>D</a:t>
            </a:r>
            <a:r>
              <a:rPr lang="en-US" sz="2000" dirty="0" smtClean="0"/>
              <a:t>isclosure </a:t>
            </a:r>
            <a:r>
              <a:rPr lang="en-US" sz="2000" b="1" dirty="0" smtClean="0"/>
              <a:t>S</a:t>
            </a:r>
            <a:r>
              <a:rPr lang="en-US" sz="2000" dirty="0" smtClean="0"/>
              <a:t>tatements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capture a priority date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allow the filer to mark products </a:t>
            </a:r>
            <a:r>
              <a:rPr lang="en-US" sz="2000" i="1" dirty="0" smtClean="0"/>
              <a:t>patent pending</a:t>
            </a:r>
          </a:p>
          <a:p>
            <a:pPr marL="0" indent="0">
              <a:buNone/>
            </a:pPr>
            <a:r>
              <a:rPr lang="en-US" sz="2000" dirty="0" smtClean="0"/>
              <a:t>but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are never examined and thus never become patents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there is no such thing as a </a:t>
            </a:r>
            <a:r>
              <a:rPr lang="en-US" sz="2000" i="1" dirty="0" smtClean="0"/>
              <a:t>provisional patent</a:t>
            </a:r>
            <a:r>
              <a:rPr lang="en-US" sz="2000" dirty="0" smtClean="0"/>
              <a:t> !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only last for 1 year and can not be extended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 rights are lost if you don’t file a </a:t>
            </a:r>
            <a:r>
              <a:rPr lang="en-US" sz="2000" dirty="0" err="1" smtClean="0"/>
              <a:t>nonprovisional</a:t>
            </a:r>
            <a:r>
              <a:rPr lang="en-US" sz="2000" dirty="0" smtClean="0"/>
              <a:t> patent application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So, it is worthwhile filing a provisional patent applications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if you are unsure of the usefulness of the invention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if you are waiting for funding to develop the invention (and pay fees)</a:t>
            </a:r>
          </a:p>
          <a:p>
            <a:pPr>
              <a:spcBef>
                <a:spcPts val="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1933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37481"/>
            <a:ext cx="8191024" cy="511791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Patents are per jurisdiction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and each patent office has its own requirements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US</a:t>
            </a:r>
          </a:p>
          <a:p>
            <a:r>
              <a:rPr lang="en-US" sz="2400" dirty="0" smtClean="0"/>
              <a:t>Canada</a:t>
            </a:r>
          </a:p>
          <a:p>
            <a:r>
              <a:rPr lang="en-US" sz="2400" dirty="0" smtClean="0"/>
              <a:t>EPO – common examination, but need to file in each country!</a:t>
            </a:r>
          </a:p>
          <a:p>
            <a:r>
              <a:rPr lang="en-US" sz="2400" dirty="0" smtClean="0"/>
              <a:t>PCT (Patent Cooperation Treaty) – no protection by itself!</a:t>
            </a:r>
          </a:p>
          <a:p>
            <a:r>
              <a:rPr lang="en-US" sz="2400" dirty="0" smtClean="0"/>
              <a:t>Japan</a:t>
            </a:r>
          </a:p>
          <a:p>
            <a:r>
              <a:rPr lang="en-US" sz="2400" dirty="0" smtClean="0"/>
              <a:t>China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To decide, consider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where are your competitors?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where are your customers?</a:t>
            </a:r>
          </a:p>
        </p:txBody>
      </p:sp>
    </p:spTree>
    <p:extLst>
      <p:ext uri="{BB962C8B-B14F-4D97-AF65-F5344CB8AC3E}">
        <p14:creationId xmlns:p14="http://schemas.microsoft.com/office/powerpoint/2010/main" val="20860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 families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234911"/>
            <a:ext cx="8014729" cy="493964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There are often many related patents in a </a:t>
            </a:r>
            <a:r>
              <a:rPr lang="en-US" sz="2000" i="1" dirty="0" smtClean="0"/>
              <a:t>family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similar patents in different jurisdictions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may be different due to different requirements and details of prosecution process in various patent offices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continuation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additional claims to previous patent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must be filed before issuance of original patent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divisional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distinct variant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often filed following examiner </a:t>
            </a:r>
            <a:r>
              <a:rPr lang="en-US" sz="1800" i="1" dirty="0" smtClean="0"/>
              <a:t>restriction</a:t>
            </a:r>
            <a:r>
              <a:rPr lang="en-US" sz="1800" dirty="0" smtClean="0"/>
              <a:t> relating to multiple inventions 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must be filed before issuance of original </a:t>
            </a:r>
            <a:r>
              <a:rPr lang="en-US" sz="1800" dirty="0" smtClean="0"/>
              <a:t>patent</a:t>
            </a:r>
          </a:p>
          <a:p>
            <a:pPr>
              <a:spcBef>
                <a:spcPts val="1200"/>
              </a:spcBef>
            </a:pPr>
            <a:r>
              <a:rPr lang="en-US" sz="2000" b="1" dirty="0" smtClean="0"/>
              <a:t>C</a:t>
            </a:r>
            <a:r>
              <a:rPr lang="en-US" sz="2000" dirty="0" smtClean="0"/>
              <a:t>ontinuation </a:t>
            </a:r>
            <a:r>
              <a:rPr lang="en-US" sz="2000" b="1" dirty="0" smtClean="0"/>
              <a:t>I</a:t>
            </a:r>
            <a:r>
              <a:rPr lang="en-US" sz="2000" dirty="0" smtClean="0"/>
              <a:t>n </a:t>
            </a:r>
            <a:r>
              <a:rPr lang="en-US" sz="2000" b="1" dirty="0" smtClean="0"/>
              <a:t>P</a:t>
            </a:r>
            <a:r>
              <a:rPr lang="en-US" sz="2000" dirty="0" smtClean="0"/>
              <a:t>art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adds subject matter not in original patent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retains priority date (and term) of original patent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must be filed during lifetime of original patent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342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Format of US patent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639076" y="1215712"/>
            <a:ext cx="7904423" cy="5089554"/>
          </a:xfrm>
        </p:spPr>
        <p:txBody>
          <a:bodyPr/>
          <a:lstStyle/>
          <a:p>
            <a:r>
              <a:rPr lang="en-US" altLang="en-US" sz="2400" dirty="0"/>
              <a:t>First page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number, title, dates, inventors, assignee, search codes, references, credits, abstract, figure</a:t>
            </a:r>
          </a:p>
          <a:p>
            <a:r>
              <a:rPr lang="en-US" altLang="en-US" sz="2400" dirty="0"/>
              <a:t>Drawing sheets</a:t>
            </a:r>
          </a:p>
          <a:p>
            <a:r>
              <a:rPr lang="en-US" altLang="en-US" sz="2400" dirty="0" smtClean="0"/>
              <a:t>Description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 smtClean="0"/>
              <a:t>Background </a:t>
            </a:r>
            <a:r>
              <a:rPr lang="en-US" altLang="en-US" sz="2400" dirty="0"/>
              <a:t>(including </a:t>
            </a:r>
            <a:r>
              <a:rPr lang="en-US" altLang="en-US" sz="2400" i="1" dirty="0"/>
              <a:t>field of invention</a:t>
            </a:r>
            <a:r>
              <a:rPr lang="en-US" altLang="en-US" sz="2400" dirty="0"/>
              <a:t> and </a:t>
            </a:r>
            <a:r>
              <a:rPr lang="en-US" altLang="en-US" sz="2400" i="1" dirty="0"/>
              <a:t>prior art</a:t>
            </a:r>
            <a:r>
              <a:rPr lang="en-US" altLang="en-US" sz="2400" dirty="0"/>
              <a:t>)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Summary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Brief description of drawings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Detailed description of preferred embodiment(s)</a:t>
            </a:r>
            <a:r>
              <a:rPr lang="en-US" altLang="en-US" dirty="0"/>
              <a:t> </a:t>
            </a:r>
          </a:p>
          <a:p>
            <a:r>
              <a:rPr lang="en-US" altLang="en-US" sz="2400" dirty="0"/>
              <a:t>Claims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independent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 smtClean="0"/>
              <a:t>dependent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 smtClean="0"/>
              <a:t>claim language is not plain English</a:t>
            </a:r>
            <a:endParaRPr lang="en-US" altLang="en-US" sz="24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5271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page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176" y="1283532"/>
            <a:ext cx="4268124" cy="5460962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92788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Drawing sheets</a:t>
            </a: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7" y="2269051"/>
            <a:ext cx="2624563" cy="3424268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304" y="2269052"/>
            <a:ext cx="2616177" cy="3427064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6127845" y="3043450"/>
            <a:ext cx="2238233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9600" b="1" dirty="0" smtClean="0">
                <a:latin typeface="+mn-lt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5050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property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747713" y="1829861"/>
            <a:ext cx="7304466" cy="4038676"/>
          </a:xfrm>
        </p:spPr>
        <p:txBody>
          <a:bodyPr/>
          <a:lstStyle/>
          <a:p>
            <a:r>
              <a:rPr lang="en-US" altLang="en-US" sz="3200" dirty="0"/>
              <a:t>Real property</a:t>
            </a:r>
          </a:p>
          <a:p>
            <a:r>
              <a:rPr lang="en-US" altLang="en-US" sz="3200" dirty="0"/>
              <a:t>Personal property</a:t>
            </a:r>
          </a:p>
          <a:p>
            <a:r>
              <a:rPr lang="en-US" altLang="en-US" sz="3200" dirty="0"/>
              <a:t>Intellectual property (IPR)</a:t>
            </a:r>
          </a:p>
        </p:txBody>
      </p:sp>
    </p:spTree>
    <p:extLst>
      <p:ext uri="{BB962C8B-B14F-4D97-AF65-F5344CB8AC3E}">
        <p14:creationId xmlns:p14="http://schemas.microsoft.com/office/powerpoint/2010/main" val="304658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034" y="1392071"/>
            <a:ext cx="4050232" cy="5344705"/>
          </a:xfrm>
          <a:prstGeom prst="rect">
            <a:avLst/>
          </a:prstGeom>
          <a:ln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391402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809" y="1170084"/>
            <a:ext cx="4215949" cy="5481421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41598" y="1170084"/>
            <a:ext cx="3730152" cy="5089554"/>
          </a:xfrm>
          <a:prstGeom prst="rect">
            <a:avLst/>
          </a:prstGeom>
        </p:spPr>
        <p:txBody>
          <a:bodyPr/>
          <a:lstStyle>
            <a:lvl1pPr marL="342764" indent="-342764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654" indent="-285634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2544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599560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6576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3596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0612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7628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4644" indent="-22850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defTabSz="914400"/>
            <a:r>
              <a:rPr lang="en-US" altLang="en-US" sz="2400" kern="0" dirty="0" smtClean="0"/>
              <a:t>claims define the patent </a:t>
            </a:r>
            <a:r>
              <a:rPr lang="en-US" altLang="en-US" sz="2400" i="1" kern="0" dirty="0" smtClean="0"/>
              <a:t>coverage</a:t>
            </a:r>
          </a:p>
          <a:p>
            <a:pPr defTabSz="914400"/>
            <a:r>
              <a:rPr lang="en-US" altLang="en-US" sz="2400" kern="0" dirty="0" smtClean="0"/>
              <a:t>must define               </a:t>
            </a:r>
            <a:r>
              <a:rPr lang="en-US" altLang="en-US" sz="2400" i="1" kern="0" dirty="0" smtClean="0"/>
              <a:t>technical features</a:t>
            </a:r>
          </a:p>
          <a:p>
            <a:pPr defTabSz="914400"/>
            <a:r>
              <a:rPr lang="en-US" altLang="en-US" sz="2400" kern="0" dirty="0" smtClean="0"/>
              <a:t>(description defines  </a:t>
            </a:r>
            <a:r>
              <a:rPr lang="en-US" altLang="en-US" sz="2400" i="1" kern="0" dirty="0" smtClean="0"/>
              <a:t>terms</a:t>
            </a:r>
            <a:r>
              <a:rPr lang="en-US" altLang="en-US" sz="2400" kern="0" dirty="0" smtClean="0"/>
              <a:t> used)</a:t>
            </a:r>
            <a:endParaRPr lang="en-US" altLang="en-US" kern="0" dirty="0"/>
          </a:p>
        </p:txBody>
      </p:sp>
    </p:spTree>
    <p:extLst>
      <p:ext uri="{BB962C8B-B14F-4D97-AF65-F5344CB8AC3E}">
        <p14:creationId xmlns:p14="http://schemas.microsoft.com/office/powerpoint/2010/main" val="264948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 language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202064"/>
            <a:ext cx="7727001" cy="540345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A claim consists of </a:t>
            </a:r>
          </a:p>
          <a:p>
            <a:r>
              <a:rPr lang="en-US" sz="2400" dirty="0" smtClean="0"/>
              <a:t>Preamble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An apparatus, A device ...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 method ...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 system ...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...  according to claim X  </a:t>
            </a:r>
          </a:p>
          <a:p>
            <a:pPr lvl="2">
              <a:spcBef>
                <a:spcPts val="0"/>
              </a:spcBef>
            </a:pP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400" dirty="0" smtClean="0"/>
              <a:t>independent vs. dependent claims</a:t>
            </a:r>
            <a:endParaRPr lang="en-US" sz="2400" dirty="0"/>
          </a:p>
          <a:p>
            <a:r>
              <a:rPr lang="en-US" sz="2400" dirty="0" smtClean="0"/>
              <a:t>Transitional phrase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comprising ...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having </a:t>
            </a:r>
            <a:r>
              <a:rPr lang="en-US" sz="2400" dirty="0"/>
              <a:t>at least </a:t>
            </a:r>
            <a:r>
              <a:rPr lang="en-US" sz="2400" dirty="0" smtClean="0"/>
              <a:t>one ...</a:t>
            </a:r>
          </a:p>
          <a:p>
            <a:r>
              <a:rPr lang="en-US" sz="2400" dirty="0" smtClean="0"/>
              <a:t>Limitations describing how desired result is achieved</a:t>
            </a:r>
            <a:endParaRPr lang="en-US" sz="2400" dirty="0"/>
          </a:p>
          <a:p>
            <a:r>
              <a:rPr lang="en-US" sz="2400" dirty="0" smtClean="0"/>
              <a:t>Purpose (Optional) describing </a:t>
            </a:r>
            <a:r>
              <a:rPr lang="en-US" sz="2400" dirty="0"/>
              <a:t>the </a:t>
            </a:r>
            <a:r>
              <a:rPr lang="en-US" sz="2400" dirty="0" smtClean="0"/>
              <a:t>invention’s goal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wherein ...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whereby ...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1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 types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11246"/>
            <a:ext cx="7604171" cy="519873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There are many types of claims: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method/process/use claim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mathematical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computer-aided process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product/apparatus claim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system claim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means plus function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business method (</a:t>
            </a:r>
            <a:r>
              <a:rPr lang="en-US" sz="2400" dirty="0" err="1" smtClean="0"/>
              <a:t>Bilski</a:t>
            </a:r>
            <a:r>
              <a:rPr lang="en-US" sz="2400" dirty="0" smtClean="0"/>
              <a:t>, Alice)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Consider who will infringe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the end user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 competing vendor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 component manufacturer</a:t>
            </a:r>
          </a:p>
          <a:p>
            <a:pPr marL="0" indent="0">
              <a:buNone/>
            </a:pPr>
            <a:r>
              <a:rPr lang="en-US" sz="2400" dirty="0" smtClean="0"/>
              <a:t>Consider how infringement will be proven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18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Searching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747713" y="1829861"/>
            <a:ext cx="8246162" cy="4666473"/>
          </a:xfrm>
        </p:spPr>
        <p:txBody>
          <a:bodyPr/>
          <a:lstStyle/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Google patent search </a:t>
            </a:r>
            <a:r>
              <a:rPr lang="en-US" sz="2400" i="1" dirty="0" smtClean="0">
                <a:hlinkClick r:id="rId2"/>
              </a:rPr>
              <a:t>www.google.com/</a:t>
            </a:r>
            <a:r>
              <a:rPr lang="en-US" sz="2400" b="1" i="1" dirty="0" smtClean="0">
                <a:hlinkClick r:id="rId2"/>
              </a:rPr>
              <a:t>patents</a:t>
            </a:r>
            <a:endParaRPr lang="en-US" sz="2400" b="1" i="1" dirty="0" smtClean="0"/>
          </a:p>
          <a:p>
            <a:pPr>
              <a:lnSpc>
                <a:spcPct val="110000"/>
              </a:lnSpc>
              <a:buNone/>
            </a:pPr>
            <a:r>
              <a:rPr lang="en-US" altLang="en-US" sz="2400" b="1" dirty="0" smtClean="0"/>
              <a:t>US-PTO</a:t>
            </a:r>
            <a:r>
              <a:rPr lang="en-US" altLang="en-US" sz="2400" b="1" i="1" dirty="0" smtClean="0"/>
              <a:t> </a:t>
            </a:r>
            <a:r>
              <a:rPr lang="en-US" sz="2400" i="1" dirty="0" smtClean="0">
                <a:hlinkClick r:id="rId3"/>
              </a:rPr>
              <a:t>www.uspto.gov/</a:t>
            </a:r>
            <a:r>
              <a:rPr lang="en-US" sz="2400" b="1" i="1" dirty="0" smtClean="0">
                <a:hlinkClick r:id="rId3"/>
              </a:rPr>
              <a:t>patent</a:t>
            </a:r>
            <a:endParaRPr lang="en-US" sz="2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WIPO</a:t>
            </a:r>
            <a:r>
              <a:rPr lang="en-US" altLang="en-US" sz="2400" dirty="0" smtClean="0"/>
              <a:t> </a:t>
            </a:r>
            <a:r>
              <a:rPr lang="en-US" sz="2400" i="1" dirty="0">
                <a:hlinkClick r:id="rId4"/>
              </a:rPr>
              <a:t>www.wipo.int/</a:t>
            </a:r>
            <a:r>
              <a:rPr lang="en-US" sz="2400" b="1" i="1" dirty="0">
                <a:hlinkClick r:id="rId4"/>
              </a:rPr>
              <a:t>patents</a:t>
            </a:r>
            <a:r>
              <a:rPr lang="en-US" sz="2400" i="1" dirty="0">
                <a:hlinkClick r:id="rId4"/>
              </a:rPr>
              <a:t>/en</a:t>
            </a:r>
            <a:r>
              <a:rPr lang="en-US" sz="2400" i="1" dirty="0" smtClean="0">
                <a:hlinkClick r:id="rId4"/>
              </a:rPr>
              <a:t>/</a:t>
            </a:r>
            <a:endParaRPr lang="en-US" sz="2400" i="1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EPO </a:t>
            </a:r>
            <a:r>
              <a:rPr lang="en-US" sz="2400" b="1" dirty="0" err="1" smtClean="0"/>
              <a:t>Espacenet</a:t>
            </a:r>
            <a:r>
              <a:rPr lang="en-US" sz="2400" b="1" dirty="0"/>
              <a:t> </a:t>
            </a:r>
            <a:r>
              <a:rPr lang="en-US" sz="2400" dirty="0" smtClean="0">
                <a:hlinkClick r:id="rId5"/>
              </a:rPr>
              <a:t>www.epo.org/searching/free/</a:t>
            </a:r>
            <a:r>
              <a:rPr lang="en-US" sz="2400" b="1" dirty="0" smtClean="0">
                <a:hlinkClick r:id="rId5"/>
              </a:rPr>
              <a:t>espacenet.html</a:t>
            </a:r>
            <a:endParaRPr lang="en-US" sz="2400" b="1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EP </a:t>
            </a:r>
            <a:r>
              <a:rPr lang="en-US" altLang="en-US" sz="2400" b="1" dirty="0"/>
              <a:t>patent wrappers </a:t>
            </a:r>
            <a:r>
              <a:rPr lang="en-US" altLang="en-US" sz="2400" dirty="0" smtClean="0">
                <a:hlinkClick r:id="rId6"/>
              </a:rPr>
              <a:t>register.epo.org/</a:t>
            </a:r>
            <a:r>
              <a:rPr lang="en-US" altLang="en-US" sz="2400" b="1" dirty="0" err="1" smtClean="0">
                <a:hlinkClick r:id="rId6"/>
              </a:rPr>
              <a:t>regviewer</a:t>
            </a:r>
            <a:endParaRPr lang="en-US" altLang="en-US" sz="2400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US-PTO </a:t>
            </a:r>
            <a:r>
              <a:rPr lang="en-US" altLang="en-US" sz="2400" b="1" dirty="0"/>
              <a:t>wrappers </a:t>
            </a:r>
            <a:r>
              <a:rPr lang="en-US" altLang="en-US" sz="2400" dirty="0" smtClean="0">
                <a:hlinkClick r:id="rId7"/>
              </a:rPr>
              <a:t>portal.uspto.gov/pair/</a:t>
            </a:r>
            <a:r>
              <a:rPr lang="en-US" altLang="en-US" sz="2400" b="1" dirty="0" err="1" smtClean="0">
                <a:hlinkClick r:id="rId7"/>
              </a:rPr>
              <a:t>PublicPair</a:t>
            </a:r>
            <a:endParaRPr lang="en-US" altLang="en-US" sz="2400" b="1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/>
              <a:t>Latest patents   </a:t>
            </a:r>
            <a:r>
              <a:rPr lang="en-US" altLang="en-US" sz="2400" dirty="0" smtClean="0">
                <a:hlinkClick r:id="rId8"/>
              </a:rPr>
              <a:t>www.latestpatents.com</a:t>
            </a:r>
            <a:r>
              <a:rPr lang="en-US" altLang="en-US" sz="2400" dirty="0">
                <a:hlinkClick r:id="rId8"/>
              </a:rPr>
              <a:t>/</a:t>
            </a:r>
            <a:endParaRPr lang="en-US" altLang="en-US" sz="2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IP </a:t>
            </a:r>
            <a:r>
              <a:rPr lang="en-US" altLang="en-US" sz="2400" b="1" dirty="0"/>
              <a:t>marketplace </a:t>
            </a:r>
            <a:r>
              <a:rPr lang="en-US" altLang="en-US" sz="2400" dirty="0" smtClean="0">
                <a:hlinkClick r:id="rId9"/>
              </a:rPr>
              <a:t>www.ip-marketplace.org</a:t>
            </a:r>
            <a:r>
              <a:rPr lang="en-US" altLang="en-US" sz="2400" dirty="0">
                <a:hlinkClick r:id="rId9"/>
              </a:rPr>
              <a:t>/</a:t>
            </a:r>
            <a:endParaRPr lang="en-US" altLang="en-US" sz="24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n-US" altLang="en-US" sz="2000" dirty="0" smtClean="0"/>
              <a:t>Note – many companies do not allow R&amp;D to look at patents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in order to avoid </a:t>
            </a:r>
            <a:r>
              <a:rPr lang="en-US" altLang="en-US" sz="2000" b="1" dirty="0" smtClean="0"/>
              <a:t>willful infringement </a:t>
            </a:r>
            <a:r>
              <a:rPr lang="en-US" altLang="en-US" sz="2000" dirty="0" smtClean="0"/>
              <a:t>and </a:t>
            </a:r>
            <a:r>
              <a:rPr lang="en-US" altLang="en-US" sz="2000" b="1" dirty="0" smtClean="0"/>
              <a:t>triple damages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5176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IPR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639077" y="1352190"/>
            <a:ext cx="8297533" cy="508631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/>
              <a:t>utility patents (</a:t>
            </a:r>
            <a:r>
              <a:rPr lang="en-US" sz="2400" i="1" dirty="0"/>
              <a:t>inventions</a:t>
            </a:r>
            <a:r>
              <a:rPr lang="en-US" sz="2400" dirty="0"/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design patents (industrial designs)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copyrights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trademarks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trade secrets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trade dress (distinctive packaging)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publicity </a:t>
            </a:r>
            <a:r>
              <a:rPr lang="en-US" sz="2400" dirty="0"/>
              <a:t>rights (of celebrities)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geographical indications (terroir, e.g., of wine)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database rights (EU</a:t>
            </a:r>
            <a:r>
              <a:rPr lang="en-US" sz="24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806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IPR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420429"/>
            <a:ext cx="8095490" cy="466647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IPR creates an artificial monopoly – why is this justified ?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utilitarian (economic) theory</a:t>
            </a:r>
          </a:p>
          <a:p>
            <a:pPr marL="636448" lvl="1" indent="-285750">
              <a:spcBef>
                <a:spcPts val="0"/>
              </a:spcBef>
            </a:pPr>
            <a:r>
              <a:rPr lang="en-US" dirty="0" smtClean="0"/>
              <a:t>promote innovation and incentivize progress in arts and sciences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labor desert theory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natural rights</a:t>
            </a:r>
          </a:p>
          <a:p>
            <a:pPr lvl="1">
              <a:spcBef>
                <a:spcPts val="0"/>
              </a:spcBef>
            </a:pPr>
            <a:r>
              <a:rPr lang="en-US" dirty="0" err="1" smtClean="0"/>
              <a:t>Lockean</a:t>
            </a:r>
            <a:r>
              <a:rPr lang="en-US" dirty="0" smtClean="0"/>
              <a:t> proviso (</a:t>
            </a:r>
            <a:r>
              <a:rPr lang="en-US" dirty="0"/>
              <a:t>there is </a:t>
            </a:r>
            <a:r>
              <a:rPr lang="en-US" dirty="0" smtClean="0"/>
              <a:t>enough </a:t>
            </a:r>
            <a:r>
              <a:rPr lang="en-US" dirty="0"/>
              <a:t>left in common for others</a:t>
            </a:r>
            <a:r>
              <a:rPr lang="en-US" dirty="0" smtClean="0"/>
              <a:t>)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moral rights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/>
              <a:t>Note that all forms of IPR are </a:t>
            </a:r>
            <a:r>
              <a:rPr lang="en-US" sz="2400" b="1" i="1" dirty="0" smtClean="0"/>
              <a:t>limited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 term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 jurisdiction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 scope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6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IPR law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6054" y="1217119"/>
            <a:ext cx="8132338" cy="5221388"/>
          </a:xfrm>
        </p:spPr>
        <p:txBody>
          <a:bodyPr/>
          <a:lstStyle/>
          <a:p>
            <a:pPr>
              <a:buNone/>
            </a:pPr>
            <a:r>
              <a:rPr lang="en-US" sz="2000" dirty="0"/>
              <a:t>Unauthorized use of someone else’s IPR is called </a:t>
            </a:r>
            <a:r>
              <a:rPr lang="en-US" sz="2000" i="1" dirty="0"/>
              <a:t>infringement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Infringement may be the subject of civil law or criminal law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Infringement does not necessarily require knowledge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but willful infringement may be more serious (e.g., triple damages)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/>
              <a:t>IPR rights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are always limited in time duration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are usually limited to a given jurisdiction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sometimes require registration and/or examination in a jurisdiction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/>
              <a:t>There </a:t>
            </a:r>
            <a:r>
              <a:rPr lang="en-US" sz="2000" i="1" dirty="0"/>
              <a:t>are</a:t>
            </a:r>
            <a:r>
              <a:rPr lang="en-US" sz="2000" dirty="0"/>
              <a:t> ways to legally use someone else’s IPR </a:t>
            </a:r>
          </a:p>
          <a:p>
            <a:pPr lvl="0">
              <a:spcBef>
                <a:spcPts val="0"/>
              </a:spcBef>
            </a:pPr>
            <a:r>
              <a:rPr lang="en-US" sz="2000" dirty="0"/>
              <a:t>assignment </a:t>
            </a:r>
          </a:p>
          <a:p>
            <a:pPr lvl="0">
              <a:spcBef>
                <a:spcPts val="0"/>
              </a:spcBef>
            </a:pPr>
            <a:r>
              <a:rPr lang="en-US" sz="2000" dirty="0"/>
              <a:t>exclusive license </a:t>
            </a:r>
          </a:p>
          <a:p>
            <a:pPr lvl="0">
              <a:spcBef>
                <a:spcPts val="0"/>
              </a:spcBef>
            </a:pPr>
            <a:r>
              <a:rPr lang="en-US" sz="2000" dirty="0"/>
              <a:t>non-exclusive license</a:t>
            </a:r>
            <a:endParaRPr lang="en-US" sz="2000" i="1" dirty="0"/>
          </a:p>
          <a:p>
            <a:pPr>
              <a:spcBef>
                <a:spcPts val="1200"/>
              </a:spcBef>
              <a:buNone/>
            </a:pPr>
            <a:r>
              <a:rPr lang="en-US" sz="2000" dirty="0"/>
              <a:t>A </a:t>
            </a:r>
            <a:r>
              <a:rPr lang="en-US" sz="2000" i="1" dirty="0"/>
              <a:t>license</a:t>
            </a:r>
            <a:r>
              <a:rPr lang="en-US" sz="2000" dirty="0"/>
              <a:t> is an authorization/permission by the IPR owner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to exercise a privilege that otherwise would constitute infringement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License </a:t>
            </a:r>
            <a:r>
              <a:rPr lang="en-US" sz="2000" i="1" dirty="0"/>
              <a:t>terms</a:t>
            </a:r>
            <a:r>
              <a:rPr lang="en-US" sz="2000" dirty="0"/>
              <a:t> often involve payments </a:t>
            </a:r>
            <a:r>
              <a:rPr lang="en-US" sz="2000" dirty="0">
                <a:sym typeface="Wingdings" pitchFamily="2" charset="2"/>
              </a:rPr>
              <a:t>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793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Utility patents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639077" y="1147473"/>
            <a:ext cx="8488908" cy="5116849"/>
          </a:xfrm>
        </p:spPr>
        <p:txBody>
          <a:bodyPr/>
          <a:lstStyle/>
          <a:p>
            <a:r>
              <a:rPr lang="en-US" altLang="en-US" sz="2400" dirty="0"/>
              <a:t>promote progress in science and technology</a:t>
            </a:r>
          </a:p>
          <a:p>
            <a:r>
              <a:rPr lang="en-US" altLang="en-US" sz="2400" dirty="0"/>
              <a:t>rights are per jurisdiction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each country has national patent office (e.g. USPTO)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in EU - European Patent Organization (EP)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Paris convention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Patent Cooperation Treaty (PCT) - WIPO</a:t>
            </a:r>
          </a:p>
          <a:p>
            <a:r>
              <a:rPr lang="en-US" altLang="en-US" sz="2400" dirty="0" smtClean="0"/>
              <a:t>grant </a:t>
            </a:r>
            <a:r>
              <a:rPr lang="en-US" altLang="en-US" sz="2400" dirty="0"/>
              <a:t>exclusivity to inventor against </a:t>
            </a:r>
            <a:r>
              <a:rPr lang="en-US" altLang="en-US" sz="2400" i="1" dirty="0"/>
              <a:t>infringement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making, using, selling, offering for sale, exporting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not against researching, drawing, thinking about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note - unlike copyright, infringement does not require copying</a:t>
            </a:r>
          </a:p>
          <a:p>
            <a:r>
              <a:rPr lang="en-US" altLang="en-US" sz="2400" dirty="0"/>
              <a:t>exclusivity is for a limited period of time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altLang="en-US" sz="2400" dirty="0"/>
              <a:t>in US: 20 years from filing </a:t>
            </a:r>
            <a:r>
              <a:rPr lang="en-US" altLang="en-US" sz="2400" dirty="0" smtClean="0"/>
              <a:t>(once was </a:t>
            </a:r>
            <a:r>
              <a:rPr lang="en-US" altLang="en-US" sz="2400" dirty="0"/>
              <a:t>17 years from </a:t>
            </a:r>
            <a:r>
              <a:rPr lang="en-US" altLang="en-US" sz="2400" dirty="0" smtClean="0"/>
              <a:t>grant)</a:t>
            </a:r>
          </a:p>
          <a:p>
            <a:r>
              <a:rPr lang="en-US" altLang="en-US" sz="2400" dirty="0" smtClean="0"/>
              <a:t>priority and first to file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4439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Requirements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639077" y="1393133"/>
            <a:ext cx="8191571" cy="4802951"/>
          </a:xfrm>
        </p:spPr>
        <p:txBody>
          <a:bodyPr/>
          <a:lstStyle/>
          <a:p>
            <a:r>
              <a:rPr lang="en-US" altLang="en-US" sz="2400" dirty="0"/>
              <a:t>Utility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must be industrially/commercially useful</a:t>
            </a:r>
          </a:p>
          <a:p>
            <a:pPr>
              <a:spcBef>
                <a:spcPts val="1200"/>
              </a:spcBef>
            </a:pPr>
            <a:r>
              <a:rPr lang="en-US" altLang="en-US" sz="2400" dirty="0" smtClean="0"/>
              <a:t>Novelty</a:t>
            </a:r>
            <a:endParaRPr lang="en-US" altLang="en-US" sz="2400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must not be previously known/used/published/patented 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in US, inventor may publish up to 1 year before </a:t>
            </a:r>
            <a:r>
              <a:rPr lang="en-US" altLang="en-US" sz="2400" dirty="0" smtClean="0"/>
              <a:t>application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 smtClean="0"/>
              <a:t>elsewhere – no prior disclosure is allowed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 smtClean="0"/>
              <a:t>applications are usually published after 18 months</a:t>
            </a:r>
            <a:endParaRPr lang="en-US" altLang="en-US" sz="2400" dirty="0"/>
          </a:p>
          <a:p>
            <a:pPr>
              <a:spcBef>
                <a:spcPts val="1200"/>
              </a:spcBef>
            </a:pPr>
            <a:r>
              <a:rPr lang="en-US" altLang="en-US" sz="2400" dirty="0" smtClean="0"/>
              <a:t>Non-obviousness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to a person </a:t>
            </a:r>
            <a:r>
              <a:rPr lang="en-US" altLang="en-US" sz="2400" i="1" dirty="0"/>
              <a:t>well versed in the </a:t>
            </a:r>
            <a:r>
              <a:rPr lang="en-US" altLang="en-US" sz="2400" i="1" dirty="0" smtClean="0"/>
              <a:t>art</a:t>
            </a:r>
            <a:endParaRPr lang="en-US" altLang="en-US" sz="2400" i="1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once required </a:t>
            </a:r>
            <a:r>
              <a:rPr lang="en-US" altLang="en-US" sz="2400" i="1" dirty="0"/>
              <a:t>creative spark</a:t>
            </a:r>
            <a:r>
              <a:rPr lang="en-US" altLang="en-US" sz="2400" dirty="0"/>
              <a:t> 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 smtClean="0"/>
              <a:t>sufficiently </a:t>
            </a:r>
            <a:r>
              <a:rPr lang="en-US" altLang="en-US" sz="2400" dirty="0"/>
              <a:t>different from existing knowledge</a:t>
            </a:r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only real advances are awarded </a:t>
            </a:r>
            <a:r>
              <a:rPr lang="en-US" altLang="en-US" sz="2400" dirty="0" smtClean="0"/>
              <a:t>patents</a:t>
            </a:r>
          </a:p>
          <a:p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925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patent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420428"/>
            <a:ext cx="8245616" cy="492578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There are many reasons to apply for a patent </a:t>
            </a:r>
          </a:p>
          <a:p>
            <a:r>
              <a:rPr lang="en-US" sz="2400" dirty="0" smtClean="0"/>
              <a:t>offensive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licensing and royalties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monopoly vs. freedom to operate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protect market share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NPE (trolls)</a:t>
            </a:r>
          </a:p>
          <a:p>
            <a:r>
              <a:rPr lang="en-US" sz="2400" dirty="0" smtClean="0"/>
              <a:t>defensive</a:t>
            </a:r>
          </a:p>
          <a:p>
            <a:pPr lvl="1"/>
            <a:r>
              <a:rPr lang="en-US" sz="2400" dirty="0" smtClean="0"/>
              <a:t>balance of fear</a:t>
            </a:r>
          </a:p>
          <a:p>
            <a:r>
              <a:rPr lang="en-US" sz="2400" dirty="0" smtClean="0"/>
              <a:t>valuation</a:t>
            </a:r>
          </a:p>
          <a:p>
            <a:pPr lvl="1"/>
            <a:r>
              <a:rPr lang="en-US" sz="2400" dirty="0" smtClean="0"/>
              <a:t>IPR is a significant fraction of value of technology companies</a:t>
            </a:r>
          </a:p>
          <a:p>
            <a:pPr marL="961776" lvl="2" indent="-342900">
              <a:spcBef>
                <a:spcPts val="0"/>
              </a:spcBef>
            </a:pPr>
            <a:r>
              <a:rPr lang="en-US" dirty="0" smtClean="0"/>
              <a:t>&gt;80% of value of S&amp;P500 companies is </a:t>
            </a:r>
            <a:r>
              <a:rPr lang="en-US" i="1" dirty="0" smtClean="0"/>
              <a:t>intangible</a:t>
            </a:r>
          </a:p>
          <a:p>
            <a:pPr marL="961776" lvl="2" indent="-342900">
              <a:spcBef>
                <a:spcPts val="0"/>
              </a:spcBef>
            </a:pPr>
            <a:r>
              <a:rPr lang="en-US" dirty="0" smtClean="0"/>
              <a:t>issued patents may add 1M$ to company value upon acquisition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0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be patented?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76313"/>
            <a:ext cx="8306960" cy="4722829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Given </a:t>
            </a:r>
            <a:r>
              <a:rPr lang="en-US" altLang="en-US" sz="2400" dirty="0" smtClean="0"/>
              <a:t>Utility, Novelty, and Non-obviousness</a:t>
            </a:r>
          </a:p>
          <a:p>
            <a:pPr marL="0" indent="0">
              <a:buNone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  the following types of inventions can be patented </a:t>
            </a:r>
            <a:endParaRPr lang="en-US" altLang="en-US" sz="2400" dirty="0"/>
          </a:p>
          <a:p>
            <a:pPr>
              <a:spcBef>
                <a:spcPts val="1800"/>
              </a:spcBef>
            </a:pPr>
            <a:r>
              <a:rPr lang="en-US" sz="2400" dirty="0" smtClean="0"/>
              <a:t>machines </a:t>
            </a:r>
            <a:r>
              <a:rPr lang="en-US" sz="2400" dirty="0"/>
              <a:t>(man-made </a:t>
            </a:r>
            <a:r>
              <a:rPr lang="en-US" sz="2400" dirty="0" smtClean="0"/>
              <a:t>products)</a:t>
            </a:r>
          </a:p>
          <a:p>
            <a:r>
              <a:rPr lang="en-US" sz="2400" dirty="0" smtClean="0"/>
              <a:t>processes (including </a:t>
            </a:r>
            <a:r>
              <a:rPr lang="en-US" sz="2400" i="1" dirty="0" smtClean="0"/>
              <a:t>some</a:t>
            </a:r>
            <a:r>
              <a:rPr lang="en-US" sz="2400" dirty="0" smtClean="0"/>
              <a:t> algorithms)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 smtClean="0"/>
              <a:t>In the US, the </a:t>
            </a:r>
            <a:r>
              <a:rPr lang="en-US" sz="2400" i="1" dirty="0" smtClean="0"/>
              <a:t>machine or transformation test </a:t>
            </a:r>
            <a:r>
              <a:rPr lang="en-US" sz="2400" b="1" dirty="0" smtClean="0"/>
              <a:t>was</a:t>
            </a:r>
            <a:r>
              <a:rPr lang="en-US" sz="2400" dirty="0" smtClean="0"/>
              <a:t> often used</a:t>
            </a:r>
          </a:p>
          <a:p>
            <a:r>
              <a:rPr lang="en-US" sz="2000" dirty="0"/>
              <a:t>is </a:t>
            </a:r>
            <a:r>
              <a:rPr lang="en-US" sz="2000" dirty="0" smtClean="0"/>
              <a:t>the invention implemented </a:t>
            </a:r>
            <a:r>
              <a:rPr lang="en-US" sz="2000" dirty="0"/>
              <a:t>by a particular machine 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does the invention transform an article from </a:t>
            </a:r>
            <a:r>
              <a:rPr lang="en-US" sz="2000" dirty="0"/>
              <a:t>one state to </a:t>
            </a:r>
            <a:r>
              <a:rPr lang="en-US" sz="2000" dirty="0" smtClean="0"/>
              <a:t>another 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037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rvice Assurance  Performance Monitoring Solu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10844</TotalTime>
  <Words>1348</Words>
  <Application>Microsoft Office PowerPoint</Application>
  <PresentationFormat>On-screen Show (4:3)</PresentationFormat>
  <Paragraphs>258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Adobe Ming Std L</vt:lpstr>
      <vt:lpstr>Arial</vt:lpstr>
      <vt:lpstr>Calibri</vt:lpstr>
      <vt:lpstr>Times New Roman</vt:lpstr>
      <vt:lpstr>Times New Roman (Hebrew)</vt:lpstr>
      <vt:lpstr>Wingdings</vt:lpstr>
      <vt:lpstr>Service Assurance  Performance Monitoring Solution</vt:lpstr>
      <vt:lpstr>IPR and patents</vt:lpstr>
      <vt:lpstr>Types of property</vt:lpstr>
      <vt:lpstr>Types of IPR</vt:lpstr>
      <vt:lpstr>Why IPR ?</vt:lpstr>
      <vt:lpstr>IPR law</vt:lpstr>
      <vt:lpstr>Utility patents</vt:lpstr>
      <vt:lpstr>Requirements</vt:lpstr>
      <vt:lpstr>Why patent ?</vt:lpstr>
      <vt:lpstr>What can be patented?</vt:lpstr>
      <vt:lpstr>What can not be patented?</vt:lpstr>
      <vt:lpstr>Software</vt:lpstr>
      <vt:lpstr>How much is a patent worth ?</vt:lpstr>
      <vt:lpstr>Stages in patenting</vt:lpstr>
      <vt:lpstr>Provisional patent applications</vt:lpstr>
      <vt:lpstr>Where to file?</vt:lpstr>
      <vt:lpstr>Patent families</vt:lpstr>
      <vt:lpstr>Format of US patent</vt:lpstr>
      <vt:lpstr>First page</vt:lpstr>
      <vt:lpstr>Drawing sheets</vt:lpstr>
      <vt:lpstr>Description</vt:lpstr>
      <vt:lpstr>Claims</vt:lpstr>
      <vt:lpstr>Claim language</vt:lpstr>
      <vt:lpstr>Claim types</vt:lpstr>
      <vt:lpstr>Searching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Assurance &amp; Performance Monitoring Sales Toolkit</dc:title>
  <dc:creator>eyal_al</dc:creator>
  <cp:lastModifiedBy>Yaakov Stein</cp:lastModifiedBy>
  <cp:revision>1105</cp:revision>
  <dcterms:created xsi:type="dcterms:W3CDTF">2012-11-06T08:07:04Z</dcterms:created>
  <dcterms:modified xsi:type="dcterms:W3CDTF">2016-01-17T08:29:00Z</dcterms:modified>
</cp:coreProperties>
</file>