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360" r:id="rId3"/>
    <p:sldId id="362" r:id="rId4"/>
    <p:sldId id="361" r:id="rId5"/>
    <p:sldId id="406" r:id="rId6"/>
    <p:sldId id="412" r:id="rId7"/>
    <p:sldId id="363" r:id="rId8"/>
    <p:sldId id="372" r:id="rId9"/>
    <p:sldId id="373" r:id="rId10"/>
    <p:sldId id="399" r:id="rId11"/>
    <p:sldId id="365" r:id="rId12"/>
    <p:sldId id="366" r:id="rId13"/>
    <p:sldId id="371" r:id="rId14"/>
    <p:sldId id="380" r:id="rId15"/>
    <p:sldId id="378" r:id="rId16"/>
    <p:sldId id="374" r:id="rId17"/>
    <p:sldId id="413" r:id="rId18"/>
    <p:sldId id="375" r:id="rId19"/>
    <p:sldId id="459" r:id="rId20"/>
    <p:sldId id="379" r:id="rId21"/>
    <p:sldId id="383" r:id="rId22"/>
    <p:sldId id="428" r:id="rId23"/>
    <p:sldId id="436" r:id="rId24"/>
    <p:sldId id="437" r:id="rId25"/>
    <p:sldId id="505" r:id="rId26"/>
    <p:sldId id="376" r:id="rId27"/>
    <p:sldId id="377" r:id="rId28"/>
    <p:sldId id="415" r:id="rId29"/>
    <p:sldId id="417" r:id="rId30"/>
    <p:sldId id="384" r:id="rId31"/>
    <p:sldId id="367" r:id="rId32"/>
    <p:sldId id="420" r:id="rId33"/>
    <p:sldId id="407" r:id="rId34"/>
    <p:sldId id="423" r:id="rId35"/>
    <p:sldId id="427" r:id="rId36"/>
    <p:sldId id="426" r:id="rId37"/>
    <p:sldId id="416" r:id="rId38"/>
    <p:sldId id="392" r:id="rId39"/>
    <p:sldId id="398" r:id="rId40"/>
    <p:sldId id="393" r:id="rId41"/>
    <p:sldId id="448" r:id="rId42"/>
    <p:sldId id="504" r:id="rId43"/>
    <p:sldId id="461" r:id="rId44"/>
    <p:sldId id="396" r:id="rId45"/>
    <p:sldId id="424" r:id="rId46"/>
    <p:sldId id="493" r:id="rId47"/>
    <p:sldId id="368" r:id="rId48"/>
    <p:sldId id="438" r:id="rId49"/>
    <p:sldId id="439" r:id="rId50"/>
    <p:sldId id="495" r:id="rId51"/>
    <p:sldId id="494" r:id="rId52"/>
    <p:sldId id="496" r:id="rId53"/>
    <p:sldId id="404" r:id="rId54"/>
    <p:sldId id="445" r:id="rId55"/>
    <p:sldId id="446" r:id="rId56"/>
    <p:sldId id="449" r:id="rId57"/>
    <p:sldId id="497" r:id="rId58"/>
    <p:sldId id="408" r:id="rId59"/>
    <p:sldId id="440" r:id="rId60"/>
    <p:sldId id="429" r:id="rId61"/>
    <p:sldId id="430" r:id="rId62"/>
    <p:sldId id="432" r:id="rId63"/>
    <p:sldId id="472" r:id="rId64"/>
    <p:sldId id="441" r:id="rId65"/>
    <p:sldId id="443" r:id="rId66"/>
    <p:sldId id="431" r:id="rId67"/>
    <p:sldId id="468" r:id="rId68"/>
    <p:sldId id="457" r:id="rId69"/>
    <p:sldId id="452" r:id="rId70"/>
    <p:sldId id="477" r:id="rId71"/>
    <p:sldId id="474" r:id="rId72"/>
    <p:sldId id="475" r:id="rId73"/>
    <p:sldId id="476" r:id="rId74"/>
    <p:sldId id="473" r:id="rId75"/>
    <p:sldId id="478" r:id="rId76"/>
    <p:sldId id="453" r:id="rId77"/>
    <p:sldId id="485" r:id="rId78"/>
    <p:sldId id="464" r:id="rId79"/>
    <p:sldId id="465" r:id="rId80"/>
    <p:sldId id="466" r:id="rId81"/>
    <p:sldId id="486" r:id="rId82"/>
    <p:sldId id="467" r:id="rId83"/>
    <p:sldId id="470" r:id="rId84"/>
    <p:sldId id="487" r:id="rId85"/>
    <p:sldId id="488" r:id="rId86"/>
    <p:sldId id="489" r:id="rId87"/>
    <p:sldId id="450" r:id="rId88"/>
    <p:sldId id="458" r:id="rId89"/>
    <p:sldId id="455" r:id="rId90"/>
    <p:sldId id="479" r:id="rId91"/>
    <p:sldId id="498" r:id="rId92"/>
    <p:sldId id="501" r:id="rId93"/>
    <p:sldId id="482" r:id="rId94"/>
    <p:sldId id="463" r:id="rId95"/>
    <p:sldId id="502" r:id="rId96"/>
    <p:sldId id="503" r:id="rId97"/>
    <p:sldId id="490" r:id="rId98"/>
    <p:sldId id="499" r:id="rId99"/>
    <p:sldId id="491" r:id="rId100"/>
    <p:sldId id="500" r:id="rId101"/>
    <p:sldId id="359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24" autoAdjust="0"/>
    <p:restoredTop sz="81942" autoAdjust="0"/>
  </p:normalViewPr>
  <p:slideViewPr>
    <p:cSldViewPr snapToGrid="0">
      <p:cViewPr varScale="1">
        <p:scale>
          <a:sx n="70" d="100"/>
          <a:sy n="70" d="100"/>
        </p:scale>
        <p:origin x="750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FB287-6FDF-4E40-8FA7-0F311E775FEB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61BA1-7C5A-4B92-AF24-67601F0C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0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1BA1-7C5A-4B92-AF24-67601F0C18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5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1" y="2797629"/>
            <a:ext cx="7606552" cy="8720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1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4" y="192850"/>
            <a:ext cx="10958515" cy="655292"/>
          </a:xfrm>
          <a:ln>
            <a:noFill/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6"/>
            <a:ext cx="10958515" cy="5179456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ound Single Corner Rectangle 6"/>
          <p:cNvSpPr/>
          <p:nvPr userDrawn="1"/>
        </p:nvSpPr>
        <p:spPr bwMode="auto">
          <a:xfrm flipH="1">
            <a:off x="11928144" y="6578223"/>
            <a:ext cx="263857" cy="279779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3" rIns="91404" bIns="457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Round Single Corner Rectangle 7"/>
          <p:cNvSpPr/>
          <p:nvPr userDrawn="1"/>
        </p:nvSpPr>
        <p:spPr bwMode="auto">
          <a:xfrm rot="16200000" flipH="1">
            <a:off x="11920182" y="-7961"/>
            <a:ext cx="263857" cy="279779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3" rIns="91404" bIns="457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ound Single Corner Rectangle 8"/>
          <p:cNvSpPr/>
          <p:nvPr userDrawn="1"/>
        </p:nvSpPr>
        <p:spPr bwMode="auto">
          <a:xfrm rot="5400000" flipH="1">
            <a:off x="-5687" y="6586183"/>
            <a:ext cx="263857" cy="279779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3" rIns="91404" bIns="457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Round Single Corner Rectangle 9"/>
          <p:cNvSpPr/>
          <p:nvPr userDrawn="1"/>
        </p:nvSpPr>
        <p:spPr bwMode="auto">
          <a:xfrm rot="5400000">
            <a:off x="-5687" y="-7961"/>
            <a:ext cx="263857" cy="279779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3" rIns="91404" bIns="457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9238130" y="6356352"/>
            <a:ext cx="180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Y(J)S  SOME/IP</a:t>
            </a:r>
            <a:endParaRPr lang="en-US" dirty="0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0959620" y="6356352"/>
            <a:ext cx="626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70C0"/>
                </a:solidFill>
              </a:defRPr>
            </a:lvl1pPr>
          </a:lstStyle>
          <a:p>
            <a:fld id="{8DF17D44-6068-47E9-A5C8-847E1A5AE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049" y="270997"/>
            <a:ext cx="10954871" cy="872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049" y="1385049"/>
            <a:ext cx="10954871" cy="4971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ound Single Corner Rectangle 6"/>
          <p:cNvSpPr/>
          <p:nvPr userDrawn="1"/>
        </p:nvSpPr>
        <p:spPr bwMode="auto">
          <a:xfrm flipH="1">
            <a:off x="11928144" y="6591871"/>
            <a:ext cx="263857" cy="279779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3" rIns="91404" bIns="457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Round Single Corner Rectangle 7"/>
          <p:cNvSpPr/>
          <p:nvPr userDrawn="1"/>
        </p:nvSpPr>
        <p:spPr bwMode="auto">
          <a:xfrm rot="5400000" flipH="1">
            <a:off x="-5687" y="6599831"/>
            <a:ext cx="263857" cy="279779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3" rIns="91404" bIns="457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ound Single Corner Rectangle 8"/>
          <p:cNvSpPr/>
          <p:nvPr userDrawn="1"/>
        </p:nvSpPr>
        <p:spPr bwMode="auto">
          <a:xfrm rot="5400000">
            <a:off x="-5687" y="-7961"/>
            <a:ext cx="263857" cy="279779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3" rIns="91404" bIns="457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Round Single Corner Rectangle 9"/>
          <p:cNvSpPr/>
          <p:nvPr userDrawn="1"/>
        </p:nvSpPr>
        <p:spPr bwMode="auto">
          <a:xfrm rot="16200000" flipH="1">
            <a:off x="11920182" y="-7961"/>
            <a:ext cx="263857" cy="279779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4" tIns="45703" rIns="91404" bIns="457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9238130" y="6356352"/>
            <a:ext cx="180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Y(J)S  SOME/IP</a:t>
            </a:r>
            <a:endParaRPr lang="en-US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0959620" y="6356352"/>
            <a:ext cx="626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70C0"/>
                </a:solidFill>
              </a:defRPr>
            </a:lvl1pPr>
          </a:lstStyle>
          <a:p>
            <a:fld id="{8DF17D44-6068-47E9-A5C8-847E1A5AE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457189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68578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0SrxBC1xs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446" y="1741488"/>
            <a:ext cx="7522287" cy="264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i="1" dirty="0"/>
              <a:t>Automotive networks</a:t>
            </a:r>
            <a:br>
              <a:rPr lang="en-US" sz="6000" i="1" dirty="0"/>
            </a:br>
            <a:r>
              <a:rPr lang="en-US" sz="6000" i="1" dirty="0"/>
              <a:t>and </a:t>
            </a:r>
            <a:br>
              <a:rPr lang="en-US" sz="6000" i="1" dirty="0"/>
            </a:br>
            <a:r>
              <a:rPr lang="en-US" sz="6000" i="1" dirty="0"/>
              <a:t>the world of</a:t>
            </a:r>
            <a:br>
              <a:rPr lang="en-US" sz="6000" i="1" dirty="0"/>
            </a:br>
            <a:r>
              <a:rPr lang="en-US" sz="6000" i="1" dirty="0"/>
              <a:t>SOME/IP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3493" y="4383089"/>
            <a:ext cx="2859315" cy="62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Yaakov (J) Stein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6730">
            <a:off x="499881" y="1771065"/>
            <a:ext cx="4038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cost</a:t>
            </a:r>
            <a:r>
              <a:rPr lang="en-US" dirty="0" smtClean="0"/>
              <a:t> of networking ECUs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91" y="1053329"/>
            <a:ext cx="10958515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Over time the complexity</a:t>
            </a:r>
            <a:r>
              <a:rPr lang="en-US" dirty="0"/>
              <a:t>, cost, and weight of wiring harnesses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has significantly increased to the point where they are non-negligible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Old cars have under 100 wires, reaching about 50 meters in length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while modern cars can have over 1000 wires exceeding 1 km in length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In fact  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wiring up </a:t>
            </a:r>
            <a:r>
              <a:rPr lang="en-US" dirty="0" smtClean="0"/>
              <a:t>can comprise 50% of the manufacturing labor cost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copper wiring can add 25 kg to car’s weight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There is thus a strong drive for upgrading conventional communications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with modern more efficient networking solutions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It has been estimated that cost reduction may be up to 75%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9677402" y="3123747"/>
            <a:ext cx="2390775" cy="1267325"/>
            <a:chOff x="10015469" y="3123746"/>
            <a:chExt cx="1685836" cy="1267325"/>
          </a:xfrm>
        </p:grpSpPr>
        <p:sp>
          <p:nvSpPr>
            <p:cNvPr id="9" name="Rectangle 8"/>
            <p:cNvSpPr/>
            <p:nvPr/>
          </p:nvSpPr>
          <p:spPr>
            <a:xfrm rot="5400000">
              <a:off x="11408780" y="3912572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11160587" y="3945427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0040862" y="4166935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10368284" y="4231049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10530911" y="4059872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10706614" y="3846717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10229185" y="3923430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23" idx="3"/>
            </p:cNvCxnSpPr>
            <p:nvPr/>
          </p:nvCxnSpPr>
          <p:spPr>
            <a:xfrm flipH="1" flipV="1">
              <a:off x="10117574" y="3771989"/>
              <a:ext cx="1" cy="401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3"/>
            </p:cNvCxnSpPr>
            <p:nvPr/>
          </p:nvCxnSpPr>
          <p:spPr>
            <a:xfrm flipH="1" flipV="1">
              <a:off x="10603040" y="3767369"/>
              <a:ext cx="4584" cy="29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015469" y="3759941"/>
              <a:ext cx="16858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2" idx="1"/>
            </p:cNvCxnSpPr>
            <p:nvPr/>
          </p:nvCxnSpPr>
          <p:spPr>
            <a:xfrm flipH="1" flipV="1">
              <a:off x="11232525" y="3759941"/>
              <a:ext cx="4774" cy="1920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28" idx="3"/>
            </p:cNvCxnSpPr>
            <p:nvPr/>
          </p:nvCxnSpPr>
          <p:spPr>
            <a:xfrm flipH="1" flipV="1">
              <a:off x="10305897" y="3764110"/>
              <a:ext cx="1" cy="165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" idx="1"/>
            </p:cNvCxnSpPr>
            <p:nvPr/>
          </p:nvCxnSpPr>
          <p:spPr>
            <a:xfrm flipV="1">
              <a:off x="11485492" y="3764110"/>
              <a:ext cx="2335" cy="155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4" idx="1"/>
            </p:cNvCxnSpPr>
            <p:nvPr/>
          </p:nvCxnSpPr>
          <p:spPr>
            <a:xfrm flipH="1" flipV="1">
              <a:off x="11346220" y="3767369"/>
              <a:ext cx="3991" cy="4397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24" idx="3"/>
            </p:cNvCxnSpPr>
            <p:nvPr/>
          </p:nvCxnSpPr>
          <p:spPr>
            <a:xfrm flipH="1" flipV="1">
              <a:off x="10444996" y="3765253"/>
              <a:ext cx="1" cy="472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27" idx="3"/>
            </p:cNvCxnSpPr>
            <p:nvPr/>
          </p:nvCxnSpPr>
          <p:spPr>
            <a:xfrm>
              <a:off x="10781143" y="3759941"/>
              <a:ext cx="2184" cy="933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 rot="5400000">
              <a:off x="11273499" y="4200554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5400000">
              <a:off x="10885448" y="3899162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>
              <a:stCxn id="107" idx="1"/>
            </p:cNvCxnSpPr>
            <p:nvPr/>
          </p:nvCxnSpPr>
          <p:spPr>
            <a:xfrm flipV="1">
              <a:off x="10962160" y="3750700"/>
              <a:ext cx="2335" cy="155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0" idx="1"/>
            </p:cNvCxnSpPr>
            <p:nvPr/>
          </p:nvCxnSpPr>
          <p:spPr>
            <a:xfrm flipV="1">
              <a:off x="11093161" y="3750700"/>
              <a:ext cx="8098" cy="3877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 rot="5400000">
              <a:off x="11016449" y="4131880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6200000">
              <a:off x="10124171" y="3435626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6200000">
              <a:off x="10372364" y="3402771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5400000">
              <a:off x="11492089" y="3181263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5400000">
              <a:off x="11164667" y="3117149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5400000">
              <a:off x="11002040" y="3288326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5400000">
              <a:off x="10826337" y="3501481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11303766" y="3424768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>
              <a:stCxn id="116" idx="3"/>
            </p:cNvCxnSpPr>
            <p:nvPr/>
          </p:nvCxnSpPr>
          <p:spPr>
            <a:xfrm rot="10800000" flipH="1" flipV="1">
              <a:off x="11568801" y="3341285"/>
              <a:ext cx="1" cy="401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8" idx="3"/>
            </p:cNvCxnSpPr>
            <p:nvPr/>
          </p:nvCxnSpPr>
          <p:spPr>
            <a:xfrm rot="10800000" flipH="1" flipV="1">
              <a:off x="11078752" y="3448348"/>
              <a:ext cx="4584" cy="29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15" idx="1"/>
            </p:cNvCxnSpPr>
            <p:nvPr/>
          </p:nvCxnSpPr>
          <p:spPr>
            <a:xfrm rot="10800000" flipH="1" flipV="1">
              <a:off x="10449077" y="3562793"/>
              <a:ext cx="4774" cy="1920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0" idx="3"/>
            </p:cNvCxnSpPr>
            <p:nvPr/>
          </p:nvCxnSpPr>
          <p:spPr>
            <a:xfrm rot="10800000" flipH="1" flipV="1">
              <a:off x="11380478" y="3584790"/>
              <a:ext cx="1" cy="165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4" idx="1"/>
            </p:cNvCxnSpPr>
            <p:nvPr/>
          </p:nvCxnSpPr>
          <p:spPr>
            <a:xfrm rot="10800000" flipV="1">
              <a:off x="10198549" y="3595648"/>
              <a:ext cx="2335" cy="155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30" idx="1"/>
            </p:cNvCxnSpPr>
            <p:nvPr/>
          </p:nvCxnSpPr>
          <p:spPr>
            <a:xfrm rot="10800000" flipH="1" flipV="1">
              <a:off x="10336165" y="3307666"/>
              <a:ext cx="3991" cy="4397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7" idx="3"/>
            </p:cNvCxnSpPr>
            <p:nvPr/>
          </p:nvCxnSpPr>
          <p:spPr>
            <a:xfrm rot="10800000" flipH="1" flipV="1">
              <a:off x="11241379" y="3277171"/>
              <a:ext cx="1" cy="472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endCxn id="119" idx="3"/>
            </p:cNvCxnSpPr>
            <p:nvPr/>
          </p:nvCxnSpPr>
          <p:spPr>
            <a:xfrm rot="10800000">
              <a:off x="10903049" y="3661503"/>
              <a:ext cx="2184" cy="933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 rot="16200000">
              <a:off x="10259452" y="3147644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rot="16200000">
              <a:off x="10647503" y="3449036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>
              <a:stCxn id="131" idx="1"/>
            </p:cNvCxnSpPr>
            <p:nvPr/>
          </p:nvCxnSpPr>
          <p:spPr>
            <a:xfrm rot="10800000" flipV="1">
              <a:off x="10721881" y="3609058"/>
              <a:ext cx="2335" cy="155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4" idx="1"/>
            </p:cNvCxnSpPr>
            <p:nvPr/>
          </p:nvCxnSpPr>
          <p:spPr>
            <a:xfrm rot="10800000" flipV="1">
              <a:off x="10585117" y="3376340"/>
              <a:ext cx="8098" cy="3877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 rot="16200000">
              <a:off x="10516502" y="3216318"/>
              <a:ext cx="153425" cy="1666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22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MitM</a:t>
            </a:r>
            <a:r>
              <a:rPr lang="en-US" dirty="0" smtClean="0"/>
              <a:t> attack on </a:t>
            </a:r>
            <a:r>
              <a:rPr lang="en-US" dirty="0" smtClean="0"/>
              <a:t>SOME/IP 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6"/>
            <a:ext cx="10958515" cy="42891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malicious ECU </a:t>
            </a:r>
            <a:r>
              <a:rPr lang="en-US" sz="2000" dirty="0" smtClean="0"/>
              <a:t>(either surreptitiously connected or a legitimate ECU that has been </a:t>
            </a:r>
            <a:r>
              <a:rPr lang="en-US" sz="2000" dirty="0" err="1" smtClean="0"/>
              <a:t>pwned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dirty="0" smtClean="0"/>
              <a:t>listens for service offers</a:t>
            </a:r>
          </a:p>
          <a:p>
            <a:pPr marL="0" indent="0">
              <a:buNone/>
            </a:pPr>
            <a:r>
              <a:rPr lang="en-US" dirty="0" smtClean="0"/>
              <a:t>Upon receiving one it subscribes to the service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commences sending service offers for the same service</a:t>
            </a:r>
          </a:p>
          <a:p>
            <a:pPr marL="0" indent="0">
              <a:buNone/>
            </a:pPr>
            <a:r>
              <a:rPr lang="en-US" dirty="0" smtClean="0"/>
              <a:t>If timed correctly it can cause client ECUs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to subscribe to its service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instead of the legitimate one</a:t>
            </a:r>
          </a:p>
          <a:p>
            <a:pPr marL="0" indent="0">
              <a:buNone/>
            </a:pPr>
            <a:r>
              <a:rPr lang="en-US" dirty="0" smtClean="0"/>
              <a:t>It then performs standard </a:t>
            </a:r>
            <a:r>
              <a:rPr lang="en-US" b="1" dirty="0" smtClean="0"/>
              <a:t>M</a:t>
            </a:r>
            <a:r>
              <a:rPr lang="en-US" dirty="0" smtClean="0"/>
              <a:t>an </a:t>
            </a:r>
            <a:r>
              <a:rPr lang="en-US" b="1" dirty="0" smtClean="0"/>
              <a:t>i</a:t>
            </a:r>
            <a:r>
              <a:rPr lang="en-US" dirty="0" smtClean="0"/>
              <a:t>n </a:t>
            </a:r>
            <a:r>
              <a:rPr lang="en-US" b="1" dirty="0" smtClean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M</a:t>
            </a:r>
            <a:r>
              <a:rPr lang="en-US" dirty="0" smtClean="0"/>
              <a:t>iddle tactics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either passively extracting information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or actively modifying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100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8496794" y="2962275"/>
            <a:ext cx="2747001" cy="3480214"/>
            <a:chOff x="8496794" y="2962275"/>
            <a:chExt cx="2747001" cy="3480214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7734257" y="4230706"/>
              <a:ext cx="189440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ECU Alice (server)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10206967" y="4230706"/>
              <a:ext cx="170432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ECU Bob (client)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9210078" y="4213564"/>
              <a:ext cx="100012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ECU Eve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876230" y="2962275"/>
              <a:ext cx="0" cy="34802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0865886" y="2962275"/>
              <a:ext cx="0" cy="34802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856236" y="2962275"/>
              <a:ext cx="0" cy="3480214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914815" y="3240699"/>
              <a:ext cx="960471" cy="2575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739445">
              <a:off x="9060189" y="3119769"/>
              <a:ext cx="940859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SD Offer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9867261" y="3919427"/>
              <a:ext cx="998625" cy="29959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093153">
              <a:off x="9976512" y="3781027"/>
              <a:ext cx="761165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SD Offer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8909518" y="3772118"/>
              <a:ext cx="946256" cy="29710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20612361" flipH="1">
              <a:off x="8905557" y="3647444"/>
              <a:ext cx="977070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SD subscribe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0612361" flipH="1">
              <a:off x="9892257" y="4362587"/>
              <a:ext cx="977070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SD subscribe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9890007" y="4517553"/>
              <a:ext cx="946256" cy="29710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8900744" y="5184576"/>
              <a:ext cx="960471" cy="2575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847304">
              <a:off x="9049567" y="5031705"/>
              <a:ext cx="641559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Event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9880826" y="5603683"/>
              <a:ext cx="960471" cy="2575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847304">
              <a:off x="10029649" y="5450812"/>
              <a:ext cx="641559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Event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3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8" y="1935417"/>
            <a:ext cx="6699039" cy="190265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THE END</a:t>
            </a:r>
            <a:br>
              <a:rPr lang="en-US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</a:br>
            <a:r>
              <a:rPr lang="en-US" b="1" dirty="0" smtClean="0">
                <a:solidFill>
                  <a:srgbClr val="FF0000"/>
                </a:solidFill>
              </a:rPr>
              <a:t>Thanks for your attention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3493" y="4383089"/>
            <a:ext cx="2859315" cy="62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Yaakov (J) Stein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3397">
            <a:off x="7327899" y="2603549"/>
            <a:ext cx="4038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network standards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3884" y="1073427"/>
            <a:ext cx="10958515" cy="52829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Vendors, automotive industry groups, and standards organizations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have come up with networking standards for ECU interconnection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C</a:t>
            </a:r>
            <a:r>
              <a:rPr lang="en-US" dirty="0" smtClean="0"/>
              <a:t>ontroller </a:t>
            </a:r>
            <a:r>
              <a:rPr lang="en-US" b="1" dirty="0"/>
              <a:t>A</a:t>
            </a:r>
            <a:r>
              <a:rPr lang="en-US" dirty="0"/>
              <a:t>rea </a:t>
            </a:r>
            <a:r>
              <a:rPr lang="en-US" b="1" dirty="0" smtClean="0"/>
              <a:t>N</a:t>
            </a:r>
            <a:r>
              <a:rPr lang="en-US" dirty="0" smtClean="0"/>
              <a:t>etwork bus </a:t>
            </a:r>
            <a:r>
              <a:rPr lang="en-US" dirty="0"/>
              <a:t>(CAN bus</a:t>
            </a:r>
            <a:r>
              <a:rPr lang="en-US" dirty="0" smtClean="0"/>
              <a:t>) [</a:t>
            </a:r>
            <a:r>
              <a:rPr lang="en-US" dirty="0"/>
              <a:t>ISO </a:t>
            </a:r>
            <a:r>
              <a:rPr lang="en-US" dirty="0" smtClean="0"/>
              <a:t>11898-1 … 11898-6]</a:t>
            </a:r>
          </a:p>
          <a:p>
            <a:pPr>
              <a:spcBef>
                <a:spcPts val="300"/>
              </a:spcBef>
            </a:pPr>
            <a:r>
              <a:rPr lang="en-US" b="1" dirty="0"/>
              <a:t>L</a:t>
            </a:r>
            <a:r>
              <a:rPr lang="en-US" dirty="0"/>
              <a:t>ocal </a:t>
            </a:r>
            <a:r>
              <a:rPr lang="en-US" b="1" dirty="0"/>
              <a:t>I</a:t>
            </a:r>
            <a:r>
              <a:rPr lang="en-US" dirty="0"/>
              <a:t>nterconnect</a:t>
            </a:r>
            <a:r>
              <a:rPr lang="en-US" b="1" dirty="0"/>
              <a:t> N</a:t>
            </a:r>
            <a:r>
              <a:rPr lang="en-US" dirty="0"/>
              <a:t>etwork</a:t>
            </a:r>
            <a:r>
              <a:rPr lang="en-US" b="1" dirty="0"/>
              <a:t> </a:t>
            </a:r>
            <a:r>
              <a:rPr lang="en-US" dirty="0" smtClean="0"/>
              <a:t>(LIN bus)</a:t>
            </a:r>
          </a:p>
          <a:p>
            <a:pPr>
              <a:spcBef>
                <a:spcPts val="300"/>
              </a:spcBef>
            </a:pPr>
            <a:r>
              <a:rPr lang="en-US" dirty="0" err="1" smtClean="0"/>
              <a:t>FlexRay</a:t>
            </a:r>
            <a:r>
              <a:rPr lang="en-US" dirty="0" smtClean="0"/>
              <a:t> [ISO</a:t>
            </a:r>
            <a:r>
              <a:rPr lang="en-US" dirty="0"/>
              <a:t> </a:t>
            </a:r>
            <a:r>
              <a:rPr lang="en-US" dirty="0" smtClean="0"/>
              <a:t>17458-1 …</a:t>
            </a:r>
            <a:r>
              <a:rPr lang="en-US" dirty="0"/>
              <a:t> </a:t>
            </a:r>
            <a:r>
              <a:rPr lang="en-US" dirty="0" smtClean="0"/>
              <a:t>17458-5</a:t>
            </a:r>
            <a:r>
              <a:rPr lang="en-US" dirty="0"/>
              <a:t>]</a:t>
            </a: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b="1" dirty="0"/>
              <a:t>M</a:t>
            </a:r>
            <a:r>
              <a:rPr lang="en-US" dirty="0"/>
              <a:t>edia </a:t>
            </a:r>
            <a:r>
              <a:rPr lang="en-US" b="1" dirty="0"/>
              <a:t>O</a:t>
            </a:r>
            <a:r>
              <a:rPr lang="en-US" dirty="0"/>
              <a:t>riented </a:t>
            </a:r>
            <a:r>
              <a:rPr lang="en-US" b="1" dirty="0"/>
              <a:t>S</a:t>
            </a:r>
            <a:r>
              <a:rPr lang="en-US" dirty="0"/>
              <a:t>ystems </a:t>
            </a:r>
            <a:r>
              <a:rPr lang="en-US" b="1" dirty="0" smtClean="0"/>
              <a:t>T</a:t>
            </a:r>
            <a:r>
              <a:rPr lang="en-US" dirty="0" smtClean="0"/>
              <a:t>ransport (MOST bus)</a:t>
            </a:r>
          </a:p>
          <a:p>
            <a:pPr>
              <a:spcBef>
                <a:spcPts val="300"/>
              </a:spcBef>
            </a:pPr>
            <a:r>
              <a:rPr lang="en-US" b="1" dirty="0"/>
              <a:t>T</a:t>
            </a:r>
            <a:r>
              <a:rPr lang="en-US" dirty="0"/>
              <a:t>ime-</a:t>
            </a:r>
            <a:r>
              <a:rPr lang="en-US" b="1" dirty="0"/>
              <a:t>T</a:t>
            </a:r>
            <a:r>
              <a:rPr lang="en-US" dirty="0"/>
              <a:t>riggered </a:t>
            </a:r>
            <a:r>
              <a:rPr lang="en-US" b="1" dirty="0"/>
              <a:t>E</a:t>
            </a:r>
            <a:r>
              <a:rPr lang="en-US" dirty="0"/>
              <a:t>thernet </a:t>
            </a:r>
            <a:r>
              <a:rPr lang="en-US" dirty="0" smtClean="0"/>
              <a:t>(</a:t>
            </a:r>
            <a:r>
              <a:rPr lang="en-US" dirty="0" err="1" smtClean="0"/>
              <a:t>TTTech</a:t>
            </a:r>
            <a:r>
              <a:rPr lang="en-US" dirty="0" smtClean="0"/>
              <a:t>)  [SAE AS6802]</a:t>
            </a:r>
          </a:p>
          <a:p>
            <a:pPr>
              <a:spcBef>
                <a:spcPts val="300"/>
              </a:spcBef>
            </a:pPr>
            <a:r>
              <a:rPr lang="en-US" b="1" dirty="0"/>
              <a:t>S</a:t>
            </a:r>
            <a:r>
              <a:rPr lang="en-US" dirty="0"/>
              <a:t>calable service-</a:t>
            </a:r>
            <a:r>
              <a:rPr lang="en-US" b="1" dirty="0"/>
              <a:t>O</a:t>
            </a:r>
            <a:r>
              <a:rPr lang="en-US" dirty="0"/>
              <a:t>riented </a:t>
            </a:r>
            <a:r>
              <a:rPr lang="en-US" b="1" dirty="0"/>
              <a:t>M</a:t>
            </a:r>
            <a:r>
              <a:rPr lang="en-US" dirty="0"/>
              <a:t>iddlewar</a:t>
            </a:r>
            <a:r>
              <a:rPr lang="en-US" b="1" dirty="0"/>
              <a:t>e</a:t>
            </a:r>
            <a:r>
              <a:rPr lang="en-US" dirty="0"/>
              <a:t> over </a:t>
            </a:r>
            <a:r>
              <a:rPr lang="en-US" b="1" dirty="0"/>
              <a:t>IP</a:t>
            </a:r>
            <a:r>
              <a:rPr lang="en-US" dirty="0"/>
              <a:t> </a:t>
            </a:r>
            <a:r>
              <a:rPr lang="en-US" dirty="0" smtClean="0"/>
              <a:t>(SOME/IP)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application specific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e.g., K-line diagnostics, OBD-II diagnostics and emissions monitoring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We’ll discuss some of the most </a:t>
            </a:r>
            <a:r>
              <a:rPr lang="en-US" dirty="0" smtClean="0"/>
              <a:t>important of these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Right now </a:t>
            </a:r>
            <a:r>
              <a:rPr lang="en-US" b="1" dirty="0" smtClean="0"/>
              <a:t>CAN </a:t>
            </a:r>
            <a:r>
              <a:rPr lang="en-US" b="1" dirty="0"/>
              <a:t>bus</a:t>
            </a:r>
            <a:r>
              <a:rPr lang="en-US" dirty="0" smtClean="0"/>
              <a:t> is the dominant automotive ECU networking protocol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nearly every automobile sold today has a CAN bus!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Like many current ECU networking protocols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physical layer of CAN bus is a </a:t>
            </a:r>
            <a:r>
              <a:rPr lang="en-US" b="1" dirty="0" smtClean="0"/>
              <a:t>multi-master serial bus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all ECUs are connected in parallel and all messages are broadcast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physical bus is balanced 2-wire </a:t>
            </a:r>
            <a:r>
              <a:rPr lang="en-US" sz="2400" dirty="0"/>
              <a:t>(with termination resistors at bus ends)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with differential voltage across these wires and NRZ encoding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any ECU can transmit at any time</a:t>
            </a:r>
          </a:p>
          <a:p>
            <a:pPr>
              <a:spcBef>
                <a:spcPts val="1200"/>
              </a:spcBef>
            </a:pPr>
            <a:r>
              <a:rPr lang="en-US" dirty="0"/>
              <a:t>all ECUs receive all messages, but only act on particular message IDs</a:t>
            </a:r>
          </a:p>
          <a:p>
            <a:r>
              <a:rPr lang="en-US" dirty="0" smtClean="0"/>
              <a:t>CAN nodes don’t have L2 addresses </a:t>
            </a:r>
            <a:r>
              <a:rPr lang="en-US" sz="2400" dirty="0"/>
              <a:t>(since topology is considered unimportant)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but </a:t>
            </a:r>
            <a:r>
              <a:rPr lang="en-US" dirty="0"/>
              <a:t>higher layers </a:t>
            </a:r>
            <a:r>
              <a:rPr lang="en-US" dirty="0" smtClean="0"/>
              <a:t>over CAN may support addressing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614" y="1704976"/>
            <a:ext cx="2295367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bus 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1983 Bosch (German manufacturer) started development of CAN bus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1987 Intel produced the first </a:t>
            </a:r>
            <a:r>
              <a:rPr lang="en-US" dirty="0"/>
              <a:t>CAN controller chips 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1991 Mercedes Benz produced the first vehicle with CAN bus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1993 ISO </a:t>
            </a:r>
            <a:r>
              <a:rPr lang="en-US" dirty="0"/>
              <a:t>released </a:t>
            </a:r>
            <a:r>
              <a:rPr lang="en-US" dirty="0" smtClean="0"/>
              <a:t>ISO 11898 for CAN bus, later divided into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11898-1 for layer 2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11898-2 for layer 1 at 1 Mbps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11898-3 for layer 1 at speeds up to 125 kbps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15765-2 for layers 3 and 4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1994 CAN bus became the de-facto L1/L2 standard in all US cars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2001 CAN bus became the de-facto L1/L2 standard for European cars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619" y="969959"/>
            <a:ext cx="783320" cy="7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speeds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CAN buses are typically rated based on their speed</a:t>
            </a:r>
          </a:p>
          <a:p>
            <a:r>
              <a:rPr lang="en-US" dirty="0" smtClean="0"/>
              <a:t>Class A rating carries </a:t>
            </a:r>
            <a:r>
              <a:rPr lang="en-US" dirty="0"/>
              <a:t>less than 10 </a:t>
            </a:r>
            <a:r>
              <a:rPr lang="en-US" dirty="0" smtClean="0"/>
              <a:t>Kbps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for power windows, mirrors</a:t>
            </a:r>
            <a:r>
              <a:rPr lang="en-US" dirty="0"/>
              <a:t>, </a:t>
            </a:r>
            <a:r>
              <a:rPr lang="en-US" dirty="0" smtClean="0"/>
              <a:t>seats</a:t>
            </a:r>
            <a:r>
              <a:rPr lang="en-US" dirty="0"/>
              <a:t>, </a:t>
            </a:r>
            <a:r>
              <a:rPr lang="en-US" dirty="0" smtClean="0"/>
              <a:t>door </a:t>
            </a:r>
            <a:r>
              <a:rPr lang="en-US" dirty="0"/>
              <a:t>locks, </a:t>
            </a:r>
            <a:r>
              <a:rPr lang="en-US" dirty="0" smtClean="0"/>
              <a:t>trunk releases, lights</a:t>
            </a:r>
            <a:endParaRPr lang="en-US" dirty="0"/>
          </a:p>
          <a:p>
            <a:r>
              <a:rPr lang="en-US" dirty="0" smtClean="0"/>
              <a:t>Class B rating from </a:t>
            </a:r>
            <a:r>
              <a:rPr lang="en-US" dirty="0"/>
              <a:t>10 Kbps up to 125 </a:t>
            </a:r>
            <a:r>
              <a:rPr lang="en-US" dirty="0" smtClean="0"/>
              <a:t>Kbps (SAE </a:t>
            </a:r>
            <a:r>
              <a:rPr lang="en-US" dirty="0"/>
              <a:t>J1850 or </a:t>
            </a:r>
            <a:r>
              <a:rPr lang="en-US" dirty="0" smtClean="0"/>
              <a:t>ISO </a:t>
            </a:r>
            <a:r>
              <a:rPr lang="en-US" dirty="0"/>
              <a:t>9141-2</a:t>
            </a:r>
            <a:r>
              <a:rPr lang="en-US" dirty="0" smtClean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for instrumentation</a:t>
            </a:r>
            <a:r>
              <a:rPr lang="en-US" dirty="0"/>
              <a:t>, </a:t>
            </a:r>
            <a:r>
              <a:rPr lang="en-US" dirty="0" smtClean="0"/>
              <a:t>transmission, </a:t>
            </a:r>
            <a:r>
              <a:rPr lang="en-US" dirty="0"/>
              <a:t>security systems, </a:t>
            </a:r>
            <a:r>
              <a:rPr lang="en-US" dirty="0" smtClean="0"/>
              <a:t>climate control</a:t>
            </a:r>
            <a:endParaRPr lang="en-US" dirty="0"/>
          </a:p>
          <a:p>
            <a:r>
              <a:rPr lang="en-US" dirty="0"/>
              <a:t>Class C </a:t>
            </a:r>
            <a:r>
              <a:rPr lang="en-US" dirty="0" smtClean="0"/>
              <a:t>speeds </a:t>
            </a:r>
            <a:r>
              <a:rPr lang="en-US" dirty="0"/>
              <a:t>up to 1 megabits per </a:t>
            </a:r>
            <a:r>
              <a:rPr lang="en-US" dirty="0" smtClean="0"/>
              <a:t>second (many at 500 Kbps)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for powertrain, ABS, stability control </a:t>
            </a:r>
          </a:p>
          <a:p>
            <a:r>
              <a:rPr lang="en-US" dirty="0" smtClean="0"/>
              <a:t>Class D is a </a:t>
            </a:r>
            <a:r>
              <a:rPr lang="en-US" i="1" dirty="0" smtClean="0"/>
              <a:t>proposal</a:t>
            </a:r>
            <a:r>
              <a:rPr lang="en-US" dirty="0" smtClean="0"/>
              <a:t> for speeds over </a:t>
            </a:r>
            <a:r>
              <a:rPr lang="en-US" dirty="0"/>
              <a:t>1 </a:t>
            </a:r>
            <a:r>
              <a:rPr lang="en-US" dirty="0" smtClean="0"/>
              <a:t>Mbps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onboard </a:t>
            </a:r>
            <a:r>
              <a:rPr lang="en-US" dirty="0"/>
              <a:t>entertainment </a:t>
            </a:r>
            <a:r>
              <a:rPr lang="en-US" dirty="0" smtClean="0"/>
              <a:t>systems, video streaming</a:t>
            </a:r>
            <a:endParaRPr lang="en-US" dirty="0"/>
          </a:p>
          <a:p>
            <a:r>
              <a:rPr lang="en-US" sz="2400" dirty="0"/>
              <a:t>Some vendors </a:t>
            </a:r>
            <a:r>
              <a:rPr lang="en-US" sz="2400" dirty="0" smtClean="0"/>
              <a:t>define proprietary </a:t>
            </a:r>
            <a:r>
              <a:rPr lang="en-US" sz="2400" dirty="0"/>
              <a:t>classes based on 2 buses – low and high speed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GMLAN: low </a:t>
            </a:r>
            <a:r>
              <a:rPr lang="en-US" dirty="0"/>
              <a:t>speed </a:t>
            </a:r>
            <a:r>
              <a:rPr lang="en-US" dirty="0" smtClean="0"/>
              <a:t>33.33 Kbps and high </a:t>
            </a:r>
            <a:r>
              <a:rPr lang="en-US" dirty="0"/>
              <a:t>speed </a:t>
            </a:r>
            <a:r>
              <a:rPr lang="en-US" dirty="0" smtClean="0"/>
              <a:t>500 Kbps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Mercedes: low speed 83 kbps and high speed </a:t>
            </a:r>
            <a:r>
              <a:rPr lang="en-US" dirty="0"/>
              <a:t>500 </a:t>
            </a:r>
            <a:r>
              <a:rPr lang="en-US" dirty="0" smtClean="0"/>
              <a:t>Kbps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Multiple access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ECUs on a CAN bus may want to transmit at any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and so some </a:t>
            </a:r>
            <a:r>
              <a:rPr lang="en-US" b="1" dirty="0" smtClean="0"/>
              <a:t>M</a:t>
            </a:r>
            <a:r>
              <a:rPr lang="en-US" dirty="0" smtClean="0"/>
              <a:t>ultiple </a:t>
            </a:r>
            <a:r>
              <a:rPr lang="en-US" b="1" dirty="0" smtClean="0"/>
              <a:t>A</a:t>
            </a:r>
            <a:r>
              <a:rPr lang="en-US" dirty="0" smtClean="0"/>
              <a:t>ccess mechanism must be provided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CAN bus uses </a:t>
            </a:r>
            <a:r>
              <a:rPr lang="en-US" i="1" dirty="0" smtClean="0"/>
              <a:t>bit-wise deterministic collision avoidance</a:t>
            </a: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the message with highest priority (lowest </a:t>
            </a:r>
            <a:r>
              <a:rPr lang="en-US" i="1" dirty="0" smtClean="0"/>
              <a:t>message ID</a:t>
            </a:r>
            <a:r>
              <a:rPr lang="en-US" dirty="0"/>
              <a:t>) </a:t>
            </a:r>
            <a:r>
              <a:rPr lang="en-US" dirty="0" smtClean="0"/>
              <a:t>gains access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all other </a:t>
            </a:r>
            <a:r>
              <a:rPr lang="en-US" dirty="0"/>
              <a:t>transmitters must </a:t>
            </a:r>
            <a:r>
              <a:rPr lang="en-US" dirty="0" smtClean="0"/>
              <a:t>stop and wait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Note that the message ID is the first field in the message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minimizing the arbitration time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Strict priority based arbitration results in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highest priority messages always transmitted with no delay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lower priority messages preempted but transmitted afterwards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straightforward analysis of latency for all messages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messages transmitted in CAN bus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CAN messages are broadcast to every ECU on the bus</a:t>
            </a:r>
          </a:p>
          <a:p>
            <a:pPr marL="0" indent="0">
              <a:buNone/>
            </a:pPr>
            <a:r>
              <a:rPr lang="en-US" dirty="0" smtClean="0"/>
              <a:t>Every message starts with a single Start of Frame bit (</a:t>
            </a:r>
            <a:r>
              <a:rPr lang="en-US" b="1" dirty="0" smtClean="0"/>
              <a:t>0</a:t>
            </a:r>
            <a:r>
              <a:rPr lang="en-US" dirty="0" smtClean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ends with End of Frame field (seven </a:t>
            </a:r>
            <a:r>
              <a:rPr lang="en-US" b="1" dirty="0" smtClean="0"/>
              <a:t>1</a:t>
            </a:r>
            <a:r>
              <a:rPr lang="en-US" dirty="0" smtClean="0"/>
              <a:t> bits)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between messages there is a frame gap (at least three </a:t>
            </a:r>
            <a:r>
              <a:rPr lang="en-US" b="1" dirty="0" smtClean="0"/>
              <a:t>1</a:t>
            </a:r>
            <a:r>
              <a:rPr lang="en-US" dirty="0" smtClean="0"/>
              <a:t> bits)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Bit stuffing is used if 7 consecutive </a:t>
            </a:r>
            <a:r>
              <a:rPr lang="en-US" b="1" dirty="0" smtClean="0"/>
              <a:t>1</a:t>
            </a:r>
            <a:r>
              <a:rPr lang="en-US" dirty="0" smtClean="0"/>
              <a:t>s happened to appear in a message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Messages contain: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message type identifier (also used as priority indicator)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all receivers observe and consume relevant messages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message ID meanings are proprietary to manufacturers</a:t>
            </a:r>
          </a:p>
          <a:p>
            <a:pPr>
              <a:spcBef>
                <a:spcPts val="0"/>
              </a:spcBef>
            </a:pPr>
            <a:r>
              <a:rPr lang="en-US" dirty="0"/>
              <a:t>control </a:t>
            </a:r>
            <a:r>
              <a:rPr lang="en-US" dirty="0" smtClean="0"/>
              <a:t>bits and </a:t>
            </a:r>
            <a:r>
              <a:rPr lang="en-US" dirty="0"/>
              <a:t>up </a:t>
            </a:r>
            <a:r>
              <a:rPr lang="en-US" dirty="0" smtClean="0"/>
              <a:t>to eight data bytes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15-bit CRC field for error detection (all single bit errors detected)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frame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There are 4 kinds of CAN bus messages (</a:t>
            </a:r>
            <a:r>
              <a:rPr lang="en-US" i="1" dirty="0"/>
              <a:t>frames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nn-NO" b="1" dirty="0" smtClean="0"/>
              <a:t>Data </a:t>
            </a:r>
            <a:r>
              <a:rPr lang="nn-NO" dirty="0" smtClean="0"/>
              <a:t>– </a:t>
            </a:r>
            <a:r>
              <a:rPr lang="nn-NO" dirty="0"/>
              <a:t>ECU broadcasts message to all other ECUs</a:t>
            </a:r>
          </a:p>
          <a:p>
            <a:pPr>
              <a:spcBef>
                <a:spcPts val="0"/>
              </a:spcBef>
            </a:pPr>
            <a:r>
              <a:rPr lang="nn-NO" b="1" dirty="0" smtClean="0"/>
              <a:t>Remote </a:t>
            </a:r>
            <a:r>
              <a:rPr lang="nn-NO" dirty="0" smtClean="0"/>
              <a:t>– </a:t>
            </a:r>
            <a:r>
              <a:rPr lang="en-US" dirty="0"/>
              <a:t>	</a:t>
            </a:r>
            <a:r>
              <a:rPr lang="en-US" dirty="0" smtClean="0"/>
              <a:t>sent to request </a:t>
            </a:r>
            <a:r>
              <a:rPr lang="en-US" dirty="0"/>
              <a:t>data from a specific node</a:t>
            </a:r>
            <a:endParaRPr lang="nn-NO" dirty="0"/>
          </a:p>
          <a:p>
            <a:pPr>
              <a:spcBef>
                <a:spcPts val="0"/>
              </a:spcBef>
            </a:pPr>
            <a:r>
              <a:rPr lang="nn-NO" b="1" dirty="0" smtClean="0"/>
              <a:t>Error </a:t>
            </a:r>
            <a:r>
              <a:rPr lang="nn-NO" dirty="0" smtClean="0"/>
              <a:t>– </a:t>
            </a:r>
            <a:r>
              <a:rPr lang="en-US" dirty="0"/>
              <a:t>transmitted by node detecting a bus error</a:t>
            </a:r>
            <a:endParaRPr lang="nn-NO" dirty="0"/>
          </a:p>
          <a:p>
            <a:pPr>
              <a:spcBef>
                <a:spcPts val="0"/>
              </a:spcBef>
            </a:pPr>
            <a:r>
              <a:rPr lang="nn-NO" b="1" dirty="0" smtClean="0"/>
              <a:t>Overload </a:t>
            </a:r>
            <a:r>
              <a:rPr lang="nn-NO" dirty="0" smtClean="0"/>
              <a:t>– </a:t>
            </a:r>
            <a:r>
              <a:rPr lang="nn-NO" sz="2000" dirty="0"/>
              <a:t>(OBSOLETE)</a:t>
            </a:r>
            <a:r>
              <a:rPr lang="nn-NO" dirty="0" smtClean="0"/>
              <a:t> request more </a:t>
            </a:r>
            <a:r>
              <a:rPr lang="en-US" dirty="0" smtClean="0"/>
              <a:t>delay </a:t>
            </a:r>
            <a:r>
              <a:rPr lang="en-US" dirty="0"/>
              <a:t>between </a:t>
            </a:r>
            <a:r>
              <a:rPr lang="en-US" dirty="0" smtClean="0"/>
              <a:t>data/remote frames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Examples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blinker ECU sends data frame with data indicating its state in order to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turn on blinker lights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turn on clicker sound and indicator on dashboard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suppress lane departure warning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central </a:t>
            </a:r>
            <a:r>
              <a:rPr lang="en-US" dirty="0"/>
              <a:t>locking </a:t>
            </a:r>
            <a:r>
              <a:rPr lang="en-US" dirty="0" smtClean="0"/>
              <a:t>controller needs </a:t>
            </a:r>
            <a:r>
              <a:rPr lang="en-US" dirty="0"/>
              <a:t>to know </a:t>
            </a:r>
            <a:r>
              <a:rPr lang="en-US" dirty="0" smtClean="0"/>
              <a:t>if the car is in </a:t>
            </a:r>
            <a:r>
              <a:rPr lang="en-US" i="1" dirty="0" smtClean="0"/>
              <a:t>park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it sends a </a:t>
            </a:r>
            <a:r>
              <a:rPr lang="en-US" dirty="0"/>
              <a:t>remote frame </a:t>
            </a:r>
            <a:r>
              <a:rPr lang="en-US" dirty="0" smtClean="0"/>
              <a:t>to TCU requesting park status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TCU responds with data frame containing park status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frames (CAN 2.0 format)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6"/>
            <a:ext cx="11191127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Just for concreteness, let’s describe a CAN data frame (classic format)</a:t>
            </a:r>
          </a:p>
          <a:p>
            <a:r>
              <a:rPr lang="en-US" b="1" dirty="0" smtClean="0"/>
              <a:t>S</a:t>
            </a:r>
            <a:r>
              <a:rPr lang="en-US" dirty="0" smtClean="0"/>
              <a:t>tart </a:t>
            </a:r>
            <a:r>
              <a:rPr lang="en-US" b="1" dirty="0" smtClean="0"/>
              <a:t>o</a:t>
            </a:r>
            <a:r>
              <a:rPr lang="en-US" dirty="0" smtClean="0"/>
              <a:t>f </a:t>
            </a:r>
            <a:r>
              <a:rPr lang="en-US" b="1" dirty="0" smtClean="0"/>
              <a:t>F</a:t>
            </a:r>
            <a:r>
              <a:rPr lang="en-US" dirty="0" smtClean="0"/>
              <a:t>rame (1 bit) equals </a:t>
            </a:r>
            <a:r>
              <a:rPr lang="en-US" b="1" dirty="0" smtClean="0"/>
              <a:t>0</a:t>
            </a:r>
          </a:p>
          <a:p>
            <a:r>
              <a:rPr lang="en-US" dirty="0" smtClean="0"/>
              <a:t>Message ID (11 bits in base CAN, 29 bits in extended CAN)</a:t>
            </a:r>
          </a:p>
          <a:p>
            <a:pPr marL="457189" lvl="1" indent="0">
              <a:spcBef>
                <a:spcPts val="0"/>
              </a:spcBef>
              <a:buNone/>
            </a:pPr>
            <a:r>
              <a:rPr lang="en-US" dirty="0" smtClean="0"/>
              <a:t>standard </a:t>
            </a:r>
            <a:r>
              <a:rPr lang="en-US" dirty="0"/>
              <a:t>and extended frames may </a:t>
            </a:r>
            <a:r>
              <a:rPr lang="en-US" dirty="0" smtClean="0"/>
              <a:t>coexist, standard having </a:t>
            </a:r>
            <a:r>
              <a:rPr lang="en-US" dirty="0"/>
              <a:t>higher priority</a:t>
            </a:r>
            <a:endParaRPr lang="en-US" dirty="0" smtClean="0"/>
          </a:p>
          <a:p>
            <a:r>
              <a:rPr lang="en-US" b="1" dirty="0"/>
              <a:t>R</a:t>
            </a:r>
            <a:r>
              <a:rPr lang="en-US" dirty="0"/>
              <a:t>emote </a:t>
            </a:r>
            <a:r>
              <a:rPr lang="en-US" b="1" dirty="0"/>
              <a:t>T</a:t>
            </a:r>
            <a:r>
              <a:rPr lang="en-US" dirty="0"/>
              <a:t>ransmission </a:t>
            </a:r>
            <a:r>
              <a:rPr lang="en-US" b="1" dirty="0"/>
              <a:t>R</a:t>
            </a:r>
            <a:r>
              <a:rPr lang="en-US" dirty="0"/>
              <a:t>equest </a:t>
            </a:r>
            <a:r>
              <a:rPr lang="en-US" dirty="0" smtClean="0"/>
              <a:t>(1 bit) </a:t>
            </a:r>
            <a:r>
              <a:rPr lang="en-US" b="1" dirty="0" smtClean="0"/>
              <a:t>0</a:t>
            </a:r>
            <a:r>
              <a:rPr lang="en-US" dirty="0" smtClean="0"/>
              <a:t> in data frames, </a:t>
            </a:r>
            <a:r>
              <a:rPr lang="en-US" b="1" dirty="0"/>
              <a:t>1</a:t>
            </a:r>
            <a:r>
              <a:rPr lang="en-US" dirty="0"/>
              <a:t> in remote frames</a:t>
            </a:r>
          </a:p>
          <a:p>
            <a:r>
              <a:rPr lang="en-US" dirty="0"/>
              <a:t>Reserved </a:t>
            </a:r>
            <a:r>
              <a:rPr lang="en-US" dirty="0" smtClean="0"/>
              <a:t>(2 bits) set to </a:t>
            </a:r>
            <a:r>
              <a:rPr lang="en-US" b="1" dirty="0" smtClean="0"/>
              <a:t>0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/>
              <a:t>L</a:t>
            </a:r>
            <a:r>
              <a:rPr lang="en-US" dirty="0"/>
              <a:t>ength </a:t>
            </a:r>
            <a:r>
              <a:rPr lang="en-US" b="1" dirty="0"/>
              <a:t>C</a:t>
            </a:r>
            <a:r>
              <a:rPr lang="en-US" dirty="0"/>
              <a:t>ode </a:t>
            </a:r>
            <a:r>
              <a:rPr lang="en-US" dirty="0" smtClean="0"/>
              <a:t>(4 bits) number of data bytes 0…8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Data (0…8 bytes) </a:t>
            </a:r>
            <a:r>
              <a:rPr lang="en-US" i="1" dirty="0" smtClean="0"/>
              <a:t>serialized</a:t>
            </a:r>
            <a:r>
              <a:rPr lang="en-US" dirty="0" smtClean="0"/>
              <a:t> information, MSB sent first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yclic </a:t>
            </a:r>
            <a:r>
              <a:rPr lang="en-US" b="1" dirty="0"/>
              <a:t>R</a:t>
            </a:r>
            <a:r>
              <a:rPr lang="en-US" dirty="0"/>
              <a:t>edundancy </a:t>
            </a:r>
            <a:r>
              <a:rPr lang="en-US" b="1" dirty="0"/>
              <a:t>C</a:t>
            </a:r>
            <a:r>
              <a:rPr lang="en-US" dirty="0"/>
              <a:t>heck </a:t>
            </a:r>
            <a:r>
              <a:rPr lang="en-US" dirty="0" smtClean="0"/>
              <a:t>(15 bits) </a:t>
            </a:r>
          </a:p>
          <a:p>
            <a:r>
              <a:rPr lang="en-US" dirty="0" smtClean="0"/>
              <a:t>ACK (2 bits including </a:t>
            </a:r>
            <a:r>
              <a:rPr lang="en-US" dirty="0" err="1" smtClean="0"/>
              <a:t>Ack</a:t>
            </a:r>
            <a:r>
              <a:rPr lang="en-US" dirty="0" smtClean="0"/>
              <a:t> delimiter) </a:t>
            </a:r>
            <a:r>
              <a:rPr lang="en-US" sz="2400" dirty="0" smtClean="0"/>
              <a:t>indicates previous message passed CRC</a:t>
            </a:r>
          </a:p>
          <a:p>
            <a:r>
              <a:rPr lang="en-US" b="1" dirty="0" smtClean="0"/>
              <a:t>E</a:t>
            </a:r>
            <a:r>
              <a:rPr lang="en-US" dirty="0" smtClean="0"/>
              <a:t>nd </a:t>
            </a:r>
            <a:r>
              <a:rPr lang="en-US" b="1" dirty="0"/>
              <a:t>o</a:t>
            </a:r>
            <a:r>
              <a:rPr lang="en-US" dirty="0"/>
              <a:t>f </a:t>
            </a:r>
            <a:r>
              <a:rPr lang="en-US" b="1" dirty="0"/>
              <a:t>F</a:t>
            </a:r>
            <a:r>
              <a:rPr lang="en-US" dirty="0"/>
              <a:t>rame </a:t>
            </a:r>
            <a:r>
              <a:rPr lang="en-US" dirty="0" smtClean="0"/>
              <a:t>(7 bits) all </a:t>
            </a:r>
            <a:r>
              <a:rPr lang="en-US" b="1" dirty="0" smtClean="0"/>
              <a:t>1</a:t>
            </a:r>
            <a:r>
              <a:rPr lang="en-US" dirty="0" smtClean="0"/>
              <a:t>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serialization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serial protocols</a:t>
            </a:r>
          </a:p>
          <a:p>
            <a:r>
              <a:rPr lang="en-US" dirty="0" smtClean="0"/>
              <a:t>serialization is the process of formatting data into a sequence of bits</a:t>
            </a:r>
          </a:p>
          <a:p>
            <a:r>
              <a:rPr lang="en-US" dirty="0" smtClean="0"/>
              <a:t>deserialization is the recovery of data structures from the bit stream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The CAN specification details its serialization functions, such as</a:t>
            </a:r>
          </a:p>
          <a:p>
            <a:r>
              <a:rPr lang="en-US" dirty="0" smtClean="0"/>
              <a:t>MSB is always transmitted first</a:t>
            </a:r>
          </a:p>
          <a:p>
            <a:r>
              <a:rPr lang="en-US" dirty="0" smtClean="0"/>
              <a:t>big-endian / little-endian for </a:t>
            </a:r>
            <a:r>
              <a:rPr lang="en-US" dirty="0" err="1" smtClean="0"/>
              <a:t>multibyte</a:t>
            </a:r>
            <a:r>
              <a:rPr lang="en-US" dirty="0" smtClean="0"/>
              <a:t> data is manufacturer dependent</a:t>
            </a:r>
          </a:p>
          <a:p>
            <a:r>
              <a:rPr lang="en-US" dirty="0" smtClean="0"/>
              <a:t>fields need not start on byte boundaries</a:t>
            </a:r>
          </a:p>
          <a:p>
            <a:r>
              <a:rPr lang="en-US" dirty="0" smtClean="0"/>
              <a:t>bit stuffing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dirty="0"/>
              <a:t>maximum of </a:t>
            </a:r>
            <a:r>
              <a:rPr lang="en-US" dirty="0" smtClean="0"/>
              <a:t>5 </a:t>
            </a:r>
            <a:r>
              <a:rPr lang="en-US" dirty="0"/>
              <a:t>consecutive </a:t>
            </a:r>
            <a:r>
              <a:rPr lang="en-US" b="1" dirty="0" smtClean="0"/>
              <a:t>0</a:t>
            </a:r>
            <a:r>
              <a:rPr lang="en-US" dirty="0" smtClean="0"/>
              <a:t> or </a:t>
            </a:r>
            <a:r>
              <a:rPr lang="en-US" b="1" dirty="0" smtClean="0"/>
              <a:t>1</a:t>
            </a:r>
            <a:r>
              <a:rPr lang="en-US" dirty="0" smtClean="0"/>
              <a:t> bits is allowed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i</a:t>
            </a:r>
            <a:r>
              <a:rPr lang="en-US" dirty="0" smtClean="0"/>
              <a:t>f the data has &gt;5 identical bits an additional opposite bit is inserted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7"/>
            <a:ext cx="10958515" cy="50701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b="1" dirty="0"/>
              <a:t>E</a:t>
            </a:r>
            <a:r>
              <a:rPr lang="en-US" dirty="0"/>
              <a:t>lectronic </a:t>
            </a:r>
            <a:r>
              <a:rPr lang="en-US" b="1" dirty="0"/>
              <a:t>C</a:t>
            </a:r>
            <a:r>
              <a:rPr lang="en-US" dirty="0"/>
              <a:t>ontrol </a:t>
            </a:r>
            <a:r>
              <a:rPr lang="en-US" b="1" dirty="0"/>
              <a:t>U</a:t>
            </a:r>
            <a:r>
              <a:rPr lang="en-US" dirty="0"/>
              <a:t>nit (ECU) is exactly what you would imagine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an </a:t>
            </a:r>
            <a:r>
              <a:rPr lang="en-US" i="1" dirty="0"/>
              <a:t>electronic unit</a:t>
            </a:r>
            <a:r>
              <a:rPr lang="en-US" dirty="0"/>
              <a:t> for controlling a</a:t>
            </a:r>
            <a:r>
              <a:rPr lang="en-US" i="1" dirty="0"/>
              <a:t> </a:t>
            </a:r>
            <a:r>
              <a:rPr lang="en-US" sz="2400" dirty="0"/>
              <a:t>(mechanical/electrical) </a:t>
            </a:r>
            <a:r>
              <a:rPr lang="en-US" i="1" dirty="0"/>
              <a:t>system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term is mostly used in </a:t>
            </a:r>
            <a:r>
              <a:rPr lang="en-US" i="1" dirty="0" smtClean="0"/>
              <a:t>automotive</a:t>
            </a:r>
            <a:r>
              <a:rPr lang="en-US" dirty="0" smtClean="0"/>
              <a:t> systems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	where it can be confused with a specific ECU - </a:t>
            </a:r>
            <a:r>
              <a:rPr lang="en-US" dirty="0" smtClean="0"/>
              <a:t>the </a:t>
            </a:r>
            <a:r>
              <a:rPr lang="en-US" b="1" dirty="0" smtClean="0"/>
              <a:t>E</a:t>
            </a:r>
            <a:r>
              <a:rPr lang="en-US" dirty="0" smtClean="0"/>
              <a:t>ngine </a:t>
            </a:r>
            <a:r>
              <a:rPr lang="en-US" b="1" dirty="0" smtClean="0"/>
              <a:t>C</a:t>
            </a:r>
            <a:r>
              <a:rPr lang="en-US" dirty="0" smtClean="0"/>
              <a:t>ontrol </a:t>
            </a:r>
            <a:r>
              <a:rPr lang="en-US" b="1" dirty="0" smtClean="0"/>
              <a:t>U</a:t>
            </a:r>
            <a:r>
              <a:rPr lang="en-US" dirty="0" smtClean="0"/>
              <a:t>nit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What</a:t>
            </a:r>
            <a:r>
              <a:rPr lang="en-US" i="1" dirty="0" smtClean="0"/>
              <a:t> exactly </a:t>
            </a:r>
            <a:r>
              <a:rPr lang="en-US" dirty="0" smtClean="0"/>
              <a:t>does an ECU do?</a:t>
            </a:r>
            <a:endParaRPr lang="en-US" dirty="0"/>
          </a:p>
          <a:p>
            <a:r>
              <a:rPr lang="en-US" dirty="0" smtClean="0"/>
              <a:t>input one or more (sensor) indications from the controlled system</a:t>
            </a:r>
          </a:p>
          <a:p>
            <a:r>
              <a:rPr lang="en-US" dirty="0" smtClean="0"/>
              <a:t>perform some calculation </a:t>
            </a:r>
            <a:r>
              <a:rPr lang="en-US" sz="2400" dirty="0"/>
              <a:t>(all </a:t>
            </a:r>
            <a:r>
              <a:rPr lang="en-US" sz="2400" i="1" dirty="0"/>
              <a:t>modern</a:t>
            </a:r>
            <a:r>
              <a:rPr lang="en-US" sz="2400" dirty="0"/>
              <a:t> ECUs contain a CPU!)</a:t>
            </a:r>
            <a:endParaRPr lang="en-US" dirty="0" smtClean="0"/>
          </a:p>
          <a:p>
            <a:r>
              <a:rPr lang="en-US" dirty="0" smtClean="0"/>
              <a:t>output one or more signals (actuations)</a:t>
            </a:r>
          </a:p>
          <a:p>
            <a:pPr marL="457189" lvl="1" indent="0">
              <a:spcBef>
                <a:spcPts val="0"/>
              </a:spcBef>
              <a:buNone/>
            </a:pPr>
            <a:r>
              <a:rPr lang="en-US" sz="2800" dirty="0"/>
              <a:t>to alter the operation of the controlled system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492915" y="4332202"/>
            <a:ext cx="2298032" cy="1731716"/>
            <a:chOff x="9492915" y="4332202"/>
            <a:chExt cx="2298032" cy="1731716"/>
          </a:xfrm>
        </p:grpSpPr>
        <p:sp>
          <p:nvSpPr>
            <p:cNvPr id="9" name="Rectangle 8"/>
            <p:cNvSpPr/>
            <p:nvPr/>
          </p:nvSpPr>
          <p:spPr>
            <a:xfrm>
              <a:off x="9492915" y="5445765"/>
              <a:ext cx="2298032" cy="6181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859399" y="4332202"/>
              <a:ext cx="1473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ECU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11110" y="5076433"/>
              <a:ext cx="9043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sensor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16371" y="5076433"/>
              <a:ext cx="105114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actuator</a:t>
              </a:r>
            </a:p>
          </p:txBody>
        </p:sp>
        <p:cxnSp>
          <p:nvCxnSpPr>
            <p:cNvPr id="10" name="Straight Connector 9"/>
            <p:cNvCxnSpPr>
              <a:stCxn id="6" idx="2"/>
              <a:endCxn id="7" idx="0"/>
            </p:cNvCxnSpPr>
            <p:nvPr/>
          </p:nvCxnSpPr>
          <p:spPr>
            <a:xfrm flipH="1">
              <a:off x="10063260" y="4793867"/>
              <a:ext cx="532739" cy="282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2"/>
              <a:endCxn id="8" idx="0"/>
            </p:cNvCxnSpPr>
            <p:nvPr/>
          </p:nvCxnSpPr>
          <p:spPr>
            <a:xfrm>
              <a:off x="10595999" y="4793867"/>
              <a:ext cx="545943" cy="2825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0296074" y="4892723"/>
              <a:ext cx="117168" cy="814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0877361" y="4938953"/>
              <a:ext cx="83133" cy="526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690625" y="5568170"/>
              <a:ext cx="1875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controlled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04" y="2093427"/>
            <a:ext cx="2552125" cy="214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bus scanners are used by technicians to diagnose problems</a:t>
            </a:r>
          </a:p>
          <a:p>
            <a:pPr marL="0" indent="0">
              <a:buNone/>
            </a:pPr>
            <a:r>
              <a:rPr lang="en-US" dirty="0" smtClean="0"/>
              <a:t>A CAN connector is located under the hood and/or under the dashboard</a:t>
            </a:r>
          </a:p>
          <a:p>
            <a:pPr marL="0" indent="0">
              <a:buNone/>
            </a:pPr>
            <a:r>
              <a:rPr lang="en-US" dirty="0" smtClean="0"/>
              <a:t>The scanner receives and logs all CAN messages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Another use is emissions conformance testing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during annual </a:t>
            </a:r>
            <a:r>
              <a:rPr lang="en-US" i="1" dirty="0" smtClean="0"/>
              <a:t>test </a:t>
            </a:r>
            <a:r>
              <a:rPr lang="en-US" dirty="0" smtClean="0"/>
              <a:t>or when requested by authorities</a:t>
            </a:r>
          </a:p>
          <a:p>
            <a:pPr marL="0" indent="0">
              <a:buNone/>
            </a:pPr>
            <a:r>
              <a:rPr lang="en-US" dirty="0" smtClean="0"/>
              <a:t>All modern cars have </a:t>
            </a:r>
            <a:r>
              <a:rPr lang="en-US" b="1" i="1" dirty="0" err="1" smtClean="0"/>
              <a:t>O</a:t>
            </a:r>
            <a:r>
              <a:rPr lang="en-US" i="1" dirty="0" err="1" smtClean="0"/>
              <a:t>n</a:t>
            </a:r>
            <a:r>
              <a:rPr lang="en-US" b="1" i="1" dirty="0" err="1" smtClean="0"/>
              <a:t>B</a:t>
            </a:r>
            <a:r>
              <a:rPr lang="en-US" i="1" dirty="0" err="1" smtClean="0"/>
              <a:t>oard</a:t>
            </a:r>
            <a:r>
              <a:rPr lang="en-US" i="1" dirty="0" smtClean="0"/>
              <a:t> </a:t>
            </a:r>
            <a:r>
              <a:rPr lang="en-US" b="1" i="1" dirty="0" smtClean="0"/>
              <a:t>D</a:t>
            </a:r>
            <a:r>
              <a:rPr lang="en-US" i="1" dirty="0" smtClean="0"/>
              <a:t>iagnosis </a:t>
            </a:r>
            <a:r>
              <a:rPr lang="en-US" b="1" i="1" dirty="0" smtClean="0"/>
              <a:t>II</a:t>
            </a:r>
            <a:r>
              <a:rPr lang="en-US" i="1" dirty="0" smtClean="0"/>
              <a:t> </a:t>
            </a:r>
            <a:r>
              <a:rPr lang="en-US" dirty="0" smtClean="0"/>
              <a:t>usually based on CAN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defines L1 and L2, but leaves higher layers to other protocols, e.g.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protocols standardize message identifiers, set-up procedures,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88531"/>
              </p:ext>
            </p:extLst>
          </p:nvPr>
        </p:nvGraphicFramePr>
        <p:xfrm>
          <a:off x="959223" y="2154447"/>
          <a:ext cx="10833849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2473"/>
                <a:gridCol w="3844981"/>
                <a:gridCol w="3946395"/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ARINC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err="1" smtClean="0"/>
                        <a:t>DeviceNet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/>
                        <a:t>Modbus</a:t>
                      </a: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err="1" smtClean="0"/>
                        <a:t>CanKingdom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err="1" smtClean="0"/>
                        <a:t>EnergyBus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/>
                        <a:t>NMEA 2000</a:t>
                      </a: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err="1" smtClean="0"/>
                        <a:t>CANopen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ISO 11783 (ISOBUS)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/>
                        <a:t>OSEK/VDX</a:t>
                      </a: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err="1" smtClean="0"/>
                        <a:t>CANopen</a:t>
                      </a:r>
                      <a:r>
                        <a:rPr lang="en-US" sz="3200" dirty="0" smtClean="0"/>
                        <a:t> Lift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J1939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SDS</a:t>
                      </a:r>
                      <a:endParaRPr lang="en-US" sz="32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/>
                        <a:t>CCP/XCP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err="1" smtClean="0"/>
                        <a:t>MilCAN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UAVCAN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an example let’s look a bit at </a:t>
            </a:r>
            <a:r>
              <a:rPr lang="en-US" dirty="0" err="1" smtClean="0"/>
              <a:t>CANOpen</a:t>
            </a:r>
            <a:r>
              <a:rPr lang="en-US" dirty="0" smtClean="0"/>
              <a:t> from </a:t>
            </a:r>
            <a:r>
              <a:rPr lang="en-US" i="1" dirty="0" smtClean="0"/>
              <a:t>CAN in Automation</a:t>
            </a:r>
          </a:p>
          <a:p>
            <a:pPr marL="0" indent="0">
              <a:buNone/>
            </a:pPr>
            <a:r>
              <a:rPr lang="en-US" dirty="0"/>
              <a:t>Every </a:t>
            </a:r>
            <a:r>
              <a:rPr lang="en-US" dirty="0" err="1"/>
              <a:t>CANopen</a:t>
            </a:r>
            <a:r>
              <a:rPr lang="en-US" dirty="0"/>
              <a:t> device </a:t>
            </a:r>
            <a:r>
              <a:rPr lang="en-US" dirty="0" smtClean="0"/>
              <a:t>implements CAN for L1 and L2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for many message types the </a:t>
            </a:r>
            <a:r>
              <a:rPr lang="en-US" dirty="0"/>
              <a:t>11-bit CAN </a:t>
            </a:r>
            <a:r>
              <a:rPr lang="en-US" dirty="0" smtClean="0"/>
              <a:t>id is divided into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4-bit </a:t>
            </a:r>
            <a:r>
              <a:rPr lang="en-US" dirty="0"/>
              <a:t>function code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7-bit </a:t>
            </a:r>
            <a:r>
              <a:rPr lang="en-US" dirty="0" err="1"/>
              <a:t>CANopen</a:t>
            </a:r>
            <a:r>
              <a:rPr lang="en-US" dirty="0"/>
              <a:t> </a:t>
            </a:r>
            <a:r>
              <a:rPr lang="en-US" dirty="0" err="1" smtClean="0"/>
              <a:t>NodeID</a:t>
            </a:r>
            <a:r>
              <a:rPr lang="en-US" dirty="0"/>
              <a:t> </a:t>
            </a:r>
            <a:r>
              <a:rPr lang="en-US" dirty="0" smtClean="0"/>
              <a:t>(DA)</a:t>
            </a:r>
          </a:p>
          <a:p>
            <a:pPr marL="0" indent="0">
              <a:buNone/>
            </a:pPr>
            <a:r>
              <a:rPr lang="en-US" dirty="0" smtClean="0"/>
              <a:t>Starting/resetting a </a:t>
            </a:r>
            <a:r>
              <a:rPr lang="en-US" dirty="0"/>
              <a:t>device is controlled via a state </a:t>
            </a:r>
            <a:r>
              <a:rPr lang="en-US" dirty="0" smtClean="0"/>
              <a:t>machine with states 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Initialization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Pre-operational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Operational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Stopped</a:t>
            </a:r>
          </a:p>
          <a:p>
            <a:pPr marL="0" indent="0">
              <a:buNone/>
            </a:pPr>
            <a:r>
              <a:rPr lang="en-US" dirty="0" smtClean="0"/>
              <a:t>Transitions </a:t>
            </a:r>
            <a:r>
              <a:rPr lang="en-US" dirty="0"/>
              <a:t>between states are made by </a:t>
            </a:r>
            <a:r>
              <a:rPr lang="en-US" dirty="0" smtClean="0"/>
              <a:t>sending </a:t>
            </a:r>
            <a:r>
              <a:rPr lang="en-US" dirty="0"/>
              <a:t>a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b="1" dirty="0" smtClean="0"/>
              <a:t>N</a:t>
            </a:r>
            <a:r>
              <a:rPr lang="en-US" dirty="0" smtClean="0"/>
              <a:t>etwork </a:t>
            </a:r>
            <a:r>
              <a:rPr lang="en-US" b="1" dirty="0" err="1" smtClean="0"/>
              <a:t>M</a:t>
            </a:r>
            <a:r>
              <a:rPr lang="en-US" dirty="0" err="1" smtClean="0"/>
              <a:t>anagemen</a:t>
            </a:r>
            <a:r>
              <a:rPr lang="en-US" b="1" dirty="0" err="1" smtClean="0"/>
              <a:t>T</a:t>
            </a:r>
            <a:r>
              <a:rPr lang="en-US" dirty="0" smtClean="0"/>
              <a:t> object </a:t>
            </a:r>
            <a:r>
              <a:rPr lang="en-US" dirty="0"/>
              <a:t>to the </a:t>
            </a:r>
            <a:r>
              <a:rPr lang="en-US" dirty="0" smtClean="0"/>
              <a:t>device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CANOpen</a:t>
            </a:r>
            <a:r>
              <a:rPr lang="en-US" dirty="0" smtClean="0"/>
              <a:t> device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7"/>
            <a:ext cx="11354757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Every </a:t>
            </a:r>
            <a:r>
              <a:rPr lang="en-US" dirty="0" err="1" smtClean="0"/>
              <a:t>CANOpen</a:t>
            </a:r>
            <a:r>
              <a:rPr lang="en-US" dirty="0" smtClean="0"/>
              <a:t> device must implement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an object dictionary (with standardized format)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an application part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a communication unit</a:t>
            </a:r>
          </a:p>
          <a:p>
            <a:pPr marL="0" indent="0">
              <a:buNone/>
            </a:pPr>
            <a:r>
              <a:rPr lang="en-US" dirty="0" err="1" smtClean="0"/>
              <a:t>CANOpen</a:t>
            </a:r>
            <a:r>
              <a:rPr lang="en-US" dirty="0" smtClean="0"/>
              <a:t> uses</a:t>
            </a:r>
            <a:r>
              <a:rPr lang="en-US" dirty="0"/>
              <a:t> </a:t>
            </a:r>
            <a:r>
              <a:rPr lang="en-US" i="1" dirty="0"/>
              <a:t>variables</a:t>
            </a:r>
            <a:r>
              <a:rPr lang="en-US" dirty="0"/>
              <a:t> </a:t>
            </a:r>
            <a:r>
              <a:rPr lang="en-US" dirty="0" smtClean="0"/>
              <a:t>for configuration </a:t>
            </a:r>
            <a:r>
              <a:rPr lang="en-US" dirty="0"/>
              <a:t>and for measurement data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variables are stored in the device’s </a:t>
            </a:r>
            <a:r>
              <a:rPr lang="en-US" b="1" dirty="0" smtClean="0"/>
              <a:t>object dictionary </a:t>
            </a:r>
            <a:r>
              <a:rPr lang="en-US" sz="1800" dirty="0"/>
              <a:t>(vector </a:t>
            </a:r>
            <a:r>
              <a:rPr lang="en-US" sz="1800" dirty="0" smtClean="0"/>
              <a:t>w/ 16 </a:t>
            </a:r>
            <a:r>
              <a:rPr lang="en-US" sz="1800" dirty="0"/>
              <a:t>or 16+8 bit index) </a:t>
            </a:r>
          </a:p>
          <a:p>
            <a:pPr marL="0" indent="0">
              <a:buNone/>
            </a:pPr>
            <a:r>
              <a:rPr lang="en-US" dirty="0" err="1" smtClean="0"/>
              <a:t>CANOpen</a:t>
            </a:r>
            <a:r>
              <a:rPr lang="en-US" dirty="0" smtClean="0"/>
              <a:t> </a:t>
            </a:r>
            <a:r>
              <a:rPr lang="en-US" i="1" dirty="0" smtClean="0"/>
              <a:t>functions</a:t>
            </a:r>
            <a:r>
              <a:rPr lang="en-US" dirty="0" smtClean="0"/>
              <a:t> are implemented in each device’s </a:t>
            </a:r>
            <a:r>
              <a:rPr lang="en-US" b="1" dirty="0" smtClean="0"/>
              <a:t>application</a:t>
            </a:r>
            <a:r>
              <a:rPr lang="en-US" dirty="0"/>
              <a:t> </a:t>
            </a:r>
            <a:r>
              <a:rPr lang="en-US" b="1" dirty="0"/>
              <a:t>part 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and only operate when the device is in operational state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									The </a:t>
            </a:r>
            <a:r>
              <a:rPr lang="en-US" b="1" dirty="0" smtClean="0"/>
              <a:t>communication unit </a:t>
            </a:r>
            <a:r>
              <a:rPr lang="en-US" dirty="0" smtClean="0"/>
              <a:t>implements CAN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			and at least the IDs in this table</a:t>
            </a:r>
          </a:p>
          <a:p>
            <a:pPr marL="4919540" indent="0">
              <a:spcBef>
                <a:spcPts val="1800"/>
              </a:spcBef>
            </a:pPr>
            <a:r>
              <a:rPr lang="en-US" sz="1400" b="1" dirty="0"/>
              <a:t> PDO:</a:t>
            </a:r>
            <a:r>
              <a:rPr lang="en-US" sz="1400" dirty="0"/>
              <a:t> Input and output values (voltage, frequency, etc.)</a:t>
            </a:r>
          </a:p>
          <a:p>
            <a:pPr marL="4919540" indent="0">
              <a:spcBef>
                <a:spcPts val="0"/>
              </a:spcBef>
            </a:pPr>
            <a:r>
              <a:rPr lang="en-US" sz="1400" b="1" dirty="0"/>
              <a:t> SDO</a:t>
            </a:r>
            <a:r>
              <a:rPr lang="en-US" sz="1400" dirty="0"/>
              <a:t>: Configuration settings (node ID, baud rate, offset, etc.)</a:t>
            </a:r>
          </a:p>
          <a:p>
            <a:pPr marL="491954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19427"/>
              </p:ext>
            </p:extLst>
          </p:nvPr>
        </p:nvGraphicFramePr>
        <p:xfrm>
          <a:off x="265386" y="4736820"/>
          <a:ext cx="4497997" cy="19565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7004"/>
                <a:gridCol w="2710993"/>
              </a:tblGrid>
              <a:tr h="188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Communication object</a:t>
                      </a:r>
                      <a:endParaRPr lang="en-US" sz="11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Communication object ID </a:t>
                      </a:r>
                      <a:r>
                        <a:rPr lang="en-US" sz="1100" u="none" strike="noStrike" dirty="0">
                          <a:effectLst/>
                        </a:rPr>
                        <a:t>(hex)</a:t>
                      </a:r>
                      <a:endParaRPr lang="en-US" sz="11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NMT </a:t>
                      </a:r>
                      <a:r>
                        <a:rPr lang="en-US" sz="1100" u="none" strike="noStrike" dirty="0" smtClean="0">
                          <a:effectLst/>
                        </a:rPr>
                        <a:t>(node control)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Global failsafe command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Sync protocol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Emergency (error detected)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080 + </a:t>
                      </a:r>
                      <a:r>
                        <a:rPr lang="en-US" sz="1100" u="none" strike="noStrike" dirty="0" err="1">
                          <a:effectLst/>
                        </a:rPr>
                        <a:t>NodeID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0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</a:rPr>
                        <a:t>TimeStamp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Process </a:t>
                      </a:r>
                      <a:r>
                        <a:rPr lang="en-US" sz="1100" u="none" strike="noStrike" dirty="0">
                          <a:effectLst/>
                        </a:rPr>
                        <a:t>Data Object 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180/200/280/300/380/400/480/500 + </a:t>
                      </a:r>
                      <a:r>
                        <a:rPr lang="en-US" sz="1100" u="none" strike="noStrike" dirty="0" err="1">
                          <a:effectLst/>
                        </a:rPr>
                        <a:t>NodeID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Service </a:t>
                      </a:r>
                      <a:r>
                        <a:rPr lang="en-US" sz="1100" u="none" strike="noStrike" dirty="0">
                          <a:effectLst/>
                        </a:rPr>
                        <a:t>Data Object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580/600 </a:t>
                      </a:r>
                      <a:r>
                        <a:rPr lang="en-US" sz="1100" u="none" strike="noStrike" dirty="0">
                          <a:effectLst/>
                        </a:rPr>
                        <a:t>+ </a:t>
                      </a:r>
                      <a:r>
                        <a:rPr lang="en-US" sz="1100" u="none" strike="noStrike" dirty="0" err="1">
                          <a:effectLst/>
                        </a:rPr>
                        <a:t>NodeID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heartbeat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700 + </a:t>
                      </a:r>
                      <a:r>
                        <a:rPr lang="en-US" sz="1100" u="none" strike="noStrike" dirty="0" err="1">
                          <a:effectLst/>
                        </a:rPr>
                        <a:t>NodeID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LSS</a:t>
                      </a:r>
                      <a:endParaRPr lang="en-US" sz="1100" b="0" i="0" u="none" strike="noStrike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7E4, 7E5</a:t>
                      </a:r>
                      <a:endParaRPr lang="en-US" sz="11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CANOpen</a:t>
            </a:r>
            <a:r>
              <a:rPr lang="en-US" dirty="0" smtClean="0"/>
              <a:t>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Variables in an object dictionary are void, Boolean, (un)signed integer, float or char</a:t>
            </a:r>
          </a:p>
          <a:p>
            <a:pPr marL="0" indent="0">
              <a:buNone/>
            </a:pPr>
            <a:r>
              <a:rPr lang="en-US" sz="2400" dirty="0"/>
              <a:t>Every node implements a server that handles read/write from/to its object dictionary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via </a:t>
            </a:r>
            <a:r>
              <a:rPr lang="en-US" sz="2400" dirty="0" err="1"/>
              <a:t>CANOpen</a:t>
            </a:r>
            <a:r>
              <a:rPr lang="en-US" sz="2400" dirty="0"/>
              <a:t> SDO messages</a:t>
            </a:r>
          </a:p>
          <a:p>
            <a:pPr marL="0" indent="0">
              <a:buNone/>
            </a:pPr>
            <a:r>
              <a:rPr lang="en-US" sz="2400" dirty="0" err="1"/>
              <a:t>CANOpen</a:t>
            </a:r>
            <a:r>
              <a:rPr lang="en-US" sz="2400" dirty="0"/>
              <a:t> defines addresses / ranges in the dictionary for specific variables</a:t>
            </a:r>
          </a:p>
          <a:p>
            <a:pPr marL="0" indent="0">
              <a:buNone/>
            </a:pPr>
            <a:r>
              <a:rPr lang="en-US" sz="2400" dirty="0"/>
              <a:t>For example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the master might write </a:t>
            </a:r>
            <a:r>
              <a:rPr lang="en-US" sz="2400" i="1" dirty="0"/>
              <a:t>true</a:t>
            </a:r>
            <a:r>
              <a:rPr lang="en-US" sz="2400" dirty="0"/>
              <a:t> to a variable to start a measurement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and afterwards acquire the result by reading a </a:t>
            </a:r>
            <a:r>
              <a:rPr lang="en-US" sz="2400" i="1" dirty="0"/>
              <a:t>float</a:t>
            </a:r>
            <a:r>
              <a:rPr lang="en-US" sz="2400" dirty="0"/>
              <a:t> variable</a:t>
            </a:r>
          </a:p>
          <a:p>
            <a:pPr marL="0" indent="0">
              <a:buNone/>
            </a:pPr>
            <a:r>
              <a:rPr lang="en-US" sz="2400" dirty="0"/>
              <a:t>Process data (data that changes over time) is also stored in the object dictionary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but </a:t>
            </a:r>
            <a:r>
              <a:rPr lang="en-US" sz="2400" dirty="0" smtClean="0"/>
              <a:t>the overhead </a:t>
            </a:r>
            <a:r>
              <a:rPr lang="en-US" sz="2400" dirty="0"/>
              <a:t>of polling and </a:t>
            </a:r>
            <a:r>
              <a:rPr lang="en-US" sz="2400" dirty="0" smtClean="0"/>
              <a:t>receiving single responses </a:t>
            </a:r>
            <a:r>
              <a:rPr lang="en-US" sz="2400" dirty="0"/>
              <a:t>would be excessive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So data in the PDO segment of the object dictionary can be sent without being polled 	 (event/time driven) via PDO messages </a:t>
            </a:r>
          </a:p>
          <a:p>
            <a:pPr marL="0" indent="0">
              <a:buNone/>
            </a:pPr>
            <a:r>
              <a:rPr lang="en-US" sz="2400" dirty="0"/>
              <a:t>In addition the </a:t>
            </a:r>
            <a:r>
              <a:rPr lang="en-US" sz="2400" dirty="0" err="1"/>
              <a:t>CANopen</a:t>
            </a:r>
            <a:r>
              <a:rPr lang="en-US" sz="2400" dirty="0"/>
              <a:t> master can get a system snapshot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by sending a SYNC message to which multiple nodes respond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CANOpen</a:t>
            </a:r>
            <a:r>
              <a:rPr lang="en-US" dirty="0" smtClean="0"/>
              <a:t> modes in modern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CANOpen</a:t>
            </a:r>
            <a:r>
              <a:rPr lang="en-US" dirty="0" smtClean="0"/>
              <a:t> implements a confusing mixture of operational modes</a:t>
            </a:r>
          </a:p>
          <a:p>
            <a:r>
              <a:rPr lang="en-US" dirty="0" smtClean="0"/>
              <a:t>NMT operates in </a:t>
            </a:r>
            <a:r>
              <a:rPr lang="en-US" b="1" dirty="0" smtClean="0"/>
              <a:t>master/slave</a:t>
            </a:r>
            <a:r>
              <a:rPr lang="en-US" dirty="0" smtClean="0"/>
              <a:t> mode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where the master issues </a:t>
            </a:r>
            <a:r>
              <a:rPr lang="en-US" dirty="0"/>
              <a:t>state machine change commands </a:t>
            </a:r>
            <a:endParaRPr lang="en-US" dirty="0" smtClean="0"/>
          </a:p>
          <a:p>
            <a:r>
              <a:rPr lang="en-US" dirty="0" smtClean="0"/>
              <a:t>SDO operates in </a:t>
            </a:r>
            <a:r>
              <a:rPr lang="en-US" b="1" dirty="0" smtClean="0"/>
              <a:t>client/server</a:t>
            </a:r>
            <a:r>
              <a:rPr lang="en-US" dirty="0" smtClean="0"/>
              <a:t> </a:t>
            </a:r>
            <a:r>
              <a:rPr lang="en-US" b="1" dirty="0" smtClean="0"/>
              <a:t>pull mode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in which the client queries the server that replies with data</a:t>
            </a:r>
          </a:p>
          <a:p>
            <a:r>
              <a:rPr lang="en-US" dirty="0" smtClean="0"/>
              <a:t>PDO operates in </a:t>
            </a:r>
            <a:r>
              <a:rPr lang="en-US" b="1" dirty="0" smtClean="0"/>
              <a:t>push mode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where an ECU sends information without polling</a:t>
            </a:r>
          </a:p>
          <a:p>
            <a:r>
              <a:rPr lang="en-US" dirty="0" smtClean="0"/>
              <a:t>Heartbeat protocol also operates in </a:t>
            </a:r>
            <a:r>
              <a:rPr lang="en-US" b="1" dirty="0" smtClean="0"/>
              <a:t>push mode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to </a:t>
            </a:r>
            <a:r>
              <a:rPr lang="en-US" dirty="0"/>
              <a:t>monitor </a:t>
            </a:r>
            <a:r>
              <a:rPr lang="en-US" dirty="0" smtClean="0"/>
              <a:t>verify nodes </a:t>
            </a:r>
            <a:r>
              <a:rPr lang="en-US" dirty="0"/>
              <a:t>in the network </a:t>
            </a:r>
            <a:r>
              <a:rPr lang="en-US" dirty="0" smtClean="0"/>
              <a:t>are still alive</a:t>
            </a:r>
          </a:p>
          <a:p>
            <a:r>
              <a:rPr lang="en-US" dirty="0" smtClean="0"/>
              <a:t>Node guarding operates in a mixture of </a:t>
            </a:r>
            <a:r>
              <a:rPr lang="en-US" b="1" dirty="0" smtClean="0"/>
              <a:t>master/slave</a:t>
            </a:r>
            <a:r>
              <a:rPr lang="en-US" dirty="0" smtClean="0"/>
              <a:t> and </a:t>
            </a:r>
            <a:r>
              <a:rPr lang="en-US" b="1" dirty="0" smtClean="0"/>
              <a:t>pull mode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monitoring </a:t>
            </a:r>
            <a:r>
              <a:rPr lang="en-US" dirty="0"/>
              <a:t>the NMT state of a device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LIN bus is a very different ECU bus protocol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designed to be </a:t>
            </a:r>
            <a:r>
              <a:rPr lang="en-US" i="1" dirty="0" smtClean="0"/>
              <a:t>cheaper</a:t>
            </a:r>
            <a:r>
              <a:rPr lang="en-US" dirty="0" smtClean="0"/>
              <a:t> </a:t>
            </a:r>
            <a:r>
              <a:rPr lang="en-US" i="1" dirty="0" smtClean="0"/>
              <a:t>than</a:t>
            </a:r>
            <a:r>
              <a:rPr lang="en-US" dirty="0" smtClean="0"/>
              <a:t> CAN bus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uses a single </a:t>
            </a:r>
            <a:r>
              <a:rPr lang="en-US" dirty="0"/>
              <a:t>wire instead of </a:t>
            </a:r>
            <a:r>
              <a:rPr lang="en-US" dirty="0" smtClean="0"/>
              <a:t>2-wire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lower reliability (but guaranteed latency)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limited to 40 m of cabling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very low data rates (19.2 kbps or 20 kbps, depending on variant)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master-slave operation (single </a:t>
            </a:r>
            <a:r>
              <a:rPr lang="en-US" dirty="0"/>
              <a:t>master node and up to 16 slaves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 node synchronization to save on expensive crystal oscillators</a:t>
            </a:r>
          </a:p>
          <a:p>
            <a:pPr marL="0" indent="0">
              <a:buNone/>
            </a:pPr>
            <a:r>
              <a:rPr lang="en-US" dirty="0" smtClean="0"/>
              <a:t>LIN arrived after CAN (about 1998),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was developed by the LIN consortium </a:t>
            </a:r>
            <a:r>
              <a:rPr lang="en-US" sz="2400" dirty="0"/>
              <a:t>(Audi, Volvo, VW, BMW, Mercedes)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along </a:t>
            </a:r>
            <a:r>
              <a:rPr lang="en-US" dirty="0"/>
              <a:t>with </a:t>
            </a:r>
            <a:r>
              <a:rPr lang="en-US" dirty="0" smtClean="0"/>
              <a:t>Volcano </a:t>
            </a:r>
            <a:r>
              <a:rPr lang="en-US" sz="2400" dirty="0"/>
              <a:t>(Mentor Graphics)</a:t>
            </a:r>
            <a:r>
              <a:rPr lang="en-US" dirty="0" smtClean="0"/>
              <a:t> and</a:t>
            </a:r>
            <a:r>
              <a:rPr lang="en-US" dirty="0"/>
              <a:t> </a:t>
            </a:r>
            <a:r>
              <a:rPr lang="en-US" dirty="0" smtClean="0"/>
              <a:t>Motorola </a:t>
            </a:r>
            <a:r>
              <a:rPr lang="en-US" sz="2400" dirty="0"/>
              <a:t>(Freescale, NXP)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 smtClean="0"/>
              <a:t>LIN </a:t>
            </a:r>
            <a:r>
              <a:rPr lang="en-US" dirty="0"/>
              <a:t>is commonly used </a:t>
            </a:r>
            <a:r>
              <a:rPr lang="en-US" dirty="0" smtClean="0"/>
              <a:t>today as </a:t>
            </a:r>
            <a:r>
              <a:rPr lang="en-US" dirty="0"/>
              <a:t>a </a:t>
            </a:r>
            <a:r>
              <a:rPr lang="en-US" i="1" dirty="0" smtClean="0"/>
              <a:t>sub-bus</a:t>
            </a:r>
            <a:r>
              <a:rPr lang="en-US" dirty="0" smtClean="0"/>
              <a:t> </a:t>
            </a:r>
            <a:r>
              <a:rPr lang="en-US" dirty="0"/>
              <a:t>for CAN and </a:t>
            </a:r>
            <a:r>
              <a:rPr lang="en-US" dirty="0" err="1" smtClean="0"/>
              <a:t>Flexray</a:t>
            </a:r>
            <a:endParaRPr lang="en-US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955" y="848142"/>
            <a:ext cx="18954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 multiple </a:t>
            </a:r>
            <a:r>
              <a:rPr lang="en-US" dirty="0"/>
              <a:t>access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5"/>
            <a:ext cx="10958515" cy="3996115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dirty="0" smtClean="0"/>
              <a:t>LIN slave nodes </a:t>
            </a:r>
            <a:r>
              <a:rPr lang="en-US" dirty="0"/>
              <a:t>have 7-bit addresses (NADs)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composed of </a:t>
            </a:r>
            <a:r>
              <a:rPr lang="en-US" dirty="0"/>
              <a:t>supplier ID + function ID + variant ID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 smtClean="0"/>
              <a:t>and NADs can be automatically assigned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using </a:t>
            </a:r>
            <a:r>
              <a:rPr lang="en-US" b="1" dirty="0" smtClean="0"/>
              <a:t>S</a:t>
            </a:r>
            <a:r>
              <a:rPr lang="en-US" dirty="0" smtClean="0"/>
              <a:t>lave </a:t>
            </a:r>
            <a:r>
              <a:rPr lang="en-US" b="1" dirty="0"/>
              <a:t>N</a:t>
            </a:r>
            <a:r>
              <a:rPr lang="en-US" dirty="0"/>
              <a:t>ode </a:t>
            </a:r>
            <a:r>
              <a:rPr lang="en-US" b="1" dirty="0"/>
              <a:t>P</a:t>
            </a:r>
            <a:r>
              <a:rPr lang="en-US" dirty="0"/>
              <a:t>osition </a:t>
            </a:r>
            <a:r>
              <a:rPr lang="en-US" b="1" dirty="0" smtClean="0"/>
              <a:t>D</a:t>
            </a:r>
            <a:r>
              <a:rPr lang="en-US" dirty="0" smtClean="0"/>
              <a:t>etection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 smtClean="0"/>
              <a:t>All </a:t>
            </a:r>
            <a:r>
              <a:rPr lang="en-US" dirty="0"/>
              <a:t>communication is initiated by the master sending to a single slave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thus no collision avoidance is needed</a:t>
            </a:r>
          </a:p>
          <a:p>
            <a:pPr marL="0" indent="0">
              <a:buNone/>
            </a:pPr>
            <a:r>
              <a:rPr lang="en-US" dirty="0" smtClean="0"/>
              <a:t>The LIN master </a:t>
            </a:r>
            <a:r>
              <a:rPr lang="en-US" dirty="0"/>
              <a:t>node decides </a:t>
            </a:r>
            <a:r>
              <a:rPr lang="en-US" dirty="0" smtClean="0"/>
              <a:t>what is transmitted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by maintaining a schedule table</a:t>
            </a:r>
          </a:p>
          <a:p>
            <a:pPr marL="0" indent="0">
              <a:buNone/>
            </a:pPr>
            <a:r>
              <a:rPr lang="en-US" dirty="0" smtClean="0"/>
              <a:t>A slave only transmits after being invited to do so by the </a:t>
            </a:r>
            <a:r>
              <a:rPr lang="en-US" dirty="0"/>
              <a:t>master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however all nodes can </a:t>
            </a:r>
            <a:r>
              <a:rPr lang="en-US" dirty="0"/>
              <a:t>read </a:t>
            </a:r>
            <a:r>
              <a:rPr lang="en-US" dirty="0" smtClean="0"/>
              <a:t>any data transmitted </a:t>
            </a:r>
            <a:r>
              <a:rPr lang="en-US" dirty="0"/>
              <a:t>on the </a:t>
            </a:r>
            <a:r>
              <a:rPr lang="en-US" dirty="0" smtClean="0"/>
              <a:t>bus </a:t>
            </a:r>
          </a:p>
          <a:p>
            <a:pPr marL="0" indent="0">
              <a:buNone/>
            </a:pPr>
            <a:r>
              <a:rPr lang="en-US" dirty="0" smtClean="0"/>
              <a:t>The master invites itself to transmit when it needs to broadcast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LIN bus frame consist of </a:t>
            </a:r>
          </a:p>
          <a:p>
            <a:pPr>
              <a:spcBef>
                <a:spcPts val="300"/>
              </a:spcBef>
            </a:pPr>
            <a:r>
              <a:rPr lang="en-US" dirty="0"/>
              <a:t>Synchronization </a:t>
            </a:r>
            <a:r>
              <a:rPr lang="en-US" dirty="0" smtClean="0"/>
              <a:t>break (≥ 13 bits) Frame Alignment Sequence </a:t>
            </a:r>
            <a:r>
              <a:rPr lang="en-US" sz="2400" dirty="0"/>
              <a:t>alternations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Synchronization </a:t>
            </a:r>
            <a:r>
              <a:rPr lang="en-US" dirty="0" smtClean="0"/>
              <a:t>(1 byte) 0x55 (LSB sent first)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Identifier </a:t>
            </a:r>
            <a:r>
              <a:rPr lang="en-US" dirty="0" smtClean="0"/>
              <a:t>byte (1 byte) message type = 6 ID bits + 2 parity check bits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Data </a:t>
            </a:r>
            <a:r>
              <a:rPr lang="en-US" dirty="0" smtClean="0"/>
              <a:t>bytes (2, 4, or 8 bytes)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Checksum byte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master </a:t>
            </a:r>
            <a:r>
              <a:rPr lang="en-US" dirty="0" smtClean="0"/>
              <a:t>transmits </a:t>
            </a:r>
            <a:r>
              <a:rPr lang="en-US" dirty="0"/>
              <a:t>a header that consists of a break signal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followed </a:t>
            </a:r>
            <a:r>
              <a:rPr lang="en-US" dirty="0"/>
              <a:t>by synchronization and identifier fields. </a:t>
            </a:r>
            <a:endParaRPr lang="he-IL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Slaves </a:t>
            </a:r>
            <a:r>
              <a:rPr lang="en-US" dirty="0"/>
              <a:t>respond with a data frame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that include 2</a:t>
            </a:r>
            <a:r>
              <a:rPr lang="en-US" dirty="0"/>
              <a:t>, 4 </a:t>
            </a:r>
            <a:r>
              <a:rPr lang="en-US" dirty="0" smtClean="0"/>
              <a:t>or </a:t>
            </a:r>
            <a:r>
              <a:rPr lang="en-US" dirty="0"/>
              <a:t>8 data bytes plus 3 bytes of control </a:t>
            </a:r>
            <a:r>
              <a:rPr lang="en-US" dirty="0" smtClean="0"/>
              <a:t>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3" y="1073427"/>
            <a:ext cx="11291892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 defines multiple frame types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since the ID is 6 bits, there can be only 64 frame types in a system</a:t>
            </a:r>
          </a:p>
          <a:p>
            <a:r>
              <a:rPr lang="en-US" dirty="0" smtClean="0"/>
              <a:t>Unconditional (ID=0…59) frames carry data and are sent to all nodes</a:t>
            </a:r>
          </a:p>
          <a:p>
            <a:r>
              <a:rPr lang="en-US" dirty="0"/>
              <a:t>Sporadic (unconditional message triggered by value change, not periodic)</a:t>
            </a:r>
          </a:p>
          <a:p>
            <a:r>
              <a:rPr lang="en-US" dirty="0" smtClean="0"/>
              <a:t>Event-triggered – like sporadic, but several slaves can respond with same ID</a:t>
            </a:r>
          </a:p>
          <a:p>
            <a:r>
              <a:rPr lang="en-US" dirty="0" smtClean="0"/>
              <a:t>Master request diagnostic (ID=60)</a:t>
            </a:r>
          </a:p>
          <a:p>
            <a:r>
              <a:rPr lang="en-US" dirty="0" smtClean="0"/>
              <a:t>Slave response diagnostic (ID=61)</a:t>
            </a:r>
            <a:r>
              <a:rPr lang="en-US" dirty="0"/>
              <a:t> </a:t>
            </a:r>
          </a:p>
          <a:p>
            <a:r>
              <a:rPr lang="en-US" dirty="0" smtClean="0"/>
              <a:t>User-defined (ID=62)</a:t>
            </a:r>
            <a:endParaRPr lang="en-US" dirty="0"/>
          </a:p>
          <a:p>
            <a:r>
              <a:rPr lang="en-US" dirty="0" smtClean="0"/>
              <a:t>Reserved (ID=63)</a:t>
            </a:r>
            <a:r>
              <a:rPr lang="en-US" dirty="0"/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1" y="4971405"/>
            <a:ext cx="1552275" cy="951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919">
            <a:off x="2822882" y="4901761"/>
            <a:ext cx="1369455" cy="1090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5254">
            <a:off x="4556907" y="4780522"/>
            <a:ext cx="1571625" cy="1476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67960">
            <a:off x="6552088" y="5097826"/>
            <a:ext cx="1892153" cy="817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166" y="4972464"/>
            <a:ext cx="1737664" cy="1218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ECU made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Modern ECUs are </a:t>
            </a:r>
            <a:r>
              <a:rPr lang="en-US" dirty="0" err="1" smtClean="0"/>
              <a:t>SoCs</a:t>
            </a:r>
            <a:r>
              <a:rPr lang="en-US" dirty="0" smtClean="0"/>
              <a:t> (</a:t>
            </a:r>
            <a:r>
              <a:rPr lang="en-US" b="1" dirty="0" smtClean="0"/>
              <a:t>S</a:t>
            </a:r>
            <a:r>
              <a:rPr lang="en-US" dirty="0" smtClean="0"/>
              <a:t>ystems </a:t>
            </a:r>
            <a:r>
              <a:rPr lang="en-US" b="1" dirty="0" smtClean="0"/>
              <a:t>o</a:t>
            </a:r>
            <a:r>
              <a:rPr lang="en-US" dirty="0" smtClean="0"/>
              <a:t>n </a:t>
            </a:r>
            <a:r>
              <a:rPr lang="en-US" b="1" dirty="0" smtClean="0"/>
              <a:t>C</a:t>
            </a:r>
            <a:r>
              <a:rPr lang="en-US" dirty="0" smtClean="0"/>
              <a:t>hip) usually containing: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CPU (8/16/32-bit, </a:t>
            </a:r>
            <a:r>
              <a:rPr lang="en-US" dirty="0"/>
              <a:t>1</a:t>
            </a:r>
            <a:r>
              <a:rPr lang="en-US" dirty="0" smtClean="0"/>
              <a:t>0-100 MHz)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flash memory for the software (≤ 1 MB)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RAM for data (not always)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signal conditioners, A/Ds, D/As, relays, etc.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I/O ports (e.g., for diagnostics)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communications interfaces (most of this talk!)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Most ECUs today are specific to the car manufacturer and even to a model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FlexRay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3884" y="1073425"/>
            <a:ext cx="10958515" cy="541159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FlexRay</a:t>
            </a:r>
            <a:r>
              <a:rPr lang="en-US" dirty="0"/>
              <a:t> </a:t>
            </a:r>
            <a:r>
              <a:rPr lang="en-US" dirty="0" smtClean="0"/>
              <a:t>was developed </a:t>
            </a:r>
            <a:r>
              <a:rPr lang="en-US" dirty="0"/>
              <a:t>by the </a:t>
            </a:r>
            <a:r>
              <a:rPr lang="en-US" dirty="0" err="1"/>
              <a:t>FlexRay</a:t>
            </a:r>
            <a:r>
              <a:rPr lang="en-US" dirty="0"/>
              <a:t> </a:t>
            </a:r>
            <a:r>
              <a:rPr lang="en-US" dirty="0" smtClean="0"/>
              <a:t>Consortium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(initially Freescale, Bosch, NXP, BMW, VW, Daimler, GM)</a:t>
            </a:r>
          </a:p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/>
              <a:t>the end of 2009, the consortium </a:t>
            </a:r>
            <a:r>
              <a:rPr lang="en-US" dirty="0" smtClean="0"/>
              <a:t>disbanded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</a:t>
            </a:r>
            <a:r>
              <a:rPr lang="en-US" dirty="0"/>
              <a:t>the </a:t>
            </a:r>
            <a:r>
              <a:rPr lang="en-US" dirty="0" err="1"/>
              <a:t>FlexRay</a:t>
            </a:r>
            <a:r>
              <a:rPr lang="en-US" dirty="0"/>
              <a:t> standard is now </a:t>
            </a:r>
            <a:r>
              <a:rPr lang="en-US" dirty="0" smtClean="0"/>
              <a:t>maintained by ISO</a:t>
            </a:r>
          </a:p>
          <a:p>
            <a:pPr marL="0" indent="0">
              <a:buNone/>
            </a:pPr>
            <a:r>
              <a:rPr lang="en-US" dirty="0" err="1"/>
              <a:t>FlexRay</a:t>
            </a:r>
            <a:r>
              <a:rPr lang="en-US" dirty="0"/>
              <a:t> was designed to be </a:t>
            </a:r>
            <a:r>
              <a:rPr lang="en-US" i="1" dirty="0" smtClean="0"/>
              <a:t>better than </a:t>
            </a:r>
            <a:r>
              <a:rPr lang="en-US" dirty="0" smtClean="0"/>
              <a:t>CAN bus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faster (10 Mbps)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more deterministic (when needed)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more fault tolerant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but also much </a:t>
            </a:r>
            <a:r>
              <a:rPr lang="en-US" dirty="0"/>
              <a:t>more expensive </a:t>
            </a:r>
            <a:r>
              <a:rPr lang="en-US" dirty="0" smtClean="0"/>
              <a:t>(aimed at luxury cars)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first </a:t>
            </a:r>
            <a:r>
              <a:rPr lang="en-US" dirty="0" err="1" smtClean="0"/>
              <a:t>FlexRay</a:t>
            </a:r>
            <a:r>
              <a:rPr lang="en-US" dirty="0" smtClean="0"/>
              <a:t> capable car was from BMW at </a:t>
            </a:r>
            <a:r>
              <a:rPr lang="en-US" dirty="0"/>
              <a:t>the end of 2006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followed by Audi, Bentley, Mercedes, Lamborghini, Rolls-Royce, Volvo</a:t>
            </a:r>
          </a:p>
          <a:p>
            <a:pPr marL="0" indent="0">
              <a:buNone/>
            </a:pPr>
            <a:r>
              <a:rPr lang="en-US" dirty="0"/>
              <a:t>Many believe that </a:t>
            </a:r>
            <a:r>
              <a:rPr lang="en-US" dirty="0" err="1"/>
              <a:t>FlexRay</a:t>
            </a:r>
            <a:r>
              <a:rPr lang="en-US" dirty="0"/>
              <a:t> will be completely replaced by Ethernet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FlexRay</a:t>
            </a:r>
            <a:r>
              <a:rPr lang="en-US" dirty="0" smtClean="0"/>
              <a:t> wiring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FlexRay</a:t>
            </a:r>
            <a:r>
              <a:rPr lang="en-US" dirty="0" smtClean="0"/>
              <a:t> networks may be single channel (2 wire)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but are almost always dual channel (4 wire) for fault tolerance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</a:t>
            </a:r>
            <a:r>
              <a:rPr lang="en-US" dirty="0" smtClean="0"/>
              <a:t>n addition to these 1 or 2 pairs of </a:t>
            </a:r>
            <a:r>
              <a:rPr lang="en-US" b="1" dirty="0" smtClean="0"/>
              <a:t>U</a:t>
            </a:r>
            <a:r>
              <a:rPr lang="en-US" dirty="0" smtClean="0"/>
              <a:t>nshielded </a:t>
            </a:r>
            <a:r>
              <a:rPr lang="en-US" b="1" dirty="0" smtClean="0"/>
              <a:t>T</a:t>
            </a:r>
            <a:r>
              <a:rPr lang="en-US" dirty="0" smtClean="0"/>
              <a:t>wisted </a:t>
            </a:r>
            <a:r>
              <a:rPr lang="en-US" b="1" dirty="0" smtClean="0"/>
              <a:t>P</a:t>
            </a:r>
            <a:r>
              <a:rPr lang="en-US" dirty="0" smtClean="0"/>
              <a:t>air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there are further ground and power wires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err="1" smtClean="0"/>
              <a:t>FlexRay</a:t>
            </a:r>
            <a:r>
              <a:rPr lang="en-US" dirty="0" smtClean="0"/>
              <a:t> networks can either be buses (like CAN or LIN)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or star topologies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or hybrids (star(s) hanging off the bus) </a:t>
            </a:r>
          </a:p>
          <a:p>
            <a:pPr marL="0" indent="0">
              <a:buNone/>
            </a:pPr>
            <a:r>
              <a:rPr lang="en-US" dirty="0" smtClean="0"/>
              <a:t>depending on requirements and cost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9011837" y="3121987"/>
            <a:ext cx="1586889" cy="501011"/>
            <a:chOff x="9238129" y="2463863"/>
            <a:chExt cx="1586889" cy="50101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238129" y="2706255"/>
              <a:ext cx="1586889" cy="184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587345" y="2576945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915233" y="2720109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607962" y="2729345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17" idx="2"/>
            </p:cNvCxnSpPr>
            <p:nvPr/>
          </p:nvCxnSpPr>
          <p:spPr>
            <a:xfrm flipH="1" flipV="1">
              <a:off x="10233889" y="2581186"/>
              <a:ext cx="1" cy="1343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9804401" y="2858655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94815" y="2854037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474198" y="2463863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20742" y="2474968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978779" y="3622998"/>
            <a:ext cx="1177636" cy="480228"/>
            <a:chOff x="4530435" y="2980597"/>
            <a:chExt cx="1177636" cy="480228"/>
          </a:xfrm>
        </p:grpSpPr>
        <p:cxnSp>
          <p:nvCxnSpPr>
            <p:cNvPr id="19" name="Straight Connector 18"/>
            <p:cNvCxnSpPr>
              <a:stCxn id="26" idx="3"/>
              <a:endCxn id="24" idx="1"/>
            </p:cNvCxnSpPr>
            <p:nvPr/>
          </p:nvCxnSpPr>
          <p:spPr>
            <a:xfrm>
              <a:off x="4756729" y="3205399"/>
              <a:ext cx="611901" cy="15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368630" y="3167602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1777" y="3354607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30435" y="3152290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20851" y="2980597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6" idx="3"/>
              <a:endCxn id="27" idx="1"/>
            </p:cNvCxnSpPr>
            <p:nvPr/>
          </p:nvCxnSpPr>
          <p:spPr>
            <a:xfrm flipV="1">
              <a:off x="4756729" y="3033706"/>
              <a:ext cx="464122" cy="1716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3"/>
              <a:endCxn id="25" idx="1"/>
            </p:cNvCxnSpPr>
            <p:nvPr/>
          </p:nvCxnSpPr>
          <p:spPr>
            <a:xfrm>
              <a:off x="4756729" y="3205399"/>
              <a:ext cx="725048" cy="2023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284091" y="4717794"/>
            <a:ext cx="1954039" cy="662391"/>
            <a:chOff x="9094964" y="3258447"/>
            <a:chExt cx="1954038" cy="662391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9094964" y="3680692"/>
              <a:ext cx="1397269" cy="46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9361056" y="3532910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688944" y="3676074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0381673" y="3685310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2" idx="2"/>
            </p:cNvCxnSpPr>
            <p:nvPr/>
          </p:nvCxnSpPr>
          <p:spPr>
            <a:xfrm flipH="1" flipV="1">
              <a:off x="10007600" y="3537151"/>
              <a:ext cx="1" cy="1343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9578112" y="3814620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268526" y="3810002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247909" y="3419828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894453" y="3430933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endCxn id="54" idx="1"/>
            </p:cNvCxnSpPr>
            <p:nvPr/>
          </p:nvCxnSpPr>
          <p:spPr>
            <a:xfrm>
              <a:off x="10097660" y="3483249"/>
              <a:ext cx="611901" cy="15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0709561" y="3445452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822708" y="3632457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561782" y="3258447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endCxn id="56" idx="1"/>
            </p:cNvCxnSpPr>
            <p:nvPr/>
          </p:nvCxnSpPr>
          <p:spPr>
            <a:xfrm flipV="1">
              <a:off x="10097660" y="3311556"/>
              <a:ext cx="464122" cy="1716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55" idx="1"/>
            </p:cNvCxnSpPr>
            <p:nvPr/>
          </p:nvCxnSpPr>
          <p:spPr>
            <a:xfrm>
              <a:off x="10097660" y="3483249"/>
              <a:ext cx="725048" cy="2023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6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FlexRay</a:t>
            </a:r>
            <a:r>
              <a:rPr lang="en-US" dirty="0" smtClean="0"/>
              <a:t> multiple </a:t>
            </a:r>
            <a:r>
              <a:rPr lang="en-US" dirty="0"/>
              <a:t>access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FlexRay</a:t>
            </a:r>
            <a:r>
              <a:rPr lang="en-US" dirty="0"/>
              <a:t> </a:t>
            </a:r>
            <a:r>
              <a:rPr lang="en-US" dirty="0" smtClean="0"/>
              <a:t>enables </a:t>
            </a:r>
            <a:r>
              <a:rPr lang="en-US" b="1" dirty="0" smtClean="0"/>
              <a:t>T</a:t>
            </a:r>
            <a:r>
              <a:rPr lang="en-US" dirty="0" smtClean="0"/>
              <a:t>ime </a:t>
            </a:r>
            <a:r>
              <a:rPr lang="en-US" b="1" dirty="0"/>
              <a:t>D</a:t>
            </a:r>
            <a:r>
              <a:rPr lang="en-US" dirty="0"/>
              <a:t>ivision </a:t>
            </a:r>
            <a:r>
              <a:rPr lang="en-US" b="1" dirty="0"/>
              <a:t>M</a:t>
            </a:r>
            <a:r>
              <a:rPr lang="en-US" dirty="0"/>
              <a:t>ultiple </a:t>
            </a:r>
            <a:r>
              <a:rPr lang="en-US" b="1" dirty="0"/>
              <a:t>A</a:t>
            </a:r>
            <a:r>
              <a:rPr lang="en-US" dirty="0"/>
              <a:t>ccess </a:t>
            </a:r>
            <a:r>
              <a:rPr lang="en-US" dirty="0" smtClean="0"/>
              <a:t>for enhanced determinism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similar to WiFi, </a:t>
            </a:r>
            <a:r>
              <a:rPr lang="en-US" sz="2400" b="1" dirty="0" smtClean="0"/>
              <a:t>P</a:t>
            </a:r>
            <a:r>
              <a:rPr lang="en-US" sz="2400" dirty="0" smtClean="0"/>
              <a:t>assive </a:t>
            </a:r>
            <a:r>
              <a:rPr lang="en-US" sz="2400" b="1" dirty="0" smtClean="0"/>
              <a:t>O</a:t>
            </a:r>
            <a:r>
              <a:rPr lang="en-US" sz="2400" dirty="0" smtClean="0"/>
              <a:t>ptical </a:t>
            </a:r>
            <a:r>
              <a:rPr lang="en-US" sz="2400" b="1" dirty="0" smtClean="0"/>
              <a:t>N</a:t>
            </a:r>
            <a:r>
              <a:rPr lang="en-US" sz="2400" dirty="0" smtClean="0"/>
              <a:t>etworks, and some 2G cellular systems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All </a:t>
            </a:r>
            <a:r>
              <a:rPr lang="en-US" dirty="0" err="1" smtClean="0"/>
              <a:t>FlexRay</a:t>
            </a:r>
            <a:r>
              <a:rPr lang="en-US" dirty="0" smtClean="0"/>
              <a:t> nodes are </a:t>
            </a:r>
            <a:r>
              <a:rPr lang="en-US" dirty="0"/>
              <a:t>synchronized to the same </a:t>
            </a:r>
            <a:r>
              <a:rPr lang="en-US" dirty="0" smtClean="0"/>
              <a:t>clock to within 10 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nodes only transmit during their allotted timeslots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 smtClean="0"/>
              <a:t>cycle</a:t>
            </a:r>
            <a:r>
              <a:rPr lang="en-US" dirty="0" smtClean="0"/>
              <a:t> is constant for a given network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typically chosen between 1 and 5 millisecond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This cycle is divided into 4 segments:</a:t>
            </a:r>
          </a:p>
          <a:p>
            <a:r>
              <a:rPr lang="en-US" b="1" dirty="0"/>
              <a:t>Static Segment </a:t>
            </a:r>
            <a:r>
              <a:rPr lang="en-US" dirty="0" smtClean="0"/>
              <a:t>for time-triggered messages</a:t>
            </a:r>
            <a:r>
              <a:rPr lang="en-US" dirty="0"/>
              <a:t> </a:t>
            </a:r>
          </a:p>
          <a:p>
            <a:r>
              <a:rPr lang="en-US" b="1" dirty="0"/>
              <a:t>Dynamic </a:t>
            </a:r>
            <a:r>
              <a:rPr lang="en-US" b="1" dirty="0" smtClean="0"/>
              <a:t>Segment </a:t>
            </a:r>
            <a:r>
              <a:rPr lang="en-US" dirty="0" smtClean="0"/>
              <a:t>for event-triggered messages (CAN-like)</a:t>
            </a:r>
          </a:p>
          <a:p>
            <a:r>
              <a:rPr lang="en-US" b="1" dirty="0" smtClean="0"/>
              <a:t>Symbol Window</a:t>
            </a:r>
            <a:r>
              <a:rPr lang="en-US" dirty="0" smtClean="0"/>
              <a:t> for network startup and maintenance signaling</a:t>
            </a:r>
          </a:p>
          <a:p>
            <a:r>
              <a:rPr lang="en-US" b="1" dirty="0" smtClean="0"/>
              <a:t>Idle Time </a:t>
            </a:r>
            <a:r>
              <a:rPr lang="en-US" dirty="0" smtClean="0"/>
              <a:t>used to </a:t>
            </a:r>
            <a:r>
              <a:rPr lang="en-US" dirty="0"/>
              <a:t>maintain </a:t>
            </a:r>
            <a:r>
              <a:rPr lang="en-US" dirty="0" smtClean="0"/>
              <a:t>sync </a:t>
            </a:r>
            <a:r>
              <a:rPr lang="en-US" dirty="0"/>
              <a:t>between </a:t>
            </a:r>
            <a:r>
              <a:rPr lang="en-US" dirty="0" smtClean="0"/>
              <a:t>nodes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854018" y="4149597"/>
            <a:ext cx="3776520" cy="595105"/>
            <a:chOff x="7952874" y="3741821"/>
            <a:chExt cx="3776520" cy="595105"/>
          </a:xfrm>
        </p:grpSpPr>
        <p:sp>
          <p:nvSpPr>
            <p:cNvPr id="6" name="Rectangle 5"/>
            <p:cNvSpPr/>
            <p:nvPr/>
          </p:nvSpPr>
          <p:spPr>
            <a:xfrm>
              <a:off x="7952874" y="3759410"/>
              <a:ext cx="3629525" cy="57751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491535" y="3741821"/>
              <a:ext cx="0" cy="57751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138976" y="3741821"/>
              <a:ext cx="0" cy="57751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414447" y="3759410"/>
              <a:ext cx="0" cy="57751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471019" y="3801014"/>
              <a:ext cx="534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SS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73216" y="3817335"/>
              <a:ext cx="534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DS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91535" y="3817335"/>
              <a:ext cx="632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SW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55192" y="3818651"/>
              <a:ext cx="574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IT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5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6"/>
            <a:ext cx="10958515" cy="56480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 </a:t>
            </a:r>
            <a:r>
              <a:rPr lang="en-US" dirty="0" smtClean="0"/>
              <a:t>is an automotive shared bus network for multimedia</a:t>
            </a:r>
          </a:p>
          <a:p>
            <a:pPr marL="0" indent="0">
              <a:buNone/>
            </a:pPr>
            <a:r>
              <a:rPr lang="en-US" dirty="0" smtClean="0"/>
              <a:t>There are variants at rates of 25, 50, 100, and 150 Mbps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it can run over multi-wire copper (MOST50</a:t>
            </a:r>
            <a:r>
              <a:rPr lang="en-US" dirty="0"/>
              <a:t>, MOST150)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or plastic optical fiber </a:t>
            </a:r>
            <a:r>
              <a:rPr lang="en-US" dirty="0"/>
              <a:t>(</a:t>
            </a:r>
            <a:r>
              <a:rPr lang="en-US" dirty="0" smtClean="0"/>
              <a:t>MOST25, MOST100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The lowest rate (MOST25) already supports 15 channels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uncompressed CD-quality audio or compressed MP1 </a:t>
            </a:r>
            <a:r>
              <a:rPr lang="en-US" dirty="0" err="1" smtClean="0"/>
              <a:t>video+audio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MOST was created by </a:t>
            </a:r>
            <a:r>
              <a:rPr lang="en-US" dirty="0"/>
              <a:t>OASIS </a:t>
            </a:r>
            <a:r>
              <a:rPr lang="en-US" dirty="0" smtClean="0"/>
              <a:t>Silicon (acquired by SMSC)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maintained since 1998 by the </a:t>
            </a:r>
            <a:r>
              <a:rPr lang="en-US" dirty="0"/>
              <a:t>MOST </a:t>
            </a:r>
            <a:r>
              <a:rPr lang="en-US" dirty="0" smtClean="0"/>
              <a:t>Cooperation</a:t>
            </a:r>
          </a:p>
          <a:p>
            <a:pPr marL="0" indent="0">
              <a:buNone/>
            </a:pPr>
            <a:r>
              <a:rPr lang="en-US" dirty="0" smtClean="0"/>
              <a:t>The first MOST capable vehicle was released in 2001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and today it is supported by many automotive manufacturers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</a:t>
            </a:r>
            <a:r>
              <a:rPr lang="en-US" sz="2400" dirty="0"/>
              <a:t>including almost all European ones </a:t>
            </a:r>
            <a:r>
              <a:rPr lang="en-US" sz="2000" dirty="0"/>
              <a:t>(Audi, BMW, Mercedes-Benz, Volkswagen, Volvo, …)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	</a:t>
            </a:r>
            <a:r>
              <a:rPr lang="en-US" sz="2400" dirty="0" smtClean="0"/>
              <a:t>as well as GM</a:t>
            </a:r>
            <a:r>
              <a:rPr lang="en-US" sz="2400" dirty="0"/>
              <a:t>, Honda, Toyota and Hyundai</a:t>
            </a:r>
          </a:p>
          <a:p>
            <a:pPr marL="0" indent="0">
              <a:buNone/>
            </a:pPr>
            <a:r>
              <a:rPr lang="en-US" dirty="0"/>
              <a:t>  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defines </a:t>
            </a:r>
            <a:r>
              <a:rPr lang="en-US" i="1" dirty="0" smtClean="0"/>
              <a:t>all</a:t>
            </a:r>
            <a:r>
              <a:rPr lang="en-US" dirty="0" smtClean="0"/>
              <a:t> layers of the protocol stack</a:t>
            </a:r>
          </a:p>
          <a:p>
            <a:pPr marL="0" indent="0">
              <a:buNone/>
            </a:pPr>
            <a:r>
              <a:rPr lang="en-US" dirty="0" smtClean="0"/>
              <a:t>At layer 1 MOST networks are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synchronous (like TDM and SDH/SONET)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differential Manchester coded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logical ring (≤ 64 node) topology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ring is actually N-1 point-to-point links with idle regeneration or add/drop at each node</a:t>
            </a:r>
          </a:p>
          <a:p>
            <a:pPr marL="0" indent="0">
              <a:buNone/>
            </a:pPr>
            <a:r>
              <a:rPr lang="en-US" dirty="0" smtClean="0"/>
              <a:t>At layer 2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/>
              <a:t>	MOST25 has 64 byte frames		MOST50 has 128 byte frames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MOST100 has 256 byte frames	MOST150 has 384 byte frames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 smtClean="0"/>
              <a:t>and each frame contains </a:t>
            </a:r>
            <a:r>
              <a:rPr lang="en-US" sz="2400" dirty="0" smtClean="0"/>
              <a:t>(in addition to preamble and header)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control </a:t>
            </a:r>
            <a:r>
              <a:rPr lang="en-US" sz="2400" dirty="0"/>
              <a:t>channel (2/4 bytes) for commands e.g., stop playing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synchronous </a:t>
            </a:r>
            <a:r>
              <a:rPr lang="en-US" sz="2400" dirty="0"/>
              <a:t>channel for real-time streaming data (video or audio)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packet </a:t>
            </a:r>
            <a:r>
              <a:rPr lang="en-US" sz="2400" dirty="0"/>
              <a:t>data channel for bulk/</a:t>
            </a:r>
            <a:r>
              <a:rPr lang="en-US" sz="2400" dirty="0" err="1"/>
              <a:t>bursty</a:t>
            </a:r>
            <a:r>
              <a:rPr lang="en-US" sz="2400" dirty="0"/>
              <a:t> data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network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 MOST network has a </a:t>
            </a:r>
            <a:r>
              <a:rPr lang="en-US" i="1" dirty="0" smtClean="0"/>
              <a:t>timing master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that periodically </a:t>
            </a:r>
            <a:r>
              <a:rPr lang="en-US" dirty="0"/>
              <a:t>generates </a:t>
            </a:r>
            <a:r>
              <a:rPr lang="en-US" dirty="0" smtClean="0"/>
              <a:t>frames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All are other nodes are </a:t>
            </a:r>
            <a:r>
              <a:rPr lang="en-US" i="1" dirty="0" smtClean="0"/>
              <a:t>timing slaves </a:t>
            </a:r>
            <a:r>
              <a:rPr lang="en-US" dirty="0" smtClean="0"/>
              <a:t>that: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receive </a:t>
            </a:r>
            <a:r>
              <a:rPr lang="en-US" dirty="0"/>
              <a:t>the </a:t>
            </a:r>
            <a:r>
              <a:rPr lang="en-US" dirty="0" smtClean="0"/>
              <a:t>frame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synchronize </a:t>
            </a:r>
            <a:r>
              <a:rPr lang="en-US" dirty="0"/>
              <a:t>with the preamble </a:t>
            </a:r>
            <a:r>
              <a:rPr lang="en-US" dirty="0" smtClean="0"/>
              <a:t>using a PLL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parse </a:t>
            </a:r>
            <a:r>
              <a:rPr lang="en-US" dirty="0"/>
              <a:t>the frame </a:t>
            </a:r>
            <a:r>
              <a:rPr lang="en-US" dirty="0" smtClean="0"/>
              <a:t>and decides if it needs to process 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if no need to process: then the frame is forwarded as-is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if processing needed: process control and/or data information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add </a:t>
            </a:r>
            <a:r>
              <a:rPr lang="en-US" dirty="0"/>
              <a:t>information </a:t>
            </a:r>
            <a:r>
              <a:rPr lang="en-US" dirty="0" smtClean="0"/>
              <a:t>in empty fields of the frame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transmit the </a:t>
            </a:r>
            <a:r>
              <a:rPr lang="en-US" dirty="0"/>
              <a:t>frame to </a:t>
            </a:r>
            <a:r>
              <a:rPr lang="en-US" dirty="0" smtClean="0"/>
              <a:t>the next node on the ring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At the end the frame returns to the timing master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8455340" y="753946"/>
            <a:ext cx="2691939" cy="2648792"/>
            <a:chOff x="8455340" y="753946"/>
            <a:chExt cx="2691939" cy="2648792"/>
          </a:xfrm>
        </p:grpSpPr>
        <p:sp>
          <p:nvSpPr>
            <p:cNvPr id="6" name="Oval 5"/>
            <p:cNvSpPr/>
            <p:nvPr/>
          </p:nvSpPr>
          <p:spPr>
            <a:xfrm>
              <a:off x="8556194" y="969956"/>
              <a:ext cx="2490537" cy="2341344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64579" y="753946"/>
              <a:ext cx="770021" cy="535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56234" y="1479883"/>
              <a:ext cx="275578" cy="276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71701" y="2371527"/>
              <a:ext cx="275578" cy="276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04641" y="3126011"/>
              <a:ext cx="275578" cy="276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30918" y="2801157"/>
              <a:ext cx="275578" cy="276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55340" y="1756610"/>
              <a:ext cx="275578" cy="276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02149" y="1151072"/>
              <a:ext cx="275578" cy="276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0310434" y="1151072"/>
              <a:ext cx="430881" cy="3511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0857128" y="1814361"/>
              <a:ext cx="79511" cy="511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10280219" y="2648254"/>
              <a:ext cx="564120" cy="4777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9077728" y="2939521"/>
              <a:ext cx="826365" cy="255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8669236" y="2099491"/>
              <a:ext cx="199471" cy="5881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8802149" y="1502212"/>
              <a:ext cx="149388" cy="254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9140256" y="1118625"/>
              <a:ext cx="261793" cy="1763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3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7"/>
            <a:ext cx="11207899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frames are aggregated into blocks</a:t>
            </a:r>
          </a:p>
          <a:p>
            <a:pPr marL="0" indent="0">
              <a:buNone/>
            </a:pPr>
            <a:r>
              <a:rPr lang="en-US" b="1" dirty="0" smtClean="0"/>
              <a:t>M</a:t>
            </a:r>
            <a:r>
              <a:rPr lang="en-US" dirty="0" smtClean="0"/>
              <a:t>OST </a:t>
            </a:r>
            <a:r>
              <a:rPr lang="en-US" b="1" dirty="0" smtClean="0"/>
              <a:t>H</a:t>
            </a:r>
            <a:r>
              <a:rPr lang="en-US" dirty="0" smtClean="0"/>
              <a:t>igh </a:t>
            </a:r>
            <a:r>
              <a:rPr lang="en-US" b="1" dirty="0" smtClean="0"/>
              <a:t>P</a:t>
            </a:r>
            <a:r>
              <a:rPr lang="en-US" dirty="0" smtClean="0"/>
              <a:t>rotocol maps to layers 3 and 4</a:t>
            </a:r>
          </a:p>
          <a:p>
            <a:pPr marL="0" indent="0">
              <a:buNone/>
            </a:pPr>
            <a:r>
              <a:rPr lang="en-US" b="1" dirty="0" smtClean="0"/>
              <a:t>M</a:t>
            </a:r>
            <a:r>
              <a:rPr lang="en-US" dirty="0" smtClean="0"/>
              <a:t>OST </a:t>
            </a:r>
            <a:r>
              <a:rPr lang="en-US" b="1" dirty="0" err="1" smtClean="0"/>
              <a:t>A</a:t>
            </a:r>
            <a:r>
              <a:rPr lang="en-US" dirty="0" err="1" smtClean="0"/>
              <a:t>sync</a:t>
            </a:r>
            <a:r>
              <a:rPr lang="en-US" dirty="0" smtClean="0"/>
              <a:t> </a:t>
            </a:r>
            <a:r>
              <a:rPr lang="en-US" b="1" dirty="0" smtClean="0"/>
              <a:t>M</a:t>
            </a:r>
            <a:r>
              <a:rPr lang="en-US" dirty="0" smtClean="0"/>
              <a:t>edium </a:t>
            </a:r>
            <a:r>
              <a:rPr lang="en-US" b="1" dirty="0" smtClean="0"/>
              <a:t>A</a:t>
            </a:r>
            <a:r>
              <a:rPr lang="en-US" dirty="0" smtClean="0"/>
              <a:t>ccess </a:t>
            </a:r>
            <a:r>
              <a:rPr lang="en-US" b="1" dirty="0" smtClean="0"/>
              <a:t>C</a:t>
            </a:r>
            <a:r>
              <a:rPr lang="en-US" dirty="0" smtClean="0"/>
              <a:t>ontrol adaptation layer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can translate between MOST layer 2 and Ethernet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between MHP and TCP/IP</a:t>
            </a:r>
          </a:p>
          <a:p>
            <a:pPr marL="0" indent="0">
              <a:buNone/>
            </a:pPr>
            <a:r>
              <a:rPr lang="en-US" dirty="0" smtClean="0"/>
              <a:t>At the application layer MOST devices are composed of </a:t>
            </a:r>
            <a:r>
              <a:rPr lang="en-US" i="1" dirty="0" smtClean="0"/>
              <a:t>function blocks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which define the API for controlling the device (e.g., radio or MP3 player)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for network management (</a:t>
            </a:r>
            <a:r>
              <a:rPr lang="en-US" dirty="0" err="1" smtClean="0"/>
              <a:t>NetBlock</a:t>
            </a:r>
            <a:r>
              <a:rPr lang="en-US" dirty="0" smtClean="0"/>
              <a:t> - mandatory)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Each function block has an XML descriptor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programming structure of MOST devices is also well defined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describing it would take us too far astray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so far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83220" y="1455725"/>
            <a:ext cx="0" cy="44680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1" idx="1"/>
          </p:cNvCxnSpPr>
          <p:nvPr/>
        </p:nvCxnSpPr>
        <p:spPr>
          <a:xfrm flipV="1">
            <a:off x="2002271" y="5914291"/>
            <a:ext cx="7740361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402" y="5115922"/>
            <a:ext cx="101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1986" y="4469591"/>
            <a:ext cx="139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CAN-B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91986" y="3863591"/>
            <a:ext cx="139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CAN-C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72250" y="2881386"/>
            <a:ext cx="166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FlexRay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37897" y="1765050"/>
            <a:ext cx="202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MOST100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98029" y="1104490"/>
            <a:ext cx="75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speed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42632" y="5729625"/>
            <a:ext cx="166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relative cost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8235" y="5267960"/>
            <a:ext cx="698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20 kbps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9143" y="4365281"/>
            <a:ext cx="767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125 kbps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1985" y="5267961"/>
            <a:ext cx="139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CAN-A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28235" y="5485254"/>
            <a:ext cx="698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10 kbps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7760" y="3760331"/>
            <a:ext cx="698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1 Mbps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9143" y="2873385"/>
            <a:ext cx="757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10 Mbps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777" y="1915413"/>
            <a:ext cx="875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100 Mbps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37897" y="1349553"/>
            <a:ext cx="202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MOST150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37896" y="2147542"/>
            <a:ext cx="202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MOST50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37896" y="2489179"/>
            <a:ext cx="202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MOST25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already so many ECU networking protocols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why would anyone need something new?</a:t>
            </a:r>
          </a:p>
          <a:p>
            <a:pPr marL="0" indent="0">
              <a:buNone/>
            </a:pPr>
            <a:r>
              <a:rPr lang="en-US" dirty="0" smtClean="0"/>
              <a:t>Current protocols are limited in</a:t>
            </a:r>
          </a:p>
          <a:p>
            <a:r>
              <a:rPr lang="en-US" dirty="0" smtClean="0"/>
              <a:t>speed – good enough for traditional uses</a:t>
            </a:r>
          </a:p>
          <a:p>
            <a:r>
              <a:rPr lang="en-US" dirty="0" smtClean="0"/>
              <a:t>capabilities – hard to implement new paradigms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    such as a computational resource ECU</a:t>
            </a:r>
          </a:p>
          <a:p>
            <a:r>
              <a:rPr lang="en-US" dirty="0" smtClean="0"/>
              <a:t>interfaces – basically each higher layer is locked to a L1 and L2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  resulting in many different networks in each vehicle</a:t>
            </a:r>
          </a:p>
          <a:p>
            <a:r>
              <a:rPr lang="en-US" dirty="0" smtClean="0"/>
              <a:t>interoperability – most protocols have significant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manufacturer proprietary parts</a:t>
            </a:r>
          </a:p>
          <a:p>
            <a:pPr marL="0" indent="0">
              <a:buNone/>
            </a:pPr>
            <a:r>
              <a:rPr lang="en-US" dirty="0" smtClean="0"/>
              <a:t>This has led people to consider the modern universal standards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Ethernet for L1/L2 and the IP suite for L3+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i="1" dirty="0" smtClean="0"/>
              <a:t>not</a:t>
            </a:r>
            <a:r>
              <a:rPr lang="en-US" dirty="0" smtClean="0"/>
              <a:t> Ethernet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5" y="1073427"/>
            <a:ext cx="11355681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However, Ethernet has </a:t>
            </a:r>
            <a:r>
              <a:rPr lang="en-US" i="1" dirty="0" smtClean="0"/>
              <a:t>many</a:t>
            </a:r>
            <a:r>
              <a:rPr lang="en-US" dirty="0" smtClean="0"/>
              <a:t> drawbacks that may make it inapplicable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Ethernet L1 was not designed for harsh environments </a:t>
            </a:r>
            <a:r>
              <a:rPr lang="en-US" sz="1600" dirty="0"/>
              <a:t>(vibrations, acceleration, temperature)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	</a:t>
            </a:r>
            <a:r>
              <a:rPr lang="en-US" sz="2400" dirty="0"/>
              <a:t>standard RJ45 connectors do not tolerate vibration, gold contacts corrode, etc. 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Ethernet copper L1 does not work well in noisy vehicle environments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	and may itself produce excessive EMI/RFI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Ethernet cabling (e.g., CAT5 – 4 twisted pairs) </a:t>
            </a:r>
            <a:r>
              <a:rPr lang="en-US" sz="2600" dirty="0" smtClean="0"/>
              <a:t>is far </a:t>
            </a:r>
            <a:r>
              <a:rPr lang="en-US" sz="2600" dirty="0"/>
              <a:t>too expensive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Ethernet does not have native reliability guarantees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Ethernet is asynchronous while many applications require synchronous operation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Ethernet does not natively distribute synchronization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Ethernet L2 can not guarantee latency in low </a:t>
            </a:r>
            <a:r>
              <a:rPr lang="el-GR" sz="2600" dirty="0"/>
              <a:t>μ</a:t>
            </a:r>
            <a:r>
              <a:rPr lang="en-US" sz="2600" dirty="0"/>
              <a:t>sec (for steering, ECU, TCU)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Ethernet flow bandwidth allocation is BE and not guaranteed 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Ethernet’s popularity </a:t>
            </a:r>
            <a:r>
              <a:rPr lang="en-US" sz="2600" dirty="0" smtClean="0"/>
              <a:t>has </a:t>
            </a:r>
            <a:r>
              <a:rPr lang="en-US" sz="2600" dirty="0"/>
              <a:t>resulted in multiple security issues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Bus Ethernet is no longer supported (see next slide)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3" y="961553"/>
            <a:ext cx="11427704" cy="58861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Modern cars can have between 10 and 100 ECUs, for example: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Engine Control Unit (ECU) (fuel injection, air/fuel ratio, ignition timing, temp. correction, …)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Transmission Control </a:t>
            </a:r>
            <a:r>
              <a:rPr lang="en-US" sz="2200" dirty="0" smtClean="0"/>
              <a:t>Unit</a:t>
            </a:r>
            <a:r>
              <a:rPr lang="en-US" sz="2200" dirty="0" smtClean="0">
                <a:solidFill>
                  <a:srgbClr val="FF0000"/>
                </a:solidFill>
              </a:rPr>
              <a:t>*</a:t>
            </a:r>
            <a:r>
              <a:rPr lang="en-US" sz="2200" dirty="0"/>
              <a:t> (automatic gear)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Power Steering Controller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Battery Management System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Windshield Wiper Controller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Speed Control Unit (cruise control)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Brake Control Unit (ABS, anti-skidding)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Turn Signal Control Module (blinkers)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Air bags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Tire pressure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Light Control Module (headlights, rear lights, cabin lights)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Body Control Unit(s) (A/C, immobilizer, door/window/mirror control/…)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Advanced Driver Assistance System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Multimedia system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Parking video camera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2139820"/>
            <a:ext cx="5089405" cy="2432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2665" y="6385025"/>
            <a:ext cx="4354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 WARNING: TCU also used for Telematics Control Unit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vs. switched Ethernet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3" y="1073427"/>
            <a:ext cx="11189427" cy="51794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Ethernet originated as a peer-peer bus, similar to automotive networks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with coaxial cable as the physical medium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CSMA/CD as the multiple access mechanism </a:t>
            </a:r>
          </a:p>
          <a:p>
            <a:pPr marL="0" indent="0">
              <a:buNone/>
            </a:pPr>
            <a:r>
              <a:rPr lang="en-US" dirty="0" smtClean="0"/>
              <a:t>But the bus physical topology was abandoned long ago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dirty="0" smtClean="0"/>
              <a:t>(unavailable after 10 Mbps rate)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dirty="0" smtClean="0"/>
              <a:t>in </a:t>
            </a:r>
            <a:r>
              <a:rPr lang="en-US" dirty="0"/>
              <a:t>favor of </a:t>
            </a:r>
            <a:r>
              <a:rPr lang="en-US" i="1" dirty="0"/>
              <a:t>switched Ethernet </a:t>
            </a:r>
            <a:r>
              <a:rPr lang="en-US" dirty="0"/>
              <a:t>with a </a:t>
            </a:r>
            <a:r>
              <a:rPr lang="en-US" i="1" dirty="0"/>
              <a:t>star</a:t>
            </a:r>
            <a:r>
              <a:rPr lang="en-US" dirty="0"/>
              <a:t> </a:t>
            </a:r>
            <a:r>
              <a:rPr lang="en-US" dirty="0" smtClean="0"/>
              <a:t>topology</a:t>
            </a:r>
          </a:p>
          <a:p>
            <a:pPr marL="0" indent="0">
              <a:buNone/>
            </a:pPr>
            <a:r>
              <a:rPr lang="en-US" dirty="0" smtClean="0"/>
              <a:t>Switched Ethernet employs dedicated point-to-point links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from the switch to every node, and 2 nodes communicate via the switch</a:t>
            </a:r>
          </a:p>
          <a:p>
            <a:pPr marL="0" indent="0">
              <a:buNone/>
            </a:pPr>
            <a:r>
              <a:rPr lang="en-US" dirty="0" smtClean="0"/>
              <a:t>This already adds several disadvantages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it requires much more wiring and lengthens link lengths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it adds an expensive switch to the network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switch is a single point of failure and a traffic bottleneck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65654" y="1570277"/>
            <a:ext cx="1586889" cy="501011"/>
            <a:chOff x="9238129" y="2463863"/>
            <a:chExt cx="1586889" cy="50101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238129" y="2706255"/>
              <a:ext cx="1586889" cy="184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587345" y="2576945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915233" y="2720109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0607962" y="2729345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15" idx="2"/>
            </p:cNvCxnSpPr>
            <p:nvPr/>
          </p:nvCxnSpPr>
          <p:spPr>
            <a:xfrm flipH="1" flipV="1">
              <a:off x="10233889" y="2581186"/>
              <a:ext cx="1" cy="1343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9804401" y="2858655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94815" y="2854037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474198" y="2463863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20742" y="2474968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911930" y="2886446"/>
            <a:ext cx="1461655" cy="480227"/>
            <a:chOff x="9053943" y="3167024"/>
            <a:chExt cx="1461654" cy="480228"/>
          </a:xfrm>
        </p:grpSpPr>
        <p:cxnSp>
          <p:nvCxnSpPr>
            <p:cNvPr id="17" name="Straight Connector 16"/>
            <p:cNvCxnSpPr>
              <a:stCxn id="20" idx="3"/>
              <a:endCxn id="18" idx="1"/>
            </p:cNvCxnSpPr>
            <p:nvPr/>
          </p:nvCxnSpPr>
          <p:spPr>
            <a:xfrm>
              <a:off x="9564255" y="3407138"/>
              <a:ext cx="6119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0176156" y="3354029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289303" y="3541034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116291" y="3167024"/>
              <a:ext cx="447964" cy="480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8377" y="3167024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0" idx="3"/>
              <a:endCxn id="21" idx="1"/>
            </p:cNvCxnSpPr>
            <p:nvPr/>
          </p:nvCxnSpPr>
          <p:spPr>
            <a:xfrm flipV="1">
              <a:off x="9564255" y="3220133"/>
              <a:ext cx="464122" cy="1870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3"/>
              <a:endCxn id="19" idx="1"/>
            </p:cNvCxnSpPr>
            <p:nvPr/>
          </p:nvCxnSpPr>
          <p:spPr>
            <a:xfrm>
              <a:off x="9564255" y="3407138"/>
              <a:ext cx="725048" cy="1870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053943" y="3283488"/>
              <a:ext cx="581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switch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 rot="3075617">
            <a:off x="9702780" y="3073403"/>
            <a:ext cx="226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switch may be incorporated into 1 of the ECUs</a:t>
            </a:r>
          </a:p>
        </p:txBody>
      </p:sp>
    </p:spTree>
    <p:extLst>
      <p:ext uri="{BB962C8B-B14F-4D97-AF65-F5344CB8AC3E}">
        <p14:creationId xmlns:p14="http://schemas.microsoft.com/office/powerpoint/2010/main" val="20640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TCP/IP/Eth may never completely replace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6"/>
            <a:ext cx="10958515" cy="54814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there is the elephant in the room!</a:t>
            </a:r>
          </a:p>
          <a:p>
            <a:pPr marL="0" indent="0">
              <a:buNone/>
            </a:pPr>
            <a:r>
              <a:rPr lang="en-US" dirty="0" smtClean="0"/>
              <a:t>CAN bus frames contain between 0 and 8 bytes (0-64 bits) of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to which base CAN adds 47 bits (extended CAN 67 bits)</a:t>
            </a:r>
          </a:p>
          <a:p>
            <a:pPr marL="0" indent="0">
              <a:buNone/>
            </a:pPr>
            <a:r>
              <a:rPr lang="en-US" dirty="0" smtClean="0"/>
              <a:t>But TCP/IP/ETH adds 656 bits of overhead! </a:t>
            </a:r>
            <a:r>
              <a:rPr lang="en-US" sz="2400" dirty="0"/>
              <a:t>(20B L1, 22B L2, 20B L3, 20B L4)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So the bandwidth ratio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With a 2 byte payload TCP/IP/Eth consumes &gt; 10 times the bandwidth of base CAN!</a:t>
            </a:r>
          </a:p>
          <a:p>
            <a:pPr marL="0" indent="0">
              <a:buNone/>
            </a:pPr>
            <a:r>
              <a:rPr lang="en-US" dirty="0" smtClean="0"/>
              <a:t>So TCP/IP/Eth should only be used for ECUs with large payloads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CAN is frequently still used for traditional ECUs</a:t>
            </a:r>
          </a:p>
          <a:p>
            <a:pPr marL="0" indent="0">
              <a:buNone/>
            </a:pPr>
            <a:r>
              <a:rPr lang="en-US" sz="2000" dirty="0"/>
              <a:t>Of course, since we are talking about </a:t>
            </a:r>
            <a:r>
              <a:rPr lang="en-US" sz="2000" i="1" dirty="0"/>
              <a:t>switched Ethernet </a:t>
            </a:r>
            <a:r>
              <a:rPr lang="en-US" sz="2000" dirty="0"/>
              <a:t>this bandwidth is not shared like in CAN bus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but one </a:t>
            </a:r>
            <a:r>
              <a:rPr lang="en-US" sz="2000" i="1" dirty="0"/>
              <a:t>could</a:t>
            </a:r>
            <a:r>
              <a:rPr lang="en-US" sz="2000" dirty="0"/>
              <a:t> connect CAN devices point-to-point, but that is never done to save wiring!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*Note: with IPv6 the header size is 20 bytes longer - 816 bits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67790"/>
              </p:ext>
            </p:extLst>
          </p:nvPr>
        </p:nvGraphicFramePr>
        <p:xfrm>
          <a:off x="3667875" y="3100766"/>
          <a:ext cx="8311796" cy="7143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23169"/>
                <a:gridCol w="765403"/>
                <a:gridCol w="765403"/>
                <a:gridCol w="765403"/>
                <a:gridCol w="765403"/>
                <a:gridCol w="765403"/>
                <a:gridCol w="765403"/>
                <a:gridCol w="765403"/>
                <a:gridCol w="765403"/>
                <a:gridCol w="765403"/>
              </a:tblGrid>
              <a:tr h="233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data(bytes)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smtClean="0">
                          <a:effectLst/>
                        </a:rPr>
                        <a:t>TCP/IPv4 </a:t>
                      </a:r>
                      <a:r>
                        <a:rPr lang="en-US" sz="1500" b="1" u="none" strike="noStrike" dirty="0">
                          <a:effectLst/>
                        </a:rPr>
                        <a:t>vs base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13.96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12.07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10.67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9.58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8.71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7.41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6.91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6.49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smtClean="0">
                          <a:effectLst/>
                        </a:rPr>
                        <a:t>TCP/IPv4 </a:t>
                      </a:r>
                      <a:r>
                        <a:rPr lang="en-US" sz="1500" b="1" u="none" strike="noStrike" dirty="0">
                          <a:effectLst/>
                        </a:rPr>
                        <a:t>vs </a:t>
                      </a:r>
                      <a:r>
                        <a:rPr lang="en-US" sz="1500" b="1" u="none" strike="noStrike" dirty="0" err="1">
                          <a:effectLst/>
                        </a:rPr>
                        <a:t>ext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9.79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8.85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8.10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7.47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6.95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6.50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6.12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5.79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5.50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745" y="951611"/>
            <a:ext cx="1941800" cy="13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5"/>
            <a:ext cx="10958515" cy="56480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mentioned, many modern systems retain CAN (or similar)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services with short messages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reserving the IP/Ethernet network for services with long messages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SOME/IP has a built-in mechanism to concatenate messages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into a single IP UDP/IP or TCP/IP </a:t>
            </a:r>
            <a:r>
              <a:rPr lang="en-US" dirty="0" smtClean="0"/>
              <a:t>packet at </a:t>
            </a:r>
            <a:r>
              <a:rPr lang="en-US" dirty="0" smtClean="0"/>
              <a:t>the cost of some added delay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AUTOSAR’s </a:t>
            </a:r>
            <a:r>
              <a:rPr lang="en-US" b="1" dirty="0" smtClean="0"/>
              <a:t>So</a:t>
            </a:r>
            <a:r>
              <a:rPr lang="en-US" dirty="0" smtClean="0"/>
              <a:t>cket </a:t>
            </a:r>
            <a:r>
              <a:rPr lang="en-US" b="1" dirty="0" smtClean="0"/>
              <a:t>Ad</a:t>
            </a:r>
            <a:r>
              <a:rPr lang="en-US" dirty="0" smtClean="0"/>
              <a:t>apter (between the IP stack and the application)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also has its own mechanism to concatenate messages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TCP’s </a:t>
            </a:r>
            <a:r>
              <a:rPr lang="en-US" i="1" dirty="0" smtClean="0"/>
              <a:t>Nagle </a:t>
            </a:r>
            <a:r>
              <a:rPr lang="en-US" dirty="0" smtClean="0"/>
              <a:t>algorithm combines small packets, </a:t>
            </a:r>
            <a:r>
              <a:rPr lang="en-US" dirty="0" smtClean="0"/>
              <a:t>but is disabled in SOME/IP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The </a:t>
            </a:r>
            <a:r>
              <a:rPr lang="en-US" dirty="0" smtClean="0"/>
              <a:t>IP suite has standardized header compression mechanisms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that reduce the TCP/IP headers to 3-4 bytes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but these are not used in automotive systems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Ethernet-CAN gateways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48799"/>
            <a:ext cx="10958515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may be desirable to access CAN devices from Ethernet, for example: </a:t>
            </a:r>
          </a:p>
          <a:p>
            <a:r>
              <a:rPr lang="en-US" dirty="0" smtClean="0"/>
              <a:t>accelerate firmware flashing of CAN devices</a:t>
            </a:r>
          </a:p>
          <a:p>
            <a:r>
              <a:rPr lang="en-US" dirty="0" smtClean="0"/>
              <a:t>access CAN logging/diagnostics from a PC</a:t>
            </a:r>
          </a:p>
          <a:p>
            <a:r>
              <a:rPr lang="en-US" dirty="0" smtClean="0"/>
              <a:t>enable communications between CAN and Ethernet ECUs</a:t>
            </a:r>
          </a:p>
          <a:p>
            <a:r>
              <a:rPr lang="en-US" dirty="0" smtClean="0"/>
              <a:t>enable remote (cellular) monitoring/actuation of CAN devices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For this reason CAN-Ethernet gateways are presently available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998357" y="4355123"/>
            <a:ext cx="4150001" cy="2183791"/>
            <a:chOff x="2196970" y="4491677"/>
            <a:chExt cx="4150001" cy="218379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181105" y="4792964"/>
              <a:ext cx="1586889" cy="184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633061" y="4663654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960949" y="4806818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53678" y="4816054"/>
              <a:ext cx="0" cy="1385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15" idx="2"/>
            </p:cNvCxnSpPr>
            <p:nvPr/>
          </p:nvCxnSpPr>
          <p:spPr>
            <a:xfrm flipH="1" flipV="1">
              <a:off x="5279605" y="4667895"/>
              <a:ext cx="1" cy="1343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50117" y="4945364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40531" y="4940746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19914" y="4550572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6458" y="4561677"/>
              <a:ext cx="226294" cy="10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20" idx="3"/>
              <a:endCxn id="18" idx="1"/>
            </p:cNvCxnSpPr>
            <p:nvPr/>
          </p:nvCxnSpPr>
          <p:spPr>
            <a:xfrm>
              <a:off x="4100228" y="6012768"/>
              <a:ext cx="656053" cy="9311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756281" y="5959659"/>
              <a:ext cx="364282" cy="29243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67831" y="6393221"/>
              <a:ext cx="341182" cy="28224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2264" y="5772654"/>
              <a:ext cx="447964" cy="480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67832" y="5545326"/>
              <a:ext cx="341182" cy="31400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0" idx="3"/>
              <a:endCxn id="21" idx="1"/>
            </p:cNvCxnSpPr>
            <p:nvPr/>
          </p:nvCxnSpPr>
          <p:spPr>
            <a:xfrm flipV="1">
              <a:off x="4100228" y="5702329"/>
              <a:ext cx="667604" cy="31043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3"/>
              <a:endCxn id="19" idx="1"/>
            </p:cNvCxnSpPr>
            <p:nvPr/>
          </p:nvCxnSpPr>
          <p:spPr>
            <a:xfrm>
              <a:off x="4100228" y="6012768"/>
              <a:ext cx="667603" cy="52157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89917" y="5889118"/>
              <a:ext cx="58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switch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4089884" y="5460387"/>
              <a:ext cx="193961" cy="56723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078288" y="5051931"/>
              <a:ext cx="447964" cy="480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98133" y="5168395"/>
              <a:ext cx="420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GW</a:t>
              </a:r>
            </a:p>
          </p:txBody>
        </p:sp>
        <p:cxnSp>
          <p:nvCxnSpPr>
            <p:cNvPr id="36" name="Straight Connector 35"/>
            <p:cNvCxnSpPr>
              <a:endCxn id="34" idx="0"/>
            </p:cNvCxnSpPr>
            <p:nvPr/>
          </p:nvCxnSpPr>
          <p:spPr>
            <a:xfrm>
              <a:off x="4302270" y="4811436"/>
              <a:ext cx="0" cy="2404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81200" y="4491677"/>
              <a:ext cx="965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CAN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75446" y="6284083"/>
              <a:ext cx="1011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Ethernet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2796638" y="6014915"/>
              <a:ext cx="833167" cy="1270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196970" y="5827302"/>
              <a:ext cx="659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OBD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Ethernet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Ethernet is such a popular technology that many of its disadvantages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have been addressed in other contexts</a:t>
            </a:r>
          </a:p>
          <a:p>
            <a:pPr marL="0" indent="0">
              <a:buNone/>
            </a:pPr>
            <a:r>
              <a:rPr lang="en-US" dirty="0" smtClean="0"/>
              <a:t>In particular, </a:t>
            </a:r>
            <a:r>
              <a:rPr lang="en-US" b="1" dirty="0" smtClean="0"/>
              <a:t>Industrial Ethernet </a:t>
            </a:r>
            <a:r>
              <a:rPr lang="en-US" dirty="0" smtClean="0"/>
              <a:t>provides :</a:t>
            </a:r>
          </a:p>
          <a:p>
            <a:r>
              <a:rPr lang="en-US" dirty="0" smtClean="0"/>
              <a:t>reliability – HSR and PRP redundancy mechanisms</a:t>
            </a:r>
          </a:p>
          <a:p>
            <a:r>
              <a:rPr lang="en-US" dirty="0" smtClean="0"/>
              <a:t>harsh environments </a:t>
            </a:r>
            <a:r>
              <a:rPr lang="en-US" dirty="0"/>
              <a:t>–</a:t>
            </a:r>
            <a:r>
              <a:rPr lang="en-US" dirty="0" smtClean="0"/>
              <a:t> M8 and M12 rugged watertight connectors, 									   extended temperature range switch standards</a:t>
            </a:r>
          </a:p>
          <a:p>
            <a:r>
              <a:rPr lang="en-US" dirty="0" smtClean="0"/>
              <a:t>low </a:t>
            </a:r>
            <a:r>
              <a:rPr lang="en-US" dirty="0"/>
              <a:t>latency – </a:t>
            </a:r>
            <a:r>
              <a:rPr lang="en-US" dirty="0" err="1" smtClean="0"/>
              <a:t>EtherCAT</a:t>
            </a:r>
            <a:r>
              <a:rPr lang="en-US" dirty="0" smtClean="0"/>
              <a:t> (IEC 6158) MAC reduces latency, </a:t>
            </a:r>
          </a:p>
          <a:p>
            <a:pPr marL="2285943" lvl="5" indent="0">
              <a:buNone/>
            </a:pPr>
            <a:r>
              <a:rPr lang="en-US" sz="2800" dirty="0"/>
              <a:t>AVB/TSN can give latency bounds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But Industrial Ethernet is much more expensive than plain Ethernet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which is already much more expensive than CAN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24658">
            <a:off x="9383208" y="1828800"/>
            <a:ext cx="1337680" cy="11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Broad-R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Broadcom created a new </a:t>
            </a:r>
            <a:r>
              <a:rPr lang="en-US" dirty="0"/>
              <a:t>Ethernet </a:t>
            </a:r>
            <a:r>
              <a:rPr lang="en-US" dirty="0" smtClean="0"/>
              <a:t>100 Mbps L1 called </a:t>
            </a:r>
            <a:r>
              <a:rPr lang="en-US" b="1" dirty="0" err="1" smtClean="0"/>
              <a:t>BroadR</a:t>
            </a:r>
            <a:r>
              <a:rPr lang="en-US" b="1" dirty="0" smtClean="0"/>
              <a:t>-Reach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dirty="0" smtClean="0"/>
              <a:t>specifically for </a:t>
            </a:r>
            <a:r>
              <a:rPr lang="en-US" dirty="0"/>
              <a:t>automotive </a:t>
            </a:r>
            <a:r>
              <a:rPr lang="en-US" dirty="0" smtClean="0"/>
              <a:t>networking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uses a single UTP cable, maximum </a:t>
            </a:r>
            <a:r>
              <a:rPr lang="en-US" dirty="0"/>
              <a:t>length of 15 m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is full duplex over this single pair using echo cancellation DSP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uses PAM3 code pairs to achieve 3 </a:t>
            </a:r>
            <a:r>
              <a:rPr lang="en-US" dirty="0"/>
              <a:t>bits per </a:t>
            </a:r>
            <a:r>
              <a:rPr lang="en-US" dirty="0" smtClean="0"/>
              <a:t>symbol to reduce analog BW 	and thus reduces crosstalk and can meet automotive EMI/RFI specs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uses a highly optimized scrambler to better de-correlate signals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IEEE</a:t>
            </a:r>
            <a:r>
              <a:rPr lang="en-US" dirty="0"/>
              <a:t> has </a:t>
            </a:r>
            <a:r>
              <a:rPr lang="en-US" dirty="0" smtClean="0"/>
              <a:t>standardized this as 100BASE-T1</a:t>
            </a:r>
            <a:r>
              <a:rPr lang="en-US" dirty="0"/>
              <a:t> </a:t>
            </a:r>
            <a:r>
              <a:rPr lang="en-US" sz="2400" dirty="0" smtClean="0"/>
              <a:t>(802.3bw, 802.3-2015 </a:t>
            </a:r>
            <a:r>
              <a:rPr lang="en-US" sz="2400" dirty="0"/>
              <a:t>Clause </a:t>
            </a:r>
            <a:r>
              <a:rPr lang="en-US" sz="2400" dirty="0" smtClean="0"/>
              <a:t>96)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(the “1” stands for 1 pair, and this was followed by 1000Base-T1 802.3bp) 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In 2011 the OPEN </a:t>
            </a:r>
            <a:r>
              <a:rPr lang="en-US" dirty="0"/>
              <a:t>(</a:t>
            </a:r>
            <a:r>
              <a:rPr lang="en-US" b="1" dirty="0"/>
              <a:t>O</a:t>
            </a:r>
            <a:r>
              <a:rPr lang="en-US" dirty="0"/>
              <a:t>ne-</a:t>
            </a:r>
            <a:r>
              <a:rPr lang="en-US" b="1" dirty="0"/>
              <a:t>P</a:t>
            </a:r>
            <a:r>
              <a:rPr lang="en-US" dirty="0"/>
              <a:t>air </a:t>
            </a:r>
            <a:r>
              <a:rPr lang="en-US" b="1" dirty="0" err="1" smtClean="0"/>
              <a:t>E</a:t>
            </a:r>
            <a:r>
              <a:rPr lang="en-US" dirty="0" err="1" smtClean="0"/>
              <a:t>ther</a:t>
            </a:r>
            <a:r>
              <a:rPr lang="en-US" b="1" dirty="0" err="1" smtClean="0"/>
              <a:t>N</a:t>
            </a:r>
            <a:r>
              <a:rPr lang="en-US" dirty="0" err="1" smtClean="0"/>
              <a:t>et</a:t>
            </a:r>
            <a:r>
              <a:rPr lang="en-US" dirty="0"/>
              <a:t>) Alliance </a:t>
            </a:r>
            <a:r>
              <a:rPr lang="en-US" dirty="0" smtClean="0"/>
              <a:t>was formed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Broadcom RAND licenses </a:t>
            </a:r>
            <a:r>
              <a:rPr lang="en-US" dirty="0"/>
              <a:t>to all </a:t>
            </a:r>
            <a:r>
              <a:rPr lang="en-US" dirty="0" smtClean="0"/>
              <a:t>OPEN </a:t>
            </a:r>
            <a:r>
              <a:rPr lang="en-US" dirty="0"/>
              <a:t>Alliance </a:t>
            </a:r>
            <a:r>
              <a:rPr lang="en-US" dirty="0" smtClean="0"/>
              <a:t>members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dirty="0" smtClean="0"/>
              <a:t>(currently &gt; 300 members)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43" y="5599765"/>
            <a:ext cx="1400175" cy="704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137" y="3930223"/>
            <a:ext cx="1070263" cy="3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timing and reliability?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Ethernet has completely replaced all previous networking technologies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(token ring, token bus, ATM, frame relay, …)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in many applications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was never adopted for the most demanding environments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such as industrial control systems, vehicle control, video distribution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In particular, Ethernet could not meet ISO 26262 requirements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</a:t>
            </a:r>
            <a:r>
              <a:rPr lang="en-US" dirty="0"/>
              <a:t>mission-critical </a:t>
            </a:r>
            <a:r>
              <a:rPr lang="en-US" dirty="0" smtClean="0"/>
              <a:t>vehicle systems </a:t>
            </a:r>
            <a:r>
              <a:rPr lang="en-US" dirty="0"/>
              <a:t>like braking or steering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This is because Ethernet is a asynchronous, </a:t>
            </a:r>
            <a:r>
              <a:rPr lang="en-US" b="1" dirty="0" smtClean="0"/>
              <a:t>B</a:t>
            </a:r>
            <a:r>
              <a:rPr lang="en-US" dirty="0" smtClean="0"/>
              <a:t>est </a:t>
            </a:r>
            <a:r>
              <a:rPr lang="en-US" b="1" dirty="0" smtClean="0"/>
              <a:t>E</a:t>
            </a:r>
            <a:r>
              <a:rPr lang="en-US" dirty="0" smtClean="0"/>
              <a:t>ffort, technology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Recently special flavors of Ethernet have been developed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providing low delay high reliability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to help Ethernet conquer these applications as well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170509" y="6356352"/>
            <a:ext cx="436604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TTTech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Another proprietary solution is Time Triggered Ethernet (TTE) from </a:t>
            </a:r>
            <a:r>
              <a:rPr lang="en-US" dirty="0" err="1" smtClean="0"/>
              <a:t>TTTech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TTE extends </a:t>
            </a:r>
            <a:r>
              <a:rPr lang="en-US" dirty="0"/>
              <a:t>standard Ethernet </a:t>
            </a:r>
            <a:r>
              <a:rPr lang="en-US" dirty="0" smtClean="0"/>
              <a:t>for reliable time-critical applications</a:t>
            </a:r>
          </a:p>
          <a:p>
            <a:pPr marL="0" indent="0">
              <a:buNone/>
            </a:pPr>
            <a:r>
              <a:rPr lang="en-US" dirty="0" smtClean="0"/>
              <a:t>In 2011 TTE was adopted by </a:t>
            </a:r>
            <a:r>
              <a:rPr lang="en-US" b="1" dirty="0" smtClean="0"/>
              <a:t>S</a:t>
            </a:r>
            <a:r>
              <a:rPr lang="en-US" dirty="0" smtClean="0"/>
              <a:t>ociety </a:t>
            </a:r>
            <a:r>
              <a:rPr lang="en-US" dirty="0"/>
              <a:t>of </a:t>
            </a:r>
            <a:r>
              <a:rPr lang="en-US" b="1" dirty="0"/>
              <a:t>A</a:t>
            </a:r>
            <a:r>
              <a:rPr lang="en-US" dirty="0"/>
              <a:t>utomotive </a:t>
            </a:r>
            <a:r>
              <a:rPr lang="en-US" b="1" dirty="0" smtClean="0"/>
              <a:t>E</a:t>
            </a:r>
            <a:r>
              <a:rPr lang="en-US" dirty="0" smtClean="0"/>
              <a:t>ngineers as AS6802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later adopted by NASA and ESA for some space communications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TTE switches </a:t>
            </a:r>
            <a:r>
              <a:rPr lang="en-US" dirty="0"/>
              <a:t>are </a:t>
            </a:r>
            <a:r>
              <a:rPr lang="en-US" dirty="0" smtClean="0"/>
              <a:t>Ethernet switches with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accurate synchronization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time-triggered flow control and traffic </a:t>
            </a:r>
            <a:r>
              <a:rPr lang="en-US" dirty="0"/>
              <a:t>scheduling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bandwidth partitioning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Most of TTEs functionalities are now available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in 802.1 standard </a:t>
            </a:r>
            <a:r>
              <a:rPr lang="en-US" b="1" dirty="0" smtClean="0"/>
              <a:t>A</a:t>
            </a:r>
            <a:r>
              <a:rPr lang="en-US" dirty="0" smtClean="0"/>
              <a:t>udio </a:t>
            </a:r>
            <a:r>
              <a:rPr lang="en-US" b="1" dirty="0" smtClean="0"/>
              <a:t>V</a:t>
            </a:r>
            <a:r>
              <a:rPr lang="en-US" dirty="0" smtClean="0"/>
              <a:t>ideo </a:t>
            </a:r>
            <a:r>
              <a:rPr lang="en-US" b="1" dirty="0" smtClean="0"/>
              <a:t>B</a:t>
            </a:r>
            <a:r>
              <a:rPr lang="en-US" dirty="0" smtClean="0"/>
              <a:t>ridging and </a:t>
            </a:r>
            <a:r>
              <a:rPr lang="en-US" b="1" dirty="0" smtClean="0"/>
              <a:t>T</a:t>
            </a:r>
            <a:r>
              <a:rPr lang="en-US" dirty="0" smtClean="0"/>
              <a:t>ime </a:t>
            </a:r>
            <a:r>
              <a:rPr lang="en-US" b="1" dirty="0" smtClean="0"/>
              <a:t>S</a:t>
            </a:r>
            <a:r>
              <a:rPr lang="en-US" dirty="0" smtClean="0"/>
              <a:t>ensitive </a:t>
            </a:r>
            <a:r>
              <a:rPr lang="en-US" b="1" dirty="0" smtClean="0"/>
              <a:t>N</a:t>
            </a:r>
            <a:r>
              <a:rPr lang="en-US" dirty="0" smtClean="0"/>
              <a:t>etworking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550" y="463827"/>
            <a:ext cx="18002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2005-2012 </a:t>
            </a:r>
            <a:r>
              <a:rPr lang="en-US" dirty="0" smtClean="0"/>
              <a:t>the IEEE </a:t>
            </a:r>
            <a:r>
              <a:rPr lang="en-US" b="1" dirty="0"/>
              <a:t>A</a:t>
            </a:r>
            <a:r>
              <a:rPr lang="en-US" dirty="0"/>
              <a:t>udio </a:t>
            </a:r>
            <a:r>
              <a:rPr lang="en-US" b="1" dirty="0"/>
              <a:t>V</a:t>
            </a:r>
            <a:r>
              <a:rPr lang="en-US" dirty="0"/>
              <a:t>ideo </a:t>
            </a:r>
            <a:r>
              <a:rPr lang="en-US" b="1" dirty="0"/>
              <a:t>B</a:t>
            </a:r>
            <a:r>
              <a:rPr lang="en-US" dirty="0"/>
              <a:t>ridging </a:t>
            </a:r>
            <a:r>
              <a:rPr lang="en-US" dirty="0" smtClean="0"/>
              <a:t>Task </a:t>
            </a:r>
            <a:r>
              <a:rPr lang="en-US" dirty="0"/>
              <a:t>Group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addressed time-sensitive </a:t>
            </a:r>
            <a:r>
              <a:rPr lang="en-US" dirty="0" smtClean="0"/>
              <a:t>Ethernet, mostly </a:t>
            </a:r>
            <a:r>
              <a:rPr lang="en-US" dirty="0"/>
              <a:t>for the </a:t>
            </a:r>
            <a:r>
              <a:rPr lang="en-US" dirty="0" smtClean="0"/>
              <a:t>home AV </a:t>
            </a:r>
            <a:r>
              <a:rPr lang="en-US" dirty="0"/>
              <a:t>market </a:t>
            </a:r>
          </a:p>
          <a:p>
            <a:pPr marL="0" indent="0">
              <a:buNone/>
            </a:pPr>
            <a:r>
              <a:rPr lang="en-US" dirty="0" smtClean="0"/>
              <a:t>AVB extends switched Ethernet to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provide synchronization (timing over Ethernet frames)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low-latency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reliability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following standards were developed by the AVB TG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802.1BA</a:t>
            </a:r>
            <a:r>
              <a:rPr lang="en-US" dirty="0"/>
              <a:t> Audio Video Bridging (AVB) </a:t>
            </a:r>
            <a:r>
              <a:rPr lang="en-US" dirty="0" smtClean="0"/>
              <a:t>Systems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802.1AS </a:t>
            </a:r>
            <a:r>
              <a:rPr lang="en-US" dirty="0"/>
              <a:t>Timing and Synchronization for Time-Sensitive Applications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802.1Qav </a:t>
            </a:r>
            <a:r>
              <a:rPr lang="en-US" dirty="0"/>
              <a:t>Forwarding and Queuing for Time-Sensitive </a:t>
            </a:r>
            <a:r>
              <a:rPr lang="en-US" dirty="0" smtClean="0"/>
              <a:t>Streams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802.1Qat </a:t>
            </a:r>
            <a:r>
              <a:rPr lang="en-US" dirty="0"/>
              <a:t>Stream Reservation Protocol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(</a:t>
            </a:r>
            <a:r>
              <a:rPr lang="en-US" dirty="0" err="1" smtClean="0"/>
              <a:t>Qav</a:t>
            </a:r>
            <a:r>
              <a:rPr lang="en-US" dirty="0" smtClean="0"/>
              <a:t> and </a:t>
            </a:r>
            <a:r>
              <a:rPr lang="en-US" dirty="0" err="1" smtClean="0"/>
              <a:t>Qat</a:t>
            </a:r>
            <a:r>
              <a:rPr lang="en-US" dirty="0" smtClean="0"/>
              <a:t> were absorbed into 802.1Q-2011)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2012 the </a:t>
            </a:r>
            <a:r>
              <a:rPr lang="en-US" dirty="0" smtClean="0"/>
              <a:t>AVB TG </a:t>
            </a:r>
            <a:r>
              <a:rPr lang="en-US" dirty="0"/>
              <a:t>was renamed TSN to handle </a:t>
            </a:r>
            <a:r>
              <a:rPr lang="en-US" dirty="0" smtClean="0"/>
              <a:t>additional use </a:t>
            </a:r>
            <a:r>
              <a:rPr lang="en-US" dirty="0"/>
              <a:t>cases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industrial, infrastructure, </a:t>
            </a:r>
            <a:r>
              <a:rPr lang="en-US" dirty="0" smtClean="0"/>
              <a:t>vehicular/transportation</a:t>
            </a:r>
            <a:r>
              <a:rPr lang="en-US" dirty="0"/>
              <a:t>, fronthaul, etc.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TSN fundamental principles:</a:t>
            </a:r>
          </a:p>
          <a:p>
            <a:pPr>
              <a:spcBef>
                <a:spcPts val="0"/>
              </a:spcBef>
            </a:pPr>
            <a:r>
              <a:rPr lang="en-US" dirty="0"/>
              <a:t>highly accurate synchronization of </a:t>
            </a:r>
            <a:r>
              <a:rPr lang="en-US" dirty="0" smtClean="0"/>
              <a:t>Ethernet switches </a:t>
            </a:r>
            <a:r>
              <a:rPr lang="en-US" dirty="0"/>
              <a:t>(better than 1 </a:t>
            </a:r>
            <a:r>
              <a:rPr lang="el-GR" dirty="0"/>
              <a:t>μ</a:t>
            </a:r>
            <a:r>
              <a:rPr lang="en-US" dirty="0"/>
              <a:t>sec)</a:t>
            </a:r>
          </a:p>
          <a:p>
            <a:pPr>
              <a:spcBef>
                <a:spcPts val="0"/>
              </a:spcBef>
            </a:pPr>
            <a:r>
              <a:rPr lang="en-US" dirty="0"/>
              <a:t>protocol for reservation of resources (buffers, BW on links) </a:t>
            </a:r>
          </a:p>
          <a:p>
            <a:pPr>
              <a:spcBef>
                <a:spcPts val="0"/>
              </a:spcBef>
            </a:pPr>
            <a:r>
              <a:rPr lang="en-US" dirty="0"/>
              <a:t>achieve bounded latency for time sensitive streams, using</a:t>
            </a:r>
          </a:p>
          <a:p>
            <a:pPr lvl="1" defTabSz="457189">
              <a:spcBef>
                <a:spcPts val="0"/>
              </a:spcBef>
            </a:pPr>
            <a:r>
              <a:rPr lang="en-US" sz="2800" dirty="0"/>
              <a:t>new time-based buffering/queuing mechanisms</a:t>
            </a:r>
          </a:p>
          <a:p>
            <a:pPr lvl="1" defTabSz="457189">
              <a:spcBef>
                <a:spcPts val="0"/>
              </a:spcBef>
            </a:pPr>
            <a:r>
              <a:rPr lang="en-US" sz="2800" dirty="0"/>
              <a:t>new frame preemption mechanism</a:t>
            </a:r>
          </a:p>
          <a:p>
            <a:pPr>
              <a:spcBef>
                <a:spcPts val="0"/>
              </a:spcBef>
            </a:pPr>
            <a:r>
              <a:rPr lang="en-US" dirty="0"/>
              <a:t>achieve very high availability and very low PLR</a:t>
            </a:r>
          </a:p>
          <a:p>
            <a:pPr lvl="1" defTabSz="457189">
              <a:spcBef>
                <a:spcPts val="0"/>
              </a:spcBef>
            </a:pPr>
            <a:r>
              <a:rPr lang="en-US" sz="2800" dirty="0"/>
              <a:t>zero congestion loss </a:t>
            </a:r>
          </a:p>
          <a:p>
            <a:pPr lvl="1" defTabSz="457189">
              <a:spcBef>
                <a:spcPts val="0"/>
              </a:spcBef>
            </a:pPr>
            <a:r>
              <a:rPr lang="en-US" sz="2800" dirty="0"/>
              <a:t>1+1 replication + elimination mechanism</a:t>
            </a:r>
          </a:p>
          <a:p>
            <a:pPr>
              <a:spcBef>
                <a:spcPts val="0"/>
              </a:spcBef>
            </a:pPr>
            <a:r>
              <a:rPr lang="en-US" dirty="0"/>
              <a:t>co-existence of BE and TSN traffic (up to 75%)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043" y="5064126"/>
            <a:ext cx="3048000" cy="1657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ECUs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cars become more sophisticated </a:t>
            </a:r>
            <a:r>
              <a:rPr lang="en-US" dirty="0" smtClean="0"/>
              <a:t>there are more ECUs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keyless entry 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remote start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all-passenger personal infotainment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Automatic Vehicle Location (</a:t>
            </a:r>
            <a:r>
              <a:rPr lang="en-US" dirty="0" err="1" smtClean="0"/>
              <a:t>telelocation</a:t>
            </a:r>
            <a:r>
              <a:rPr lang="en-US" dirty="0" smtClean="0"/>
              <a:t>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radar/</a:t>
            </a:r>
            <a:r>
              <a:rPr lang="en-US" dirty="0" err="1" smtClean="0"/>
              <a:t>lidar</a:t>
            </a:r>
            <a:r>
              <a:rPr lang="en-US" dirty="0" smtClean="0"/>
              <a:t> distance measurement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lane assist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360 degree parking assist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traffic sign recognition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pedestrian detection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V2X (V2V, V2I, V2P, …) including over 5G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379" y="3163092"/>
            <a:ext cx="2047875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34766" y="1311443"/>
            <a:ext cx="942975" cy="1371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389750" y="2189747"/>
            <a:ext cx="469231" cy="775284"/>
            <a:chOff x="10070432" y="1612232"/>
            <a:chExt cx="1239252" cy="2231105"/>
          </a:xfrm>
        </p:grpSpPr>
        <p:sp>
          <p:nvSpPr>
            <p:cNvPr id="10" name="Rounded Rectangle 9"/>
            <p:cNvSpPr/>
            <p:nvPr/>
          </p:nvSpPr>
          <p:spPr>
            <a:xfrm>
              <a:off x="10070432" y="2045368"/>
              <a:ext cx="1239252" cy="179796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287000" y="1612232"/>
              <a:ext cx="782053" cy="34891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67472" y="1684424"/>
              <a:ext cx="421107" cy="2125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479504" y="1961147"/>
              <a:ext cx="0" cy="8422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884562" y="1957134"/>
              <a:ext cx="0" cy="8422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1"/>
              <a:endCxn id="10" idx="3"/>
            </p:cNvCxnSpPr>
            <p:nvPr/>
          </p:nvCxnSpPr>
          <p:spPr>
            <a:xfrm>
              <a:off x="10070432" y="2944353"/>
              <a:ext cx="1239252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255" y="3855003"/>
            <a:ext cx="944396" cy="6164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082" y="4908689"/>
            <a:ext cx="617941" cy="5755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056825" y="5146119"/>
            <a:ext cx="5238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TSN mechanism </a:t>
            </a:r>
            <a:r>
              <a:rPr lang="en-US" dirty="0" smtClean="0"/>
              <a:t>– preemption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802.1Qbu frame preemption was adopted in 2016 and absorbed into 802.1Q</a:t>
            </a:r>
          </a:p>
          <a:p>
            <a:pPr marL="0" indent="0">
              <a:buNone/>
            </a:pPr>
            <a:r>
              <a:rPr lang="en-US" sz="2400" dirty="0" smtClean="0"/>
              <a:t>When </a:t>
            </a:r>
            <a:r>
              <a:rPr lang="en-US" sz="2400" dirty="0"/>
              <a:t>express frame(s) arrives and a normal frame is being transmitted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packet transmission of the normal frame is temporarily suspended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</a:t>
            </a:r>
            <a:r>
              <a:rPr lang="en-US" sz="2400" i="1" dirty="0"/>
              <a:t>neighboring</a:t>
            </a:r>
            <a:r>
              <a:rPr lang="en-US" sz="2400" dirty="0"/>
              <a:t> switch buffers the content received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express frame(s) are sent and forwarded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transmission of the normal frame is continued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neighboring switch reassembles the outgoing packet and forwards</a:t>
            </a:r>
          </a:p>
          <a:p>
            <a:pPr marL="0" indent="0" defTabSz="179388">
              <a:spcBef>
                <a:spcPts val="1200"/>
              </a:spcBef>
              <a:buNone/>
            </a:pPr>
            <a:r>
              <a:rPr lang="en-US" sz="2400" dirty="0"/>
              <a:t>Optimal bandwidth utilization of background traffic for time aware </a:t>
            </a:r>
            <a:r>
              <a:rPr lang="en-US" sz="2400" dirty="0" smtClean="0"/>
              <a:t>shaping</a:t>
            </a:r>
          </a:p>
          <a:p>
            <a:pPr marL="0" indent="0" defTabSz="179388">
              <a:spcBef>
                <a:spcPts val="0"/>
              </a:spcBef>
              <a:buNone/>
            </a:pPr>
            <a:r>
              <a:rPr lang="en-US" sz="2400" dirty="0" smtClean="0"/>
              <a:t>	and</a:t>
            </a:r>
            <a:r>
              <a:rPr lang="en-US" sz="2400" dirty="0"/>
              <a:t> low-latency communication in non-scheduled networks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6999" y="5593923"/>
            <a:ext cx="282520" cy="3089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782819" y="5598042"/>
            <a:ext cx="4141764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>
            <a:stCxn id="10" idx="3"/>
            <a:endCxn id="11" idx="1"/>
          </p:cNvCxnSpPr>
          <p:nvPr/>
        </p:nvCxnSpPr>
        <p:spPr>
          <a:xfrm>
            <a:off x="5276883" y="5750442"/>
            <a:ext cx="1790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29583" y="5750442"/>
            <a:ext cx="1790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14883" y="4874142"/>
            <a:ext cx="762000" cy="1752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67583" y="4874142"/>
            <a:ext cx="762000" cy="1752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66782" y="4967332"/>
            <a:ext cx="3109857" cy="3089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7105683" y="4967332"/>
            <a:ext cx="685800" cy="3089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24183" y="5750442"/>
            <a:ext cx="1790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2015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79757 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02535 0.0916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45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00278 0.0916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9167 L 0.3375 0.091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91 0.09167 L 0.61598 0.091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TSN mechanism - </a:t>
            </a:r>
            <a:r>
              <a:rPr lang="en-US" dirty="0" err="1" smtClean="0"/>
              <a:t>Qbv</a:t>
            </a:r>
            <a:r>
              <a:rPr lang="en-US" dirty="0" smtClean="0"/>
              <a:t> Scheduler</a:t>
            </a:r>
            <a:endParaRPr lang="en-US" dirty="0"/>
          </a:p>
        </p:txBody>
      </p:sp>
      <p:graphicFrame>
        <p:nvGraphicFramePr>
          <p:cNvPr id="40" name="Content Placeholder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503940"/>
              </p:ext>
            </p:extLst>
          </p:nvPr>
        </p:nvGraphicFramePr>
        <p:xfrm>
          <a:off x="6503056" y="3552495"/>
          <a:ext cx="220259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59"/>
                <a:gridCol w="220259"/>
                <a:gridCol w="220259"/>
                <a:gridCol w="220259"/>
                <a:gridCol w="220259"/>
                <a:gridCol w="220259"/>
                <a:gridCol w="220259"/>
                <a:gridCol w="220259"/>
                <a:gridCol w="220259"/>
                <a:gridCol w="220259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T</a:t>
                      </a:r>
                      <a:endParaRPr lang="en-US" sz="1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0</a:t>
                      </a:r>
                      <a:endParaRPr lang="en-US" sz="1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1</a:t>
                      </a:r>
                      <a:endParaRPr lang="en-US" sz="1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2</a:t>
                      </a:r>
                      <a:endParaRPr lang="en-US" sz="1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3</a:t>
                      </a:r>
                      <a:endParaRPr lang="en-US" sz="1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4</a:t>
                      </a:r>
                      <a:endParaRPr lang="en-US" sz="1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5</a:t>
                      </a:r>
                      <a:endParaRPr lang="en-US" sz="1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6</a:t>
                      </a:r>
                      <a:endParaRPr lang="en-US" sz="1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7</a:t>
                      </a:r>
                      <a:endParaRPr lang="en-US" sz="1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O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</a:t>
                      </a:r>
                      <a:endParaRPr lang="en-US" sz="1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900" i="1" dirty="0" smtClean="0"/>
                        <a:t>repeat</a:t>
                      </a:r>
                      <a:endParaRPr lang="en-US" sz="19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83681" y="3609219"/>
            <a:ext cx="316915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06233" y="3609219"/>
            <a:ext cx="316915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28786" y="3609219"/>
            <a:ext cx="316915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1338" y="3609219"/>
            <a:ext cx="316915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73890" y="3609219"/>
            <a:ext cx="316915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96442" y="3609219"/>
            <a:ext cx="316915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18994" y="3609219"/>
            <a:ext cx="316915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41546" y="3609219"/>
            <a:ext cx="316915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83683" y="5915341"/>
            <a:ext cx="3274781" cy="59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83683" y="5876039"/>
            <a:ext cx="327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selector</a:t>
            </a:r>
          </a:p>
        </p:txBody>
      </p:sp>
      <p:sp>
        <p:nvSpPr>
          <p:cNvPr id="20" name="Flowchart: Collate 19"/>
          <p:cNvSpPr/>
          <p:nvPr/>
        </p:nvSpPr>
        <p:spPr>
          <a:xfrm>
            <a:off x="2683683" y="5053651"/>
            <a:ext cx="316917" cy="770195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Collate 20"/>
          <p:cNvSpPr/>
          <p:nvPr/>
        </p:nvSpPr>
        <p:spPr>
          <a:xfrm>
            <a:off x="3106235" y="5072253"/>
            <a:ext cx="316917" cy="770195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Collate 21"/>
          <p:cNvSpPr/>
          <p:nvPr/>
        </p:nvSpPr>
        <p:spPr>
          <a:xfrm>
            <a:off x="3528788" y="5072253"/>
            <a:ext cx="316917" cy="770195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lowchart: Collate 22"/>
          <p:cNvSpPr/>
          <p:nvPr/>
        </p:nvSpPr>
        <p:spPr>
          <a:xfrm>
            <a:off x="3951340" y="5072253"/>
            <a:ext cx="316917" cy="770195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lowchart: Collate 23"/>
          <p:cNvSpPr/>
          <p:nvPr/>
        </p:nvSpPr>
        <p:spPr>
          <a:xfrm>
            <a:off x="4373892" y="5072253"/>
            <a:ext cx="316917" cy="770195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lowchart: Collate 24"/>
          <p:cNvSpPr/>
          <p:nvPr/>
        </p:nvSpPr>
        <p:spPr>
          <a:xfrm>
            <a:off x="4796445" y="5072253"/>
            <a:ext cx="316917" cy="770195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lowchart: Collate 25"/>
          <p:cNvSpPr/>
          <p:nvPr/>
        </p:nvSpPr>
        <p:spPr>
          <a:xfrm>
            <a:off x="5218997" y="5072253"/>
            <a:ext cx="316917" cy="770195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lowchart: Collate 26"/>
          <p:cNvSpPr/>
          <p:nvPr/>
        </p:nvSpPr>
        <p:spPr>
          <a:xfrm>
            <a:off x="5641549" y="5072253"/>
            <a:ext cx="316917" cy="770195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0876" y="3345053"/>
            <a:ext cx="2266951" cy="3314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28052" y="298374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 Schedule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83681" y="4660142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29962" y="4660142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13006" y="4665079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69510" y="4669329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80645" y="4683270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96364" y="4676825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36957" y="4683270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45972" y="4697683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67660" y="5254084"/>
            <a:ext cx="79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13704" y="393096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CoS</a:t>
            </a:r>
            <a:r>
              <a:rPr lang="en-US" dirty="0"/>
              <a:t> queues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87920" y="4632215"/>
            <a:ext cx="79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PCP</a:t>
            </a: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238130" y="6356352"/>
            <a:ext cx="1808601" cy="365125"/>
          </a:xfrm>
        </p:spPr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9620" y="6356352"/>
            <a:ext cx="626197" cy="365125"/>
          </a:xfrm>
        </p:spPr>
        <p:txBody>
          <a:bodyPr/>
          <a:lstStyle/>
          <a:p>
            <a:fld id="{8DF17D44-6068-47E9-A5C8-847E1A5AE78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28649" y="1028700"/>
            <a:ext cx="10953749" cy="52197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457189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68578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In 802.1Qbv Ethernet’s 8 </a:t>
            </a:r>
            <a:r>
              <a:rPr lang="en-US" sz="2400" dirty="0" err="1" smtClean="0"/>
              <a:t>CoS</a:t>
            </a:r>
            <a:r>
              <a:rPr lang="en-US" sz="2400" dirty="0" smtClean="0"/>
              <a:t> queues are cyclically gated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	like TDM timeslots and </a:t>
            </a:r>
            <a:r>
              <a:rPr lang="en-US" sz="2400" dirty="0" err="1" smtClean="0"/>
              <a:t>FlexRay’s</a:t>
            </a:r>
            <a:r>
              <a:rPr lang="en-US" sz="2400" dirty="0" smtClean="0"/>
              <a:t> slots</a:t>
            </a:r>
          </a:p>
          <a:p>
            <a:pPr marL="0" indent="0" defTabSz="360363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All switches are synchronized, so all gate at exactly the same time</a:t>
            </a:r>
          </a:p>
          <a:p>
            <a:pPr marL="0" indent="0" defTabSz="360363">
              <a:spcBef>
                <a:spcPts val="1200"/>
              </a:spcBef>
              <a:buNone/>
            </a:pPr>
            <a:r>
              <a:rPr lang="en-US" sz="2400" dirty="0" smtClean="0"/>
              <a:t>Schedules are specified with </a:t>
            </a:r>
            <a:r>
              <a:rPr lang="en-US" sz="2400" dirty="0"/>
              <a:t>granularity </a:t>
            </a:r>
            <a:r>
              <a:rPr lang="en-US" sz="2400" dirty="0" smtClean="0"/>
              <a:t>up to 1 ns </a:t>
            </a:r>
            <a:r>
              <a:rPr lang="en-US" sz="2000" dirty="0" smtClean="0"/>
              <a:t>(but implementations may be less precise)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705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use of 802.1Qbv - </a:t>
            </a:r>
            <a:r>
              <a:rPr lang="en-US" dirty="0"/>
              <a:t>Cycling Queuing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6"/>
            <a:ext cx="10958515" cy="12976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Optimal use of time sensitive gating doesn’t scale</a:t>
            </a:r>
          </a:p>
          <a:p>
            <a:pPr marL="0" indent="0">
              <a:buNone/>
            </a:pPr>
            <a:r>
              <a:rPr lang="en-US" dirty="0" smtClean="0"/>
              <a:t>Cyclic queuing provides a (non-optimal) guaranteed delay upper bound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1887283" y="3732943"/>
            <a:ext cx="8564522" cy="302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1887283" y="3398283"/>
            <a:ext cx="8564522" cy="302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1891270" y="3062667"/>
            <a:ext cx="8564522" cy="302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1887283" y="2726008"/>
            <a:ext cx="8564522" cy="302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6" name="Rectangle 405"/>
          <p:cNvSpPr/>
          <p:nvPr/>
        </p:nvSpPr>
        <p:spPr>
          <a:xfrm>
            <a:off x="1879308" y="3941021"/>
            <a:ext cx="246147" cy="25717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7" name="Group 406"/>
          <p:cNvGrpSpPr/>
          <p:nvPr/>
        </p:nvGrpSpPr>
        <p:grpSpPr>
          <a:xfrm>
            <a:off x="2923674" y="2685527"/>
            <a:ext cx="887919" cy="2743200"/>
            <a:chOff x="1513990" y="1600200"/>
            <a:chExt cx="924410" cy="3657600"/>
          </a:xfrm>
        </p:grpSpPr>
        <p:sp>
          <p:nvSpPr>
            <p:cNvPr id="408" name="Rectangle 407"/>
            <p:cNvSpPr/>
            <p:nvPr/>
          </p:nvSpPr>
          <p:spPr>
            <a:xfrm>
              <a:off x="1513990" y="1600200"/>
              <a:ext cx="924410" cy="3657600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9" name="Straight Connector 408"/>
            <p:cNvCxnSpPr/>
            <p:nvPr/>
          </p:nvCxnSpPr>
          <p:spPr>
            <a:xfrm>
              <a:off x="1981200" y="2514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0" name="Straight Connector 409"/>
            <p:cNvCxnSpPr/>
            <p:nvPr/>
          </p:nvCxnSpPr>
          <p:spPr>
            <a:xfrm>
              <a:off x="1981200" y="20574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1" name="Straight Connector 410"/>
            <p:cNvCxnSpPr/>
            <p:nvPr/>
          </p:nvCxnSpPr>
          <p:spPr>
            <a:xfrm>
              <a:off x="1981200" y="29718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2" name="Straight Connector 411"/>
            <p:cNvCxnSpPr/>
            <p:nvPr/>
          </p:nvCxnSpPr>
          <p:spPr>
            <a:xfrm>
              <a:off x="1981200" y="34290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3" name="Straight Connector 412"/>
            <p:cNvCxnSpPr/>
            <p:nvPr/>
          </p:nvCxnSpPr>
          <p:spPr>
            <a:xfrm>
              <a:off x="1981200" y="43434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4" name="Straight Connector 413"/>
            <p:cNvCxnSpPr/>
            <p:nvPr/>
          </p:nvCxnSpPr>
          <p:spPr>
            <a:xfrm>
              <a:off x="1981200" y="38862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5" name="Straight Connector 414"/>
            <p:cNvCxnSpPr/>
            <p:nvPr/>
          </p:nvCxnSpPr>
          <p:spPr>
            <a:xfrm>
              <a:off x="1981200" y="4800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6" name="Straight Connector 415"/>
            <p:cNvCxnSpPr>
              <a:stCxn id="408" idx="0"/>
              <a:endCxn id="408" idx="2"/>
            </p:cNvCxnSpPr>
            <p:nvPr/>
          </p:nvCxnSpPr>
          <p:spPr>
            <a:xfrm>
              <a:off x="1976195" y="1600200"/>
              <a:ext cx="0" cy="36576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417" name="Group 416"/>
          <p:cNvGrpSpPr/>
          <p:nvPr/>
        </p:nvGrpSpPr>
        <p:grpSpPr>
          <a:xfrm>
            <a:off x="4828414" y="2698008"/>
            <a:ext cx="830472" cy="2743200"/>
            <a:chOff x="1513990" y="1600200"/>
            <a:chExt cx="924410" cy="3657600"/>
          </a:xfrm>
        </p:grpSpPr>
        <p:sp>
          <p:nvSpPr>
            <p:cNvPr id="418" name="Rectangle 417"/>
            <p:cNvSpPr/>
            <p:nvPr/>
          </p:nvSpPr>
          <p:spPr>
            <a:xfrm>
              <a:off x="1513990" y="1600200"/>
              <a:ext cx="924410" cy="3657600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19" name="Straight Connector 418"/>
            <p:cNvCxnSpPr/>
            <p:nvPr/>
          </p:nvCxnSpPr>
          <p:spPr>
            <a:xfrm>
              <a:off x="1981200" y="2514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0" name="Straight Connector 419"/>
            <p:cNvCxnSpPr/>
            <p:nvPr/>
          </p:nvCxnSpPr>
          <p:spPr>
            <a:xfrm>
              <a:off x="1981200" y="20574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1" name="Straight Connector 420"/>
            <p:cNvCxnSpPr/>
            <p:nvPr/>
          </p:nvCxnSpPr>
          <p:spPr>
            <a:xfrm>
              <a:off x="1981200" y="29718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>
            <a:xfrm>
              <a:off x="1981200" y="34290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3" name="Straight Connector 422"/>
            <p:cNvCxnSpPr/>
            <p:nvPr/>
          </p:nvCxnSpPr>
          <p:spPr>
            <a:xfrm>
              <a:off x="1981200" y="43434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4" name="Straight Connector 423"/>
            <p:cNvCxnSpPr/>
            <p:nvPr/>
          </p:nvCxnSpPr>
          <p:spPr>
            <a:xfrm>
              <a:off x="1981200" y="38862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5" name="Straight Connector 424"/>
            <p:cNvCxnSpPr/>
            <p:nvPr/>
          </p:nvCxnSpPr>
          <p:spPr>
            <a:xfrm>
              <a:off x="1981200" y="4800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6" name="Straight Connector 425"/>
            <p:cNvCxnSpPr>
              <a:stCxn id="418" idx="0"/>
              <a:endCxn id="418" idx="2"/>
            </p:cNvCxnSpPr>
            <p:nvPr/>
          </p:nvCxnSpPr>
          <p:spPr>
            <a:xfrm>
              <a:off x="1976195" y="1600200"/>
              <a:ext cx="0" cy="36576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427" name="Group 426"/>
          <p:cNvGrpSpPr/>
          <p:nvPr/>
        </p:nvGrpSpPr>
        <p:grpSpPr>
          <a:xfrm>
            <a:off x="6643334" y="2685527"/>
            <a:ext cx="778310" cy="2743200"/>
            <a:chOff x="1513990" y="1600200"/>
            <a:chExt cx="924410" cy="3657600"/>
          </a:xfrm>
        </p:grpSpPr>
        <p:sp>
          <p:nvSpPr>
            <p:cNvPr id="428" name="Rectangle 427"/>
            <p:cNvSpPr/>
            <p:nvPr/>
          </p:nvSpPr>
          <p:spPr>
            <a:xfrm>
              <a:off x="1513990" y="1600200"/>
              <a:ext cx="924410" cy="3657600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29" name="Straight Connector 428"/>
            <p:cNvCxnSpPr/>
            <p:nvPr/>
          </p:nvCxnSpPr>
          <p:spPr>
            <a:xfrm>
              <a:off x="1981200" y="2514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0" name="Straight Connector 429"/>
            <p:cNvCxnSpPr/>
            <p:nvPr/>
          </p:nvCxnSpPr>
          <p:spPr>
            <a:xfrm>
              <a:off x="1981200" y="20574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1" name="Straight Connector 430"/>
            <p:cNvCxnSpPr/>
            <p:nvPr/>
          </p:nvCxnSpPr>
          <p:spPr>
            <a:xfrm>
              <a:off x="1981200" y="29718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2" name="Straight Connector 431"/>
            <p:cNvCxnSpPr/>
            <p:nvPr/>
          </p:nvCxnSpPr>
          <p:spPr>
            <a:xfrm>
              <a:off x="1981200" y="34290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3" name="Straight Connector 432"/>
            <p:cNvCxnSpPr/>
            <p:nvPr/>
          </p:nvCxnSpPr>
          <p:spPr>
            <a:xfrm>
              <a:off x="1981200" y="43434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4" name="Straight Connector 433"/>
            <p:cNvCxnSpPr/>
            <p:nvPr/>
          </p:nvCxnSpPr>
          <p:spPr>
            <a:xfrm>
              <a:off x="1981200" y="38862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5" name="Straight Connector 434"/>
            <p:cNvCxnSpPr/>
            <p:nvPr/>
          </p:nvCxnSpPr>
          <p:spPr>
            <a:xfrm>
              <a:off x="1981200" y="4800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6" name="Straight Connector 435"/>
            <p:cNvCxnSpPr>
              <a:stCxn id="428" idx="0"/>
              <a:endCxn id="428" idx="2"/>
            </p:cNvCxnSpPr>
            <p:nvPr/>
          </p:nvCxnSpPr>
          <p:spPr>
            <a:xfrm>
              <a:off x="1976195" y="1600200"/>
              <a:ext cx="0" cy="36576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437" name="Group 436"/>
          <p:cNvGrpSpPr/>
          <p:nvPr/>
        </p:nvGrpSpPr>
        <p:grpSpPr>
          <a:xfrm>
            <a:off x="8490861" y="2698008"/>
            <a:ext cx="845644" cy="2743200"/>
            <a:chOff x="1513990" y="1600200"/>
            <a:chExt cx="924410" cy="3657600"/>
          </a:xfrm>
        </p:grpSpPr>
        <p:sp>
          <p:nvSpPr>
            <p:cNvPr id="438" name="Rectangle 437"/>
            <p:cNvSpPr/>
            <p:nvPr/>
          </p:nvSpPr>
          <p:spPr>
            <a:xfrm>
              <a:off x="1513990" y="1600200"/>
              <a:ext cx="924410" cy="3657600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39" name="Straight Connector 438"/>
            <p:cNvCxnSpPr/>
            <p:nvPr/>
          </p:nvCxnSpPr>
          <p:spPr>
            <a:xfrm>
              <a:off x="1981200" y="2514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0" name="Straight Connector 439"/>
            <p:cNvCxnSpPr/>
            <p:nvPr/>
          </p:nvCxnSpPr>
          <p:spPr>
            <a:xfrm>
              <a:off x="1981200" y="20574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1" name="Straight Connector 440"/>
            <p:cNvCxnSpPr/>
            <p:nvPr/>
          </p:nvCxnSpPr>
          <p:spPr>
            <a:xfrm>
              <a:off x="1981200" y="29718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2" name="Straight Connector 441"/>
            <p:cNvCxnSpPr/>
            <p:nvPr/>
          </p:nvCxnSpPr>
          <p:spPr>
            <a:xfrm>
              <a:off x="1981200" y="34290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3" name="Straight Connector 442"/>
            <p:cNvCxnSpPr/>
            <p:nvPr/>
          </p:nvCxnSpPr>
          <p:spPr>
            <a:xfrm>
              <a:off x="1981200" y="43434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4" name="Straight Connector 443"/>
            <p:cNvCxnSpPr/>
            <p:nvPr/>
          </p:nvCxnSpPr>
          <p:spPr>
            <a:xfrm>
              <a:off x="1981200" y="38862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5" name="Straight Connector 444"/>
            <p:cNvCxnSpPr/>
            <p:nvPr/>
          </p:nvCxnSpPr>
          <p:spPr>
            <a:xfrm>
              <a:off x="1981200" y="4800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6" name="Straight Connector 445"/>
            <p:cNvCxnSpPr>
              <a:stCxn id="438" idx="0"/>
              <a:endCxn id="438" idx="2"/>
            </p:cNvCxnSpPr>
            <p:nvPr/>
          </p:nvCxnSpPr>
          <p:spPr>
            <a:xfrm>
              <a:off x="1976195" y="1600200"/>
              <a:ext cx="0" cy="36576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447" name="Rectangle 446"/>
          <p:cNvSpPr/>
          <p:nvPr/>
        </p:nvSpPr>
        <p:spPr>
          <a:xfrm>
            <a:off x="2926397" y="3898158"/>
            <a:ext cx="441004" cy="3429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4824872" y="3890660"/>
            <a:ext cx="411192" cy="3429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6643879" y="3899155"/>
            <a:ext cx="384032" cy="3429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8490627" y="3905657"/>
            <a:ext cx="418478" cy="3429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514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14 -0.00232 L 0.13403 -0.176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03 -0.17686 L 0.18837 -0.17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37 -0.1713 L 0.20452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2 -0.00232 L 0.24514 -0.002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-0.00231 L 0.28472 -0.126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2" presetClass="path" presetSubtype="0" accel="50000" decel="5000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73 -0.12639 L 0.33559 -0.120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6 -0.12037 L 0.34827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27 4.44444E-6 L 0.39514 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14 7.40741E-7 L 0.42917 -0.0796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42" presetClass="path" presetSubtype="0" accel="50000" decel="5000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7 -0.07917 L 0.48681 -0.079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42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81 -0.07987 L 0.48872 4.44444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42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72 4.44444E-6 L 0.54514 4.44444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42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14 4.44444E-6 L 0.58334 -0.0261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000"/>
                            </p:stCondLst>
                            <p:childTnLst>
                              <p:par>
                                <p:cTn id="74" presetID="42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33 -0.02616 L 0.64149 -0.0238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 animBg="1"/>
      <p:bldP spid="402" grpId="1" animBg="1"/>
      <p:bldP spid="403" grpId="0" animBg="1"/>
      <p:bldP spid="403" grpId="1" animBg="1"/>
      <p:bldP spid="404" grpId="0" animBg="1"/>
      <p:bldP spid="404" grpId="1" animBg="1"/>
      <p:bldP spid="404" grpId="2" animBg="1"/>
      <p:bldP spid="405" grpId="0" animBg="1"/>
      <p:bldP spid="405" grpId="1" animBg="1"/>
      <p:bldP spid="406" grpId="0" animBg="1"/>
      <p:bldP spid="406" grpId="1" animBg="1"/>
      <p:bldP spid="406" grpId="2" animBg="1"/>
      <p:bldP spid="406" grpId="3" animBg="1"/>
      <p:bldP spid="406" grpId="4" animBg="1"/>
      <p:bldP spid="406" grpId="5" animBg="1"/>
      <p:bldP spid="406" grpId="6" animBg="1"/>
      <p:bldP spid="406" grpId="7" animBg="1"/>
      <p:bldP spid="406" grpId="8" animBg="1"/>
      <p:bldP spid="406" grpId="9" animBg="1"/>
      <p:bldP spid="406" grpId="10" animBg="1"/>
      <p:bldP spid="406" grpId="11" animBg="1"/>
      <p:bldP spid="406" grpId="12" animBg="1"/>
      <p:bldP spid="406" grpId="13" animBg="1"/>
      <p:bldP spid="406" grpId="14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802.1AS (and IEEE 1588)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some AVB/TSN mechanisms to work we need to distribute </a:t>
            </a:r>
            <a:r>
              <a:rPr lang="en-US" b="1" dirty="0" smtClean="0"/>
              <a:t>T</a:t>
            </a:r>
            <a:r>
              <a:rPr lang="en-US" dirty="0" smtClean="0"/>
              <a:t>ime </a:t>
            </a:r>
            <a:r>
              <a:rPr lang="en-US" b="1" dirty="0" smtClean="0"/>
              <a:t>o</a:t>
            </a:r>
            <a:r>
              <a:rPr lang="en-US" dirty="0" smtClean="0"/>
              <a:t>f </a:t>
            </a:r>
            <a:r>
              <a:rPr lang="en-US" b="1" dirty="0" smtClean="0"/>
              <a:t>D</a:t>
            </a:r>
            <a:r>
              <a:rPr lang="en-US" dirty="0" smtClean="0"/>
              <a:t>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throughout the network</a:t>
            </a:r>
          </a:p>
          <a:p>
            <a:pPr marL="0" indent="0">
              <a:buNone/>
            </a:pPr>
            <a:r>
              <a:rPr lang="en-US" dirty="0" smtClean="0"/>
              <a:t>802.1AS is a </a:t>
            </a:r>
            <a:r>
              <a:rPr lang="en-US" i="1" dirty="0" smtClean="0"/>
              <a:t>simplified</a:t>
            </a:r>
            <a:r>
              <a:rPr lang="en-US" dirty="0" smtClean="0"/>
              <a:t> profile of IEEE 1588-2008 (</a:t>
            </a:r>
            <a:r>
              <a:rPr lang="en-US" b="1" dirty="0" smtClean="0"/>
              <a:t>P</a:t>
            </a:r>
            <a:r>
              <a:rPr lang="en-US" dirty="0" smtClean="0"/>
              <a:t>acket </a:t>
            </a:r>
            <a:r>
              <a:rPr lang="en-US" b="1" dirty="0" smtClean="0"/>
              <a:t>T</a:t>
            </a:r>
            <a:r>
              <a:rPr lang="en-US" dirty="0" smtClean="0"/>
              <a:t>ime </a:t>
            </a:r>
            <a:r>
              <a:rPr lang="en-US" b="1" dirty="0" smtClean="0"/>
              <a:t>P</a:t>
            </a:r>
            <a:r>
              <a:rPr lang="en-US" dirty="0" smtClean="0"/>
              <a:t>rotocol)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 protocol for distributing time over packet (Ethernet or IP) networks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802.1AS is </a:t>
            </a:r>
            <a:r>
              <a:rPr lang="en-US" i="1" dirty="0" smtClean="0"/>
              <a:t>plug and play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can deliver time accurate </a:t>
            </a:r>
            <a:r>
              <a:rPr lang="en-US" dirty="0"/>
              <a:t>to within </a:t>
            </a:r>
            <a:r>
              <a:rPr lang="en-US" dirty="0" smtClean="0"/>
              <a:t>± 0.5 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At any moment 802.1AS requires a single master clock in the network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if there are more than one the best is automatically selected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If the master fails a backup master can take over within &lt; 1 second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master can obtain precise time from GPS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which is already present in every modern vehicle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PTP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does PTP (1588) work 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PTP is a master-slave protocol (not client/server like NTP)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basic idea is that the master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 periodically sends packets with the precise time </a:t>
            </a:r>
            <a:r>
              <a:rPr lang="en-US" dirty="0" smtClean="0"/>
              <a:t>to all its slaves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Unfortunately the time in the packet received is </a:t>
            </a:r>
            <a:r>
              <a:rPr lang="en-US" i="1" dirty="0" smtClean="0"/>
              <a:t>stale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since it takes some unknown time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for the packet to travel from master to slave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So every now and then a </a:t>
            </a:r>
            <a:r>
              <a:rPr lang="en-US" i="1" dirty="0" smtClean="0"/>
              <a:t>ranging measurement </a:t>
            </a:r>
            <a:r>
              <a:rPr lang="en-US" dirty="0" smtClean="0"/>
              <a:t>is performed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the stale timestamp can be corrected to yield the correct time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is ranging performed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912" y="1113766"/>
            <a:ext cx="10763677" cy="54927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US" sz="2400" dirty="0"/>
              <a:t>The basic idea behind ranging is simple </a:t>
            </a:r>
          </a:p>
          <a:p>
            <a:pPr marL="457189" indent="-457189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/>
              <a:t>master sends a packet to slave at time T</a:t>
            </a:r>
            <a:r>
              <a:rPr lang="en-US" sz="2400" baseline="-25000" dirty="0"/>
              <a:t>1</a:t>
            </a:r>
          </a:p>
          <a:p>
            <a:pPr marL="457189" indent="-457189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/>
              <a:t>packet is received by slave at time T</a:t>
            </a:r>
            <a:r>
              <a:rPr lang="en-US" sz="2400" baseline="-25000" dirty="0"/>
              <a:t>2 </a:t>
            </a:r>
          </a:p>
          <a:p>
            <a:pPr marL="457189" indent="-457189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/>
              <a:t>slave replies to master at time T</a:t>
            </a:r>
            <a:r>
              <a:rPr lang="en-US" sz="2400" baseline="-25000" dirty="0"/>
              <a:t>3</a:t>
            </a:r>
            <a:endParaRPr lang="en-US" sz="2400" dirty="0"/>
          </a:p>
          <a:p>
            <a:pPr marL="457189" indent="-457189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/>
              <a:t>master receives reply time T</a:t>
            </a:r>
            <a:r>
              <a:rPr lang="en-US" sz="2400" baseline="-25000" dirty="0"/>
              <a:t>4</a:t>
            </a:r>
            <a:endParaRPr lang="en-US" sz="2400" dirty="0"/>
          </a:p>
          <a:p>
            <a:pPr>
              <a:spcBef>
                <a:spcPts val="1800"/>
              </a:spcBef>
              <a:buNone/>
              <a:defRPr/>
            </a:pPr>
            <a:r>
              <a:rPr lang="en-US" sz="2400" dirty="0"/>
              <a:t>We can not compare T</a:t>
            </a:r>
            <a:r>
              <a:rPr lang="en-US" sz="2400" baseline="-25000" dirty="0"/>
              <a:t>1 </a:t>
            </a:r>
            <a:r>
              <a:rPr lang="en-US" sz="2400" dirty="0"/>
              <a:t>and</a:t>
            </a:r>
            <a:r>
              <a:rPr lang="en-US" sz="2400" baseline="-25000" dirty="0"/>
              <a:t> </a:t>
            </a:r>
            <a:r>
              <a:rPr lang="en-US" sz="2400" dirty="0"/>
              <a:t>T</a:t>
            </a:r>
            <a:r>
              <a:rPr lang="en-US" sz="2400" baseline="-25000" dirty="0"/>
              <a:t>4  </a:t>
            </a:r>
            <a:r>
              <a:rPr lang="en-US" sz="2400" dirty="0"/>
              <a:t>with</a:t>
            </a:r>
            <a:r>
              <a:rPr lang="en-US" sz="2400" baseline="-25000" dirty="0"/>
              <a:t> </a:t>
            </a:r>
            <a:r>
              <a:rPr lang="en-US" sz="2400" dirty="0"/>
              <a:t>T</a:t>
            </a:r>
            <a:r>
              <a:rPr lang="en-US" sz="2400" baseline="-25000" dirty="0"/>
              <a:t>2 </a:t>
            </a:r>
            <a:r>
              <a:rPr lang="en-US" sz="2400" dirty="0"/>
              <a:t>and</a:t>
            </a:r>
            <a:r>
              <a:rPr lang="en-US" sz="2400" baseline="-25000" dirty="0"/>
              <a:t> </a:t>
            </a:r>
            <a:r>
              <a:rPr lang="en-US" sz="2400" dirty="0"/>
              <a:t>T</a:t>
            </a:r>
            <a:r>
              <a:rPr lang="en-US" sz="2400" baseline="-25000" dirty="0"/>
              <a:t>3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400" dirty="0"/>
              <a:t>	since the clocks are not yet synchronized</a:t>
            </a:r>
            <a:endParaRPr lang="en-US" sz="2400" baseline="-250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400" dirty="0"/>
              <a:t>but 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T</a:t>
            </a:r>
            <a:r>
              <a:rPr lang="en-US" sz="2400" baseline="-25000" dirty="0"/>
              <a:t>4 </a:t>
            </a:r>
            <a:r>
              <a:rPr lang="en-US" sz="2400" dirty="0"/>
              <a:t>–T</a:t>
            </a:r>
            <a:r>
              <a:rPr lang="en-US" sz="2400" baseline="-25000" dirty="0"/>
              <a:t>1 </a:t>
            </a:r>
            <a:r>
              <a:rPr lang="en-US" sz="2400" dirty="0"/>
              <a:t>= round trip propagation time   +   slave processing time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T</a:t>
            </a:r>
            <a:r>
              <a:rPr lang="en-US" sz="2400" baseline="-25000" dirty="0"/>
              <a:t>3 </a:t>
            </a:r>
            <a:r>
              <a:rPr lang="en-US" sz="2400" dirty="0"/>
              <a:t>–</a:t>
            </a:r>
            <a:r>
              <a:rPr lang="en-US" sz="2400" baseline="-25000" dirty="0"/>
              <a:t> </a:t>
            </a:r>
            <a:r>
              <a:rPr lang="en-US" sz="2400" dirty="0"/>
              <a:t>T</a:t>
            </a:r>
            <a:r>
              <a:rPr lang="en-US" sz="2400" baseline="-25000" dirty="0"/>
              <a:t>2 </a:t>
            </a:r>
            <a:r>
              <a:rPr lang="en-US" sz="2400" dirty="0"/>
              <a:t>= slave processing time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400" dirty="0"/>
              <a:t>so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T = (T</a:t>
            </a:r>
            <a:r>
              <a:rPr lang="en-US" sz="2400" baseline="-25000" dirty="0"/>
              <a:t>4 </a:t>
            </a:r>
            <a:r>
              <a:rPr lang="en-US" sz="2400" dirty="0"/>
              <a:t>–T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  <a:r>
              <a:rPr lang="en-US" sz="2400" baseline="-25000" dirty="0"/>
              <a:t>   </a:t>
            </a:r>
            <a:r>
              <a:rPr lang="en-US" sz="2400" dirty="0"/>
              <a:t>–  (T</a:t>
            </a:r>
            <a:r>
              <a:rPr lang="en-US" sz="2400" baseline="-25000" dirty="0"/>
              <a:t>3 </a:t>
            </a:r>
            <a:r>
              <a:rPr lang="en-US" sz="2400" dirty="0"/>
              <a:t>–</a:t>
            </a:r>
            <a:r>
              <a:rPr lang="en-US" sz="2400" baseline="-25000" dirty="0"/>
              <a:t> </a:t>
            </a:r>
            <a:r>
              <a:rPr lang="en-US" sz="2400" dirty="0"/>
              <a:t>T</a:t>
            </a:r>
            <a:r>
              <a:rPr lang="en-US" sz="2400" baseline="-25000" dirty="0"/>
              <a:t>2 </a:t>
            </a:r>
            <a:r>
              <a:rPr lang="en-US" sz="2400" dirty="0"/>
              <a:t>)  = round trip propagation time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sz="2400" dirty="0"/>
              <a:t>Assuming </a:t>
            </a:r>
            <a:r>
              <a:rPr lang="en-US" sz="2400" b="1" dirty="0"/>
              <a:t>symmetry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baseline="-25000" dirty="0">
                <a:solidFill>
                  <a:srgbClr val="0000FF"/>
                </a:solidFill>
                <a:sym typeface="Wingdings"/>
              </a:rPr>
              <a:t>2</a:t>
            </a:r>
            <a:r>
              <a:rPr lang="en-US" sz="2400" baseline="-25000" dirty="0">
                <a:solidFill>
                  <a:srgbClr val="0000FF"/>
                </a:solidFill>
              </a:rPr>
              <a:t>  </a:t>
            </a:r>
            <a:r>
              <a:rPr lang="en-US" sz="2400" dirty="0">
                <a:solidFill>
                  <a:srgbClr val="0000FF"/>
                </a:solidFill>
              </a:rPr>
              <a:t>= d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baseline="-25000" dirty="0">
                <a:solidFill>
                  <a:srgbClr val="0000FF"/>
                </a:solidFill>
                <a:sym typeface="Wingdings"/>
              </a:rPr>
              <a:t>4</a:t>
            </a:r>
            <a:r>
              <a:rPr lang="en-US" sz="2400" dirty="0">
                <a:sym typeface="Wingdings"/>
              </a:rPr>
              <a:t>)      </a:t>
            </a:r>
            <a:r>
              <a:rPr lang="en-US" sz="2400" dirty="0"/>
              <a:t>½ T is the required one-way propagation time</a:t>
            </a:r>
          </a:p>
          <a:p>
            <a:pPr>
              <a:spcBef>
                <a:spcPts val="0"/>
              </a:spcBef>
              <a:buNone/>
              <a:defRPr/>
            </a:pPr>
            <a:endParaRPr lang="en-US" sz="2000" dirty="0"/>
          </a:p>
          <a:p>
            <a:pPr>
              <a:spcBef>
                <a:spcPts val="0"/>
              </a:spcBef>
              <a:buNone/>
              <a:defRPr/>
            </a:pP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8698376" y="1201182"/>
            <a:ext cx="2716213" cy="3562271"/>
            <a:chOff x="6945619" y="1037552"/>
            <a:chExt cx="2716213" cy="3562271"/>
          </a:xfrm>
        </p:grpSpPr>
        <p:cxnSp>
          <p:nvCxnSpPr>
            <p:cNvPr id="29701" name="Straight Arrow Connector 8"/>
            <p:cNvCxnSpPr>
              <a:cxnSpLocks noChangeShapeType="1"/>
            </p:cNvCxnSpPr>
            <p:nvPr/>
          </p:nvCxnSpPr>
          <p:spPr bwMode="auto">
            <a:xfrm>
              <a:off x="7531060" y="1310607"/>
              <a:ext cx="0" cy="288601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02" name="Straight Arrow Connector 9"/>
            <p:cNvCxnSpPr>
              <a:cxnSpLocks noChangeShapeType="1"/>
            </p:cNvCxnSpPr>
            <p:nvPr/>
          </p:nvCxnSpPr>
          <p:spPr bwMode="auto">
            <a:xfrm>
              <a:off x="9089381" y="1312879"/>
              <a:ext cx="0" cy="288373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03" name="Straight Arrow Connector 11"/>
            <p:cNvCxnSpPr>
              <a:cxnSpLocks noChangeShapeType="1"/>
            </p:cNvCxnSpPr>
            <p:nvPr/>
          </p:nvCxnSpPr>
          <p:spPr bwMode="auto">
            <a:xfrm>
              <a:off x="7557563" y="1410387"/>
              <a:ext cx="1528723" cy="696042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29704" name="TextBox 12"/>
            <p:cNvSpPr txBox="1">
              <a:spLocks noChangeArrowheads="1"/>
            </p:cNvSpPr>
            <p:nvPr/>
          </p:nvSpPr>
          <p:spPr bwMode="auto">
            <a:xfrm>
              <a:off x="7066189" y="1062573"/>
              <a:ext cx="9418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master</a:t>
              </a:r>
            </a:p>
          </p:txBody>
        </p:sp>
        <p:sp>
          <p:nvSpPr>
            <p:cNvPr id="29705" name="TextBox 13"/>
            <p:cNvSpPr txBox="1">
              <a:spLocks noChangeArrowheads="1"/>
            </p:cNvSpPr>
            <p:nvPr/>
          </p:nvSpPr>
          <p:spPr bwMode="auto">
            <a:xfrm>
              <a:off x="8624486" y="1037552"/>
              <a:ext cx="9418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slave</a:t>
              </a:r>
            </a:p>
          </p:txBody>
        </p:sp>
        <p:cxnSp>
          <p:nvCxnSpPr>
            <p:cNvPr id="29706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7545859" y="2436255"/>
              <a:ext cx="1542704" cy="702407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29707" name="TextBox 15"/>
            <p:cNvSpPr txBox="1">
              <a:spLocks noChangeArrowheads="1"/>
            </p:cNvSpPr>
            <p:nvPr/>
          </p:nvSpPr>
          <p:spPr bwMode="auto">
            <a:xfrm>
              <a:off x="6956992" y="1192020"/>
              <a:ext cx="8189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2000" baseline="-250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708" name="TextBox 16"/>
            <p:cNvSpPr txBox="1">
              <a:spLocks noChangeArrowheads="1"/>
            </p:cNvSpPr>
            <p:nvPr/>
          </p:nvSpPr>
          <p:spPr bwMode="auto">
            <a:xfrm>
              <a:off x="8842873" y="1876689"/>
              <a:ext cx="8189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2000" baseline="-25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9709" name="TextBox 17"/>
            <p:cNvSpPr txBox="1">
              <a:spLocks noChangeArrowheads="1"/>
            </p:cNvSpPr>
            <p:nvPr/>
          </p:nvSpPr>
          <p:spPr bwMode="auto">
            <a:xfrm>
              <a:off x="8842871" y="2204238"/>
              <a:ext cx="8189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2000" baseline="-250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9710" name="TextBox 18"/>
            <p:cNvSpPr txBox="1">
              <a:spLocks noChangeArrowheads="1"/>
            </p:cNvSpPr>
            <p:nvPr/>
          </p:nvSpPr>
          <p:spPr bwMode="auto">
            <a:xfrm>
              <a:off x="6945619" y="2872986"/>
              <a:ext cx="8189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2000" baseline="-250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711" name="TextBox 19"/>
            <p:cNvSpPr txBox="1">
              <a:spLocks noChangeArrowheads="1"/>
            </p:cNvSpPr>
            <p:nvPr/>
          </p:nvSpPr>
          <p:spPr bwMode="auto">
            <a:xfrm>
              <a:off x="7120786" y="4199713"/>
              <a:ext cx="8189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2" name="TextBox 20"/>
            <p:cNvSpPr txBox="1">
              <a:spLocks noChangeArrowheads="1"/>
            </p:cNvSpPr>
            <p:nvPr/>
          </p:nvSpPr>
          <p:spPr bwMode="auto">
            <a:xfrm>
              <a:off x="8679083" y="4188339"/>
              <a:ext cx="8189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 rot="1428512">
              <a:off x="7799522" y="1471040"/>
              <a:ext cx="9418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sync</a:t>
              </a:r>
              <a:endParaRPr lang="en-US" alt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 rot="20060994">
              <a:off x="7816511" y="2537445"/>
              <a:ext cx="9418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delay </a:t>
              </a:r>
              <a:r>
                <a:rPr lang="en-US" altLang="en-US" sz="1200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</a:t>
              </a:r>
              <a:endParaRPr lang="en-US" alt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1"/>
            <p:cNvCxnSpPr>
              <a:cxnSpLocks noChangeShapeType="1"/>
            </p:cNvCxnSpPr>
            <p:nvPr/>
          </p:nvCxnSpPr>
          <p:spPr bwMode="auto">
            <a:xfrm>
              <a:off x="7557563" y="3237335"/>
              <a:ext cx="1528723" cy="696042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 rot="1428512">
              <a:off x="7783239" y="3375228"/>
              <a:ext cx="13244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delay response</a:t>
              </a:r>
              <a:endParaRPr lang="en-US" alt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5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802.1AS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6"/>
            <a:ext cx="10958515" cy="53787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said that 802.1AS is a </a:t>
            </a:r>
            <a:r>
              <a:rPr lang="en-US" i="1" dirty="0" smtClean="0"/>
              <a:t>simplified</a:t>
            </a:r>
            <a:r>
              <a:rPr lang="en-US" dirty="0" smtClean="0"/>
              <a:t> version of PTP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why is a simplified version sufficient for such a critical application?</a:t>
            </a:r>
          </a:p>
          <a:p>
            <a:pPr marL="0" indent="0">
              <a:buNone/>
            </a:pPr>
            <a:r>
              <a:rPr lang="en-US" sz="2400" dirty="0"/>
              <a:t>PTP was designed for complex </a:t>
            </a:r>
            <a:r>
              <a:rPr lang="en-US" sz="2400" dirty="0" smtClean="0"/>
              <a:t>networks and ultra-high accuracy (sub-ns)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link lengths of 10s of kilometers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paths contain many hops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switches/routers may become congested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links/switches may fail</a:t>
            </a:r>
          </a:p>
          <a:p>
            <a:pPr marL="0" indent="0">
              <a:buNone/>
            </a:pPr>
            <a:r>
              <a:rPr lang="en-US" dirty="0" smtClean="0"/>
              <a:t>The maximum cable length of Broad-R Reach is 15m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which in copper wire translates to about 75 nanoseconds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dirty="0"/>
              <a:t>(remember our goal is 500 ns accuracy!)</a:t>
            </a:r>
          </a:p>
          <a:p>
            <a:pPr marL="0" indent="0">
              <a:buNone/>
            </a:pPr>
            <a:r>
              <a:rPr lang="en-US" dirty="0" smtClean="0"/>
              <a:t>If the 802.1AS is incorporated into the Ethernet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then this is the entire time offset!</a:t>
            </a:r>
          </a:p>
          <a:p>
            <a:pPr marL="0" indent="0">
              <a:buNone/>
            </a:pPr>
            <a:r>
              <a:rPr lang="en-US" dirty="0" smtClean="0"/>
              <a:t>Even if not, we need to take into account only a single switch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1722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Another IEEE protocol you </a:t>
            </a:r>
            <a:r>
              <a:rPr lang="en-US" dirty="0"/>
              <a:t>may encounter is </a:t>
            </a:r>
            <a:r>
              <a:rPr lang="en-US" dirty="0" smtClean="0"/>
              <a:t>1722 - </a:t>
            </a:r>
            <a:r>
              <a:rPr lang="en-US" dirty="0"/>
              <a:t>AVB Transport Protocol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used for multimedia and video cameras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IEEE </a:t>
            </a:r>
            <a:r>
              <a:rPr lang="en-US" dirty="0"/>
              <a:t>1722 enables interoperable streaming by defining: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media </a:t>
            </a:r>
            <a:r>
              <a:rPr lang="en-US" dirty="0"/>
              <a:t>formats and encapsulations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raw and compressed </a:t>
            </a:r>
            <a:r>
              <a:rPr lang="en-US" dirty="0"/>
              <a:t>audio/video formats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media stream synchronization </a:t>
            </a:r>
            <a:r>
              <a:rPr lang="en-US" dirty="0"/>
              <a:t>mechanisms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latency </a:t>
            </a:r>
            <a:r>
              <a:rPr lang="en-US" dirty="0"/>
              <a:t>normalization and optimization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multicast </a:t>
            </a:r>
            <a:r>
              <a:rPr lang="en-US" dirty="0"/>
              <a:t>address assignment 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IEEE 1722 packets sit over Ethernet with </a:t>
            </a:r>
            <a:r>
              <a:rPr lang="en-US" dirty="0" err="1" smtClean="0"/>
              <a:t>EtherType</a:t>
            </a:r>
            <a:r>
              <a:rPr lang="en-US" dirty="0" smtClean="0"/>
              <a:t> 88B5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contain an addition header with control and identifier information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1722 can be used instead of MOST for high-rate 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of the arguments against Ethernet is its (lack of) security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There is nothing inherently less secure about Ethernet (and TCP/IP)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in practice there are more hackers knowledgeable in these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In both, there need to be at least mechanisms to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authenticate ECUs and handle malicious messages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block </a:t>
            </a:r>
            <a:r>
              <a:rPr lang="en-US" dirty="0" err="1" smtClean="0"/>
              <a:t>DoS</a:t>
            </a:r>
            <a:r>
              <a:rPr lang="en-US" dirty="0" smtClean="0"/>
              <a:t> attacks or at least limit rate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CAN is actually worse since its messages do not contain source addresses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thus there is no way to source authenticate them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But the security issues become most serious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when connecting to external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which is only envisioned for IP/Ethernet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6"/>
            <a:ext cx="11186198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 smtClean="0"/>
              <a:t>assume that the </a:t>
            </a:r>
            <a:r>
              <a:rPr lang="en-US" dirty="0" smtClean="0"/>
              <a:t>IP suite (defined by &gt; 10,000 RFCs) needs no introduction</a:t>
            </a:r>
          </a:p>
          <a:p>
            <a:pPr marL="0" indent="0">
              <a:buNone/>
            </a:pPr>
            <a:r>
              <a:rPr lang="en-US" dirty="0" smtClean="0"/>
              <a:t>IP itself (IPv4 and IPv6) defines layer 3 – the network layer</a:t>
            </a:r>
          </a:p>
          <a:p>
            <a:pPr marL="0" indent="0" defTabSz="309555">
              <a:spcBef>
                <a:spcPts val="0"/>
              </a:spcBef>
              <a:buNone/>
            </a:pPr>
            <a:r>
              <a:rPr lang="en-US" dirty="0"/>
              <a:t>While not the transport protocol of the Internet (that’s MPLS …)</a:t>
            </a:r>
          </a:p>
          <a:p>
            <a:pPr marL="0" indent="0" defTabSz="309555">
              <a:spcBef>
                <a:spcPts val="0"/>
              </a:spcBef>
              <a:buNone/>
            </a:pPr>
            <a:r>
              <a:rPr lang="en-US" dirty="0"/>
              <a:t>	IP </a:t>
            </a:r>
            <a:r>
              <a:rPr lang="en-US" dirty="0" smtClean="0"/>
              <a:t>has become the world’s standard packet interface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IP </a:t>
            </a:r>
            <a:r>
              <a:rPr lang="en-US" i="1" dirty="0" smtClean="0"/>
              <a:t>suite</a:t>
            </a:r>
            <a:r>
              <a:rPr lang="en-US" dirty="0" smtClean="0"/>
              <a:t> also includes </a:t>
            </a:r>
            <a:r>
              <a:rPr lang="en-US" dirty="0"/>
              <a:t>protocols </a:t>
            </a:r>
            <a:r>
              <a:rPr lang="en-US" dirty="0" smtClean="0"/>
              <a:t>at other layers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4 transport (layer 4) protocols:</a:t>
            </a:r>
          </a:p>
          <a:p>
            <a:pPr marL="914377" lvl="1" indent="-230182" defTabSz="309555">
              <a:spcBef>
                <a:spcPts val="0"/>
              </a:spcBef>
            </a:pPr>
            <a:r>
              <a:rPr lang="en-US" dirty="0" smtClean="0"/>
              <a:t>UDP 	 – unreliable and no congestion control</a:t>
            </a:r>
          </a:p>
          <a:p>
            <a:pPr marL="914377" lvl="1" indent="-230182" defTabSz="309555">
              <a:spcBef>
                <a:spcPts val="0"/>
              </a:spcBef>
            </a:pPr>
            <a:r>
              <a:rPr lang="en-US" dirty="0"/>
              <a:t>TCP </a:t>
            </a:r>
            <a:r>
              <a:rPr lang="en-US" dirty="0" smtClean="0"/>
              <a:t>	 – reliable </a:t>
            </a:r>
            <a:r>
              <a:rPr lang="en-US" dirty="0"/>
              <a:t>and </a:t>
            </a:r>
            <a:r>
              <a:rPr lang="en-US" dirty="0" smtClean="0"/>
              <a:t>congestion </a:t>
            </a:r>
            <a:r>
              <a:rPr lang="en-US" dirty="0"/>
              <a:t>control</a:t>
            </a:r>
          </a:p>
          <a:p>
            <a:pPr marL="914377" lvl="1" indent="-230182" defTabSz="309555">
              <a:spcBef>
                <a:spcPts val="0"/>
              </a:spcBef>
            </a:pPr>
            <a:r>
              <a:rPr lang="en-US" dirty="0" smtClean="0"/>
              <a:t>SCTP	 – highly reliable </a:t>
            </a:r>
            <a:r>
              <a:rPr lang="en-US" dirty="0"/>
              <a:t>and </a:t>
            </a:r>
            <a:r>
              <a:rPr lang="en-US" dirty="0" smtClean="0"/>
              <a:t>congestion </a:t>
            </a:r>
            <a:r>
              <a:rPr lang="en-US" dirty="0"/>
              <a:t>control</a:t>
            </a:r>
          </a:p>
          <a:p>
            <a:pPr marL="914377" lvl="1" indent="-230182" defTabSz="309555">
              <a:spcBef>
                <a:spcPts val="0"/>
              </a:spcBef>
            </a:pPr>
            <a:r>
              <a:rPr lang="en-US" dirty="0" smtClean="0"/>
              <a:t>DCCP – </a:t>
            </a:r>
            <a:r>
              <a:rPr lang="en-US" dirty="0"/>
              <a:t>highly reliable and congestion </a:t>
            </a:r>
            <a:r>
              <a:rPr lang="en-US" dirty="0" smtClean="0"/>
              <a:t>control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protocols under </a:t>
            </a:r>
            <a:r>
              <a:rPr lang="en-US" dirty="0"/>
              <a:t>layer 3 (but </a:t>
            </a:r>
            <a:r>
              <a:rPr lang="en-US" i="1" dirty="0"/>
              <a:t>not</a:t>
            </a:r>
            <a:r>
              <a:rPr lang="en-US" dirty="0"/>
              <a:t> physical </a:t>
            </a:r>
            <a:r>
              <a:rPr lang="en-US" dirty="0" smtClean="0"/>
              <a:t>layer)</a:t>
            </a: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although IP is often transported over L2 Ethernet</a:t>
            </a:r>
          </a:p>
          <a:p>
            <a:r>
              <a:rPr lang="en-US" dirty="0" smtClean="0"/>
              <a:t>protocols above layer 4 (</a:t>
            </a:r>
            <a:r>
              <a:rPr lang="en-US" dirty="0" err="1" smtClean="0"/>
              <a:t>IPSec</a:t>
            </a:r>
            <a:r>
              <a:rPr lang="en-US" dirty="0" smtClean="0"/>
              <a:t>, TLS, NTP, FTP, DNS, SMTP, 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futuristic!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Augmented Reality </a:t>
            </a:r>
            <a:r>
              <a:rPr lang="en-US" dirty="0"/>
              <a:t>dashboards </a:t>
            </a:r>
            <a:r>
              <a:rPr lang="en-US" dirty="0" smtClean="0"/>
              <a:t>/ steering wheels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distance and identification overlaid over objects on the road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dangers highlighted</a:t>
            </a:r>
          </a:p>
          <a:p>
            <a:endParaRPr lang="en-US" dirty="0" smtClean="0"/>
          </a:p>
          <a:p>
            <a:r>
              <a:rPr lang="en-US" dirty="0" smtClean="0"/>
              <a:t>platooning V2V</a:t>
            </a:r>
          </a:p>
          <a:p>
            <a:endParaRPr lang="en-US" dirty="0" smtClean="0"/>
          </a:p>
          <a:p>
            <a:r>
              <a:rPr lang="en-US" dirty="0" smtClean="0"/>
              <a:t>fully self-driving </a:t>
            </a:r>
            <a:r>
              <a:rPr lang="en-US" dirty="0"/>
              <a:t>(autonomous) </a:t>
            </a:r>
            <a:r>
              <a:rPr lang="en-US" dirty="0" smtClean="0"/>
              <a:t>delivery vehicles </a:t>
            </a:r>
          </a:p>
          <a:p>
            <a:endParaRPr lang="en-US" dirty="0"/>
          </a:p>
          <a:p>
            <a:r>
              <a:rPr lang="en-US" dirty="0" smtClean="0"/>
              <a:t>photoelectric recharging of electric vehicles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902" y="2797895"/>
            <a:ext cx="4677897" cy="72065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289310" y="848142"/>
            <a:ext cx="1653311" cy="1671783"/>
            <a:chOff x="4507345" y="3796145"/>
            <a:chExt cx="1653310" cy="1671782"/>
          </a:xfrm>
        </p:grpSpPr>
        <p:sp>
          <p:nvSpPr>
            <p:cNvPr id="7" name="Oval 6"/>
            <p:cNvSpPr/>
            <p:nvPr/>
          </p:nvSpPr>
          <p:spPr>
            <a:xfrm>
              <a:off x="4507345" y="3796145"/>
              <a:ext cx="1653310" cy="1671782"/>
            </a:xfrm>
            <a:prstGeom prst="ellips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779814" y="4230255"/>
              <a:ext cx="1108372" cy="1006765"/>
              <a:chOff x="2059701" y="3897747"/>
              <a:chExt cx="1750290" cy="1339273"/>
            </a:xfrm>
          </p:grpSpPr>
          <p:sp>
            <p:nvSpPr>
              <p:cNvPr id="10" name="Arc 9"/>
              <p:cNvSpPr/>
              <p:nvPr/>
            </p:nvSpPr>
            <p:spPr>
              <a:xfrm rot="10800000">
                <a:off x="2059701" y="3897747"/>
                <a:ext cx="1662546" cy="1339273"/>
              </a:xfrm>
              <a:prstGeom prst="arc">
                <a:avLst/>
              </a:prstGeom>
              <a:ln w="762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/>
              <p:cNvSpPr/>
              <p:nvPr/>
            </p:nvSpPr>
            <p:spPr>
              <a:xfrm rot="10800000" flipH="1">
                <a:off x="2147445" y="3897747"/>
                <a:ext cx="1662546" cy="1339273"/>
              </a:xfrm>
              <a:prstGeom prst="arc">
                <a:avLst/>
              </a:prstGeom>
              <a:ln w="762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9212" y="4427248"/>
              <a:ext cx="409575" cy="4095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1032" y="4095925"/>
              <a:ext cx="288926" cy="2581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6035" y="4098306"/>
              <a:ext cx="283959" cy="253426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151" y="3866795"/>
            <a:ext cx="2449848" cy="1478463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275281" y="5606963"/>
            <a:ext cx="1905000" cy="871204"/>
            <a:chOff x="4275281" y="5606962"/>
            <a:chExt cx="1905000" cy="8712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75281" y="5649491"/>
              <a:ext cx="1905000" cy="828675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5348177" y="5606963"/>
              <a:ext cx="0" cy="2568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98555" y="5610509"/>
              <a:ext cx="0" cy="2568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94251" y="5606962"/>
              <a:ext cx="0" cy="2568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>
              <a:off x="5349951" y="5633541"/>
              <a:ext cx="0" cy="2568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>
              <a:off x="5358812" y="5583923"/>
              <a:ext cx="0" cy="2568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>
              <a:off x="5321601" y="5685842"/>
              <a:ext cx="0" cy="2568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246240" y="5658497"/>
              <a:ext cx="203810" cy="2143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78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SOME/IP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finally arrive at SOME/IP, which as its name suggests, sits </a:t>
            </a:r>
            <a:r>
              <a:rPr lang="en-US" i="1" dirty="0" smtClean="0"/>
              <a:t>above</a:t>
            </a:r>
            <a:r>
              <a:rPr lang="en-US" dirty="0" smtClean="0"/>
              <a:t> IP</a:t>
            </a:r>
          </a:p>
          <a:p>
            <a:pPr marL="0" indent="0">
              <a:buNone/>
            </a:pPr>
            <a:r>
              <a:rPr lang="en-US" dirty="0"/>
              <a:t>Some/IP was designed by BMW in 2011 </a:t>
            </a:r>
          </a:p>
          <a:p>
            <a:pPr marL="0" indent="0">
              <a:buNone/>
            </a:pPr>
            <a:r>
              <a:rPr lang="en-US" b="1" dirty="0" smtClean="0"/>
              <a:t>S</a:t>
            </a:r>
            <a:r>
              <a:rPr lang="en-US" dirty="0" smtClean="0"/>
              <a:t>calable </a:t>
            </a:r>
            <a:r>
              <a:rPr lang="en-US" dirty="0"/>
              <a:t>service-</a:t>
            </a:r>
            <a:r>
              <a:rPr lang="en-US" b="1" dirty="0"/>
              <a:t>O</a:t>
            </a:r>
            <a:r>
              <a:rPr lang="en-US" dirty="0"/>
              <a:t>riented </a:t>
            </a:r>
            <a:r>
              <a:rPr lang="en-US" b="1" dirty="0" err="1"/>
              <a:t>M</a:t>
            </a:r>
            <a:r>
              <a:rPr lang="en-US" dirty="0" err="1"/>
              <a:t>iddlewar</a:t>
            </a:r>
            <a:r>
              <a:rPr lang="en-US" b="1" dirty="0" err="1"/>
              <a:t>E</a:t>
            </a:r>
            <a:r>
              <a:rPr lang="en-US" dirty="0"/>
              <a:t> </a:t>
            </a:r>
            <a:r>
              <a:rPr lang="en-US" b="1" dirty="0"/>
              <a:t>over 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is a </a:t>
            </a:r>
            <a:r>
              <a:rPr lang="en-US" i="1" dirty="0" smtClean="0"/>
              <a:t>service-oriented</a:t>
            </a:r>
            <a:r>
              <a:rPr lang="en-US" dirty="0" smtClean="0"/>
              <a:t> </a:t>
            </a:r>
            <a:r>
              <a:rPr lang="en-US" i="1" dirty="0" smtClean="0"/>
              <a:t>middleware</a:t>
            </a:r>
            <a:r>
              <a:rPr lang="en-US" dirty="0" smtClean="0"/>
              <a:t> control messaging regime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for in-vehicle communication</a:t>
            </a:r>
          </a:p>
          <a:p>
            <a:pPr marL="0" indent="0">
              <a:buNone/>
            </a:pPr>
            <a:r>
              <a:rPr lang="en-US" dirty="0" smtClean="0"/>
              <a:t>Its design principles include: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support </a:t>
            </a:r>
            <a:r>
              <a:rPr lang="en-US" dirty="0"/>
              <a:t>event notifications </a:t>
            </a:r>
            <a:r>
              <a:rPr lang="en-US" dirty="0" smtClean="0"/>
              <a:t>(like </a:t>
            </a:r>
            <a:r>
              <a:rPr lang="en-US" dirty="0"/>
              <a:t>CAN, LIN or </a:t>
            </a:r>
            <a:r>
              <a:rPr lang="en-US" dirty="0" err="1" smtClean="0"/>
              <a:t>FlexRay</a:t>
            </a:r>
            <a:r>
              <a:rPr lang="en-US" dirty="0" smtClean="0"/>
              <a:t>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support </a:t>
            </a:r>
            <a:r>
              <a:rPr lang="en-US" b="1" dirty="0"/>
              <a:t>R</a:t>
            </a:r>
            <a:r>
              <a:rPr lang="en-US" dirty="0"/>
              <a:t>emote </a:t>
            </a:r>
            <a:r>
              <a:rPr lang="en-US" b="1" dirty="0"/>
              <a:t>P</a:t>
            </a:r>
            <a:r>
              <a:rPr lang="en-US" dirty="0"/>
              <a:t>rocedure </a:t>
            </a:r>
            <a:r>
              <a:rPr lang="en-US" b="1" dirty="0"/>
              <a:t>C</a:t>
            </a:r>
            <a:r>
              <a:rPr lang="en-US" dirty="0"/>
              <a:t>alls (request/response similar to MOST</a:t>
            </a:r>
            <a:r>
              <a:rPr lang="en-US" dirty="0" smtClean="0"/>
              <a:t>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rely </a:t>
            </a:r>
            <a:r>
              <a:rPr lang="en-US" dirty="0"/>
              <a:t>on </a:t>
            </a:r>
            <a:r>
              <a:rPr lang="en-US" dirty="0" smtClean="0"/>
              <a:t>UDP/IP </a:t>
            </a:r>
            <a:r>
              <a:rPr lang="en-US" dirty="0"/>
              <a:t>and </a:t>
            </a:r>
            <a:r>
              <a:rPr lang="en-US" dirty="0" smtClean="0"/>
              <a:t>TCP/IP </a:t>
            </a:r>
            <a:r>
              <a:rPr lang="en-US" dirty="0"/>
              <a:t>sockets for peer-to-peer </a:t>
            </a:r>
            <a:r>
              <a:rPr lang="en-US" dirty="0" smtClean="0"/>
              <a:t>communication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carry AUTOSAR packets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interface with GENIVI (Linux based automobile infotainment</a:t>
            </a:r>
            <a:r>
              <a:rPr lang="en-US" dirty="0" smtClean="0"/>
              <a:t>),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b="1" dirty="0" smtClean="0"/>
              <a:t>A</a:t>
            </a:r>
            <a:r>
              <a:rPr lang="en-US" dirty="0" smtClean="0"/>
              <a:t>ndroid </a:t>
            </a:r>
            <a:r>
              <a:rPr lang="en-US" b="1" dirty="0" smtClean="0"/>
              <a:t>A</a:t>
            </a:r>
            <a:r>
              <a:rPr lang="en-US" dirty="0" smtClean="0"/>
              <a:t>utomotive, and OSEK-OS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Middleware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Software professionals define </a:t>
            </a:r>
            <a:r>
              <a:rPr lang="en-US" sz="2400" b="1" dirty="0"/>
              <a:t>middleware</a:t>
            </a:r>
            <a:r>
              <a:rPr lang="en-US" sz="2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as a layer between </a:t>
            </a:r>
            <a:r>
              <a:rPr lang="en-US" sz="2400" dirty="0" smtClean="0"/>
              <a:t>the OS and applications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that simplifies development/delivery of applications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	so that developers can focus on their application logic</a:t>
            </a:r>
          </a:p>
          <a:p>
            <a:pPr marL="0" indent="0">
              <a:buNone/>
            </a:pPr>
            <a:r>
              <a:rPr lang="en-US" sz="2000" dirty="0"/>
              <a:t>The term is most frequently used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when linking new apps to legacy systems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when simplifying communications in distributed applications</a:t>
            </a:r>
          </a:p>
          <a:p>
            <a:pPr marL="0" indent="0">
              <a:buNone/>
            </a:pPr>
            <a:r>
              <a:rPr lang="en-US" sz="2000" dirty="0"/>
              <a:t>Android, sitting between Linux and an app is actually middleware according to this definition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Networking professionals define </a:t>
            </a:r>
            <a:r>
              <a:rPr lang="en-US" sz="2400" b="1" dirty="0"/>
              <a:t>middleware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as services above the transport (TCP) layer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but below the application environment (below application-level APIs)</a:t>
            </a:r>
          </a:p>
          <a:p>
            <a:pPr marL="0" indent="0">
              <a:buNone/>
            </a:pPr>
            <a:r>
              <a:rPr lang="en-US" sz="2000" dirty="0"/>
              <a:t>HTTP, sitting between TCP and a browser is actually middleware according to this definition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SOME/IP is middleware according to both definitions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05478">
            <a:off x="6785335" y="1365735"/>
            <a:ext cx="448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term </a:t>
            </a:r>
            <a:r>
              <a:rPr lang="en-US" i="1" dirty="0">
                <a:solidFill>
                  <a:srgbClr val="002060"/>
                </a:solidFill>
              </a:rPr>
              <a:t>middleware</a:t>
            </a:r>
            <a:r>
              <a:rPr lang="en-US" dirty="0">
                <a:solidFill>
                  <a:srgbClr val="002060"/>
                </a:solidFill>
              </a:rPr>
              <a:t> was first used in a 1968</a:t>
            </a:r>
          </a:p>
          <a:p>
            <a:r>
              <a:rPr lang="en-US" dirty="0">
                <a:solidFill>
                  <a:srgbClr val="002060"/>
                </a:solidFill>
              </a:rPr>
              <a:t>NATO Software Engineering Conference</a:t>
            </a:r>
          </a:p>
        </p:txBody>
      </p:sp>
    </p:spTree>
    <p:extLst>
      <p:ext uri="{BB962C8B-B14F-4D97-AF65-F5344CB8AC3E}">
        <p14:creationId xmlns:p14="http://schemas.microsoft.com/office/powerpoint/2010/main" val="7457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3" y="1073427"/>
            <a:ext cx="11143244" cy="51794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</a:t>
            </a:r>
            <a:r>
              <a:rPr lang="en-US" dirty="0" smtClean="0"/>
              <a:t>emote </a:t>
            </a:r>
            <a:r>
              <a:rPr lang="en-US" b="1" dirty="0" smtClean="0"/>
              <a:t>P</a:t>
            </a:r>
            <a:r>
              <a:rPr lang="en-US" dirty="0" smtClean="0"/>
              <a:t>rocedure </a:t>
            </a:r>
            <a:r>
              <a:rPr lang="en-US" b="1" dirty="0" smtClean="0"/>
              <a:t>C</a:t>
            </a:r>
            <a:r>
              <a:rPr lang="en-US" dirty="0" smtClean="0"/>
              <a:t>alls facilitate distributed computing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by enabling </a:t>
            </a:r>
            <a:r>
              <a:rPr lang="en-US" dirty="0"/>
              <a:t>a </a:t>
            </a:r>
            <a:r>
              <a:rPr lang="en-US" dirty="0" smtClean="0"/>
              <a:t>program running on one processor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to call a procedure that executes on another processor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	but coding the call as if it were a normal (local) procedure</a:t>
            </a:r>
          </a:p>
          <a:p>
            <a:pPr marL="0" indent="0">
              <a:buNone/>
            </a:pPr>
            <a:r>
              <a:rPr lang="en-US" dirty="0"/>
              <a:t>RPCs are </a:t>
            </a:r>
            <a:r>
              <a:rPr lang="en-US" dirty="0" smtClean="0"/>
              <a:t>thus a </a:t>
            </a:r>
            <a:r>
              <a:rPr lang="en-US" dirty="0"/>
              <a:t>form of inter-process communication (IPC)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in which the software doesn’t explicitly detail the communications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In modern systems such as SOME/IP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set and get operations</a:t>
            </a:r>
            <a:r>
              <a:rPr lang="en-US" dirty="0"/>
              <a:t> </a:t>
            </a:r>
            <a:r>
              <a:rPr lang="en-US" dirty="0" smtClean="0"/>
              <a:t>are implemented using </a:t>
            </a:r>
            <a:r>
              <a:rPr lang="en-US" i="1" dirty="0" smtClean="0"/>
              <a:t>RPCs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event notifications are implemented using </a:t>
            </a:r>
            <a:r>
              <a:rPr lang="en-US" i="1" dirty="0" smtClean="0"/>
              <a:t>callbacks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Note </a:t>
            </a:r>
            <a:r>
              <a:rPr lang="en-US" dirty="0" smtClean="0"/>
              <a:t>that remote calls </a:t>
            </a:r>
            <a:r>
              <a:rPr lang="en-US" dirty="0"/>
              <a:t>can fail because of </a:t>
            </a:r>
            <a:r>
              <a:rPr lang="en-US" dirty="0" smtClean="0"/>
              <a:t>network problems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so RPC calls may deal with not </a:t>
            </a:r>
            <a:r>
              <a:rPr lang="en-US" dirty="0"/>
              <a:t>knowing whether the </a:t>
            </a:r>
            <a:r>
              <a:rPr lang="en-US" dirty="0" smtClean="0"/>
              <a:t>call succeeded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or wait (</a:t>
            </a:r>
            <a:r>
              <a:rPr lang="en-US" i="1" dirty="0" smtClean="0"/>
              <a:t>hang</a:t>
            </a:r>
            <a:r>
              <a:rPr lang="en-US" dirty="0" smtClean="0"/>
              <a:t>) for acknowledgement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92612">
            <a:off x="8743195" y="1415012"/>
            <a:ext cx="343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Bruce Jay Nelson is credited            with coining the term RPC in </a:t>
            </a:r>
            <a:r>
              <a:rPr lang="en-US" dirty="0" smtClean="0">
                <a:solidFill>
                  <a:srgbClr val="002060"/>
                </a:solidFill>
              </a:rPr>
              <a:t>1981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another RPC protocol?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IP world there are already a number of RPC protocols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such as </a:t>
            </a:r>
            <a:r>
              <a:rPr lang="en-US" sz="2400" dirty="0" err="1"/>
              <a:t>gRPC</a:t>
            </a:r>
            <a:r>
              <a:rPr lang="en-US" sz="2400" dirty="0"/>
              <a:t>, Java’s RMI, XML-RPC, JSON-RPC, Microsoft RPC, SOAP, CORBA, …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Why do we need a special one for automotive applications?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embedded applications in general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mission-critical embedded in particular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are significantly different from the web or cloud-based applications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for which most RPC mechanisms were optimized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need to operate on small, computationally challenged, platforms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wire efficiency may be critical </a:t>
            </a:r>
          </a:p>
          <a:p>
            <a:r>
              <a:rPr lang="en-US" dirty="0" smtClean="0"/>
              <a:t>need to match the CAN-like mindset of automotive developers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MOST function blocks contain methods that are </a:t>
            </a:r>
            <a:r>
              <a:rPr lang="en-US" sz="2000" i="1" dirty="0" smtClean="0">
                <a:solidFill>
                  <a:srgbClr val="FF0000"/>
                </a:solidFill>
              </a:rPr>
              <a:t>similar</a:t>
            </a:r>
            <a:r>
              <a:rPr lang="en-US" sz="2000" dirty="0" smtClean="0">
                <a:solidFill>
                  <a:srgbClr val="FF0000"/>
                </a:solidFill>
              </a:rPr>
              <a:t> to RPCs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SOME/IP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3" y="1073427"/>
            <a:ext cx="8127607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a pure networking point of view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SOME/IP sits above TCP/IP (or UDP/IP)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providing services to the application layer</a:t>
            </a:r>
          </a:p>
          <a:p>
            <a:pPr marL="0" indent="0">
              <a:buNone/>
            </a:pPr>
            <a:r>
              <a:rPr lang="en-US" dirty="0" smtClean="0"/>
              <a:t>It is thus comparable to http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000" dirty="0"/>
              <a:t>(and SOAP, </a:t>
            </a:r>
            <a:r>
              <a:rPr lang="en-US" sz="2000" dirty="0" err="1"/>
              <a:t>websockets</a:t>
            </a:r>
            <a:r>
              <a:rPr lang="en-US" sz="2000" dirty="0"/>
              <a:t>, </a:t>
            </a:r>
            <a:r>
              <a:rPr lang="en-US" sz="2000" dirty="0" err="1"/>
              <a:t>gRPC</a:t>
            </a:r>
            <a:r>
              <a:rPr lang="en-US" sz="2000" dirty="0"/>
              <a:t>, CORBA, Python’s </a:t>
            </a:r>
            <a:r>
              <a:rPr lang="en-US" sz="2000" dirty="0" err="1"/>
              <a:t>urllib</a:t>
            </a:r>
            <a:r>
              <a:rPr lang="en-US" sz="2000" dirty="0"/>
              <a:t>, .NET, etc.)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In many cases other layers may surround it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3600" dirty="0"/>
              <a:t>	</a:t>
            </a:r>
            <a:r>
              <a:rPr lang="en-US" sz="2000" dirty="0"/>
              <a:t>(e.g., in AUTOSAR it sits above the </a:t>
            </a:r>
            <a:r>
              <a:rPr lang="en-US" sz="2000" dirty="0" err="1"/>
              <a:t>SoAD</a:t>
            </a:r>
            <a:r>
              <a:rPr lang="en-US" sz="2000" dirty="0"/>
              <a:t>, which itself sits above TCP,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2000" dirty="0"/>
              <a:t>		  in GENIVI </a:t>
            </a:r>
            <a:r>
              <a:rPr lang="en-US" sz="2000" dirty="0" err="1"/>
              <a:t>vsomeip</a:t>
            </a:r>
            <a:r>
              <a:rPr lang="en-US" sz="2000" dirty="0"/>
              <a:t> and </a:t>
            </a:r>
            <a:r>
              <a:rPr lang="en-US" sz="2000" dirty="0" err="1"/>
              <a:t>vsomeip-sd</a:t>
            </a:r>
            <a:r>
              <a:rPr lang="en-US" sz="2000" dirty="0"/>
              <a:t> are shared libraries)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SOME/IP does not replace standard IP protocols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000" dirty="0"/>
              <a:t>(e.g., DHCP, ICMP, ARP)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SOME/IP is mostly for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not transport of large amounts of data (e.g., video)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So it will generally sit in parallel to AVB for that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64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44720" y="1690253"/>
            <a:ext cx="2595419" cy="3652762"/>
            <a:chOff x="7931184" y="2512290"/>
            <a:chExt cx="2595418" cy="3652763"/>
          </a:xfrm>
        </p:grpSpPr>
        <p:sp>
          <p:nvSpPr>
            <p:cNvPr id="7" name="Rectangle 6"/>
            <p:cNvSpPr/>
            <p:nvPr/>
          </p:nvSpPr>
          <p:spPr>
            <a:xfrm>
              <a:off x="7940420" y="2512290"/>
              <a:ext cx="2576946" cy="36527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1"/>
              <a:endCxn id="7" idx="3"/>
            </p:cNvCxnSpPr>
            <p:nvPr/>
          </p:nvCxnSpPr>
          <p:spPr>
            <a:xfrm>
              <a:off x="7940420" y="4338672"/>
              <a:ext cx="25769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940420" y="3725544"/>
              <a:ext cx="25769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31184" y="5562788"/>
              <a:ext cx="25769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949656" y="4946262"/>
              <a:ext cx="25769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940420" y="3118267"/>
              <a:ext cx="25769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32783" y="5679256"/>
              <a:ext cx="2410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Broad-R Reach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2783" y="5063800"/>
              <a:ext cx="2410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802.1Q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13445" y="4475467"/>
              <a:ext cx="2410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IPv4 / IPv6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23547" y="3864078"/>
              <a:ext cx="2410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TCP or UDP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2783" y="3245252"/>
              <a:ext cx="2410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SOME/IP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13444" y="2626426"/>
              <a:ext cx="2410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complex stack with SOME/IP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4964543"/>
            <a:ext cx="10958515" cy="1416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this example (which could be made much more complex)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SOME/IP is used for (e.g., windows, doors, reverse video, lane alert, etc.)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CAN (or LIN or </a:t>
            </a:r>
            <a:r>
              <a:rPr lang="en-US" sz="2400" dirty="0" err="1"/>
              <a:t>FlexRay</a:t>
            </a:r>
            <a:r>
              <a:rPr lang="en-US" sz="2400" dirty="0"/>
              <a:t>) is still used for traditional uses </a:t>
            </a:r>
            <a:r>
              <a:rPr lang="en-US" sz="1800" dirty="0"/>
              <a:t>(Engine Control Unit, TCU, steering, etc.)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AVB Ethernet </a:t>
            </a:r>
            <a:r>
              <a:rPr lang="en-US" sz="2400" dirty="0" smtClean="0"/>
              <a:t>(1AS+1722) is </a:t>
            </a:r>
            <a:r>
              <a:rPr lang="en-US" sz="2400" dirty="0"/>
              <a:t>used for </a:t>
            </a:r>
            <a:r>
              <a:rPr lang="en-US" sz="2400" dirty="0" smtClean="0"/>
              <a:t>audio/video </a:t>
            </a:r>
            <a:r>
              <a:rPr lang="en-US" sz="1800" dirty="0" smtClean="0"/>
              <a:t>(no need for SOME/IP!)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373747" y="1200727"/>
            <a:ext cx="7017404" cy="3652762"/>
            <a:chOff x="4572001" y="1690253"/>
            <a:chExt cx="7017404" cy="3652763"/>
          </a:xfrm>
        </p:grpSpPr>
        <p:sp>
          <p:nvSpPr>
            <p:cNvPr id="7" name="Rectangle 6"/>
            <p:cNvSpPr/>
            <p:nvPr/>
          </p:nvSpPr>
          <p:spPr>
            <a:xfrm>
              <a:off x="4592563" y="1690253"/>
              <a:ext cx="5737122" cy="36527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096001" y="3516635"/>
              <a:ext cx="3639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96001" y="2903507"/>
              <a:ext cx="29703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72001" y="4740751"/>
              <a:ext cx="57371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13126" y="4124225"/>
              <a:ext cx="57371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92563" y="2296230"/>
              <a:ext cx="57371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798194" y="4857219"/>
              <a:ext cx="5366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Broad-R Reach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98194" y="4241763"/>
              <a:ext cx="5366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802.1Q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36173" y="3042041"/>
              <a:ext cx="603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ARP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27400" y="3042041"/>
              <a:ext cx="3917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TCP or UDP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27400" y="2423215"/>
              <a:ext cx="2121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SOME/IP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7400" y="1804389"/>
              <a:ext cx="3894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096001" y="1690253"/>
              <a:ext cx="0" cy="24339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50084" y="1817494"/>
              <a:ext cx="1388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media player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9725892" y="2296230"/>
              <a:ext cx="0" cy="1827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153521" y="3660994"/>
              <a:ext cx="3528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IPv4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9066394" y="2296230"/>
              <a:ext cx="0" cy="12262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9052540" y="2726248"/>
              <a:ext cx="717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ICMP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8415230" y="2296230"/>
              <a:ext cx="0" cy="6072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382604" y="2428609"/>
              <a:ext cx="717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DHCP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329684" y="1690253"/>
              <a:ext cx="1252713" cy="36527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0339966" y="4124225"/>
              <a:ext cx="12494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606033" y="4547847"/>
              <a:ext cx="717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373634" y="3025561"/>
              <a:ext cx="1172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CANOpen</a:t>
              </a: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0329684" y="2304137"/>
              <a:ext cx="12527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0387204" y="1829906"/>
              <a:ext cx="1170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ECU, TCU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V="1">
            <a:off x="3355579" y="1806704"/>
            <a:ext cx="0" cy="18279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80921" y="2275516"/>
            <a:ext cx="668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IEEE</a:t>
            </a:r>
          </a:p>
          <a:p>
            <a:pPr algn="ctr"/>
            <a:r>
              <a:rPr lang="en-US" dirty="0" smtClean="0"/>
              <a:t>1AS</a:t>
            </a:r>
          </a:p>
          <a:p>
            <a:pPr algn="ctr"/>
            <a:r>
              <a:rPr lang="en-US" dirty="0" smtClean="0"/>
              <a:t>1588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330281" y="2399733"/>
            <a:ext cx="111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IEEE</a:t>
            </a:r>
          </a:p>
          <a:p>
            <a:pPr algn="ctr"/>
            <a:r>
              <a:rPr lang="en-US" dirty="0" smtClean="0"/>
              <a:t>1722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SOME/IP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SOME/IP RPC is based on a </a:t>
            </a:r>
            <a:r>
              <a:rPr lang="en-US" dirty="0"/>
              <a:t>client-server </a:t>
            </a:r>
            <a:r>
              <a:rPr lang="en-US" dirty="0" smtClean="0"/>
              <a:t>(provider/consumer) model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To emphasize this model SOME/IP uses the term </a:t>
            </a:r>
            <a:r>
              <a:rPr lang="en-US" i="1" dirty="0" smtClean="0"/>
              <a:t>service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rather than function, procedure, or method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In each transaction one ECU </a:t>
            </a:r>
            <a:r>
              <a:rPr lang="en-US" i="1" dirty="0"/>
              <a:t>provides</a:t>
            </a:r>
            <a:r>
              <a:rPr lang="en-US" dirty="0"/>
              <a:t> a service (function/method)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and another </a:t>
            </a:r>
            <a:r>
              <a:rPr lang="en-US" i="1" dirty="0"/>
              <a:t>consumes</a:t>
            </a:r>
            <a:r>
              <a:rPr lang="en-US" dirty="0"/>
              <a:t> that service (invokes function/method)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Different interaction types are supported: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request/response (RPC)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invoke method without response (fire &amp; forget)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get/set (read/write field on remote ECU)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publication/subscribe (pub/sub)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receive event </a:t>
            </a:r>
            <a:r>
              <a:rPr lang="en-US" dirty="0" smtClean="0"/>
              <a:t>notification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SOME/IP has an </a:t>
            </a:r>
            <a:r>
              <a:rPr lang="en-US" i="1" dirty="0" smtClean="0"/>
              <a:t>optional</a:t>
            </a:r>
            <a:r>
              <a:rPr lang="en-US" dirty="0" smtClean="0"/>
              <a:t> service discovery mechanism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3" y="1073427"/>
            <a:ext cx="11170851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i="1" dirty="0" smtClean="0"/>
              <a:t>method</a:t>
            </a:r>
            <a:r>
              <a:rPr lang="en-US" dirty="0" smtClean="0"/>
              <a:t> is a procedure, function or method run on a server ECU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 </a:t>
            </a:r>
            <a:r>
              <a:rPr lang="en-US" i="1" dirty="0" smtClean="0"/>
              <a:t>set </a:t>
            </a:r>
            <a:r>
              <a:rPr lang="en-US" dirty="0" smtClean="0"/>
              <a:t>method (AKA setter) is a method that </a:t>
            </a:r>
            <a:r>
              <a:rPr lang="en-US" i="1" dirty="0" smtClean="0"/>
              <a:t>writes</a:t>
            </a:r>
            <a:r>
              <a:rPr lang="en-US" dirty="0" smtClean="0"/>
              <a:t> a field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A </a:t>
            </a:r>
            <a:r>
              <a:rPr lang="en-US" i="1" dirty="0" smtClean="0"/>
              <a:t>get</a:t>
            </a:r>
            <a:r>
              <a:rPr lang="en-US" dirty="0" smtClean="0"/>
              <a:t> </a:t>
            </a:r>
            <a:r>
              <a:rPr lang="en-US" dirty="0"/>
              <a:t>method </a:t>
            </a:r>
            <a:r>
              <a:rPr lang="en-US" dirty="0" smtClean="0"/>
              <a:t>(AKA getter) is </a:t>
            </a:r>
            <a:r>
              <a:rPr lang="en-US" dirty="0"/>
              <a:t>a method that </a:t>
            </a:r>
            <a:r>
              <a:rPr lang="en-US" i="1" dirty="0" smtClean="0"/>
              <a:t>reads</a:t>
            </a:r>
            <a:r>
              <a:rPr lang="en-US" dirty="0" smtClean="0"/>
              <a:t> </a:t>
            </a:r>
            <a:r>
              <a:rPr lang="en-US" dirty="0"/>
              <a:t>a field</a:t>
            </a:r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i="1" dirty="0" smtClean="0"/>
              <a:t>event</a:t>
            </a:r>
            <a:r>
              <a:rPr lang="en-US" dirty="0" smtClean="0"/>
              <a:t> method sends out event messages containing field values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 </a:t>
            </a:r>
            <a:r>
              <a:rPr lang="en-US" i="1" dirty="0" smtClean="0"/>
              <a:t>field</a:t>
            </a:r>
            <a:r>
              <a:rPr lang="en-US" dirty="0" smtClean="0"/>
              <a:t> is a variable on a server which has get, set and/or event methods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 field may be a status, a configuration parameter, a measurement, etc.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Note: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SOME/IP uses modern object oriented language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(method, getter/setter, callback)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but ECUs are </a:t>
            </a:r>
            <a:r>
              <a:rPr lang="en-US" sz="2400" dirty="0" smtClean="0"/>
              <a:t>still frequently </a:t>
            </a:r>
            <a:r>
              <a:rPr lang="en-US" sz="2400" dirty="0"/>
              <a:t>programmed using old fashioned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3" y="1073427"/>
            <a:ext cx="11229451" cy="17487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SOME/IP uses UDP and TCP (recommended to use UDP as much as possible)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Details of IP addresses and ports are given in an </a:t>
            </a:r>
            <a:r>
              <a:rPr lang="en-US" i="1" dirty="0" smtClean="0"/>
              <a:t>interface specification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Packet format: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68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66061" y="1966340"/>
            <a:ext cx="9513594" cy="4393998"/>
            <a:chOff x="766060" y="1966338"/>
            <a:chExt cx="9513594" cy="4393998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2906514" y="4297702"/>
              <a:ext cx="7337778" cy="22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416864" y="4324169"/>
              <a:ext cx="252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Request ID  (32 b)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24943" y="1972905"/>
              <a:ext cx="7337778" cy="438344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2924944" y="2402874"/>
              <a:ext cx="7337778" cy="22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906514" y="2870868"/>
              <a:ext cx="7337778" cy="22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906514" y="3350645"/>
              <a:ext cx="7337778" cy="22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906514" y="3796061"/>
              <a:ext cx="7337778" cy="22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906514" y="4818914"/>
              <a:ext cx="7337778" cy="22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906514" y="5259891"/>
              <a:ext cx="7337778" cy="22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15270" y="1966338"/>
              <a:ext cx="2228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Ethernet header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90062" y="2428617"/>
              <a:ext cx="137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IP header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89676" y="2894115"/>
              <a:ext cx="2608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TCP or UDP  header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1372" y="3357341"/>
              <a:ext cx="2436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Message ID (32 b)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68403" y="3814885"/>
              <a:ext cx="1822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Length (32 b)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38886" y="4871423"/>
              <a:ext cx="1781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Protocol </a:t>
              </a:r>
              <a:r>
                <a:rPr lang="en-US" dirty="0" err="1"/>
                <a:t>ver</a:t>
              </a:r>
              <a:r>
                <a:rPr lang="en-US" dirty="0"/>
                <a:t> (8b)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757892" y="4829709"/>
              <a:ext cx="0" cy="452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592335" y="4830203"/>
              <a:ext cx="0" cy="452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421136" y="4819236"/>
              <a:ext cx="0" cy="452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795867" y="4871423"/>
              <a:ext cx="1824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Interface </a:t>
              </a:r>
              <a:r>
                <a:rPr lang="en-US" dirty="0" err="1"/>
                <a:t>ver</a:t>
              </a:r>
              <a:r>
                <a:rPr lang="en-US" dirty="0"/>
                <a:t> (8b)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64113" y="4876503"/>
              <a:ext cx="190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Message type (8b)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98622" y="4870926"/>
              <a:ext cx="1781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Return code (8b)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11704" y="5356318"/>
              <a:ext cx="3635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Payload 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(up to 1400 Bytes)</a:t>
              </a:r>
            </a:p>
          </p:txBody>
        </p:sp>
        <p:sp>
          <p:nvSpPr>
            <p:cNvPr id="7" name="Left Brace 6"/>
            <p:cNvSpPr/>
            <p:nvPr/>
          </p:nvSpPr>
          <p:spPr>
            <a:xfrm>
              <a:off x="2234824" y="4320280"/>
              <a:ext cx="529850" cy="1578392"/>
            </a:xfrm>
            <a:prstGeom prst="leftBrac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20" idx="1"/>
            </p:cNvCxnSpPr>
            <p:nvPr/>
          </p:nvCxnSpPr>
          <p:spPr>
            <a:xfrm flipH="1">
              <a:off x="1303491" y="4045718"/>
              <a:ext cx="4464912" cy="119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/>
            <p:cNvSpPr/>
            <p:nvPr/>
          </p:nvSpPr>
          <p:spPr>
            <a:xfrm rot="16200000">
              <a:off x="665089" y="4160768"/>
              <a:ext cx="1276808" cy="1074865"/>
            </a:xfrm>
            <a:prstGeom prst="arc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5400000" flipV="1">
              <a:off x="757687" y="4034998"/>
              <a:ext cx="1091612" cy="1074866"/>
            </a:xfrm>
            <a:prstGeom prst="arc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1299187" y="5118237"/>
              <a:ext cx="935637" cy="600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923136" y="5901432"/>
              <a:ext cx="7337778" cy="22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349059" y="5898671"/>
              <a:ext cx="321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Ethernet trailer (FCS) 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4502793">
            <a:off x="8887849" y="3919932"/>
            <a:ext cx="456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SOME/IP packets are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IP </a:t>
            </a:r>
            <a:r>
              <a:rPr lang="en-US" dirty="0">
                <a:solidFill>
                  <a:srgbClr val="FF0000"/>
                </a:solidFill>
              </a:rPr>
              <a:t>fragmented</a:t>
            </a:r>
          </a:p>
        </p:txBody>
      </p:sp>
    </p:spTree>
    <p:extLst>
      <p:ext uri="{BB962C8B-B14F-4D97-AF65-F5344CB8AC3E}">
        <p14:creationId xmlns:p14="http://schemas.microsoft.com/office/powerpoint/2010/main" val="18965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SOME/IP port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SOME/IP request response uses the standard port mechanism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response source </a:t>
            </a:r>
            <a:r>
              <a:rPr lang="en-US" dirty="0"/>
              <a:t>port </a:t>
            </a:r>
            <a:r>
              <a:rPr lang="en-US" dirty="0" smtClean="0"/>
              <a:t>= request destination </a:t>
            </a:r>
            <a:r>
              <a:rPr lang="en-US" dirty="0"/>
              <a:t>port 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response destination </a:t>
            </a:r>
            <a:r>
              <a:rPr lang="en-US" dirty="0"/>
              <a:t>port </a:t>
            </a:r>
            <a:r>
              <a:rPr lang="en-US" dirty="0" smtClean="0"/>
              <a:t>= request source </a:t>
            </a:r>
            <a:r>
              <a:rPr lang="en-US" dirty="0"/>
              <a:t>port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Port 30490 is used for SD and never for anything else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Ports representing services are 30501, 30502, 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precise mapping given in the Interface Specification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Note – 30490, 30501, etc. are in the IANA registered port range </a:t>
            </a:r>
            <a:r>
              <a:rPr lang="en-US" sz="2000" dirty="0"/>
              <a:t>(1024-49,151)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are NOT assigned to SOME/IP by IANA</a:t>
            </a:r>
            <a:r>
              <a:rPr lang="en-US" dirty="0"/>
              <a:t>! </a:t>
            </a:r>
            <a:r>
              <a:rPr lang="en-US" sz="2000" dirty="0"/>
              <a:t>(30401-30831 are </a:t>
            </a:r>
            <a:r>
              <a:rPr lang="en-US" sz="2000" i="1" dirty="0"/>
              <a:t>unassigned</a:t>
            </a:r>
            <a:r>
              <a:rPr lang="en-US" sz="2000" dirty="0"/>
              <a:t>)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If a client needs a temporary port number, it uses 30500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If any ECU needs a dynamic port number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it is selected from the </a:t>
            </a:r>
            <a:r>
              <a:rPr lang="en-US" i="1" dirty="0" smtClean="0"/>
              <a:t>ephemeral</a:t>
            </a:r>
            <a:r>
              <a:rPr lang="en-US" dirty="0" smtClean="0"/>
              <a:t> port range </a:t>
            </a:r>
            <a:r>
              <a:rPr lang="en-US" dirty="0"/>
              <a:t>49152-65535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a single CPU?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are there so many ECUs instead of a single </a:t>
            </a:r>
            <a:r>
              <a:rPr lang="en-US" b="1" dirty="0" smtClean="0"/>
              <a:t>Central</a:t>
            </a:r>
            <a:r>
              <a:rPr lang="en-US" dirty="0" smtClean="0"/>
              <a:t> Processing Unit?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History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automotive technology has developed over time</a:t>
            </a:r>
          </a:p>
          <a:p>
            <a:pPr marL="457189" lvl="1" indent="0">
              <a:spcBef>
                <a:spcPts val="0"/>
              </a:spcBef>
              <a:buNone/>
            </a:pPr>
            <a:r>
              <a:rPr lang="en-US" sz="2800" dirty="0"/>
              <a:t>so it was natural to add an independent local ECU for each new feature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Real time </a:t>
            </a:r>
          </a:p>
          <a:p>
            <a:pPr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here may be tight delay constraints between sensing and actuation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using separate ECUs eliminates most process queuing delays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/>
              <a:t>Reliability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When there are critical reliability requirements, modularization -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avoids single point of system-wide failure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makes it simpler to develop bug-free code and prove correctness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099" y="1624647"/>
            <a:ext cx="8763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Protocol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SOME/IP supports both UDP and TCP at L4 (SCTP is </a:t>
            </a:r>
            <a:r>
              <a:rPr lang="en-US" i="1" dirty="0" smtClean="0"/>
              <a:t>not</a:t>
            </a:r>
            <a:r>
              <a:rPr lang="en-US" dirty="0" smtClean="0"/>
              <a:t> supported)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Interface Specification dictates which is used for each message type</a:t>
            </a:r>
          </a:p>
          <a:p>
            <a:pPr>
              <a:spcBef>
                <a:spcPts val="1200"/>
              </a:spcBef>
            </a:pPr>
            <a:r>
              <a:rPr lang="en-US" dirty="0"/>
              <a:t>UDP is used when there are hard latency requirements (&lt;100ms)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TCP is used for large payloads (&gt; </a:t>
            </a:r>
            <a:r>
              <a:rPr lang="en-US" dirty="0"/>
              <a:t>1400 Bytes</a:t>
            </a:r>
            <a:r>
              <a:rPr lang="en-US" dirty="0" smtClean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w/o hard latency requirements </a:t>
            </a:r>
            <a:r>
              <a:rPr lang="en-US" sz="2400" dirty="0"/>
              <a:t>(however, </a:t>
            </a:r>
            <a:r>
              <a:rPr lang="en-US" sz="2400" dirty="0" err="1"/>
              <a:t>Nagling</a:t>
            </a:r>
            <a:r>
              <a:rPr lang="en-US" sz="2400" dirty="0"/>
              <a:t> </a:t>
            </a:r>
            <a:r>
              <a:rPr lang="en-US" sz="2400" i="1" dirty="0"/>
              <a:t>is</a:t>
            </a:r>
            <a:r>
              <a:rPr lang="en-US" sz="2400" dirty="0"/>
              <a:t> disabled to reduce delay!)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exploiting TCP reliability mechanisms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(retransmission, reordering, but not </a:t>
            </a:r>
            <a:r>
              <a:rPr lang="en-US" i="1" dirty="0" smtClean="0"/>
              <a:t>segmentation</a:t>
            </a:r>
            <a:r>
              <a:rPr lang="en-US" dirty="0" smtClean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For large payloads with hard latency requirements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 special UDP-only mode called </a:t>
            </a:r>
            <a:r>
              <a:rPr lang="en-US" b="1" dirty="0" smtClean="0"/>
              <a:t>SOME/IP-TP</a:t>
            </a:r>
            <a:r>
              <a:rPr lang="en-US" dirty="0" smtClean="0"/>
              <a:t> is defined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which uses a non-standard fragmentation mechanism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32 bit field contains an identifier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which identifies the nature of the </a:t>
            </a:r>
            <a:r>
              <a:rPr lang="en-US" dirty="0"/>
              <a:t>RPC call </a:t>
            </a:r>
            <a:r>
              <a:rPr lang="en-US" dirty="0" smtClean="0"/>
              <a:t>or event</a:t>
            </a:r>
          </a:p>
          <a:p>
            <a:pPr marL="0" indent="0">
              <a:buNone/>
            </a:pPr>
            <a:r>
              <a:rPr lang="en-US" dirty="0" smtClean="0"/>
              <a:t>It is roughly similar to a CAN ID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must be unique within the vehicle</a:t>
            </a:r>
          </a:p>
          <a:p>
            <a:pPr marL="0" indent="0">
              <a:buNone/>
            </a:pPr>
            <a:r>
              <a:rPr lang="en-US" dirty="0" smtClean="0"/>
              <a:t>The 32 bit field is divided into subfields identifying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service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a particular function of that service (which may be an </a:t>
            </a:r>
            <a:r>
              <a:rPr lang="en-US" i="1" dirty="0" smtClean="0"/>
              <a:t>event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Service ID - 16 MSBs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Reserved - 1 bit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Method ID - 15 LSBs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32 bit Request </a:t>
            </a:r>
            <a:r>
              <a:rPr lang="en-US" dirty="0"/>
              <a:t>ID </a:t>
            </a:r>
            <a:r>
              <a:rPr lang="en-US" dirty="0" smtClean="0"/>
              <a:t>is a message </a:t>
            </a:r>
            <a:r>
              <a:rPr lang="en-US" i="1" dirty="0" smtClean="0"/>
              <a:t>sequence number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must be </a:t>
            </a:r>
            <a:r>
              <a:rPr lang="en-US" i="1" dirty="0" smtClean="0"/>
              <a:t>temporarily</a:t>
            </a:r>
            <a:r>
              <a:rPr lang="en-US" dirty="0" smtClean="0"/>
              <a:t> unique for a given client-server association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(it eventually wraps around …)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When a server </a:t>
            </a:r>
            <a:r>
              <a:rPr lang="en-US" dirty="0" smtClean="0"/>
              <a:t>responds </a:t>
            </a:r>
            <a:r>
              <a:rPr lang="en-US" dirty="0"/>
              <a:t>to a client’s request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it </a:t>
            </a:r>
            <a:r>
              <a:rPr lang="en-US" dirty="0"/>
              <a:t>copies the request ID from the </a:t>
            </a:r>
            <a:r>
              <a:rPr lang="en-US" dirty="0" smtClean="0"/>
              <a:t>request’s </a:t>
            </a:r>
            <a:r>
              <a:rPr lang="en-US" i="1" dirty="0"/>
              <a:t>Request ID </a:t>
            </a:r>
            <a:r>
              <a:rPr lang="en-US" dirty="0" smtClean="0"/>
              <a:t>field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into </a:t>
            </a:r>
            <a:r>
              <a:rPr lang="en-US" dirty="0" smtClean="0"/>
              <a:t>the response’s </a:t>
            </a:r>
            <a:r>
              <a:rPr lang="en-US" i="1" dirty="0" smtClean="0"/>
              <a:t>Request </a:t>
            </a:r>
            <a:r>
              <a:rPr lang="en-US" i="1" dirty="0"/>
              <a:t>ID </a:t>
            </a:r>
            <a:r>
              <a:rPr lang="en-US" dirty="0"/>
              <a:t>field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In this way the client unambiguously knows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to which request this response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 even if there are multiple outstanding unanswered requests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Request </a:t>
            </a:r>
            <a:r>
              <a:rPr lang="en-US" dirty="0"/>
              <a:t>IDs </a:t>
            </a:r>
            <a:r>
              <a:rPr lang="en-US" dirty="0" smtClean="0"/>
              <a:t>must not be reused by a client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until the </a:t>
            </a:r>
            <a:r>
              <a:rPr lang="en-US" dirty="0"/>
              <a:t>response </a:t>
            </a:r>
            <a:r>
              <a:rPr lang="en-US" dirty="0" smtClean="0"/>
              <a:t>arrives or the response has timed 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some implementations (e.g., AUTOSAR)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32-bit Request ID field is subdivided into subfields</a:t>
            </a:r>
          </a:p>
          <a:p>
            <a:r>
              <a:rPr lang="en-US" dirty="0" smtClean="0"/>
              <a:t>Client ID (16 bits) : unique in the vehicle</a:t>
            </a:r>
          </a:p>
          <a:p>
            <a:r>
              <a:rPr lang="en-US" dirty="0" smtClean="0"/>
              <a:t>Session ID (16 bits) : unique for the client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incremented mod 2</a:t>
            </a:r>
            <a:r>
              <a:rPr lang="en-US" b="1" baseline="30000" dirty="0" smtClean="0"/>
              <a:t>16</a:t>
            </a:r>
            <a:r>
              <a:rPr lang="en-US" dirty="0" smtClean="0"/>
              <a:t> for each new session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Client ID is unique identifier for the calling client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This structure facilitates a </a:t>
            </a:r>
            <a:r>
              <a:rPr lang="en-US" i="1" dirty="0" smtClean="0"/>
              <a:t>logger</a:t>
            </a:r>
            <a:r>
              <a:rPr lang="en-US" dirty="0" smtClean="0"/>
              <a:t> to identify the client of each message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and allows a client to differentiate between multiple sessions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calling the same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7"/>
            <a:ext cx="11140027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message type byte is used to differentiate between operational modes</a:t>
            </a:r>
          </a:p>
          <a:p>
            <a:pPr marL="0" indent="0">
              <a:buNone/>
            </a:pPr>
            <a:r>
              <a:rPr lang="en-US" dirty="0" smtClean="0"/>
              <a:t>The latest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dirty="0" smtClean="0"/>
              <a:t> definitions are (we’ll discuss their usage later)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0x00 REQUEST (request a response)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0x01 REQUEST_NO_RETURN (</a:t>
            </a:r>
            <a:r>
              <a:rPr lang="en-US" sz="2400" i="1" dirty="0"/>
              <a:t>fire &amp; forget </a:t>
            </a:r>
            <a:r>
              <a:rPr lang="en-US" sz="2400" dirty="0"/>
              <a:t>request)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0x02 NOTIFICATION (event callback – no response expected)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0x80 RESPONSE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0x81 ERROR (response with error)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The 3</a:t>
            </a:r>
            <a:r>
              <a:rPr lang="en-US" sz="2400" baseline="30000" dirty="0"/>
              <a:t>rd</a:t>
            </a:r>
            <a:r>
              <a:rPr lang="en-US" sz="2400" dirty="0"/>
              <a:t> MSB (</a:t>
            </a:r>
            <a:r>
              <a:rPr lang="en-US" sz="2400" dirty="0" err="1"/>
              <a:t>xxTx-xxxx</a:t>
            </a:r>
            <a:r>
              <a:rPr lang="en-US" sz="2400" dirty="0"/>
              <a:t>) of the message type is the TP bit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which is set to 1 when using TP mode (e.g., TP_REQUEST is 0x20)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*Note </a:t>
            </a:r>
            <a:r>
              <a:rPr lang="en-US" sz="2000" dirty="0" smtClean="0">
                <a:solidFill>
                  <a:srgbClr val="FF0000"/>
                </a:solidFill>
              </a:rPr>
              <a:t>– some </a:t>
            </a:r>
            <a:r>
              <a:rPr lang="en-US" sz="2000" dirty="0">
                <a:solidFill>
                  <a:srgbClr val="FF0000"/>
                </a:solidFill>
              </a:rPr>
              <a:t>older message types have been obsoleted because of lack of use: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	REQUEST_ACK, REQUEST_NO_RETURN_ACK, NOTIFICATION_ACK, RESPONSE_ACK and ERROR_ACK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5"/>
            <a:ext cx="10958515" cy="5543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final header byte is the 1-byte return code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which is used by RESPONSE and ERROR type messages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to indicate whether </a:t>
            </a:r>
            <a:r>
              <a:rPr lang="en-US" dirty="0"/>
              <a:t>a </a:t>
            </a:r>
            <a:r>
              <a:rPr lang="en-US" dirty="0" smtClean="0"/>
              <a:t>request was </a:t>
            </a:r>
            <a:r>
              <a:rPr lang="en-US" dirty="0"/>
              <a:t>successfully </a:t>
            </a:r>
            <a:r>
              <a:rPr lang="en-US" dirty="0" smtClean="0"/>
              <a:t>processed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For all other messages types the Return code is set to zero</a:t>
            </a:r>
          </a:p>
          <a:p>
            <a:pPr marL="0" indent="0">
              <a:buNone/>
            </a:pPr>
            <a:r>
              <a:rPr lang="en-US" dirty="0" smtClean="0"/>
              <a:t>The following Return codes are currently defined 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0x00 no error (can not be sent in ERROR messages)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0x01 unspecified error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0x02 unknown service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0x03 unknown method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0x04 not ready (server not yet running)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0x05 unreachable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0x06 timeout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0x07 incorrect protocol version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0x08 incorrect interface version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0x09 malformed message (transformer deserialization error)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0x0A wrong message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SOME/IP transformer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SOME/IP transformer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transforms </a:t>
            </a:r>
            <a:r>
              <a:rPr lang="en-US" dirty="0"/>
              <a:t>data structures into and from on-wire representation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performing a function similar to CAN’s </a:t>
            </a:r>
            <a:r>
              <a:rPr lang="en-US" dirty="0" err="1" smtClean="0"/>
              <a:t>serializer</a:t>
            </a:r>
            <a:r>
              <a:rPr lang="en-US" dirty="0" smtClean="0"/>
              <a:t>/</a:t>
            </a:r>
            <a:r>
              <a:rPr lang="en-US" dirty="0" err="1" smtClean="0"/>
              <a:t>deserializer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However, unlike CAN’s simple static-sized fields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Transformer can handle dynamic lengths and structures</a:t>
            </a:r>
          </a:p>
          <a:p>
            <a:pPr marL="0" indent="0">
              <a:buNone/>
            </a:pPr>
            <a:r>
              <a:rPr lang="en-US" dirty="0" smtClean="0"/>
              <a:t>The serialization is big-endian and </a:t>
            </a:r>
            <a:r>
              <a:rPr lang="en-US" dirty="0"/>
              <a:t>network byte order (RFC 791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The Interface Specification may dictate message field alignments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following basic data types are defined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boolean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uint8, uint16, uint32, [uint64], sint8, sint16, sint32, [sint64]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float32, float64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More complex types can be built based on these using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(multidimensional) arrays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C-like structures </a:t>
            </a:r>
          </a:p>
          <a:p>
            <a:pPr marL="0" indent="0">
              <a:buNone/>
            </a:pPr>
            <a:r>
              <a:rPr lang="en-US" dirty="0" smtClean="0"/>
              <a:t>Strings are built using Unicode arrays terminating in 0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(although their length is always determined by the message length)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28" y="1044191"/>
            <a:ext cx="10958515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SOME/IP services use 4 messaging modes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Request/Response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</a:rPr>
              <a:t>	(basic RPC)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Field </a:t>
            </a:r>
            <a:r>
              <a:rPr lang="en-US" dirty="0">
                <a:solidFill>
                  <a:srgbClr val="7030A0"/>
                </a:solidFill>
              </a:rPr>
              <a:t>interactions</a:t>
            </a:r>
          </a:p>
          <a:p>
            <a:pPr marL="457189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7030A0"/>
                </a:solidFill>
              </a:rPr>
              <a:t>(special case of request response)</a:t>
            </a:r>
            <a:endParaRPr lang="en-US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Fire &amp; forget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	(like procedure or void function)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B050"/>
                </a:solidFill>
              </a:rPr>
              <a:t>Event notification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50"/>
                </a:solidFill>
              </a:rPr>
              <a:t>	(similar to fire &amp; forget but from server to client)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78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928704" y="951611"/>
            <a:ext cx="5059309" cy="5172449"/>
            <a:chOff x="7062265" y="951610"/>
            <a:chExt cx="5059310" cy="517244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589315" y="951610"/>
              <a:ext cx="0" cy="517244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1584250" y="951610"/>
              <a:ext cx="0" cy="517244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589315" y="1064632"/>
              <a:ext cx="3994935" cy="421240"/>
            </a:xfrm>
            <a:prstGeom prst="straightConnector1">
              <a:avLst/>
            </a:prstGeom>
            <a:ln w="5715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589315" y="1596062"/>
              <a:ext cx="3994935" cy="4212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5400000">
              <a:off x="11180408" y="3062853"/>
              <a:ext cx="1297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Server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21199962">
              <a:off x="9070440" y="1484131"/>
              <a:ext cx="11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Response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7589315" y="4479511"/>
              <a:ext cx="3994935" cy="42124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21199962">
              <a:off x="9258412" y="4358531"/>
              <a:ext cx="724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Event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7567057" y="4929857"/>
              <a:ext cx="3994935" cy="42124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21199962">
              <a:off x="9311196" y="4798504"/>
              <a:ext cx="724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Event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7597879" y="5381924"/>
              <a:ext cx="3994935" cy="42124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199962">
              <a:off x="9342019" y="5250571"/>
              <a:ext cx="724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Event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361797">
              <a:off x="9117040" y="970985"/>
              <a:ext cx="1315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Request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6752657" y="3062852"/>
              <a:ext cx="1203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Client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7597879" y="2141705"/>
              <a:ext cx="3994935" cy="421240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597879" y="2673135"/>
              <a:ext cx="3994935" cy="42124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21199962">
              <a:off x="9079005" y="2561204"/>
              <a:ext cx="1100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Response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361797">
              <a:off x="9172891" y="2037280"/>
              <a:ext cx="912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Get/Set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615243" y="3021269"/>
              <a:ext cx="3994935" cy="42124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21199962">
              <a:off x="9212929" y="2907854"/>
              <a:ext cx="745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Event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7609721" y="3754345"/>
              <a:ext cx="3994935" cy="42124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361797">
              <a:off x="9172793" y="3630476"/>
              <a:ext cx="946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Request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4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Request/Response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a client desires to invoke a method on a server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to receive a response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(pass/fail, status, result of calculation, measurement, etc.)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it sends a request message with message type 0x00 REQUEST</a:t>
            </a:r>
          </a:p>
          <a:p>
            <a:pPr marL="0" indent="0">
              <a:buNone/>
            </a:pPr>
            <a:r>
              <a:rPr lang="en-US" dirty="0" smtClean="0"/>
              <a:t>Once it is completed running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server sends back to the client a response message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with message type 0x80 RESPONSE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	providing </a:t>
            </a:r>
            <a:r>
              <a:rPr lang="en-US" dirty="0"/>
              <a:t>the results of the method </a:t>
            </a:r>
            <a:r>
              <a:rPr lang="en-US" dirty="0" smtClean="0"/>
              <a:t>(its returned value)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in the payload</a:t>
            </a:r>
          </a:p>
          <a:p>
            <a:pPr marL="0" indent="0">
              <a:buNone/>
            </a:pPr>
            <a:r>
              <a:rPr lang="en-US" dirty="0" smtClean="0"/>
              <a:t>It further sets the Return </a:t>
            </a:r>
            <a:r>
              <a:rPr lang="en-US" dirty="0"/>
              <a:t>Code </a:t>
            </a:r>
            <a:r>
              <a:rPr lang="en-US" dirty="0" smtClean="0"/>
              <a:t>(if all OK - 0x00 </a:t>
            </a:r>
            <a:r>
              <a:rPr lang="en-US" dirty="0"/>
              <a:t>no </a:t>
            </a:r>
            <a:r>
              <a:rPr lang="en-US" dirty="0" smtClean="0"/>
              <a:t>error)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2702"/>
            <a:ext cx="10958515" cy="52829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Because it is composed of many ECUs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automobile itself is essentially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 </a:t>
            </a:r>
            <a:r>
              <a:rPr lang="en-US" dirty="0"/>
              <a:t>distributed </a:t>
            </a:r>
            <a:r>
              <a:rPr lang="en-US" dirty="0" smtClean="0"/>
              <a:t>multiprocessor (parallel) computation system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Some of these ECUs are, and should remain, completely independent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example, it’s a </a:t>
            </a:r>
            <a:r>
              <a:rPr lang="en-US" i="1" dirty="0" smtClean="0"/>
              <a:t>really bad </a:t>
            </a:r>
            <a:r>
              <a:rPr lang="en-US" dirty="0" smtClean="0"/>
              <a:t>idea to allow the multimedia controller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to access the steering or braking systems!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sz="2400" dirty="0" smtClean="0"/>
              <a:t>( see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www.youtube.com/watch?v=MK0SrxBC1xs</a:t>
            </a:r>
            <a:r>
              <a:rPr lang="en-US" sz="2400" dirty="0" smtClean="0"/>
              <a:t> ) 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But many ECU </a:t>
            </a:r>
            <a:r>
              <a:rPr lang="en-US" i="1" dirty="0" smtClean="0"/>
              <a:t>do</a:t>
            </a:r>
            <a:r>
              <a:rPr lang="en-US" dirty="0" smtClean="0"/>
              <a:t> need to exchange information, for example: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Engine Control Unit and Transmission Control Unit (many interactions!)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reverse/parking controller needs TCU trigger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Body Control Unit needs to lock doors upon attaining some speed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diagnostics and dashboard instrumentation need data from almost all systems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6989267" y="359860"/>
            <a:ext cx="1850707" cy="1645007"/>
            <a:chOff x="8149078" y="-379748"/>
            <a:chExt cx="2502320" cy="2388170"/>
          </a:xfrm>
        </p:grpSpPr>
        <p:sp>
          <p:nvSpPr>
            <p:cNvPr id="12" name="Rectangle 11"/>
            <p:cNvSpPr/>
            <p:nvPr/>
          </p:nvSpPr>
          <p:spPr>
            <a:xfrm>
              <a:off x="8956430" y="677819"/>
              <a:ext cx="703384" cy="2785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10427387" y="1415135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0251241" y="1030094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10039771" y="1415135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9764797" y="1570566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9800177" y="1121554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0172758" y="1768647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7" idx="3"/>
              <a:endCxn id="6" idx="1"/>
            </p:cNvCxnSpPr>
            <p:nvPr/>
          </p:nvCxnSpPr>
          <p:spPr>
            <a:xfrm rot="5400000" flipV="1">
              <a:off x="10369531" y="1247183"/>
              <a:ext cx="162303" cy="1761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3"/>
              <a:endCxn id="8" idx="2"/>
            </p:cNvCxnSpPr>
            <p:nvPr/>
          </p:nvCxnSpPr>
          <p:spPr>
            <a:xfrm rot="5400000" flipV="1">
              <a:off x="9883916" y="1373195"/>
              <a:ext cx="182212" cy="126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" idx="3"/>
              <a:endCxn id="11" idx="0"/>
            </p:cNvCxnSpPr>
            <p:nvPr/>
          </p:nvCxnSpPr>
          <p:spPr>
            <a:xfrm rot="5400000">
              <a:off x="10346691" y="1689224"/>
              <a:ext cx="242143" cy="141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" idx="2"/>
              <a:endCxn id="10" idx="0"/>
            </p:cNvCxnSpPr>
            <p:nvPr/>
          </p:nvCxnSpPr>
          <p:spPr>
            <a:xfrm rot="5400000">
              <a:off x="10091348" y="1075576"/>
              <a:ext cx="91460" cy="225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8" idx="1"/>
              <a:endCxn id="7" idx="2"/>
            </p:cNvCxnSpPr>
            <p:nvPr/>
          </p:nvCxnSpPr>
          <p:spPr>
            <a:xfrm rot="5400000" flipH="1" flipV="1">
              <a:off x="10063718" y="1230158"/>
              <a:ext cx="273672" cy="98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8" idx="3"/>
              <a:endCxn id="11" idx="2"/>
            </p:cNvCxnSpPr>
            <p:nvPr/>
          </p:nvCxnSpPr>
          <p:spPr>
            <a:xfrm rot="5400000" flipV="1">
              <a:off x="10040241" y="1750045"/>
              <a:ext cx="242143" cy="20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1" idx="2"/>
              <a:endCxn id="9" idx="0"/>
            </p:cNvCxnSpPr>
            <p:nvPr/>
          </p:nvCxnSpPr>
          <p:spPr>
            <a:xfrm rot="5400000" flipH="1">
              <a:off x="9981106" y="1690910"/>
              <a:ext cx="198081" cy="1826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" idx="1"/>
              <a:endCxn id="10" idx="3"/>
            </p:cNvCxnSpPr>
            <p:nvPr/>
          </p:nvCxnSpPr>
          <p:spPr>
            <a:xfrm rot="5400000" flipH="1" flipV="1">
              <a:off x="9780719" y="1441012"/>
              <a:ext cx="226274" cy="35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" idx="2"/>
              <a:endCxn id="8" idx="0"/>
            </p:cNvCxnSpPr>
            <p:nvPr/>
          </p:nvCxnSpPr>
          <p:spPr>
            <a:xfrm rot="5400000">
              <a:off x="10344948" y="1446611"/>
              <a:ext cx="0" cy="162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 rot="16200000">
              <a:off x="8150351" y="1399370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8326497" y="1784411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8537967" y="1399370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8812941" y="1243939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rot="16200000">
              <a:off x="8777561" y="1692951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8404980" y="1045858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stCxn id="77" idx="3"/>
              <a:endCxn id="76" idx="1"/>
            </p:cNvCxnSpPr>
            <p:nvPr/>
          </p:nvCxnSpPr>
          <p:spPr>
            <a:xfrm rot="16200000" flipV="1">
              <a:off x="8268641" y="1616459"/>
              <a:ext cx="162303" cy="1761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3"/>
              <a:endCxn id="78" idx="2"/>
            </p:cNvCxnSpPr>
            <p:nvPr/>
          </p:nvCxnSpPr>
          <p:spPr>
            <a:xfrm rot="16200000" flipV="1">
              <a:off x="8734348" y="1539642"/>
              <a:ext cx="182212" cy="126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6" idx="3"/>
              <a:endCxn id="81" idx="0"/>
            </p:cNvCxnSpPr>
            <p:nvPr/>
          </p:nvCxnSpPr>
          <p:spPr>
            <a:xfrm rot="16200000">
              <a:off x="8211642" y="1208578"/>
              <a:ext cx="242143" cy="141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7" idx="2"/>
              <a:endCxn id="80" idx="0"/>
            </p:cNvCxnSpPr>
            <p:nvPr/>
          </p:nvCxnSpPr>
          <p:spPr>
            <a:xfrm rot="16200000">
              <a:off x="8617668" y="1738433"/>
              <a:ext cx="91460" cy="225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8" idx="1"/>
              <a:endCxn id="77" idx="2"/>
            </p:cNvCxnSpPr>
            <p:nvPr/>
          </p:nvCxnSpPr>
          <p:spPr>
            <a:xfrm rot="16200000" flipH="1" flipV="1">
              <a:off x="8463086" y="1710803"/>
              <a:ext cx="273672" cy="98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8" idx="3"/>
              <a:endCxn id="81" idx="2"/>
            </p:cNvCxnSpPr>
            <p:nvPr/>
          </p:nvCxnSpPr>
          <p:spPr>
            <a:xfrm rot="16200000" flipV="1">
              <a:off x="8518092" y="1269399"/>
              <a:ext cx="242143" cy="20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1" idx="2"/>
              <a:endCxn id="79" idx="0"/>
            </p:cNvCxnSpPr>
            <p:nvPr/>
          </p:nvCxnSpPr>
          <p:spPr>
            <a:xfrm rot="16200000" flipH="1">
              <a:off x="8621289" y="1166202"/>
              <a:ext cx="198081" cy="1826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9" idx="1"/>
              <a:endCxn id="80" idx="3"/>
            </p:cNvCxnSpPr>
            <p:nvPr/>
          </p:nvCxnSpPr>
          <p:spPr>
            <a:xfrm rot="16200000" flipH="1" flipV="1">
              <a:off x="8793483" y="1563397"/>
              <a:ext cx="226274" cy="35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6" idx="2"/>
              <a:endCxn id="78" idx="0"/>
            </p:cNvCxnSpPr>
            <p:nvPr/>
          </p:nvCxnSpPr>
          <p:spPr>
            <a:xfrm rot="16200000">
              <a:off x="8455528" y="1430846"/>
              <a:ext cx="0" cy="162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12" idx="2"/>
            </p:cNvCxnSpPr>
            <p:nvPr/>
          </p:nvCxnSpPr>
          <p:spPr>
            <a:xfrm flipV="1">
              <a:off x="8931456" y="956363"/>
              <a:ext cx="376666" cy="277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2" idx="2"/>
              <a:endCxn id="10" idx="1"/>
            </p:cNvCxnSpPr>
            <p:nvPr/>
          </p:nvCxnSpPr>
          <p:spPr>
            <a:xfrm>
              <a:off x="9308122" y="956363"/>
              <a:ext cx="603424" cy="166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 rot="16200000" flipV="1">
              <a:off x="10427387" y="-11745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rot="16200000" flipV="1">
              <a:off x="10251241" y="373296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16200000" flipV="1">
              <a:off x="10039771" y="-11745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rot="16200000" flipV="1">
              <a:off x="9764797" y="-167176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rot="16200000" flipV="1">
              <a:off x="9800177" y="281836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rot="16200000" flipV="1">
              <a:off x="10172758" y="-365257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>
              <a:stCxn id="100" idx="3"/>
              <a:endCxn id="99" idx="1"/>
            </p:cNvCxnSpPr>
            <p:nvPr/>
          </p:nvCxnSpPr>
          <p:spPr>
            <a:xfrm rot="16200000">
              <a:off x="10369531" y="205345"/>
              <a:ext cx="162303" cy="1761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3" idx="3"/>
              <a:endCxn id="101" idx="2"/>
            </p:cNvCxnSpPr>
            <p:nvPr/>
          </p:nvCxnSpPr>
          <p:spPr>
            <a:xfrm rot="16200000">
              <a:off x="9883916" y="128527"/>
              <a:ext cx="182212" cy="126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9" idx="3"/>
              <a:endCxn id="104" idx="0"/>
            </p:cNvCxnSpPr>
            <p:nvPr/>
          </p:nvCxnSpPr>
          <p:spPr>
            <a:xfrm rot="16200000" flipV="1">
              <a:off x="10346691" y="-202537"/>
              <a:ext cx="242143" cy="141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0" idx="2"/>
              <a:endCxn id="103" idx="0"/>
            </p:cNvCxnSpPr>
            <p:nvPr/>
          </p:nvCxnSpPr>
          <p:spPr>
            <a:xfrm rot="16200000" flipV="1">
              <a:off x="10091348" y="327318"/>
              <a:ext cx="91460" cy="225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1" idx="1"/>
              <a:endCxn id="100" idx="2"/>
            </p:cNvCxnSpPr>
            <p:nvPr/>
          </p:nvCxnSpPr>
          <p:spPr>
            <a:xfrm rot="16200000" flipH="1">
              <a:off x="10063718" y="299688"/>
              <a:ext cx="273672" cy="98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1" idx="3"/>
              <a:endCxn id="104" idx="2"/>
            </p:cNvCxnSpPr>
            <p:nvPr/>
          </p:nvCxnSpPr>
          <p:spPr>
            <a:xfrm rot="16200000">
              <a:off x="10040241" y="-141716"/>
              <a:ext cx="242143" cy="20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4" idx="2"/>
              <a:endCxn id="102" idx="0"/>
            </p:cNvCxnSpPr>
            <p:nvPr/>
          </p:nvCxnSpPr>
          <p:spPr>
            <a:xfrm rot="16200000" flipH="1" flipV="1">
              <a:off x="9981106" y="-244913"/>
              <a:ext cx="198081" cy="1826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2" idx="1"/>
              <a:endCxn id="103" idx="3"/>
            </p:cNvCxnSpPr>
            <p:nvPr/>
          </p:nvCxnSpPr>
          <p:spPr>
            <a:xfrm rot="16200000" flipH="1">
              <a:off x="9780719" y="152282"/>
              <a:ext cx="226274" cy="35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99" idx="2"/>
              <a:endCxn id="101" idx="0"/>
            </p:cNvCxnSpPr>
            <p:nvPr/>
          </p:nvCxnSpPr>
          <p:spPr>
            <a:xfrm rot="16200000" flipV="1">
              <a:off x="10344948" y="19731"/>
              <a:ext cx="0" cy="162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 rot="5400000" flipV="1">
              <a:off x="8150351" y="4020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5400000" flipV="1">
              <a:off x="8326497" y="-381021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5400000" flipV="1">
              <a:off x="8537967" y="4020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5400000" flipV="1">
              <a:off x="8812941" y="159451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5400000" flipV="1">
              <a:off x="8777561" y="-289561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5400000" flipV="1">
              <a:off x="8404980" y="357532"/>
              <a:ext cx="222738" cy="225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>
              <a:stCxn id="115" idx="3"/>
              <a:endCxn id="114" idx="1"/>
            </p:cNvCxnSpPr>
            <p:nvPr/>
          </p:nvCxnSpPr>
          <p:spPr>
            <a:xfrm rot="5400000">
              <a:off x="8268641" y="-163931"/>
              <a:ext cx="162303" cy="1761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8" idx="3"/>
              <a:endCxn id="116" idx="2"/>
            </p:cNvCxnSpPr>
            <p:nvPr/>
          </p:nvCxnSpPr>
          <p:spPr>
            <a:xfrm rot="5400000">
              <a:off x="8734348" y="-37920"/>
              <a:ext cx="182212" cy="126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4" idx="3"/>
              <a:endCxn id="119" idx="0"/>
            </p:cNvCxnSpPr>
            <p:nvPr/>
          </p:nvCxnSpPr>
          <p:spPr>
            <a:xfrm rot="5400000" flipV="1">
              <a:off x="8211642" y="278109"/>
              <a:ext cx="242143" cy="141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5" idx="2"/>
              <a:endCxn id="118" idx="0"/>
            </p:cNvCxnSpPr>
            <p:nvPr/>
          </p:nvCxnSpPr>
          <p:spPr>
            <a:xfrm rot="5400000" flipV="1">
              <a:off x="8617668" y="-335539"/>
              <a:ext cx="91460" cy="225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16" idx="1"/>
              <a:endCxn id="115" idx="2"/>
            </p:cNvCxnSpPr>
            <p:nvPr/>
          </p:nvCxnSpPr>
          <p:spPr>
            <a:xfrm rot="5400000" flipH="1">
              <a:off x="8463086" y="-180957"/>
              <a:ext cx="273672" cy="98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16" idx="3"/>
              <a:endCxn id="119" idx="2"/>
            </p:cNvCxnSpPr>
            <p:nvPr/>
          </p:nvCxnSpPr>
          <p:spPr>
            <a:xfrm rot="5400000">
              <a:off x="8518092" y="338930"/>
              <a:ext cx="242143" cy="20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9" idx="2"/>
              <a:endCxn id="117" idx="0"/>
            </p:cNvCxnSpPr>
            <p:nvPr/>
          </p:nvCxnSpPr>
          <p:spPr>
            <a:xfrm rot="5400000" flipH="1" flipV="1">
              <a:off x="8621289" y="279795"/>
              <a:ext cx="198081" cy="1826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17" idx="1"/>
              <a:endCxn id="118" idx="3"/>
            </p:cNvCxnSpPr>
            <p:nvPr/>
          </p:nvCxnSpPr>
          <p:spPr>
            <a:xfrm rot="5400000" flipH="1">
              <a:off x="8793483" y="29897"/>
              <a:ext cx="226274" cy="35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4" idx="2"/>
              <a:endCxn id="116" idx="0"/>
            </p:cNvCxnSpPr>
            <p:nvPr/>
          </p:nvCxnSpPr>
          <p:spPr>
            <a:xfrm rot="5400000" flipV="1">
              <a:off x="8455528" y="35496"/>
              <a:ext cx="0" cy="162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17" idx="3"/>
            </p:cNvCxnSpPr>
            <p:nvPr/>
          </p:nvCxnSpPr>
          <p:spPr>
            <a:xfrm>
              <a:off x="8924310" y="383462"/>
              <a:ext cx="383812" cy="3114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" idx="0"/>
              <a:endCxn id="103" idx="1"/>
            </p:cNvCxnSpPr>
            <p:nvPr/>
          </p:nvCxnSpPr>
          <p:spPr>
            <a:xfrm flipV="1">
              <a:off x="9308122" y="505847"/>
              <a:ext cx="603424" cy="171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97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&amp; forget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client desires to invoke a method on a server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and </a:t>
            </a:r>
            <a:r>
              <a:rPr lang="en-US" dirty="0" smtClean="0"/>
              <a:t>doesn’t require a response (procedure, void function)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it sends a request message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with </a:t>
            </a:r>
            <a:r>
              <a:rPr lang="en-US" dirty="0"/>
              <a:t>message type 0x01 REQUEST_NO_RETURN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This is called </a:t>
            </a:r>
            <a:r>
              <a:rPr lang="en-US" i="1" dirty="0" smtClean="0"/>
              <a:t>fire </a:t>
            </a:r>
            <a:r>
              <a:rPr lang="en-US" i="1" dirty="0"/>
              <a:t>&amp; forget </a:t>
            </a:r>
            <a:r>
              <a:rPr lang="en-US" dirty="0" smtClean="0"/>
              <a:t>(for obvious reasons)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No SOME/IP response is sent by the server</a:t>
            </a:r>
          </a:p>
          <a:p>
            <a:r>
              <a:rPr lang="en-US" dirty="0" smtClean="0"/>
              <a:t>if the message is over TCP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client knows that the RPC message was received</a:t>
            </a:r>
          </a:p>
          <a:p>
            <a:r>
              <a:rPr lang="en-US" dirty="0" smtClean="0"/>
              <a:t>if </a:t>
            </a:r>
            <a:r>
              <a:rPr lang="en-US" dirty="0"/>
              <a:t>the message is over </a:t>
            </a:r>
            <a:r>
              <a:rPr lang="en-US" dirty="0" smtClean="0"/>
              <a:t>UDP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client </a:t>
            </a:r>
            <a:r>
              <a:rPr lang="en-US" dirty="0" smtClean="0"/>
              <a:t>never knows …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5" y="4987927"/>
            <a:ext cx="74295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169" y="1410518"/>
            <a:ext cx="778781" cy="7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Set/Get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Setters and Getters are simply special cases of methods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with the single purpose of accessing a field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Set and get messages are thus identical to request/response messages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but usage and encoding in the server ECU software differ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Getters can be used for polling a value when needed by the client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instead of having the server periodically send field events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Note that delay critical processes prefer to store the last received value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rather than requesting an update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Setters need not be used for triggering processes (as they are in CAN)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since methods can be directly invoked using request or fire &amp; forget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Setters are often used for </a:t>
            </a:r>
            <a:r>
              <a:rPr lang="en-US" i="1" dirty="0" smtClean="0"/>
              <a:t>configuration </a:t>
            </a:r>
            <a:r>
              <a:rPr lang="en-US" dirty="0" smtClean="0"/>
              <a:t>and</a:t>
            </a:r>
            <a:r>
              <a:rPr lang="en-US" i="1" dirty="0" smtClean="0"/>
              <a:t> configuration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SOME/IP events are aggregated into event groups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to which an ECU can subscribe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Note that you can’t subscribe to an individual event, only to its group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For example, a tire air pressure warning system might have: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Event group 1 – pressure monitoring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Event 1.1 front left tire pressure changed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Event 1.2 front right tire pressure changed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Event 1.3 rear left tire pressure changed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Event 1.4 rear right tire pressure changed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Event group 2 – pressure warnings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Event 2.1 front left tire pressure under threshold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Event 2.2 front right tire pressure under threshold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Event 2.3 rear left tire pressure under threshold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Event 2.4 rear right tire pressure under threshold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6"/>
            <a:ext cx="11425241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server ECU wishing to announce </a:t>
            </a:r>
            <a:r>
              <a:rPr lang="en-US" dirty="0"/>
              <a:t>an event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(usually periodically, upon change, or upon threshold passing)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sends a message with message type 0x02 </a:t>
            </a:r>
            <a:r>
              <a:rPr lang="en-US" dirty="0"/>
              <a:t>NOTIFICATION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to all subscribed clients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method ID subfield of the Message ID is the Event ID</a:t>
            </a:r>
          </a:p>
          <a:p>
            <a:pPr marL="0" indent="0">
              <a:buNone/>
            </a:pPr>
            <a:r>
              <a:rPr lang="en-US" dirty="0" smtClean="0"/>
              <a:t>Subscription </a:t>
            </a:r>
            <a:r>
              <a:rPr lang="en-US" dirty="0"/>
              <a:t>may be made via </a:t>
            </a:r>
            <a:r>
              <a:rPr lang="en-US" dirty="0" smtClean="0"/>
              <a:t>SD, or </a:t>
            </a:r>
            <a:r>
              <a:rPr lang="en-US" dirty="0"/>
              <a:t>may be </a:t>
            </a:r>
            <a:r>
              <a:rPr lang="en-US" dirty="0" smtClean="0"/>
              <a:t>configured</a:t>
            </a:r>
          </a:p>
          <a:p>
            <a:pPr marL="0" indent="0">
              <a:buNone/>
            </a:pPr>
            <a:r>
              <a:rPr lang="en-US" dirty="0" smtClean="0"/>
              <a:t>Events do not have </a:t>
            </a:r>
            <a:r>
              <a:rPr lang="en-US" dirty="0" smtClean="0"/>
              <a:t>lifetimes (although service discovery does)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special case of event messaging is for status fields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field events send out an initial value event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if </a:t>
            </a:r>
            <a:r>
              <a:rPr lang="pt-BR" dirty="0"/>
              <a:t>Explicit Initial Data Control </a:t>
            </a:r>
            <a:r>
              <a:rPr lang="pt-BR" dirty="0" smtClean="0"/>
              <a:t>is supported </a:t>
            </a:r>
            <a:r>
              <a:rPr lang="pt-BR" sz="2400" dirty="0" smtClean="0"/>
              <a:t>(all modern implementations)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5"/>
            <a:ext cx="10878305" cy="54428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SOME/IP standards (and other frameworks use along with SOME/IP)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can not, and does not attempt to,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completely specify everything needed to run an actual system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each manufacturer has its own system design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new features and ECU types are being added all the time</a:t>
            </a:r>
          </a:p>
          <a:p>
            <a:pPr marL="0" indent="0">
              <a:buNone/>
            </a:pPr>
            <a:r>
              <a:rPr lang="en-US" dirty="0" smtClean="0"/>
              <a:t>Hence every SOME/IP system has an </a:t>
            </a:r>
            <a:r>
              <a:rPr lang="en-US" i="1" dirty="0" smtClean="0"/>
              <a:t>Interface Specification </a:t>
            </a:r>
            <a:r>
              <a:rPr lang="en-US" dirty="0" smtClean="0"/>
              <a:t>specifying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ECUs in the system and their interconnectivity (addresses, clusters, etc.)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services supported by each ECU (with their port number and Service ID)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events, event groups, fields for each ECU (with message alignments)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whether to use TCP, UDP, TP for each message type</a:t>
            </a:r>
          </a:p>
          <a:p>
            <a:pPr marL="0" indent="0">
              <a:buNone/>
            </a:pPr>
            <a:r>
              <a:rPr lang="en-US" dirty="0" smtClean="0"/>
              <a:t>The Interface Specification is typically encoded in XML, e.g., in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FIBEX (Field Bus Exchange Format) used for CAN, </a:t>
            </a:r>
            <a:r>
              <a:rPr lang="en-US" sz="2400" dirty="0" err="1"/>
              <a:t>FlexRay</a:t>
            </a:r>
            <a:r>
              <a:rPr lang="en-US" sz="2400" dirty="0"/>
              <a:t>, MOST, and SOME/IP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AUTOSAR XML (ARXML)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656" y="2484020"/>
            <a:ext cx="12001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3" y="1073427"/>
            <a:ext cx="11380548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FIBEX specifies UML and XML formats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configuring multiprotocol automotive networks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completely specifying  all needed elements and databases</a:t>
            </a:r>
          </a:p>
          <a:p>
            <a:pPr marL="0" indent="0">
              <a:buNone/>
            </a:pPr>
            <a:r>
              <a:rPr lang="en-US" sz="2400" dirty="0"/>
              <a:t>It was developed by the German-incorporated </a:t>
            </a:r>
            <a:r>
              <a:rPr lang="en-US" sz="2400" b="1" dirty="0"/>
              <a:t>ASAM</a:t>
            </a:r>
            <a:r>
              <a:rPr lang="en-US" sz="2400" dirty="0"/>
              <a:t> consortium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Association for Standardization of Automation and Measuring Systems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as ASAM MCD-2 NET (presently in version 4.1.x)</a:t>
            </a:r>
          </a:p>
          <a:p>
            <a:pPr marL="0" indent="0">
              <a:buNone/>
            </a:pPr>
            <a:r>
              <a:rPr lang="en-US" dirty="0" smtClean="0"/>
              <a:t>FIBEX is </a:t>
            </a:r>
            <a:r>
              <a:rPr lang="en-US" dirty="0"/>
              <a:t>used </a:t>
            </a:r>
            <a:r>
              <a:rPr lang="en-US" dirty="0" smtClean="0"/>
              <a:t>in design</a:t>
            </a:r>
            <a:r>
              <a:rPr lang="en-US" dirty="0"/>
              <a:t>, configuration, monitoring and simulation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supports </a:t>
            </a:r>
            <a:r>
              <a:rPr lang="en-US" dirty="0"/>
              <a:t>auto-generation of </a:t>
            </a:r>
            <a:r>
              <a:rPr lang="en-US" dirty="0" smtClean="0"/>
              <a:t>ECU software and testing </a:t>
            </a:r>
            <a:r>
              <a:rPr lang="en-US" dirty="0"/>
              <a:t>tools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FIBEX defines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services provided and consumed for each ECU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network topologies (ECUs, network ports, gateways, connectors)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signals allowed to be sent </a:t>
            </a:r>
            <a:r>
              <a:rPr lang="en-US" dirty="0"/>
              <a:t>and received </a:t>
            </a:r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ECU, triggers, timing, etc.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technology-specific description of each port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8"/>
            <a:ext cx="11128562" cy="55391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ARXML is an XML schema </a:t>
            </a:r>
            <a:r>
              <a:rPr lang="en-US" sz="2400" dirty="0" smtClean="0"/>
              <a:t>(actually </a:t>
            </a:r>
            <a:r>
              <a:rPr lang="en-US" sz="2400" dirty="0" err="1" smtClean="0"/>
              <a:t>arxml</a:t>
            </a:r>
            <a:r>
              <a:rPr lang="en-US" sz="2400" dirty="0" smtClean="0"/>
              <a:t> is the </a:t>
            </a:r>
            <a:r>
              <a:rPr lang="en-US" sz="2400" dirty="0"/>
              <a:t>file </a:t>
            </a:r>
            <a:r>
              <a:rPr lang="en-US" sz="2400" dirty="0" smtClean="0"/>
              <a:t>extension)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describing AUTOSAR-based systems</a:t>
            </a:r>
          </a:p>
          <a:p>
            <a:pPr marL="0" indent="0">
              <a:buNone/>
            </a:pPr>
            <a:r>
              <a:rPr lang="en-US" dirty="0" smtClean="0"/>
              <a:t>It is derived from the AUTOSAR </a:t>
            </a:r>
            <a:r>
              <a:rPr lang="en-US" dirty="0" err="1" smtClean="0"/>
              <a:t>metamodel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used to generate other files </a:t>
            </a:r>
            <a:r>
              <a:rPr lang="en-US" sz="2400" dirty="0" smtClean="0"/>
              <a:t>(</a:t>
            </a:r>
            <a:r>
              <a:rPr lang="en-US" sz="2400" b="1" dirty="0" smtClean="0"/>
              <a:t>R</a:t>
            </a:r>
            <a:r>
              <a:rPr lang="en-US" sz="2400" dirty="0" smtClean="0"/>
              <a:t>un </a:t>
            </a:r>
            <a:r>
              <a:rPr lang="en-US" sz="2400" b="1" dirty="0" smtClean="0"/>
              <a:t>T</a:t>
            </a:r>
            <a:r>
              <a:rPr lang="en-US" sz="2400" dirty="0" smtClean="0"/>
              <a:t>ime </a:t>
            </a:r>
            <a:r>
              <a:rPr lang="en-US" sz="2400" b="1" dirty="0" smtClean="0"/>
              <a:t>E</a:t>
            </a:r>
            <a:r>
              <a:rPr lang="en-US" sz="2400" dirty="0" smtClean="0"/>
              <a:t>nvironment, </a:t>
            </a:r>
            <a:r>
              <a:rPr lang="en-US" sz="2400" b="1" dirty="0" smtClean="0"/>
              <a:t>B</a:t>
            </a:r>
            <a:r>
              <a:rPr lang="en-US" sz="2400" dirty="0" smtClean="0"/>
              <a:t>asic </a:t>
            </a:r>
            <a:r>
              <a:rPr lang="en-US" sz="2400" b="1" dirty="0" err="1" smtClean="0"/>
              <a:t>S</a:t>
            </a:r>
            <a:r>
              <a:rPr lang="en-US" sz="2400" dirty="0" err="1" smtClean="0"/>
              <a:t>oft</a:t>
            </a:r>
            <a:r>
              <a:rPr lang="en-US" sz="2400" b="1" dirty="0" err="1" smtClean="0"/>
              <a:t>W</a:t>
            </a:r>
            <a:r>
              <a:rPr lang="en-US" sz="2400" dirty="0" err="1" smtClean="0"/>
              <a:t>are</a:t>
            </a:r>
            <a:r>
              <a:rPr lang="en-US" sz="2400" dirty="0" smtClean="0"/>
              <a:t>)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ARXML file contains the </a:t>
            </a:r>
            <a:r>
              <a:rPr lang="en-US" b="1" dirty="0" smtClean="0"/>
              <a:t>A</a:t>
            </a:r>
            <a:r>
              <a:rPr lang="en-US" dirty="0" smtClean="0"/>
              <a:t>pplication </a:t>
            </a:r>
            <a:r>
              <a:rPr lang="en-US" b="1" dirty="0" smtClean="0"/>
              <a:t>I</a:t>
            </a:r>
            <a:r>
              <a:rPr lang="en-US" dirty="0" smtClean="0"/>
              <a:t>nterfaces table, which includes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Compositions </a:t>
            </a:r>
            <a:r>
              <a:rPr lang="en-US" sz="2400" dirty="0"/>
              <a:t>(body, powertrain, occupant safety, multimedia, telematics, HMI, … 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Components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Ports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Port interfaces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Data </a:t>
            </a:r>
            <a:r>
              <a:rPr lang="en-US" dirty="0"/>
              <a:t>types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Units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Instances </a:t>
            </a:r>
            <a:r>
              <a:rPr lang="en-US" dirty="0"/>
              <a:t>of component types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560369">
            <a:off x="5923859" y="4769378"/>
            <a:ext cx="438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AUTOSAR is a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complete universe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that can’t be covered here</a:t>
            </a:r>
          </a:p>
        </p:txBody>
      </p:sp>
    </p:spTree>
    <p:extLst>
      <p:ext uri="{BB962C8B-B14F-4D97-AF65-F5344CB8AC3E}">
        <p14:creationId xmlns:p14="http://schemas.microsoft.com/office/powerpoint/2010/main" val="12122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SOME/IP Service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5"/>
            <a:ext cx="10958515" cy="54609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classic automotive systems the </a:t>
            </a:r>
            <a:r>
              <a:rPr lang="en-US" i="1" dirty="0" smtClean="0"/>
              <a:t>services</a:t>
            </a:r>
            <a:r>
              <a:rPr lang="en-US" dirty="0" smtClean="0"/>
              <a:t> are all preconfigured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there is simply no need to add anything to the system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	(who ever heard of adding a new engine while driving?)</a:t>
            </a:r>
          </a:p>
          <a:p>
            <a:pPr marL="0" indent="0">
              <a:buNone/>
            </a:pPr>
            <a:r>
              <a:rPr lang="en-US" dirty="0" smtClean="0"/>
              <a:t>In modern systems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new services may be added to existing systems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new gadgets or smartphones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servers may appear and disappear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driver may turn devices on/off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there may be multiple providers of the same service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for redundancy or for load balancing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services may be external to the vehicle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infrastructure road closure alert system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emergency lane change services of nearby cars</a:t>
            </a:r>
          </a:p>
          <a:p>
            <a:pPr marL="0" indent="0">
              <a:buNone/>
            </a:pPr>
            <a:r>
              <a:rPr lang="en-US" dirty="0" smtClean="0"/>
              <a:t>Hence service discovery is available, but optional, in SOME/IP</a:t>
            </a:r>
          </a:p>
          <a:p>
            <a:pPr marL="457189" lvl="1" indent="0">
              <a:spcBef>
                <a:spcPts val="0"/>
              </a:spcBef>
              <a:buNone/>
            </a:pPr>
            <a:r>
              <a:rPr lang="en-US" dirty="0"/>
              <a:t>when not used, configuration is </a:t>
            </a:r>
            <a:r>
              <a:rPr lang="en-US" dirty="0" smtClean="0"/>
              <a:t>in the Interface Specification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SOME/IP Service Discovery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6"/>
            <a:ext cx="11126838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SOME/IP SD enables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locating services by type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monitoring service instance availability (running)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subscribing to a service’s events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SD commands</a:t>
            </a:r>
          </a:p>
          <a:p>
            <a:pPr>
              <a:spcBef>
                <a:spcPts val="0"/>
              </a:spcBef>
            </a:pPr>
            <a:r>
              <a:rPr lang="en-US" dirty="0"/>
              <a:t>Service: Find, Offer, and </a:t>
            </a:r>
            <a:r>
              <a:rPr lang="en-US" dirty="0" err="1"/>
              <a:t>StopOffer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Event groups</a:t>
            </a:r>
            <a:r>
              <a:rPr lang="en-US" dirty="0"/>
              <a:t>: Subscribe, </a:t>
            </a:r>
            <a:r>
              <a:rPr lang="en-US" dirty="0" err="1"/>
              <a:t>StopSubscribe</a:t>
            </a:r>
            <a:r>
              <a:rPr lang="en-US" dirty="0"/>
              <a:t>, </a:t>
            </a:r>
            <a:r>
              <a:rPr lang="en-US" dirty="0" err="1"/>
              <a:t>SubscribeAck</a:t>
            </a:r>
            <a:r>
              <a:rPr lang="en-US" dirty="0"/>
              <a:t>, and </a:t>
            </a:r>
            <a:r>
              <a:rPr lang="en-US" dirty="0" err="1"/>
              <a:t>SubscribeNack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SD runs over UDP/IP multicast (unicast) with port number 30490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Services have TTL (typically 2 seconds)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so that services timeout unless refreshed by a periodic service offer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This prevents a client from </a:t>
            </a:r>
            <a:r>
              <a:rPr lang="en-US" i="1" dirty="0" smtClean="0"/>
              <a:t>hanging</a:t>
            </a:r>
            <a:r>
              <a:rPr lang="en-US" dirty="0" smtClean="0"/>
              <a:t> upon network problems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or if the server dies without sending </a:t>
            </a:r>
            <a:r>
              <a:rPr lang="en-US" dirty="0" err="1" smtClean="0"/>
              <a:t>StopOffer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messaging flow with SD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89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397678" y="1089065"/>
            <a:ext cx="5336709" cy="5172449"/>
            <a:chOff x="1589429" y="1366463"/>
            <a:chExt cx="5336708" cy="517244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260315" y="1366463"/>
              <a:ext cx="0" cy="517244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255250" y="1366463"/>
              <a:ext cx="0" cy="517244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260315" y="1993187"/>
              <a:ext cx="3994935" cy="421240"/>
            </a:xfrm>
            <a:prstGeom prst="straightConnector1">
              <a:avLst/>
            </a:prstGeom>
            <a:ln w="571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260315" y="3559472"/>
              <a:ext cx="3994935" cy="4212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260315" y="2904757"/>
              <a:ext cx="3994935" cy="4212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5400000">
              <a:off x="5984970" y="3477706"/>
              <a:ext cx="1297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Server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1199962">
              <a:off x="3660876" y="2783309"/>
              <a:ext cx="1441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Offer Service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260315" y="4301517"/>
              <a:ext cx="3994935" cy="4212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361797">
              <a:off x="3708972" y="3435297"/>
              <a:ext cx="1315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Subscribe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1199962">
              <a:off x="3526204" y="4161225"/>
              <a:ext cx="1680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Subscribe ACK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260315" y="4894364"/>
              <a:ext cx="3994935" cy="4212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21199962">
              <a:off x="3929416" y="4773384"/>
              <a:ext cx="724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Event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238057" y="5344710"/>
              <a:ext cx="3994935" cy="4212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21199962">
              <a:off x="3982197" y="5213357"/>
              <a:ext cx="724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Event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268879" y="5796777"/>
              <a:ext cx="3994935" cy="4212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1199962">
              <a:off x="4013020" y="5665424"/>
              <a:ext cx="724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Event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361797">
              <a:off x="3788041" y="1899541"/>
              <a:ext cx="1315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Find Service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279821" y="3477704"/>
              <a:ext cx="1203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Client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24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7"/>
            <a:ext cx="10958515" cy="54607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the proliferation of ECUs and their communications requirements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automotive manufacturers started connecting them 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using dedicated point-to-point links (some </a:t>
            </a:r>
            <a:r>
              <a:rPr lang="en-US" dirty="0"/>
              <a:t>analog some </a:t>
            </a:r>
            <a:r>
              <a:rPr lang="en-US" dirty="0" smtClean="0"/>
              <a:t>digital)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	each with its own proprietary protocol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This solution </a:t>
            </a:r>
            <a:r>
              <a:rPr lang="en-US" i="1" dirty="0" smtClean="0"/>
              <a:t>does</a:t>
            </a:r>
            <a:r>
              <a:rPr lang="en-US" dirty="0" smtClean="0"/>
              <a:t> have several advantages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only ECUs truly requiring communications are interconnected</a:t>
            </a:r>
          </a:p>
          <a:p>
            <a:pPr marL="457189" lvl="1" indent="0">
              <a:spcBef>
                <a:spcPts val="0"/>
              </a:spcBef>
              <a:buNone/>
            </a:pPr>
            <a:r>
              <a:rPr lang="en-US" dirty="0" smtClean="0"/>
              <a:t>(compartmentalization is good for security!)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single purpose protocols may be simpler to design (at least the 1</a:t>
            </a:r>
            <a:r>
              <a:rPr lang="en-US" baseline="30000" dirty="0" smtClean="0"/>
              <a:t>st</a:t>
            </a:r>
            <a:r>
              <a:rPr lang="en-US" dirty="0" smtClean="0"/>
              <a:t> time!)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but resulted in numerous problems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tremendous number of cables </a:t>
            </a:r>
            <a:r>
              <a:rPr lang="en-US" sz="3200" dirty="0"/>
              <a:t>(</a:t>
            </a:r>
            <a:r>
              <a:rPr lang="en-US" dirty="0" smtClean="0"/>
              <a:t> O(N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r>
              <a:rPr lang="en-US" sz="3200" dirty="0"/>
              <a:t>)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difficult to aggregate information for instrumentation and diagnosis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R&amp;D and maintenance complexity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packet format </a:t>
            </a:r>
            <a:r>
              <a:rPr lang="en-US" sz="4000" dirty="0" smtClean="0"/>
              <a:t>(omitting lower layers)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238130" y="6194427"/>
            <a:ext cx="1808601" cy="365125"/>
          </a:xfrm>
        </p:spPr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9620" y="6194427"/>
            <a:ext cx="626197" cy="365125"/>
          </a:xfrm>
        </p:spPr>
        <p:txBody>
          <a:bodyPr/>
          <a:lstStyle/>
          <a:p>
            <a:fld id="{8DF17D44-6068-47E9-A5C8-847E1A5AE787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8105774" y="1273450"/>
            <a:ext cx="4029076" cy="5121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SD packets use the standard SOME/IP header with:</a:t>
            </a:r>
          </a:p>
          <a:p>
            <a:pPr marL="0" indent="0">
              <a:buNone/>
            </a:pPr>
            <a:r>
              <a:rPr lang="en-US" sz="2400" dirty="0" smtClean="0"/>
              <a:t>Service ID 0xFFFF</a:t>
            </a:r>
          </a:p>
          <a:p>
            <a:pPr marL="0" indent="0">
              <a:buNone/>
            </a:pPr>
            <a:r>
              <a:rPr lang="en-US" sz="2400" dirty="0" smtClean="0"/>
              <a:t>Method ID 0x8100</a:t>
            </a:r>
          </a:p>
          <a:p>
            <a:pPr marL="0" indent="0">
              <a:buNone/>
            </a:pPr>
            <a:r>
              <a:rPr lang="en-US" sz="2400" dirty="0" smtClean="0"/>
              <a:t>Client ID 0x0000</a:t>
            </a:r>
          </a:p>
          <a:p>
            <a:pPr marL="0" indent="0">
              <a:buNone/>
            </a:pPr>
            <a:r>
              <a:rPr lang="en-US" sz="2400" dirty="0" smtClean="0"/>
              <a:t>Session ID increments as usual</a:t>
            </a:r>
          </a:p>
          <a:p>
            <a:pPr marL="0" indent="0">
              <a:buNone/>
            </a:pPr>
            <a:r>
              <a:rPr lang="en-US" sz="2400" dirty="0" smtClean="0"/>
              <a:t>Message type 0x02 </a:t>
            </a:r>
            <a:r>
              <a:rPr lang="en-US" sz="1800" dirty="0" smtClean="0"/>
              <a:t>NOTIFICATION</a:t>
            </a:r>
          </a:p>
          <a:p>
            <a:pPr marL="0" indent="0">
              <a:buNone/>
            </a:pPr>
            <a:r>
              <a:rPr lang="en-US" sz="2400" dirty="0"/>
              <a:t>Return code 0x00 </a:t>
            </a:r>
            <a:r>
              <a:rPr lang="en-US" sz="2000" dirty="0" smtClean="0"/>
              <a:t>No error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38774" y="2112106"/>
            <a:ext cx="256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Request ID  (32 </a:t>
            </a:r>
            <a:r>
              <a:rPr lang="en-US" sz="2400" dirty="0" smtClean="0"/>
              <a:t>bit)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51038" y="1311362"/>
            <a:ext cx="7337778" cy="50649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1039" y="2557522"/>
            <a:ext cx="7337778" cy="22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32609" y="3025516"/>
            <a:ext cx="7337778" cy="22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609" y="3505293"/>
            <a:ext cx="7337778" cy="22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609" y="3950709"/>
            <a:ext cx="7337778" cy="22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2609" y="4973562"/>
            <a:ext cx="7337778" cy="22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2609" y="5414539"/>
            <a:ext cx="7337778" cy="22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4981" y="2743583"/>
            <a:ext cx="17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Protocol </a:t>
            </a:r>
            <a:r>
              <a:rPr lang="en-US" dirty="0" err="1"/>
              <a:t>ver</a:t>
            </a:r>
            <a:r>
              <a:rPr lang="en-US" dirty="0"/>
              <a:t> (8b)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21962" y="2743583"/>
            <a:ext cx="182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 </a:t>
            </a:r>
            <a:r>
              <a:rPr lang="en-US" dirty="0" err="1"/>
              <a:t>ver</a:t>
            </a:r>
            <a:r>
              <a:rPr lang="en-US" dirty="0"/>
              <a:t> (8b)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92190" y="2738787"/>
            <a:ext cx="19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Message type (8b)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32739" y="2734177"/>
            <a:ext cx="17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code (8b)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392009" y="2562000"/>
            <a:ext cx="0" cy="9658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26452" y="2562494"/>
            <a:ext cx="0" cy="452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55253" y="2551527"/>
            <a:ext cx="0" cy="452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82800" y="3135019"/>
            <a:ext cx="113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Flags </a:t>
            </a:r>
            <a:r>
              <a:rPr lang="en-US" dirty="0"/>
              <a:t>(8b)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55393" y="3117895"/>
            <a:ext cx="248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Reserved (24b</a:t>
            </a:r>
            <a:r>
              <a:rPr lang="en-US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30591" y="3520321"/>
            <a:ext cx="363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Length of Entries (32 bit)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04117" y="4223188"/>
            <a:ext cx="1928248" cy="47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Entries array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72095" y="4971654"/>
            <a:ext cx="363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Length of Options (32 bit)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04117" y="5646849"/>
            <a:ext cx="1928248" cy="47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Options array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57563" y="2130550"/>
            <a:ext cx="7337778" cy="22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32609" y="1702626"/>
            <a:ext cx="7337778" cy="22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99849" y="1695445"/>
            <a:ext cx="200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Length (32 bit)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2922995" y="1284034"/>
            <a:ext cx="25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 ID (32 bit)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1125030" y="2132723"/>
            <a:ext cx="259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Client ID 0000 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06866" y="1305336"/>
            <a:ext cx="1901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Method ID 8100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06628" y="2132814"/>
            <a:ext cx="145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Session ID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95077" y="1333591"/>
            <a:ext cx="259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Service ID FFFF 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71643" y="2531406"/>
            <a:ext cx="319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62976" y="2523471"/>
            <a:ext cx="25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43657" y="2542736"/>
            <a:ext cx="25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258513" y="2534507"/>
            <a:ext cx="25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flags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 flags are currently defined, of which only 1 is important :</a:t>
            </a:r>
          </a:p>
          <a:p>
            <a:r>
              <a:rPr lang="en-US" b="1" dirty="0" smtClean="0"/>
              <a:t>Reboot flag </a:t>
            </a:r>
            <a:r>
              <a:rPr lang="en-US" dirty="0" smtClean="0"/>
              <a:t>(MSB) equals </a:t>
            </a:r>
            <a:r>
              <a:rPr lang="en-US" b="1" dirty="0" smtClean="0"/>
              <a:t>1</a:t>
            </a:r>
            <a:r>
              <a:rPr lang="en-US" dirty="0" smtClean="0"/>
              <a:t> after </a:t>
            </a:r>
            <a:r>
              <a:rPr lang="en-US" dirty="0"/>
              <a:t>reboot until </a:t>
            </a:r>
            <a:r>
              <a:rPr lang="en-US" dirty="0" smtClean="0"/>
              <a:t>Session-ID wraps around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thereafter set to </a:t>
            </a:r>
            <a:r>
              <a:rPr lang="en-US" b="1" dirty="0" smtClean="0"/>
              <a:t>0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note that reboot is detected in steady state by this flag changing </a:t>
            </a:r>
          </a:p>
          <a:p>
            <a:r>
              <a:rPr lang="en-US" b="1" dirty="0"/>
              <a:t>Unicast </a:t>
            </a:r>
            <a:r>
              <a:rPr lang="en-US" b="1" dirty="0" smtClean="0"/>
              <a:t>Flag </a:t>
            </a:r>
            <a:r>
              <a:rPr lang="en-US" dirty="0" smtClean="0"/>
              <a:t>(historical) set to </a:t>
            </a:r>
            <a:r>
              <a:rPr lang="en-US" b="1" dirty="0" smtClean="0"/>
              <a:t>1</a:t>
            </a:r>
          </a:p>
          <a:p>
            <a:r>
              <a:rPr lang="pt-BR" b="1" dirty="0"/>
              <a:t>Explicit Initial Data Control </a:t>
            </a:r>
            <a:r>
              <a:rPr lang="pt-BR" b="1" dirty="0" smtClean="0"/>
              <a:t>Flag </a:t>
            </a:r>
            <a:r>
              <a:rPr lang="pt-BR" dirty="0" smtClean="0"/>
              <a:t>(legacy)</a:t>
            </a:r>
          </a:p>
          <a:p>
            <a:pPr marL="0" indent="0">
              <a:buNone/>
            </a:pPr>
            <a:r>
              <a:rPr lang="pt-BR" dirty="0" smtClean="0"/>
              <a:t>	set to </a:t>
            </a:r>
            <a:r>
              <a:rPr lang="pt-BR" b="1" dirty="0" smtClean="0"/>
              <a:t>1</a:t>
            </a:r>
            <a:r>
              <a:rPr lang="pt-BR" dirty="0" smtClean="0"/>
              <a:t> if the server ECU sends an initial value for field events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Entries array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5"/>
            <a:ext cx="10958515" cy="5179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entry array is used to detail </a:t>
            </a:r>
          </a:p>
          <a:p>
            <a:r>
              <a:rPr lang="en-US" dirty="0" smtClean="0"/>
              <a:t>the services (</a:t>
            </a:r>
            <a:r>
              <a:rPr lang="en-US" dirty="0" smtClean="0">
                <a:solidFill>
                  <a:srgbClr val="0070C0"/>
                </a:solidFill>
              </a:rPr>
              <a:t>format 1</a:t>
            </a:r>
            <a:r>
              <a:rPr lang="en-US" dirty="0" smtClean="0"/>
              <a:t>)    and </a:t>
            </a:r>
          </a:p>
          <a:p>
            <a:r>
              <a:rPr lang="en-US" dirty="0" smtClean="0"/>
              <a:t>the event groups (</a:t>
            </a:r>
            <a:r>
              <a:rPr lang="en-US" dirty="0" smtClean="0">
                <a:solidFill>
                  <a:srgbClr val="7030A0"/>
                </a:solidFill>
              </a:rPr>
              <a:t>format 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Type values</a:t>
            </a:r>
          </a:p>
          <a:p>
            <a:pPr marL="0" indent="0">
              <a:buNone/>
            </a:pPr>
            <a:r>
              <a:rPr lang="en-US" dirty="0" smtClean="0"/>
              <a:t>0 – Find</a:t>
            </a:r>
          </a:p>
          <a:p>
            <a:pPr marL="0" indent="0">
              <a:buNone/>
            </a:pPr>
            <a:r>
              <a:rPr lang="en-US" dirty="0" smtClean="0"/>
              <a:t>1 – Offer, </a:t>
            </a:r>
            <a:r>
              <a:rPr lang="en-US" dirty="0" err="1" smtClean="0"/>
              <a:t>StopOffer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 – Subscribe, </a:t>
            </a:r>
            <a:r>
              <a:rPr lang="en-US" dirty="0" err="1" smtClean="0"/>
              <a:t>StopSubscribe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– </a:t>
            </a:r>
            <a:r>
              <a:rPr lang="en-US" dirty="0" err="1" smtClean="0"/>
              <a:t>SubscribeAck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StopSubscribeNack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5263031" y="1590674"/>
            <a:ext cx="6716198" cy="3686568"/>
            <a:chOff x="5263031" y="1590674"/>
            <a:chExt cx="6716198" cy="3686568"/>
          </a:xfrm>
        </p:grpSpPr>
        <p:sp>
          <p:nvSpPr>
            <p:cNvPr id="8" name="Rectangle 7"/>
            <p:cNvSpPr/>
            <p:nvPr/>
          </p:nvSpPr>
          <p:spPr>
            <a:xfrm>
              <a:off x="5263031" y="1590674"/>
              <a:ext cx="6557495" cy="3667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8" idx="1"/>
              <a:endCxn id="8" idx="3"/>
            </p:cNvCxnSpPr>
            <p:nvPr/>
          </p:nvCxnSpPr>
          <p:spPr>
            <a:xfrm>
              <a:off x="5263031" y="3424237"/>
              <a:ext cx="65574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63031" y="4348814"/>
              <a:ext cx="65574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63031" y="2520014"/>
              <a:ext cx="6557495" cy="41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541779" y="1590674"/>
              <a:ext cx="0" cy="18246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02406" y="1590674"/>
              <a:ext cx="0" cy="9293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164252" y="1590674"/>
              <a:ext cx="0" cy="9293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014516" y="1590674"/>
              <a:ext cx="0" cy="9293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902406" y="3415364"/>
              <a:ext cx="0" cy="9293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743575" y="1855289"/>
              <a:ext cx="723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Type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87368" y="1900681"/>
              <a:ext cx="1587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ndex 1</a:t>
              </a:r>
              <a:r>
                <a:rPr lang="en-US" sz="1600" baseline="30000" dirty="0" smtClean="0"/>
                <a:t>st</a:t>
              </a:r>
              <a:r>
                <a:rPr lang="en-US" sz="1600" dirty="0" smtClean="0"/>
                <a:t> options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75122" y="1905977"/>
              <a:ext cx="1669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</a:t>
              </a:r>
              <a:r>
                <a:rPr lang="en-US" sz="1600" dirty="0" smtClean="0"/>
                <a:t>ndex 2</a:t>
              </a:r>
              <a:r>
                <a:rPr lang="en-US" sz="1600" baseline="30000" dirty="0" smtClean="0"/>
                <a:t>nd</a:t>
              </a:r>
              <a:r>
                <a:rPr lang="en-US" sz="1600" dirty="0"/>
                <a:t> </a:t>
              </a:r>
              <a:r>
                <a:rPr lang="en-US" sz="1600" dirty="0" smtClean="0"/>
                <a:t>options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048566" y="1778345"/>
              <a:ext cx="10641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#</a:t>
              </a:r>
            </a:p>
            <a:p>
              <a:pPr algn="ctr"/>
              <a:r>
                <a:rPr lang="en-US" sz="1400" dirty="0" smtClean="0"/>
                <a:t>1</a:t>
              </a:r>
              <a:r>
                <a:rPr lang="en-US" sz="1400" baseline="30000" dirty="0" smtClean="0"/>
                <a:t>st</a:t>
              </a:r>
              <a:r>
                <a:rPr lang="en-US" sz="1400" dirty="0" smtClean="0"/>
                <a:t> options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79286" y="1797070"/>
              <a:ext cx="10999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#</a:t>
              </a:r>
            </a:p>
            <a:p>
              <a:pPr algn="ctr"/>
              <a:r>
                <a:rPr lang="en-US" sz="1400" dirty="0" smtClean="0"/>
                <a:t>2</a:t>
              </a:r>
              <a:r>
                <a:rPr lang="en-US" sz="1400" baseline="30000" dirty="0" smtClean="0"/>
                <a:t>nd</a:t>
              </a:r>
              <a:r>
                <a:rPr lang="en-US" sz="1400" dirty="0" smtClean="0"/>
                <a:t> options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048064" y="3721724"/>
              <a:ext cx="723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TTL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06569" y="2746528"/>
              <a:ext cx="1474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Service ID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539840" y="2772338"/>
              <a:ext cx="1474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Instance ID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64151" y="3567836"/>
              <a:ext cx="1000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Major</a:t>
              </a:r>
            </a:p>
            <a:p>
              <a:r>
                <a:rPr lang="en-US" sz="2000" dirty="0" smtClean="0"/>
                <a:t>version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95942" y="4344704"/>
              <a:ext cx="1758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Minor version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8538560" y="4857750"/>
              <a:ext cx="0" cy="41629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794930" y="4857750"/>
              <a:ext cx="0" cy="41629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762195" y="4884331"/>
              <a:ext cx="88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counter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62013" y="4815577"/>
              <a:ext cx="2329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Event group ID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22868" y="4874075"/>
              <a:ext cx="955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reserved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6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array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Options define </a:t>
            </a:r>
          </a:p>
          <a:p>
            <a:r>
              <a:rPr lang="en-US" dirty="0" smtClean="0"/>
              <a:t>IPv4 or IPv6 addresses</a:t>
            </a:r>
          </a:p>
          <a:p>
            <a:r>
              <a:rPr lang="en-US" dirty="0" smtClean="0"/>
              <a:t>unicast/multicast</a:t>
            </a:r>
          </a:p>
          <a:p>
            <a:r>
              <a:rPr lang="en-US" dirty="0" smtClean="0"/>
              <a:t>L4 transport protocol </a:t>
            </a:r>
          </a:p>
          <a:p>
            <a:r>
              <a:rPr lang="en-US" dirty="0" smtClean="0"/>
              <a:t>port numbers</a:t>
            </a:r>
          </a:p>
          <a:p>
            <a:r>
              <a:rPr lang="en-US" dirty="0" smtClean="0"/>
              <a:t>load balancing</a:t>
            </a:r>
          </a:p>
          <a:p>
            <a:r>
              <a:rPr lang="en-US" dirty="0" smtClean="0"/>
              <a:t>configuration strings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   human-readable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name=value pairs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Example formats: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462553" y="1108793"/>
            <a:ext cx="6376519" cy="1188240"/>
            <a:chOff x="5205881" y="1574011"/>
            <a:chExt cx="6376519" cy="1188240"/>
          </a:xfrm>
        </p:grpSpPr>
        <p:sp>
          <p:nvSpPr>
            <p:cNvPr id="8" name="Rectangle 7"/>
            <p:cNvSpPr/>
            <p:nvPr/>
          </p:nvSpPr>
          <p:spPr>
            <a:xfrm>
              <a:off x="5205882" y="1590675"/>
              <a:ext cx="6376518" cy="1171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205881" y="2053289"/>
              <a:ext cx="6376518" cy="61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21377" y="1590674"/>
              <a:ext cx="0" cy="478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99335" y="1607639"/>
              <a:ext cx="1288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Length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1861" y="1581776"/>
              <a:ext cx="1039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Type 1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019" y="2162926"/>
              <a:ext cx="300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Configuration string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128948" y="1574011"/>
              <a:ext cx="134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reserved</a:t>
              </a:r>
              <a:endParaRPr lang="en-US" sz="16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8484628" y="1599156"/>
              <a:ext cx="0" cy="478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5462553" y="2579454"/>
            <a:ext cx="6376519" cy="1475678"/>
            <a:chOff x="5205881" y="2579454"/>
            <a:chExt cx="6376519" cy="1475678"/>
          </a:xfrm>
        </p:grpSpPr>
        <p:sp>
          <p:nvSpPr>
            <p:cNvPr id="51" name="Rectangle 50"/>
            <p:cNvSpPr/>
            <p:nvPr/>
          </p:nvSpPr>
          <p:spPr>
            <a:xfrm>
              <a:off x="5205882" y="2596118"/>
              <a:ext cx="6376518" cy="14465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205881" y="3058732"/>
              <a:ext cx="6376518" cy="61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021377" y="2596117"/>
              <a:ext cx="0" cy="478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399335" y="2613082"/>
              <a:ext cx="1288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Length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681861" y="2587219"/>
              <a:ext cx="1039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Type 4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42582" y="3554205"/>
              <a:ext cx="1317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reserved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128948" y="2579454"/>
              <a:ext cx="134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reserved</a:t>
              </a:r>
              <a:endParaRPr lang="en-US" sz="1600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8484628" y="2604599"/>
              <a:ext cx="0" cy="478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205881" y="3564053"/>
              <a:ext cx="6376518" cy="61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282042" y="3100541"/>
              <a:ext cx="2967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IPv4 address (32 bit)</a:t>
              </a:r>
              <a:endParaRPr lang="en-US" sz="24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8474961" y="3564053"/>
              <a:ext cx="0" cy="478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856354" y="3564053"/>
              <a:ext cx="0" cy="478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061188" y="3564053"/>
              <a:ext cx="1317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L4 proto</a:t>
              </a:r>
              <a:endParaRPr lang="en-US" sz="2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79444" y="3593467"/>
              <a:ext cx="2040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port number</a:t>
              </a:r>
              <a:endParaRPr lang="en-US" sz="2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470575" y="4255859"/>
            <a:ext cx="6376519" cy="1889330"/>
            <a:chOff x="5213903" y="4255859"/>
            <a:chExt cx="6376519" cy="1889330"/>
          </a:xfrm>
        </p:grpSpPr>
        <p:sp>
          <p:nvSpPr>
            <p:cNvPr id="65" name="Rectangle 64"/>
            <p:cNvSpPr/>
            <p:nvPr/>
          </p:nvSpPr>
          <p:spPr>
            <a:xfrm>
              <a:off x="5213904" y="4272523"/>
              <a:ext cx="6376518" cy="187266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5213903" y="4735137"/>
              <a:ext cx="6376518" cy="61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0029399" y="4272522"/>
              <a:ext cx="0" cy="478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407357" y="4289487"/>
              <a:ext cx="1288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Length</a:t>
              </a:r>
              <a:endParaRPr lang="en-US" sz="2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689883" y="4263624"/>
              <a:ext cx="1039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Type 6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50604" y="5631660"/>
              <a:ext cx="1317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reserved</a:t>
              </a:r>
              <a:endParaRPr lang="en-US" sz="2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136970" y="4255859"/>
              <a:ext cx="134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reserved</a:t>
              </a:r>
              <a:endParaRPr lang="en-US" sz="1600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8492650" y="4281004"/>
              <a:ext cx="0" cy="478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213903" y="5641508"/>
              <a:ext cx="6376518" cy="61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041147" y="4968468"/>
              <a:ext cx="2867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IPv6 address (128 bit)</a:t>
              </a:r>
              <a:endParaRPr lang="en-US" sz="2400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8482983" y="5641508"/>
              <a:ext cx="0" cy="478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64376" y="5641508"/>
              <a:ext cx="0" cy="478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069210" y="5641508"/>
              <a:ext cx="1317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L4 proto</a:t>
              </a:r>
              <a:endParaRPr lang="en-US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187466" y="5670922"/>
              <a:ext cx="2040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port number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8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SOME/IP start-up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Vehicle networks are expected to start-up in </a:t>
            </a:r>
            <a:r>
              <a:rPr lang="en-US" i="1" dirty="0"/>
              <a:t>sub-second</a:t>
            </a:r>
            <a:r>
              <a:rPr lang="en-US" dirty="0"/>
              <a:t> </a:t>
            </a:r>
            <a:r>
              <a:rPr lang="en-US" dirty="0" smtClean="0"/>
              <a:t>times, including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powering up ECUs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software </a:t>
            </a:r>
            <a:r>
              <a:rPr lang="en-US" dirty="0"/>
              <a:t>boot </a:t>
            </a:r>
            <a:r>
              <a:rPr lang="en-US" dirty="0" smtClean="0"/>
              <a:t>time</a:t>
            </a:r>
          </a:p>
          <a:p>
            <a:pPr>
              <a:spcBef>
                <a:spcPts val="0"/>
              </a:spcBef>
            </a:pPr>
            <a:r>
              <a:rPr lang="en-US" dirty="0"/>
              <a:t>n</a:t>
            </a:r>
            <a:r>
              <a:rPr lang="en-US" dirty="0" smtClean="0"/>
              <a:t>etwork auto-configuration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service discovery (for mission-critical services)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SOME/IP networks require </a:t>
            </a:r>
            <a:r>
              <a:rPr lang="en-US" i="1" dirty="0" smtClean="0"/>
              <a:t>many more steps </a:t>
            </a:r>
            <a:r>
              <a:rPr lang="en-US" dirty="0" smtClean="0"/>
              <a:t>than CAN networks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Ethernet – flooding and MAC table population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 –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optional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DHCP address acquisition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TCP – 3-way handshakes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SOME/IP SD – service advertisement, (find), offer, subscribe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/>
              <a:t>					network is considered functional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400" dirty="0"/>
              <a:t>						when all clients have found all required services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SOME/IP – first requests </a:t>
            </a:r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due to higher rates, each step is much faster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215" y="1910863"/>
            <a:ext cx="686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Vacuum-tube based televisions would take tens of seconds to </a:t>
            </a:r>
            <a:r>
              <a:rPr lang="en-US" i="1" dirty="0">
                <a:solidFill>
                  <a:srgbClr val="002060"/>
                </a:solidFill>
              </a:rPr>
              <a:t>warm-up</a:t>
            </a:r>
          </a:p>
          <a:p>
            <a:r>
              <a:rPr lang="en-US" dirty="0">
                <a:solidFill>
                  <a:srgbClr val="002060"/>
                </a:solidFill>
              </a:rPr>
              <a:t>Modern entertainment systems take about the same amount of time</a:t>
            </a:r>
          </a:p>
          <a:p>
            <a:pPr defTabSz="457189"/>
            <a:r>
              <a:rPr lang="en-US" dirty="0">
                <a:solidFill>
                  <a:srgbClr val="002060"/>
                </a:solidFill>
              </a:rPr>
              <a:t>	due to software initialization times</a:t>
            </a:r>
          </a:p>
        </p:txBody>
      </p:sp>
      <p:sp>
        <p:nvSpPr>
          <p:cNvPr id="7" name="TextBox 6"/>
          <p:cNvSpPr txBox="1"/>
          <p:nvPr/>
        </p:nvSpPr>
        <p:spPr>
          <a:xfrm rot="770049">
            <a:off x="6445745" y="4810111"/>
            <a:ext cx="558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In practice, SOME/IP </a:t>
            </a:r>
            <a:r>
              <a:rPr lang="en-US" dirty="0" smtClean="0">
                <a:solidFill>
                  <a:srgbClr val="002060"/>
                </a:solidFill>
              </a:rPr>
              <a:t>often boots </a:t>
            </a:r>
            <a:r>
              <a:rPr lang="en-US" dirty="0">
                <a:solidFill>
                  <a:srgbClr val="002060"/>
                </a:solidFill>
              </a:rPr>
              <a:t>in less than 10 </a:t>
            </a:r>
            <a:r>
              <a:rPr lang="en-US" dirty="0" err="1">
                <a:solidFill>
                  <a:srgbClr val="002060"/>
                </a:solidFill>
              </a:rPr>
              <a:t>ms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1635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SOME/IP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ADAS system client needs to receive warnings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from a video object recognition system </a:t>
            </a:r>
            <a:r>
              <a:rPr lang="en-US" dirty="0" smtClean="0"/>
              <a:t>server (service 1111)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Event group </a:t>
            </a:r>
            <a:r>
              <a:rPr lang="en-US" dirty="0" smtClean="0"/>
              <a:t>2222 of service 1111 contains </a:t>
            </a:r>
            <a:r>
              <a:rPr lang="en-US" dirty="0" smtClean="0"/>
              <a:t>events such as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lane crossing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zebra crossing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pedestrian in street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obstruction ahead</a:t>
            </a:r>
          </a:p>
          <a:p>
            <a:pPr marL="0" indent="0">
              <a:buNone/>
            </a:pPr>
            <a:r>
              <a:rPr lang="en-US" dirty="0" smtClean="0"/>
              <a:t>How does SOME/IP handle this?</a:t>
            </a:r>
          </a:p>
          <a:p>
            <a:pPr marL="0" indent="0">
              <a:buNone/>
            </a:pPr>
            <a:r>
              <a:rPr lang="en-US" dirty="0" smtClean="0"/>
              <a:t>Assume that the Interface Specification defines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95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17914"/>
              </p:ext>
            </p:extLst>
          </p:nvPr>
        </p:nvGraphicFramePr>
        <p:xfrm>
          <a:off x="623883" y="5340676"/>
          <a:ext cx="1016816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7542"/>
                <a:gridCol w="5370621"/>
              </a:tblGrid>
              <a:tr h="3737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Server has IPv4 address 10.1.1.100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/>
                        <a:t>Client has IPv4 address 10.1.1.200</a:t>
                      </a:r>
                      <a:endParaRPr lang="en-US" sz="2400" dirty="0"/>
                    </a:p>
                  </a:txBody>
                  <a:tcPr/>
                </a:tc>
              </a:tr>
              <a:tr h="373706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/>
                        <a:t>SD multicast address 239.1.1.100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Service ID 1111, Event group=2222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3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SOME/IP </a:t>
            </a:r>
            <a:r>
              <a:rPr lang="en-US" dirty="0" smtClean="0"/>
              <a:t>example message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4" y="1073425"/>
            <a:ext cx="10958515" cy="5508127"/>
          </a:xfrm>
        </p:spPr>
        <p:txBody>
          <a:bodyPr/>
          <a:lstStyle/>
          <a:p>
            <a:r>
              <a:rPr lang="en-US" sz="2400" dirty="0"/>
              <a:t>Client </a:t>
            </a:r>
            <a:r>
              <a:rPr lang="en-US" sz="2400" dirty="0" smtClean="0"/>
              <a:t>sends FIND SD message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SA=10.1.1.200, DA=239.1.1.100 </a:t>
            </a:r>
            <a:r>
              <a:rPr lang="en-US" sz="1800" dirty="0" smtClean="0"/>
              <a:t>(multicast)</a:t>
            </a:r>
            <a:r>
              <a:rPr lang="en-US" sz="2000" dirty="0" smtClean="0"/>
              <a:t>, UDP </a:t>
            </a:r>
            <a:r>
              <a:rPr lang="en-US" sz="2000" dirty="0" err="1" smtClean="0"/>
              <a:t>DA_port</a:t>
            </a:r>
            <a:r>
              <a:rPr lang="en-US" sz="2000" dirty="0" smtClean="0"/>
              <a:t>=30490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Type=0, </a:t>
            </a:r>
            <a:r>
              <a:rPr lang="en-US" sz="2000" dirty="0" err="1" smtClean="0"/>
              <a:t>Service_ID</a:t>
            </a:r>
            <a:r>
              <a:rPr lang="en-US" sz="2000" dirty="0" smtClean="0"/>
              <a:t>=1111 (no options)</a:t>
            </a:r>
            <a:endParaRPr lang="en-US" sz="2000" dirty="0"/>
          </a:p>
          <a:p>
            <a:r>
              <a:rPr lang="en-US" sz="2400" dirty="0" smtClean="0"/>
              <a:t>Server sends </a:t>
            </a:r>
            <a:r>
              <a:rPr lang="en-US" sz="2400" dirty="0" err="1" smtClean="0"/>
              <a:t>OfferService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000" dirty="0" smtClean="0"/>
              <a:t>SA=10.1.1.100, DA=10.1.1.200, UDP </a:t>
            </a:r>
            <a:r>
              <a:rPr lang="en-US" sz="2000" dirty="0" err="1" smtClean="0"/>
              <a:t>DA_port</a:t>
            </a:r>
            <a:r>
              <a:rPr lang="en-US" sz="2000" dirty="0" smtClean="0"/>
              <a:t>=30490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Type=1, </a:t>
            </a:r>
            <a:r>
              <a:rPr lang="en-US" sz="2000" dirty="0" err="1" smtClean="0"/>
              <a:t>Service_ID</a:t>
            </a:r>
            <a:r>
              <a:rPr lang="en-US" sz="2000" dirty="0" smtClean="0"/>
              <a:t>=1111 	  options : IPv4, unicast, UDP, port=30502</a:t>
            </a:r>
          </a:p>
          <a:p>
            <a:r>
              <a:rPr lang="en-US" sz="2400" dirty="0" smtClean="0"/>
              <a:t>Client sends </a:t>
            </a:r>
            <a:r>
              <a:rPr lang="en-US" sz="2400" dirty="0"/>
              <a:t>SD </a:t>
            </a:r>
            <a:r>
              <a:rPr lang="en-US" sz="2400" dirty="0" smtClean="0"/>
              <a:t>Subscribe message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SA=10.1.1.200, DA=</a:t>
            </a:r>
            <a:r>
              <a:rPr lang="en-US" sz="2000" dirty="0"/>
              <a:t>10.1.1.100</a:t>
            </a:r>
            <a:r>
              <a:rPr lang="en-US" sz="2000" dirty="0" smtClean="0"/>
              <a:t>, </a:t>
            </a:r>
            <a:r>
              <a:rPr lang="en-US" sz="2000" dirty="0"/>
              <a:t>UDP </a:t>
            </a:r>
            <a:r>
              <a:rPr lang="en-US" sz="2000" dirty="0" err="1" smtClean="0"/>
              <a:t>DA_port</a:t>
            </a:r>
            <a:r>
              <a:rPr lang="en-US" sz="2000" dirty="0" smtClean="0"/>
              <a:t>=30502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Type=2, </a:t>
            </a:r>
            <a:r>
              <a:rPr lang="en-US" sz="2000" dirty="0" err="1" smtClean="0"/>
              <a:t>Service_ID</a:t>
            </a:r>
            <a:r>
              <a:rPr lang="en-US" sz="2000" dirty="0" smtClean="0"/>
              <a:t>=1111, </a:t>
            </a:r>
            <a:r>
              <a:rPr lang="en-US" sz="2000" dirty="0" err="1" smtClean="0"/>
              <a:t>Eventgroup</a:t>
            </a:r>
            <a:r>
              <a:rPr lang="en-US" sz="2000" dirty="0" smtClean="0"/>
              <a:t>=2222  options : port=</a:t>
            </a:r>
            <a:r>
              <a:rPr lang="en-US" sz="2000" dirty="0"/>
              <a:t>49200</a:t>
            </a:r>
            <a:endParaRPr lang="en-US" sz="2000" dirty="0" smtClean="0"/>
          </a:p>
          <a:p>
            <a:r>
              <a:rPr lang="en-US" sz="2400" dirty="0"/>
              <a:t>Server sends </a:t>
            </a:r>
            <a:r>
              <a:rPr lang="en-US" sz="2400" dirty="0" smtClean="0"/>
              <a:t>SD </a:t>
            </a:r>
            <a:r>
              <a:rPr lang="en-US" sz="2400" dirty="0" err="1" smtClean="0"/>
              <a:t>SubscribeAck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SA=10.1.1.100, </a:t>
            </a:r>
            <a:r>
              <a:rPr lang="en-US" sz="2000" dirty="0" smtClean="0"/>
              <a:t>DA=10.1.1.200, </a:t>
            </a:r>
            <a:r>
              <a:rPr lang="en-US" sz="2000" dirty="0"/>
              <a:t>UDP </a:t>
            </a:r>
            <a:r>
              <a:rPr lang="en-US" sz="2000" dirty="0" err="1" smtClean="0"/>
              <a:t>SA_port</a:t>
            </a:r>
            <a:r>
              <a:rPr lang="en-US" sz="2000" dirty="0" smtClean="0"/>
              <a:t>=49200 </a:t>
            </a:r>
            <a:r>
              <a:rPr lang="en-US" sz="2000" dirty="0" err="1" smtClean="0"/>
              <a:t>DA_port</a:t>
            </a:r>
            <a:r>
              <a:rPr lang="en-US" sz="2000" dirty="0" smtClean="0"/>
              <a:t>=30490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Type=3, </a:t>
            </a:r>
            <a:r>
              <a:rPr lang="en-US" sz="2000" dirty="0" err="1" smtClean="0"/>
              <a:t>Service_ID</a:t>
            </a:r>
            <a:r>
              <a:rPr lang="en-US" sz="2000" dirty="0" smtClean="0"/>
              <a:t>=1111 (no options)</a:t>
            </a:r>
            <a:endParaRPr lang="en-US" sz="2000" dirty="0"/>
          </a:p>
          <a:p>
            <a:r>
              <a:rPr lang="en-US" sz="2400" dirty="0"/>
              <a:t>Server sends </a:t>
            </a:r>
            <a:r>
              <a:rPr lang="en-US" sz="2400" dirty="0" smtClean="0"/>
              <a:t>SOME/IP Event message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SA=10.1.1.100, </a:t>
            </a:r>
            <a:r>
              <a:rPr lang="en-US" sz="2000" dirty="0" smtClean="0"/>
              <a:t>DA=10.1.1.200, </a:t>
            </a:r>
            <a:r>
              <a:rPr lang="en-US" sz="2000" dirty="0"/>
              <a:t>UDP </a:t>
            </a:r>
            <a:r>
              <a:rPr lang="en-US" sz="2000" dirty="0" err="1" smtClean="0"/>
              <a:t>SA_port</a:t>
            </a:r>
            <a:r>
              <a:rPr lang="en-US" sz="2000" dirty="0" smtClean="0"/>
              <a:t>=30502, </a:t>
            </a:r>
            <a:r>
              <a:rPr lang="en-US" sz="2000" dirty="0" err="1" smtClean="0"/>
              <a:t>DA_port</a:t>
            </a:r>
            <a:r>
              <a:rPr lang="en-US" sz="2000" dirty="0" smtClean="0"/>
              <a:t>=49200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Type=2, </a:t>
            </a:r>
            <a:r>
              <a:rPr lang="en-US" sz="2000" dirty="0" err="1" smtClean="0"/>
              <a:t>Return_code</a:t>
            </a:r>
            <a:r>
              <a:rPr lang="en-US" sz="2000" dirty="0" smtClean="0"/>
              <a:t>=0, </a:t>
            </a:r>
            <a:r>
              <a:rPr lang="en-US" sz="2000" dirty="0"/>
              <a:t>serialized data of the event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96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835398" y="1722398"/>
            <a:ext cx="2747002" cy="3480214"/>
            <a:chOff x="8835398" y="1012712"/>
            <a:chExt cx="2747002" cy="3480214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8072861" y="2406272"/>
              <a:ext cx="189440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Client 10.1.1.200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10421648" y="2368976"/>
              <a:ext cx="1952171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Server 10.1.1.100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214834" y="1012712"/>
              <a:ext cx="0" cy="34802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204490" y="1012712"/>
              <a:ext cx="0" cy="34802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53419" y="1223761"/>
              <a:ext cx="960471" cy="2575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829313">
              <a:off x="9283039" y="1017091"/>
              <a:ext cx="94085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SD Find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9248122" y="1519999"/>
              <a:ext cx="1909864" cy="5996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20612361" flipH="1">
              <a:off x="9748746" y="1426281"/>
              <a:ext cx="1438903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SD Offer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987639">
              <a:off x="9519671" y="2319476"/>
              <a:ext cx="157018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SD subscribe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9238130" y="2307912"/>
              <a:ext cx="1924727" cy="60433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9233036" y="3757074"/>
              <a:ext cx="1934575" cy="25026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1235386">
              <a:off x="9862359" y="3530147"/>
              <a:ext cx="83484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Event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9233036" y="3080273"/>
              <a:ext cx="1934575" cy="27387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21151390">
              <a:off x="9505040" y="2896341"/>
              <a:ext cx="1680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Subscribe 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6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SOME/IP (lack of)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of Ethernet and the IP suite enlarges the attack surface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as compared to simpler automotive networks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Unfortunately, the rapid development of the field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re-use of existing insecure IoT software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lack of security experience of automotive engineers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false belief in </a:t>
            </a:r>
            <a:r>
              <a:rPr lang="en-US" i="1" dirty="0" smtClean="0"/>
              <a:t>security via obscurity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have greatly worsened the situation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SOME/IP’s RPC mechanism </a:t>
            </a:r>
            <a:r>
              <a:rPr lang="en-US" dirty="0" smtClean="0"/>
              <a:t>has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/>
              <a:t>built-in security </a:t>
            </a:r>
            <a:r>
              <a:rPr lang="en-US" b="1" dirty="0" smtClean="0"/>
              <a:t>mechanisms!</a:t>
            </a:r>
          </a:p>
          <a:p>
            <a:pPr marL="0" indent="0">
              <a:buNone/>
            </a:pPr>
            <a:r>
              <a:rPr lang="en-US" dirty="0" smtClean="0"/>
              <a:t>SOME/IP has the arsenal of Ethernet and IP suite security tools available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in practice these are not currently used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The situation parallels that of 3G cellular systems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	where R&amp;D teams were clueless regarding security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order to help debugging and diagnostics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SOME/IP SD </a:t>
            </a:r>
            <a:r>
              <a:rPr lang="en-US" dirty="0" smtClean="0"/>
              <a:t>includes human </a:t>
            </a:r>
            <a:r>
              <a:rPr lang="en-US" dirty="0"/>
              <a:t>readable </a:t>
            </a:r>
            <a:r>
              <a:rPr lang="en-US" dirty="0" smtClean="0"/>
              <a:t>(text) service names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in addition </a:t>
            </a:r>
            <a:r>
              <a:rPr lang="en-US" dirty="0"/>
              <a:t>to the unique </a:t>
            </a:r>
            <a:r>
              <a:rPr lang="en-US" dirty="0" smtClean="0"/>
              <a:t>identifiers</a:t>
            </a:r>
          </a:p>
          <a:p>
            <a:pPr marL="0" indent="0">
              <a:buNone/>
            </a:pPr>
            <a:r>
              <a:rPr lang="en-US" dirty="0" smtClean="0"/>
              <a:t>This is a extremely hacker-friendly feature!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is one security feature in the standard!</a:t>
            </a:r>
          </a:p>
          <a:p>
            <a:pPr marL="0" indent="0">
              <a:buNone/>
            </a:pPr>
            <a:r>
              <a:rPr lang="en-US" dirty="0" smtClean="0"/>
              <a:t>SOME/IP service find and offer messages are usually multicast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may be unicast instead </a:t>
            </a:r>
          </a:p>
          <a:p>
            <a:pPr marL="0" indent="0">
              <a:buNone/>
            </a:pPr>
            <a:r>
              <a:rPr lang="en-US" dirty="0" smtClean="0"/>
              <a:t>This idea is to prevent unexpected ECUs from subscribing to a service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at the cost of knowing a priori which clients need to subscribe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thus obviating the need for the service offer!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0" y="2089340"/>
            <a:ext cx="781050" cy="7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attack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Attacks are usually distinguished according to</a:t>
            </a:r>
          </a:p>
          <a:p>
            <a:pPr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equiring physical access to the Ethernet network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requiring only remote access (exploiting V2X communications)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but the line is blurry because of gateways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Current remote attacks typically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enter via the cellular or WiFi networks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pwn</a:t>
            </a:r>
            <a:r>
              <a:rPr lang="en-US" dirty="0" smtClean="0"/>
              <a:t> the entertainment system (Ethernet, </a:t>
            </a:r>
            <a:r>
              <a:rPr lang="en-US" dirty="0" err="1" smtClean="0"/>
              <a:t>FlexRay</a:t>
            </a:r>
            <a:r>
              <a:rPr lang="en-US" dirty="0" smtClean="0"/>
              <a:t> or MOST)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usually via standard spoofed ID, over-runs, malformed packets, etc.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jump via a gateway to other networks (including CAN)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Fortunately, anomaly detection may be simpler in vehicular systems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One company with solutions in this field is Argus Cyber Security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Y(J)S  SOME/IP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17D44-6068-47E9-A5C8-847E1A5AE787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17526</TotalTime>
  <Words>3667</Words>
  <Application>Microsoft Office PowerPoint</Application>
  <PresentationFormat>Widescreen</PresentationFormat>
  <Paragraphs>1664</Paragraphs>
  <Slides>101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Arial</vt:lpstr>
      <vt:lpstr>Calibri</vt:lpstr>
      <vt:lpstr>Calibri Light</vt:lpstr>
      <vt:lpstr>Segoe Script</vt:lpstr>
      <vt:lpstr>Times New Roman</vt:lpstr>
      <vt:lpstr>Wingdings</vt:lpstr>
      <vt:lpstr>Office Theme</vt:lpstr>
      <vt:lpstr>Automotive networks and  the world of SOME/IP</vt:lpstr>
      <vt:lpstr>ECUs</vt:lpstr>
      <vt:lpstr>What’s an ECU made of?</vt:lpstr>
      <vt:lpstr>For example?</vt:lpstr>
      <vt:lpstr>Newer ECUs</vt:lpstr>
      <vt:lpstr>And more futuristic!</vt:lpstr>
      <vt:lpstr>Why not a single CPU?</vt:lpstr>
      <vt:lpstr>Communications</vt:lpstr>
      <vt:lpstr>The original solution</vt:lpstr>
      <vt:lpstr>The cost of networking ECUs</vt:lpstr>
      <vt:lpstr>Automotive network standards</vt:lpstr>
      <vt:lpstr>CAN bus</vt:lpstr>
      <vt:lpstr>CAN bus history</vt:lpstr>
      <vt:lpstr>CAN speeds</vt:lpstr>
      <vt:lpstr>CAN Multiple access method</vt:lpstr>
      <vt:lpstr>How are messages transmitted in CAN bus ?</vt:lpstr>
      <vt:lpstr>CAN frame types</vt:lpstr>
      <vt:lpstr>Data frames (CAN 2.0 format)</vt:lpstr>
      <vt:lpstr>CAN serialization</vt:lpstr>
      <vt:lpstr>CAN diagnostics</vt:lpstr>
      <vt:lpstr>Higher layers</vt:lpstr>
      <vt:lpstr>CANOpen</vt:lpstr>
      <vt:lpstr>CANOpen device components</vt:lpstr>
      <vt:lpstr>CANOpen operation</vt:lpstr>
      <vt:lpstr>CANOpen modes in modern terms</vt:lpstr>
      <vt:lpstr>LIN bus</vt:lpstr>
      <vt:lpstr>LIN multiple access method</vt:lpstr>
      <vt:lpstr>LIN frames</vt:lpstr>
      <vt:lpstr>LIN frames</vt:lpstr>
      <vt:lpstr>FlexRay</vt:lpstr>
      <vt:lpstr>FlexRay wiring</vt:lpstr>
      <vt:lpstr>FlexRay multiple access method</vt:lpstr>
      <vt:lpstr>MOST</vt:lpstr>
      <vt:lpstr>MOST transport</vt:lpstr>
      <vt:lpstr>MOST network operation</vt:lpstr>
      <vt:lpstr>Higher layers</vt:lpstr>
      <vt:lpstr>Comparison so far</vt:lpstr>
      <vt:lpstr>Limitations</vt:lpstr>
      <vt:lpstr>Why not Ethernet ?</vt:lpstr>
      <vt:lpstr>Bus vs. switched Ethernet </vt:lpstr>
      <vt:lpstr>TCP/IP/Eth may never completely replace CAN</vt:lpstr>
      <vt:lpstr>What to do about it?</vt:lpstr>
      <vt:lpstr>Ethernet-CAN gateways</vt:lpstr>
      <vt:lpstr>Industrial Ethernet</vt:lpstr>
      <vt:lpstr>Broad-R Reach</vt:lpstr>
      <vt:lpstr>What about timing and reliability?</vt:lpstr>
      <vt:lpstr>TTTech</vt:lpstr>
      <vt:lpstr>AVB</vt:lpstr>
      <vt:lpstr>TSN</vt:lpstr>
      <vt:lpstr>Example TSN mechanism – preemption</vt:lpstr>
      <vt:lpstr>Example TSN mechanism - Qbv Scheduler</vt:lpstr>
      <vt:lpstr>Simple use of 802.1Qbv - Cycling Queuing</vt:lpstr>
      <vt:lpstr>802.1AS (and IEEE 1588)</vt:lpstr>
      <vt:lpstr>PTP operation</vt:lpstr>
      <vt:lpstr>How is ranging performed ?</vt:lpstr>
      <vt:lpstr>Why is 802.1AS enough?</vt:lpstr>
      <vt:lpstr>IEEE 1722</vt:lpstr>
      <vt:lpstr>Security</vt:lpstr>
      <vt:lpstr>The IP suite</vt:lpstr>
      <vt:lpstr>SOME/IP</vt:lpstr>
      <vt:lpstr>Middleware ?</vt:lpstr>
      <vt:lpstr>RPC</vt:lpstr>
      <vt:lpstr>Why another RPC protocol?</vt:lpstr>
      <vt:lpstr>Basic SOME/IP stack</vt:lpstr>
      <vt:lpstr>A bit more complex stack with SOME/IP</vt:lpstr>
      <vt:lpstr>SOME/IP basics</vt:lpstr>
      <vt:lpstr>Methods and fields</vt:lpstr>
      <vt:lpstr>Packet format</vt:lpstr>
      <vt:lpstr>SOME/IP port numbers</vt:lpstr>
      <vt:lpstr>Transport Protocol </vt:lpstr>
      <vt:lpstr>Message ID</vt:lpstr>
      <vt:lpstr>Request ID</vt:lpstr>
      <vt:lpstr>Request ID (cont.)</vt:lpstr>
      <vt:lpstr>Message types</vt:lpstr>
      <vt:lpstr>Return code</vt:lpstr>
      <vt:lpstr>SOME/IP transformer</vt:lpstr>
      <vt:lpstr>Transformer data types</vt:lpstr>
      <vt:lpstr>Operational modes</vt:lpstr>
      <vt:lpstr>Request/Response</vt:lpstr>
      <vt:lpstr>Fire &amp; forget</vt:lpstr>
      <vt:lpstr>Set/Get</vt:lpstr>
      <vt:lpstr>Event Groups</vt:lpstr>
      <vt:lpstr>Event messaging</vt:lpstr>
      <vt:lpstr>Interface Specification</vt:lpstr>
      <vt:lpstr>FIBEX</vt:lpstr>
      <vt:lpstr>ARXML</vt:lpstr>
      <vt:lpstr>SOME/IP Service Discovery</vt:lpstr>
      <vt:lpstr>SOME/IP Service Discovery details</vt:lpstr>
      <vt:lpstr>Example messaging flow with SD</vt:lpstr>
      <vt:lpstr>SD packet format (omitting lower layers)</vt:lpstr>
      <vt:lpstr>SD flags</vt:lpstr>
      <vt:lpstr>Entries array</vt:lpstr>
      <vt:lpstr>Options array</vt:lpstr>
      <vt:lpstr>SOME/IP start-up time</vt:lpstr>
      <vt:lpstr>SOME/IP example</vt:lpstr>
      <vt:lpstr>SOME/IP example message flow</vt:lpstr>
      <vt:lpstr>SOME/IP (lack of) security</vt:lpstr>
      <vt:lpstr>A few points</vt:lpstr>
      <vt:lpstr>Some possible attack vectors</vt:lpstr>
      <vt:lpstr>A MitM attack on SOME/IP SD</vt:lpstr>
      <vt:lpstr>THE END Thanks for your attention</vt:lpstr>
    </vt:vector>
  </TitlesOfParts>
  <Company>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</dc:title>
  <dc:creator>Yaakov Stein</dc:creator>
  <cp:lastModifiedBy>Yaakov Stein</cp:lastModifiedBy>
  <cp:revision>582</cp:revision>
  <dcterms:created xsi:type="dcterms:W3CDTF">2014-12-14T03:48:23Z</dcterms:created>
  <dcterms:modified xsi:type="dcterms:W3CDTF">2020-11-09T11:24:55Z</dcterms:modified>
</cp:coreProperties>
</file>