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275" r:id="rId2"/>
    <p:sldId id="323" r:id="rId3"/>
    <p:sldId id="321" r:id="rId4"/>
    <p:sldId id="324" r:id="rId5"/>
    <p:sldId id="326" r:id="rId6"/>
    <p:sldId id="325" r:id="rId7"/>
    <p:sldId id="327" r:id="rId8"/>
    <p:sldId id="279" r:id="rId9"/>
    <p:sldId id="280" r:id="rId10"/>
    <p:sldId id="328" r:id="rId11"/>
    <p:sldId id="283" r:id="rId12"/>
    <p:sldId id="343" r:id="rId13"/>
    <p:sldId id="342" r:id="rId14"/>
    <p:sldId id="341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329" r:id="rId24"/>
    <p:sldId id="330" r:id="rId25"/>
    <p:sldId id="331" r:id="rId26"/>
    <p:sldId id="292" r:id="rId27"/>
    <p:sldId id="293" r:id="rId28"/>
    <p:sldId id="338" r:id="rId29"/>
    <p:sldId id="294" r:id="rId30"/>
    <p:sldId id="295" r:id="rId31"/>
    <p:sldId id="296" r:id="rId32"/>
    <p:sldId id="333" r:id="rId33"/>
    <p:sldId id="335" r:id="rId34"/>
    <p:sldId id="334" r:id="rId35"/>
    <p:sldId id="346" r:id="rId36"/>
    <p:sldId id="306" r:id="rId37"/>
    <p:sldId id="307" r:id="rId38"/>
    <p:sldId id="337" r:id="rId39"/>
    <p:sldId id="332" r:id="rId40"/>
    <p:sldId id="347" r:id="rId41"/>
    <p:sldId id="336" r:id="rId42"/>
    <p:sldId id="344" r:id="rId43"/>
    <p:sldId id="345" r:id="rId44"/>
    <p:sldId id="339" r:id="rId45"/>
    <p:sldId id="308" r:id="rId46"/>
    <p:sldId id="309" r:id="rId47"/>
    <p:sldId id="310" r:id="rId48"/>
    <p:sldId id="312" r:id="rId49"/>
    <p:sldId id="313" r:id="rId50"/>
    <p:sldId id="315" r:id="rId51"/>
    <p:sldId id="316" r:id="rId52"/>
    <p:sldId id="317" r:id="rId53"/>
    <p:sldId id="278" r:id="rId54"/>
  </p:sldIdLst>
  <p:sldSz cx="9144000" cy="6858000" type="screen4x3"/>
  <p:notesSz cx="6662738" cy="9926638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3" userDrawn="1">
          <p15:clr>
            <a:srgbClr val="A4A3A4"/>
          </p15:clr>
        </p15:guide>
        <p15:guide id="2" orient="horz" pos="4237" userDrawn="1">
          <p15:clr>
            <a:srgbClr val="A4A3A4"/>
          </p15:clr>
        </p15:guide>
        <p15:guide id="3" orient="horz" pos="5632" userDrawn="1">
          <p15:clr>
            <a:srgbClr val="A4A3A4"/>
          </p15:clr>
        </p15:guide>
        <p15:guide id="4" orient="horz" pos="3584" userDrawn="1">
          <p15:clr>
            <a:srgbClr val="A4A3A4"/>
          </p15:clr>
        </p15:guide>
        <p15:guide id="5" pos="487" userDrawn="1">
          <p15:clr>
            <a:srgbClr val="A4A3A4"/>
          </p15:clr>
        </p15:guide>
        <p15:guide id="6" pos="2757" userDrawn="1">
          <p15:clr>
            <a:srgbClr val="A4A3A4"/>
          </p15:clr>
        </p15:guide>
        <p15:guide id="7" pos="480" userDrawn="1">
          <p15:clr>
            <a:srgbClr val="A4A3A4"/>
          </p15:clr>
        </p15:guide>
        <p15:guide id="8" orient="horz" pos="1296" userDrawn="1">
          <p15:clr>
            <a:srgbClr val="A4A3A4"/>
          </p15:clr>
        </p15:guide>
        <p15:guide id="9" pos="5620" userDrawn="1">
          <p15:clr>
            <a:srgbClr val="A4A3A4"/>
          </p15:clr>
        </p15:guide>
        <p15:guide id="10" orient="horz" pos="2147" userDrawn="1">
          <p15:clr>
            <a:srgbClr val="A4A3A4"/>
          </p15:clr>
        </p15:guide>
        <p15:guide id="11" orient="horz" pos="3179" userDrawn="1">
          <p15:clr>
            <a:srgbClr val="A4A3A4"/>
          </p15:clr>
        </p15:guide>
        <p15:guide id="12" orient="horz" pos="4224" userDrawn="1">
          <p15:clr>
            <a:srgbClr val="A4A3A4"/>
          </p15:clr>
        </p15:guide>
        <p15:guide id="13" orient="horz" pos="2688" userDrawn="1">
          <p15:clr>
            <a:srgbClr val="A4A3A4"/>
          </p15:clr>
        </p15:guide>
        <p15:guide id="14" orient="horz" pos="9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09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29400"/>
    <a:srgbClr val="C9D200"/>
    <a:srgbClr val="FF0000"/>
    <a:srgbClr val="0CC0E4"/>
    <a:srgbClr val="FFFFFF"/>
    <a:srgbClr val="E2001A"/>
    <a:srgbClr val="000000"/>
    <a:srgbClr val="E5F2FF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74" autoAdjust="0"/>
    <p:restoredTop sz="95970" autoAdjust="0"/>
  </p:normalViewPr>
  <p:slideViewPr>
    <p:cSldViewPr snapToGrid="0">
      <p:cViewPr varScale="1">
        <p:scale>
          <a:sx n="70" d="100"/>
          <a:sy n="70" d="100"/>
        </p:scale>
        <p:origin x="174" y="60"/>
      </p:cViewPr>
      <p:guideLst>
        <p:guide orient="horz" pos="2863"/>
        <p:guide orient="horz" pos="4237"/>
        <p:guide orient="horz" pos="5632"/>
        <p:guide orient="horz" pos="3584"/>
        <p:guide pos="487"/>
        <p:guide pos="2757"/>
        <p:guide pos="480"/>
        <p:guide orient="horz" pos="1296"/>
        <p:guide pos="5620"/>
        <p:guide orient="horz" pos="2147"/>
        <p:guide orient="horz" pos="3179"/>
        <p:guide orient="horz" pos="4224"/>
        <p:guide orient="horz" pos="2688"/>
        <p:guide orient="horz" pos="97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notesViewPr>
    <p:cSldViewPr snapToGrid="0">
      <p:cViewPr varScale="1">
        <p:scale>
          <a:sx n="73" d="100"/>
          <a:sy n="73" d="100"/>
        </p:scale>
        <p:origin x="-2226" y="-96"/>
      </p:cViewPr>
      <p:guideLst>
        <p:guide orient="horz" pos="3126"/>
        <p:guide pos="209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9F6FB-C1AE-4F7C-9894-D0E479E8CDEA}" type="datetimeFigureOut">
              <a:rPr lang="en-US" smtClean="0"/>
              <a:pPr/>
              <a:t>02/05/2018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1F6E6-D61E-48D4-8F53-C581DC6C6F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5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906E6-73B2-498B-A373-7CF3B6EEB8E6}" type="datetimeFigureOut">
              <a:rPr lang="en-US" smtClean="0"/>
              <a:pPr/>
              <a:t>02/05/2018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D4517-96C9-4380-A28E-A9EE7E734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6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CEC613-98C8-4A97-9746-A334E9770DCF}" type="slidenum">
              <a:rPr lang="en-US"/>
              <a:pPr/>
              <a:t>48</a:t>
            </a:fld>
            <a:endParaRPr lang="en-US"/>
          </a:p>
        </p:txBody>
      </p:sp>
      <p:sp>
        <p:nvSpPr>
          <p:cNvPr id="4577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8538" y="768350"/>
            <a:ext cx="51165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348" y="4861154"/>
            <a:ext cx="5206606" cy="460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75" tIns="47687" rIns="95375" bIns="47687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726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86"/>
          <a:stretch/>
        </p:blipFill>
        <p:spPr>
          <a:xfrm>
            <a:off x="3" y="0"/>
            <a:ext cx="9134272" cy="685800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8030589" y="266113"/>
            <a:ext cx="939972" cy="848073"/>
            <a:chOff x="8096452" y="189854"/>
            <a:chExt cx="939972" cy="636055"/>
          </a:xfrm>
        </p:grpSpPr>
        <p:sp>
          <p:nvSpPr>
            <p:cNvPr id="41" name="Freeform 40"/>
            <p:cNvSpPr/>
            <p:nvPr userDrawn="1"/>
          </p:nvSpPr>
          <p:spPr>
            <a:xfrm>
              <a:off x="8172639" y="311881"/>
              <a:ext cx="756157" cy="329104"/>
            </a:xfrm>
            <a:custGeom>
              <a:avLst/>
              <a:gdLst>
                <a:gd name="connsiteX0" fmla="*/ 0 w 813268"/>
                <a:gd name="connsiteY0" fmla="*/ 353961 h 353961"/>
                <a:gd name="connsiteX1" fmla="*/ 813268 w 813268"/>
                <a:gd name="connsiteY1" fmla="*/ 307609 h 353961"/>
                <a:gd name="connsiteX2" fmla="*/ 800627 w 813268"/>
                <a:gd name="connsiteY2" fmla="*/ 0 h 353961"/>
                <a:gd name="connsiteX3" fmla="*/ 46352 w 813268"/>
                <a:gd name="connsiteY3" fmla="*/ 12642 h 353961"/>
                <a:gd name="connsiteX4" fmla="*/ 0 w 813268"/>
                <a:gd name="connsiteY4" fmla="*/ 353961 h 3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268" h="353961">
                  <a:moveTo>
                    <a:pt x="0" y="353961"/>
                  </a:moveTo>
                  <a:lnTo>
                    <a:pt x="813268" y="307609"/>
                  </a:lnTo>
                  <a:lnTo>
                    <a:pt x="800627" y="0"/>
                  </a:lnTo>
                  <a:lnTo>
                    <a:pt x="46352" y="12642"/>
                  </a:lnTo>
                  <a:lnTo>
                    <a:pt x="0" y="3539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dist="50800" dir="6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8172202" y="212699"/>
              <a:ext cx="753888" cy="430450"/>
            </a:xfrm>
            <a:custGeom>
              <a:avLst/>
              <a:gdLst/>
              <a:ahLst/>
              <a:cxnLst>
                <a:cxn ang="0">
                  <a:pos x="64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4" y="0"/>
                </a:cxn>
                <a:cxn ang="0">
                  <a:pos x="64" y="70"/>
                </a:cxn>
              </a:cxnLst>
              <a:rect l="0" t="0" r="r" b="b"/>
              <a:pathLst>
                <a:path w="1254" h="716">
                  <a:moveTo>
                    <a:pt x="64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4" y="0"/>
                  </a:lnTo>
                  <a:lnTo>
                    <a:pt x="64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8138535" y="189854"/>
              <a:ext cx="822423" cy="470128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6" y="0"/>
                </a:cxn>
                <a:cxn ang="0">
                  <a:pos x="1276" y="0"/>
                </a:cxn>
                <a:cxn ang="0">
                  <a:pos x="1294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0" y="26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0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4" y="780"/>
                </a:cxn>
                <a:cxn ang="0">
                  <a:pos x="1276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0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6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6" y="0"/>
                  </a:lnTo>
                  <a:lnTo>
                    <a:pt x="1276" y="0"/>
                  </a:lnTo>
                  <a:lnTo>
                    <a:pt x="1294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0" y="26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0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4" y="780"/>
                  </a:lnTo>
                  <a:lnTo>
                    <a:pt x="1276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0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6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8197451" y="254782"/>
              <a:ext cx="704591" cy="340271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76"/>
                </a:cxn>
                <a:cxn ang="0">
                  <a:pos x="772" y="490"/>
                </a:cxn>
                <a:cxn ang="0">
                  <a:pos x="524" y="0"/>
                </a:cxn>
                <a:cxn ang="0">
                  <a:pos x="368" y="49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56" y="308"/>
                </a:cxn>
                <a:cxn ang="0">
                  <a:pos x="334" y="292"/>
                </a:cxn>
                <a:cxn ang="0">
                  <a:pos x="318" y="284"/>
                </a:cxn>
                <a:cxn ang="0">
                  <a:pos x="346" y="270"/>
                </a:cxn>
                <a:cxn ang="0">
                  <a:pos x="362" y="258"/>
                </a:cxn>
                <a:cxn ang="0">
                  <a:pos x="368" y="244"/>
                </a:cxn>
                <a:cxn ang="0">
                  <a:pos x="368" y="76"/>
                </a:cxn>
                <a:cxn ang="0">
                  <a:pos x="368" y="60"/>
                </a:cxn>
                <a:cxn ang="0">
                  <a:pos x="360" y="32"/>
                </a:cxn>
                <a:cxn ang="0">
                  <a:pos x="344" y="12"/>
                </a:cxn>
                <a:cxn ang="0">
                  <a:pos x="314" y="2"/>
                </a:cxn>
                <a:cxn ang="0">
                  <a:pos x="0" y="0"/>
                </a:cxn>
                <a:cxn ang="0">
                  <a:pos x="34" y="76"/>
                </a:cxn>
                <a:cxn ang="0">
                  <a:pos x="0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60" y="322"/>
                </a:cxn>
                <a:cxn ang="0">
                  <a:pos x="276" y="330"/>
                </a:cxn>
                <a:cxn ang="0">
                  <a:pos x="284" y="344"/>
                </a:cxn>
                <a:cxn ang="0">
                  <a:pos x="288" y="372"/>
                </a:cxn>
                <a:cxn ang="0">
                  <a:pos x="470" y="566"/>
                </a:cxn>
                <a:cxn ang="0">
                  <a:pos x="660" y="394"/>
                </a:cxn>
                <a:cxn ang="0">
                  <a:pos x="1096" y="566"/>
                </a:cxn>
                <a:cxn ang="0">
                  <a:pos x="1114" y="566"/>
                </a:cxn>
                <a:cxn ang="0">
                  <a:pos x="1142" y="560"/>
                </a:cxn>
                <a:cxn ang="0">
                  <a:pos x="1162" y="544"/>
                </a:cxn>
                <a:cxn ang="0">
                  <a:pos x="1170" y="512"/>
                </a:cxn>
                <a:cxn ang="0">
                  <a:pos x="1172" y="76"/>
                </a:cxn>
                <a:cxn ang="0">
                  <a:pos x="1170" y="64"/>
                </a:cxn>
                <a:cxn ang="0">
                  <a:pos x="1162" y="38"/>
                </a:cxn>
                <a:cxn ang="0">
                  <a:pos x="1148" y="18"/>
                </a:cxn>
                <a:cxn ang="0">
                  <a:pos x="1132" y="8"/>
                </a:cxn>
                <a:cxn ang="0">
                  <a:pos x="1110" y="2"/>
                </a:cxn>
                <a:cxn ang="0">
                  <a:pos x="1096" y="0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772" y="0"/>
                  </a:lnTo>
                  <a:lnTo>
                    <a:pt x="772" y="76"/>
                  </a:lnTo>
                  <a:lnTo>
                    <a:pt x="806" y="76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0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2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0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0" y="32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6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2" y="336"/>
                  </a:lnTo>
                  <a:lnTo>
                    <a:pt x="284" y="344"/>
                  </a:lnTo>
                  <a:lnTo>
                    <a:pt x="288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2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0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0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0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8197451" y="254782"/>
              <a:ext cx="704591" cy="340271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490"/>
                </a:cxn>
                <a:cxn ang="0">
                  <a:pos x="524" y="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46" y="300"/>
                </a:cxn>
                <a:cxn ang="0">
                  <a:pos x="318" y="284"/>
                </a:cxn>
                <a:cxn ang="0">
                  <a:pos x="334" y="278"/>
                </a:cxn>
                <a:cxn ang="0">
                  <a:pos x="362" y="258"/>
                </a:cxn>
                <a:cxn ang="0">
                  <a:pos x="368" y="230"/>
                </a:cxn>
                <a:cxn ang="0">
                  <a:pos x="368" y="60"/>
                </a:cxn>
                <a:cxn ang="0">
                  <a:pos x="354" y="20"/>
                </a:cxn>
                <a:cxn ang="0">
                  <a:pos x="330" y="6"/>
                </a:cxn>
                <a:cxn ang="0">
                  <a:pos x="0" y="0"/>
                </a:cxn>
                <a:cxn ang="0">
                  <a:pos x="34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76" y="330"/>
                </a:cxn>
                <a:cxn ang="0">
                  <a:pos x="286" y="352"/>
                </a:cxn>
                <a:cxn ang="0">
                  <a:pos x="470" y="566"/>
                </a:cxn>
                <a:cxn ang="0">
                  <a:pos x="708" y="566"/>
                </a:cxn>
                <a:cxn ang="0">
                  <a:pos x="1114" y="566"/>
                </a:cxn>
                <a:cxn ang="0">
                  <a:pos x="1154" y="554"/>
                </a:cxn>
                <a:cxn ang="0">
                  <a:pos x="1168" y="530"/>
                </a:cxn>
                <a:cxn ang="0">
                  <a:pos x="1172" y="76"/>
                </a:cxn>
                <a:cxn ang="0">
                  <a:pos x="1168" y="52"/>
                </a:cxn>
                <a:cxn ang="0">
                  <a:pos x="1154" y="24"/>
                </a:cxn>
                <a:cxn ang="0">
                  <a:pos x="1132" y="8"/>
                </a:cxn>
                <a:cxn ang="0">
                  <a:pos x="1096" y="0"/>
                </a:cxn>
                <a:cxn ang="0">
                  <a:pos x="1096" y="2"/>
                </a:cxn>
                <a:cxn ang="0">
                  <a:pos x="1130" y="8"/>
                </a:cxn>
                <a:cxn ang="0">
                  <a:pos x="1154" y="24"/>
                </a:cxn>
                <a:cxn ang="0">
                  <a:pos x="1168" y="52"/>
                </a:cxn>
                <a:cxn ang="0">
                  <a:pos x="1172" y="76"/>
                </a:cxn>
                <a:cxn ang="0">
                  <a:pos x="1170" y="512"/>
                </a:cxn>
                <a:cxn ang="0">
                  <a:pos x="1152" y="552"/>
                </a:cxn>
                <a:cxn ang="0">
                  <a:pos x="1130" y="564"/>
                </a:cxn>
                <a:cxn ang="0">
                  <a:pos x="708" y="566"/>
                </a:cxn>
                <a:cxn ang="0">
                  <a:pos x="470" y="566"/>
                </a:cxn>
                <a:cxn ang="0">
                  <a:pos x="290" y="372"/>
                </a:cxn>
                <a:cxn ang="0">
                  <a:pos x="282" y="336"/>
                </a:cxn>
                <a:cxn ang="0">
                  <a:pos x="268" y="326"/>
                </a:cxn>
                <a:cxn ang="0">
                  <a:pos x="114" y="322"/>
                </a:cxn>
                <a:cxn ang="0">
                  <a:pos x="0" y="490"/>
                </a:cxn>
                <a:cxn ang="0">
                  <a:pos x="0" y="80"/>
                </a:cxn>
                <a:cxn ang="0">
                  <a:pos x="292" y="2"/>
                </a:cxn>
                <a:cxn ang="0">
                  <a:pos x="344" y="12"/>
                </a:cxn>
                <a:cxn ang="0">
                  <a:pos x="360" y="32"/>
                </a:cxn>
                <a:cxn ang="0">
                  <a:pos x="368" y="76"/>
                </a:cxn>
                <a:cxn ang="0">
                  <a:pos x="366" y="244"/>
                </a:cxn>
                <a:cxn ang="0">
                  <a:pos x="356" y="264"/>
                </a:cxn>
                <a:cxn ang="0">
                  <a:pos x="318" y="284"/>
                </a:cxn>
                <a:cxn ang="0">
                  <a:pos x="334" y="292"/>
                </a:cxn>
                <a:cxn ang="0">
                  <a:pos x="362" y="316"/>
                </a:cxn>
                <a:cxn ang="0">
                  <a:pos x="366" y="330"/>
                </a:cxn>
                <a:cxn ang="0">
                  <a:pos x="368" y="490"/>
                </a:cxn>
                <a:cxn ang="0">
                  <a:pos x="650" y="2"/>
                </a:cxn>
                <a:cxn ang="0">
                  <a:pos x="808" y="76"/>
                </a:cxn>
                <a:cxn ang="0">
                  <a:pos x="1096" y="2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1096" y="0"/>
                  </a:lnTo>
                  <a:lnTo>
                    <a:pt x="772" y="0"/>
                  </a:lnTo>
                  <a:lnTo>
                    <a:pt x="772" y="78"/>
                  </a:lnTo>
                  <a:lnTo>
                    <a:pt x="806" y="78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2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0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2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2" y="32"/>
                  </a:lnTo>
                  <a:lnTo>
                    <a:pt x="354" y="20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8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0" y="336"/>
                  </a:lnTo>
                  <a:lnTo>
                    <a:pt x="284" y="344"/>
                  </a:lnTo>
                  <a:lnTo>
                    <a:pt x="286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4" y="554"/>
                  </a:lnTo>
                  <a:lnTo>
                    <a:pt x="1154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2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2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2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096" y="2"/>
                  </a:lnTo>
                  <a:lnTo>
                    <a:pt x="1096" y="2"/>
                  </a:lnTo>
                  <a:lnTo>
                    <a:pt x="1110" y="2"/>
                  </a:lnTo>
                  <a:lnTo>
                    <a:pt x="1120" y="4"/>
                  </a:lnTo>
                  <a:lnTo>
                    <a:pt x="1130" y="8"/>
                  </a:lnTo>
                  <a:lnTo>
                    <a:pt x="1140" y="12"/>
                  </a:lnTo>
                  <a:lnTo>
                    <a:pt x="1146" y="18"/>
                  </a:lnTo>
                  <a:lnTo>
                    <a:pt x="1154" y="24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68" y="52"/>
                  </a:lnTo>
                  <a:lnTo>
                    <a:pt x="1170" y="66"/>
                  </a:lnTo>
                  <a:lnTo>
                    <a:pt x="1170" y="66"/>
                  </a:lnTo>
                  <a:lnTo>
                    <a:pt x="1172" y="76"/>
                  </a:lnTo>
                  <a:lnTo>
                    <a:pt x="1172" y="490"/>
                  </a:lnTo>
                  <a:lnTo>
                    <a:pt x="1172" y="490"/>
                  </a:lnTo>
                  <a:lnTo>
                    <a:pt x="1170" y="512"/>
                  </a:lnTo>
                  <a:lnTo>
                    <a:pt x="1166" y="530"/>
                  </a:lnTo>
                  <a:lnTo>
                    <a:pt x="1160" y="544"/>
                  </a:lnTo>
                  <a:lnTo>
                    <a:pt x="1152" y="552"/>
                  </a:lnTo>
                  <a:lnTo>
                    <a:pt x="1152" y="552"/>
                  </a:lnTo>
                  <a:lnTo>
                    <a:pt x="1142" y="560"/>
                  </a:lnTo>
                  <a:lnTo>
                    <a:pt x="1130" y="564"/>
                  </a:lnTo>
                  <a:lnTo>
                    <a:pt x="1114" y="566"/>
                  </a:lnTo>
                  <a:lnTo>
                    <a:pt x="1096" y="566"/>
                  </a:lnTo>
                  <a:lnTo>
                    <a:pt x="708" y="566"/>
                  </a:lnTo>
                  <a:lnTo>
                    <a:pt x="660" y="394"/>
                  </a:lnTo>
                  <a:lnTo>
                    <a:pt x="510" y="394"/>
                  </a:lnTo>
                  <a:lnTo>
                    <a:pt x="470" y="566"/>
                  </a:lnTo>
                  <a:lnTo>
                    <a:pt x="290" y="566"/>
                  </a:lnTo>
                  <a:lnTo>
                    <a:pt x="290" y="372"/>
                  </a:lnTo>
                  <a:lnTo>
                    <a:pt x="290" y="372"/>
                  </a:lnTo>
                  <a:lnTo>
                    <a:pt x="288" y="352"/>
                  </a:lnTo>
                  <a:lnTo>
                    <a:pt x="286" y="344"/>
                  </a:lnTo>
                  <a:lnTo>
                    <a:pt x="282" y="336"/>
                  </a:lnTo>
                  <a:lnTo>
                    <a:pt x="282" y="336"/>
                  </a:lnTo>
                  <a:lnTo>
                    <a:pt x="276" y="330"/>
                  </a:lnTo>
                  <a:lnTo>
                    <a:pt x="268" y="326"/>
                  </a:lnTo>
                  <a:lnTo>
                    <a:pt x="260" y="322"/>
                  </a:lnTo>
                  <a:lnTo>
                    <a:pt x="248" y="322"/>
                  </a:lnTo>
                  <a:lnTo>
                    <a:pt x="114" y="322"/>
                  </a:lnTo>
                  <a:lnTo>
                    <a:pt x="114" y="566"/>
                  </a:lnTo>
                  <a:lnTo>
                    <a:pt x="0" y="566"/>
                  </a:lnTo>
                  <a:lnTo>
                    <a:pt x="0" y="490"/>
                  </a:lnTo>
                  <a:lnTo>
                    <a:pt x="34" y="490"/>
                  </a:lnTo>
                  <a:lnTo>
                    <a:pt x="34" y="76"/>
                  </a:lnTo>
                  <a:lnTo>
                    <a:pt x="0" y="80"/>
                  </a:lnTo>
                  <a:lnTo>
                    <a:pt x="0" y="2"/>
                  </a:lnTo>
                  <a:lnTo>
                    <a:pt x="292" y="2"/>
                  </a:lnTo>
                  <a:lnTo>
                    <a:pt x="292" y="2"/>
                  </a:lnTo>
                  <a:lnTo>
                    <a:pt x="314" y="2"/>
                  </a:lnTo>
                  <a:lnTo>
                    <a:pt x="330" y="6"/>
                  </a:lnTo>
                  <a:lnTo>
                    <a:pt x="344" y="12"/>
                  </a:lnTo>
                  <a:lnTo>
                    <a:pt x="354" y="22"/>
                  </a:lnTo>
                  <a:lnTo>
                    <a:pt x="354" y="22"/>
                  </a:lnTo>
                  <a:lnTo>
                    <a:pt x="360" y="32"/>
                  </a:lnTo>
                  <a:lnTo>
                    <a:pt x="364" y="44"/>
                  </a:lnTo>
                  <a:lnTo>
                    <a:pt x="368" y="60"/>
                  </a:lnTo>
                  <a:lnTo>
                    <a:pt x="368" y="76"/>
                  </a:lnTo>
                  <a:lnTo>
                    <a:pt x="368" y="230"/>
                  </a:lnTo>
                  <a:lnTo>
                    <a:pt x="368" y="230"/>
                  </a:lnTo>
                  <a:lnTo>
                    <a:pt x="366" y="244"/>
                  </a:lnTo>
                  <a:lnTo>
                    <a:pt x="366" y="250"/>
                  </a:lnTo>
                  <a:lnTo>
                    <a:pt x="362" y="258"/>
                  </a:lnTo>
                  <a:lnTo>
                    <a:pt x="356" y="264"/>
                  </a:lnTo>
                  <a:lnTo>
                    <a:pt x="346" y="270"/>
                  </a:lnTo>
                  <a:lnTo>
                    <a:pt x="334" y="276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92"/>
                  </a:lnTo>
                  <a:lnTo>
                    <a:pt x="346" y="300"/>
                  </a:lnTo>
                  <a:lnTo>
                    <a:pt x="356" y="308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6" y="324"/>
                  </a:lnTo>
                  <a:lnTo>
                    <a:pt x="366" y="330"/>
                  </a:lnTo>
                  <a:lnTo>
                    <a:pt x="366" y="330"/>
                  </a:lnTo>
                  <a:lnTo>
                    <a:pt x="368" y="334"/>
                  </a:lnTo>
                  <a:lnTo>
                    <a:pt x="368" y="490"/>
                  </a:lnTo>
                  <a:lnTo>
                    <a:pt x="406" y="490"/>
                  </a:lnTo>
                  <a:lnTo>
                    <a:pt x="524" y="2"/>
                  </a:lnTo>
                  <a:lnTo>
                    <a:pt x="650" y="2"/>
                  </a:lnTo>
                  <a:lnTo>
                    <a:pt x="772" y="490"/>
                  </a:lnTo>
                  <a:lnTo>
                    <a:pt x="808" y="490"/>
                  </a:lnTo>
                  <a:lnTo>
                    <a:pt x="808" y="76"/>
                  </a:lnTo>
                  <a:lnTo>
                    <a:pt x="772" y="76"/>
                  </a:lnTo>
                  <a:lnTo>
                    <a:pt x="772" y="2"/>
                  </a:lnTo>
                  <a:lnTo>
                    <a:pt x="1096" y="2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8510068" y="284842"/>
              <a:ext cx="74547" cy="16953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6" y="0"/>
                </a:cxn>
              </a:cxnLst>
              <a:rect l="0" t="0" r="r" b="b"/>
              <a:pathLst>
                <a:path w="124" h="282">
                  <a:moveTo>
                    <a:pt x="66" y="0"/>
                  </a:moveTo>
                  <a:lnTo>
                    <a:pt x="124" y="282"/>
                  </a:lnTo>
                  <a:lnTo>
                    <a:pt x="0" y="28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8510068" y="284842"/>
              <a:ext cx="74547" cy="170737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0" y="284"/>
                </a:cxn>
                <a:cxn ang="0">
                  <a:pos x="124" y="284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124" h="284">
                  <a:moveTo>
                    <a:pt x="66" y="0"/>
                  </a:moveTo>
                  <a:lnTo>
                    <a:pt x="66" y="0"/>
                  </a:lnTo>
                  <a:lnTo>
                    <a:pt x="124" y="282"/>
                  </a:lnTo>
                  <a:lnTo>
                    <a:pt x="0" y="282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284"/>
                  </a:lnTo>
                  <a:lnTo>
                    <a:pt x="124" y="284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8730102" y="300472"/>
              <a:ext cx="123844" cy="2476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2"/>
                </a:cxn>
                <a:cxn ang="0">
                  <a:pos x="168" y="412"/>
                </a:cxn>
                <a:cxn ang="0">
                  <a:pos x="168" y="412"/>
                </a:cxn>
                <a:cxn ang="0">
                  <a:pos x="180" y="410"/>
                </a:cxn>
                <a:cxn ang="0">
                  <a:pos x="190" y="408"/>
                </a:cxn>
                <a:cxn ang="0">
                  <a:pos x="196" y="404"/>
                </a:cxn>
                <a:cxn ang="0">
                  <a:pos x="202" y="398"/>
                </a:cxn>
                <a:cxn ang="0">
                  <a:pos x="204" y="394"/>
                </a:cxn>
                <a:cxn ang="0">
                  <a:pos x="206" y="386"/>
                </a:cxn>
                <a:cxn ang="0">
                  <a:pos x="206" y="372"/>
                </a:cxn>
                <a:cxn ang="0">
                  <a:pos x="206" y="44"/>
                </a:cxn>
                <a:cxn ang="0">
                  <a:pos x="206" y="44"/>
                </a:cxn>
                <a:cxn ang="0">
                  <a:pos x="206" y="30"/>
                </a:cxn>
                <a:cxn ang="0">
                  <a:pos x="204" y="22"/>
                </a:cxn>
                <a:cxn ang="0">
                  <a:pos x="200" y="16"/>
                </a:cxn>
                <a:cxn ang="0">
                  <a:pos x="194" y="10"/>
                </a:cxn>
                <a:cxn ang="0">
                  <a:pos x="186" y="4"/>
                </a:cxn>
                <a:cxn ang="0">
                  <a:pos x="174" y="0"/>
                </a:cxn>
                <a:cxn ang="0">
                  <a:pos x="158" y="0"/>
                </a:cxn>
                <a:cxn ang="0">
                  <a:pos x="0" y="0"/>
                </a:cxn>
              </a:cxnLst>
              <a:rect l="0" t="0" r="r" b="b"/>
              <a:pathLst>
                <a:path w="206" h="412">
                  <a:moveTo>
                    <a:pt x="0" y="0"/>
                  </a:moveTo>
                  <a:lnTo>
                    <a:pt x="0" y="412"/>
                  </a:lnTo>
                  <a:lnTo>
                    <a:pt x="168" y="412"/>
                  </a:lnTo>
                  <a:lnTo>
                    <a:pt x="168" y="412"/>
                  </a:lnTo>
                  <a:lnTo>
                    <a:pt x="180" y="410"/>
                  </a:lnTo>
                  <a:lnTo>
                    <a:pt x="190" y="408"/>
                  </a:lnTo>
                  <a:lnTo>
                    <a:pt x="196" y="404"/>
                  </a:lnTo>
                  <a:lnTo>
                    <a:pt x="202" y="398"/>
                  </a:lnTo>
                  <a:lnTo>
                    <a:pt x="204" y="394"/>
                  </a:lnTo>
                  <a:lnTo>
                    <a:pt x="206" y="386"/>
                  </a:lnTo>
                  <a:lnTo>
                    <a:pt x="206" y="372"/>
                  </a:lnTo>
                  <a:lnTo>
                    <a:pt x="206" y="44"/>
                  </a:lnTo>
                  <a:lnTo>
                    <a:pt x="206" y="44"/>
                  </a:lnTo>
                  <a:lnTo>
                    <a:pt x="206" y="30"/>
                  </a:lnTo>
                  <a:lnTo>
                    <a:pt x="204" y="22"/>
                  </a:lnTo>
                  <a:lnTo>
                    <a:pt x="200" y="16"/>
                  </a:lnTo>
                  <a:lnTo>
                    <a:pt x="194" y="10"/>
                  </a:lnTo>
                  <a:lnTo>
                    <a:pt x="186" y="4"/>
                  </a:lnTo>
                  <a:lnTo>
                    <a:pt x="174" y="0"/>
                  </a:lnTo>
                  <a:lnTo>
                    <a:pt x="1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8730102" y="299270"/>
              <a:ext cx="123844" cy="24889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80" y="412"/>
                </a:cxn>
                <a:cxn ang="0">
                  <a:pos x="190" y="410"/>
                </a:cxn>
                <a:cxn ang="0">
                  <a:pos x="198" y="406"/>
                </a:cxn>
                <a:cxn ang="0">
                  <a:pos x="202" y="402"/>
                </a:cxn>
                <a:cxn ang="0">
                  <a:pos x="202" y="402"/>
                </a:cxn>
                <a:cxn ang="0">
                  <a:pos x="204" y="396"/>
                </a:cxn>
                <a:cxn ang="0">
                  <a:pos x="206" y="388"/>
                </a:cxn>
                <a:cxn ang="0">
                  <a:pos x="206" y="374"/>
                </a:cxn>
                <a:cxn ang="0">
                  <a:pos x="206" y="46"/>
                </a:cxn>
                <a:cxn ang="0">
                  <a:pos x="206" y="46"/>
                </a:cxn>
                <a:cxn ang="0">
                  <a:pos x="206" y="32"/>
                </a:cxn>
                <a:cxn ang="0">
                  <a:pos x="204" y="24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194" y="10"/>
                </a:cxn>
                <a:cxn ang="0">
                  <a:pos x="186" y="6"/>
                </a:cxn>
                <a:cxn ang="0">
                  <a:pos x="174" y="2"/>
                </a:cxn>
                <a:cxn ang="0">
                  <a:pos x="15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58" y="2"/>
                </a:cxn>
                <a:cxn ang="0">
                  <a:pos x="158" y="2"/>
                </a:cxn>
                <a:cxn ang="0">
                  <a:pos x="174" y="2"/>
                </a:cxn>
                <a:cxn ang="0">
                  <a:pos x="186" y="6"/>
                </a:cxn>
                <a:cxn ang="0">
                  <a:pos x="194" y="12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204" y="24"/>
                </a:cxn>
                <a:cxn ang="0">
                  <a:pos x="204" y="32"/>
                </a:cxn>
                <a:cxn ang="0">
                  <a:pos x="206" y="46"/>
                </a:cxn>
                <a:cxn ang="0">
                  <a:pos x="206" y="374"/>
                </a:cxn>
                <a:cxn ang="0">
                  <a:pos x="206" y="374"/>
                </a:cxn>
                <a:cxn ang="0">
                  <a:pos x="206" y="388"/>
                </a:cxn>
                <a:cxn ang="0">
                  <a:pos x="204" y="394"/>
                </a:cxn>
                <a:cxn ang="0">
                  <a:pos x="202" y="400"/>
                </a:cxn>
                <a:cxn ang="0">
                  <a:pos x="202" y="400"/>
                </a:cxn>
                <a:cxn ang="0">
                  <a:pos x="196" y="406"/>
                </a:cxn>
                <a:cxn ang="0">
                  <a:pos x="190" y="410"/>
                </a:cxn>
                <a:cxn ang="0">
                  <a:pos x="180" y="412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0" y="41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06" h="414">
                  <a:moveTo>
                    <a:pt x="0" y="2"/>
                  </a:moveTo>
                  <a:lnTo>
                    <a:pt x="0" y="2"/>
                  </a:lnTo>
                  <a:lnTo>
                    <a:pt x="0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80" y="412"/>
                  </a:lnTo>
                  <a:lnTo>
                    <a:pt x="190" y="410"/>
                  </a:lnTo>
                  <a:lnTo>
                    <a:pt x="198" y="406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4" y="396"/>
                  </a:lnTo>
                  <a:lnTo>
                    <a:pt x="206" y="388"/>
                  </a:lnTo>
                  <a:lnTo>
                    <a:pt x="206" y="374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6" y="32"/>
                  </a:lnTo>
                  <a:lnTo>
                    <a:pt x="204" y="24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194" y="10"/>
                  </a:lnTo>
                  <a:lnTo>
                    <a:pt x="186" y="6"/>
                  </a:lnTo>
                  <a:lnTo>
                    <a:pt x="174" y="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194" y="12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204" y="24"/>
                  </a:lnTo>
                  <a:lnTo>
                    <a:pt x="204" y="32"/>
                  </a:lnTo>
                  <a:lnTo>
                    <a:pt x="206" y="46"/>
                  </a:lnTo>
                  <a:lnTo>
                    <a:pt x="206" y="374"/>
                  </a:lnTo>
                  <a:lnTo>
                    <a:pt x="206" y="374"/>
                  </a:lnTo>
                  <a:lnTo>
                    <a:pt x="206" y="388"/>
                  </a:lnTo>
                  <a:lnTo>
                    <a:pt x="204" y="394"/>
                  </a:lnTo>
                  <a:lnTo>
                    <a:pt x="202" y="400"/>
                  </a:lnTo>
                  <a:lnTo>
                    <a:pt x="202" y="400"/>
                  </a:lnTo>
                  <a:lnTo>
                    <a:pt x="196" y="406"/>
                  </a:lnTo>
                  <a:lnTo>
                    <a:pt x="190" y="410"/>
                  </a:lnTo>
                  <a:lnTo>
                    <a:pt x="180" y="412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0" y="41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8262379" y="300472"/>
              <a:ext cx="107011" cy="1022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0"/>
                </a:cxn>
                <a:cxn ang="0">
                  <a:pos x="142" y="170"/>
                </a:cxn>
                <a:cxn ang="0">
                  <a:pos x="142" y="170"/>
                </a:cxn>
                <a:cxn ang="0">
                  <a:pos x="152" y="168"/>
                </a:cxn>
                <a:cxn ang="0">
                  <a:pos x="162" y="164"/>
                </a:cxn>
                <a:cxn ang="0">
                  <a:pos x="168" y="160"/>
                </a:cxn>
                <a:cxn ang="0">
                  <a:pos x="172" y="154"/>
                </a:cxn>
                <a:cxn ang="0">
                  <a:pos x="174" y="148"/>
                </a:cxn>
                <a:cxn ang="0">
                  <a:pos x="176" y="140"/>
                </a:cxn>
                <a:cxn ang="0">
                  <a:pos x="178" y="126"/>
                </a:cxn>
                <a:cxn ang="0">
                  <a:pos x="178" y="38"/>
                </a:cxn>
                <a:cxn ang="0">
                  <a:pos x="178" y="38"/>
                </a:cxn>
                <a:cxn ang="0">
                  <a:pos x="174" y="24"/>
                </a:cxn>
                <a:cxn ang="0">
                  <a:pos x="172" y="18"/>
                </a:cxn>
                <a:cxn ang="0">
                  <a:pos x="168" y="12"/>
                </a:cxn>
                <a:cxn ang="0">
                  <a:pos x="164" y="8"/>
                </a:cxn>
                <a:cxn ang="0">
                  <a:pos x="156" y="2"/>
                </a:cxn>
                <a:cxn ang="0">
                  <a:pos x="148" y="0"/>
                </a:cxn>
                <a:cxn ang="0">
                  <a:pos x="136" y="0"/>
                </a:cxn>
                <a:cxn ang="0">
                  <a:pos x="0" y="0"/>
                </a:cxn>
              </a:cxnLst>
              <a:rect l="0" t="0" r="r" b="b"/>
              <a:pathLst>
                <a:path w="178" h="170">
                  <a:moveTo>
                    <a:pt x="0" y="0"/>
                  </a:moveTo>
                  <a:lnTo>
                    <a:pt x="0" y="170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2" y="168"/>
                  </a:lnTo>
                  <a:lnTo>
                    <a:pt x="162" y="164"/>
                  </a:lnTo>
                  <a:lnTo>
                    <a:pt x="168" y="160"/>
                  </a:lnTo>
                  <a:lnTo>
                    <a:pt x="172" y="154"/>
                  </a:lnTo>
                  <a:lnTo>
                    <a:pt x="174" y="148"/>
                  </a:lnTo>
                  <a:lnTo>
                    <a:pt x="176" y="140"/>
                  </a:lnTo>
                  <a:lnTo>
                    <a:pt x="178" y="126"/>
                  </a:lnTo>
                  <a:lnTo>
                    <a:pt x="178" y="38"/>
                  </a:lnTo>
                  <a:lnTo>
                    <a:pt x="178" y="38"/>
                  </a:lnTo>
                  <a:lnTo>
                    <a:pt x="174" y="24"/>
                  </a:lnTo>
                  <a:lnTo>
                    <a:pt x="172" y="18"/>
                  </a:lnTo>
                  <a:lnTo>
                    <a:pt x="168" y="12"/>
                  </a:lnTo>
                  <a:lnTo>
                    <a:pt x="164" y="8"/>
                  </a:lnTo>
                  <a:lnTo>
                    <a:pt x="156" y="2"/>
                  </a:lnTo>
                  <a:lnTo>
                    <a:pt x="148" y="0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8261177" y="299270"/>
              <a:ext cx="108213" cy="104606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0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54" y="170"/>
                </a:cxn>
                <a:cxn ang="0">
                  <a:pos x="164" y="166"/>
                </a:cxn>
                <a:cxn ang="0">
                  <a:pos x="170" y="162"/>
                </a:cxn>
                <a:cxn ang="0">
                  <a:pos x="174" y="156"/>
                </a:cxn>
                <a:cxn ang="0">
                  <a:pos x="176" y="150"/>
                </a:cxn>
                <a:cxn ang="0">
                  <a:pos x="178" y="142"/>
                </a:cxn>
                <a:cxn ang="0">
                  <a:pos x="180" y="128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76" y="26"/>
                </a:cxn>
                <a:cxn ang="0">
                  <a:pos x="174" y="20"/>
                </a:cxn>
                <a:cxn ang="0">
                  <a:pos x="170" y="14"/>
                </a:cxn>
                <a:cxn ang="0">
                  <a:pos x="166" y="8"/>
                </a:cxn>
                <a:cxn ang="0">
                  <a:pos x="158" y="4"/>
                </a:cxn>
                <a:cxn ang="0">
                  <a:pos x="150" y="2"/>
                </a:cxn>
                <a:cxn ang="0">
                  <a:pos x="13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8" y="2"/>
                </a:cxn>
                <a:cxn ang="0">
                  <a:pos x="138" y="2"/>
                </a:cxn>
                <a:cxn ang="0">
                  <a:pos x="150" y="2"/>
                </a:cxn>
                <a:cxn ang="0">
                  <a:pos x="158" y="6"/>
                </a:cxn>
                <a:cxn ang="0">
                  <a:pos x="166" y="10"/>
                </a:cxn>
                <a:cxn ang="0">
                  <a:pos x="170" y="14"/>
                </a:cxn>
                <a:cxn ang="0">
                  <a:pos x="174" y="20"/>
                </a:cxn>
                <a:cxn ang="0">
                  <a:pos x="176" y="26"/>
                </a:cxn>
                <a:cxn ang="0">
                  <a:pos x="178" y="40"/>
                </a:cxn>
                <a:cxn ang="0">
                  <a:pos x="180" y="40"/>
                </a:cxn>
                <a:cxn ang="0">
                  <a:pos x="178" y="40"/>
                </a:cxn>
                <a:cxn ang="0">
                  <a:pos x="178" y="128"/>
                </a:cxn>
                <a:cxn ang="0">
                  <a:pos x="178" y="128"/>
                </a:cxn>
                <a:cxn ang="0">
                  <a:pos x="178" y="142"/>
                </a:cxn>
                <a:cxn ang="0">
                  <a:pos x="176" y="150"/>
                </a:cxn>
                <a:cxn ang="0">
                  <a:pos x="174" y="156"/>
                </a:cxn>
                <a:cxn ang="0">
                  <a:pos x="168" y="160"/>
                </a:cxn>
                <a:cxn ang="0">
                  <a:pos x="162" y="166"/>
                </a:cxn>
                <a:cxn ang="0">
                  <a:pos x="154" y="170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2" y="17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0" h="174">
                  <a:moveTo>
                    <a:pt x="2" y="2"/>
                  </a:moveTo>
                  <a:lnTo>
                    <a:pt x="0" y="2"/>
                  </a:lnTo>
                  <a:lnTo>
                    <a:pt x="0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54" y="170"/>
                  </a:lnTo>
                  <a:lnTo>
                    <a:pt x="164" y="166"/>
                  </a:lnTo>
                  <a:lnTo>
                    <a:pt x="170" y="162"/>
                  </a:lnTo>
                  <a:lnTo>
                    <a:pt x="174" y="156"/>
                  </a:lnTo>
                  <a:lnTo>
                    <a:pt x="176" y="150"/>
                  </a:lnTo>
                  <a:lnTo>
                    <a:pt x="178" y="142"/>
                  </a:lnTo>
                  <a:lnTo>
                    <a:pt x="180" y="128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76" y="26"/>
                  </a:lnTo>
                  <a:lnTo>
                    <a:pt x="174" y="20"/>
                  </a:lnTo>
                  <a:lnTo>
                    <a:pt x="170" y="14"/>
                  </a:lnTo>
                  <a:lnTo>
                    <a:pt x="166" y="8"/>
                  </a:lnTo>
                  <a:lnTo>
                    <a:pt x="158" y="4"/>
                  </a:lnTo>
                  <a:lnTo>
                    <a:pt x="150" y="2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50" y="2"/>
                  </a:lnTo>
                  <a:lnTo>
                    <a:pt x="158" y="6"/>
                  </a:lnTo>
                  <a:lnTo>
                    <a:pt x="166" y="10"/>
                  </a:lnTo>
                  <a:lnTo>
                    <a:pt x="170" y="14"/>
                  </a:lnTo>
                  <a:lnTo>
                    <a:pt x="174" y="20"/>
                  </a:lnTo>
                  <a:lnTo>
                    <a:pt x="176" y="26"/>
                  </a:lnTo>
                  <a:lnTo>
                    <a:pt x="178" y="40"/>
                  </a:lnTo>
                  <a:lnTo>
                    <a:pt x="180" y="40"/>
                  </a:lnTo>
                  <a:lnTo>
                    <a:pt x="178" y="40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42"/>
                  </a:lnTo>
                  <a:lnTo>
                    <a:pt x="176" y="150"/>
                  </a:lnTo>
                  <a:lnTo>
                    <a:pt x="174" y="156"/>
                  </a:lnTo>
                  <a:lnTo>
                    <a:pt x="168" y="160"/>
                  </a:lnTo>
                  <a:lnTo>
                    <a:pt x="162" y="166"/>
                  </a:lnTo>
                  <a:lnTo>
                    <a:pt x="154" y="170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2" y="17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8096452" y="740541"/>
              <a:ext cx="52905" cy="64928"/>
            </a:xfrm>
            <a:custGeom>
              <a:avLst/>
              <a:gdLst/>
              <a:ahLst/>
              <a:cxnLst>
                <a:cxn ang="0">
                  <a:pos x="42" y="66"/>
                </a:cxn>
                <a:cxn ang="0">
                  <a:pos x="38" y="108"/>
                </a:cxn>
                <a:cxn ang="0">
                  <a:pos x="24" y="108"/>
                </a:cxn>
                <a:cxn ang="0">
                  <a:pos x="30" y="66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38" y="54"/>
                </a:cxn>
                <a:cxn ang="0">
                  <a:pos x="38" y="54"/>
                </a:cxn>
                <a:cxn ang="0">
                  <a:pos x="74" y="0"/>
                </a:cxn>
                <a:cxn ang="0">
                  <a:pos x="88" y="0"/>
                </a:cxn>
                <a:cxn ang="0">
                  <a:pos x="42" y="66"/>
                </a:cxn>
              </a:cxnLst>
              <a:rect l="0" t="0" r="r" b="b"/>
              <a:pathLst>
                <a:path w="88" h="108">
                  <a:moveTo>
                    <a:pt x="42" y="66"/>
                  </a:moveTo>
                  <a:lnTo>
                    <a:pt x="38" y="108"/>
                  </a:lnTo>
                  <a:lnTo>
                    <a:pt x="24" y="108"/>
                  </a:lnTo>
                  <a:lnTo>
                    <a:pt x="30" y="6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74" y="0"/>
                  </a:lnTo>
                  <a:lnTo>
                    <a:pt x="88" y="0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6" name="Freeform 85"/>
            <p:cNvSpPr>
              <a:spLocks noEditPoints="1"/>
            </p:cNvSpPr>
            <p:nvPr/>
          </p:nvSpPr>
          <p:spPr bwMode="auto">
            <a:xfrm>
              <a:off x="8142142" y="754969"/>
              <a:ext cx="48095" cy="51702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8" y="14"/>
                </a:cxn>
                <a:cxn ang="0">
                  <a:pos x="54" y="12"/>
                </a:cxn>
                <a:cxn ang="0">
                  <a:pos x="44" y="8"/>
                </a:cxn>
                <a:cxn ang="0">
                  <a:pos x="38" y="10"/>
                </a:cxn>
                <a:cxn ang="0">
                  <a:pos x="28" y="14"/>
                </a:cxn>
                <a:cxn ang="0">
                  <a:pos x="22" y="18"/>
                </a:cxn>
                <a:cxn ang="0">
                  <a:pos x="14" y="42"/>
                </a:cxn>
                <a:cxn ang="0">
                  <a:pos x="14" y="56"/>
                </a:cxn>
                <a:cxn ang="0">
                  <a:pos x="16" y="68"/>
                </a:cxn>
                <a:cxn ang="0">
                  <a:pos x="20" y="72"/>
                </a:cxn>
                <a:cxn ang="0">
                  <a:pos x="24" y="74"/>
                </a:cxn>
                <a:cxn ang="0">
                  <a:pos x="36" y="78"/>
                </a:cxn>
                <a:cxn ang="0">
                  <a:pos x="42" y="76"/>
                </a:cxn>
                <a:cxn ang="0">
                  <a:pos x="48" y="74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4" y="22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8201058" y="756171"/>
              <a:ext cx="44488" cy="49297"/>
            </a:xfrm>
            <a:custGeom>
              <a:avLst/>
              <a:gdLst/>
              <a:ahLst/>
              <a:cxnLst>
                <a:cxn ang="0">
                  <a:pos x="54" y="82"/>
                </a:cxn>
                <a:cxn ang="0">
                  <a:pos x="54" y="72"/>
                </a:cxn>
                <a:cxn ang="0">
                  <a:pos x="54" y="72"/>
                </a:cxn>
                <a:cxn ang="0">
                  <a:pos x="44" y="78"/>
                </a:cxn>
                <a:cxn ang="0">
                  <a:pos x="44" y="78"/>
                </a:cxn>
                <a:cxn ang="0">
                  <a:pos x="34" y="82"/>
                </a:cxn>
                <a:cxn ang="0">
                  <a:pos x="34" y="82"/>
                </a:cxn>
                <a:cxn ang="0">
                  <a:pos x="28" y="82"/>
                </a:cxn>
                <a:cxn ang="0">
                  <a:pos x="28" y="82"/>
                </a:cxn>
                <a:cxn ang="0">
                  <a:pos x="20" y="82"/>
                </a:cxn>
                <a:cxn ang="0">
                  <a:pos x="20" y="82"/>
                </a:cxn>
                <a:cxn ang="0">
                  <a:pos x="12" y="82"/>
                </a:cxn>
                <a:cxn ang="0">
                  <a:pos x="12" y="82"/>
                </a:cxn>
                <a:cxn ang="0">
                  <a:pos x="6" y="78"/>
                </a:cxn>
                <a:cxn ang="0">
                  <a:pos x="6" y="78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0" y="58"/>
                </a:cxn>
                <a:cxn ang="0">
                  <a:pos x="8" y="0"/>
                </a:cxn>
                <a:cxn ang="0">
                  <a:pos x="20" y="0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4" y="66"/>
                </a:cxn>
                <a:cxn ang="0">
                  <a:pos x="14" y="66"/>
                </a:cxn>
                <a:cxn ang="0">
                  <a:pos x="16" y="70"/>
                </a:cxn>
                <a:cxn ang="0">
                  <a:pos x="16" y="70"/>
                </a:cxn>
                <a:cxn ang="0">
                  <a:pos x="20" y="72"/>
                </a:cxn>
                <a:cxn ang="0">
                  <a:pos x="24" y="72"/>
                </a:cxn>
                <a:cxn ang="0">
                  <a:pos x="24" y="72"/>
                </a:cxn>
                <a:cxn ang="0">
                  <a:pos x="34" y="72"/>
                </a:cxn>
                <a:cxn ang="0">
                  <a:pos x="34" y="72"/>
                </a:cxn>
                <a:cxn ang="0">
                  <a:pos x="42" y="70"/>
                </a:cxn>
                <a:cxn ang="0">
                  <a:pos x="42" y="70"/>
                </a:cxn>
                <a:cxn ang="0">
                  <a:pos x="48" y="66"/>
                </a:cxn>
                <a:cxn ang="0">
                  <a:pos x="48" y="66"/>
                </a:cxn>
                <a:cxn ang="0">
                  <a:pos x="54" y="64"/>
                </a:cxn>
                <a:cxn ang="0">
                  <a:pos x="62" y="0"/>
                </a:cxn>
                <a:cxn ang="0">
                  <a:pos x="74" y="0"/>
                </a:cxn>
                <a:cxn ang="0">
                  <a:pos x="64" y="82"/>
                </a:cxn>
                <a:cxn ang="0">
                  <a:pos x="54" y="82"/>
                </a:cxn>
              </a:cxnLst>
              <a:rect l="0" t="0" r="r" b="b"/>
              <a:pathLst>
                <a:path w="74" h="82">
                  <a:moveTo>
                    <a:pt x="54" y="82"/>
                  </a:moveTo>
                  <a:lnTo>
                    <a:pt x="54" y="72"/>
                  </a:lnTo>
                  <a:lnTo>
                    <a:pt x="54" y="72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8" y="0"/>
                  </a:lnTo>
                  <a:lnTo>
                    <a:pt x="20" y="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54" y="64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64" y="82"/>
                  </a:lnTo>
                  <a:lnTo>
                    <a:pt x="54" y="8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8255165" y="756171"/>
              <a:ext cx="32464" cy="49297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6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6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8322498" y="740541"/>
              <a:ext cx="58916" cy="64928"/>
            </a:xfrm>
            <a:custGeom>
              <a:avLst/>
              <a:gdLst/>
              <a:ahLst/>
              <a:cxnLst>
                <a:cxn ang="0">
                  <a:pos x="84" y="108"/>
                </a:cxn>
                <a:cxn ang="0">
                  <a:pos x="66" y="108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12" y="108"/>
                </a:cxn>
                <a:cxn ang="0">
                  <a:pos x="0" y="108"/>
                </a:cxn>
                <a:cxn ang="0">
                  <a:pos x="14" y="0"/>
                </a:cxn>
                <a:cxn ang="0">
                  <a:pos x="32" y="0"/>
                </a:cxn>
                <a:cxn ang="0">
                  <a:pos x="74" y="94"/>
                </a:cxn>
                <a:cxn ang="0">
                  <a:pos x="76" y="94"/>
                </a:cxn>
                <a:cxn ang="0">
                  <a:pos x="86" y="0"/>
                </a:cxn>
                <a:cxn ang="0">
                  <a:pos x="98" y="0"/>
                </a:cxn>
                <a:cxn ang="0">
                  <a:pos x="84" y="108"/>
                </a:cxn>
              </a:cxnLst>
              <a:rect l="0" t="0" r="r" b="b"/>
              <a:pathLst>
                <a:path w="98" h="108">
                  <a:moveTo>
                    <a:pt x="84" y="108"/>
                  </a:moveTo>
                  <a:lnTo>
                    <a:pt x="66" y="10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12" y="108"/>
                  </a:lnTo>
                  <a:lnTo>
                    <a:pt x="0" y="108"/>
                  </a:lnTo>
                  <a:lnTo>
                    <a:pt x="14" y="0"/>
                  </a:lnTo>
                  <a:lnTo>
                    <a:pt x="32" y="0"/>
                  </a:lnTo>
                  <a:lnTo>
                    <a:pt x="74" y="94"/>
                  </a:lnTo>
                  <a:lnTo>
                    <a:pt x="76" y="94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84" y="10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0" name="Freeform 89"/>
            <p:cNvSpPr>
              <a:spLocks noEditPoints="1"/>
            </p:cNvSpPr>
            <p:nvPr/>
          </p:nvSpPr>
          <p:spPr bwMode="auto">
            <a:xfrm>
              <a:off x="8388629" y="754969"/>
              <a:ext cx="45690" cy="51702"/>
            </a:xfrm>
            <a:custGeom>
              <a:avLst/>
              <a:gdLst/>
              <a:ahLst/>
              <a:cxnLst>
                <a:cxn ang="0">
                  <a:pos x="14" y="46"/>
                </a:cxn>
                <a:cxn ang="0">
                  <a:pos x="16" y="64"/>
                </a:cxn>
                <a:cxn ang="0">
                  <a:pos x="20" y="70"/>
                </a:cxn>
                <a:cxn ang="0">
                  <a:pos x="24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6" y="76"/>
                </a:cxn>
                <a:cxn ang="0">
                  <a:pos x="66" y="74"/>
                </a:cxn>
                <a:cxn ang="0">
                  <a:pos x="64" y="82"/>
                </a:cxn>
                <a:cxn ang="0">
                  <a:pos x="52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8" y="74"/>
                </a:cxn>
                <a:cxn ang="0">
                  <a:pos x="4" y="68"/>
                </a:cxn>
                <a:cxn ang="0">
                  <a:pos x="0" y="52"/>
                </a:cxn>
                <a:cxn ang="0">
                  <a:pos x="2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6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2" y="2"/>
                </a:cxn>
                <a:cxn ang="0">
                  <a:pos x="60" y="4"/>
                </a:cxn>
                <a:cxn ang="0">
                  <a:pos x="70" y="12"/>
                </a:cxn>
                <a:cxn ang="0">
                  <a:pos x="74" y="18"/>
                </a:cxn>
                <a:cxn ang="0">
                  <a:pos x="76" y="26"/>
                </a:cxn>
                <a:cxn ang="0">
                  <a:pos x="76" y="44"/>
                </a:cxn>
                <a:cxn ang="0">
                  <a:pos x="14" y="46"/>
                </a:cxn>
                <a:cxn ang="0">
                  <a:pos x="62" y="26"/>
                </a:cxn>
                <a:cxn ang="0">
                  <a:pos x="60" y="18"/>
                </a:cxn>
                <a:cxn ang="0">
                  <a:pos x="54" y="10"/>
                </a:cxn>
                <a:cxn ang="0">
                  <a:pos x="48" y="10"/>
                </a:cxn>
                <a:cxn ang="0">
                  <a:pos x="42" y="8"/>
                </a:cxn>
                <a:cxn ang="0">
                  <a:pos x="24" y="16"/>
                </a:cxn>
                <a:cxn ang="0">
                  <a:pos x="18" y="26"/>
                </a:cxn>
                <a:cxn ang="0">
                  <a:pos x="62" y="38"/>
                </a:cxn>
                <a:cxn ang="0">
                  <a:pos x="62" y="26"/>
                </a:cxn>
              </a:cxnLst>
              <a:rect l="0" t="0" r="r" b="b"/>
              <a:pathLst>
                <a:path w="76" h="86">
                  <a:moveTo>
                    <a:pt x="14" y="46"/>
                  </a:moveTo>
                  <a:lnTo>
                    <a:pt x="14" y="46"/>
                  </a:lnTo>
                  <a:lnTo>
                    <a:pt x="14" y="56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20" y="70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66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4" y="80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4" y="18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34"/>
                  </a:lnTo>
                  <a:lnTo>
                    <a:pt x="76" y="44"/>
                  </a:lnTo>
                  <a:lnTo>
                    <a:pt x="74" y="46"/>
                  </a:lnTo>
                  <a:lnTo>
                    <a:pt x="14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8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8" y="26"/>
                  </a:lnTo>
                  <a:lnTo>
                    <a:pt x="14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8441533" y="739339"/>
              <a:ext cx="32464" cy="66130"/>
            </a:xfrm>
            <a:custGeom>
              <a:avLst/>
              <a:gdLst/>
              <a:ahLst/>
              <a:cxnLst>
                <a:cxn ang="0">
                  <a:pos x="30" y="38"/>
                </a:cxn>
                <a:cxn ang="0">
                  <a:pos x="22" y="90"/>
                </a:cxn>
                <a:cxn ang="0">
                  <a:pos x="22" y="90"/>
                </a:cxn>
                <a:cxn ang="0">
                  <a:pos x="22" y="96"/>
                </a:cxn>
                <a:cxn ang="0">
                  <a:pos x="22" y="96"/>
                </a:cxn>
                <a:cxn ang="0">
                  <a:pos x="24" y="100"/>
                </a:cxn>
                <a:cxn ang="0">
                  <a:pos x="24" y="100"/>
                </a:cxn>
                <a:cxn ang="0">
                  <a:pos x="28" y="100"/>
                </a:cxn>
                <a:cxn ang="0">
                  <a:pos x="28" y="100"/>
                </a:cxn>
                <a:cxn ang="0">
                  <a:pos x="34" y="100"/>
                </a:cxn>
                <a:cxn ang="0">
                  <a:pos x="44" y="100"/>
                </a:cxn>
                <a:cxn ang="0">
                  <a:pos x="44" y="110"/>
                </a:cxn>
                <a:cxn ang="0">
                  <a:pos x="32" y="110"/>
                </a:cxn>
                <a:cxn ang="0">
                  <a:pos x="32" y="110"/>
                </a:cxn>
                <a:cxn ang="0">
                  <a:pos x="20" y="110"/>
                </a:cxn>
                <a:cxn ang="0">
                  <a:pos x="20" y="110"/>
                </a:cxn>
                <a:cxn ang="0">
                  <a:pos x="14" y="108"/>
                </a:cxn>
                <a:cxn ang="0">
                  <a:pos x="14" y="108"/>
                </a:cxn>
                <a:cxn ang="0">
                  <a:pos x="12" y="104"/>
                </a:cxn>
                <a:cxn ang="0">
                  <a:pos x="10" y="102"/>
                </a:cxn>
                <a:cxn ang="0">
                  <a:pos x="10" y="102"/>
                </a:cxn>
                <a:cxn ang="0">
                  <a:pos x="10" y="90"/>
                </a:cxn>
                <a:cxn ang="0">
                  <a:pos x="18" y="38"/>
                </a:cxn>
                <a:cxn ang="0">
                  <a:pos x="0" y="38"/>
                </a:cxn>
                <a:cxn ang="0">
                  <a:pos x="2" y="28"/>
                </a:cxn>
                <a:cxn ang="0">
                  <a:pos x="18" y="2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0" y="28"/>
                </a:cxn>
                <a:cxn ang="0">
                  <a:pos x="54" y="28"/>
                </a:cxn>
                <a:cxn ang="0">
                  <a:pos x="52" y="38"/>
                </a:cxn>
                <a:cxn ang="0">
                  <a:pos x="30" y="38"/>
                </a:cxn>
              </a:cxnLst>
              <a:rect l="0" t="0" r="r" b="b"/>
              <a:pathLst>
                <a:path w="54" h="110">
                  <a:moveTo>
                    <a:pt x="30" y="38"/>
                  </a:moveTo>
                  <a:lnTo>
                    <a:pt x="22" y="90"/>
                  </a:lnTo>
                  <a:lnTo>
                    <a:pt x="22" y="90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8" y="100"/>
                  </a:lnTo>
                  <a:lnTo>
                    <a:pt x="28" y="100"/>
                  </a:lnTo>
                  <a:lnTo>
                    <a:pt x="34" y="100"/>
                  </a:lnTo>
                  <a:lnTo>
                    <a:pt x="44" y="100"/>
                  </a:lnTo>
                  <a:lnTo>
                    <a:pt x="44" y="110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2" y="104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0" y="90"/>
                  </a:lnTo>
                  <a:lnTo>
                    <a:pt x="18" y="3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18" y="2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0" y="28"/>
                  </a:lnTo>
                  <a:lnTo>
                    <a:pt x="54" y="28"/>
                  </a:lnTo>
                  <a:lnTo>
                    <a:pt x="52" y="38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8478806" y="756171"/>
              <a:ext cx="70940" cy="49297"/>
            </a:xfrm>
            <a:custGeom>
              <a:avLst/>
              <a:gdLst/>
              <a:ahLst/>
              <a:cxnLst>
                <a:cxn ang="0">
                  <a:pos x="88" y="82"/>
                </a:cxn>
                <a:cxn ang="0">
                  <a:pos x="70" y="82"/>
                </a:cxn>
                <a:cxn ang="0">
                  <a:pos x="58" y="12"/>
                </a:cxn>
                <a:cxn ang="0">
                  <a:pos x="56" y="12"/>
                </a:cxn>
                <a:cxn ang="0">
                  <a:pos x="30" y="82"/>
                </a:cxn>
                <a:cxn ang="0">
                  <a:pos x="10" y="82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18" y="56"/>
                </a:cxn>
                <a:cxn ang="0">
                  <a:pos x="18" y="56"/>
                </a:cxn>
                <a:cxn ang="0">
                  <a:pos x="20" y="72"/>
                </a:cxn>
                <a:cxn ang="0">
                  <a:pos x="22" y="72"/>
                </a:cxn>
                <a:cxn ang="0">
                  <a:pos x="22" y="72"/>
                </a:cxn>
                <a:cxn ang="0">
                  <a:pos x="28" y="56"/>
                </a:cxn>
                <a:cxn ang="0">
                  <a:pos x="28" y="56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42" y="26"/>
                </a:cxn>
                <a:cxn ang="0">
                  <a:pos x="42" y="26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50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70" y="10"/>
                </a:cxn>
                <a:cxn ang="0">
                  <a:pos x="70" y="10"/>
                </a:cxn>
                <a:cxn ang="0">
                  <a:pos x="72" y="26"/>
                </a:cxn>
                <a:cxn ang="0">
                  <a:pos x="72" y="26"/>
                </a:cxn>
                <a:cxn ang="0">
                  <a:pos x="74" y="42"/>
                </a:cxn>
                <a:cxn ang="0">
                  <a:pos x="74" y="42"/>
                </a:cxn>
                <a:cxn ang="0">
                  <a:pos x="76" y="56"/>
                </a:cxn>
                <a:cxn ang="0">
                  <a:pos x="76" y="56"/>
                </a:cxn>
                <a:cxn ang="0">
                  <a:pos x="80" y="72"/>
                </a:cxn>
                <a:cxn ang="0">
                  <a:pos x="82" y="72"/>
                </a:cxn>
                <a:cxn ang="0">
                  <a:pos x="82" y="72"/>
                </a:cxn>
                <a:cxn ang="0">
                  <a:pos x="88" y="58"/>
                </a:cxn>
                <a:cxn ang="0">
                  <a:pos x="88" y="58"/>
                </a:cxn>
                <a:cxn ang="0">
                  <a:pos x="92" y="42"/>
                </a:cxn>
                <a:cxn ang="0">
                  <a:pos x="92" y="42"/>
                </a:cxn>
                <a:cxn ang="0">
                  <a:pos x="98" y="26"/>
                </a:cxn>
                <a:cxn ang="0">
                  <a:pos x="98" y="26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6" y="0"/>
                </a:cxn>
                <a:cxn ang="0">
                  <a:pos x="118" y="0"/>
                </a:cxn>
                <a:cxn ang="0">
                  <a:pos x="88" y="82"/>
                </a:cxn>
              </a:cxnLst>
              <a:rect l="0" t="0" r="r" b="b"/>
              <a:pathLst>
                <a:path w="118" h="82">
                  <a:moveTo>
                    <a:pt x="88" y="82"/>
                  </a:moveTo>
                  <a:lnTo>
                    <a:pt x="70" y="82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30" y="82"/>
                  </a:lnTo>
                  <a:lnTo>
                    <a:pt x="10" y="8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80" y="72"/>
                  </a:lnTo>
                  <a:lnTo>
                    <a:pt x="82" y="72"/>
                  </a:lnTo>
                  <a:lnTo>
                    <a:pt x="82" y="72"/>
                  </a:lnTo>
                  <a:lnTo>
                    <a:pt x="88" y="58"/>
                  </a:lnTo>
                  <a:lnTo>
                    <a:pt x="88" y="58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88" y="8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3" name="Freeform 92"/>
            <p:cNvSpPr>
              <a:spLocks noEditPoints="1"/>
            </p:cNvSpPr>
            <p:nvPr/>
          </p:nvSpPr>
          <p:spPr bwMode="auto">
            <a:xfrm>
              <a:off x="8554556" y="754969"/>
              <a:ext cx="48095" cy="51702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4" y="12"/>
                </a:cxn>
                <a:cxn ang="0">
                  <a:pos x="50" y="10"/>
                </a:cxn>
                <a:cxn ang="0">
                  <a:pos x="44" y="8"/>
                </a:cxn>
                <a:cxn ang="0">
                  <a:pos x="32" y="12"/>
                </a:cxn>
                <a:cxn ang="0">
                  <a:pos x="22" y="18"/>
                </a:cxn>
                <a:cxn ang="0">
                  <a:pos x="16" y="28"/>
                </a:cxn>
                <a:cxn ang="0">
                  <a:pos x="14" y="42"/>
                </a:cxn>
                <a:cxn ang="0">
                  <a:pos x="12" y="56"/>
                </a:cxn>
                <a:cxn ang="0">
                  <a:pos x="16" y="68"/>
                </a:cxn>
                <a:cxn ang="0">
                  <a:pos x="24" y="74"/>
                </a:cxn>
                <a:cxn ang="0">
                  <a:pos x="30" y="76"/>
                </a:cxn>
                <a:cxn ang="0">
                  <a:pos x="36" y="78"/>
                </a:cxn>
                <a:cxn ang="0">
                  <a:pos x="48" y="74"/>
                </a:cxn>
                <a:cxn ang="0">
                  <a:pos x="52" y="72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8611068" y="756171"/>
              <a:ext cx="32464" cy="49297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8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2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8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8645937" y="735731"/>
              <a:ext cx="45690" cy="69738"/>
            </a:xfrm>
            <a:custGeom>
              <a:avLst/>
              <a:gdLst/>
              <a:ahLst/>
              <a:cxnLst>
                <a:cxn ang="0">
                  <a:pos x="52" y="116"/>
                </a:cxn>
                <a:cxn ang="0">
                  <a:pos x="16" y="72"/>
                </a:cxn>
                <a:cxn ang="0">
                  <a:pos x="12" y="116"/>
                </a:cxn>
                <a:cxn ang="0">
                  <a:pos x="0" y="1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16" y="70"/>
                </a:cxn>
                <a:cxn ang="0">
                  <a:pos x="60" y="34"/>
                </a:cxn>
                <a:cxn ang="0">
                  <a:pos x="76" y="34"/>
                </a:cxn>
                <a:cxn ang="0">
                  <a:pos x="32" y="70"/>
                </a:cxn>
                <a:cxn ang="0">
                  <a:pos x="70" y="116"/>
                </a:cxn>
                <a:cxn ang="0">
                  <a:pos x="52" y="116"/>
                </a:cxn>
              </a:cxnLst>
              <a:rect l="0" t="0" r="r" b="b"/>
              <a:pathLst>
                <a:path w="76" h="116">
                  <a:moveTo>
                    <a:pt x="52" y="116"/>
                  </a:moveTo>
                  <a:lnTo>
                    <a:pt x="16" y="72"/>
                  </a:lnTo>
                  <a:lnTo>
                    <a:pt x="12" y="116"/>
                  </a:lnTo>
                  <a:lnTo>
                    <a:pt x="0" y="1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16" y="70"/>
                  </a:lnTo>
                  <a:lnTo>
                    <a:pt x="60" y="34"/>
                  </a:lnTo>
                  <a:lnTo>
                    <a:pt x="76" y="34"/>
                  </a:lnTo>
                  <a:lnTo>
                    <a:pt x="32" y="70"/>
                  </a:lnTo>
                  <a:lnTo>
                    <a:pt x="70" y="116"/>
                  </a:lnTo>
                  <a:lnTo>
                    <a:pt x="52" y="1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8698841" y="739339"/>
              <a:ext cx="13226" cy="21643"/>
            </a:xfrm>
            <a:custGeom>
              <a:avLst/>
              <a:gdLst/>
              <a:ahLst/>
              <a:cxnLst>
                <a:cxn ang="0">
                  <a:pos x="8" y="36"/>
                </a:cxn>
                <a:cxn ang="0">
                  <a:pos x="0" y="36"/>
                </a:cxn>
                <a:cxn ang="0">
                  <a:pos x="8" y="0"/>
                </a:cxn>
                <a:cxn ang="0">
                  <a:pos x="22" y="0"/>
                </a:cxn>
                <a:cxn ang="0">
                  <a:pos x="8" y="36"/>
                </a:cxn>
              </a:cxnLst>
              <a:rect l="0" t="0" r="r" b="b"/>
              <a:pathLst>
                <a:path w="22" h="36">
                  <a:moveTo>
                    <a:pt x="8" y="36"/>
                  </a:moveTo>
                  <a:lnTo>
                    <a:pt x="0" y="36"/>
                  </a:lnTo>
                  <a:lnTo>
                    <a:pt x="8" y="0"/>
                  </a:lnTo>
                  <a:lnTo>
                    <a:pt x="22" y="0"/>
                  </a:lnTo>
                  <a:lnTo>
                    <a:pt x="8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8718078" y="754969"/>
              <a:ext cx="39678" cy="51702"/>
            </a:xfrm>
            <a:custGeom>
              <a:avLst/>
              <a:gdLst/>
              <a:ahLst/>
              <a:cxnLst>
                <a:cxn ang="0">
                  <a:pos x="64" y="60"/>
                </a:cxn>
                <a:cxn ang="0">
                  <a:pos x="54" y="78"/>
                </a:cxn>
                <a:cxn ang="0">
                  <a:pos x="48" y="82"/>
                </a:cxn>
                <a:cxn ang="0">
                  <a:pos x="26" y="86"/>
                </a:cxn>
                <a:cxn ang="0">
                  <a:pos x="12" y="84"/>
                </a:cxn>
                <a:cxn ang="0">
                  <a:pos x="0" y="82"/>
                </a:cxn>
                <a:cxn ang="0">
                  <a:pos x="2" y="74"/>
                </a:cxn>
                <a:cxn ang="0">
                  <a:pos x="12" y="76"/>
                </a:cxn>
                <a:cxn ang="0">
                  <a:pos x="24" y="76"/>
                </a:cxn>
                <a:cxn ang="0">
                  <a:pos x="34" y="76"/>
                </a:cxn>
                <a:cxn ang="0">
                  <a:pos x="42" y="74"/>
                </a:cxn>
                <a:cxn ang="0">
                  <a:pos x="48" y="70"/>
                </a:cxn>
                <a:cxn ang="0">
                  <a:pos x="52" y="62"/>
                </a:cxn>
                <a:cxn ang="0">
                  <a:pos x="52" y="58"/>
                </a:cxn>
                <a:cxn ang="0">
                  <a:pos x="50" y="54"/>
                </a:cxn>
                <a:cxn ang="0">
                  <a:pos x="44" y="50"/>
                </a:cxn>
                <a:cxn ang="0">
                  <a:pos x="34" y="48"/>
                </a:cxn>
                <a:cxn ang="0">
                  <a:pos x="28" y="46"/>
                </a:cxn>
                <a:cxn ang="0">
                  <a:pos x="20" y="44"/>
                </a:cxn>
                <a:cxn ang="0">
                  <a:pos x="12" y="40"/>
                </a:cxn>
                <a:cxn ang="0">
                  <a:pos x="8" y="34"/>
                </a:cxn>
                <a:cxn ang="0">
                  <a:pos x="6" y="24"/>
                </a:cxn>
                <a:cxn ang="0">
                  <a:pos x="8" y="18"/>
                </a:cxn>
                <a:cxn ang="0">
                  <a:pos x="12" y="12"/>
                </a:cxn>
                <a:cxn ang="0">
                  <a:pos x="20" y="6"/>
                </a:cxn>
                <a:cxn ang="0">
                  <a:pos x="30" y="2"/>
                </a:cxn>
                <a:cxn ang="0">
                  <a:pos x="42" y="0"/>
                </a:cxn>
                <a:cxn ang="0">
                  <a:pos x="56" y="2"/>
                </a:cxn>
                <a:cxn ang="0">
                  <a:pos x="64" y="12"/>
                </a:cxn>
                <a:cxn ang="0">
                  <a:pos x="54" y="10"/>
                </a:cxn>
                <a:cxn ang="0">
                  <a:pos x="44" y="10"/>
                </a:cxn>
                <a:cxn ang="0">
                  <a:pos x="36" y="10"/>
                </a:cxn>
                <a:cxn ang="0">
                  <a:pos x="28" y="12"/>
                </a:cxn>
                <a:cxn ang="0">
                  <a:pos x="22" y="16"/>
                </a:cxn>
                <a:cxn ang="0">
                  <a:pos x="20" y="18"/>
                </a:cxn>
                <a:cxn ang="0">
                  <a:pos x="20" y="22"/>
                </a:cxn>
                <a:cxn ang="0">
                  <a:pos x="20" y="28"/>
                </a:cxn>
                <a:cxn ang="0">
                  <a:pos x="26" y="32"/>
                </a:cxn>
                <a:cxn ang="0">
                  <a:pos x="32" y="36"/>
                </a:cxn>
                <a:cxn ang="0">
                  <a:pos x="38" y="36"/>
                </a:cxn>
                <a:cxn ang="0">
                  <a:pos x="48" y="38"/>
                </a:cxn>
                <a:cxn ang="0">
                  <a:pos x="56" y="42"/>
                </a:cxn>
                <a:cxn ang="0">
                  <a:pos x="62" y="50"/>
                </a:cxn>
                <a:cxn ang="0">
                  <a:pos x="64" y="54"/>
                </a:cxn>
                <a:cxn ang="0">
                  <a:pos x="64" y="60"/>
                </a:cxn>
              </a:cxnLst>
              <a:rect l="0" t="0" r="r" b="b"/>
              <a:pathLst>
                <a:path w="66" h="86">
                  <a:moveTo>
                    <a:pt x="64" y="60"/>
                  </a:moveTo>
                  <a:lnTo>
                    <a:pt x="64" y="60"/>
                  </a:lnTo>
                  <a:lnTo>
                    <a:pt x="60" y="70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48" y="82"/>
                  </a:lnTo>
                  <a:lnTo>
                    <a:pt x="42" y="84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6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2" y="58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6" y="28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66" y="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4" y="54"/>
                  </a:lnTo>
                  <a:lnTo>
                    <a:pt x="64" y="60"/>
                  </a:lnTo>
                  <a:lnTo>
                    <a:pt x="64" y="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8798638" y="740541"/>
              <a:ext cx="46892" cy="64928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4" y="0"/>
                </a:cxn>
                <a:cxn ang="0">
                  <a:pos x="78" y="0"/>
                </a:cxn>
                <a:cxn ang="0">
                  <a:pos x="76" y="8"/>
                </a:cxn>
                <a:cxn ang="0">
                  <a:pos x="24" y="8"/>
                </a:cxn>
                <a:cxn ang="0">
                  <a:pos x="20" y="48"/>
                </a:cxn>
                <a:cxn ang="0">
                  <a:pos x="60" y="48"/>
                </a:cxn>
                <a:cxn ang="0">
                  <a:pos x="58" y="56"/>
                </a:cxn>
                <a:cxn ang="0">
                  <a:pos x="18" y="56"/>
                </a:cxn>
                <a:cxn ang="0">
                  <a:pos x="14" y="98"/>
                </a:cxn>
                <a:cxn ang="0">
                  <a:pos x="66" y="98"/>
                </a:cxn>
                <a:cxn ang="0">
                  <a:pos x="66" y="108"/>
                </a:cxn>
                <a:cxn ang="0">
                  <a:pos x="0" y="108"/>
                </a:cxn>
              </a:cxnLst>
              <a:rect l="0" t="0" r="r" b="b"/>
              <a:pathLst>
                <a:path w="78" h="108">
                  <a:moveTo>
                    <a:pt x="0" y="108"/>
                  </a:moveTo>
                  <a:lnTo>
                    <a:pt x="14" y="0"/>
                  </a:lnTo>
                  <a:lnTo>
                    <a:pt x="78" y="0"/>
                  </a:lnTo>
                  <a:lnTo>
                    <a:pt x="76" y="8"/>
                  </a:lnTo>
                  <a:lnTo>
                    <a:pt x="24" y="8"/>
                  </a:lnTo>
                  <a:lnTo>
                    <a:pt x="20" y="48"/>
                  </a:lnTo>
                  <a:lnTo>
                    <a:pt x="60" y="48"/>
                  </a:lnTo>
                  <a:lnTo>
                    <a:pt x="58" y="56"/>
                  </a:lnTo>
                  <a:lnTo>
                    <a:pt x="18" y="56"/>
                  </a:lnTo>
                  <a:lnTo>
                    <a:pt x="14" y="98"/>
                  </a:lnTo>
                  <a:lnTo>
                    <a:pt x="66" y="98"/>
                  </a:lnTo>
                  <a:lnTo>
                    <a:pt x="66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9" name="Freeform 98"/>
            <p:cNvSpPr>
              <a:spLocks noEditPoints="1"/>
            </p:cNvSpPr>
            <p:nvPr/>
          </p:nvSpPr>
          <p:spPr bwMode="auto">
            <a:xfrm>
              <a:off x="8847935" y="735731"/>
              <a:ext cx="48095" cy="70940"/>
            </a:xfrm>
            <a:custGeom>
              <a:avLst/>
              <a:gdLst/>
              <a:ahLst/>
              <a:cxnLst>
                <a:cxn ang="0">
                  <a:pos x="66" y="114"/>
                </a:cxn>
                <a:cxn ang="0">
                  <a:pos x="60" y="116"/>
                </a:cxn>
                <a:cxn ang="0">
                  <a:pos x="52" y="116"/>
                </a:cxn>
                <a:cxn ang="0">
                  <a:pos x="46" y="118"/>
                </a:cxn>
                <a:cxn ang="0">
                  <a:pos x="38" y="118"/>
                </a:cxn>
                <a:cxn ang="0">
                  <a:pos x="20" y="114"/>
                </a:cxn>
                <a:cxn ang="0">
                  <a:pos x="14" y="112"/>
                </a:cxn>
                <a:cxn ang="0">
                  <a:pos x="8" y="106"/>
                </a:cxn>
                <a:cxn ang="0">
                  <a:pos x="0" y="94"/>
                </a:cxn>
                <a:cxn ang="0">
                  <a:pos x="0" y="86"/>
                </a:cxn>
                <a:cxn ang="0">
                  <a:pos x="0" y="76"/>
                </a:cxn>
                <a:cxn ang="0">
                  <a:pos x="4" y="58"/>
                </a:cxn>
                <a:cxn ang="0">
                  <a:pos x="8" y="50"/>
                </a:cxn>
                <a:cxn ang="0">
                  <a:pos x="14" y="44"/>
                </a:cxn>
                <a:cxn ang="0">
                  <a:pos x="28" y="36"/>
                </a:cxn>
                <a:cxn ang="0">
                  <a:pos x="36" y="34"/>
                </a:cxn>
                <a:cxn ang="0">
                  <a:pos x="44" y="32"/>
                </a:cxn>
                <a:cxn ang="0">
                  <a:pos x="52" y="32"/>
                </a:cxn>
                <a:cxn ang="0">
                  <a:pos x="68" y="0"/>
                </a:cxn>
                <a:cxn ang="0">
                  <a:pos x="80" y="0"/>
                </a:cxn>
                <a:cxn ang="0">
                  <a:pos x="78" y="16"/>
                </a:cxn>
                <a:cxn ang="0">
                  <a:pos x="76" y="38"/>
                </a:cxn>
                <a:cxn ang="0">
                  <a:pos x="72" y="62"/>
                </a:cxn>
                <a:cxn ang="0">
                  <a:pos x="70" y="84"/>
                </a:cxn>
                <a:cxn ang="0">
                  <a:pos x="68" y="102"/>
                </a:cxn>
                <a:cxn ang="0">
                  <a:pos x="66" y="114"/>
                </a:cxn>
                <a:cxn ang="0">
                  <a:pos x="62" y="44"/>
                </a:cxn>
                <a:cxn ang="0">
                  <a:pos x="54" y="42"/>
                </a:cxn>
                <a:cxn ang="0">
                  <a:pos x="46" y="42"/>
                </a:cxn>
                <a:cxn ang="0">
                  <a:pos x="28" y="46"/>
                </a:cxn>
                <a:cxn ang="0">
                  <a:pos x="24" y="50"/>
                </a:cxn>
                <a:cxn ang="0">
                  <a:pos x="16" y="60"/>
                </a:cxn>
                <a:cxn ang="0">
                  <a:pos x="12" y="76"/>
                </a:cxn>
                <a:cxn ang="0">
                  <a:pos x="14" y="88"/>
                </a:cxn>
                <a:cxn ang="0">
                  <a:pos x="18" y="100"/>
                </a:cxn>
                <a:cxn ang="0">
                  <a:pos x="22" y="104"/>
                </a:cxn>
                <a:cxn ang="0">
                  <a:pos x="26" y="106"/>
                </a:cxn>
                <a:cxn ang="0">
                  <a:pos x="40" y="108"/>
                </a:cxn>
                <a:cxn ang="0">
                  <a:pos x="46" y="108"/>
                </a:cxn>
                <a:cxn ang="0">
                  <a:pos x="56" y="108"/>
                </a:cxn>
              </a:cxnLst>
              <a:rect l="0" t="0" r="r" b="b"/>
              <a:pathLst>
                <a:path w="80" h="118">
                  <a:moveTo>
                    <a:pt x="66" y="114"/>
                  </a:moveTo>
                  <a:lnTo>
                    <a:pt x="66" y="114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28" y="116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14" y="112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4" y="100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6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8" y="50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0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52" y="32"/>
                  </a:lnTo>
                  <a:lnTo>
                    <a:pt x="52" y="32"/>
                  </a:lnTo>
                  <a:lnTo>
                    <a:pt x="64" y="34"/>
                  </a:lnTo>
                  <a:lnTo>
                    <a:pt x="68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6" y="114"/>
                  </a:lnTo>
                  <a:lnTo>
                    <a:pt x="66" y="114"/>
                  </a:lnTo>
                  <a:close/>
                  <a:moveTo>
                    <a:pt x="62" y="44"/>
                  </a:moveTo>
                  <a:lnTo>
                    <a:pt x="62" y="44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4" y="44"/>
                  </a:lnTo>
                  <a:lnTo>
                    <a:pt x="28" y="46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54"/>
                  </a:lnTo>
                  <a:lnTo>
                    <a:pt x="16" y="60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6" y="94"/>
                  </a:lnTo>
                  <a:lnTo>
                    <a:pt x="18" y="100"/>
                  </a:lnTo>
                  <a:lnTo>
                    <a:pt x="18" y="100"/>
                  </a:lnTo>
                  <a:lnTo>
                    <a:pt x="22" y="104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32" y="108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6" y="108"/>
                  </a:lnTo>
                  <a:lnTo>
                    <a:pt x="62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0" name="Freeform 99"/>
            <p:cNvSpPr>
              <a:spLocks noEditPoints="1"/>
            </p:cNvSpPr>
            <p:nvPr/>
          </p:nvSpPr>
          <p:spPr bwMode="auto">
            <a:xfrm>
              <a:off x="8902042" y="754969"/>
              <a:ext cx="51702" cy="70940"/>
            </a:xfrm>
            <a:custGeom>
              <a:avLst/>
              <a:gdLst/>
              <a:ahLst/>
              <a:cxnLst>
                <a:cxn ang="0">
                  <a:pos x="64" y="8"/>
                </a:cxn>
                <a:cxn ang="0">
                  <a:pos x="70" y="16"/>
                </a:cxn>
                <a:cxn ang="0">
                  <a:pos x="72" y="28"/>
                </a:cxn>
                <a:cxn ang="0">
                  <a:pos x="68" y="40"/>
                </a:cxn>
                <a:cxn ang="0">
                  <a:pos x="60" y="50"/>
                </a:cxn>
                <a:cxn ang="0">
                  <a:pos x="48" y="54"/>
                </a:cxn>
                <a:cxn ang="0">
                  <a:pos x="30" y="56"/>
                </a:cxn>
                <a:cxn ang="0">
                  <a:pos x="26" y="54"/>
                </a:cxn>
                <a:cxn ang="0">
                  <a:pos x="16" y="64"/>
                </a:cxn>
                <a:cxn ang="0">
                  <a:pos x="16" y="70"/>
                </a:cxn>
                <a:cxn ang="0">
                  <a:pos x="26" y="74"/>
                </a:cxn>
                <a:cxn ang="0">
                  <a:pos x="36" y="76"/>
                </a:cxn>
                <a:cxn ang="0">
                  <a:pos x="52" y="76"/>
                </a:cxn>
                <a:cxn ang="0">
                  <a:pos x="64" y="78"/>
                </a:cxn>
                <a:cxn ang="0">
                  <a:pos x="70" y="82"/>
                </a:cxn>
                <a:cxn ang="0">
                  <a:pos x="72" y="92"/>
                </a:cxn>
                <a:cxn ang="0">
                  <a:pos x="68" y="106"/>
                </a:cxn>
                <a:cxn ang="0">
                  <a:pos x="56" y="114"/>
                </a:cxn>
                <a:cxn ang="0">
                  <a:pos x="30" y="118"/>
                </a:cxn>
                <a:cxn ang="0">
                  <a:pos x="14" y="118"/>
                </a:cxn>
                <a:cxn ang="0">
                  <a:pos x="0" y="106"/>
                </a:cxn>
                <a:cxn ang="0">
                  <a:pos x="28" y="110"/>
                </a:cxn>
                <a:cxn ang="0">
                  <a:pos x="36" y="110"/>
                </a:cxn>
                <a:cxn ang="0">
                  <a:pos x="56" y="102"/>
                </a:cxn>
                <a:cxn ang="0">
                  <a:pos x="60" y="96"/>
                </a:cxn>
                <a:cxn ang="0">
                  <a:pos x="58" y="90"/>
                </a:cxn>
                <a:cxn ang="0">
                  <a:pos x="48" y="86"/>
                </a:cxn>
                <a:cxn ang="0">
                  <a:pos x="40" y="86"/>
                </a:cxn>
                <a:cxn ang="0">
                  <a:pos x="28" y="86"/>
                </a:cxn>
                <a:cxn ang="0">
                  <a:pos x="20" y="86"/>
                </a:cxn>
                <a:cxn ang="0">
                  <a:pos x="4" y="80"/>
                </a:cxn>
                <a:cxn ang="0">
                  <a:pos x="2" y="70"/>
                </a:cxn>
                <a:cxn ang="0">
                  <a:pos x="8" y="60"/>
                </a:cxn>
                <a:cxn ang="0">
                  <a:pos x="18" y="52"/>
                </a:cxn>
                <a:cxn ang="0">
                  <a:pos x="8" y="42"/>
                </a:cxn>
                <a:cxn ang="0">
                  <a:pos x="4" y="28"/>
                </a:cxn>
                <a:cxn ang="0">
                  <a:pos x="8" y="16"/>
                </a:cxn>
                <a:cxn ang="0">
                  <a:pos x="18" y="8"/>
                </a:cxn>
                <a:cxn ang="0">
                  <a:pos x="42" y="0"/>
                </a:cxn>
                <a:cxn ang="0">
                  <a:pos x="48" y="2"/>
                </a:cxn>
                <a:cxn ang="0">
                  <a:pos x="84" y="10"/>
                </a:cxn>
                <a:cxn ang="0">
                  <a:pos x="74" y="8"/>
                </a:cxn>
                <a:cxn ang="0">
                  <a:pos x="58" y="20"/>
                </a:cxn>
                <a:cxn ang="0">
                  <a:pos x="50" y="10"/>
                </a:cxn>
                <a:cxn ang="0">
                  <a:pos x="32" y="10"/>
                </a:cxn>
                <a:cxn ang="0">
                  <a:pos x="22" y="20"/>
                </a:cxn>
                <a:cxn ang="0">
                  <a:pos x="20" y="36"/>
                </a:cxn>
                <a:cxn ang="0">
                  <a:pos x="28" y="46"/>
                </a:cxn>
                <a:cxn ang="0">
                  <a:pos x="46" y="46"/>
                </a:cxn>
                <a:cxn ang="0">
                  <a:pos x="60" y="28"/>
                </a:cxn>
              </a:cxnLst>
              <a:rect l="0" t="0" r="r" b="b"/>
              <a:pathLst>
                <a:path w="86" h="118">
                  <a:moveTo>
                    <a:pt x="74" y="8"/>
                  </a:moveTo>
                  <a:lnTo>
                    <a:pt x="7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2" y="2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0" y="3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4" y="46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6" y="64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8" y="80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2" y="86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100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2" y="110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0" y="11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8" y="100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2" y="76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2" y="48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4" y="3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4" y="2"/>
                  </a:lnTo>
                  <a:lnTo>
                    <a:pt x="86" y="0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74" y="8"/>
                  </a:lnTo>
                  <a:lnTo>
                    <a:pt x="74" y="8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58" y="20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0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2" y="20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20" y="36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6" y="46"/>
                  </a:lnTo>
                  <a:lnTo>
                    <a:pt x="52" y="42"/>
                  </a:lnTo>
                  <a:lnTo>
                    <a:pt x="56" y="36"/>
                  </a:lnTo>
                  <a:lnTo>
                    <a:pt x="60" y="28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1" name="Freeform 100"/>
            <p:cNvSpPr>
              <a:spLocks noEditPoints="1"/>
            </p:cNvSpPr>
            <p:nvPr/>
          </p:nvSpPr>
          <p:spPr bwMode="auto">
            <a:xfrm>
              <a:off x="8957351" y="754969"/>
              <a:ext cx="44488" cy="51702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14" y="64"/>
                </a:cxn>
                <a:cxn ang="0">
                  <a:pos x="18" y="70"/>
                </a:cxn>
                <a:cxn ang="0">
                  <a:pos x="22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4" y="76"/>
                </a:cxn>
                <a:cxn ang="0">
                  <a:pos x="64" y="74"/>
                </a:cxn>
                <a:cxn ang="0">
                  <a:pos x="64" y="82"/>
                </a:cxn>
                <a:cxn ang="0">
                  <a:pos x="50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6" y="74"/>
                </a:cxn>
                <a:cxn ang="0">
                  <a:pos x="2" y="68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4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58" y="4"/>
                </a:cxn>
                <a:cxn ang="0">
                  <a:pos x="70" y="12"/>
                </a:cxn>
                <a:cxn ang="0">
                  <a:pos x="72" y="18"/>
                </a:cxn>
                <a:cxn ang="0">
                  <a:pos x="74" y="26"/>
                </a:cxn>
                <a:cxn ang="0">
                  <a:pos x="74" y="46"/>
                </a:cxn>
                <a:cxn ang="0">
                  <a:pos x="62" y="26"/>
                </a:cxn>
                <a:cxn ang="0">
                  <a:pos x="58" y="18"/>
                </a:cxn>
                <a:cxn ang="0">
                  <a:pos x="56" y="14"/>
                </a:cxn>
                <a:cxn ang="0">
                  <a:pos x="52" y="10"/>
                </a:cxn>
                <a:cxn ang="0">
                  <a:pos x="40" y="8"/>
                </a:cxn>
                <a:cxn ang="0">
                  <a:pos x="30" y="10"/>
                </a:cxn>
                <a:cxn ang="0">
                  <a:pos x="22" y="16"/>
                </a:cxn>
                <a:cxn ang="0">
                  <a:pos x="14" y="38"/>
                </a:cxn>
                <a:cxn ang="0">
                  <a:pos x="60" y="38"/>
                </a:cxn>
                <a:cxn ang="0">
                  <a:pos x="62" y="26"/>
                </a:cxn>
              </a:cxnLst>
              <a:rect l="0" t="0" r="r" b="b"/>
              <a:pathLst>
                <a:path w="74" h="86">
                  <a:moveTo>
                    <a:pt x="12" y="46"/>
                  </a:moveTo>
                  <a:lnTo>
                    <a:pt x="12" y="46"/>
                  </a:lnTo>
                  <a:lnTo>
                    <a:pt x="12" y="56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8" y="70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64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2" y="80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20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4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2" y="1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44"/>
                  </a:lnTo>
                  <a:lnTo>
                    <a:pt x="74" y="46"/>
                  </a:lnTo>
                  <a:lnTo>
                    <a:pt x="12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6" y="14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16" y="26"/>
                  </a:lnTo>
                  <a:lnTo>
                    <a:pt x="14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2" name="Freeform 27"/>
            <p:cNvSpPr>
              <a:spLocks noEditPoints="1"/>
            </p:cNvSpPr>
            <p:nvPr userDrawn="1"/>
          </p:nvSpPr>
          <p:spPr bwMode="auto">
            <a:xfrm>
              <a:off x="9001484" y="729148"/>
              <a:ext cx="34940" cy="34940"/>
            </a:xfrm>
            <a:custGeom>
              <a:avLst/>
              <a:gdLst/>
              <a:ahLst/>
              <a:cxnLst>
                <a:cxn ang="0">
                  <a:pos x="104" y="63"/>
                </a:cxn>
                <a:cxn ang="0">
                  <a:pos x="96" y="81"/>
                </a:cxn>
                <a:cxn ang="0">
                  <a:pos x="82" y="95"/>
                </a:cxn>
                <a:cxn ang="0">
                  <a:pos x="62" y="103"/>
                </a:cxn>
                <a:cxn ang="0">
                  <a:pos x="42" y="103"/>
                </a:cxn>
                <a:cxn ang="0">
                  <a:pos x="24" y="95"/>
                </a:cxn>
                <a:cxn ang="0">
                  <a:pos x="9" y="81"/>
                </a:cxn>
                <a:cxn ang="0">
                  <a:pos x="0" y="63"/>
                </a:cxn>
                <a:cxn ang="0">
                  <a:pos x="0" y="42"/>
                </a:cxn>
                <a:cxn ang="0">
                  <a:pos x="9" y="23"/>
                </a:cxn>
                <a:cxn ang="0">
                  <a:pos x="24" y="9"/>
                </a:cxn>
                <a:cxn ang="0">
                  <a:pos x="42" y="1"/>
                </a:cxn>
                <a:cxn ang="0">
                  <a:pos x="62" y="1"/>
                </a:cxn>
                <a:cxn ang="0">
                  <a:pos x="82" y="9"/>
                </a:cxn>
                <a:cxn ang="0">
                  <a:pos x="96" y="23"/>
                </a:cxn>
                <a:cxn ang="0">
                  <a:pos x="104" y="42"/>
                </a:cxn>
                <a:cxn ang="0">
                  <a:pos x="96" y="53"/>
                </a:cxn>
                <a:cxn ang="0">
                  <a:pos x="93" y="36"/>
                </a:cxn>
                <a:cxn ang="0">
                  <a:pos x="83" y="22"/>
                </a:cxn>
                <a:cxn ang="0">
                  <a:pos x="69" y="11"/>
                </a:cxn>
                <a:cxn ang="0">
                  <a:pos x="52" y="9"/>
                </a:cxn>
                <a:cxn ang="0">
                  <a:pos x="35" y="11"/>
                </a:cxn>
                <a:cxn ang="0">
                  <a:pos x="21" y="22"/>
                </a:cxn>
                <a:cxn ang="0">
                  <a:pos x="12" y="36"/>
                </a:cxn>
                <a:cxn ang="0">
                  <a:pos x="8" y="53"/>
                </a:cxn>
                <a:cxn ang="0">
                  <a:pos x="12" y="69"/>
                </a:cxn>
                <a:cxn ang="0">
                  <a:pos x="21" y="84"/>
                </a:cxn>
                <a:cxn ang="0">
                  <a:pos x="35" y="93"/>
                </a:cxn>
                <a:cxn ang="0">
                  <a:pos x="52" y="96"/>
                </a:cxn>
                <a:cxn ang="0">
                  <a:pos x="69" y="93"/>
                </a:cxn>
                <a:cxn ang="0">
                  <a:pos x="83" y="84"/>
                </a:cxn>
                <a:cxn ang="0">
                  <a:pos x="93" y="69"/>
                </a:cxn>
                <a:cxn ang="0">
                  <a:pos x="96" y="53"/>
                </a:cxn>
                <a:cxn ang="0">
                  <a:pos x="51" y="58"/>
                </a:cxn>
                <a:cxn ang="0">
                  <a:pos x="34" y="78"/>
                </a:cxn>
                <a:cxn ang="0">
                  <a:pos x="52" y="24"/>
                </a:cxn>
                <a:cxn ang="0">
                  <a:pos x="68" y="28"/>
                </a:cxn>
                <a:cxn ang="0">
                  <a:pos x="73" y="37"/>
                </a:cxn>
                <a:cxn ang="0">
                  <a:pos x="71" y="46"/>
                </a:cxn>
                <a:cxn ang="0">
                  <a:pos x="66" y="54"/>
                </a:cxn>
                <a:cxn ang="0">
                  <a:pos x="65" y="78"/>
                </a:cxn>
                <a:cxn ang="0">
                  <a:pos x="62" y="36"/>
                </a:cxn>
                <a:cxn ang="0">
                  <a:pos x="56" y="31"/>
                </a:cxn>
                <a:cxn ang="0">
                  <a:pos x="43" y="51"/>
                </a:cxn>
                <a:cxn ang="0">
                  <a:pos x="56" y="51"/>
                </a:cxn>
                <a:cxn ang="0">
                  <a:pos x="62" y="46"/>
                </a:cxn>
              </a:cxnLst>
              <a:rect l="0" t="0" r="r" b="b"/>
              <a:pathLst>
                <a:path w="105" h="104">
                  <a:moveTo>
                    <a:pt x="105" y="53"/>
                  </a:moveTo>
                  <a:lnTo>
                    <a:pt x="105" y="53"/>
                  </a:lnTo>
                  <a:lnTo>
                    <a:pt x="104" y="63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96" y="81"/>
                  </a:lnTo>
                  <a:lnTo>
                    <a:pt x="90" y="89"/>
                  </a:lnTo>
                  <a:lnTo>
                    <a:pt x="90" y="89"/>
                  </a:lnTo>
                  <a:lnTo>
                    <a:pt x="82" y="95"/>
                  </a:lnTo>
                  <a:lnTo>
                    <a:pt x="73" y="100"/>
                  </a:lnTo>
                  <a:lnTo>
                    <a:pt x="73" y="100"/>
                  </a:lnTo>
                  <a:lnTo>
                    <a:pt x="62" y="103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42" y="103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24" y="95"/>
                  </a:lnTo>
                  <a:lnTo>
                    <a:pt x="16" y="89"/>
                  </a:lnTo>
                  <a:lnTo>
                    <a:pt x="16" y="89"/>
                  </a:lnTo>
                  <a:lnTo>
                    <a:pt x="9" y="81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0" y="6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4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9" y="23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24" y="9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82" y="9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6" y="23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4" y="42"/>
                  </a:lnTo>
                  <a:lnTo>
                    <a:pt x="105" y="53"/>
                  </a:lnTo>
                  <a:lnTo>
                    <a:pt x="105" y="53"/>
                  </a:lnTo>
                  <a:close/>
                  <a:moveTo>
                    <a:pt x="96" y="53"/>
                  </a:moveTo>
                  <a:lnTo>
                    <a:pt x="96" y="53"/>
                  </a:lnTo>
                  <a:lnTo>
                    <a:pt x="96" y="44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88" y="28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77" y="17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61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43" y="9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28" y="17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9" y="44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9" y="62"/>
                  </a:lnTo>
                  <a:lnTo>
                    <a:pt x="12" y="69"/>
                  </a:lnTo>
                  <a:lnTo>
                    <a:pt x="12" y="69"/>
                  </a:lnTo>
                  <a:lnTo>
                    <a:pt x="16" y="77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28" y="89"/>
                  </a:lnTo>
                  <a:lnTo>
                    <a:pt x="35" y="93"/>
                  </a:lnTo>
                  <a:lnTo>
                    <a:pt x="35" y="93"/>
                  </a:lnTo>
                  <a:lnTo>
                    <a:pt x="43" y="95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61" y="95"/>
                  </a:lnTo>
                  <a:lnTo>
                    <a:pt x="69" y="93"/>
                  </a:lnTo>
                  <a:lnTo>
                    <a:pt x="69" y="93"/>
                  </a:lnTo>
                  <a:lnTo>
                    <a:pt x="77" y="89"/>
                  </a:lnTo>
                  <a:lnTo>
                    <a:pt x="83" y="84"/>
                  </a:lnTo>
                  <a:lnTo>
                    <a:pt x="83" y="84"/>
                  </a:lnTo>
                  <a:lnTo>
                    <a:pt x="88" y="77"/>
                  </a:lnTo>
                  <a:lnTo>
                    <a:pt x="93" y="69"/>
                  </a:lnTo>
                  <a:lnTo>
                    <a:pt x="93" y="69"/>
                  </a:lnTo>
                  <a:lnTo>
                    <a:pt x="96" y="62"/>
                  </a:lnTo>
                  <a:lnTo>
                    <a:pt x="96" y="53"/>
                  </a:lnTo>
                  <a:lnTo>
                    <a:pt x="96" y="53"/>
                  </a:lnTo>
                  <a:close/>
                  <a:moveTo>
                    <a:pt x="65" y="78"/>
                  </a:moveTo>
                  <a:lnTo>
                    <a:pt x="51" y="58"/>
                  </a:lnTo>
                  <a:lnTo>
                    <a:pt x="43" y="58"/>
                  </a:lnTo>
                  <a:lnTo>
                    <a:pt x="43" y="78"/>
                  </a:lnTo>
                  <a:lnTo>
                    <a:pt x="34" y="78"/>
                  </a:lnTo>
                  <a:lnTo>
                    <a:pt x="34" y="24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61" y="26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70" y="31"/>
                  </a:lnTo>
                  <a:lnTo>
                    <a:pt x="71" y="33"/>
                  </a:lnTo>
                  <a:lnTo>
                    <a:pt x="73" y="37"/>
                  </a:lnTo>
                  <a:lnTo>
                    <a:pt x="73" y="41"/>
                  </a:lnTo>
                  <a:lnTo>
                    <a:pt x="73" y="41"/>
                  </a:lnTo>
                  <a:lnTo>
                    <a:pt x="71" y="46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66" y="54"/>
                  </a:lnTo>
                  <a:lnTo>
                    <a:pt x="60" y="57"/>
                  </a:lnTo>
                  <a:lnTo>
                    <a:pt x="77" y="78"/>
                  </a:lnTo>
                  <a:lnTo>
                    <a:pt x="65" y="78"/>
                  </a:lnTo>
                  <a:close/>
                  <a:moveTo>
                    <a:pt x="64" y="41"/>
                  </a:moveTo>
                  <a:lnTo>
                    <a:pt x="64" y="41"/>
                  </a:lnTo>
                  <a:lnTo>
                    <a:pt x="62" y="36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56" y="31"/>
                  </a:lnTo>
                  <a:lnTo>
                    <a:pt x="51" y="31"/>
                  </a:lnTo>
                  <a:lnTo>
                    <a:pt x="43" y="31"/>
                  </a:lnTo>
                  <a:lnTo>
                    <a:pt x="43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6" y="51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2" y="46"/>
                  </a:lnTo>
                  <a:lnTo>
                    <a:pt x="64" y="41"/>
                  </a:lnTo>
                  <a:lnTo>
                    <a:pt x="64" y="4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9" name="Rectangle 38"/>
          <p:cNvSpPr/>
          <p:nvPr userDrawn="1"/>
        </p:nvSpPr>
        <p:spPr>
          <a:xfrm rot="5400000">
            <a:off x="5692143" y="3406144"/>
            <a:ext cx="6857997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0" name="Title 13"/>
          <p:cNvSpPr>
            <a:spLocks noGrp="1"/>
          </p:cNvSpPr>
          <p:nvPr>
            <p:ph type="title" hasCustomPrompt="1"/>
          </p:nvPr>
        </p:nvSpPr>
        <p:spPr>
          <a:xfrm>
            <a:off x="727209" y="632849"/>
            <a:ext cx="6180299" cy="1697825"/>
          </a:xfrm>
          <a:prstGeom prst="rect">
            <a:avLst/>
          </a:prstGeom>
          <a:noFill/>
        </p:spPr>
        <p:txBody>
          <a:bodyPr anchor="ctr" anchorCtr="0"/>
          <a:lstStyle>
            <a:lvl1pPr algn="l">
              <a:lnSpc>
                <a:spcPct val="85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presentation title </a:t>
            </a:r>
            <a:endParaRPr lang="en-US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27206" y="2206296"/>
            <a:ext cx="5025360" cy="4816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lang="en-US" sz="20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400"/>
            </a:lvl2pPr>
            <a:lvl3pPr marL="914378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27206" y="2816415"/>
            <a:ext cx="5025360" cy="700924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378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200" b="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US" b="0" dirty="0" smtClean="0"/>
              <a:t>&lt;Presenter,&gt; </a:t>
            </a:r>
            <a:br>
              <a:rPr lang="en-US" b="0" dirty="0" smtClean="0"/>
            </a:br>
            <a:r>
              <a:rPr lang="en-US" b="0" dirty="0" smtClean="0"/>
              <a:t>&lt;Title&gt;</a:t>
            </a:r>
            <a:endParaRPr lang="en-US" dirty="0" smtClean="0"/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73"/>
          <a:stretch/>
        </p:blipFill>
        <p:spPr>
          <a:xfrm>
            <a:off x="2114409" y="2825099"/>
            <a:ext cx="7029593" cy="335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800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15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 t="8866" r="1777" b="18887"/>
          <a:stretch/>
        </p:blipFill>
        <p:spPr>
          <a:xfrm>
            <a:off x="188" y="-2178"/>
            <a:ext cx="9143625" cy="6862355"/>
          </a:xfrm>
          <a:prstGeom prst="rect">
            <a:avLst/>
          </a:prstGeom>
        </p:spPr>
      </p:pic>
      <p:grpSp>
        <p:nvGrpSpPr>
          <p:cNvPr id="198" name="Group 197"/>
          <p:cNvGrpSpPr/>
          <p:nvPr userDrawn="1"/>
        </p:nvGrpSpPr>
        <p:grpSpPr>
          <a:xfrm>
            <a:off x="2905202" y="1967672"/>
            <a:ext cx="889959" cy="802951"/>
            <a:chOff x="2605766" y="2038518"/>
            <a:chExt cx="1007036" cy="681436"/>
          </a:xfrm>
        </p:grpSpPr>
        <p:sp>
          <p:nvSpPr>
            <p:cNvPr id="205" name="Freeform 204"/>
            <p:cNvSpPr/>
            <p:nvPr userDrawn="1"/>
          </p:nvSpPr>
          <p:spPr>
            <a:xfrm>
              <a:off x="2687388" y="2169252"/>
              <a:ext cx="810107" cy="352585"/>
            </a:xfrm>
            <a:custGeom>
              <a:avLst/>
              <a:gdLst>
                <a:gd name="connsiteX0" fmla="*/ 0 w 813268"/>
                <a:gd name="connsiteY0" fmla="*/ 353961 h 353961"/>
                <a:gd name="connsiteX1" fmla="*/ 813268 w 813268"/>
                <a:gd name="connsiteY1" fmla="*/ 307609 h 353961"/>
                <a:gd name="connsiteX2" fmla="*/ 800627 w 813268"/>
                <a:gd name="connsiteY2" fmla="*/ 0 h 353961"/>
                <a:gd name="connsiteX3" fmla="*/ 46352 w 813268"/>
                <a:gd name="connsiteY3" fmla="*/ 12642 h 353961"/>
                <a:gd name="connsiteX4" fmla="*/ 0 w 813268"/>
                <a:gd name="connsiteY4" fmla="*/ 353961 h 3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268" h="353961">
                  <a:moveTo>
                    <a:pt x="0" y="353961"/>
                  </a:moveTo>
                  <a:lnTo>
                    <a:pt x="813268" y="307609"/>
                  </a:lnTo>
                  <a:lnTo>
                    <a:pt x="800627" y="0"/>
                  </a:lnTo>
                  <a:lnTo>
                    <a:pt x="46352" y="12642"/>
                  </a:lnTo>
                  <a:lnTo>
                    <a:pt x="0" y="3539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dist="50800" dir="6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/>
            </a:p>
          </p:txBody>
        </p:sp>
        <p:sp>
          <p:nvSpPr>
            <p:cNvPr id="206" name="Freeform 205"/>
            <p:cNvSpPr>
              <a:spLocks/>
            </p:cNvSpPr>
            <p:nvPr userDrawn="1"/>
          </p:nvSpPr>
          <p:spPr bwMode="auto">
            <a:xfrm>
              <a:off x="2686920" y="2062993"/>
              <a:ext cx="807676" cy="461161"/>
            </a:xfrm>
            <a:custGeom>
              <a:avLst/>
              <a:gdLst/>
              <a:ahLst/>
              <a:cxnLst>
                <a:cxn ang="0">
                  <a:pos x="64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4" y="0"/>
                </a:cxn>
                <a:cxn ang="0">
                  <a:pos x="64" y="70"/>
                </a:cxn>
              </a:cxnLst>
              <a:rect l="0" t="0" r="r" b="b"/>
              <a:pathLst>
                <a:path w="1254" h="716">
                  <a:moveTo>
                    <a:pt x="64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4" y="0"/>
                  </a:lnTo>
                  <a:lnTo>
                    <a:pt x="64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07" name="Freeform 206"/>
            <p:cNvSpPr>
              <a:spLocks/>
            </p:cNvSpPr>
            <p:nvPr userDrawn="1"/>
          </p:nvSpPr>
          <p:spPr bwMode="auto">
            <a:xfrm>
              <a:off x="2650852" y="2038518"/>
              <a:ext cx="881100" cy="503670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6" y="0"/>
                </a:cxn>
                <a:cxn ang="0">
                  <a:pos x="1276" y="0"/>
                </a:cxn>
                <a:cxn ang="0">
                  <a:pos x="1294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0" y="26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0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4" y="780"/>
                </a:cxn>
                <a:cxn ang="0">
                  <a:pos x="1276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0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6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6" y="0"/>
                  </a:lnTo>
                  <a:lnTo>
                    <a:pt x="1276" y="0"/>
                  </a:lnTo>
                  <a:lnTo>
                    <a:pt x="1294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0" y="26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0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4" y="780"/>
                  </a:lnTo>
                  <a:lnTo>
                    <a:pt x="1276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0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6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08" name="Freeform 207"/>
            <p:cNvSpPr>
              <a:spLocks/>
            </p:cNvSpPr>
            <p:nvPr userDrawn="1"/>
          </p:nvSpPr>
          <p:spPr bwMode="auto">
            <a:xfrm>
              <a:off x="2713971" y="2108079"/>
              <a:ext cx="754861" cy="364549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76"/>
                </a:cxn>
                <a:cxn ang="0">
                  <a:pos x="772" y="490"/>
                </a:cxn>
                <a:cxn ang="0">
                  <a:pos x="524" y="0"/>
                </a:cxn>
                <a:cxn ang="0">
                  <a:pos x="368" y="49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56" y="308"/>
                </a:cxn>
                <a:cxn ang="0">
                  <a:pos x="334" y="292"/>
                </a:cxn>
                <a:cxn ang="0">
                  <a:pos x="318" y="284"/>
                </a:cxn>
                <a:cxn ang="0">
                  <a:pos x="346" y="270"/>
                </a:cxn>
                <a:cxn ang="0">
                  <a:pos x="362" y="258"/>
                </a:cxn>
                <a:cxn ang="0">
                  <a:pos x="368" y="244"/>
                </a:cxn>
                <a:cxn ang="0">
                  <a:pos x="368" y="76"/>
                </a:cxn>
                <a:cxn ang="0">
                  <a:pos x="368" y="60"/>
                </a:cxn>
                <a:cxn ang="0">
                  <a:pos x="360" y="32"/>
                </a:cxn>
                <a:cxn ang="0">
                  <a:pos x="344" y="12"/>
                </a:cxn>
                <a:cxn ang="0">
                  <a:pos x="314" y="2"/>
                </a:cxn>
                <a:cxn ang="0">
                  <a:pos x="0" y="0"/>
                </a:cxn>
                <a:cxn ang="0">
                  <a:pos x="34" y="76"/>
                </a:cxn>
                <a:cxn ang="0">
                  <a:pos x="0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60" y="322"/>
                </a:cxn>
                <a:cxn ang="0">
                  <a:pos x="276" y="330"/>
                </a:cxn>
                <a:cxn ang="0">
                  <a:pos x="284" y="344"/>
                </a:cxn>
                <a:cxn ang="0">
                  <a:pos x="288" y="372"/>
                </a:cxn>
                <a:cxn ang="0">
                  <a:pos x="470" y="566"/>
                </a:cxn>
                <a:cxn ang="0">
                  <a:pos x="660" y="394"/>
                </a:cxn>
                <a:cxn ang="0">
                  <a:pos x="1096" y="566"/>
                </a:cxn>
                <a:cxn ang="0">
                  <a:pos x="1114" y="566"/>
                </a:cxn>
                <a:cxn ang="0">
                  <a:pos x="1142" y="560"/>
                </a:cxn>
                <a:cxn ang="0">
                  <a:pos x="1162" y="544"/>
                </a:cxn>
                <a:cxn ang="0">
                  <a:pos x="1170" y="512"/>
                </a:cxn>
                <a:cxn ang="0">
                  <a:pos x="1172" y="76"/>
                </a:cxn>
                <a:cxn ang="0">
                  <a:pos x="1170" y="64"/>
                </a:cxn>
                <a:cxn ang="0">
                  <a:pos x="1162" y="38"/>
                </a:cxn>
                <a:cxn ang="0">
                  <a:pos x="1148" y="18"/>
                </a:cxn>
                <a:cxn ang="0">
                  <a:pos x="1132" y="8"/>
                </a:cxn>
                <a:cxn ang="0">
                  <a:pos x="1110" y="2"/>
                </a:cxn>
                <a:cxn ang="0">
                  <a:pos x="1096" y="0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772" y="0"/>
                  </a:lnTo>
                  <a:lnTo>
                    <a:pt x="772" y="76"/>
                  </a:lnTo>
                  <a:lnTo>
                    <a:pt x="806" y="76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0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2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0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0" y="32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6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2" y="336"/>
                  </a:lnTo>
                  <a:lnTo>
                    <a:pt x="284" y="344"/>
                  </a:lnTo>
                  <a:lnTo>
                    <a:pt x="288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2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0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0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0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09" name="Freeform 208"/>
            <p:cNvSpPr>
              <a:spLocks/>
            </p:cNvSpPr>
            <p:nvPr userDrawn="1"/>
          </p:nvSpPr>
          <p:spPr bwMode="auto">
            <a:xfrm>
              <a:off x="2713971" y="2108079"/>
              <a:ext cx="754861" cy="364549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490"/>
                </a:cxn>
                <a:cxn ang="0">
                  <a:pos x="524" y="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46" y="300"/>
                </a:cxn>
                <a:cxn ang="0">
                  <a:pos x="318" y="284"/>
                </a:cxn>
                <a:cxn ang="0">
                  <a:pos x="334" y="278"/>
                </a:cxn>
                <a:cxn ang="0">
                  <a:pos x="362" y="258"/>
                </a:cxn>
                <a:cxn ang="0">
                  <a:pos x="368" y="230"/>
                </a:cxn>
                <a:cxn ang="0">
                  <a:pos x="368" y="60"/>
                </a:cxn>
                <a:cxn ang="0">
                  <a:pos x="354" y="20"/>
                </a:cxn>
                <a:cxn ang="0">
                  <a:pos x="330" y="6"/>
                </a:cxn>
                <a:cxn ang="0">
                  <a:pos x="0" y="0"/>
                </a:cxn>
                <a:cxn ang="0">
                  <a:pos x="34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76" y="330"/>
                </a:cxn>
                <a:cxn ang="0">
                  <a:pos x="286" y="352"/>
                </a:cxn>
                <a:cxn ang="0">
                  <a:pos x="470" y="566"/>
                </a:cxn>
                <a:cxn ang="0">
                  <a:pos x="708" y="566"/>
                </a:cxn>
                <a:cxn ang="0">
                  <a:pos x="1114" y="566"/>
                </a:cxn>
                <a:cxn ang="0">
                  <a:pos x="1154" y="554"/>
                </a:cxn>
                <a:cxn ang="0">
                  <a:pos x="1168" y="530"/>
                </a:cxn>
                <a:cxn ang="0">
                  <a:pos x="1172" y="76"/>
                </a:cxn>
                <a:cxn ang="0">
                  <a:pos x="1168" y="52"/>
                </a:cxn>
                <a:cxn ang="0">
                  <a:pos x="1154" y="24"/>
                </a:cxn>
                <a:cxn ang="0">
                  <a:pos x="1132" y="8"/>
                </a:cxn>
                <a:cxn ang="0">
                  <a:pos x="1096" y="0"/>
                </a:cxn>
                <a:cxn ang="0">
                  <a:pos x="1096" y="2"/>
                </a:cxn>
                <a:cxn ang="0">
                  <a:pos x="1130" y="8"/>
                </a:cxn>
                <a:cxn ang="0">
                  <a:pos x="1154" y="24"/>
                </a:cxn>
                <a:cxn ang="0">
                  <a:pos x="1168" y="52"/>
                </a:cxn>
                <a:cxn ang="0">
                  <a:pos x="1172" y="76"/>
                </a:cxn>
                <a:cxn ang="0">
                  <a:pos x="1170" y="512"/>
                </a:cxn>
                <a:cxn ang="0">
                  <a:pos x="1152" y="552"/>
                </a:cxn>
                <a:cxn ang="0">
                  <a:pos x="1130" y="564"/>
                </a:cxn>
                <a:cxn ang="0">
                  <a:pos x="708" y="566"/>
                </a:cxn>
                <a:cxn ang="0">
                  <a:pos x="470" y="566"/>
                </a:cxn>
                <a:cxn ang="0">
                  <a:pos x="290" y="372"/>
                </a:cxn>
                <a:cxn ang="0">
                  <a:pos x="282" y="336"/>
                </a:cxn>
                <a:cxn ang="0">
                  <a:pos x="268" y="326"/>
                </a:cxn>
                <a:cxn ang="0">
                  <a:pos x="114" y="322"/>
                </a:cxn>
                <a:cxn ang="0">
                  <a:pos x="0" y="490"/>
                </a:cxn>
                <a:cxn ang="0">
                  <a:pos x="0" y="80"/>
                </a:cxn>
                <a:cxn ang="0">
                  <a:pos x="292" y="2"/>
                </a:cxn>
                <a:cxn ang="0">
                  <a:pos x="344" y="12"/>
                </a:cxn>
                <a:cxn ang="0">
                  <a:pos x="360" y="32"/>
                </a:cxn>
                <a:cxn ang="0">
                  <a:pos x="368" y="76"/>
                </a:cxn>
                <a:cxn ang="0">
                  <a:pos x="366" y="244"/>
                </a:cxn>
                <a:cxn ang="0">
                  <a:pos x="356" y="264"/>
                </a:cxn>
                <a:cxn ang="0">
                  <a:pos x="318" y="284"/>
                </a:cxn>
                <a:cxn ang="0">
                  <a:pos x="334" y="292"/>
                </a:cxn>
                <a:cxn ang="0">
                  <a:pos x="362" y="316"/>
                </a:cxn>
                <a:cxn ang="0">
                  <a:pos x="366" y="330"/>
                </a:cxn>
                <a:cxn ang="0">
                  <a:pos x="368" y="490"/>
                </a:cxn>
                <a:cxn ang="0">
                  <a:pos x="650" y="2"/>
                </a:cxn>
                <a:cxn ang="0">
                  <a:pos x="808" y="76"/>
                </a:cxn>
                <a:cxn ang="0">
                  <a:pos x="1096" y="2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1096" y="0"/>
                  </a:lnTo>
                  <a:lnTo>
                    <a:pt x="772" y="0"/>
                  </a:lnTo>
                  <a:lnTo>
                    <a:pt x="772" y="78"/>
                  </a:lnTo>
                  <a:lnTo>
                    <a:pt x="806" y="78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2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0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2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2" y="32"/>
                  </a:lnTo>
                  <a:lnTo>
                    <a:pt x="354" y="20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8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0" y="336"/>
                  </a:lnTo>
                  <a:lnTo>
                    <a:pt x="284" y="344"/>
                  </a:lnTo>
                  <a:lnTo>
                    <a:pt x="286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4" y="554"/>
                  </a:lnTo>
                  <a:lnTo>
                    <a:pt x="1154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2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2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2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096" y="2"/>
                  </a:lnTo>
                  <a:lnTo>
                    <a:pt x="1096" y="2"/>
                  </a:lnTo>
                  <a:lnTo>
                    <a:pt x="1110" y="2"/>
                  </a:lnTo>
                  <a:lnTo>
                    <a:pt x="1120" y="4"/>
                  </a:lnTo>
                  <a:lnTo>
                    <a:pt x="1130" y="8"/>
                  </a:lnTo>
                  <a:lnTo>
                    <a:pt x="1140" y="12"/>
                  </a:lnTo>
                  <a:lnTo>
                    <a:pt x="1146" y="18"/>
                  </a:lnTo>
                  <a:lnTo>
                    <a:pt x="1154" y="24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68" y="52"/>
                  </a:lnTo>
                  <a:lnTo>
                    <a:pt x="1170" y="66"/>
                  </a:lnTo>
                  <a:lnTo>
                    <a:pt x="1170" y="66"/>
                  </a:lnTo>
                  <a:lnTo>
                    <a:pt x="1172" y="76"/>
                  </a:lnTo>
                  <a:lnTo>
                    <a:pt x="1172" y="490"/>
                  </a:lnTo>
                  <a:lnTo>
                    <a:pt x="1172" y="490"/>
                  </a:lnTo>
                  <a:lnTo>
                    <a:pt x="1170" y="512"/>
                  </a:lnTo>
                  <a:lnTo>
                    <a:pt x="1166" y="530"/>
                  </a:lnTo>
                  <a:lnTo>
                    <a:pt x="1160" y="544"/>
                  </a:lnTo>
                  <a:lnTo>
                    <a:pt x="1152" y="552"/>
                  </a:lnTo>
                  <a:lnTo>
                    <a:pt x="1152" y="552"/>
                  </a:lnTo>
                  <a:lnTo>
                    <a:pt x="1142" y="560"/>
                  </a:lnTo>
                  <a:lnTo>
                    <a:pt x="1130" y="564"/>
                  </a:lnTo>
                  <a:lnTo>
                    <a:pt x="1114" y="566"/>
                  </a:lnTo>
                  <a:lnTo>
                    <a:pt x="1096" y="566"/>
                  </a:lnTo>
                  <a:lnTo>
                    <a:pt x="708" y="566"/>
                  </a:lnTo>
                  <a:lnTo>
                    <a:pt x="660" y="394"/>
                  </a:lnTo>
                  <a:lnTo>
                    <a:pt x="510" y="394"/>
                  </a:lnTo>
                  <a:lnTo>
                    <a:pt x="470" y="566"/>
                  </a:lnTo>
                  <a:lnTo>
                    <a:pt x="290" y="566"/>
                  </a:lnTo>
                  <a:lnTo>
                    <a:pt x="290" y="372"/>
                  </a:lnTo>
                  <a:lnTo>
                    <a:pt x="290" y="372"/>
                  </a:lnTo>
                  <a:lnTo>
                    <a:pt x="288" y="352"/>
                  </a:lnTo>
                  <a:lnTo>
                    <a:pt x="286" y="344"/>
                  </a:lnTo>
                  <a:lnTo>
                    <a:pt x="282" y="336"/>
                  </a:lnTo>
                  <a:lnTo>
                    <a:pt x="282" y="336"/>
                  </a:lnTo>
                  <a:lnTo>
                    <a:pt x="276" y="330"/>
                  </a:lnTo>
                  <a:lnTo>
                    <a:pt x="268" y="326"/>
                  </a:lnTo>
                  <a:lnTo>
                    <a:pt x="260" y="322"/>
                  </a:lnTo>
                  <a:lnTo>
                    <a:pt x="248" y="322"/>
                  </a:lnTo>
                  <a:lnTo>
                    <a:pt x="114" y="322"/>
                  </a:lnTo>
                  <a:lnTo>
                    <a:pt x="114" y="566"/>
                  </a:lnTo>
                  <a:lnTo>
                    <a:pt x="0" y="566"/>
                  </a:lnTo>
                  <a:lnTo>
                    <a:pt x="0" y="490"/>
                  </a:lnTo>
                  <a:lnTo>
                    <a:pt x="34" y="490"/>
                  </a:lnTo>
                  <a:lnTo>
                    <a:pt x="34" y="76"/>
                  </a:lnTo>
                  <a:lnTo>
                    <a:pt x="0" y="80"/>
                  </a:lnTo>
                  <a:lnTo>
                    <a:pt x="0" y="2"/>
                  </a:lnTo>
                  <a:lnTo>
                    <a:pt x="292" y="2"/>
                  </a:lnTo>
                  <a:lnTo>
                    <a:pt x="292" y="2"/>
                  </a:lnTo>
                  <a:lnTo>
                    <a:pt x="314" y="2"/>
                  </a:lnTo>
                  <a:lnTo>
                    <a:pt x="330" y="6"/>
                  </a:lnTo>
                  <a:lnTo>
                    <a:pt x="344" y="12"/>
                  </a:lnTo>
                  <a:lnTo>
                    <a:pt x="354" y="22"/>
                  </a:lnTo>
                  <a:lnTo>
                    <a:pt x="354" y="22"/>
                  </a:lnTo>
                  <a:lnTo>
                    <a:pt x="360" y="32"/>
                  </a:lnTo>
                  <a:lnTo>
                    <a:pt x="364" y="44"/>
                  </a:lnTo>
                  <a:lnTo>
                    <a:pt x="368" y="60"/>
                  </a:lnTo>
                  <a:lnTo>
                    <a:pt x="368" y="76"/>
                  </a:lnTo>
                  <a:lnTo>
                    <a:pt x="368" y="230"/>
                  </a:lnTo>
                  <a:lnTo>
                    <a:pt x="368" y="230"/>
                  </a:lnTo>
                  <a:lnTo>
                    <a:pt x="366" y="244"/>
                  </a:lnTo>
                  <a:lnTo>
                    <a:pt x="366" y="250"/>
                  </a:lnTo>
                  <a:lnTo>
                    <a:pt x="362" y="258"/>
                  </a:lnTo>
                  <a:lnTo>
                    <a:pt x="356" y="264"/>
                  </a:lnTo>
                  <a:lnTo>
                    <a:pt x="346" y="270"/>
                  </a:lnTo>
                  <a:lnTo>
                    <a:pt x="334" y="276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92"/>
                  </a:lnTo>
                  <a:lnTo>
                    <a:pt x="346" y="300"/>
                  </a:lnTo>
                  <a:lnTo>
                    <a:pt x="356" y="308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6" y="324"/>
                  </a:lnTo>
                  <a:lnTo>
                    <a:pt x="366" y="330"/>
                  </a:lnTo>
                  <a:lnTo>
                    <a:pt x="366" y="330"/>
                  </a:lnTo>
                  <a:lnTo>
                    <a:pt x="368" y="334"/>
                  </a:lnTo>
                  <a:lnTo>
                    <a:pt x="368" y="490"/>
                  </a:lnTo>
                  <a:lnTo>
                    <a:pt x="406" y="490"/>
                  </a:lnTo>
                  <a:lnTo>
                    <a:pt x="524" y="2"/>
                  </a:lnTo>
                  <a:lnTo>
                    <a:pt x="650" y="2"/>
                  </a:lnTo>
                  <a:lnTo>
                    <a:pt x="772" y="490"/>
                  </a:lnTo>
                  <a:lnTo>
                    <a:pt x="808" y="490"/>
                  </a:lnTo>
                  <a:lnTo>
                    <a:pt x="808" y="76"/>
                  </a:lnTo>
                  <a:lnTo>
                    <a:pt x="772" y="76"/>
                  </a:lnTo>
                  <a:lnTo>
                    <a:pt x="772" y="2"/>
                  </a:lnTo>
                  <a:lnTo>
                    <a:pt x="1096" y="2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10" name="Freeform 209"/>
            <p:cNvSpPr>
              <a:spLocks/>
            </p:cNvSpPr>
            <p:nvPr userDrawn="1"/>
          </p:nvSpPr>
          <p:spPr bwMode="auto">
            <a:xfrm>
              <a:off x="3048892" y="2140283"/>
              <a:ext cx="79866" cy="18163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6" y="0"/>
                </a:cxn>
              </a:cxnLst>
              <a:rect l="0" t="0" r="r" b="b"/>
              <a:pathLst>
                <a:path w="124" h="282">
                  <a:moveTo>
                    <a:pt x="66" y="0"/>
                  </a:moveTo>
                  <a:lnTo>
                    <a:pt x="124" y="282"/>
                  </a:lnTo>
                  <a:lnTo>
                    <a:pt x="0" y="28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11" name="Freeform 210"/>
            <p:cNvSpPr>
              <a:spLocks/>
            </p:cNvSpPr>
            <p:nvPr userDrawn="1"/>
          </p:nvSpPr>
          <p:spPr bwMode="auto">
            <a:xfrm>
              <a:off x="3048892" y="2140283"/>
              <a:ext cx="79866" cy="18291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0" y="284"/>
                </a:cxn>
                <a:cxn ang="0">
                  <a:pos x="124" y="284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124" h="284">
                  <a:moveTo>
                    <a:pt x="66" y="0"/>
                  </a:moveTo>
                  <a:lnTo>
                    <a:pt x="66" y="0"/>
                  </a:lnTo>
                  <a:lnTo>
                    <a:pt x="124" y="282"/>
                  </a:lnTo>
                  <a:lnTo>
                    <a:pt x="0" y="282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284"/>
                  </a:lnTo>
                  <a:lnTo>
                    <a:pt x="124" y="284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12" name="Freeform 211"/>
            <p:cNvSpPr>
              <a:spLocks/>
            </p:cNvSpPr>
            <p:nvPr userDrawn="1"/>
          </p:nvSpPr>
          <p:spPr bwMode="auto">
            <a:xfrm>
              <a:off x="3284625" y="2157029"/>
              <a:ext cx="132680" cy="2653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2"/>
                </a:cxn>
                <a:cxn ang="0">
                  <a:pos x="168" y="412"/>
                </a:cxn>
                <a:cxn ang="0">
                  <a:pos x="168" y="412"/>
                </a:cxn>
                <a:cxn ang="0">
                  <a:pos x="180" y="410"/>
                </a:cxn>
                <a:cxn ang="0">
                  <a:pos x="190" y="408"/>
                </a:cxn>
                <a:cxn ang="0">
                  <a:pos x="196" y="404"/>
                </a:cxn>
                <a:cxn ang="0">
                  <a:pos x="202" y="398"/>
                </a:cxn>
                <a:cxn ang="0">
                  <a:pos x="204" y="394"/>
                </a:cxn>
                <a:cxn ang="0">
                  <a:pos x="206" y="386"/>
                </a:cxn>
                <a:cxn ang="0">
                  <a:pos x="206" y="372"/>
                </a:cxn>
                <a:cxn ang="0">
                  <a:pos x="206" y="44"/>
                </a:cxn>
                <a:cxn ang="0">
                  <a:pos x="206" y="44"/>
                </a:cxn>
                <a:cxn ang="0">
                  <a:pos x="206" y="30"/>
                </a:cxn>
                <a:cxn ang="0">
                  <a:pos x="204" y="22"/>
                </a:cxn>
                <a:cxn ang="0">
                  <a:pos x="200" y="16"/>
                </a:cxn>
                <a:cxn ang="0">
                  <a:pos x="194" y="10"/>
                </a:cxn>
                <a:cxn ang="0">
                  <a:pos x="186" y="4"/>
                </a:cxn>
                <a:cxn ang="0">
                  <a:pos x="174" y="0"/>
                </a:cxn>
                <a:cxn ang="0">
                  <a:pos x="158" y="0"/>
                </a:cxn>
                <a:cxn ang="0">
                  <a:pos x="0" y="0"/>
                </a:cxn>
              </a:cxnLst>
              <a:rect l="0" t="0" r="r" b="b"/>
              <a:pathLst>
                <a:path w="206" h="412">
                  <a:moveTo>
                    <a:pt x="0" y="0"/>
                  </a:moveTo>
                  <a:lnTo>
                    <a:pt x="0" y="412"/>
                  </a:lnTo>
                  <a:lnTo>
                    <a:pt x="168" y="412"/>
                  </a:lnTo>
                  <a:lnTo>
                    <a:pt x="168" y="412"/>
                  </a:lnTo>
                  <a:lnTo>
                    <a:pt x="180" y="410"/>
                  </a:lnTo>
                  <a:lnTo>
                    <a:pt x="190" y="408"/>
                  </a:lnTo>
                  <a:lnTo>
                    <a:pt x="196" y="404"/>
                  </a:lnTo>
                  <a:lnTo>
                    <a:pt x="202" y="398"/>
                  </a:lnTo>
                  <a:lnTo>
                    <a:pt x="204" y="394"/>
                  </a:lnTo>
                  <a:lnTo>
                    <a:pt x="206" y="386"/>
                  </a:lnTo>
                  <a:lnTo>
                    <a:pt x="206" y="372"/>
                  </a:lnTo>
                  <a:lnTo>
                    <a:pt x="206" y="44"/>
                  </a:lnTo>
                  <a:lnTo>
                    <a:pt x="206" y="44"/>
                  </a:lnTo>
                  <a:lnTo>
                    <a:pt x="206" y="30"/>
                  </a:lnTo>
                  <a:lnTo>
                    <a:pt x="204" y="22"/>
                  </a:lnTo>
                  <a:lnTo>
                    <a:pt x="200" y="16"/>
                  </a:lnTo>
                  <a:lnTo>
                    <a:pt x="194" y="10"/>
                  </a:lnTo>
                  <a:lnTo>
                    <a:pt x="186" y="4"/>
                  </a:lnTo>
                  <a:lnTo>
                    <a:pt x="174" y="0"/>
                  </a:lnTo>
                  <a:lnTo>
                    <a:pt x="1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13" name="Freeform 212"/>
            <p:cNvSpPr>
              <a:spLocks/>
            </p:cNvSpPr>
            <p:nvPr userDrawn="1"/>
          </p:nvSpPr>
          <p:spPr bwMode="auto">
            <a:xfrm>
              <a:off x="3284625" y="2155740"/>
              <a:ext cx="132680" cy="26664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80" y="412"/>
                </a:cxn>
                <a:cxn ang="0">
                  <a:pos x="190" y="410"/>
                </a:cxn>
                <a:cxn ang="0">
                  <a:pos x="198" y="406"/>
                </a:cxn>
                <a:cxn ang="0">
                  <a:pos x="202" y="402"/>
                </a:cxn>
                <a:cxn ang="0">
                  <a:pos x="202" y="402"/>
                </a:cxn>
                <a:cxn ang="0">
                  <a:pos x="204" y="396"/>
                </a:cxn>
                <a:cxn ang="0">
                  <a:pos x="206" y="388"/>
                </a:cxn>
                <a:cxn ang="0">
                  <a:pos x="206" y="374"/>
                </a:cxn>
                <a:cxn ang="0">
                  <a:pos x="206" y="46"/>
                </a:cxn>
                <a:cxn ang="0">
                  <a:pos x="206" y="46"/>
                </a:cxn>
                <a:cxn ang="0">
                  <a:pos x="206" y="32"/>
                </a:cxn>
                <a:cxn ang="0">
                  <a:pos x="204" y="24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194" y="10"/>
                </a:cxn>
                <a:cxn ang="0">
                  <a:pos x="186" y="6"/>
                </a:cxn>
                <a:cxn ang="0">
                  <a:pos x="174" y="2"/>
                </a:cxn>
                <a:cxn ang="0">
                  <a:pos x="15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58" y="2"/>
                </a:cxn>
                <a:cxn ang="0">
                  <a:pos x="158" y="2"/>
                </a:cxn>
                <a:cxn ang="0">
                  <a:pos x="174" y="2"/>
                </a:cxn>
                <a:cxn ang="0">
                  <a:pos x="186" y="6"/>
                </a:cxn>
                <a:cxn ang="0">
                  <a:pos x="194" y="12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204" y="24"/>
                </a:cxn>
                <a:cxn ang="0">
                  <a:pos x="204" y="32"/>
                </a:cxn>
                <a:cxn ang="0">
                  <a:pos x="206" y="46"/>
                </a:cxn>
                <a:cxn ang="0">
                  <a:pos x="206" y="374"/>
                </a:cxn>
                <a:cxn ang="0">
                  <a:pos x="206" y="374"/>
                </a:cxn>
                <a:cxn ang="0">
                  <a:pos x="206" y="388"/>
                </a:cxn>
                <a:cxn ang="0">
                  <a:pos x="204" y="394"/>
                </a:cxn>
                <a:cxn ang="0">
                  <a:pos x="202" y="400"/>
                </a:cxn>
                <a:cxn ang="0">
                  <a:pos x="202" y="400"/>
                </a:cxn>
                <a:cxn ang="0">
                  <a:pos x="196" y="406"/>
                </a:cxn>
                <a:cxn ang="0">
                  <a:pos x="190" y="410"/>
                </a:cxn>
                <a:cxn ang="0">
                  <a:pos x="180" y="412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0" y="41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06" h="414">
                  <a:moveTo>
                    <a:pt x="0" y="2"/>
                  </a:moveTo>
                  <a:lnTo>
                    <a:pt x="0" y="2"/>
                  </a:lnTo>
                  <a:lnTo>
                    <a:pt x="0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80" y="412"/>
                  </a:lnTo>
                  <a:lnTo>
                    <a:pt x="190" y="410"/>
                  </a:lnTo>
                  <a:lnTo>
                    <a:pt x="198" y="406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4" y="396"/>
                  </a:lnTo>
                  <a:lnTo>
                    <a:pt x="206" y="388"/>
                  </a:lnTo>
                  <a:lnTo>
                    <a:pt x="206" y="374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6" y="32"/>
                  </a:lnTo>
                  <a:lnTo>
                    <a:pt x="204" y="24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194" y="10"/>
                  </a:lnTo>
                  <a:lnTo>
                    <a:pt x="186" y="6"/>
                  </a:lnTo>
                  <a:lnTo>
                    <a:pt x="174" y="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194" y="12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204" y="24"/>
                  </a:lnTo>
                  <a:lnTo>
                    <a:pt x="204" y="32"/>
                  </a:lnTo>
                  <a:lnTo>
                    <a:pt x="206" y="46"/>
                  </a:lnTo>
                  <a:lnTo>
                    <a:pt x="206" y="374"/>
                  </a:lnTo>
                  <a:lnTo>
                    <a:pt x="206" y="374"/>
                  </a:lnTo>
                  <a:lnTo>
                    <a:pt x="206" y="388"/>
                  </a:lnTo>
                  <a:lnTo>
                    <a:pt x="204" y="394"/>
                  </a:lnTo>
                  <a:lnTo>
                    <a:pt x="202" y="400"/>
                  </a:lnTo>
                  <a:lnTo>
                    <a:pt x="202" y="400"/>
                  </a:lnTo>
                  <a:lnTo>
                    <a:pt x="196" y="406"/>
                  </a:lnTo>
                  <a:lnTo>
                    <a:pt x="190" y="410"/>
                  </a:lnTo>
                  <a:lnTo>
                    <a:pt x="180" y="412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0" y="41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14" name="Freeform 213"/>
            <p:cNvSpPr>
              <a:spLocks/>
            </p:cNvSpPr>
            <p:nvPr userDrawn="1"/>
          </p:nvSpPr>
          <p:spPr bwMode="auto">
            <a:xfrm>
              <a:off x="2783532" y="2157029"/>
              <a:ext cx="114646" cy="1094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0"/>
                </a:cxn>
                <a:cxn ang="0">
                  <a:pos x="142" y="170"/>
                </a:cxn>
                <a:cxn ang="0">
                  <a:pos x="142" y="170"/>
                </a:cxn>
                <a:cxn ang="0">
                  <a:pos x="152" y="168"/>
                </a:cxn>
                <a:cxn ang="0">
                  <a:pos x="162" y="164"/>
                </a:cxn>
                <a:cxn ang="0">
                  <a:pos x="168" y="160"/>
                </a:cxn>
                <a:cxn ang="0">
                  <a:pos x="172" y="154"/>
                </a:cxn>
                <a:cxn ang="0">
                  <a:pos x="174" y="148"/>
                </a:cxn>
                <a:cxn ang="0">
                  <a:pos x="176" y="140"/>
                </a:cxn>
                <a:cxn ang="0">
                  <a:pos x="178" y="126"/>
                </a:cxn>
                <a:cxn ang="0">
                  <a:pos x="178" y="38"/>
                </a:cxn>
                <a:cxn ang="0">
                  <a:pos x="178" y="38"/>
                </a:cxn>
                <a:cxn ang="0">
                  <a:pos x="174" y="24"/>
                </a:cxn>
                <a:cxn ang="0">
                  <a:pos x="172" y="18"/>
                </a:cxn>
                <a:cxn ang="0">
                  <a:pos x="168" y="12"/>
                </a:cxn>
                <a:cxn ang="0">
                  <a:pos x="164" y="8"/>
                </a:cxn>
                <a:cxn ang="0">
                  <a:pos x="156" y="2"/>
                </a:cxn>
                <a:cxn ang="0">
                  <a:pos x="148" y="0"/>
                </a:cxn>
                <a:cxn ang="0">
                  <a:pos x="136" y="0"/>
                </a:cxn>
                <a:cxn ang="0">
                  <a:pos x="0" y="0"/>
                </a:cxn>
              </a:cxnLst>
              <a:rect l="0" t="0" r="r" b="b"/>
              <a:pathLst>
                <a:path w="178" h="170">
                  <a:moveTo>
                    <a:pt x="0" y="0"/>
                  </a:moveTo>
                  <a:lnTo>
                    <a:pt x="0" y="170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2" y="168"/>
                  </a:lnTo>
                  <a:lnTo>
                    <a:pt x="162" y="164"/>
                  </a:lnTo>
                  <a:lnTo>
                    <a:pt x="168" y="160"/>
                  </a:lnTo>
                  <a:lnTo>
                    <a:pt x="172" y="154"/>
                  </a:lnTo>
                  <a:lnTo>
                    <a:pt x="174" y="148"/>
                  </a:lnTo>
                  <a:lnTo>
                    <a:pt x="176" y="140"/>
                  </a:lnTo>
                  <a:lnTo>
                    <a:pt x="178" y="126"/>
                  </a:lnTo>
                  <a:lnTo>
                    <a:pt x="178" y="38"/>
                  </a:lnTo>
                  <a:lnTo>
                    <a:pt x="178" y="38"/>
                  </a:lnTo>
                  <a:lnTo>
                    <a:pt x="174" y="24"/>
                  </a:lnTo>
                  <a:lnTo>
                    <a:pt x="172" y="18"/>
                  </a:lnTo>
                  <a:lnTo>
                    <a:pt x="168" y="12"/>
                  </a:lnTo>
                  <a:lnTo>
                    <a:pt x="164" y="8"/>
                  </a:lnTo>
                  <a:lnTo>
                    <a:pt x="156" y="2"/>
                  </a:lnTo>
                  <a:lnTo>
                    <a:pt x="148" y="0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15" name="Freeform 214"/>
            <p:cNvSpPr>
              <a:spLocks/>
            </p:cNvSpPr>
            <p:nvPr userDrawn="1"/>
          </p:nvSpPr>
          <p:spPr bwMode="auto">
            <a:xfrm>
              <a:off x="2782244" y="2155740"/>
              <a:ext cx="115934" cy="11207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0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54" y="170"/>
                </a:cxn>
                <a:cxn ang="0">
                  <a:pos x="164" y="166"/>
                </a:cxn>
                <a:cxn ang="0">
                  <a:pos x="170" y="162"/>
                </a:cxn>
                <a:cxn ang="0">
                  <a:pos x="174" y="156"/>
                </a:cxn>
                <a:cxn ang="0">
                  <a:pos x="176" y="150"/>
                </a:cxn>
                <a:cxn ang="0">
                  <a:pos x="178" y="142"/>
                </a:cxn>
                <a:cxn ang="0">
                  <a:pos x="180" y="128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76" y="26"/>
                </a:cxn>
                <a:cxn ang="0">
                  <a:pos x="174" y="20"/>
                </a:cxn>
                <a:cxn ang="0">
                  <a:pos x="170" y="14"/>
                </a:cxn>
                <a:cxn ang="0">
                  <a:pos x="166" y="8"/>
                </a:cxn>
                <a:cxn ang="0">
                  <a:pos x="158" y="4"/>
                </a:cxn>
                <a:cxn ang="0">
                  <a:pos x="150" y="2"/>
                </a:cxn>
                <a:cxn ang="0">
                  <a:pos x="13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8" y="2"/>
                </a:cxn>
                <a:cxn ang="0">
                  <a:pos x="138" y="2"/>
                </a:cxn>
                <a:cxn ang="0">
                  <a:pos x="150" y="2"/>
                </a:cxn>
                <a:cxn ang="0">
                  <a:pos x="158" y="6"/>
                </a:cxn>
                <a:cxn ang="0">
                  <a:pos x="166" y="10"/>
                </a:cxn>
                <a:cxn ang="0">
                  <a:pos x="170" y="14"/>
                </a:cxn>
                <a:cxn ang="0">
                  <a:pos x="174" y="20"/>
                </a:cxn>
                <a:cxn ang="0">
                  <a:pos x="176" y="26"/>
                </a:cxn>
                <a:cxn ang="0">
                  <a:pos x="178" y="40"/>
                </a:cxn>
                <a:cxn ang="0">
                  <a:pos x="180" y="40"/>
                </a:cxn>
                <a:cxn ang="0">
                  <a:pos x="178" y="40"/>
                </a:cxn>
                <a:cxn ang="0">
                  <a:pos x="178" y="128"/>
                </a:cxn>
                <a:cxn ang="0">
                  <a:pos x="178" y="128"/>
                </a:cxn>
                <a:cxn ang="0">
                  <a:pos x="178" y="142"/>
                </a:cxn>
                <a:cxn ang="0">
                  <a:pos x="176" y="150"/>
                </a:cxn>
                <a:cxn ang="0">
                  <a:pos x="174" y="156"/>
                </a:cxn>
                <a:cxn ang="0">
                  <a:pos x="168" y="160"/>
                </a:cxn>
                <a:cxn ang="0">
                  <a:pos x="162" y="166"/>
                </a:cxn>
                <a:cxn ang="0">
                  <a:pos x="154" y="170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2" y="17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0" h="174">
                  <a:moveTo>
                    <a:pt x="2" y="2"/>
                  </a:moveTo>
                  <a:lnTo>
                    <a:pt x="0" y="2"/>
                  </a:lnTo>
                  <a:lnTo>
                    <a:pt x="0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54" y="170"/>
                  </a:lnTo>
                  <a:lnTo>
                    <a:pt x="164" y="166"/>
                  </a:lnTo>
                  <a:lnTo>
                    <a:pt x="170" y="162"/>
                  </a:lnTo>
                  <a:lnTo>
                    <a:pt x="174" y="156"/>
                  </a:lnTo>
                  <a:lnTo>
                    <a:pt x="176" y="150"/>
                  </a:lnTo>
                  <a:lnTo>
                    <a:pt x="178" y="142"/>
                  </a:lnTo>
                  <a:lnTo>
                    <a:pt x="180" y="128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76" y="26"/>
                  </a:lnTo>
                  <a:lnTo>
                    <a:pt x="174" y="20"/>
                  </a:lnTo>
                  <a:lnTo>
                    <a:pt x="170" y="14"/>
                  </a:lnTo>
                  <a:lnTo>
                    <a:pt x="166" y="8"/>
                  </a:lnTo>
                  <a:lnTo>
                    <a:pt x="158" y="4"/>
                  </a:lnTo>
                  <a:lnTo>
                    <a:pt x="150" y="2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50" y="2"/>
                  </a:lnTo>
                  <a:lnTo>
                    <a:pt x="158" y="6"/>
                  </a:lnTo>
                  <a:lnTo>
                    <a:pt x="166" y="10"/>
                  </a:lnTo>
                  <a:lnTo>
                    <a:pt x="170" y="14"/>
                  </a:lnTo>
                  <a:lnTo>
                    <a:pt x="174" y="20"/>
                  </a:lnTo>
                  <a:lnTo>
                    <a:pt x="176" y="26"/>
                  </a:lnTo>
                  <a:lnTo>
                    <a:pt x="178" y="40"/>
                  </a:lnTo>
                  <a:lnTo>
                    <a:pt x="180" y="40"/>
                  </a:lnTo>
                  <a:lnTo>
                    <a:pt x="178" y="40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42"/>
                  </a:lnTo>
                  <a:lnTo>
                    <a:pt x="176" y="150"/>
                  </a:lnTo>
                  <a:lnTo>
                    <a:pt x="174" y="156"/>
                  </a:lnTo>
                  <a:lnTo>
                    <a:pt x="168" y="160"/>
                  </a:lnTo>
                  <a:lnTo>
                    <a:pt x="162" y="166"/>
                  </a:lnTo>
                  <a:lnTo>
                    <a:pt x="154" y="170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2" y="17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16" name="Freeform 215"/>
            <p:cNvSpPr>
              <a:spLocks/>
            </p:cNvSpPr>
            <p:nvPr userDrawn="1"/>
          </p:nvSpPr>
          <p:spPr bwMode="auto">
            <a:xfrm>
              <a:off x="2605766" y="2628495"/>
              <a:ext cx="56679" cy="69561"/>
            </a:xfrm>
            <a:custGeom>
              <a:avLst/>
              <a:gdLst/>
              <a:ahLst/>
              <a:cxnLst>
                <a:cxn ang="0">
                  <a:pos x="42" y="66"/>
                </a:cxn>
                <a:cxn ang="0">
                  <a:pos x="38" y="108"/>
                </a:cxn>
                <a:cxn ang="0">
                  <a:pos x="24" y="108"/>
                </a:cxn>
                <a:cxn ang="0">
                  <a:pos x="30" y="66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38" y="54"/>
                </a:cxn>
                <a:cxn ang="0">
                  <a:pos x="38" y="54"/>
                </a:cxn>
                <a:cxn ang="0">
                  <a:pos x="74" y="0"/>
                </a:cxn>
                <a:cxn ang="0">
                  <a:pos x="88" y="0"/>
                </a:cxn>
                <a:cxn ang="0">
                  <a:pos x="42" y="66"/>
                </a:cxn>
              </a:cxnLst>
              <a:rect l="0" t="0" r="r" b="b"/>
              <a:pathLst>
                <a:path w="88" h="108">
                  <a:moveTo>
                    <a:pt x="42" y="66"/>
                  </a:moveTo>
                  <a:lnTo>
                    <a:pt x="38" y="108"/>
                  </a:lnTo>
                  <a:lnTo>
                    <a:pt x="24" y="108"/>
                  </a:lnTo>
                  <a:lnTo>
                    <a:pt x="30" y="6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74" y="0"/>
                  </a:lnTo>
                  <a:lnTo>
                    <a:pt x="88" y="0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17" name="Freeform 216"/>
            <p:cNvSpPr>
              <a:spLocks noEditPoints="1"/>
            </p:cNvSpPr>
            <p:nvPr userDrawn="1"/>
          </p:nvSpPr>
          <p:spPr bwMode="auto">
            <a:xfrm>
              <a:off x="2654716" y="2643953"/>
              <a:ext cx="51526" cy="55390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8" y="14"/>
                </a:cxn>
                <a:cxn ang="0">
                  <a:pos x="54" y="12"/>
                </a:cxn>
                <a:cxn ang="0">
                  <a:pos x="44" y="8"/>
                </a:cxn>
                <a:cxn ang="0">
                  <a:pos x="38" y="10"/>
                </a:cxn>
                <a:cxn ang="0">
                  <a:pos x="28" y="14"/>
                </a:cxn>
                <a:cxn ang="0">
                  <a:pos x="22" y="18"/>
                </a:cxn>
                <a:cxn ang="0">
                  <a:pos x="14" y="42"/>
                </a:cxn>
                <a:cxn ang="0">
                  <a:pos x="14" y="56"/>
                </a:cxn>
                <a:cxn ang="0">
                  <a:pos x="16" y="68"/>
                </a:cxn>
                <a:cxn ang="0">
                  <a:pos x="20" y="72"/>
                </a:cxn>
                <a:cxn ang="0">
                  <a:pos x="24" y="74"/>
                </a:cxn>
                <a:cxn ang="0">
                  <a:pos x="36" y="78"/>
                </a:cxn>
                <a:cxn ang="0">
                  <a:pos x="42" y="76"/>
                </a:cxn>
                <a:cxn ang="0">
                  <a:pos x="48" y="74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4" y="22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18" name="Freeform 217"/>
            <p:cNvSpPr>
              <a:spLocks/>
            </p:cNvSpPr>
            <p:nvPr userDrawn="1"/>
          </p:nvSpPr>
          <p:spPr bwMode="auto">
            <a:xfrm>
              <a:off x="2717836" y="2645241"/>
              <a:ext cx="47662" cy="52815"/>
            </a:xfrm>
            <a:custGeom>
              <a:avLst/>
              <a:gdLst/>
              <a:ahLst/>
              <a:cxnLst>
                <a:cxn ang="0">
                  <a:pos x="54" y="82"/>
                </a:cxn>
                <a:cxn ang="0">
                  <a:pos x="54" y="72"/>
                </a:cxn>
                <a:cxn ang="0">
                  <a:pos x="54" y="72"/>
                </a:cxn>
                <a:cxn ang="0">
                  <a:pos x="44" y="78"/>
                </a:cxn>
                <a:cxn ang="0">
                  <a:pos x="44" y="78"/>
                </a:cxn>
                <a:cxn ang="0">
                  <a:pos x="34" y="82"/>
                </a:cxn>
                <a:cxn ang="0">
                  <a:pos x="34" y="82"/>
                </a:cxn>
                <a:cxn ang="0">
                  <a:pos x="28" y="82"/>
                </a:cxn>
                <a:cxn ang="0">
                  <a:pos x="28" y="82"/>
                </a:cxn>
                <a:cxn ang="0">
                  <a:pos x="20" y="82"/>
                </a:cxn>
                <a:cxn ang="0">
                  <a:pos x="20" y="82"/>
                </a:cxn>
                <a:cxn ang="0">
                  <a:pos x="12" y="82"/>
                </a:cxn>
                <a:cxn ang="0">
                  <a:pos x="12" y="82"/>
                </a:cxn>
                <a:cxn ang="0">
                  <a:pos x="6" y="78"/>
                </a:cxn>
                <a:cxn ang="0">
                  <a:pos x="6" y="78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0" y="58"/>
                </a:cxn>
                <a:cxn ang="0">
                  <a:pos x="8" y="0"/>
                </a:cxn>
                <a:cxn ang="0">
                  <a:pos x="20" y="0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4" y="66"/>
                </a:cxn>
                <a:cxn ang="0">
                  <a:pos x="14" y="66"/>
                </a:cxn>
                <a:cxn ang="0">
                  <a:pos x="16" y="70"/>
                </a:cxn>
                <a:cxn ang="0">
                  <a:pos x="16" y="70"/>
                </a:cxn>
                <a:cxn ang="0">
                  <a:pos x="20" y="72"/>
                </a:cxn>
                <a:cxn ang="0">
                  <a:pos x="24" y="72"/>
                </a:cxn>
                <a:cxn ang="0">
                  <a:pos x="24" y="72"/>
                </a:cxn>
                <a:cxn ang="0">
                  <a:pos x="34" y="72"/>
                </a:cxn>
                <a:cxn ang="0">
                  <a:pos x="34" y="72"/>
                </a:cxn>
                <a:cxn ang="0">
                  <a:pos x="42" y="70"/>
                </a:cxn>
                <a:cxn ang="0">
                  <a:pos x="42" y="70"/>
                </a:cxn>
                <a:cxn ang="0">
                  <a:pos x="48" y="66"/>
                </a:cxn>
                <a:cxn ang="0">
                  <a:pos x="48" y="66"/>
                </a:cxn>
                <a:cxn ang="0">
                  <a:pos x="54" y="64"/>
                </a:cxn>
                <a:cxn ang="0">
                  <a:pos x="62" y="0"/>
                </a:cxn>
                <a:cxn ang="0">
                  <a:pos x="74" y="0"/>
                </a:cxn>
                <a:cxn ang="0">
                  <a:pos x="64" y="82"/>
                </a:cxn>
                <a:cxn ang="0">
                  <a:pos x="54" y="82"/>
                </a:cxn>
              </a:cxnLst>
              <a:rect l="0" t="0" r="r" b="b"/>
              <a:pathLst>
                <a:path w="74" h="82">
                  <a:moveTo>
                    <a:pt x="54" y="82"/>
                  </a:moveTo>
                  <a:lnTo>
                    <a:pt x="54" y="72"/>
                  </a:lnTo>
                  <a:lnTo>
                    <a:pt x="54" y="72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8" y="0"/>
                  </a:lnTo>
                  <a:lnTo>
                    <a:pt x="20" y="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54" y="64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64" y="82"/>
                  </a:lnTo>
                  <a:lnTo>
                    <a:pt x="54" y="82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19" name="Freeform 218"/>
            <p:cNvSpPr>
              <a:spLocks/>
            </p:cNvSpPr>
            <p:nvPr userDrawn="1"/>
          </p:nvSpPr>
          <p:spPr bwMode="auto">
            <a:xfrm>
              <a:off x="2775803" y="2645241"/>
              <a:ext cx="34780" cy="52815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6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6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20" name="Freeform 219"/>
            <p:cNvSpPr>
              <a:spLocks/>
            </p:cNvSpPr>
            <p:nvPr userDrawn="1"/>
          </p:nvSpPr>
          <p:spPr bwMode="auto">
            <a:xfrm>
              <a:off x="2847940" y="2628495"/>
              <a:ext cx="63120" cy="69561"/>
            </a:xfrm>
            <a:custGeom>
              <a:avLst/>
              <a:gdLst/>
              <a:ahLst/>
              <a:cxnLst>
                <a:cxn ang="0">
                  <a:pos x="84" y="108"/>
                </a:cxn>
                <a:cxn ang="0">
                  <a:pos x="66" y="108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12" y="108"/>
                </a:cxn>
                <a:cxn ang="0">
                  <a:pos x="0" y="108"/>
                </a:cxn>
                <a:cxn ang="0">
                  <a:pos x="14" y="0"/>
                </a:cxn>
                <a:cxn ang="0">
                  <a:pos x="32" y="0"/>
                </a:cxn>
                <a:cxn ang="0">
                  <a:pos x="74" y="94"/>
                </a:cxn>
                <a:cxn ang="0">
                  <a:pos x="76" y="94"/>
                </a:cxn>
                <a:cxn ang="0">
                  <a:pos x="86" y="0"/>
                </a:cxn>
                <a:cxn ang="0">
                  <a:pos x="98" y="0"/>
                </a:cxn>
                <a:cxn ang="0">
                  <a:pos x="84" y="108"/>
                </a:cxn>
              </a:cxnLst>
              <a:rect l="0" t="0" r="r" b="b"/>
              <a:pathLst>
                <a:path w="98" h="108">
                  <a:moveTo>
                    <a:pt x="84" y="108"/>
                  </a:moveTo>
                  <a:lnTo>
                    <a:pt x="66" y="10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12" y="108"/>
                  </a:lnTo>
                  <a:lnTo>
                    <a:pt x="0" y="108"/>
                  </a:lnTo>
                  <a:lnTo>
                    <a:pt x="14" y="0"/>
                  </a:lnTo>
                  <a:lnTo>
                    <a:pt x="32" y="0"/>
                  </a:lnTo>
                  <a:lnTo>
                    <a:pt x="74" y="94"/>
                  </a:lnTo>
                  <a:lnTo>
                    <a:pt x="76" y="94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84" y="108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21" name="Freeform 220"/>
            <p:cNvSpPr>
              <a:spLocks noEditPoints="1"/>
            </p:cNvSpPr>
            <p:nvPr userDrawn="1"/>
          </p:nvSpPr>
          <p:spPr bwMode="auto">
            <a:xfrm>
              <a:off x="2918789" y="2643953"/>
              <a:ext cx="48950" cy="55390"/>
            </a:xfrm>
            <a:custGeom>
              <a:avLst/>
              <a:gdLst/>
              <a:ahLst/>
              <a:cxnLst>
                <a:cxn ang="0">
                  <a:pos x="14" y="46"/>
                </a:cxn>
                <a:cxn ang="0">
                  <a:pos x="16" y="64"/>
                </a:cxn>
                <a:cxn ang="0">
                  <a:pos x="20" y="70"/>
                </a:cxn>
                <a:cxn ang="0">
                  <a:pos x="24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6" y="76"/>
                </a:cxn>
                <a:cxn ang="0">
                  <a:pos x="66" y="74"/>
                </a:cxn>
                <a:cxn ang="0">
                  <a:pos x="64" y="82"/>
                </a:cxn>
                <a:cxn ang="0">
                  <a:pos x="52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8" y="74"/>
                </a:cxn>
                <a:cxn ang="0">
                  <a:pos x="4" y="68"/>
                </a:cxn>
                <a:cxn ang="0">
                  <a:pos x="0" y="52"/>
                </a:cxn>
                <a:cxn ang="0">
                  <a:pos x="2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6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2" y="2"/>
                </a:cxn>
                <a:cxn ang="0">
                  <a:pos x="60" y="4"/>
                </a:cxn>
                <a:cxn ang="0">
                  <a:pos x="70" y="12"/>
                </a:cxn>
                <a:cxn ang="0">
                  <a:pos x="74" y="18"/>
                </a:cxn>
                <a:cxn ang="0">
                  <a:pos x="76" y="26"/>
                </a:cxn>
                <a:cxn ang="0">
                  <a:pos x="76" y="44"/>
                </a:cxn>
                <a:cxn ang="0">
                  <a:pos x="14" y="46"/>
                </a:cxn>
                <a:cxn ang="0">
                  <a:pos x="62" y="26"/>
                </a:cxn>
                <a:cxn ang="0">
                  <a:pos x="60" y="18"/>
                </a:cxn>
                <a:cxn ang="0">
                  <a:pos x="54" y="10"/>
                </a:cxn>
                <a:cxn ang="0">
                  <a:pos x="48" y="10"/>
                </a:cxn>
                <a:cxn ang="0">
                  <a:pos x="42" y="8"/>
                </a:cxn>
                <a:cxn ang="0">
                  <a:pos x="24" y="16"/>
                </a:cxn>
                <a:cxn ang="0">
                  <a:pos x="18" y="26"/>
                </a:cxn>
                <a:cxn ang="0">
                  <a:pos x="62" y="38"/>
                </a:cxn>
                <a:cxn ang="0">
                  <a:pos x="62" y="26"/>
                </a:cxn>
              </a:cxnLst>
              <a:rect l="0" t="0" r="r" b="b"/>
              <a:pathLst>
                <a:path w="76" h="86">
                  <a:moveTo>
                    <a:pt x="14" y="46"/>
                  </a:moveTo>
                  <a:lnTo>
                    <a:pt x="14" y="46"/>
                  </a:lnTo>
                  <a:lnTo>
                    <a:pt x="14" y="56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20" y="70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66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4" y="80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4" y="18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34"/>
                  </a:lnTo>
                  <a:lnTo>
                    <a:pt x="76" y="44"/>
                  </a:lnTo>
                  <a:lnTo>
                    <a:pt x="74" y="46"/>
                  </a:lnTo>
                  <a:lnTo>
                    <a:pt x="14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8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8" y="26"/>
                  </a:lnTo>
                  <a:lnTo>
                    <a:pt x="14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22" name="Freeform 221"/>
            <p:cNvSpPr>
              <a:spLocks/>
            </p:cNvSpPr>
            <p:nvPr userDrawn="1"/>
          </p:nvSpPr>
          <p:spPr bwMode="auto">
            <a:xfrm>
              <a:off x="2975468" y="2627207"/>
              <a:ext cx="34780" cy="70849"/>
            </a:xfrm>
            <a:custGeom>
              <a:avLst/>
              <a:gdLst/>
              <a:ahLst/>
              <a:cxnLst>
                <a:cxn ang="0">
                  <a:pos x="30" y="38"/>
                </a:cxn>
                <a:cxn ang="0">
                  <a:pos x="22" y="90"/>
                </a:cxn>
                <a:cxn ang="0">
                  <a:pos x="22" y="90"/>
                </a:cxn>
                <a:cxn ang="0">
                  <a:pos x="22" y="96"/>
                </a:cxn>
                <a:cxn ang="0">
                  <a:pos x="22" y="96"/>
                </a:cxn>
                <a:cxn ang="0">
                  <a:pos x="24" y="100"/>
                </a:cxn>
                <a:cxn ang="0">
                  <a:pos x="24" y="100"/>
                </a:cxn>
                <a:cxn ang="0">
                  <a:pos x="28" y="100"/>
                </a:cxn>
                <a:cxn ang="0">
                  <a:pos x="28" y="100"/>
                </a:cxn>
                <a:cxn ang="0">
                  <a:pos x="34" y="100"/>
                </a:cxn>
                <a:cxn ang="0">
                  <a:pos x="44" y="100"/>
                </a:cxn>
                <a:cxn ang="0">
                  <a:pos x="44" y="110"/>
                </a:cxn>
                <a:cxn ang="0">
                  <a:pos x="32" y="110"/>
                </a:cxn>
                <a:cxn ang="0">
                  <a:pos x="32" y="110"/>
                </a:cxn>
                <a:cxn ang="0">
                  <a:pos x="20" y="110"/>
                </a:cxn>
                <a:cxn ang="0">
                  <a:pos x="20" y="110"/>
                </a:cxn>
                <a:cxn ang="0">
                  <a:pos x="14" y="108"/>
                </a:cxn>
                <a:cxn ang="0">
                  <a:pos x="14" y="108"/>
                </a:cxn>
                <a:cxn ang="0">
                  <a:pos x="12" y="104"/>
                </a:cxn>
                <a:cxn ang="0">
                  <a:pos x="10" y="102"/>
                </a:cxn>
                <a:cxn ang="0">
                  <a:pos x="10" y="102"/>
                </a:cxn>
                <a:cxn ang="0">
                  <a:pos x="10" y="90"/>
                </a:cxn>
                <a:cxn ang="0">
                  <a:pos x="18" y="38"/>
                </a:cxn>
                <a:cxn ang="0">
                  <a:pos x="0" y="38"/>
                </a:cxn>
                <a:cxn ang="0">
                  <a:pos x="2" y="28"/>
                </a:cxn>
                <a:cxn ang="0">
                  <a:pos x="18" y="2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0" y="28"/>
                </a:cxn>
                <a:cxn ang="0">
                  <a:pos x="54" y="28"/>
                </a:cxn>
                <a:cxn ang="0">
                  <a:pos x="52" y="38"/>
                </a:cxn>
                <a:cxn ang="0">
                  <a:pos x="30" y="38"/>
                </a:cxn>
              </a:cxnLst>
              <a:rect l="0" t="0" r="r" b="b"/>
              <a:pathLst>
                <a:path w="54" h="110">
                  <a:moveTo>
                    <a:pt x="30" y="38"/>
                  </a:moveTo>
                  <a:lnTo>
                    <a:pt x="22" y="90"/>
                  </a:lnTo>
                  <a:lnTo>
                    <a:pt x="22" y="90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8" y="100"/>
                  </a:lnTo>
                  <a:lnTo>
                    <a:pt x="28" y="100"/>
                  </a:lnTo>
                  <a:lnTo>
                    <a:pt x="34" y="100"/>
                  </a:lnTo>
                  <a:lnTo>
                    <a:pt x="44" y="100"/>
                  </a:lnTo>
                  <a:lnTo>
                    <a:pt x="44" y="110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2" y="104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0" y="90"/>
                  </a:lnTo>
                  <a:lnTo>
                    <a:pt x="18" y="3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18" y="2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0" y="28"/>
                  </a:lnTo>
                  <a:lnTo>
                    <a:pt x="54" y="28"/>
                  </a:lnTo>
                  <a:lnTo>
                    <a:pt x="52" y="38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23" name="Freeform 222"/>
            <p:cNvSpPr>
              <a:spLocks/>
            </p:cNvSpPr>
            <p:nvPr userDrawn="1"/>
          </p:nvSpPr>
          <p:spPr bwMode="auto">
            <a:xfrm>
              <a:off x="3015400" y="2645241"/>
              <a:ext cx="76001" cy="52815"/>
            </a:xfrm>
            <a:custGeom>
              <a:avLst/>
              <a:gdLst/>
              <a:ahLst/>
              <a:cxnLst>
                <a:cxn ang="0">
                  <a:pos x="88" y="82"/>
                </a:cxn>
                <a:cxn ang="0">
                  <a:pos x="70" y="82"/>
                </a:cxn>
                <a:cxn ang="0">
                  <a:pos x="58" y="12"/>
                </a:cxn>
                <a:cxn ang="0">
                  <a:pos x="56" y="12"/>
                </a:cxn>
                <a:cxn ang="0">
                  <a:pos x="30" y="82"/>
                </a:cxn>
                <a:cxn ang="0">
                  <a:pos x="10" y="82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18" y="56"/>
                </a:cxn>
                <a:cxn ang="0">
                  <a:pos x="18" y="56"/>
                </a:cxn>
                <a:cxn ang="0">
                  <a:pos x="20" y="72"/>
                </a:cxn>
                <a:cxn ang="0">
                  <a:pos x="22" y="72"/>
                </a:cxn>
                <a:cxn ang="0">
                  <a:pos x="22" y="72"/>
                </a:cxn>
                <a:cxn ang="0">
                  <a:pos x="28" y="56"/>
                </a:cxn>
                <a:cxn ang="0">
                  <a:pos x="28" y="56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42" y="26"/>
                </a:cxn>
                <a:cxn ang="0">
                  <a:pos x="42" y="26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50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70" y="10"/>
                </a:cxn>
                <a:cxn ang="0">
                  <a:pos x="70" y="10"/>
                </a:cxn>
                <a:cxn ang="0">
                  <a:pos x="72" y="26"/>
                </a:cxn>
                <a:cxn ang="0">
                  <a:pos x="72" y="26"/>
                </a:cxn>
                <a:cxn ang="0">
                  <a:pos x="74" y="42"/>
                </a:cxn>
                <a:cxn ang="0">
                  <a:pos x="74" y="42"/>
                </a:cxn>
                <a:cxn ang="0">
                  <a:pos x="76" y="56"/>
                </a:cxn>
                <a:cxn ang="0">
                  <a:pos x="76" y="56"/>
                </a:cxn>
                <a:cxn ang="0">
                  <a:pos x="80" y="72"/>
                </a:cxn>
                <a:cxn ang="0">
                  <a:pos x="82" y="72"/>
                </a:cxn>
                <a:cxn ang="0">
                  <a:pos x="82" y="72"/>
                </a:cxn>
                <a:cxn ang="0">
                  <a:pos x="88" y="58"/>
                </a:cxn>
                <a:cxn ang="0">
                  <a:pos x="88" y="58"/>
                </a:cxn>
                <a:cxn ang="0">
                  <a:pos x="92" y="42"/>
                </a:cxn>
                <a:cxn ang="0">
                  <a:pos x="92" y="42"/>
                </a:cxn>
                <a:cxn ang="0">
                  <a:pos x="98" y="26"/>
                </a:cxn>
                <a:cxn ang="0">
                  <a:pos x="98" y="26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6" y="0"/>
                </a:cxn>
                <a:cxn ang="0">
                  <a:pos x="118" y="0"/>
                </a:cxn>
                <a:cxn ang="0">
                  <a:pos x="88" y="82"/>
                </a:cxn>
              </a:cxnLst>
              <a:rect l="0" t="0" r="r" b="b"/>
              <a:pathLst>
                <a:path w="118" h="82">
                  <a:moveTo>
                    <a:pt x="88" y="82"/>
                  </a:moveTo>
                  <a:lnTo>
                    <a:pt x="70" y="82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30" y="82"/>
                  </a:lnTo>
                  <a:lnTo>
                    <a:pt x="10" y="8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80" y="72"/>
                  </a:lnTo>
                  <a:lnTo>
                    <a:pt x="82" y="72"/>
                  </a:lnTo>
                  <a:lnTo>
                    <a:pt x="82" y="72"/>
                  </a:lnTo>
                  <a:lnTo>
                    <a:pt x="88" y="58"/>
                  </a:lnTo>
                  <a:lnTo>
                    <a:pt x="88" y="58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88" y="82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24" name="Freeform 223"/>
            <p:cNvSpPr>
              <a:spLocks noEditPoints="1"/>
            </p:cNvSpPr>
            <p:nvPr userDrawn="1"/>
          </p:nvSpPr>
          <p:spPr bwMode="auto">
            <a:xfrm>
              <a:off x="3096554" y="2643953"/>
              <a:ext cx="51526" cy="55390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4" y="12"/>
                </a:cxn>
                <a:cxn ang="0">
                  <a:pos x="50" y="10"/>
                </a:cxn>
                <a:cxn ang="0">
                  <a:pos x="44" y="8"/>
                </a:cxn>
                <a:cxn ang="0">
                  <a:pos x="32" y="12"/>
                </a:cxn>
                <a:cxn ang="0">
                  <a:pos x="22" y="18"/>
                </a:cxn>
                <a:cxn ang="0">
                  <a:pos x="16" y="28"/>
                </a:cxn>
                <a:cxn ang="0">
                  <a:pos x="14" y="42"/>
                </a:cxn>
                <a:cxn ang="0">
                  <a:pos x="12" y="56"/>
                </a:cxn>
                <a:cxn ang="0">
                  <a:pos x="16" y="68"/>
                </a:cxn>
                <a:cxn ang="0">
                  <a:pos x="24" y="74"/>
                </a:cxn>
                <a:cxn ang="0">
                  <a:pos x="30" y="76"/>
                </a:cxn>
                <a:cxn ang="0">
                  <a:pos x="36" y="78"/>
                </a:cxn>
                <a:cxn ang="0">
                  <a:pos x="48" y="74"/>
                </a:cxn>
                <a:cxn ang="0">
                  <a:pos x="52" y="72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25" name="Freeform 224"/>
            <p:cNvSpPr>
              <a:spLocks/>
            </p:cNvSpPr>
            <p:nvPr userDrawn="1"/>
          </p:nvSpPr>
          <p:spPr bwMode="auto">
            <a:xfrm>
              <a:off x="3157098" y="2645241"/>
              <a:ext cx="34780" cy="52815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8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2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8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26" name="Freeform 225"/>
            <p:cNvSpPr>
              <a:spLocks/>
            </p:cNvSpPr>
            <p:nvPr userDrawn="1"/>
          </p:nvSpPr>
          <p:spPr bwMode="auto">
            <a:xfrm>
              <a:off x="3194455" y="2623342"/>
              <a:ext cx="48950" cy="74713"/>
            </a:xfrm>
            <a:custGeom>
              <a:avLst/>
              <a:gdLst/>
              <a:ahLst/>
              <a:cxnLst>
                <a:cxn ang="0">
                  <a:pos x="52" y="116"/>
                </a:cxn>
                <a:cxn ang="0">
                  <a:pos x="16" y="72"/>
                </a:cxn>
                <a:cxn ang="0">
                  <a:pos x="12" y="116"/>
                </a:cxn>
                <a:cxn ang="0">
                  <a:pos x="0" y="1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16" y="70"/>
                </a:cxn>
                <a:cxn ang="0">
                  <a:pos x="60" y="34"/>
                </a:cxn>
                <a:cxn ang="0">
                  <a:pos x="76" y="34"/>
                </a:cxn>
                <a:cxn ang="0">
                  <a:pos x="32" y="70"/>
                </a:cxn>
                <a:cxn ang="0">
                  <a:pos x="70" y="116"/>
                </a:cxn>
                <a:cxn ang="0">
                  <a:pos x="52" y="116"/>
                </a:cxn>
              </a:cxnLst>
              <a:rect l="0" t="0" r="r" b="b"/>
              <a:pathLst>
                <a:path w="76" h="116">
                  <a:moveTo>
                    <a:pt x="52" y="116"/>
                  </a:moveTo>
                  <a:lnTo>
                    <a:pt x="16" y="72"/>
                  </a:lnTo>
                  <a:lnTo>
                    <a:pt x="12" y="116"/>
                  </a:lnTo>
                  <a:lnTo>
                    <a:pt x="0" y="1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16" y="70"/>
                  </a:lnTo>
                  <a:lnTo>
                    <a:pt x="60" y="34"/>
                  </a:lnTo>
                  <a:lnTo>
                    <a:pt x="76" y="34"/>
                  </a:lnTo>
                  <a:lnTo>
                    <a:pt x="32" y="70"/>
                  </a:lnTo>
                  <a:lnTo>
                    <a:pt x="70" y="116"/>
                  </a:lnTo>
                  <a:lnTo>
                    <a:pt x="52" y="116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27" name="Freeform 226"/>
            <p:cNvSpPr>
              <a:spLocks/>
            </p:cNvSpPr>
            <p:nvPr userDrawn="1"/>
          </p:nvSpPr>
          <p:spPr bwMode="auto">
            <a:xfrm>
              <a:off x="3251133" y="2627207"/>
              <a:ext cx="14169" cy="23187"/>
            </a:xfrm>
            <a:custGeom>
              <a:avLst/>
              <a:gdLst/>
              <a:ahLst/>
              <a:cxnLst>
                <a:cxn ang="0">
                  <a:pos x="8" y="36"/>
                </a:cxn>
                <a:cxn ang="0">
                  <a:pos x="0" y="36"/>
                </a:cxn>
                <a:cxn ang="0">
                  <a:pos x="8" y="0"/>
                </a:cxn>
                <a:cxn ang="0">
                  <a:pos x="22" y="0"/>
                </a:cxn>
                <a:cxn ang="0">
                  <a:pos x="8" y="36"/>
                </a:cxn>
              </a:cxnLst>
              <a:rect l="0" t="0" r="r" b="b"/>
              <a:pathLst>
                <a:path w="22" h="36">
                  <a:moveTo>
                    <a:pt x="8" y="36"/>
                  </a:moveTo>
                  <a:lnTo>
                    <a:pt x="0" y="36"/>
                  </a:lnTo>
                  <a:lnTo>
                    <a:pt x="8" y="0"/>
                  </a:lnTo>
                  <a:lnTo>
                    <a:pt x="22" y="0"/>
                  </a:lnTo>
                  <a:lnTo>
                    <a:pt x="8" y="36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28" name="Freeform 227"/>
            <p:cNvSpPr>
              <a:spLocks/>
            </p:cNvSpPr>
            <p:nvPr userDrawn="1"/>
          </p:nvSpPr>
          <p:spPr bwMode="auto">
            <a:xfrm>
              <a:off x="3271744" y="2643953"/>
              <a:ext cx="42509" cy="55390"/>
            </a:xfrm>
            <a:custGeom>
              <a:avLst/>
              <a:gdLst/>
              <a:ahLst/>
              <a:cxnLst>
                <a:cxn ang="0">
                  <a:pos x="64" y="60"/>
                </a:cxn>
                <a:cxn ang="0">
                  <a:pos x="54" y="78"/>
                </a:cxn>
                <a:cxn ang="0">
                  <a:pos x="48" y="82"/>
                </a:cxn>
                <a:cxn ang="0">
                  <a:pos x="26" y="86"/>
                </a:cxn>
                <a:cxn ang="0">
                  <a:pos x="12" y="84"/>
                </a:cxn>
                <a:cxn ang="0">
                  <a:pos x="0" y="82"/>
                </a:cxn>
                <a:cxn ang="0">
                  <a:pos x="2" y="74"/>
                </a:cxn>
                <a:cxn ang="0">
                  <a:pos x="12" y="76"/>
                </a:cxn>
                <a:cxn ang="0">
                  <a:pos x="24" y="76"/>
                </a:cxn>
                <a:cxn ang="0">
                  <a:pos x="34" y="76"/>
                </a:cxn>
                <a:cxn ang="0">
                  <a:pos x="42" y="74"/>
                </a:cxn>
                <a:cxn ang="0">
                  <a:pos x="48" y="70"/>
                </a:cxn>
                <a:cxn ang="0">
                  <a:pos x="52" y="62"/>
                </a:cxn>
                <a:cxn ang="0">
                  <a:pos x="52" y="58"/>
                </a:cxn>
                <a:cxn ang="0">
                  <a:pos x="50" y="54"/>
                </a:cxn>
                <a:cxn ang="0">
                  <a:pos x="44" y="50"/>
                </a:cxn>
                <a:cxn ang="0">
                  <a:pos x="34" y="48"/>
                </a:cxn>
                <a:cxn ang="0">
                  <a:pos x="28" y="46"/>
                </a:cxn>
                <a:cxn ang="0">
                  <a:pos x="20" y="44"/>
                </a:cxn>
                <a:cxn ang="0">
                  <a:pos x="12" y="40"/>
                </a:cxn>
                <a:cxn ang="0">
                  <a:pos x="8" y="34"/>
                </a:cxn>
                <a:cxn ang="0">
                  <a:pos x="6" y="24"/>
                </a:cxn>
                <a:cxn ang="0">
                  <a:pos x="8" y="18"/>
                </a:cxn>
                <a:cxn ang="0">
                  <a:pos x="12" y="12"/>
                </a:cxn>
                <a:cxn ang="0">
                  <a:pos x="20" y="6"/>
                </a:cxn>
                <a:cxn ang="0">
                  <a:pos x="30" y="2"/>
                </a:cxn>
                <a:cxn ang="0">
                  <a:pos x="42" y="0"/>
                </a:cxn>
                <a:cxn ang="0">
                  <a:pos x="56" y="2"/>
                </a:cxn>
                <a:cxn ang="0">
                  <a:pos x="64" y="12"/>
                </a:cxn>
                <a:cxn ang="0">
                  <a:pos x="54" y="10"/>
                </a:cxn>
                <a:cxn ang="0">
                  <a:pos x="44" y="10"/>
                </a:cxn>
                <a:cxn ang="0">
                  <a:pos x="36" y="10"/>
                </a:cxn>
                <a:cxn ang="0">
                  <a:pos x="28" y="12"/>
                </a:cxn>
                <a:cxn ang="0">
                  <a:pos x="22" y="16"/>
                </a:cxn>
                <a:cxn ang="0">
                  <a:pos x="20" y="18"/>
                </a:cxn>
                <a:cxn ang="0">
                  <a:pos x="20" y="22"/>
                </a:cxn>
                <a:cxn ang="0">
                  <a:pos x="20" y="28"/>
                </a:cxn>
                <a:cxn ang="0">
                  <a:pos x="26" y="32"/>
                </a:cxn>
                <a:cxn ang="0">
                  <a:pos x="32" y="36"/>
                </a:cxn>
                <a:cxn ang="0">
                  <a:pos x="38" y="36"/>
                </a:cxn>
                <a:cxn ang="0">
                  <a:pos x="48" y="38"/>
                </a:cxn>
                <a:cxn ang="0">
                  <a:pos x="56" y="42"/>
                </a:cxn>
                <a:cxn ang="0">
                  <a:pos x="62" y="50"/>
                </a:cxn>
                <a:cxn ang="0">
                  <a:pos x="64" y="54"/>
                </a:cxn>
                <a:cxn ang="0">
                  <a:pos x="64" y="60"/>
                </a:cxn>
              </a:cxnLst>
              <a:rect l="0" t="0" r="r" b="b"/>
              <a:pathLst>
                <a:path w="66" h="86">
                  <a:moveTo>
                    <a:pt x="64" y="60"/>
                  </a:moveTo>
                  <a:lnTo>
                    <a:pt x="64" y="60"/>
                  </a:lnTo>
                  <a:lnTo>
                    <a:pt x="60" y="70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48" y="82"/>
                  </a:lnTo>
                  <a:lnTo>
                    <a:pt x="42" y="84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6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2" y="58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6" y="28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66" y="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4" y="54"/>
                  </a:lnTo>
                  <a:lnTo>
                    <a:pt x="64" y="60"/>
                  </a:lnTo>
                  <a:lnTo>
                    <a:pt x="64" y="6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29" name="Freeform 228"/>
            <p:cNvSpPr>
              <a:spLocks/>
            </p:cNvSpPr>
            <p:nvPr userDrawn="1"/>
          </p:nvSpPr>
          <p:spPr bwMode="auto">
            <a:xfrm>
              <a:off x="3358050" y="2628495"/>
              <a:ext cx="50238" cy="69561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4" y="0"/>
                </a:cxn>
                <a:cxn ang="0">
                  <a:pos x="78" y="0"/>
                </a:cxn>
                <a:cxn ang="0">
                  <a:pos x="76" y="8"/>
                </a:cxn>
                <a:cxn ang="0">
                  <a:pos x="24" y="8"/>
                </a:cxn>
                <a:cxn ang="0">
                  <a:pos x="20" y="48"/>
                </a:cxn>
                <a:cxn ang="0">
                  <a:pos x="60" y="48"/>
                </a:cxn>
                <a:cxn ang="0">
                  <a:pos x="58" y="56"/>
                </a:cxn>
                <a:cxn ang="0">
                  <a:pos x="18" y="56"/>
                </a:cxn>
                <a:cxn ang="0">
                  <a:pos x="14" y="98"/>
                </a:cxn>
                <a:cxn ang="0">
                  <a:pos x="66" y="98"/>
                </a:cxn>
                <a:cxn ang="0">
                  <a:pos x="66" y="108"/>
                </a:cxn>
                <a:cxn ang="0">
                  <a:pos x="0" y="108"/>
                </a:cxn>
              </a:cxnLst>
              <a:rect l="0" t="0" r="r" b="b"/>
              <a:pathLst>
                <a:path w="78" h="108">
                  <a:moveTo>
                    <a:pt x="0" y="108"/>
                  </a:moveTo>
                  <a:lnTo>
                    <a:pt x="14" y="0"/>
                  </a:lnTo>
                  <a:lnTo>
                    <a:pt x="78" y="0"/>
                  </a:lnTo>
                  <a:lnTo>
                    <a:pt x="76" y="8"/>
                  </a:lnTo>
                  <a:lnTo>
                    <a:pt x="24" y="8"/>
                  </a:lnTo>
                  <a:lnTo>
                    <a:pt x="20" y="48"/>
                  </a:lnTo>
                  <a:lnTo>
                    <a:pt x="60" y="48"/>
                  </a:lnTo>
                  <a:lnTo>
                    <a:pt x="58" y="56"/>
                  </a:lnTo>
                  <a:lnTo>
                    <a:pt x="18" y="56"/>
                  </a:lnTo>
                  <a:lnTo>
                    <a:pt x="14" y="98"/>
                  </a:lnTo>
                  <a:lnTo>
                    <a:pt x="66" y="98"/>
                  </a:lnTo>
                  <a:lnTo>
                    <a:pt x="66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30" name="Freeform 229"/>
            <p:cNvSpPr>
              <a:spLocks noEditPoints="1"/>
            </p:cNvSpPr>
            <p:nvPr userDrawn="1"/>
          </p:nvSpPr>
          <p:spPr bwMode="auto">
            <a:xfrm>
              <a:off x="3410865" y="2623342"/>
              <a:ext cx="51526" cy="76001"/>
            </a:xfrm>
            <a:custGeom>
              <a:avLst/>
              <a:gdLst/>
              <a:ahLst/>
              <a:cxnLst>
                <a:cxn ang="0">
                  <a:pos x="66" y="114"/>
                </a:cxn>
                <a:cxn ang="0">
                  <a:pos x="60" y="116"/>
                </a:cxn>
                <a:cxn ang="0">
                  <a:pos x="52" y="116"/>
                </a:cxn>
                <a:cxn ang="0">
                  <a:pos x="46" y="118"/>
                </a:cxn>
                <a:cxn ang="0">
                  <a:pos x="38" y="118"/>
                </a:cxn>
                <a:cxn ang="0">
                  <a:pos x="20" y="114"/>
                </a:cxn>
                <a:cxn ang="0">
                  <a:pos x="14" y="112"/>
                </a:cxn>
                <a:cxn ang="0">
                  <a:pos x="8" y="106"/>
                </a:cxn>
                <a:cxn ang="0">
                  <a:pos x="0" y="94"/>
                </a:cxn>
                <a:cxn ang="0">
                  <a:pos x="0" y="86"/>
                </a:cxn>
                <a:cxn ang="0">
                  <a:pos x="0" y="76"/>
                </a:cxn>
                <a:cxn ang="0">
                  <a:pos x="4" y="58"/>
                </a:cxn>
                <a:cxn ang="0">
                  <a:pos x="8" y="50"/>
                </a:cxn>
                <a:cxn ang="0">
                  <a:pos x="14" y="44"/>
                </a:cxn>
                <a:cxn ang="0">
                  <a:pos x="28" y="36"/>
                </a:cxn>
                <a:cxn ang="0">
                  <a:pos x="36" y="34"/>
                </a:cxn>
                <a:cxn ang="0">
                  <a:pos x="44" y="32"/>
                </a:cxn>
                <a:cxn ang="0">
                  <a:pos x="52" y="32"/>
                </a:cxn>
                <a:cxn ang="0">
                  <a:pos x="68" y="0"/>
                </a:cxn>
                <a:cxn ang="0">
                  <a:pos x="80" y="0"/>
                </a:cxn>
                <a:cxn ang="0">
                  <a:pos x="78" y="16"/>
                </a:cxn>
                <a:cxn ang="0">
                  <a:pos x="76" y="38"/>
                </a:cxn>
                <a:cxn ang="0">
                  <a:pos x="72" y="62"/>
                </a:cxn>
                <a:cxn ang="0">
                  <a:pos x="70" y="84"/>
                </a:cxn>
                <a:cxn ang="0">
                  <a:pos x="68" y="102"/>
                </a:cxn>
                <a:cxn ang="0">
                  <a:pos x="66" y="114"/>
                </a:cxn>
                <a:cxn ang="0">
                  <a:pos x="62" y="44"/>
                </a:cxn>
                <a:cxn ang="0">
                  <a:pos x="54" y="42"/>
                </a:cxn>
                <a:cxn ang="0">
                  <a:pos x="46" y="42"/>
                </a:cxn>
                <a:cxn ang="0">
                  <a:pos x="28" y="46"/>
                </a:cxn>
                <a:cxn ang="0">
                  <a:pos x="24" y="50"/>
                </a:cxn>
                <a:cxn ang="0">
                  <a:pos x="16" y="60"/>
                </a:cxn>
                <a:cxn ang="0">
                  <a:pos x="12" y="76"/>
                </a:cxn>
                <a:cxn ang="0">
                  <a:pos x="14" y="88"/>
                </a:cxn>
                <a:cxn ang="0">
                  <a:pos x="18" y="100"/>
                </a:cxn>
                <a:cxn ang="0">
                  <a:pos x="22" y="104"/>
                </a:cxn>
                <a:cxn ang="0">
                  <a:pos x="26" y="106"/>
                </a:cxn>
                <a:cxn ang="0">
                  <a:pos x="40" y="108"/>
                </a:cxn>
                <a:cxn ang="0">
                  <a:pos x="46" y="108"/>
                </a:cxn>
                <a:cxn ang="0">
                  <a:pos x="56" y="108"/>
                </a:cxn>
              </a:cxnLst>
              <a:rect l="0" t="0" r="r" b="b"/>
              <a:pathLst>
                <a:path w="80" h="118">
                  <a:moveTo>
                    <a:pt x="66" y="114"/>
                  </a:moveTo>
                  <a:lnTo>
                    <a:pt x="66" y="114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28" y="116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14" y="112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4" y="100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6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8" y="50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0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52" y="32"/>
                  </a:lnTo>
                  <a:lnTo>
                    <a:pt x="52" y="32"/>
                  </a:lnTo>
                  <a:lnTo>
                    <a:pt x="64" y="34"/>
                  </a:lnTo>
                  <a:lnTo>
                    <a:pt x="68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6" y="114"/>
                  </a:lnTo>
                  <a:lnTo>
                    <a:pt x="66" y="114"/>
                  </a:lnTo>
                  <a:close/>
                  <a:moveTo>
                    <a:pt x="62" y="44"/>
                  </a:moveTo>
                  <a:lnTo>
                    <a:pt x="62" y="44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4" y="44"/>
                  </a:lnTo>
                  <a:lnTo>
                    <a:pt x="28" y="46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54"/>
                  </a:lnTo>
                  <a:lnTo>
                    <a:pt x="16" y="60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6" y="94"/>
                  </a:lnTo>
                  <a:lnTo>
                    <a:pt x="18" y="100"/>
                  </a:lnTo>
                  <a:lnTo>
                    <a:pt x="18" y="100"/>
                  </a:lnTo>
                  <a:lnTo>
                    <a:pt x="22" y="104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32" y="108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6" y="108"/>
                  </a:lnTo>
                  <a:lnTo>
                    <a:pt x="62" y="44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31" name="Freeform 230"/>
            <p:cNvSpPr>
              <a:spLocks noEditPoints="1"/>
            </p:cNvSpPr>
            <p:nvPr userDrawn="1"/>
          </p:nvSpPr>
          <p:spPr bwMode="auto">
            <a:xfrm>
              <a:off x="3468832" y="2643953"/>
              <a:ext cx="55390" cy="76001"/>
            </a:xfrm>
            <a:custGeom>
              <a:avLst/>
              <a:gdLst/>
              <a:ahLst/>
              <a:cxnLst>
                <a:cxn ang="0">
                  <a:pos x="64" y="8"/>
                </a:cxn>
                <a:cxn ang="0">
                  <a:pos x="70" y="16"/>
                </a:cxn>
                <a:cxn ang="0">
                  <a:pos x="72" y="28"/>
                </a:cxn>
                <a:cxn ang="0">
                  <a:pos x="68" y="40"/>
                </a:cxn>
                <a:cxn ang="0">
                  <a:pos x="60" y="50"/>
                </a:cxn>
                <a:cxn ang="0">
                  <a:pos x="48" y="54"/>
                </a:cxn>
                <a:cxn ang="0">
                  <a:pos x="30" y="56"/>
                </a:cxn>
                <a:cxn ang="0">
                  <a:pos x="26" y="54"/>
                </a:cxn>
                <a:cxn ang="0">
                  <a:pos x="16" y="64"/>
                </a:cxn>
                <a:cxn ang="0">
                  <a:pos x="16" y="70"/>
                </a:cxn>
                <a:cxn ang="0">
                  <a:pos x="26" y="74"/>
                </a:cxn>
                <a:cxn ang="0">
                  <a:pos x="36" y="76"/>
                </a:cxn>
                <a:cxn ang="0">
                  <a:pos x="52" y="76"/>
                </a:cxn>
                <a:cxn ang="0">
                  <a:pos x="64" y="78"/>
                </a:cxn>
                <a:cxn ang="0">
                  <a:pos x="70" y="82"/>
                </a:cxn>
                <a:cxn ang="0">
                  <a:pos x="72" y="92"/>
                </a:cxn>
                <a:cxn ang="0">
                  <a:pos x="68" y="106"/>
                </a:cxn>
                <a:cxn ang="0">
                  <a:pos x="56" y="114"/>
                </a:cxn>
                <a:cxn ang="0">
                  <a:pos x="30" y="118"/>
                </a:cxn>
                <a:cxn ang="0">
                  <a:pos x="14" y="118"/>
                </a:cxn>
                <a:cxn ang="0">
                  <a:pos x="0" y="106"/>
                </a:cxn>
                <a:cxn ang="0">
                  <a:pos x="28" y="110"/>
                </a:cxn>
                <a:cxn ang="0">
                  <a:pos x="36" y="110"/>
                </a:cxn>
                <a:cxn ang="0">
                  <a:pos x="56" y="102"/>
                </a:cxn>
                <a:cxn ang="0">
                  <a:pos x="60" y="96"/>
                </a:cxn>
                <a:cxn ang="0">
                  <a:pos x="58" y="90"/>
                </a:cxn>
                <a:cxn ang="0">
                  <a:pos x="48" y="86"/>
                </a:cxn>
                <a:cxn ang="0">
                  <a:pos x="40" y="86"/>
                </a:cxn>
                <a:cxn ang="0">
                  <a:pos x="28" y="86"/>
                </a:cxn>
                <a:cxn ang="0">
                  <a:pos x="20" y="86"/>
                </a:cxn>
                <a:cxn ang="0">
                  <a:pos x="4" y="80"/>
                </a:cxn>
                <a:cxn ang="0">
                  <a:pos x="2" y="70"/>
                </a:cxn>
                <a:cxn ang="0">
                  <a:pos x="8" y="60"/>
                </a:cxn>
                <a:cxn ang="0">
                  <a:pos x="18" y="52"/>
                </a:cxn>
                <a:cxn ang="0">
                  <a:pos x="8" y="42"/>
                </a:cxn>
                <a:cxn ang="0">
                  <a:pos x="4" y="28"/>
                </a:cxn>
                <a:cxn ang="0">
                  <a:pos x="8" y="16"/>
                </a:cxn>
                <a:cxn ang="0">
                  <a:pos x="18" y="8"/>
                </a:cxn>
                <a:cxn ang="0">
                  <a:pos x="42" y="0"/>
                </a:cxn>
                <a:cxn ang="0">
                  <a:pos x="48" y="2"/>
                </a:cxn>
                <a:cxn ang="0">
                  <a:pos x="84" y="10"/>
                </a:cxn>
                <a:cxn ang="0">
                  <a:pos x="74" y="8"/>
                </a:cxn>
                <a:cxn ang="0">
                  <a:pos x="58" y="20"/>
                </a:cxn>
                <a:cxn ang="0">
                  <a:pos x="50" y="10"/>
                </a:cxn>
                <a:cxn ang="0">
                  <a:pos x="32" y="10"/>
                </a:cxn>
                <a:cxn ang="0">
                  <a:pos x="22" y="20"/>
                </a:cxn>
                <a:cxn ang="0">
                  <a:pos x="20" y="36"/>
                </a:cxn>
                <a:cxn ang="0">
                  <a:pos x="28" y="46"/>
                </a:cxn>
                <a:cxn ang="0">
                  <a:pos x="46" y="46"/>
                </a:cxn>
                <a:cxn ang="0">
                  <a:pos x="60" y="28"/>
                </a:cxn>
              </a:cxnLst>
              <a:rect l="0" t="0" r="r" b="b"/>
              <a:pathLst>
                <a:path w="86" h="118">
                  <a:moveTo>
                    <a:pt x="74" y="8"/>
                  </a:moveTo>
                  <a:lnTo>
                    <a:pt x="7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2" y="2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0" y="3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4" y="46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6" y="64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8" y="80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2" y="86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100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2" y="110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0" y="11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8" y="100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2" y="76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2" y="48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4" y="3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4" y="2"/>
                  </a:lnTo>
                  <a:lnTo>
                    <a:pt x="86" y="0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74" y="8"/>
                  </a:lnTo>
                  <a:lnTo>
                    <a:pt x="74" y="8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58" y="20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0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2" y="20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20" y="36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6" y="46"/>
                  </a:lnTo>
                  <a:lnTo>
                    <a:pt x="52" y="42"/>
                  </a:lnTo>
                  <a:lnTo>
                    <a:pt x="56" y="36"/>
                  </a:lnTo>
                  <a:lnTo>
                    <a:pt x="60" y="28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32" name="Freeform 231"/>
            <p:cNvSpPr>
              <a:spLocks noEditPoints="1"/>
            </p:cNvSpPr>
            <p:nvPr userDrawn="1"/>
          </p:nvSpPr>
          <p:spPr bwMode="auto">
            <a:xfrm>
              <a:off x="3528087" y="2643953"/>
              <a:ext cx="47662" cy="55390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14" y="64"/>
                </a:cxn>
                <a:cxn ang="0">
                  <a:pos x="18" y="70"/>
                </a:cxn>
                <a:cxn ang="0">
                  <a:pos x="22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4" y="76"/>
                </a:cxn>
                <a:cxn ang="0">
                  <a:pos x="64" y="74"/>
                </a:cxn>
                <a:cxn ang="0">
                  <a:pos x="64" y="82"/>
                </a:cxn>
                <a:cxn ang="0">
                  <a:pos x="50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6" y="74"/>
                </a:cxn>
                <a:cxn ang="0">
                  <a:pos x="2" y="68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4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58" y="4"/>
                </a:cxn>
                <a:cxn ang="0">
                  <a:pos x="70" y="12"/>
                </a:cxn>
                <a:cxn ang="0">
                  <a:pos x="72" y="18"/>
                </a:cxn>
                <a:cxn ang="0">
                  <a:pos x="74" y="26"/>
                </a:cxn>
                <a:cxn ang="0">
                  <a:pos x="74" y="46"/>
                </a:cxn>
                <a:cxn ang="0">
                  <a:pos x="62" y="26"/>
                </a:cxn>
                <a:cxn ang="0">
                  <a:pos x="58" y="18"/>
                </a:cxn>
                <a:cxn ang="0">
                  <a:pos x="56" y="14"/>
                </a:cxn>
                <a:cxn ang="0">
                  <a:pos x="52" y="10"/>
                </a:cxn>
                <a:cxn ang="0">
                  <a:pos x="40" y="8"/>
                </a:cxn>
                <a:cxn ang="0">
                  <a:pos x="30" y="10"/>
                </a:cxn>
                <a:cxn ang="0">
                  <a:pos x="22" y="16"/>
                </a:cxn>
                <a:cxn ang="0">
                  <a:pos x="14" y="38"/>
                </a:cxn>
                <a:cxn ang="0">
                  <a:pos x="60" y="38"/>
                </a:cxn>
                <a:cxn ang="0">
                  <a:pos x="62" y="26"/>
                </a:cxn>
              </a:cxnLst>
              <a:rect l="0" t="0" r="r" b="b"/>
              <a:pathLst>
                <a:path w="74" h="86">
                  <a:moveTo>
                    <a:pt x="12" y="46"/>
                  </a:moveTo>
                  <a:lnTo>
                    <a:pt x="12" y="46"/>
                  </a:lnTo>
                  <a:lnTo>
                    <a:pt x="12" y="56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8" y="70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64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2" y="80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20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4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2" y="1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44"/>
                  </a:lnTo>
                  <a:lnTo>
                    <a:pt x="74" y="46"/>
                  </a:lnTo>
                  <a:lnTo>
                    <a:pt x="12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6" y="14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16" y="26"/>
                  </a:lnTo>
                  <a:lnTo>
                    <a:pt x="14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  <p:sp>
          <p:nvSpPr>
            <p:cNvPr id="233" name="Freeform 232"/>
            <p:cNvSpPr>
              <a:spLocks noEditPoints="1"/>
            </p:cNvSpPr>
            <p:nvPr userDrawn="1"/>
          </p:nvSpPr>
          <p:spPr bwMode="auto">
            <a:xfrm>
              <a:off x="3575369" y="2616289"/>
              <a:ext cx="37433" cy="37433"/>
            </a:xfrm>
            <a:custGeom>
              <a:avLst/>
              <a:gdLst/>
              <a:ahLst/>
              <a:cxnLst>
                <a:cxn ang="0">
                  <a:pos x="104" y="63"/>
                </a:cxn>
                <a:cxn ang="0">
                  <a:pos x="96" y="81"/>
                </a:cxn>
                <a:cxn ang="0">
                  <a:pos x="82" y="95"/>
                </a:cxn>
                <a:cxn ang="0">
                  <a:pos x="62" y="103"/>
                </a:cxn>
                <a:cxn ang="0">
                  <a:pos x="42" y="103"/>
                </a:cxn>
                <a:cxn ang="0">
                  <a:pos x="24" y="95"/>
                </a:cxn>
                <a:cxn ang="0">
                  <a:pos x="9" y="81"/>
                </a:cxn>
                <a:cxn ang="0">
                  <a:pos x="0" y="63"/>
                </a:cxn>
                <a:cxn ang="0">
                  <a:pos x="0" y="42"/>
                </a:cxn>
                <a:cxn ang="0">
                  <a:pos x="9" y="23"/>
                </a:cxn>
                <a:cxn ang="0">
                  <a:pos x="24" y="9"/>
                </a:cxn>
                <a:cxn ang="0">
                  <a:pos x="42" y="1"/>
                </a:cxn>
                <a:cxn ang="0">
                  <a:pos x="62" y="1"/>
                </a:cxn>
                <a:cxn ang="0">
                  <a:pos x="82" y="9"/>
                </a:cxn>
                <a:cxn ang="0">
                  <a:pos x="96" y="23"/>
                </a:cxn>
                <a:cxn ang="0">
                  <a:pos x="104" y="42"/>
                </a:cxn>
                <a:cxn ang="0">
                  <a:pos x="96" y="53"/>
                </a:cxn>
                <a:cxn ang="0">
                  <a:pos x="93" y="36"/>
                </a:cxn>
                <a:cxn ang="0">
                  <a:pos x="83" y="22"/>
                </a:cxn>
                <a:cxn ang="0">
                  <a:pos x="69" y="11"/>
                </a:cxn>
                <a:cxn ang="0">
                  <a:pos x="52" y="9"/>
                </a:cxn>
                <a:cxn ang="0">
                  <a:pos x="35" y="11"/>
                </a:cxn>
                <a:cxn ang="0">
                  <a:pos x="21" y="22"/>
                </a:cxn>
                <a:cxn ang="0">
                  <a:pos x="12" y="36"/>
                </a:cxn>
                <a:cxn ang="0">
                  <a:pos x="8" y="53"/>
                </a:cxn>
                <a:cxn ang="0">
                  <a:pos x="12" y="69"/>
                </a:cxn>
                <a:cxn ang="0">
                  <a:pos x="21" y="84"/>
                </a:cxn>
                <a:cxn ang="0">
                  <a:pos x="35" y="93"/>
                </a:cxn>
                <a:cxn ang="0">
                  <a:pos x="52" y="96"/>
                </a:cxn>
                <a:cxn ang="0">
                  <a:pos x="69" y="93"/>
                </a:cxn>
                <a:cxn ang="0">
                  <a:pos x="83" y="84"/>
                </a:cxn>
                <a:cxn ang="0">
                  <a:pos x="93" y="69"/>
                </a:cxn>
                <a:cxn ang="0">
                  <a:pos x="96" y="53"/>
                </a:cxn>
                <a:cxn ang="0">
                  <a:pos x="51" y="58"/>
                </a:cxn>
                <a:cxn ang="0">
                  <a:pos x="34" y="78"/>
                </a:cxn>
                <a:cxn ang="0">
                  <a:pos x="52" y="24"/>
                </a:cxn>
                <a:cxn ang="0">
                  <a:pos x="68" y="28"/>
                </a:cxn>
                <a:cxn ang="0">
                  <a:pos x="73" y="37"/>
                </a:cxn>
                <a:cxn ang="0">
                  <a:pos x="71" y="46"/>
                </a:cxn>
                <a:cxn ang="0">
                  <a:pos x="66" y="54"/>
                </a:cxn>
                <a:cxn ang="0">
                  <a:pos x="65" y="78"/>
                </a:cxn>
                <a:cxn ang="0">
                  <a:pos x="62" y="36"/>
                </a:cxn>
                <a:cxn ang="0">
                  <a:pos x="56" y="31"/>
                </a:cxn>
                <a:cxn ang="0">
                  <a:pos x="43" y="51"/>
                </a:cxn>
                <a:cxn ang="0">
                  <a:pos x="56" y="51"/>
                </a:cxn>
                <a:cxn ang="0">
                  <a:pos x="62" y="46"/>
                </a:cxn>
              </a:cxnLst>
              <a:rect l="0" t="0" r="r" b="b"/>
              <a:pathLst>
                <a:path w="105" h="104">
                  <a:moveTo>
                    <a:pt x="105" y="53"/>
                  </a:moveTo>
                  <a:lnTo>
                    <a:pt x="105" y="53"/>
                  </a:lnTo>
                  <a:lnTo>
                    <a:pt x="104" y="63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96" y="81"/>
                  </a:lnTo>
                  <a:lnTo>
                    <a:pt x="90" y="89"/>
                  </a:lnTo>
                  <a:lnTo>
                    <a:pt x="90" y="89"/>
                  </a:lnTo>
                  <a:lnTo>
                    <a:pt x="82" y="95"/>
                  </a:lnTo>
                  <a:lnTo>
                    <a:pt x="73" y="100"/>
                  </a:lnTo>
                  <a:lnTo>
                    <a:pt x="73" y="100"/>
                  </a:lnTo>
                  <a:lnTo>
                    <a:pt x="62" y="103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42" y="103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24" y="95"/>
                  </a:lnTo>
                  <a:lnTo>
                    <a:pt x="16" y="89"/>
                  </a:lnTo>
                  <a:lnTo>
                    <a:pt x="16" y="89"/>
                  </a:lnTo>
                  <a:lnTo>
                    <a:pt x="9" y="81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0" y="6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4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9" y="23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24" y="9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82" y="9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6" y="23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4" y="42"/>
                  </a:lnTo>
                  <a:lnTo>
                    <a:pt x="105" y="53"/>
                  </a:lnTo>
                  <a:lnTo>
                    <a:pt x="105" y="53"/>
                  </a:lnTo>
                  <a:close/>
                  <a:moveTo>
                    <a:pt x="96" y="53"/>
                  </a:moveTo>
                  <a:lnTo>
                    <a:pt x="96" y="53"/>
                  </a:lnTo>
                  <a:lnTo>
                    <a:pt x="96" y="44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88" y="28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77" y="17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61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43" y="9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28" y="17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9" y="44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9" y="62"/>
                  </a:lnTo>
                  <a:lnTo>
                    <a:pt x="12" y="69"/>
                  </a:lnTo>
                  <a:lnTo>
                    <a:pt x="12" y="69"/>
                  </a:lnTo>
                  <a:lnTo>
                    <a:pt x="16" y="77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28" y="89"/>
                  </a:lnTo>
                  <a:lnTo>
                    <a:pt x="35" y="93"/>
                  </a:lnTo>
                  <a:lnTo>
                    <a:pt x="35" y="93"/>
                  </a:lnTo>
                  <a:lnTo>
                    <a:pt x="43" y="95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61" y="95"/>
                  </a:lnTo>
                  <a:lnTo>
                    <a:pt x="69" y="93"/>
                  </a:lnTo>
                  <a:lnTo>
                    <a:pt x="69" y="93"/>
                  </a:lnTo>
                  <a:lnTo>
                    <a:pt x="77" y="89"/>
                  </a:lnTo>
                  <a:lnTo>
                    <a:pt x="83" y="84"/>
                  </a:lnTo>
                  <a:lnTo>
                    <a:pt x="83" y="84"/>
                  </a:lnTo>
                  <a:lnTo>
                    <a:pt x="88" y="77"/>
                  </a:lnTo>
                  <a:lnTo>
                    <a:pt x="93" y="69"/>
                  </a:lnTo>
                  <a:lnTo>
                    <a:pt x="93" y="69"/>
                  </a:lnTo>
                  <a:lnTo>
                    <a:pt x="96" y="62"/>
                  </a:lnTo>
                  <a:lnTo>
                    <a:pt x="96" y="53"/>
                  </a:lnTo>
                  <a:lnTo>
                    <a:pt x="96" y="53"/>
                  </a:lnTo>
                  <a:close/>
                  <a:moveTo>
                    <a:pt x="65" y="78"/>
                  </a:moveTo>
                  <a:lnTo>
                    <a:pt x="51" y="58"/>
                  </a:lnTo>
                  <a:lnTo>
                    <a:pt x="43" y="58"/>
                  </a:lnTo>
                  <a:lnTo>
                    <a:pt x="43" y="78"/>
                  </a:lnTo>
                  <a:lnTo>
                    <a:pt x="34" y="78"/>
                  </a:lnTo>
                  <a:lnTo>
                    <a:pt x="34" y="24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61" y="26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70" y="31"/>
                  </a:lnTo>
                  <a:lnTo>
                    <a:pt x="71" y="33"/>
                  </a:lnTo>
                  <a:lnTo>
                    <a:pt x="73" y="37"/>
                  </a:lnTo>
                  <a:lnTo>
                    <a:pt x="73" y="41"/>
                  </a:lnTo>
                  <a:lnTo>
                    <a:pt x="73" y="41"/>
                  </a:lnTo>
                  <a:lnTo>
                    <a:pt x="71" y="46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66" y="54"/>
                  </a:lnTo>
                  <a:lnTo>
                    <a:pt x="60" y="57"/>
                  </a:lnTo>
                  <a:lnTo>
                    <a:pt x="77" y="78"/>
                  </a:lnTo>
                  <a:lnTo>
                    <a:pt x="65" y="78"/>
                  </a:lnTo>
                  <a:close/>
                  <a:moveTo>
                    <a:pt x="64" y="41"/>
                  </a:moveTo>
                  <a:lnTo>
                    <a:pt x="64" y="41"/>
                  </a:lnTo>
                  <a:lnTo>
                    <a:pt x="62" y="36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56" y="31"/>
                  </a:lnTo>
                  <a:lnTo>
                    <a:pt x="51" y="31"/>
                  </a:lnTo>
                  <a:lnTo>
                    <a:pt x="43" y="31"/>
                  </a:lnTo>
                  <a:lnTo>
                    <a:pt x="43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6" y="51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2" y="46"/>
                  </a:lnTo>
                  <a:lnTo>
                    <a:pt x="64" y="41"/>
                  </a:lnTo>
                  <a:lnTo>
                    <a:pt x="64" y="41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/>
            </a:p>
          </p:txBody>
        </p:sp>
      </p:grpSp>
      <p:grpSp>
        <p:nvGrpSpPr>
          <p:cNvPr id="200" name="Group 199"/>
          <p:cNvGrpSpPr/>
          <p:nvPr userDrawn="1"/>
        </p:nvGrpSpPr>
        <p:grpSpPr>
          <a:xfrm>
            <a:off x="4051894" y="1869096"/>
            <a:ext cx="2333557" cy="1219779"/>
            <a:chOff x="4275819" y="1246176"/>
            <a:chExt cx="2333557" cy="914834"/>
          </a:xfrm>
        </p:grpSpPr>
        <p:grpSp>
          <p:nvGrpSpPr>
            <p:cNvPr id="201" name="Group 200"/>
            <p:cNvGrpSpPr/>
            <p:nvPr userDrawn="1"/>
          </p:nvGrpSpPr>
          <p:grpSpPr>
            <a:xfrm>
              <a:off x="4374869" y="1246176"/>
              <a:ext cx="2234507" cy="914834"/>
              <a:chOff x="4374869" y="1246176"/>
              <a:chExt cx="2234507" cy="914834"/>
            </a:xfrm>
          </p:grpSpPr>
          <p:sp>
            <p:nvSpPr>
              <p:cNvPr id="203" name="Title 1"/>
              <p:cNvSpPr txBox="1">
                <a:spLocks/>
              </p:cNvSpPr>
              <p:nvPr userDrawn="1"/>
            </p:nvSpPr>
            <p:spPr>
              <a:xfrm>
                <a:off x="4374869" y="1246176"/>
                <a:ext cx="2208325" cy="914834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8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 Light" panose="020F0302020204030204" pitchFamily="34" charset="0"/>
                    <a:ea typeface="+mj-ea"/>
                    <a:cs typeface="Calibri Light" panose="020F0302020204030204" pitchFamily="34" charset="0"/>
                  </a:rPr>
                  <a:t>Thank you</a:t>
                </a:r>
              </a:p>
            </p:txBody>
          </p:sp>
          <p:sp>
            <p:nvSpPr>
              <p:cNvPr id="204" name="Rectangle 203"/>
              <p:cNvSpPr/>
              <p:nvPr userDrawn="1"/>
            </p:nvSpPr>
            <p:spPr>
              <a:xfrm>
                <a:off x="4389965" y="1696444"/>
                <a:ext cx="2219411" cy="198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8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kern="0" spc="300" dirty="0" smtClean="0">
                    <a:solidFill>
                      <a:srgbClr val="FF0000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rPr>
                  <a:t>For your attention</a:t>
                </a:r>
                <a:endParaRPr kumimoji="0" lang="en-US" sz="1400" b="0" i="0" u="none" strike="noStrike" kern="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Calibri Light" panose="020F0302020204030204" pitchFamily="34" charset="0"/>
                </a:endParaRPr>
              </a:p>
            </p:txBody>
          </p:sp>
        </p:grpSp>
        <p:sp>
          <p:nvSpPr>
            <p:cNvPr id="202" name="Rectangle 201"/>
            <p:cNvSpPr/>
            <p:nvPr userDrawn="1"/>
          </p:nvSpPr>
          <p:spPr>
            <a:xfrm flipH="1">
              <a:off x="4275819" y="1314050"/>
              <a:ext cx="72868" cy="5718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800"/>
            </a:p>
          </p:txBody>
        </p:sp>
      </p:grpSp>
      <p:sp>
        <p:nvSpPr>
          <p:cNvPr id="15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5766" y="5808456"/>
            <a:ext cx="3167891" cy="2759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bg1"/>
                </a:solidFill>
              </a:defRPr>
            </a:lvl2pPr>
            <a:lvl3pPr marL="914378" indent="0">
              <a:buNone/>
              <a:defRPr sz="1800">
                <a:solidFill>
                  <a:schemeClr val="bg1"/>
                </a:solidFill>
              </a:defRPr>
            </a:lvl3pPr>
            <a:lvl4pPr marL="1371566" indent="0">
              <a:buNone/>
              <a:defRPr sz="1800">
                <a:solidFill>
                  <a:schemeClr val="bg1"/>
                </a:solidFill>
              </a:defRPr>
            </a:lvl4pPr>
            <a:lvl5pPr marL="1828754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&lt;Presenter&gt;</a:t>
            </a:r>
          </a:p>
        </p:txBody>
      </p:sp>
      <p:sp>
        <p:nvSpPr>
          <p:cNvPr id="15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5766" y="6087985"/>
            <a:ext cx="3175621" cy="2864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bg1"/>
                </a:solidFill>
              </a:defRPr>
            </a:lvl2pPr>
            <a:lvl3pPr marL="914378" indent="0">
              <a:buNone/>
              <a:defRPr sz="1800">
                <a:solidFill>
                  <a:schemeClr val="bg1"/>
                </a:solidFill>
              </a:defRPr>
            </a:lvl3pPr>
            <a:lvl4pPr marL="1371566" indent="0">
              <a:buNone/>
              <a:defRPr sz="1800">
                <a:solidFill>
                  <a:schemeClr val="bg1"/>
                </a:solidFill>
              </a:defRPr>
            </a:lvl4pPr>
            <a:lvl5pPr marL="1828754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&lt;Title&gt;</a:t>
            </a:r>
          </a:p>
        </p:txBody>
      </p:sp>
      <p:sp>
        <p:nvSpPr>
          <p:cNvPr id="15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95766" y="6347976"/>
            <a:ext cx="3175621" cy="2921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bg1"/>
                </a:solidFill>
              </a:defRPr>
            </a:lvl2pPr>
            <a:lvl3pPr marL="914378" indent="0">
              <a:buNone/>
              <a:defRPr sz="1800">
                <a:solidFill>
                  <a:schemeClr val="bg1"/>
                </a:solidFill>
              </a:defRPr>
            </a:lvl3pPr>
            <a:lvl4pPr marL="1371566" indent="0">
              <a:buNone/>
              <a:defRPr sz="1800">
                <a:solidFill>
                  <a:schemeClr val="bg1"/>
                </a:solidFill>
              </a:defRPr>
            </a:lvl4pPr>
            <a:lvl5pPr marL="1828754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&lt;e-mail&gt;</a:t>
            </a:r>
          </a:p>
        </p:txBody>
      </p:sp>
      <p:sp>
        <p:nvSpPr>
          <p:cNvPr id="190" name="Rectangle 189"/>
          <p:cNvSpPr/>
          <p:nvPr userDrawn="1"/>
        </p:nvSpPr>
        <p:spPr>
          <a:xfrm>
            <a:off x="222147" y="5877059"/>
            <a:ext cx="55690" cy="763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6" name="Rectangle 195"/>
          <p:cNvSpPr/>
          <p:nvPr userDrawn="1"/>
        </p:nvSpPr>
        <p:spPr>
          <a:xfrm rot="5400000">
            <a:off x="5685792" y="3399794"/>
            <a:ext cx="687069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45" name="Picture 4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0"/>
          <a:stretch/>
        </p:blipFill>
        <p:spPr>
          <a:xfrm flipH="1">
            <a:off x="3592226" y="3272694"/>
            <a:ext cx="5540759" cy="28223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338" y="165100"/>
            <a:ext cx="668655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86688" y="6637338"/>
            <a:ext cx="1344612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EoS   Slide </a:t>
            </a:r>
            <a:fld id="{59815DEE-0546-4715-A30E-D770BA3FEA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2054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 44"/>
          <p:cNvSpPr>
            <a:spLocks noGrp="1"/>
          </p:cNvSpPr>
          <p:nvPr>
            <p:ph type="title" hasCustomPrompt="1"/>
          </p:nvPr>
        </p:nvSpPr>
        <p:spPr>
          <a:xfrm>
            <a:off x="361379" y="197592"/>
            <a:ext cx="6922443" cy="78722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5000"/>
              </a:lnSpc>
              <a:defRPr lang="en-US" sz="3200" b="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dirty="0" smtClean="0"/>
              <a:t>Add Your Agenda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1379" y="1720314"/>
            <a:ext cx="6922444" cy="423941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rgbClr val="C00000"/>
              </a:buClr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spcBef>
                <a:spcPts val="600"/>
              </a:spcBef>
              <a:buClr>
                <a:srgbClr val="C00000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Subject 1</a:t>
            </a:r>
          </a:p>
          <a:p>
            <a:pPr lvl="0"/>
            <a:r>
              <a:rPr lang="en-US" dirty="0" smtClean="0"/>
              <a:t>Subject 2</a:t>
            </a:r>
          </a:p>
          <a:p>
            <a:pPr lvl="0"/>
            <a:r>
              <a:rPr lang="en-US" dirty="0" smtClean="0"/>
              <a:t>Subject 3</a:t>
            </a:r>
          </a:p>
          <a:p>
            <a:pPr lvl="0"/>
            <a:r>
              <a:rPr lang="en-US" dirty="0" smtClean="0"/>
              <a:t>Subject 4</a:t>
            </a:r>
          </a:p>
          <a:p>
            <a:pPr lvl="0"/>
            <a:r>
              <a:rPr lang="en-US" dirty="0" smtClean="0"/>
              <a:t>Subject 5</a:t>
            </a:r>
          </a:p>
        </p:txBody>
      </p:sp>
    </p:spTree>
    <p:extLst>
      <p:ext uri="{BB962C8B-B14F-4D97-AF65-F5344CB8AC3E}">
        <p14:creationId xmlns:p14="http://schemas.microsoft.com/office/powerpoint/2010/main" val="88373131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rp. Separato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86"/>
          <a:stretch/>
        </p:blipFill>
        <p:spPr>
          <a:xfrm>
            <a:off x="3" y="0"/>
            <a:ext cx="9134272" cy="6858000"/>
          </a:xfrm>
          <a:prstGeom prst="rect">
            <a:avLst/>
          </a:prstGeom>
        </p:spPr>
      </p:pic>
      <p:sp>
        <p:nvSpPr>
          <p:cNvPr id="85" name="Rectangle 84"/>
          <p:cNvSpPr/>
          <p:nvPr userDrawn="1"/>
        </p:nvSpPr>
        <p:spPr>
          <a:xfrm flipH="1">
            <a:off x="965343" y="1396712"/>
            <a:ext cx="103318" cy="118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Title 13"/>
          <p:cNvSpPr>
            <a:spLocks noGrp="1"/>
          </p:cNvSpPr>
          <p:nvPr userDrawn="1">
            <p:ph type="title" hasCustomPrompt="1"/>
          </p:nvPr>
        </p:nvSpPr>
        <p:spPr>
          <a:xfrm>
            <a:off x="1086188" y="1215690"/>
            <a:ext cx="6966345" cy="1697825"/>
          </a:xfrm>
          <a:prstGeom prst="rect">
            <a:avLst/>
          </a:prstGeom>
          <a:noFill/>
        </p:spPr>
        <p:txBody>
          <a:bodyPr anchor="ctr" anchorCtr="0"/>
          <a:lstStyle>
            <a:lvl1pPr algn="l">
              <a:lnSpc>
                <a:spcPct val="80000"/>
              </a:lnSpc>
              <a:defRPr sz="435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Corp. separator</a:t>
            </a:r>
            <a:endParaRPr lang="en-US" dirty="0"/>
          </a:p>
        </p:txBody>
      </p:sp>
      <p:sp>
        <p:nvSpPr>
          <p:cNvPr id="42" name="Rectangle 41"/>
          <p:cNvSpPr/>
          <p:nvPr userDrawn="1"/>
        </p:nvSpPr>
        <p:spPr>
          <a:xfrm rot="5400000">
            <a:off x="5692143" y="3406144"/>
            <a:ext cx="6857997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8030589" y="266113"/>
            <a:ext cx="939972" cy="848073"/>
            <a:chOff x="8096452" y="189854"/>
            <a:chExt cx="939972" cy="636055"/>
          </a:xfrm>
        </p:grpSpPr>
        <p:sp>
          <p:nvSpPr>
            <p:cNvPr id="38" name="Freeform 37"/>
            <p:cNvSpPr/>
            <p:nvPr userDrawn="1"/>
          </p:nvSpPr>
          <p:spPr>
            <a:xfrm>
              <a:off x="8172639" y="311881"/>
              <a:ext cx="756157" cy="329104"/>
            </a:xfrm>
            <a:custGeom>
              <a:avLst/>
              <a:gdLst>
                <a:gd name="connsiteX0" fmla="*/ 0 w 813268"/>
                <a:gd name="connsiteY0" fmla="*/ 353961 h 353961"/>
                <a:gd name="connsiteX1" fmla="*/ 813268 w 813268"/>
                <a:gd name="connsiteY1" fmla="*/ 307609 h 353961"/>
                <a:gd name="connsiteX2" fmla="*/ 800627 w 813268"/>
                <a:gd name="connsiteY2" fmla="*/ 0 h 353961"/>
                <a:gd name="connsiteX3" fmla="*/ 46352 w 813268"/>
                <a:gd name="connsiteY3" fmla="*/ 12642 h 353961"/>
                <a:gd name="connsiteX4" fmla="*/ 0 w 813268"/>
                <a:gd name="connsiteY4" fmla="*/ 353961 h 3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268" h="353961">
                  <a:moveTo>
                    <a:pt x="0" y="353961"/>
                  </a:moveTo>
                  <a:lnTo>
                    <a:pt x="813268" y="307609"/>
                  </a:lnTo>
                  <a:lnTo>
                    <a:pt x="800627" y="0"/>
                  </a:lnTo>
                  <a:lnTo>
                    <a:pt x="46352" y="12642"/>
                  </a:lnTo>
                  <a:lnTo>
                    <a:pt x="0" y="3539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dist="50800" dir="6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8172202" y="212699"/>
              <a:ext cx="753888" cy="430450"/>
            </a:xfrm>
            <a:custGeom>
              <a:avLst/>
              <a:gdLst/>
              <a:ahLst/>
              <a:cxnLst>
                <a:cxn ang="0">
                  <a:pos x="64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4" y="0"/>
                </a:cxn>
                <a:cxn ang="0">
                  <a:pos x="64" y="70"/>
                </a:cxn>
              </a:cxnLst>
              <a:rect l="0" t="0" r="r" b="b"/>
              <a:pathLst>
                <a:path w="1254" h="716">
                  <a:moveTo>
                    <a:pt x="64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4" y="0"/>
                  </a:lnTo>
                  <a:lnTo>
                    <a:pt x="64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8138535" y="189854"/>
              <a:ext cx="822423" cy="470128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6" y="0"/>
                </a:cxn>
                <a:cxn ang="0">
                  <a:pos x="1276" y="0"/>
                </a:cxn>
                <a:cxn ang="0">
                  <a:pos x="1294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0" y="26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0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4" y="780"/>
                </a:cxn>
                <a:cxn ang="0">
                  <a:pos x="1276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0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6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6" y="0"/>
                  </a:lnTo>
                  <a:lnTo>
                    <a:pt x="1276" y="0"/>
                  </a:lnTo>
                  <a:lnTo>
                    <a:pt x="1294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0" y="26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0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4" y="780"/>
                  </a:lnTo>
                  <a:lnTo>
                    <a:pt x="1276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0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6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8197451" y="254782"/>
              <a:ext cx="704591" cy="340271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76"/>
                </a:cxn>
                <a:cxn ang="0">
                  <a:pos x="772" y="490"/>
                </a:cxn>
                <a:cxn ang="0">
                  <a:pos x="524" y="0"/>
                </a:cxn>
                <a:cxn ang="0">
                  <a:pos x="368" y="49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56" y="308"/>
                </a:cxn>
                <a:cxn ang="0">
                  <a:pos x="334" y="292"/>
                </a:cxn>
                <a:cxn ang="0">
                  <a:pos x="318" y="284"/>
                </a:cxn>
                <a:cxn ang="0">
                  <a:pos x="346" y="270"/>
                </a:cxn>
                <a:cxn ang="0">
                  <a:pos x="362" y="258"/>
                </a:cxn>
                <a:cxn ang="0">
                  <a:pos x="368" y="244"/>
                </a:cxn>
                <a:cxn ang="0">
                  <a:pos x="368" y="76"/>
                </a:cxn>
                <a:cxn ang="0">
                  <a:pos x="368" y="60"/>
                </a:cxn>
                <a:cxn ang="0">
                  <a:pos x="360" y="32"/>
                </a:cxn>
                <a:cxn ang="0">
                  <a:pos x="344" y="12"/>
                </a:cxn>
                <a:cxn ang="0">
                  <a:pos x="314" y="2"/>
                </a:cxn>
                <a:cxn ang="0">
                  <a:pos x="0" y="0"/>
                </a:cxn>
                <a:cxn ang="0">
                  <a:pos x="34" y="76"/>
                </a:cxn>
                <a:cxn ang="0">
                  <a:pos x="0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60" y="322"/>
                </a:cxn>
                <a:cxn ang="0">
                  <a:pos x="276" y="330"/>
                </a:cxn>
                <a:cxn ang="0">
                  <a:pos x="284" y="344"/>
                </a:cxn>
                <a:cxn ang="0">
                  <a:pos x="288" y="372"/>
                </a:cxn>
                <a:cxn ang="0">
                  <a:pos x="470" y="566"/>
                </a:cxn>
                <a:cxn ang="0">
                  <a:pos x="660" y="394"/>
                </a:cxn>
                <a:cxn ang="0">
                  <a:pos x="1096" y="566"/>
                </a:cxn>
                <a:cxn ang="0">
                  <a:pos x="1114" y="566"/>
                </a:cxn>
                <a:cxn ang="0">
                  <a:pos x="1142" y="560"/>
                </a:cxn>
                <a:cxn ang="0">
                  <a:pos x="1162" y="544"/>
                </a:cxn>
                <a:cxn ang="0">
                  <a:pos x="1170" y="512"/>
                </a:cxn>
                <a:cxn ang="0">
                  <a:pos x="1172" y="76"/>
                </a:cxn>
                <a:cxn ang="0">
                  <a:pos x="1170" y="64"/>
                </a:cxn>
                <a:cxn ang="0">
                  <a:pos x="1162" y="38"/>
                </a:cxn>
                <a:cxn ang="0">
                  <a:pos x="1148" y="18"/>
                </a:cxn>
                <a:cxn ang="0">
                  <a:pos x="1132" y="8"/>
                </a:cxn>
                <a:cxn ang="0">
                  <a:pos x="1110" y="2"/>
                </a:cxn>
                <a:cxn ang="0">
                  <a:pos x="1096" y="0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772" y="0"/>
                  </a:lnTo>
                  <a:lnTo>
                    <a:pt x="772" y="76"/>
                  </a:lnTo>
                  <a:lnTo>
                    <a:pt x="806" y="76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0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2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0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0" y="32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6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2" y="336"/>
                  </a:lnTo>
                  <a:lnTo>
                    <a:pt x="284" y="344"/>
                  </a:lnTo>
                  <a:lnTo>
                    <a:pt x="288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2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0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0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0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8197451" y="254782"/>
              <a:ext cx="704591" cy="340271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490"/>
                </a:cxn>
                <a:cxn ang="0">
                  <a:pos x="524" y="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46" y="300"/>
                </a:cxn>
                <a:cxn ang="0">
                  <a:pos x="318" y="284"/>
                </a:cxn>
                <a:cxn ang="0">
                  <a:pos x="334" y="278"/>
                </a:cxn>
                <a:cxn ang="0">
                  <a:pos x="362" y="258"/>
                </a:cxn>
                <a:cxn ang="0">
                  <a:pos x="368" y="230"/>
                </a:cxn>
                <a:cxn ang="0">
                  <a:pos x="368" y="60"/>
                </a:cxn>
                <a:cxn ang="0">
                  <a:pos x="354" y="20"/>
                </a:cxn>
                <a:cxn ang="0">
                  <a:pos x="330" y="6"/>
                </a:cxn>
                <a:cxn ang="0">
                  <a:pos x="0" y="0"/>
                </a:cxn>
                <a:cxn ang="0">
                  <a:pos x="34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76" y="330"/>
                </a:cxn>
                <a:cxn ang="0">
                  <a:pos x="286" y="352"/>
                </a:cxn>
                <a:cxn ang="0">
                  <a:pos x="470" y="566"/>
                </a:cxn>
                <a:cxn ang="0">
                  <a:pos x="708" y="566"/>
                </a:cxn>
                <a:cxn ang="0">
                  <a:pos x="1114" y="566"/>
                </a:cxn>
                <a:cxn ang="0">
                  <a:pos x="1154" y="554"/>
                </a:cxn>
                <a:cxn ang="0">
                  <a:pos x="1168" y="530"/>
                </a:cxn>
                <a:cxn ang="0">
                  <a:pos x="1172" y="76"/>
                </a:cxn>
                <a:cxn ang="0">
                  <a:pos x="1168" y="52"/>
                </a:cxn>
                <a:cxn ang="0">
                  <a:pos x="1154" y="24"/>
                </a:cxn>
                <a:cxn ang="0">
                  <a:pos x="1132" y="8"/>
                </a:cxn>
                <a:cxn ang="0">
                  <a:pos x="1096" y="0"/>
                </a:cxn>
                <a:cxn ang="0">
                  <a:pos x="1096" y="2"/>
                </a:cxn>
                <a:cxn ang="0">
                  <a:pos x="1130" y="8"/>
                </a:cxn>
                <a:cxn ang="0">
                  <a:pos x="1154" y="24"/>
                </a:cxn>
                <a:cxn ang="0">
                  <a:pos x="1168" y="52"/>
                </a:cxn>
                <a:cxn ang="0">
                  <a:pos x="1172" y="76"/>
                </a:cxn>
                <a:cxn ang="0">
                  <a:pos x="1170" y="512"/>
                </a:cxn>
                <a:cxn ang="0">
                  <a:pos x="1152" y="552"/>
                </a:cxn>
                <a:cxn ang="0">
                  <a:pos x="1130" y="564"/>
                </a:cxn>
                <a:cxn ang="0">
                  <a:pos x="708" y="566"/>
                </a:cxn>
                <a:cxn ang="0">
                  <a:pos x="470" y="566"/>
                </a:cxn>
                <a:cxn ang="0">
                  <a:pos x="290" y="372"/>
                </a:cxn>
                <a:cxn ang="0">
                  <a:pos x="282" y="336"/>
                </a:cxn>
                <a:cxn ang="0">
                  <a:pos x="268" y="326"/>
                </a:cxn>
                <a:cxn ang="0">
                  <a:pos x="114" y="322"/>
                </a:cxn>
                <a:cxn ang="0">
                  <a:pos x="0" y="490"/>
                </a:cxn>
                <a:cxn ang="0">
                  <a:pos x="0" y="80"/>
                </a:cxn>
                <a:cxn ang="0">
                  <a:pos x="292" y="2"/>
                </a:cxn>
                <a:cxn ang="0">
                  <a:pos x="344" y="12"/>
                </a:cxn>
                <a:cxn ang="0">
                  <a:pos x="360" y="32"/>
                </a:cxn>
                <a:cxn ang="0">
                  <a:pos x="368" y="76"/>
                </a:cxn>
                <a:cxn ang="0">
                  <a:pos x="366" y="244"/>
                </a:cxn>
                <a:cxn ang="0">
                  <a:pos x="356" y="264"/>
                </a:cxn>
                <a:cxn ang="0">
                  <a:pos x="318" y="284"/>
                </a:cxn>
                <a:cxn ang="0">
                  <a:pos x="334" y="292"/>
                </a:cxn>
                <a:cxn ang="0">
                  <a:pos x="362" y="316"/>
                </a:cxn>
                <a:cxn ang="0">
                  <a:pos x="366" y="330"/>
                </a:cxn>
                <a:cxn ang="0">
                  <a:pos x="368" y="490"/>
                </a:cxn>
                <a:cxn ang="0">
                  <a:pos x="650" y="2"/>
                </a:cxn>
                <a:cxn ang="0">
                  <a:pos x="808" y="76"/>
                </a:cxn>
                <a:cxn ang="0">
                  <a:pos x="1096" y="2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1096" y="0"/>
                  </a:lnTo>
                  <a:lnTo>
                    <a:pt x="772" y="0"/>
                  </a:lnTo>
                  <a:lnTo>
                    <a:pt x="772" y="78"/>
                  </a:lnTo>
                  <a:lnTo>
                    <a:pt x="806" y="78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2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0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2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2" y="32"/>
                  </a:lnTo>
                  <a:lnTo>
                    <a:pt x="354" y="20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8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0" y="336"/>
                  </a:lnTo>
                  <a:lnTo>
                    <a:pt x="284" y="344"/>
                  </a:lnTo>
                  <a:lnTo>
                    <a:pt x="286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4" y="554"/>
                  </a:lnTo>
                  <a:lnTo>
                    <a:pt x="1154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2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2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2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096" y="2"/>
                  </a:lnTo>
                  <a:lnTo>
                    <a:pt x="1096" y="2"/>
                  </a:lnTo>
                  <a:lnTo>
                    <a:pt x="1110" y="2"/>
                  </a:lnTo>
                  <a:lnTo>
                    <a:pt x="1120" y="4"/>
                  </a:lnTo>
                  <a:lnTo>
                    <a:pt x="1130" y="8"/>
                  </a:lnTo>
                  <a:lnTo>
                    <a:pt x="1140" y="12"/>
                  </a:lnTo>
                  <a:lnTo>
                    <a:pt x="1146" y="18"/>
                  </a:lnTo>
                  <a:lnTo>
                    <a:pt x="1154" y="24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68" y="52"/>
                  </a:lnTo>
                  <a:lnTo>
                    <a:pt x="1170" y="66"/>
                  </a:lnTo>
                  <a:lnTo>
                    <a:pt x="1170" y="66"/>
                  </a:lnTo>
                  <a:lnTo>
                    <a:pt x="1172" y="76"/>
                  </a:lnTo>
                  <a:lnTo>
                    <a:pt x="1172" y="490"/>
                  </a:lnTo>
                  <a:lnTo>
                    <a:pt x="1172" y="490"/>
                  </a:lnTo>
                  <a:lnTo>
                    <a:pt x="1170" y="512"/>
                  </a:lnTo>
                  <a:lnTo>
                    <a:pt x="1166" y="530"/>
                  </a:lnTo>
                  <a:lnTo>
                    <a:pt x="1160" y="544"/>
                  </a:lnTo>
                  <a:lnTo>
                    <a:pt x="1152" y="552"/>
                  </a:lnTo>
                  <a:lnTo>
                    <a:pt x="1152" y="552"/>
                  </a:lnTo>
                  <a:lnTo>
                    <a:pt x="1142" y="560"/>
                  </a:lnTo>
                  <a:lnTo>
                    <a:pt x="1130" y="564"/>
                  </a:lnTo>
                  <a:lnTo>
                    <a:pt x="1114" y="566"/>
                  </a:lnTo>
                  <a:lnTo>
                    <a:pt x="1096" y="566"/>
                  </a:lnTo>
                  <a:lnTo>
                    <a:pt x="708" y="566"/>
                  </a:lnTo>
                  <a:lnTo>
                    <a:pt x="660" y="394"/>
                  </a:lnTo>
                  <a:lnTo>
                    <a:pt x="510" y="394"/>
                  </a:lnTo>
                  <a:lnTo>
                    <a:pt x="470" y="566"/>
                  </a:lnTo>
                  <a:lnTo>
                    <a:pt x="290" y="566"/>
                  </a:lnTo>
                  <a:lnTo>
                    <a:pt x="290" y="372"/>
                  </a:lnTo>
                  <a:lnTo>
                    <a:pt x="290" y="372"/>
                  </a:lnTo>
                  <a:lnTo>
                    <a:pt x="288" y="352"/>
                  </a:lnTo>
                  <a:lnTo>
                    <a:pt x="286" y="344"/>
                  </a:lnTo>
                  <a:lnTo>
                    <a:pt x="282" y="336"/>
                  </a:lnTo>
                  <a:lnTo>
                    <a:pt x="282" y="336"/>
                  </a:lnTo>
                  <a:lnTo>
                    <a:pt x="276" y="330"/>
                  </a:lnTo>
                  <a:lnTo>
                    <a:pt x="268" y="326"/>
                  </a:lnTo>
                  <a:lnTo>
                    <a:pt x="260" y="322"/>
                  </a:lnTo>
                  <a:lnTo>
                    <a:pt x="248" y="322"/>
                  </a:lnTo>
                  <a:lnTo>
                    <a:pt x="114" y="322"/>
                  </a:lnTo>
                  <a:lnTo>
                    <a:pt x="114" y="566"/>
                  </a:lnTo>
                  <a:lnTo>
                    <a:pt x="0" y="566"/>
                  </a:lnTo>
                  <a:lnTo>
                    <a:pt x="0" y="490"/>
                  </a:lnTo>
                  <a:lnTo>
                    <a:pt x="34" y="490"/>
                  </a:lnTo>
                  <a:lnTo>
                    <a:pt x="34" y="76"/>
                  </a:lnTo>
                  <a:lnTo>
                    <a:pt x="0" y="80"/>
                  </a:lnTo>
                  <a:lnTo>
                    <a:pt x="0" y="2"/>
                  </a:lnTo>
                  <a:lnTo>
                    <a:pt x="292" y="2"/>
                  </a:lnTo>
                  <a:lnTo>
                    <a:pt x="292" y="2"/>
                  </a:lnTo>
                  <a:lnTo>
                    <a:pt x="314" y="2"/>
                  </a:lnTo>
                  <a:lnTo>
                    <a:pt x="330" y="6"/>
                  </a:lnTo>
                  <a:lnTo>
                    <a:pt x="344" y="12"/>
                  </a:lnTo>
                  <a:lnTo>
                    <a:pt x="354" y="22"/>
                  </a:lnTo>
                  <a:lnTo>
                    <a:pt x="354" y="22"/>
                  </a:lnTo>
                  <a:lnTo>
                    <a:pt x="360" y="32"/>
                  </a:lnTo>
                  <a:lnTo>
                    <a:pt x="364" y="44"/>
                  </a:lnTo>
                  <a:lnTo>
                    <a:pt x="368" y="60"/>
                  </a:lnTo>
                  <a:lnTo>
                    <a:pt x="368" y="76"/>
                  </a:lnTo>
                  <a:lnTo>
                    <a:pt x="368" y="230"/>
                  </a:lnTo>
                  <a:lnTo>
                    <a:pt x="368" y="230"/>
                  </a:lnTo>
                  <a:lnTo>
                    <a:pt x="366" y="244"/>
                  </a:lnTo>
                  <a:lnTo>
                    <a:pt x="366" y="250"/>
                  </a:lnTo>
                  <a:lnTo>
                    <a:pt x="362" y="258"/>
                  </a:lnTo>
                  <a:lnTo>
                    <a:pt x="356" y="264"/>
                  </a:lnTo>
                  <a:lnTo>
                    <a:pt x="346" y="270"/>
                  </a:lnTo>
                  <a:lnTo>
                    <a:pt x="334" y="276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92"/>
                  </a:lnTo>
                  <a:lnTo>
                    <a:pt x="346" y="300"/>
                  </a:lnTo>
                  <a:lnTo>
                    <a:pt x="356" y="308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6" y="324"/>
                  </a:lnTo>
                  <a:lnTo>
                    <a:pt x="366" y="330"/>
                  </a:lnTo>
                  <a:lnTo>
                    <a:pt x="366" y="330"/>
                  </a:lnTo>
                  <a:lnTo>
                    <a:pt x="368" y="334"/>
                  </a:lnTo>
                  <a:lnTo>
                    <a:pt x="368" y="490"/>
                  </a:lnTo>
                  <a:lnTo>
                    <a:pt x="406" y="490"/>
                  </a:lnTo>
                  <a:lnTo>
                    <a:pt x="524" y="2"/>
                  </a:lnTo>
                  <a:lnTo>
                    <a:pt x="650" y="2"/>
                  </a:lnTo>
                  <a:lnTo>
                    <a:pt x="772" y="490"/>
                  </a:lnTo>
                  <a:lnTo>
                    <a:pt x="808" y="490"/>
                  </a:lnTo>
                  <a:lnTo>
                    <a:pt x="808" y="76"/>
                  </a:lnTo>
                  <a:lnTo>
                    <a:pt x="772" y="76"/>
                  </a:lnTo>
                  <a:lnTo>
                    <a:pt x="772" y="2"/>
                  </a:lnTo>
                  <a:lnTo>
                    <a:pt x="1096" y="2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8510068" y="284842"/>
              <a:ext cx="74547" cy="16953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6" y="0"/>
                </a:cxn>
              </a:cxnLst>
              <a:rect l="0" t="0" r="r" b="b"/>
              <a:pathLst>
                <a:path w="124" h="282">
                  <a:moveTo>
                    <a:pt x="66" y="0"/>
                  </a:moveTo>
                  <a:lnTo>
                    <a:pt x="124" y="282"/>
                  </a:lnTo>
                  <a:lnTo>
                    <a:pt x="0" y="28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8510068" y="284842"/>
              <a:ext cx="74547" cy="170737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0" y="284"/>
                </a:cxn>
                <a:cxn ang="0">
                  <a:pos x="124" y="284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124" h="284">
                  <a:moveTo>
                    <a:pt x="66" y="0"/>
                  </a:moveTo>
                  <a:lnTo>
                    <a:pt x="66" y="0"/>
                  </a:lnTo>
                  <a:lnTo>
                    <a:pt x="124" y="282"/>
                  </a:lnTo>
                  <a:lnTo>
                    <a:pt x="0" y="282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284"/>
                  </a:lnTo>
                  <a:lnTo>
                    <a:pt x="124" y="284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8730102" y="300472"/>
              <a:ext cx="123844" cy="2476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2"/>
                </a:cxn>
                <a:cxn ang="0">
                  <a:pos x="168" y="412"/>
                </a:cxn>
                <a:cxn ang="0">
                  <a:pos x="168" y="412"/>
                </a:cxn>
                <a:cxn ang="0">
                  <a:pos x="180" y="410"/>
                </a:cxn>
                <a:cxn ang="0">
                  <a:pos x="190" y="408"/>
                </a:cxn>
                <a:cxn ang="0">
                  <a:pos x="196" y="404"/>
                </a:cxn>
                <a:cxn ang="0">
                  <a:pos x="202" y="398"/>
                </a:cxn>
                <a:cxn ang="0">
                  <a:pos x="204" y="394"/>
                </a:cxn>
                <a:cxn ang="0">
                  <a:pos x="206" y="386"/>
                </a:cxn>
                <a:cxn ang="0">
                  <a:pos x="206" y="372"/>
                </a:cxn>
                <a:cxn ang="0">
                  <a:pos x="206" y="44"/>
                </a:cxn>
                <a:cxn ang="0">
                  <a:pos x="206" y="44"/>
                </a:cxn>
                <a:cxn ang="0">
                  <a:pos x="206" y="30"/>
                </a:cxn>
                <a:cxn ang="0">
                  <a:pos x="204" y="22"/>
                </a:cxn>
                <a:cxn ang="0">
                  <a:pos x="200" y="16"/>
                </a:cxn>
                <a:cxn ang="0">
                  <a:pos x="194" y="10"/>
                </a:cxn>
                <a:cxn ang="0">
                  <a:pos x="186" y="4"/>
                </a:cxn>
                <a:cxn ang="0">
                  <a:pos x="174" y="0"/>
                </a:cxn>
                <a:cxn ang="0">
                  <a:pos x="158" y="0"/>
                </a:cxn>
                <a:cxn ang="0">
                  <a:pos x="0" y="0"/>
                </a:cxn>
              </a:cxnLst>
              <a:rect l="0" t="0" r="r" b="b"/>
              <a:pathLst>
                <a:path w="206" h="412">
                  <a:moveTo>
                    <a:pt x="0" y="0"/>
                  </a:moveTo>
                  <a:lnTo>
                    <a:pt x="0" y="412"/>
                  </a:lnTo>
                  <a:lnTo>
                    <a:pt x="168" y="412"/>
                  </a:lnTo>
                  <a:lnTo>
                    <a:pt x="168" y="412"/>
                  </a:lnTo>
                  <a:lnTo>
                    <a:pt x="180" y="410"/>
                  </a:lnTo>
                  <a:lnTo>
                    <a:pt x="190" y="408"/>
                  </a:lnTo>
                  <a:lnTo>
                    <a:pt x="196" y="404"/>
                  </a:lnTo>
                  <a:lnTo>
                    <a:pt x="202" y="398"/>
                  </a:lnTo>
                  <a:lnTo>
                    <a:pt x="204" y="394"/>
                  </a:lnTo>
                  <a:lnTo>
                    <a:pt x="206" y="386"/>
                  </a:lnTo>
                  <a:lnTo>
                    <a:pt x="206" y="372"/>
                  </a:lnTo>
                  <a:lnTo>
                    <a:pt x="206" y="44"/>
                  </a:lnTo>
                  <a:lnTo>
                    <a:pt x="206" y="44"/>
                  </a:lnTo>
                  <a:lnTo>
                    <a:pt x="206" y="30"/>
                  </a:lnTo>
                  <a:lnTo>
                    <a:pt x="204" y="22"/>
                  </a:lnTo>
                  <a:lnTo>
                    <a:pt x="200" y="16"/>
                  </a:lnTo>
                  <a:lnTo>
                    <a:pt x="194" y="10"/>
                  </a:lnTo>
                  <a:lnTo>
                    <a:pt x="186" y="4"/>
                  </a:lnTo>
                  <a:lnTo>
                    <a:pt x="174" y="0"/>
                  </a:lnTo>
                  <a:lnTo>
                    <a:pt x="1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8730102" y="299270"/>
              <a:ext cx="123844" cy="24889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80" y="412"/>
                </a:cxn>
                <a:cxn ang="0">
                  <a:pos x="190" y="410"/>
                </a:cxn>
                <a:cxn ang="0">
                  <a:pos x="198" y="406"/>
                </a:cxn>
                <a:cxn ang="0">
                  <a:pos x="202" y="402"/>
                </a:cxn>
                <a:cxn ang="0">
                  <a:pos x="202" y="402"/>
                </a:cxn>
                <a:cxn ang="0">
                  <a:pos x="204" y="396"/>
                </a:cxn>
                <a:cxn ang="0">
                  <a:pos x="206" y="388"/>
                </a:cxn>
                <a:cxn ang="0">
                  <a:pos x="206" y="374"/>
                </a:cxn>
                <a:cxn ang="0">
                  <a:pos x="206" y="46"/>
                </a:cxn>
                <a:cxn ang="0">
                  <a:pos x="206" y="46"/>
                </a:cxn>
                <a:cxn ang="0">
                  <a:pos x="206" y="32"/>
                </a:cxn>
                <a:cxn ang="0">
                  <a:pos x="204" y="24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194" y="10"/>
                </a:cxn>
                <a:cxn ang="0">
                  <a:pos x="186" y="6"/>
                </a:cxn>
                <a:cxn ang="0">
                  <a:pos x="174" y="2"/>
                </a:cxn>
                <a:cxn ang="0">
                  <a:pos x="15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58" y="2"/>
                </a:cxn>
                <a:cxn ang="0">
                  <a:pos x="158" y="2"/>
                </a:cxn>
                <a:cxn ang="0">
                  <a:pos x="174" y="2"/>
                </a:cxn>
                <a:cxn ang="0">
                  <a:pos x="186" y="6"/>
                </a:cxn>
                <a:cxn ang="0">
                  <a:pos x="194" y="12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204" y="24"/>
                </a:cxn>
                <a:cxn ang="0">
                  <a:pos x="204" y="32"/>
                </a:cxn>
                <a:cxn ang="0">
                  <a:pos x="206" y="46"/>
                </a:cxn>
                <a:cxn ang="0">
                  <a:pos x="206" y="374"/>
                </a:cxn>
                <a:cxn ang="0">
                  <a:pos x="206" y="374"/>
                </a:cxn>
                <a:cxn ang="0">
                  <a:pos x="206" y="388"/>
                </a:cxn>
                <a:cxn ang="0">
                  <a:pos x="204" y="394"/>
                </a:cxn>
                <a:cxn ang="0">
                  <a:pos x="202" y="400"/>
                </a:cxn>
                <a:cxn ang="0">
                  <a:pos x="202" y="400"/>
                </a:cxn>
                <a:cxn ang="0">
                  <a:pos x="196" y="406"/>
                </a:cxn>
                <a:cxn ang="0">
                  <a:pos x="190" y="410"/>
                </a:cxn>
                <a:cxn ang="0">
                  <a:pos x="180" y="412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0" y="41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06" h="414">
                  <a:moveTo>
                    <a:pt x="0" y="2"/>
                  </a:moveTo>
                  <a:lnTo>
                    <a:pt x="0" y="2"/>
                  </a:lnTo>
                  <a:lnTo>
                    <a:pt x="0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80" y="412"/>
                  </a:lnTo>
                  <a:lnTo>
                    <a:pt x="190" y="410"/>
                  </a:lnTo>
                  <a:lnTo>
                    <a:pt x="198" y="406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4" y="396"/>
                  </a:lnTo>
                  <a:lnTo>
                    <a:pt x="206" y="388"/>
                  </a:lnTo>
                  <a:lnTo>
                    <a:pt x="206" y="374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6" y="32"/>
                  </a:lnTo>
                  <a:lnTo>
                    <a:pt x="204" y="24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194" y="10"/>
                  </a:lnTo>
                  <a:lnTo>
                    <a:pt x="186" y="6"/>
                  </a:lnTo>
                  <a:lnTo>
                    <a:pt x="174" y="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194" y="12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204" y="24"/>
                  </a:lnTo>
                  <a:lnTo>
                    <a:pt x="204" y="32"/>
                  </a:lnTo>
                  <a:lnTo>
                    <a:pt x="206" y="46"/>
                  </a:lnTo>
                  <a:lnTo>
                    <a:pt x="206" y="374"/>
                  </a:lnTo>
                  <a:lnTo>
                    <a:pt x="206" y="374"/>
                  </a:lnTo>
                  <a:lnTo>
                    <a:pt x="206" y="388"/>
                  </a:lnTo>
                  <a:lnTo>
                    <a:pt x="204" y="394"/>
                  </a:lnTo>
                  <a:lnTo>
                    <a:pt x="202" y="400"/>
                  </a:lnTo>
                  <a:lnTo>
                    <a:pt x="202" y="400"/>
                  </a:lnTo>
                  <a:lnTo>
                    <a:pt x="196" y="406"/>
                  </a:lnTo>
                  <a:lnTo>
                    <a:pt x="190" y="410"/>
                  </a:lnTo>
                  <a:lnTo>
                    <a:pt x="180" y="412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0" y="41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8262379" y="300472"/>
              <a:ext cx="107011" cy="1022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0"/>
                </a:cxn>
                <a:cxn ang="0">
                  <a:pos x="142" y="170"/>
                </a:cxn>
                <a:cxn ang="0">
                  <a:pos x="142" y="170"/>
                </a:cxn>
                <a:cxn ang="0">
                  <a:pos x="152" y="168"/>
                </a:cxn>
                <a:cxn ang="0">
                  <a:pos x="162" y="164"/>
                </a:cxn>
                <a:cxn ang="0">
                  <a:pos x="168" y="160"/>
                </a:cxn>
                <a:cxn ang="0">
                  <a:pos x="172" y="154"/>
                </a:cxn>
                <a:cxn ang="0">
                  <a:pos x="174" y="148"/>
                </a:cxn>
                <a:cxn ang="0">
                  <a:pos x="176" y="140"/>
                </a:cxn>
                <a:cxn ang="0">
                  <a:pos x="178" y="126"/>
                </a:cxn>
                <a:cxn ang="0">
                  <a:pos x="178" y="38"/>
                </a:cxn>
                <a:cxn ang="0">
                  <a:pos x="178" y="38"/>
                </a:cxn>
                <a:cxn ang="0">
                  <a:pos x="174" y="24"/>
                </a:cxn>
                <a:cxn ang="0">
                  <a:pos x="172" y="18"/>
                </a:cxn>
                <a:cxn ang="0">
                  <a:pos x="168" y="12"/>
                </a:cxn>
                <a:cxn ang="0">
                  <a:pos x="164" y="8"/>
                </a:cxn>
                <a:cxn ang="0">
                  <a:pos x="156" y="2"/>
                </a:cxn>
                <a:cxn ang="0">
                  <a:pos x="148" y="0"/>
                </a:cxn>
                <a:cxn ang="0">
                  <a:pos x="136" y="0"/>
                </a:cxn>
                <a:cxn ang="0">
                  <a:pos x="0" y="0"/>
                </a:cxn>
              </a:cxnLst>
              <a:rect l="0" t="0" r="r" b="b"/>
              <a:pathLst>
                <a:path w="178" h="170">
                  <a:moveTo>
                    <a:pt x="0" y="0"/>
                  </a:moveTo>
                  <a:lnTo>
                    <a:pt x="0" y="170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2" y="168"/>
                  </a:lnTo>
                  <a:lnTo>
                    <a:pt x="162" y="164"/>
                  </a:lnTo>
                  <a:lnTo>
                    <a:pt x="168" y="160"/>
                  </a:lnTo>
                  <a:lnTo>
                    <a:pt x="172" y="154"/>
                  </a:lnTo>
                  <a:lnTo>
                    <a:pt x="174" y="148"/>
                  </a:lnTo>
                  <a:lnTo>
                    <a:pt x="176" y="140"/>
                  </a:lnTo>
                  <a:lnTo>
                    <a:pt x="178" y="126"/>
                  </a:lnTo>
                  <a:lnTo>
                    <a:pt x="178" y="38"/>
                  </a:lnTo>
                  <a:lnTo>
                    <a:pt x="178" y="38"/>
                  </a:lnTo>
                  <a:lnTo>
                    <a:pt x="174" y="24"/>
                  </a:lnTo>
                  <a:lnTo>
                    <a:pt x="172" y="18"/>
                  </a:lnTo>
                  <a:lnTo>
                    <a:pt x="168" y="12"/>
                  </a:lnTo>
                  <a:lnTo>
                    <a:pt x="164" y="8"/>
                  </a:lnTo>
                  <a:lnTo>
                    <a:pt x="156" y="2"/>
                  </a:lnTo>
                  <a:lnTo>
                    <a:pt x="148" y="0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8261177" y="299270"/>
              <a:ext cx="108213" cy="104606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0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54" y="170"/>
                </a:cxn>
                <a:cxn ang="0">
                  <a:pos x="164" y="166"/>
                </a:cxn>
                <a:cxn ang="0">
                  <a:pos x="170" y="162"/>
                </a:cxn>
                <a:cxn ang="0">
                  <a:pos x="174" y="156"/>
                </a:cxn>
                <a:cxn ang="0">
                  <a:pos x="176" y="150"/>
                </a:cxn>
                <a:cxn ang="0">
                  <a:pos x="178" y="142"/>
                </a:cxn>
                <a:cxn ang="0">
                  <a:pos x="180" y="128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76" y="26"/>
                </a:cxn>
                <a:cxn ang="0">
                  <a:pos x="174" y="20"/>
                </a:cxn>
                <a:cxn ang="0">
                  <a:pos x="170" y="14"/>
                </a:cxn>
                <a:cxn ang="0">
                  <a:pos x="166" y="8"/>
                </a:cxn>
                <a:cxn ang="0">
                  <a:pos x="158" y="4"/>
                </a:cxn>
                <a:cxn ang="0">
                  <a:pos x="150" y="2"/>
                </a:cxn>
                <a:cxn ang="0">
                  <a:pos x="13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8" y="2"/>
                </a:cxn>
                <a:cxn ang="0">
                  <a:pos x="138" y="2"/>
                </a:cxn>
                <a:cxn ang="0">
                  <a:pos x="150" y="2"/>
                </a:cxn>
                <a:cxn ang="0">
                  <a:pos x="158" y="6"/>
                </a:cxn>
                <a:cxn ang="0">
                  <a:pos x="166" y="10"/>
                </a:cxn>
                <a:cxn ang="0">
                  <a:pos x="170" y="14"/>
                </a:cxn>
                <a:cxn ang="0">
                  <a:pos x="174" y="20"/>
                </a:cxn>
                <a:cxn ang="0">
                  <a:pos x="176" y="26"/>
                </a:cxn>
                <a:cxn ang="0">
                  <a:pos x="178" y="40"/>
                </a:cxn>
                <a:cxn ang="0">
                  <a:pos x="180" y="40"/>
                </a:cxn>
                <a:cxn ang="0">
                  <a:pos x="178" y="40"/>
                </a:cxn>
                <a:cxn ang="0">
                  <a:pos x="178" y="128"/>
                </a:cxn>
                <a:cxn ang="0">
                  <a:pos x="178" y="128"/>
                </a:cxn>
                <a:cxn ang="0">
                  <a:pos x="178" y="142"/>
                </a:cxn>
                <a:cxn ang="0">
                  <a:pos x="176" y="150"/>
                </a:cxn>
                <a:cxn ang="0">
                  <a:pos x="174" y="156"/>
                </a:cxn>
                <a:cxn ang="0">
                  <a:pos x="168" y="160"/>
                </a:cxn>
                <a:cxn ang="0">
                  <a:pos x="162" y="166"/>
                </a:cxn>
                <a:cxn ang="0">
                  <a:pos x="154" y="170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2" y="17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0" h="174">
                  <a:moveTo>
                    <a:pt x="2" y="2"/>
                  </a:moveTo>
                  <a:lnTo>
                    <a:pt x="0" y="2"/>
                  </a:lnTo>
                  <a:lnTo>
                    <a:pt x="0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54" y="170"/>
                  </a:lnTo>
                  <a:lnTo>
                    <a:pt x="164" y="166"/>
                  </a:lnTo>
                  <a:lnTo>
                    <a:pt x="170" y="162"/>
                  </a:lnTo>
                  <a:lnTo>
                    <a:pt x="174" y="156"/>
                  </a:lnTo>
                  <a:lnTo>
                    <a:pt x="176" y="150"/>
                  </a:lnTo>
                  <a:lnTo>
                    <a:pt x="178" y="142"/>
                  </a:lnTo>
                  <a:lnTo>
                    <a:pt x="180" y="128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76" y="26"/>
                  </a:lnTo>
                  <a:lnTo>
                    <a:pt x="174" y="20"/>
                  </a:lnTo>
                  <a:lnTo>
                    <a:pt x="170" y="14"/>
                  </a:lnTo>
                  <a:lnTo>
                    <a:pt x="166" y="8"/>
                  </a:lnTo>
                  <a:lnTo>
                    <a:pt x="158" y="4"/>
                  </a:lnTo>
                  <a:lnTo>
                    <a:pt x="150" y="2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50" y="2"/>
                  </a:lnTo>
                  <a:lnTo>
                    <a:pt x="158" y="6"/>
                  </a:lnTo>
                  <a:lnTo>
                    <a:pt x="166" y="10"/>
                  </a:lnTo>
                  <a:lnTo>
                    <a:pt x="170" y="14"/>
                  </a:lnTo>
                  <a:lnTo>
                    <a:pt x="174" y="20"/>
                  </a:lnTo>
                  <a:lnTo>
                    <a:pt x="176" y="26"/>
                  </a:lnTo>
                  <a:lnTo>
                    <a:pt x="178" y="40"/>
                  </a:lnTo>
                  <a:lnTo>
                    <a:pt x="180" y="40"/>
                  </a:lnTo>
                  <a:lnTo>
                    <a:pt x="178" y="40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42"/>
                  </a:lnTo>
                  <a:lnTo>
                    <a:pt x="176" y="150"/>
                  </a:lnTo>
                  <a:lnTo>
                    <a:pt x="174" y="156"/>
                  </a:lnTo>
                  <a:lnTo>
                    <a:pt x="168" y="160"/>
                  </a:lnTo>
                  <a:lnTo>
                    <a:pt x="162" y="166"/>
                  </a:lnTo>
                  <a:lnTo>
                    <a:pt x="154" y="170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2" y="17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8096452" y="740541"/>
              <a:ext cx="52905" cy="64928"/>
            </a:xfrm>
            <a:custGeom>
              <a:avLst/>
              <a:gdLst/>
              <a:ahLst/>
              <a:cxnLst>
                <a:cxn ang="0">
                  <a:pos x="42" y="66"/>
                </a:cxn>
                <a:cxn ang="0">
                  <a:pos x="38" y="108"/>
                </a:cxn>
                <a:cxn ang="0">
                  <a:pos x="24" y="108"/>
                </a:cxn>
                <a:cxn ang="0">
                  <a:pos x="30" y="66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38" y="54"/>
                </a:cxn>
                <a:cxn ang="0">
                  <a:pos x="38" y="54"/>
                </a:cxn>
                <a:cxn ang="0">
                  <a:pos x="74" y="0"/>
                </a:cxn>
                <a:cxn ang="0">
                  <a:pos x="88" y="0"/>
                </a:cxn>
                <a:cxn ang="0">
                  <a:pos x="42" y="66"/>
                </a:cxn>
              </a:cxnLst>
              <a:rect l="0" t="0" r="r" b="b"/>
              <a:pathLst>
                <a:path w="88" h="108">
                  <a:moveTo>
                    <a:pt x="42" y="66"/>
                  </a:moveTo>
                  <a:lnTo>
                    <a:pt x="38" y="108"/>
                  </a:lnTo>
                  <a:lnTo>
                    <a:pt x="24" y="108"/>
                  </a:lnTo>
                  <a:lnTo>
                    <a:pt x="30" y="6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74" y="0"/>
                  </a:lnTo>
                  <a:lnTo>
                    <a:pt x="88" y="0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8142142" y="754969"/>
              <a:ext cx="48095" cy="51702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8" y="14"/>
                </a:cxn>
                <a:cxn ang="0">
                  <a:pos x="54" y="12"/>
                </a:cxn>
                <a:cxn ang="0">
                  <a:pos x="44" y="8"/>
                </a:cxn>
                <a:cxn ang="0">
                  <a:pos x="38" y="10"/>
                </a:cxn>
                <a:cxn ang="0">
                  <a:pos x="28" y="14"/>
                </a:cxn>
                <a:cxn ang="0">
                  <a:pos x="22" y="18"/>
                </a:cxn>
                <a:cxn ang="0">
                  <a:pos x="14" y="42"/>
                </a:cxn>
                <a:cxn ang="0">
                  <a:pos x="14" y="56"/>
                </a:cxn>
                <a:cxn ang="0">
                  <a:pos x="16" y="68"/>
                </a:cxn>
                <a:cxn ang="0">
                  <a:pos x="20" y="72"/>
                </a:cxn>
                <a:cxn ang="0">
                  <a:pos x="24" y="74"/>
                </a:cxn>
                <a:cxn ang="0">
                  <a:pos x="36" y="78"/>
                </a:cxn>
                <a:cxn ang="0">
                  <a:pos x="42" y="76"/>
                </a:cxn>
                <a:cxn ang="0">
                  <a:pos x="48" y="74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4" y="22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8201058" y="756171"/>
              <a:ext cx="44488" cy="49297"/>
            </a:xfrm>
            <a:custGeom>
              <a:avLst/>
              <a:gdLst/>
              <a:ahLst/>
              <a:cxnLst>
                <a:cxn ang="0">
                  <a:pos x="54" y="82"/>
                </a:cxn>
                <a:cxn ang="0">
                  <a:pos x="54" y="72"/>
                </a:cxn>
                <a:cxn ang="0">
                  <a:pos x="54" y="72"/>
                </a:cxn>
                <a:cxn ang="0">
                  <a:pos x="44" y="78"/>
                </a:cxn>
                <a:cxn ang="0">
                  <a:pos x="44" y="78"/>
                </a:cxn>
                <a:cxn ang="0">
                  <a:pos x="34" y="82"/>
                </a:cxn>
                <a:cxn ang="0">
                  <a:pos x="34" y="82"/>
                </a:cxn>
                <a:cxn ang="0">
                  <a:pos x="28" y="82"/>
                </a:cxn>
                <a:cxn ang="0">
                  <a:pos x="28" y="82"/>
                </a:cxn>
                <a:cxn ang="0">
                  <a:pos x="20" y="82"/>
                </a:cxn>
                <a:cxn ang="0">
                  <a:pos x="20" y="82"/>
                </a:cxn>
                <a:cxn ang="0">
                  <a:pos x="12" y="82"/>
                </a:cxn>
                <a:cxn ang="0">
                  <a:pos x="12" y="82"/>
                </a:cxn>
                <a:cxn ang="0">
                  <a:pos x="6" y="78"/>
                </a:cxn>
                <a:cxn ang="0">
                  <a:pos x="6" y="78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0" y="58"/>
                </a:cxn>
                <a:cxn ang="0">
                  <a:pos x="8" y="0"/>
                </a:cxn>
                <a:cxn ang="0">
                  <a:pos x="20" y="0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4" y="66"/>
                </a:cxn>
                <a:cxn ang="0">
                  <a:pos x="14" y="66"/>
                </a:cxn>
                <a:cxn ang="0">
                  <a:pos x="16" y="70"/>
                </a:cxn>
                <a:cxn ang="0">
                  <a:pos x="16" y="70"/>
                </a:cxn>
                <a:cxn ang="0">
                  <a:pos x="20" y="72"/>
                </a:cxn>
                <a:cxn ang="0">
                  <a:pos x="24" y="72"/>
                </a:cxn>
                <a:cxn ang="0">
                  <a:pos x="24" y="72"/>
                </a:cxn>
                <a:cxn ang="0">
                  <a:pos x="34" y="72"/>
                </a:cxn>
                <a:cxn ang="0">
                  <a:pos x="34" y="72"/>
                </a:cxn>
                <a:cxn ang="0">
                  <a:pos x="42" y="70"/>
                </a:cxn>
                <a:cxn ang="0">
                  <a:pos x="42" y="70"/>
                </a:cxn>
                <a:cxn ang="0">
                  <a:pos x="48" y="66"/>
                </a:cxn>
                <a:cxn ang="0">
                  <a:pos x="48" y="66"/>
                </a:cxn>
                <a:cxn ang="0">
                  <a:pos x="54" y="64"/>
                </a:cxn>
                <a:cxn ang="0">
                  <a:pos x="62" y="0"/>
                </a:cxn>
                <a:cxn ang="0">
                  <a:pos x="74" y="0"/>
                </a:cxn>
                <a:cxn ang="0">
                  <a:pos x="64" y="82"/>
                </a:cxn>
                <a:cxn ang="0">
                  <a:pos x="54" y="82"/>
                </a:cxn>
              </a:cxnLst>
              <a:rect l="0" t="0" r="r" b="b"/>
              <a:pathLst>
                <a:path w="74" h="82">
                  <a:moveTo>
                    <a:pt x="54" y="82"/>
                  </a:moveTo>
                  <a:lnTo>
                    <a:pt x="54" y="72"/>
                  </a:lnTo>
                  <a:lnTo>
                    <a:pt x="54" y="72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8" y="0"/>
                  </a:lnTo>
                  <a:lnTo>
                    <a:pt x="20" y="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54" y="64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64" y="82"/>
                  </a:lnTo>
                  <a:lnTo>
                    <a:pt x="54" y="8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8255165" y="756171"/>
              <a:ext cx="32464" cy="49297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6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6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8322498" y="740541"/>
              <a:ext cx="58916" cy="64928"/>
            </a:xfrm>
            <a:custGeom>
              <a:avLst/>
              <a:gdLst/>
              <a:ahLst/>
              <a:cxnLst>
                <a:cxn ang="0">
                  <a:pos x="84" y="108"/>
                </a:cxn>
                <a:cxn ang="0">
                  <a:pos x="66" y="108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12" y="108"/>
                </a:cxn>
                <a:cxn ang="0">
                  <a:pos x="0" y="108"/>
                </a:cxn>
                <a:cxn ang="0">
                  <a:pos x="14" y="0"/>
                </a:cxn>
                <a:cxn ang="0">
                  <a:pos x="32" y="0"/>
                </a:cxn>
                <a:cxn ang="0">
                  <a:pos x="74" y="94"/>
                </a:cxn>
                <a:cxn ang="0">
                  <a:pos x="76" y="94"/>
                </a:cxn>
                <a:cxn ang="0">
                  <a:pos x="86" y="0"/>
                </a:cxn>
                <a:cxn ang="0">
                  <a:pos x="98" y="0"/>
                </a:cxn>
                <a:cxn ang="0">
                  <a:pos x="84" y="108"/>
                </a:cxn>
              </a:cxnLst>
              <a:rect l="0" t="0" r="r" b="b"/>
              <a:pathLst>
                <a:path w="98" h="108">
                  <a:moveTo>
                    <a:pt x="84" y="108"/>
                  </a:moveTo>
                  <a:lnTo>
                    <a:pt x="66" y="10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12" y="108"/>
                  </a:lnTo>
                  <a:lnTo>
                    <a:pt x="0" y="108"/>
                  </a:lnTo>
                  <a:lnTo>
                    <a:pt x="14" y="0"/>
                  </a:lnTo>
                  <a:lnTo>
                    <a:pt x="32" y="0"/>
                  </a:lnTo>
                  <a:lnTo>
                    <a:pt x="74" y="94"/>
                  </a:lnTo>
                  <a:lnTo>
                    <a:pt x="76" y="94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84" y="10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8" name="Freeform 87"/>
            <p:cNvSpPr>
              <a:spLocks noEditPoints="1"/>
            </p:cNvSpPr>
            <p:nvPr/>
          </p:nvSpPr>
          <p:spPr bwMode="auto">
            <a:xfrm>
              <a:off x="8388629" y="754969"/>
              <a:ext cx="45690" cy="51702"/>
            </a:xfrm>
            <a:custGeom>
              <a:avLst/>
              <a:gdLst/>
              <a:ahLst/>
              <a:cxnLst>
                <a:cxn ang="0">
                  <a:pos x="14" y="46"/>
                </a:cxn>
                <a:cxn ang="0">
                  <a:pos x="16" y="64"/>
                </a:cxn>
                <a:cxn ang="0">
                  <a:pos x="20" y="70"/>
                </a:cxn>
                <a:cxn ang="0">
                  <a:pos x="24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6" y="76"/>
                </a:cxn>
                <a:cxn ang="0">
                  <a:pos x="66" y="74"/>
                </a:cxn>
                <a:cxn ang="0">
                  <a:pos x="64" y="82"/>
                </a:cxn>
                <a:cxn ang="0">
                  <a:pos x="52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8" y="74"/>
                </a:cxn>
                <a:cxn ang="0">
                  <a:pos x="4" y="68"/>
                </a:cxn>
                <a:cxn ang="0">
                  <a:pos x="0" y="52"/>
                </a:cxn>
                <a:cxn ang="0">
                  <a:pos x="2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6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2" y="2"/>
                </a:cxn>
                <a:cxn ang="0">
                  <a:pos x="60" y="4"/>
                </a:cxn>
                <a:cxn ang="0">
                  <a:pos x="70" y="12"/>
                </a:cxn>
                <a:cxn ang="0">
                  <a:pos x="74" y="18"/>
                </a:cxn>
                <a:cxn ang="0">
                  <a:pos x="76" y="26"/>
                </a:cxn>
                <a:cxn ang="0">
                  <a:pos x="76" y="44"/>
                </a:cxn>
                <a:cxn ang="0">
                  <a:pos x="14" y="46"/>
                </a:cxn>
                <a:cxn ang="0">
                  <a:pos x="62" y="26"/>
                </a:cxn>
                <a:cxn ang="0">
                  <a:pos x="60" y="18"/>
                </a:cxn>
                <a:cxn ang="0">
                  <a:pos x="54" y="10"/>
                </a:cxn>
                <a:cxn ang="0">
                  <a:pos x="48" y="10"/>
                </a:cxn>
                <a:cxn ang="0">
                  <a:pos x="42" y="8"/>
                </a:cxn>
                <a:cxn ang="0">
                  <a:pos x="24" y="16"/>
                </a:cxn>
                <a:cxn ang="0">
                  <a:pos x="18" y="26"/>
                </a:cxn>
                <a:cxn ang="0">
                  <a:pos x="62" y="38"/>
                </a:cxn>
                <a:cxn ang="0">
                  <a:pos x="62" y="26"/>
                </a:cxn>
              </a:cxnLst>
              <a:rect l="0" t="0" r="r" b="b"/>
              <a:pathLst>
                <a:path w="76" h="86">
                  <a:moveTo>
                    <a:pt x="14" y="46"/>
                  </a:moveTo>
                  <a:lnTo>
                    <a:pt x="14" y="46"/>
                  </a:lnTo>
                  <a:lnTo>
                    <a:pt x="14" y="56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20" y="70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66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4" y="80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4" y="18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34"/>
                  </a:lnTo>
                  <a:lnTo>
                    <a:pt x="76" y="44"/>
                  </a:lnTo>
                  <a:lnTo>
                    <a:pt x="74" y="46"/>
                  </a:lnTo>
                  <a:lnTo>
                    <a:pt x="14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8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8" y="26"/>
                  </a:lnTo>
                  <a:lnTo>
                    <a:pt x="14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8441533" y="739339"/>
              <a:ext cx="32464" cy="66130"/>
            </a:xfrm>
            <a:custGeom>
              <a:avLst/>
              <a:gdLst/>
              <a:ahLst/>
              <a:cxnLst>
                <a:cxn ang="0">
                  <a:pos x="30" y="38"/>
                </a:cxn>
                <a:cxn ang="0">
                  <a:pos x="22" y="90"/>
                </a:cxn>
                <a:cxn ang="0">
                  <a:pos x="22" y="90"/>
                </a:cxn>
                <a:cxn ang="0">
                  <a:pos x="22" y="96"/>
                </a:cxn>
                <a:cxn ang="0">
                  <a:pos x="22" y="96"/>
                </a:cxn>
                <a:cxn ang="0">
                  <a:pos x="24" y="100"/>
                </a:cxn>
                <a:cxn ang="0">
                  <a:pos x="24" y="100"/>
                </a:cxn>
                <a:cxn ang="0">
                  <a:pos x="28" y="100"/>
                </a:cxn>
                <a:cxn ang="0">
                  <a:pos x="28" y="100"/>
                </a:cxn>
                <a:cxn ang="0">
                  <a:pos x="34" y="100"/>
                </a:cxn>
                <a:cxn ang="0">
                  <a:pos x="44" y="100"/>
                </a:cxn>
                <a:cxn ang="0">
                  <a:pos x="44" y="110"/>
                </a:cxn>
                <a:cxn ang="0">
                  <a:pos x="32" y="110"/>
                </a:cxn>
                <a:cxn ang="0">
                  <a:pos x="32" y="110"/>
                </a:cxn>
                <a:cxn ang="0">
                  <a:pos x="20" y="110"/>
                </a:cxn>
                <a:cxn ang="0">
                  <a:pos x="20" y="110"/>
                </a:cxn>
                <a:cxn ang="0">
                  <a:pos x="14" y="108"/>
                </a:cxn>
                <a:cxn ang="0">
                  <a:pos x="14" y="108"/>
                </a:cxn>
                <a:cxn ang="0">
                  <a:pos x="12" y="104"/>
                </a:cxn>
                <a:cxn ang="0">
                  <a:pos x="10" y="102"/>
                </a:cxn>
                <a:cxn ang="0">
                  <a:pos x="10" y="102"/>
                </a:cxn>
                <a:cxn ang="0">
                  <a:pos x="10" y="90"/>
                </a:cxn>
                <a:cxn ang="0">
                  <a:pos x="18" y="38"/>
                </a:cxn>
                <a:cxn ang="0">
                  <a:pos x="0" y="38"/>
                </a:cxn>
                <a:cxn ang="0">
                  <a:pos x="2" y="28"/>
                </a:cxn>
                <a:cxn ang="0">
                  <a:pos x="18" y="2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0" y="28"/>
                </a:cxn>
                <a:cxn ang="0">
                  <a:pos x="54" y="28"/>
                </a:cxn>
                <a:cxn ang="0">
                  <a:pos x="52" y="38"/>
                </a:cxn>
                <a:cxn ang="0">
                  <a:pos x="30" y="38"/>
                </a:cxn>
              </a:cxnLst>
              <a:rect l="0" t="0" r="r" b="b"/>
              <a:pathLst>
                <a:path w="54" h="110">
                  <a:moveTo>
                    <a:pt x="30" y="38"/>
                  </a:moveTo>
                  <a:lnTo>
                    <a:pt x="22" y="90"/>
                  </a:lnTo>
                  <a:lnTo>
                    <a:pt x="22" y="90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8" y="100"/>
                  </a:lnTo>
                  <a:lnTo>
                    <a:pt x="28" y="100"/>
                  </a:lnTo>
                  <a:lnTo>
                    <a:pt x="34" y="100"/>
                  </a:lnTo>
                  <a:lnTo>
                    <a:pt x="44" y="100"/>
                  </a:lnTo>
                  <a:lnTo>
                    <a:pt x="44" y="110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2" y="104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0" y="90"/>
                  </a:lnTo>
                  <a:lnTo>
                    <a:pt x="18" y="3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18" y="2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0" y="28"/>
                  </a:lnTo>
                  <a:lnTo>
                    <a:pt x="54" y="28"/>
                  </a:lnTo>
                  <a:lnTo>
                    <a:pt x="52" y="38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8478806" y="756171"/>
              <a:ext cx="70940" cy="49297"/>
            </a:xfrm>
            <a:custGeom>
              <a:avLst/>
              <a:gdLst/>
              <a:ahLst/>
              <a:cxnLst>
                <a:cxn ang="0">
                  <a:pos x="88" y="82"/>
                </a:cxn>
                <a:cxn ang="0">
                  <a:pos x="70" y="82"/>
                </a:cxn>
                <a:cxn ang="0">
                  <a:pos x="58" y="12"/>
                </a:cxn>
                <a:cxn ang="0">
                  <a:pos x="56" y="12"/>
                </a:cxn>
                <a:cxn ang="0">
                  <a:pos x="30" y="82"/>
                </a:cxn>
                <a:cxn ang="0">
                  <a:pos x="10" y="82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18" y="56"/>
                </a:cxn>
                <a:cxn ang="0">
                  <a:pos x="18" y="56"/>
                </a:cxn>
                <a:cxn ang="0">
                  <a:pos x="20" y="72"/>
                </a:cxn>
                <a:cxn ang="0">
                  <a:pos x="22" y="72"/>
                </a:cxn>
                <a:cxn ang="0">
                  <a:pos x="22" y="72"/>
                </a:cxn>
                <a:cxn ang="0">
                  <a:pos x="28" y="56"/>
                </a:cxn>
                <a:cxn ang="0">
                  <a:pos x="28" y="56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42" y="26"/>
                </a:cxn>
                <a:cxn ang="0">
                  <a:pos x="42" y="26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50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70" y="10"/>
                </a:cxn>
                <a:cxn ang="0">
                  <a:pos x="70" y="10"/>
                </a:cxn>
                <a:cxn ang="0">
                  <a:pos x="72" y="26"/>
                </a:cxn>
                <a:cxn ang="0">
                  <a:pos x="72" y="26"/>
                </a:cxn>
                <a:cxn ang="0">
                  <a:pos x="74" y="42"/>
                </a:cxn>
                <a:cxn ang="0">
                  <a:pos x="74" y="42"/>
                </a:cxn>
                <a:cxn ang="0">
                  <a:pos x="76" y="56"/>
                </a:cxn>
                <a:cxn ang="0">
                  <a:pos x="76" y="56"/>
                </a:cxn>
                <a:cxn ang="0">
                  <a:pos x="80" y="72"/>
                </a:cxn>
                <a:cxn ang="0">
                  <a:pos x="82" y="72"/>
                </a:cxn>
                <a:cxn ang="0">
                  <a:pos x="82" y="72"/>
                </a:cxn>
                <a:cxn ang="0">
                  <a:pos x="88" y="58"/>
                </a:cxn>
                <a:cxn ang="0">
                  <a:pos x="88" y="58"/>
                </a:cxn>
                <a:cxn ang="0">
                  <a:pos x="92" y="42"/>
                </a:cxn>
                <a:cxn ang="0">
                  <a:pos x="92" y="42"/>
                </a:cxn>
                <a:cxn ang="0">
                  <a:pos x="98" y="26"/>
                </a:cxn>
                <a:cxn ang="0">
                  <a:pos x="98" y="26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6" y="0"/>
                </a:cxn>
                <a:cxn ang="0">
                  <a:pos x="118" y="0"/>
                </a:cxn>
                <a:cxn ang="0">
                  <a:pos x="88" y="82"/>
                </a:cxn>
              </a:cxnLst>
              <a:rect l="0" t="0" r="r" b="b"/>
              <a:pathLst>
                <a:path w="118" h="82">
                  <a:moveTo>
                    <a:pt x="88" y="82"/>
                  </a:moveTo>
                  <a:lnTo>
                    <a:pt x="70" y="82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30" y="82"/>
                  </a:lnTo>
                  <a:lnTo>
                    <a:pt x="10" y="8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80" y="72"/>
                  </a:lnTo>
                  <a:lnTo>
                    <a:pt x="82" y="72"/>
                  </a:lnTo>
                  <a:lnTo>
                    <a:pt x="82" y="72"/>
                  </a:lnTo>
                  <a:lnTo>
                    <a:pt x="88" y="58"/>
                  </a:lnTo>
                  <a:lnTo>
                    <a:pt x="88" y="58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88" y="8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1" name="Freeform 90"/>
            <p:cNvSpPr>
              <a:spLocks noEditPoints="1"/>
            </p:cNvSpPr>
            <p:nvPr/>
          </p:nvSpPr>
          <p:spPr bwMode="auto">
            <a:xfrm>
              <a:off x="8554556" y="754969"/>
              <a:ext cx="48095" cy="51702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4" y="12"/>
                </a:cxn>
                <a:cxn ang="0">
                  <a:pos x="50" y="10"/>
                </a:cxn>
                <a:cxn ang="0">
                  <a:pos x="44" y="8"/>
                </a:cxn>
                <a:cxn ang="0">
                  <a:pos x="32" y="12"/>
                </a:cxn>
                <a:cxn ang="0">
                  <a:pos x="22" y="18"/>
                </a:cxn>
                <a:cxn ang="0">
                  <a:pos x="16" y="28"/>
                </a:cxn>
                <a:cxn ang="0">
                  <a:pos x="14" y="42"/>
                </a:cxn>
                <a:cxn ang="0">
                  <a:pos x="12" y="56"/>
                </a:cxn>
                <a:cxn ang="0">
                  <a:pos x="16" y="68"/>
                </a:cxn>
                <a:cxn ang="0">
                  <a:pos x="24" y="74"/>
                </a:cxn>
                <a:cxn ang="0">
                  <a:pos x="30" y="76"/>
                </a:cxn>
                <a:cxn ang="0">
                  <a:pos x="36" y="78"/>
                </a:cxn>
                <a:cxn ang="0">
                  <a:pos x="48" y="74"/>
                </a:cxn>
                <a:cxn ang="0">
                  <a:pos x="52" y="72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8611068" y="756171"/>
              <a:ext cx="32464" cy="49297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8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2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8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8645937" y="735731"/>
              <a:ext cx="45690" cy="69738"/>
            </a:xfrm>
            <a:custGeom>
              <a:avLst/>
              <a:gdLst/>
              <a:ahLst/>
              <a:cxnLst>
                <a:cxn ang="0">
                  <a:pos x="52" y="116"/>
                </a:cxn>
                <a:cxn ang="0">
                  <a:pos x="16" y="72"/>
                </a:cxn>
                <a:cxn ang="0">
                  <a:pos x="12" y="116"/>
                </a:cxn>
                <a:cxn ang="0">
                  <a:pos x="0" y="1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16" y="70"/>
                </a:cxn>
                <a:cxn ang="0">
                  <a:pos x="60" y="34"/>
                </a:cxn>
                <a:cxn ang="0">
                  <a:pos x="76" y="34"/>
                </a:cxn>
                <a:cxn ang="0">
                  <a:pos x="32" y="70"/>
                </a:cxn>
                <a:cxn ang="0">
                  <a:pos x="70" y="116"/>
                </a:cxn>
                <a:cxn ang="0">
                  <a:pos x="52" y="116"/>
                </a:cxn>
              </a:cxnLst>
              <a:rect l="0" t="0" r="r" b="b"/>
              <a:pathLst>
                <a:path w="76" h="116">
                  <a:moveTo>
                    <a:pt x="52" y="116"/>
                  </a:moveTo>
                  <a:lnTo>
                    <a:pt x="16" y="72"/>
                  </a:lnTo>
                  <a:lnTo>
                    <a:pt x="12" y="116"/>
                  </a:lnTo>
                  <a:lnTo>
                    <a:pt x="0" y="1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16" y="70"/>
                  </a:lnTo>
                  <a:lnTo>
                    <a:pt x="60" y="34"/>
                  </a:lnTo>
                  <a:lnTo>
                    <a:pt x="76" y="34"/>
                  </a:lnTo>
                  <a:lnTo>
                    <a:pt x="32" y="70"/>
                  </a:lnTo>
                  <a:lnTo>
                    <a:pt x="70" y="116"/>
                  </a:lnTo>
                  <a:lnTo>
                    <a:pt x="52" y="1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8698841" y="739339"/>
              <a:ext cx="13226" cy="21643"/>
            </a:xfrm>
            <a:custGeom>
              <a:avLst/>
              <a:gdLst/>
              <a:ahLst/>
              <a:cxnLst>
                <a:cxn ang="0">
                  <a:pos x="8" y="36"/>
                </a:cxn>
                <a:cxn ang="0">
                  <a:pos x="0" y="36"/>
                </a:cxn>
                <a:cxn ang="0">
                  <a:pos x="8" y="0"/>
                </a:cxn>
                <a:cxn ang="0">
                  <a:pos x="22" y="0"/>
                </a:cxn>
                <a:cxn ang="0">
                  <a:pos x="8" y="36"/>
                </a:cxn>
              </a:cxnLst>
              <a:rect l="0" t="0" r="r" b="b"/>
              <a:pathLst>
                <a:path w="22" h="36">
                  <a:moveTo>
                    <a:pt x="8" y="36"/>
                  </a:moveTo>
                  <a:lnTo>
                    <a:pt x="0" y="36"/>
                  </a:lnTo>
                  <a:lnTo>
                    <a:pt x="8" y="0"/>
                  </a:lnTo>
                  <a:lnTo>
                    <a:pt x="22" y="0"/>
                  </a:lnTo>
                  <a:lnTo>
                    <a:pt x="8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8718078" y="754969"/>
              <a:ext cx="39678" cy="51702"/>
            </a:xfrm>
            <a:custGeom>
              <a:avLst/>
              <a:gdLst/>
              <a:ahLst/>
              <a:cxnLst>
                <a:cxn ang="0">
                  <a:pos x="64" y="60"/>
                </a:cxn>
                <a:cxn ang="0">
                  <a:pos x="54" y="78"/>
                </a:cxn>
                <a:cxn ang="0">
                  <a:pos x="48" y="82"/>
                </a:cxn>
                <a:cxn ang="0">
                  <a:pos x="26" y="86"/>
                </a:cxn>
                <a:cxn ang="0">
                  <a:pos x="12" y="84"/>
                </a:cxn>
                <a:cxn ang="0">
                  <a:pos x="0" y="82"/>
                </a:cxn>
                <a:cxn ang="0">
                  <a:pos x="2" y="74"/>
                </a:cxn>
                <a:cxn ang="0">
                  <a:pos x="12" y="76"/>
                </a:cxn>
                <a:cxn ang="0">
                  <a:pos x="24" y="76"/>
                </a:cxn>
                <a:cxn ang="0">
                  <a:pos x="34" y="76"/>
                </a:cxn>
                <a:cxn ang="0">
                  <a:pos x="42" y="74"/>
                </a:cxn>
                <a:cxn ang="0">
                  <a:pos x="48" y="70"/>
                </a:cxn>
                <a:cxn ang="0">
                  <a:pos x="52" y="62"/>
                </a:cxn>
                <a:cxn ang="0">
                  <a:pos x="52" y="58"/>
                </a:cxn>
                <a:cxn ang="0">
                  <a:pos x="50" y="54"/>
                </a:cxn>
                <a:cxn ang="0">
                  <a:pos x="44" y="50"/>
                </a:cxn>
                <a:cxn ang="0">
                  <a:pos x="34" y="48"/>
                </a:cxn>
                <a:cxn ang="0">
                  <a:pos x="28" y="46"/>
                </a:cxn>
                <a:cxn ang="0">
                  <a:pos x="20" y="44"/>
                </a:cxn>
                <a:cxn ang="0">
                  <a:pos x="12" y="40"/>
                </a:cxn>
                <a:cxn ang="0">
                  <a:pos x="8" y="34"/>
                </a:cxn>
                <a:cxn ang="0">
                  <a:pos x="6" y="24"/>
                </a:cxn>
                <a:cxn ang="0">
                  <a:pos x="8" y="18"/>
                </a:cxn>
                <a:cxn ang="0">
                  <a:pos x="12" y="12"/>
                </a:cxn>
                <a:cxn ang="0">
                  <a:pos x="20" y="6"/>
                </a:cxn>
                <a:cxn ang="0">
                  <a:pos x="30" y="2"/>
                </a:cxn>
                <a:cxn ang="0">
                  <a:pos x="42" y="0"/>
                </a:cxn>
                <a:cxn ang="0">
                  <a:pos x="56" y="2"/>
                </a:cxn>
                <a:cxn ang="0">
                  <a:pos x="64" y="12"/>
                </a:cxn>
                <a:cxn ang="0">
                  <a:pos x="54" y="10"/>
                </a:cxn>
                <a:cxn ang="0">
                  <a:pos x="44" y="10"/>
                </a:cxn>
                <a:cxn ang="0">
                  <a:pos x="36" y="10"/>
                </a:cxn>
                <a:cxn ang="0">
                  <a:pos x="28" y="12"/>
                </a:cxn>
                <a:cxn ang="0">
                  <a:pos x="22" y="16"/>
                </a:cxn>
                <a:cxn ang="0">
                  <a:pos x="20" y="18"/>
                </a:cxn>
                <a:cxn ang="0">
                  <a:pos x="20" y="22"/>
                </a:cxn>
                <a:cxn ang="0">
                  <a:pos x="20" y="28"/>
                </a:cxn>
                <a:cxn ang="0">
                  <a:pos x="26" y="32"/>
                </a:cxn>
                <a:cxn ang="0">
                  <a:pos x="32" y="36"/>
                </a:cxn>
                <a:cxn ang="0">
                  <a:pos x="38" y="36"/>
                </a:cxn>
                <a:cxn ang="0">
                  <a:pos x="48" y="38"/>
                </a:cxn>
                <a:cxn ang="0">
                  <a:pos x="56" y="42"/>
                </a:cxn>
                <a:cxn ang="0">
                  <a:pos x="62" y="50"/>
                </a:cxn>
                <a:cxn ang="0">
                  <a:pos x="64" y="54"/>
                </a:cxn>
                <a:cxn ang="0">
                  <a:pos x="64" y="60"/>
                </a:cxn>
              </a:cxnLst>
              <a:rect l="0" t="0" r="r" b="b"/>
              <a:pathLst>
                <a:path w="66" h="86">
                  <a:moveTo>
                    <a:pt x="64" y="60"/>
                  </a:moveTo>
                  <a:lnTo>
                    <a:pt x="64" y="60"/>
                  </a:lnTo>
                  <a:lnTo>
                    <a:pt x="60" y="70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48" y="82"/>
                  </a:lnTo>
                  <a:lnTo>
                    <a:pt x="42" y="84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6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2" y="58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6" y="28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66" y="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4" y="54"/>
                  </a:lnTo>
                  <a:lnTo>
                    <a:pt x="64" y="60"/>
                  </a:lnTo>
                  <a:lnTo>
                    <a:pt x="64" y="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8798638" y="740541"/>
              <a:ext cx="46892" cy="64928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4" y="0"/>
                </a:cxn>
                <a:cxn ang="0">
                  <a:pos x="78" y="0"/>
                </a:cxn>
                <a:cxn ang="0">
                  <a:pos x="76" y="8"/>
                </a:cxn>
                <a:cxn ang="0">
                  <a:pos x="24" y="8"/>
                </a:cxn>
                <a:cxn ang="0">
                  <a:pos x="20" y="48"/>
                </a:cxn>
                <a:cxn ang="0">
                  <a:pos x="60" y="48"/>
                </a:cxn>
                <a:cxn ang="0">
                  <a:pos x="58" y="56"/>
                </a:cxn>
                <a:cxn ang="0">
                  <a:pos x="18" y="56"/>
                </a:cxn>
                <a:cxn ang="0">
                  <a:pos x="14" y="98"/>
                </a:cxn>
                <a:cxn ang="0">
                  <a:pos x="66" y="98"/>
                </a:cxn>
                <a:cxn ang="0">
                  <a:pos x="66" y="108"/>
                </a:cxn>
                <a:cxn ang="0">
                  <a:pos x="0" y="108"/>
                </a:cxn>
              </a:cxnLst>
              <a:rect l="0" t="0" r="r" b="b"/>
              <a:pathLst>
                <a:path w="78" h="108">
                  <a:moveTo>
                    <a:pt x="0" y="108"/>
                  </a:moveTo>
                  <a:lnTo>
                    <a:pt x="14" y="0"/>
                  </a:lnTo>
                  <a:lnTo>
                    <a:pt x="78" y="0"/>
                  </a:lnTo>
                  <a:lnTo>
                    <a:pt x="76" y="8"/>
                  </a:lnTo>
                  <a:lnTo>
                    <a:pt x="24" y="8"/>
                  </a:lnTo>
                  <a:lnTo>
                    <a:pt x="20" y="48"/>
                  </a:lnTo>
                  <a:lnTo>
                    <a:pt x="60" y="48"/>
                  </a:lnTo>
                  <a:lnTo>
                    <a:pt x="58" y="56"/>
                  </a:lnTo>
                  <a:lnTo>
                    <a:pt x="18" y="56"/>
                  </a:lnTo>
                  <a:lnTo>
                    <a:pt x="14" y="98"/>
                  </a:lnTo>
                  <a:lnTo>
                    <a:pt x="66" y="98"/>
                  </a:lnTo>
                  <a:lnTo>
                    <a:pt x="66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7" name="Freeform 96"/>
            <p:cNvSpPr>
              <a:spLocks noEditPoints="1"/>
            </p:cNvSpPr>
            <p:nvPr/>
          </p:nvSpPr>
          <p:spPr bwMode="auto">
            <a:xfrm>
              <a:off x="8847935" y="735731"/>
              <a:ext cx="48095" cy="70940"/>
            </a:xfrm>
            <a:custGeom>
              <a:avLst/>
              <a:gdLst/>
              <a:ahLst/>
              <a:cxnLst>
                <a:cxn ang="0">
                  <a:pos x="66" y="114"/>
                </a:cxn>
                <a:cxn ang="0">
                  <a:pos x="60" y="116"/>
                </a:cxn>
                <a:cxn ang="0">
                  <a:pos x="52" y="116"/>
                </a:cxn>
                <a:cxn ang="0">
                  <a:pos x="46" y="118"/>
                </a:cxn>
                <a:cxn ang="0">
                  <a:pos x="38" y="118"/>
                </a:cxn>
                <a:cxn ang="0">
                  <a:pos x="20" y="114"/>
                </a:cxn>
                <a:cxn ang="0">
                  <a:pos x="14" y="112"/>
                </a:cxn>
                <a:cxn ang="0">
                  <a:pos x="8" y="106"/>
                </a:cxn>
                <a:cxn ang="0">
                  <a:pos x="0" y="94"/>
                </a:cxn>
                <a:cxn ang="0">
                  <a:pos x="0" y="86"/>
                </a:cxn>
                <a:cxn ang="0">
                  <a:pos x="0" y="76"/>
                </a:cxn>
                <a:cxn ang="0">
                  <a:pos x="4" y="58"/>
                </a:cxn>
                <a:cxn ang="0">
                  <a:pos x="8" y="50"/>
                </a:cxn>
                <a:cxn ang="0">
                  <a:pos x="14" y="44"/>
                </a:cxn>
                <a:cxn ang="0">
                  <a:pos x="28" y="36"/>
                </a:cxn>
                <a:cxn ang="0">
                  <a:pos x="36" y="34"/>
                </a:cxn>
                <a:cxn ang="0">
                  <a:pos x="44" y="32"/>
                </a:cxn>
                <a:cxn ang="0">
                  <a:pos x="52" y="32"/>
                </a:cxn>
                <a:cxn ang="0">
                  <a:pos x="68" y="0"/>
                </a:cxn>
                <a:cxn ang="0">
                  <a:pos x="80" y="0"/>
                </a:cxn>
                <a:cxn ang="0">
                  <a:pos x="78" y="16"/>
                </a:cxn>
                <a:cxn ang="0">
                  <a:pos x="76" y="38"/>
                </a:cxn>
                <a:cxn ang="0">
                  <a:pos x="72" y="62"/>
                </a:cxn>
                <a:cxn ang="0">
                  <a:pos x="70" y="84"/>
                </a:cxn>
                <a:cxn ang="0">
                  <a:pos x="68" y="102"/>
                </a:cxn>
                <a:cxn ang="0">
                  <a:pos x="66" y="114"/>
                </a:cxn>
                <a:cxn ang="0">
                  <a:pos x="62" y="44"/>
                </a:cxn>
                <a:cxn ang="0">
                  <a:pos x="54" y="42"/>
                </a:cxn>
                <a:cxn ang="0">
                  <a:pos x="46" y="42"/>
                </a:cxn>
                <a:cxn ang="0">
                  <a:pos x="28" y="46"/>
                </a:cxn>
                <a:cxn ang="0">
                  <a:pos x="24" y="50"/>
                </a:cxn>
                <a:cxn ang="0">
                  <a:pos x="16" y="60"/>
                </a:cxn>
                <a:cxn ang="0">
                  <a:pos x="12" y="76"/>
                </a:cxn>
                <a:cxn ang="0">
                  <a:pos x="14" y="88"/>
                </a:cxn>
                <a:cxn ang="0">
                  <a:pos x="18" y="100"/>
                </a:cxn>
                <a:cxn ang="0">
                  <a:pos x="22" y="104"/>
                </a:cxn>
                <a:cxn ang="0">
                  <a:pos x="26" y="106"/>
                </a:cxn>
                <a:cxn ang="0">
                  <a:pos x="40" y="108"/>
                </a:cxn>
                <a:cxn ang="0">
                  <a:pos x="46" y="108"/>
                </a:cxn>
                <a:cxn ang="0">
                  <a:pos x="56" y="108"/>
                </a:cxn>
              </a:cxnLst>
              <a:rect l="0" t="0" r="r" b="b"/>
              <a:pathLst>
                <a:path w="80" h="118">
                  <a:moveTo>
                    <a:pt x="66" y="114"/>
                  </a:moveTo>
                  <a:lnTo>
                    <a:pt x="66" y="114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28" y="116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14" y="112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4" y="100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6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8" y="50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0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52" y="32"/>
                  </a:lnTo>
                  <a:lnTo>
                    <a:pt x="52" y="32"/>
                  </a:lnTo>
                  <a:lnTo>
                    <a:pt x="64" y="34"/>
                  </a:lnTo>
                  <a:lnTo>
                    <a:pt x="68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6" y="114"/>
                  </a:lnTo>
                  <a:lnTo>
                    <a:pt x="66" y="114"/>
                  </a:lnTo>
                  <a:close/>
                  <a:moveTo>
                    <a:pt x="62" y="44"/>
                  </a:moveTo>
                  <a:lnTo>
                    <a:pt x="62" y="44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4" y="44"/>
                  </a:lnTo>
                  <a:lnTo>
                    <a:pt x="28" y="46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54"/>
                  </a:lnTo>
                  <a:lnTo>
                    <a:pt x="16" y="60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6" y="94"/>
                  </a:lnTo>
                  <a:lnTo>
                    <a:pt x="18" y="100"/>
                  </a:lnTo>
                  <a:lnTo>
                    <a:pt x="18" y="100"/>
                  </a:lnTo>
                  <a:lnTo>
                    <a:pt x="22" y="104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32" y="108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6" y="108"/>
                  </a:lnTo>
                  <a:lnTo>
                    <a:pt x="62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8" name="Freeform 97"/>
            <p:cNvSpPr>
              <a:spLocks noEditPoints="1"/>
            </p:cNvSpPr>
            <p:nvPr/>
          </p:nvSpPr>
          <p:spPr bwMode="auto">
            <a:xfrm>
              <a:off x="8902042" y="754969"/>
              <a:ext cx="51702" cy="70940"/>
            </a:xfrm>
            <a:custGeom>
              <a:avLst/>
              <a:gdLst/>
              <a:ahLst/>
              <a:cxnLst>
                <a:cxn ang="0">
                  <a:pos x="64" y="8"/>
                </a:cxn>
                <a:cxn ang="0">
                  <a:pos x="70" y="16"/>
                </a:cxn>
                <a:cxn ang="0">
                  <a:pos x="72" y="28"/>
                </a:cxn>
                <a:cxn ang="0">
                  <a:pos x="68" y="40"/>
                </a:cxn>
                <a:cxn ang="0">
                  <a:pos x="60" y="50"/>
                </a:cxn>
                <a:cxn ang="0">
                  <a:pos x="48" y="54"/>
                </a:cxn>
                <a:cxn ang="0">
                  <a:pos x="30" y="56"/>
                </a:cxn>
                <a:cxn ang="0">
                  <a:pos x="26" y="54"/>
                </a:cxn>
                <a:cxn ang="0">
                  <a:pos x="16" y="64"/>
                </a:cxn>
                <a:cxn ang="0">
                  <a:pos x="16" y="70"/>
                </a:cxn>
                <a:cxn ang="0">
                  <a:pos x="26" y="74"/>
                </a:cxn>
                <a:cxn ang="0">
                  <a:pos x="36" y="76"/>
                </a:cxn>
                <a:cxn ang="0">
                  <a:pos x="52" y="76"/>
                </a:cxn>
                <a:cxn ang="0">
                  <a:pos x="64" y="78"/>
                </a:cxn>
                <a:cxn ang="0">
                  <a:pos x="70" y="82"/>
                </a:cxn>
                <a:cxn ang="0">
                  <a:pos x="72" y="92"/>
                </a:cxn>
                <a:cxn ang="0">
                  <a:pos x="68" y="106"/>
                </a:cxn>
                <a:cxn ang="0">
                  <a:pos x="56" y="114"/>
                </a:cxn>
                <a:cxn ang="0">
                  <a:pos x="30" y="118"/>
                </a:cxn>
                <a:cxn ang="0">
                  <a:pos x="14" y="118"/>
                </a:cxn>
                <a:cxn ang="0">
                  <a:pos x="0" y="106"/>
                </a:cxn>
                <a:cxn ang="0">
                  <a:pos x="28" y="110"/>
                </a:cxn>
                <a:cxn ang="0">
                  <a:pos x="36" y="110"/>
                </a:cxn>
                <a:cxn ang="0">
                  <a:pos x="56" y="102"/>
                </a:cxn>
                <a:cxn ang="0">
                  <a:pos x="60" y="96"/>
                </a:cxn>
                <a:cxn ang="0">
                  <a:pos x="58" y="90"/>
                </a:cxn>
                <a:cxn ang="0">
                  <a:pos x="48" y="86"/>
                </a:cxn>
                <a:cxn ang="0">
                  <a:pos x="40" y="86"/>
                </a:cxn>
                <a:cxn ang="0">
                  <a:pos x="28" y="86"/>
                </a:cxn>
                <a:cxn ang="0">
                  <a:pos x="20" y="86"/>
                </a:cxn>
                <a:cxn ang="0">
                  <a:pos x="4" y="80"/>
                </a:cxn>
                <a:cxn ang="0">
                  <a:pos x="2" y="70"/>
                </a:cxn>
                <a:cxn ang="0">
                  <a:pos x="8" y="60"/>
                </a:cxn>
                <a:cxn ang="0">
                  <a:pos x="18" y="52"/>
                </a:cxn>
                <a:cxn ang="0">
                  <a:pos x="8" y="42"/>
                </a:cxn>
                <a:cxn ang="0">
                  <a:pos x="4" y="28"/>
                </a:cxn>
                <a:cxn ang="0">
                  <a:pos x="8" y="16"/>
                </a:cxn>
                <a:cxn ang="0">
                  <a:pos x="18" y="8"/>
                </a:cxn>
                <a:cxn ang="0">
                  <a:pos x="42" y="0"/>
                </a:cxn>
                <a:cxn ang="0">
                  <a:pos x="48" y="2"/>
                </a:cxn>
                <a:cxn ang="0">
                  <a:pos x="84" y="10"/>
                </a:cxn>
                <a:cxn ang="0">
                  <a:pos x="74" y="8"/>
                </a:cxn>
                <a:cxn ang="0">
                  <a:pos x="58" y="20"/>
                </a:cxn>
                <a:cxn ang="0">
                  <a:pos x="50" y="10"/>
                </a:cxn>
                <a:cxn ang="0">
                  <a:pos x="32" y="10"/>
                </a:cxn>
                <a:cxn ang="0">
                  <a:pos x="22" y="20"/>
                </a:cxn>
                <a:cxn ang="0">
                  <a:pos x="20" y="36"/>
                </a:cxn>
                <a:cxn ang="0">
                  <a:pos x="28" y="46"/>
                </a:cxn>
                <a:cxn ang="0">
                  <a:pos x="46" y="46"/>
                </a:cxn>
                <a:cxn ang="0">
                  <a:pos x="60" y="28"/>
                </a:cxn>
              </a:cxnLst>
              <a:rect l="0" t="0" r="r" b="b"/>
              <a:pathLst>
                <a:path w="86" h="118">
                  <a:moveTo>
                    <a:pt x="74" y="8"/>
                  </a:moveTo>
                  <a:lnTo>
                    <a:pt x="7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2" y="2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0" y="3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4" y="46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6" y="64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8" y="80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2" y="86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100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2" y="110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0" y="11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8" y="100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2" y="76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2" y="48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4" y="3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4" y="2"/>
                  </a:lnTo>
                  <a:lnTo>
                    <a:pt x="86" y="0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74" y="8"/>
                  </a:lnTo>
                  <a:lnTo>
                    <a:pt x="74" y="8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58" y="20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0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2" y="20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20" y="36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6" y="46"/>
                  </a:lnTo>
                  <a:lnTo>
                    <a:pt x="52" y="42"/>
                  </a:lnTo>
                  <a:lnTo>
                    <a:pt x="56" y="36"/>
                  </a:lnTo>
                  <a:lnTo>
                    <a:pt x="60" y="28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9" name="Freeform 98"/>
            <p:cNvSpPr>
              <a:spLocks noEditPoints="1"/>
            </p:cNvSpPr>
            <p:nvPr/>
          </p:nvSpPr>
          <p:spPr bwMode="auto">
            <a:xfrm>
              <a:off x="8957351" y="754969"/>
              <a:ext cx="44488" cy="51702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14" y="64"/>
                </a:cxn>
                <a:cxn ang="0">
                  <a:pos x="18" y="70"/>
                </a:cxn>
                <a:cxn ang="0">
                  <a:pos x="22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4" y="76"/>
                </a:cxn>
                <a:cxn ang="0">
                  <a:pos x="64" y="74"/>
                </a:cxn>
                <a:cxn ang="0">
                  <a:pos x="64" y="82"/>
                </a:cxn>
                <a:cxn ang="0">
                  <a:pos x="50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6" y="74"/>
                </a:cxn>
                <a:cxn ang="0">
                  <a:pos x="2" y="68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4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58" y="4"/>
                </a:cxn>
                <a:cxn ang="0">
                  <a:pos x="70" y="12"/>
                </a:cxn>
                <a:cxn ang="0">
                  <a:pos x="72" y="18"/>
                </a:cxn>
                <a:cxn ang="0">
                  <a:pos x="74" y="26"/>
                </a:cxn>
                <a:cxn ang="0">
                  <a:pos x="74" y="46"/>
                </a:cxn>
                <a:cxn ang="0">
                  <a:pos x="62" y="26"/>
                </a:cxn>
                <a:cxn ang="0">
                  <a:pos x="58" y="18"/>
                </a:cxn>
                <a:cxn ang="0">
                  <a:pos x="56" y="14"/>
                </a:cxn>
                <a:cxn ang="0">
                  <a:pos x="52" y="10"/>
                </a:cxn>
                <a:cxn ang="0">
                  <a:pos x="40" y="8"/>
                </a:cxn>
                <a:cxn ang="0">
                  <a:pos x="30" y="10"/>
                </a:cxn>
                <a:cxn ang="0">
                  <a:pos x="22" y="16"/>
                </a:cxn>
                <a:cxn ang="0">
                  <a:pos x="14" y="38"/>
                </a:cxn>
                <a:cxn ang="0">
                  <a:pos x="60" y="38"/>
                </a:cxn>
                <a:cxn ang="0">
                  <a:pos x="62" y="26"/>
                </a:cxn>
              </a:cxnLst>
              <a:rect l="0" t="0" r="r" b="b"/>
              <a:pathLst>
                <a:path w="74" h="86">
                  <a:moveTo>
                    <a:pt x="12" y="46"/>
                  </a:moveTo>
                  <a:lnTo>
                    <a:pt x="12" y="46"/>
                  </a:lnTo>
                  <a:lnTo>
                    <a:pt x="12" y="56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8" y="70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64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2" y="80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20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4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2" y="1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44"/>
                  </a:lnTo>
                  <a:lnTo>
                    <a:pt x="74" y="46"/>
                  </a:lnTo>
                  <a:lnTo>
                    <a:pt x="12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6" y="14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16" y="26"/>
                  </a:lnTo>
                  <a:lnTo>
                    <a:pt x="14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0" name="Freeform 27"/>
            <p:cNvSpPr>
              <a:spLocks noEditPoints="1"/>
            </p:cNvSpPr>
            <p:nvPr userDrawn="1"/>
          </p:nvSpPr>
          <p:spPr bwMode="auto">
            <a:xfrm>
              <a:off x="9001484" y="729148"/>
              <a:ext cx="34940" cy="34940"/>
            </a:xfrm>
            <a:custGeom>
              <a:avLst/>
              <a:gdLst/>
              <a:ahLst/>
              <a:cxnLst>
                <a:cxn ang="0">
                  <a:pos x="104" y="63"/>
                </a:cxn>
                <a:cxn ang="0">
                  <a:pos x="96" y="81"/>
                </a:cxn>
                <a:cxn ang="0">
                  <a:pos x="82" y="95"/>
                </a:cxn>
                <a:cxn ang="0">
                  <a:pos x="62" y="103"/>
                </a:cxn>
                <a:cxn ang="0">
                  <a:pos x="42" y="103"/>
                </a:cxn>
                <a:cxn ang="0">
                  <a:pos x="24" y="95"/>
                </a:cxn>
                <a:cxn ang="0">
                  <a:pos x="9" y="81"/>
                </a:cxn>
                <a:cxn ang="0">
                  <a:pos x="0" y="63"/>
                </a:cxn>
                <a:cxn ang="0">
                  <a:pos x="0" y="42"/>
                </a:cxn>
                <a:cxn ang="0">
                  <a:pos x="9" y="23"/>
                </a:cxn>
                <a:cxn ang="0">
                  <a:pos x="24" y="9"/>
                </a:cxn>
                <a:cxn ang="0">
                  <a:pos x="42" y="1"/>
                </a:cxn>
                <a:cxn ang="0">
                  <a:pos x="62" y="1"/>
                </a:cxn>
                <a:cxn ang="0">
                  <a:pos x="82" y="9"/>
                </a:cxn>
                <a:cxn ang="0">
                  <a:pos x="96" y="23"/>
                </a:cxn>
                <a:cxn ang="0">
                  <a:pos x="104" y="42"/>
                </a:cxn>
                <a:cxn ang="0">
                  <a:pos x="96" y="53"/>
                </a:cxn>
                <a:cxn ang="0">
                  <a:pos x="93" y="36"/>
                </a:cxn>
                <a:cxn ang="0">
                  <a:pos x="83" y="22"/>
                </a:cxn>
                <a:cxn ang="0">
                  <a:pos x="69" y="11"/>
                </a:cxn>
                <a:cxn ang="0">
                  <a:pos x="52" y="9"/>
                </a:cxn>
                <a:cxn ang="0">
                  <a:pos x="35" y="11"/>
                </a:cxn>
                <a:cxn ang="0">
                  <a:pos x="21" y="22"/>
                </a:cxn>
                <a:cxn ang="0">
                  <a:pos x="12" y="36"/>
                </a:cxn>
                <a:cxn ang="0">
                  <a:pos x="8" y="53"/>
                </a:cxn>
                <a:cxn ang="0">
                  <a:pos x="12" y="69"/>
                </a:cxn>
                <a:cxn ang="0">
                  <a:pos x="21" y="84"/>
                </a:cxn>
                <a:cxn ang="0">
                  <a:pos x="35" y="93"/>
                </a:cxn>
                <a:cxn ang="0">
                  <a:pos x="52" y="96"/>
                </a:cxn>
                <a:cxn ang="0">
                  <a:pos x="69" y="93"/>
                </a:cxn>
                <a:cxn ang="0">
                  <a:pos x="83" y="84"/>
                </a:cxn>
                <a:cxn ang="0">
                  <a:pos x="93" y="69"/>
                </a:cxn>
                <a:cxn ang="0">
                  <a:pos x="96" y="53"/>
                </a:cxn>
                <a:cxn ang="0">
                  <a:pos x="51" y="58"/>
                </a:cxn>
                <a:cxn ang="0">
                  <a:pos x="34" y="78"/>
                </a:cxn>
                <a:cxn ang="0">
                  <a:pos x="52" y="24"/>
                </a:cxn>
                <a:cxn ang="0">
                  <a:pos x="68" y="28"/>
                </a:cxn>
                <a:cxn ang="0">
                  <a:pos x="73" y="37"/>
                </a:cxn>
                <a:cxn ang="0">
                  <a:pos x="71" y="46"/>
                </a:cxn>
                <a:cxn ang="0">
                  <a:pos x="66" y="54"/>
                </a:cxn>
                <a:cxn ang="0">
                  <a:pos x="65" y="78"/>
                </a:cxn>
                <a:cxn ang="0">
                  <a:pos x="62" y="36"/>
                </a:cxn>
                <a:cxn ang="0">
                  <a:pos x="56" y="31"/>
                </a:cxn>
                <a:cxn ang="0">
                  <a:pos x="43" y="51"/>
                </a:cxn>
                <a:cxn ang="0">
                  <a:pos x="56" y="51"/>
                </a:cxn>
                <a:cxn ang="0">
                  <a:pos x="62" y="46"/>
                </a:cxn>
              </a:cxnLst>
              <a:rect l="0" t="0" r="r" b="b"/>
              <a:pathLst>
                <a:path w="105" h="104">
                  <a:moveTo>
                    <a:pt x="105" y="53"/>
                  </a:moveTo>
                  <a:lnTo>
                    <a:pt x="105" y="53"/>
                  </a:lnTo>
                  <a:lnTo>
                    <a:pt x="104" y="63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96" y="81"/>
                  </a:lnTo>
                  <a:lnTo>
                    <a:pt x="90" y="89"/>
                  </a:lnTo>
                  <a:lnTo>
                    <a:pt x="90" y="89"/>
                  </a:lnTo>
                  <a:lnTo>
                    <a:pt x="82" y="95"/>
                  </a:lnTo>
                  <a:lnTo>
                    <a:pt x="73" y="100"/>
                  </a:lnTo>
                  <a:lnTo>
                    <a:pt x="73" y="100"/>
                  </a:lnTo>
                  <a:lnTo>
                    <a:pt x="62" y="103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42" y="103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24" y="95"/>
                  </a:lnTo>
                  <a:lnTo>
                    <a:pt x="16" y="89"/>
                  </a:lnTo>
                  <a:lnTo>
                    <a:pt x="16" y="89"/>
                  </a:lnTo>
                  <a:lnTo>
                    <a:pt x="9" y="81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0" y="6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4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9" y="23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24" y="9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82" y="9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6" y="23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4" y="42"/>
                  </a:lnTo>
                  <a:lnTo>
                    <a:pt x="105" y="53"/>
                  </a:lnTo>
                  <a:lnTo>
                    <a:pt x="105" y="53"/>
                  </a:lnTo>
                  <a:close/>
                  <a:moveTo>
                    <a:pt x="96" y="53"/>
                  </a:moveTo>
                  <a:lnTo>
                    <a:pt x="96" y="53"/>
                  </a:lnTo>
                  <a:lnTo>
                    <a:pt x="96" y="44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88" y="28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77" y="17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61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43" y="9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28" y="17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9" y="44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9" y="62"/>
                  </a:lnTo>
                  <a:lnTo>
                    <a:pt x="12" y="69"/>
                  </a:lnTo>
                  <a:lnTo>
                    <a:pt x="12" y="69"/>
                  </a:lnTo>
                  <a:lnTo>
                    <a:pt x="16" y="77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28" y="89"/>
                  </a:lnTo>
                  <a:lnTo>
                    <a:pt x="35" y="93"/>
                  </a:lnTo>
                  <a:lnTo>
                    <a:pt x="35" y="93"/>
                  </a:lnTo>
                  <a:lnTo>
                    <a:pt x="43" y="95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61" y="95"/>
                  </a:lnTo>
                  <a:lnTo>
                    <a:pt x="69" y="93"/>
                  </a:lnTo>
                  <a:lnTo>
                    <a:pt x="69" y="93"/>
                  </a:lnTo>
                  <a:lnTo>
                    <a:pt x="77" y="89"/>
                  </a:lnTo>
                  <a:lnTo>
                    <a:pt x="83" y="84"/>
                  </a:lnTo>
                  <a:lnTo>
                    <a:pt x="83" y="84"/>
                  </a:lnTo>
                  <a:lnTo>
                    <a:pt x="88" y="77"/>
                  </a:lnTo>
                  <a:lnTo>
                    <a:pt x="93" y="69"/>
                  </a:lnTo>
                  <a:lnTo>
                    <a:pt x="93" y="69"/>
                  </a:lnTo>
                  <a:lnTo>
                    <a:pt x="96" y="62"/>
                  </a:lnTo>
                  <a:lnTo>
                    <a:pt x="96" y="53"/>
                  </a:lnTo>
                  <a:lnTo>
                    <a:pt x="96" y="53"/>
                  </a:lnTo>
                  <a:close/>
                  <a:moveTo>
                    <a:pt x="65" y="78"/>
                  </a:moveTo>
                  <a:lnTo>
                    <a:pt x="51" y="58"/>
                  </a:lnTo>
                  <a:lnTo>
                    <a:pt x="43" y="58"/>
                  </a:lnTo>
                  <a:lnTo>
                    <a:pt x="43" y="78"/>
                  </a:lnTo>
                  <a:lnTo>
                    <a:pt x="34" y="78"/>
                  </a:lnTo>
                  <a:lnTo>
                    <a:pt x="34" y="24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61" y="26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70" y="31"/>
                  </a:lnTo>
                  <a:lnTo>
                    <a:pt x="71" y="33"/>
                  </a:lnTo>
                  <a:lnTo>
                    <a:pt x="73" y="37"/>
                  </a:lnTo>
                  <a:lnTo>
                    <a:pt x="73" y="41"/>
                  </a:lnTo>
                  <a:lnTo>
                    <a:pt x="73" y="41"/>
                  </a:lnTo>
                  <a:lnTo>
                    <a:pt x="71" y="46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66" y="54"/>
                  </a:lnTo>
                  <a:lnTo>
                    <a:pt x="60" y="57"/>
                  </a:lnTo>
                  <a:lnTo>
                    <a:pt x="77" y="78"/>
                  </a:lnTo>
                  <a:lnTo>
                    <a:pt x="65" y="78"/>
                  </a:lnTo>
                  <a:close/>
                  <a:moveTo>
                    <a:pt x="64" y="41"/>
                  </a:moveTo>
                  <a:lnTo>
                    <a:pt x="64" y="41"/>
                  </a:lnTo>
                  <a:lnTo>
                    <a:pt x="62" y="36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56" y="31"/>
                  </a:lnTo>
                  <a:lnTo>
                    <a:pt x="51" y="31"/>
                  </a:lnTo>
                  <a:lnTo>
                    <a:pt x="43" y="31"/>
                  </a:lnTo>
                  <a:lnTo>
                    <a:pt x="43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6" y="51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2" y="46"/>
                  </a:lnTo>
                  <a:lnTo>
                    <a:pt x="64" y="41"/>
                  </a:lnTo>
                  <a:lnTo>
                    <a:pt x="64" y="4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pic>
        <p:nvPicPr>
          <p:cNvPr id="51" name="Picture 5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73"/>
          <a:stretch/>
        </p:blipFill>
        <p:spPr>
          <a:xfrm>
            <a:off x="2114409" y="2825099"/>
            <a:ext cx="7029593" cy="335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223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 Separato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86"/>
          <a:stretch/>
        </p:blipFill>
        <p:spPr>
          <a:xfrm>
            <a:off x="3" y="0"/>
            <a:ext cx="9134272" cy="6858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918" y="3011416"/>
            <a:ext cx="6640724" cy="2147609"/>
          </a:xfrm>
          <a:prstGeom prst="rect">
            <a:avLst/>
          </a:prstGeom>
        </p:spPr>
      </p:pic>
      <p:sp>
        <p:nvSpPr>
          <p:cNvPr id="101" name="Rectangle 100"/>
          <p:cNvSpPr/>
          <p:nvPr userDrawn="1"/>
        </p:nvSpPr>
        <p:spPr>
          <a:xfrm rot="5400000">
            <a:off x="5692143" y="3406144"/>
            <a:ext cx="6857997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8" name="Rectangle 47"/>
          <p:cNvSpPr/>
          <p:nvPr userDrawn="1"/>
        </p:nvSpPr>
        <p:spPr>
          <a:xfrm flipH="1">
            <a:off x="965343" y="1396800"/>
            <a:ext cx="103318" cy="1188000"/>
          </a:xfrm>
          <a:prstGeom prst="rect">
            <a:avLst/>
          </a:prstGeom>
          <a:solidFill>
            <a:srgbClr val="C9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8030589" y="266113"/>
            <a:ext cx="939972" cy="848073"/>
            <a:chOff x="8096452" y="189854"/>
            <a:chExt cx="939972" cy="636055"/>
          </a:xfrm>
        </p:grpSpPr>
        <p:sp>
          <p:nvSpPr>
            <p:cNvPr id="42" name="Freeform 41"/>
            <p:cNvSpPr/>
            <p:nvPr userDrawn="1"/>
          </p:nvSpPr>
          <p:spPr>
            <a:xfrm>
              <a:off x="8172639" y="311881"/>
              <a:ext cx="756157" cy="329104"/>
            </a:xfrm>
            <a:custGeom>
              <a:avLst/>
              <a:gdLst>
                <a:gd name="connsiteX0" fmla="*/ 0 w 813268"/>
                <a:gd name="connsiteY0" fmla="*/ 353961 h 353961"/>
                <a:gd name="connsiteX1" fmla="*/ 813268 w 813268"/>
                <a:gd name="connsiteY1" fmla="*/ 307609 h 353961"/>
                <a:gd name="connsiteX2" fmla="*/ 800627 w 813268"/>
                <a:gd name="connsiteY2" fmla="*/ 0 h 353961"/>
                <a:gd name="connsiteX3" fmla="*/ 46352 w 813268"/>
                <a:gd name="connsiteY3" fmla="*/ 12642 h 353961"/>
                <a:gd name="connsiteX4" fmla="*/ 0 w 813268"/>
                <a:gd name="connsiteY4" fmla="*/ 353961 h 3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268" h="353961">
                  <a:moveTo>
                    <a:pt x="0" y="353961"/>
                  </a:moveTo>
                  <a:lnTo>
                    <a:pt x="813268" y="307609"/>
                  </a:lnTo>
                  <a:lnTo>
                    <a:pt x="800627" y="0"/>
                  </a:lnTo>
                  <a:lnTo>
                    <a:pt x="46352" y="12642"/>
                  </a:lnTo>
                  <a:lnTo>
                    <a:pt x="0" y="3539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dist="50800" dir="6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172202" y="212699"/>
              <a:ext cx="753888" cy="430450"/>
            </a:xfrm>
            <a:custGeom>
              <a:avLst/>
              <a:gdLst/>
              <a:ahLst/>
              <a:cxnLst>
                <a:cxn ang="0">
                  <a:pos x="64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4" y="0"/>
                </a:cxn>
                <a:cxn ang="0">
                  <a:pos x="64" y="70"/>
                </a:cxn>
              </a:cxnLst>
              <a:rect l="0" t="0" r="r" b="b"/>
              <a:pathLst>
                <a:path w="1254" h="716">
                  <a:moveTo>
                    <a:pt x="64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4" y="0"/>
                  </a:lnTo>
                  <a:lnTo>
                    <a:pt x="64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8138535" y="189854"/>
              <a:ext cx="822423" cy="470128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6" y="0"/>
                </a:cxn>
                <a:cxn ang="0">
                  <a:pos x="1276" y="0"/>
                </a:cxn>
                <a:cxn ang="0">
                  <a:pos x="1294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0" y="26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0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4" y="780"/>
                </a:cxn>
                <a:cxn ang="0">
                  <a:pos x="1276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0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6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6" y="0"/>
                  </a:lnTo>
                  <a:lnTo>
                    <a:pt x="1276" y="0"/>
                  </a:lnTo>
                  <a:lnTo>
                    <a:pt x="1294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0" y="26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0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4" y="780"/>
                  </a:lnTo>
                  <a:lnTo>
                    <a:pt x="1276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0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6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8197451" y="254782"/>
              <a:ext cx="704591" cy="340271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76"/>
                </a:cxn>
                <a:cxn ang="0">
                  <a:pos x="772" y="490"/>
                </a:cxn>
                <a:cxn ang="0">
                  <a:pos x="524" y="0"/>
                </a:cxn>
                <a:cxn ang="0">
                  <a:pos x="368" y="49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56" y="308"/>
                </a:cxn>
                <a:cxn ang="0">
                  <a:pos x="334" y="292"/>
                </a:cxn>
                <a:cxn ang="0">
                  <a:pos x="318" y="284"/>
                </a:cxn>
                <a:cxn ang="0">
                  <a:pos x="346" y="270"/>
                </a:cxn>
                <a:cxn ang="0">
                  <a:pos x="362" y="258"/>
                </a:cxn>
                <a:cxn ang="0">
                  <a:pos x="368" y="244"/>
                </a:cxn>
                <a:cxn ang="0">
                  <a:pos x="368" y="76"/>
                </a:cxn>
                <a:cxn ang="0">
                  <a:pos x="368" y="60"/>
                </a:cxn>
                <a:cxn ang="0">
                  <a:pos x="360" y="32"/>
                </a:cxn>
                <a:cxn ang="0">
                  <a:pos x="344" y="12"/>
                </a:cxn>
                <a:cxn ang="0">
                  <a:pos x="314" y="2"/>
                </a:cxn>
                <a:cxn ang="0">
                  <a:pos x="0" y="0"/>
                </a:cxn>
                <a:cxn ang="0">
                  <a:pos x="34" y="76"/>
                </a:cxn>
                <a:cxn ang="0">
                  <a:pos x="0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60" y="322"/>
                </a:cxn>
                <a:cxn ang="0">
                  <a:pos x="276" y="330"/>
                </a:cxn>
                <a:cxn ang="0">
                  <a:pos x="284" y="344"/>
                </a:cxn>
                <a:cxn ang="0">
                  <a:pos x="288" y="372"/>
                </a:cxn>
                <a:cxn ang="0">
                  <a:pos x="470" y="566"/>
                </a:cxn>
                <a:cxn ang="0">
                  <a:pos x="660" y="394"/>
                </a:cxn>
                <a:cxn ang="0">
                  <a:pos x="1096" y="566"/>
                </a:cxn>
                <a:cxn ang="0">
                  <a:pos x="1114" y="566"/>
                </a:cxn>
                <a:cxn ang="0">
                  <a:pos x="1142" y="560"/>
                </a:cxn>
                <a:cxn ang="0">
                  <a:pos x="1162" y="544"/>
                </a:cxn>
                <a:cxn ang="0">
                  <a:pos x="1170" y="512"/>
                </a:cxn>
                <a:cxn ang="0">
                  <a:pos x="1172" y="76"/>
                </a:cxn>
                <a:cxn ang="0">
                  <a:pos x="1170" y="64"/>
                </a:cxn>
                <a:cxn ang="0">
                  <a:pos x="1162" y="38"/>
                </a:cxn>
                <a:cxn ang="0">
                  <a:pos x="1148" y="18"/>
                </a:cxn>
                <a:cxn ang="0">
                  <a:pos x="1132" y="8"/>
                </a:cxn>
                <a:cxn ang="0">
                  <a:pos x="1110" y="2"/>
                </a:cxn>
                <a:cxn ang="0">
                  <a:pos x="1096" y="0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772" y="0"/>
                  </a:lnTo>
                  <a:lnTo>
                    <a:pt x="772" y="76"/>
                  </a:lnTo>
                  <a:lnTo>
                    <a:pt x="806" y="76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0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2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0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0" y="32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6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2" y="336"/>
                  </a:lnTo>
                  <a:lnTo>
                    <a:pt x="284" y="344"/>
                  </a:lnTo>
                  <a:lnTo>
                    <a:pt x="288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2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0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0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0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8197451" y="254782"/>
              <a:ext cx="704591" cy="340271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490"/>
                </a:cxn>
                <a:cxn ang="0">
                  <a:pos x="524" y="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46" y="300"/>
                </a:cxn>
                <a:cxn ang="0">
                  <a:pos x="318" y="284"/>
                </a:cxn>
                <a:cxn ang="0">
                  <a:pos x="334" y="278"/>
                </a:cxn>
                <a:cxn ang="0">
                  <a:pos x="362" y="258"/>
                </a:cxn>
                <a:cxn ang="0">
                  <a:pos x="368" y="230"/>
                </a:cxn>
                <a:cxn ang="0">
                  <a:pos x="368" y="60"/>
                </a:cxn>
                <a:cxn ang="0">
                  <a:pos x="354" y="20"/>
                </a:cxn>
                <a:cxn ang="0">
                  <a:pos x="330" y="6"/>
                </a:cxn>
                <a:cxn ang="0">
                  <a:pos x="0" y="0"/>
                </a:cxn>
                <a:cxn ang="0">
                  <a:pos x="34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76" y="330"/>
                </a:cxn>
                <a:cxn ang="0">
                  <a:pos x="286" y="352"/>
                </a:cxn>
                <a:cxn ang="0">
                  <a:pos x="470" y="566"/>
                </a:cxn>
                <a:cxn ang="0">
                  <a:pos x="708" y="566"/>
                </a:cxn>
                <a:cxn ang="0">
                  <a:pos x="1114" y="566"/>
                </a:cxn>
                <a:cxn ang="0">
                  <a:pos x="1154" y="554"/>
                </a:cxn>
                <a:cxn ang="0">
                  <a:pos x="1168" y="530"/>
                </a:cxn>
                <a:cxn ang="0">
                  <a:pos x="1172" y="76"/>
                </a:cxn>
                <a:cxn ang="0">
                  <a:pos x="1168" y="52"/>
                </a:cxn>
                <a:cxn ang="0">
                  <a:pos x="1154" y="24"/>
                </a:cxn>
                <a:cxn ang="0">
                  <a:pos x="1132" y="8"/>
                </a:cxn>
                <a:cxn ang="0">
                  <a:pos x="1096" y="0"/>
                </a:cxn>
                <a:cxn ang="0">
                  <a:pos x="1096" y="2"/>
                </a:cxn>
                <a:cxn ang="0">
                  <a:pos x="1130" y="8"/>
                </a:cxn>
                <a:cxn ang="0">
                  <a:pos x="1154" y="24"/>
                </a:cxn>
                <a:cxn ang="0">
                  <a:pos x="1168" y="52"/>
                </a:cxn>
                <a:cxn ang="0">
                  <a:pos x="1172" y="76"/>
                </a:cxn>
                <a:cxn ang="0">
                  <a:pos x="1170" y="512"/>
                </a:cxn>
                <a:cxn ang="0">
                  <a:pos x="1152" y="552"/>
                </a:cxn>
                <a:cxn ang="0">
                  <a:pos x="1130" y="564"/>
                </a:cxn>
                <a:cxn ang="0">
                  <a:pos x="708" y="566"/>
                </a:cxn>
                <a:cxn ang="0">
                  <a:pos x="470" y="566"/>
                </a:cxn>
                <a:cxn ang="0">
                  <a:pos x="290" y="372"/>
                </a:cxn>
                <a:cxn ang="0">
                  <a:pos x="282" y="336"/>
                </a:cxn>
                <a:cxn ang="0">
                  <a:pos x="268" y="326"/>
                </a:cxn>
                <a:cxn ang="0">
                  <a:pos x="114" y="322"/>
                </a:cxn>
                <a:cxn ang="0">
                  <a:pos x="0" y="490"/>
                </a:cxn>
                <a:cxn ang="0">
                  <a:pos x="0" y="80"/>
                </a:cxn>
                <a:cxn ang="0">
                  <a:pos x="292" y="2"/>
                </a:cxn>
                <a:cxn ang="0">
                  <a:pos x="344" y="12"/>
                </a:cxn>
                <a:cxn ang="0">
                  <a:pos x="360" y="32"/>
                </a:cxn>
                <a:cxn ang="0">
                  <a:pos x="368" y="76"/>
                </a:cxn>
                <a:cxn ang="0">
                  <a:pos x="366" y="244"/>
                </a:cxn>
                <a:cxn ang="0">
                  <a:pos x="356" y="264"/>
                </a:cxn>
                <a:cxn ang="0">
                  <a:pos x="318" y="284"/>
                </a:cxn>
                <a:cxn ang="0">
                  <a:pos x="334" y="292"/>
                </a:cxn>
                <a:cxn ang="0">
                  <a:pos x="362" y="316"/>
                </a:cxn>
                <a:cxn ang="0">
                  <a:pos x="366" y="330"/>
                </a:cxn>
                <a:cxn ang="0">
                  <a:pos x="368" y="490"/>
                </a:cxn>
                <a:cxn ang="0">
                  <a:pos x="650" y="2"/>
                </a:cxn>
                <a:cxn ang="0">
                  <a:pos x="808" y="76"/>
                </a:cxn>
                <a:cxn ang="0">
                  <a:pos x="1096" y="2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1096" y="0"/>
                  </a:lnTo>
                  <a:lnTo>
                    <a:pt x="772" y="0"/>
                  </a:lnTo>
                  <a:lnTo>
                    <a:pt x="772" y="78"/>
                  </a:lnTo>
                  <a:lnTo>
                    <a:pt x="806" y="78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2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0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2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2" y="32"/>
                  </a:lnTo>
                  <a:lnTo>
                    <a:pt x="354" y="20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8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0" y="336"/>
                  </a:lnTo>
                  <a:lnTo>
                    <a:pt x="284" y="344"/>
                  </a:lnTo>
                  <a:lnTo>
                    <a:pt x="286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4" y="554"/>
                  </a:lnTo>
                  <a:lnTo>
                    <a:pt x="1154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2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2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2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096" y="2"/>
                  </a:lnTo>
                  <a:lnTo>
                    <a:pt x="1096" y="2"/>
                  </a:lnTo>
                  <a:lnTo>
                    <a:pt x="1110" y="2"/>
                  </a:lnTo>
                  <a:lnTo>
                    <a:pt x="1120" y="4"/>
                  </a:lnTo>
                  <a:lnTo>
                    <a:pt x="1130" y="8"/>
                  </a:lnTo>
                  <a:lnTo>
                    <a:pt x="1140" y="12"/>
                  </a:lnTo>
                  <a:lnTo>
                    <a:pt x="1146" y="18"/>
                  </a:lnTo>
                  <a:lnTo>
                    <a:pt x="1154" y="24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68" y="52"/>
                  </a:lnTo>
                  <a:lnTo>
                    <a:pt x="1170" y="66"/>
                  </a:lnTo>
                  <a:lnTo>
                    <a:pt x="1170" y="66"/>
                  </a:lnTo>
                  <a:lnTo>
                    <a:pt x="1172" y="76"/>
                  </a:lnTo>
                  <a:lnTo>
                    <a:pt x="1172" y="490"/>
                  </a:lnTo>
                  <a:lnTo>
                    <a:pt x="1172" y="490"/>
                  </a:lnTo>
                  <a:lnTo>
                    <a:pt x="1170" y="512"/>
                  </a:lnTo>
                  <a:lnTo>
                    <a:pt x="1166" y="530"/>
                  </a:lnTo>
                  <a:lnTo>
                    <a:pt x="1160" y="544"/>
                  </a:lnTo>
                  <a:lnTo>
                    <a:pt x="1152" y="552"/>
                  </a:lnTo>
                  <a:lnTo>
                    <a:pt x="1152" y="552"/>
                  </a:lnTo>
                  <a:lnTo>
                    <a:pt x="1142" y="560"/>
                  </a:lnTo>
                  <a:lnTo>
                    <a:pt x="1130" y="564"/>
                  </a:lnTo>
                  <a:lnTo>
                    <a:pt x="1114" y="566"/>
                  </a:lnTo>
                  <a:lnTo>
                    <a:pt x="1096" y="566"/>
                  </a:lnTo>
                  <a:lnTo>
                    <a:pt x="708" y="566"/>
                  </a:lnTo>
                  <a:lnTo>
                    <a:pt x="660" y="394"/>
                  </a:lnTo>
                  <a:lnTo>
                    <a:pt x="510" y="394"/>
                  </a:lnTo>
                  <a:lnTo>
                    <a:pt x="470" y="566"/>
                  </a:lnTo>
                  <a:lnTo>
                    <a:pt x="290" y="566"/>
                  </a:lnTo>
                  <a:lnTo>
                    <a:pt x="290" y="372"/>
                  </a:lnTo>
                  <a:lnTo>
                    <a:pt x="290" y="372"/>
                  </a:lnTo>
                  <a:lnTo>
                    <a:pt x="288" y="352"/>
                  </a:lnTo>
                  <a:lnTo>
                    <a:pt x="286" y="344"/>
                  </a:lnTo>
                  <a:lnTo>
                    <a:pt x="282" y="336"/>
                  </a:lnTo>
                  <a:lnTo>
                    <a:pt x="282" y="336"/>
                  </a:lnTo>
                  <a:lnTo>
                    <a:pt x="276" y="330"/>
                  </a:lnTo>
                  <a:lnTo>
                    <a:pt x="268" y="326"/>
                  </a:lnTo>
                  <a:lnTo>
                    <a:pt x="260" y="322"/>
                  </a:lnTo>
                  <a:lnTo>
                    <a:pt x="248" y="322"/>
                  </a:lnTo>
                  <a:lnTo>
                    <a:pt x="114" y="322"/>
                  </a:lnTo>
                  <a:lnTo>
                    <a:pt x="114" y="566"/>
                  </a:lnTo>
                  <a:lnTo>
                    <a:pt x="0" y="566"/>
                  </a:lnTo>
                  <a:lnTo>
                    <a:pt x="0" y="490"/>
                  </a:lnTo>
                  <a:lnTo>
                    <a:pt x="34" y="490"/>
                  </a:lnTo>
                  <a:lnTo>
                    <a:pt x="34" y="76"/>
                  </a:lnTo>
                  <a:lnTo>
                    <a:pt x="0" y="80"/>
                  </a:lnTo>
                  <a:lnTo>
                    <a:pt x="0" y="2"/>
                  </a:lnTo>
                  <a:lnTo>
                    <a:pt x="292" y="2"/>
                  </a:lnTo>
                  <a:lnTo>
                    <a:pt x="292" y="2"/>
                  </a:lnTo>
                  <a:lnTo>
                    <a:pt x="314" y="2"/>
                  </a:lnTo>
                  <a:lnTo>
                    <a:pt x="330" y="6"/>
                  </a:lnTo>
                  <a:lnTo>
                    <a:pt x="344" y="12"/>
                  </a:lnTo>
                  <a:lnTo>
                    <a:pt x="354" y="22"/>
                  </a:lnTo>
                  <a:lnTo>
                    <a:pt x="354" y="22"/>
                  </a:lnTo>
                  <a:lnTo>
                    <a:pt x="360" y="32"/>
                  </a:lnTo>
                  <a:lnTo>
                    <a:pt x="364" y="44"/>
                  </a:lnTo>
                  <a:lnTo>
                    <a:pt x="368" y="60"/>
                  </a:lnTo>
                  <a:lnTo>
                    <a:pt x="368" y="76"/>
                  </a:lnTo>
                  <a:lnTo>
                    <a:pt x="368" y="230"/>
                  </a:lnTo>
                  <a:lnTo>
                    <a:pt x="368" y="230"/>
                  </a:lnTo>
                  <a:lnTo>
                    <a:pt x="366" y="244"/>
                  </a:lnTo>
                  <a:lnTo>
                    <a:pt x="366" y="250"/>
                  </a:lnTo>
                  <a:lnTo>
                    <a:pt x="362" y="258"/>
                  </a:lnTo>
                  <a:lnTo>
                    <a:pt x="356" y="264"/>
                  </a:lnTo>
                  <a:lnTo>
                    <a:pt x="346" y="270"/>
                  </a:lnTo>
                  <a:lnTo>
                    <a:pt x="334" y="276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92"/>
                  </a:lnTo>
                  <a:lnTo>
                    <a:pt x="346" y="300"/>
                  </a:lnTo>
                  <a:lnTo>
                    <a:pt x="356" y="308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6" y="324"/>
                  </a:lnTo>
                  <a:lnTo>
                    <a:pt x="366" y="330"/>
                  </a:lnTo>
                  <a:lnTo>
                    <a:pt x="366" y="330"/>
                  </a:lnTo>
                  <a:lnTo>
                    <a:pt x="368" y="334"/>
                  </a:lnTo>
                  <a:lnTo>
                    <a:pt x="368" y="490"/>
                  </a:lnTo>
                  <a:lnTo>
                    <a:pt x="406" y="490"/>
                  </a:lnTo>
                  <a:lnTo>
                    <a:pt x="524" y="2"/>
                  </a:lnTo>
                  <a:lnTo>
                    <a:pt x="650" y="2"/>
                  </a:lnTo>
                  <a:lnTo>
                    <a:pt x="772" y="490"/>
                  </a:lnTo>
                  <a:lnTo>
                    <a:pt x="808" y="490"/>
                  </a:lnTo>
                  <a:lnTo>
                    <a:pt x="808" y="76"/>
                  </a:lnTo>
                  <a:lnTo>
                    <a:pt x="772" y="76"/>
                  </a:lnTo>
                  <a:lnTo>
                    <a:pt x="772" y="2"/>
                  </a:lnTo>
                  <a:lnTo>
                    <a:pt x="1096" y="2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8510068" y="284842"/>
              <a:ext cx="74547" cy="16953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6" y="0"/>
                </a:cxn>
              </a:cxnLst>
              <a:rect l="0" t="0" r="r" b="b"/>
              <a:pathLst>
                <a:path w="124" h="282">
                  <a:moveTo>
                    <a:pt x="66" y="0"/>
                  </a:moveTo>
                  <a:lnTo>
                    <a:pt x="124" y="282"/>
                  </a:lnTo>
                  <a:lnTo>
                    <a:pt x="0" y="28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8510068" y="284842"/>
              <a:ext cx="74547" cy="170737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0" y="284"/>
                </a:cxn>
                <a:cxn ang="0">
                  <a:pos x="124" y="284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124" h="284">
                  <a:moveTo>
                    <a:pt x="66" y="0"/>
                  </a:moveTo>
                  <a:lnTo>
                    <a:pt x="66" y="0"/>
                  </a:lnTo>
                  <a:lnTo>
                    <a:pt x="124" y="282"/>
                  </a:lnTo>
                  <a:lnTo>
                    <a:pt x="0" y="282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284"/>
                  </a:lnTo>
                  <a:lnTo>
                    <a:pt x="124" y="284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8730102" y="300472"/>
              <a:ext cx="123844" cy="2476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2"/>
                </a:cxn>
                <a:cxn ang="0">
                  <a:pos x="168" y="412"/>
                </a:cxn>
                <a:cxn ang="0">
                  <a:pos x="168" y="412"/>
                </a:cxn>
                <a:cxn ang="0">
                  <a:pos x="180" y="410"/>
                </a:cxn>
                <a:cxn ang="0">
                  <a:pos x="190" y="408"/>
                </a:cxn>
                <a:cxn ang="0">
                  <a:pos x="196" y="404"/>
                </a:cxn>
                <a:cxn ang="0">
                  <a:pos x="202" y="398"/>
                </a:cxn>
                <a:cxn ang="0">
                  <a:pos x="204" y="394"/>
                </a:cxn>
                <a:cxn ang="0">
                  <a:pos x="206" y="386"/>
                </a:cxn>
                <a:cxn ang="0">
                  <a:pos x="206" y="372"/>
                </a:cxn>
                <a:cxn ang="0">
                  <a:pos x="206" y="44"/>
                </a:cxn>
                <a:cxn ang="0">
                  <a:pos x="206" y="44"/>
                </a:cxn>
                <a:cxn ang="0">
                  <a:pos x="206" y="30"/>
                </a:cxn>
                <a:cxn ang="0">
                  <a:pos x="204" y="22"/>
                </a:cxn>
                <a:cxn ang="0">
                  <a:pos x="200" y="16"/>
                </a:cxn>
                <a:cxn ang="0">
                  <a:pos x="194" y="10"/>
                </a:cxn>
                <a:cxn ang="0">
                  <a:pos x="186" y="4"/>
                </a:cxn>
                <a:cxn ang="0">
                  <a:pos x="174" y="0"/>
                </a:cxn>
                <a:cxn ang="0">
                  <a:pos x="158" y="0"/>
                </a:cxn>
                <a:cxn ang="0">
                  <a:pos x="0" y="0"/>
                </a:cxn>
              </a:cxnLst>
              <a:rect l="0" t="0" r="r" b="b"/>
              <a:pathLst>
                <a:path w="206" h="412">
                  <a:moveTo>
                    <a:pt x="0" y="0"/>
                  </a:moveTo>
                  <a:lnTo>
                    <a:pt x="0" y="412"/>
                  </a:lnTo>
                  <a:lnTo>
                    <a:pt x="168" y="412"/>
                  </a:lnTo>
                  <a:lnTo>
                    <a:pt x="168" y="412"/>
                  </a:lnTo>
                  <a:lnTo>
                    <a:pt x="180" y="410"/>
                  </a:lnTo>
                  <a:lnTo>
                    <a:pt x="190" y="408"/>
                  </a:lnTo>
                  <a:lnTo>
                    <a:pt x="196" y="404"/>
                  </a:lnTo>
                  <a:lnTo>
                    <a:pt x="202" y="398"/>
                  </a:lnTo>
                  <a:lnTo>
                    <a:pt x="204" y="394"/>
                  </a:lnTo>
                  <a:lnTo>
                    <a:pt x="206" y="386"/>
                  </a:lnTo>
                  <a:lnTo>
                    <a:pt x="206" y="372"/>
                  </a:lnTo>
                  <a:lnTo>
                    <a:pt x="206" y="44"/>
                  </a:lnTo>
                  <a:lnTo>
                    <a:pt x="206" y="44"/>
                  </a:lnTo>
                  <a:lnTo>
                    <a:pt x="206" y="30"/>
                  </a:lnTo>
                  <a:lnTo>
                    <a:pt x="204" y="22"/>
                  </a:lnTo>
                  <a:lnTo>
                    <a:pt x="200" y="16"/>
                  </a:lnTo>
                  <a:lnTo>
                    <a:pt x="194" y="10"/>
                  </a:lnTo>
                  <a:lnTo>
                    <a:pt x="186" y="4"/>
                  </a:lnTo>
                  <a:lnTo>
                    <a:pt x="174" y="0"/>
                  </a:lnTo>
                  <a:lnTo>
                    <a:pt x="1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8730102" y="299270"/>
              <a:ext cx="123844" cy="24889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80" y="412"/>
                </a:cxn>
                <a:cxn ang="0">
                  <a:pos x="190" y="410"/>
                </a:cxn>
                <a:cxn ang="0">
                  <a:pos x="198" y="406"/>
                </a:cxn>
                <a:cxn ang="0">
                  <a:pos x="202" y="402"/>
                </a:cxn>
                <a:cxn ang="0">
                  <a:pos x="202" y="402"/>
                </a:cxn>
                <a:cxn ang="0">
                  <a:pos x="204" y="396"/>
                </a:cxn>
                <a:cxn ang="0">
                  <a:pos x="206" y="388"/>
                </a:cxn>
                <a:cxn ang="0">
                  <a:pos x="206" y="374"/>
                </a:cxn>
                <a:cxn ang="0">
                  <a:pos x="206" y="46"/>
                </a:cxn>
                <a:cxn ang="0">
                  <a:pos x="206" y="46"/>
                </a:cxn>
                <a:cxn ang="0">
                  <a:pos x="206" y="32"/>
                </a:cxn>
                <a:cxn ang="0">
                  <a:pos x="204" y="24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194" y="10"/>
                </a:cxn>
                <a:cxn ang="0">
                  <a:pos x="186" y="6"/>
                </a:cxn>
                <a:cxn ang="0">
                  <a:pos x="174" y="2"/>
                </a:cxn>
                <a:cxn ang="0">
                  <a:pos x="15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58" y="2"/>
                </a:cxn>
                <a:cxn ang="0">
                  <a:pos x="158" y="2"/>
                </a:cxn>
                <a:cxn ang="0">
                  <a:pos x="174" y="2"/>
                </a:cxn>
                <a:cxn ang="0">
                  <a:pos x="186" y="6"/>
                </a:cxn>
                <a:cxn ang="0">
                  <a:pos x="194" y="12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204" y="24"/>
                </a:cxn>
                <a:cxn ang="0">
                  <a:pos x="204" y="32"/>
                </a:cxn>
                <a:cxn ang="0">
                  <a:pos x="206" y="46"/>
                </a:cxn>
                <a:cxn ang="0">
                  <a:pos x="206" y="374"/>
                </a:cxn>
                <a:cxn ang="0">
                  <a:pos x="206" y="374"/>
                </a:cxn>
                <a:cxn ang="0">
                  <a:pos x="206" y="388"/>
                </a:cxn>
                <a:cxn ang="0">
                  <a:pos x="204" y="394"/>
                </a:cxn>
                <a:cxn ang="0">
                  <a:pos x="202" y="400"/>
                </a:cxn>
                <a:cxn ang="0">
                  <a:pos x="202" y="400"/>
                </a:cxn>
                <a:cxn ang="0">
                  <a:pos x="196" y="406"/>
                </a:cxn>
                <a:cxn ang="0">
                  <a:pos x="190" y="410"/>
                </a:cxn>
                <a:cxn ang="0">
                  <a:pos x="180" y="412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0" y="41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06" h="414">
                  <a:moveTo>
                    <a:pt x="0" y="2"/>
                  </a:moveTo>
                  <a:lnTo>
                    <a:pt x="0" y="2"/>
                  </a:lnTo>
                  <a:lnTo>
                    <a:pt x="0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80" y="412"/>
                  </a:lnTo>
                  <a:lnTo>
                    <a:pt x="190" y="410"/>
                  </a:lnTo>
                  <a:lnTo>
                    <a:pt x="198" y="406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4" y="396"/>
                  </a:lnTo>
                  <a:lnTo>
                    <a:pt x="206" y="388"/>
                  </a:lnTo>
                  <a:lnTo>
                    <a:pt x="206" y="374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6" y="32"/>
                  </a:lnTo>
                  <a:lnTo>
                    <a:pt x="204" y="24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194" y="10"/>
                  </a:lnTo>
                  <a:lnTo>
                    <a:pt x="186" y="6"/>
                  </a:lnTo>
                  <a:lnTo>
                    <a:pt x="174" y="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194" y="12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204" y="24"/>
                  </a:lnTo>
                  <a:lnTo>
                    <a:pt x="204" y="32"/>
                  </a:lnTo>
                  <a:lnTo>
                    <a:pt x="206" y="46"/>
                  </a:lnTo>
                  <a:lnTo>
                    <a:pt x="206" y="374"/>
                  </a:lnTo>
                  <a:lnTo>
                    <a:pt x="206" y="374"/>
                  </a:lnTo>
                  <a:lnTo>
                    <a:pt x="206" y="388"/>
                  </a:lnTo>
                  <a:lnTo>
                    <a:pt x="204" y="394"/>
                  </a:lnTo>
                  <a:lnTo>
                    <a:pt x="202" y="400"/>
                  </a:lnTo>
                  <a:lnTo>
                    <a:pt x="202" y="400"/>
                  </a:lnTo>
                  <a:lnTo>
                    <a:pt x="196" y="406"/>
                  </a:lnTo>
                  <a:lnTo>
                    <a:pt x="190" y="410"/>
                  </a:lnTo>
                  <a:lnTo>
                    <a:pt x="180" y="412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0" y="41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8262379" y="300472"/>
              <a:ext cx="107011" cy="1022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0"/>
                </a:cxn>
                <a:cxn ang="0">
                  <a:pos x="142" y="170"/>
                </a:cxn>
                <a:cxn ang="0">
                  <a:pos x="142" y="170"/>
                </a:cxn>
                <a:cxn ang="0">
                  <a:pos x="152" y="168"/>
                </a:cxn>
                <a:cxn ang="0">
                  <a:pos x="162" y="164"/>
                </a:cxn>
                <a:cxn ang="0">
                  <a:pos x="168" y="160"/>
                </a:cxn>
                <a:cxn ang="0">
                  <a:pos x="172" y="154"/>
                </a:cxn>
                <a:cxn ang="0">
                  <a:pos x="174" y="148"/>
                </a:cxn>
                <a:cxn ang="0">
                  <a:pos x="176" y="140"/>
                </a:cxn>
                <a:cxn ang="0">
                  <a:pos x="178" y="126"/>
                </a:cxn>
                <a:cxn ang="0">
                  <a:pos x="178" y="38"/>
                </a:cxn>
                <a:cxn ang="0">
                  <a:pos x="178" y="38"/>
                </a:cxn>
                <a:cxn ang="0">
                  <a:pos x="174" y="24"/>
                </a:cxn>
                <a:cxn ang="0">
                  <a:pos x="172" y="18"/>
                </a:cxn>
                <a:cxn ang="0">
                  <a:pos x="168" y="12"/>
                </a:cxn>
                <a:cxn ang="0">
                  <a:pos x="164" y="8"/>
                </a:cxn>
                <a:cxn ang="0">
                  <a:pos x="156" y="2"/>
                </a:cxn>
                <a:cxn ang="0">
                  <a:pos x="148" y="0"/>
                </a:cxn>
                <a:cxn ang="0">
                  <a:pos x="136" y="0"/>
                </a:cxn>
                <a:cxn ang="0">
                  <a:pos x="0" y="0"/>
                </a:cxn>
              </a:cxnLst>
              <a:rect l="0" t="0" r="r" b="b"/>
              <a:pathLst>
                <a:path w="178" h="170">
                  <a:moveTo>
                    <a:pt x="0" y="0"/>
                  </a:moveTo>
                  <a:lnTo>
                    <a:pt x="0" y="170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2" y="168"/>
                  </a:lnTo>
                  <a:lnTo>
                    <a:pt x="162" y="164"/>
                  </a:lnTo>
                  <a:lnTo>
                    <a:pt x="168" y="160"/>
                  </a:lnTo>
                  <a:lnTo>
                    <a:pt x="172" y="154"/>
                  </a:lnTo>
                  <a:lnTo>
                    <a:pt x="174" y="148"/>
                  </a:lnTo>
                  <a:lnTo>
                    <a:pt x="176" y="140"/>
                  </a:lnTo>
                  <a:lnTo>
                    <a:pt x="178" y="126"/>
                  </a:lnTo>
                  <a:lnTo>
                    <a:pt x="178" y="38"/>
                  </a:lnTo>
                  <a:lnTo>
                    <a:pt x="178" y="38"/>
                  </a:lnTo>
                  <a:lnTo>
                    <a:pt x="174" y="24"/>
                  </a:lnTo>
                  <a:lnTo>
                    <a:pt x="172" y="18"/>
                  </a:lnTo>
                  <a:lnTo>
                    <a:pt x="168" y="12"/>
                  </a:lnTo>
                  <a:lnTo>
                    <a:pt x="164" y="8"/>
                  </a:lnTo>
                  <a:lnTo>
                    <a:pt x="156" y="2"/>
                  </a:lnTo>
                  <a:lnTo>
                    <a:pt x="148" y="0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8261177" y="299270"/>
              <a:ext cx="108213" cy="104606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0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54" y="170"/>
                </a:cxn>
                <a:cxn ang="0">
                  <a:pos x="164" y="166"/>
                </a:cxn>
                <a:cxn ang="0">
                  <a:pos x="170" y="162"/>
                </a:cxn>
                <a:cxn ang="0">
                  <a:pos x="174" y="156"/>
                </a:cxn>
                <a:cxn ang="0">
                  <a:pos x="176" y="150"/>
                </a:cxn>
                <a:cxn ang="0">
                  <a:pos x="178" y="142"/>
                </a:cxn>
                <a:cxn ang="0">
                  <a:pos x="180" y="128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76" y="26"/>
                </a:cxn>
                <a:cxn ang="0">
                  <a:pos x="174" y="20"/>
                </a:cxn>
                <a:cxn ang="0">
                  <a:pos x="170" y="14"/>
                </a:cxn>
                <a:cxn ang="0">
                  <a:pos x="166" y="8"/>
                </a:cxn>
                <a:cxn ang="0">
                  <a:pos x="158" y="4"/>
                </a:cxn>
                <a:cxn ang="0">
                  <a:pos x="150" y="2"/>
                </a:cxn>
                <a:cxn ang="0">
                  <a:pos x="13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8" y="2"/>
                </a:cxn>
                <a:cxn ang="0">
                  <a:pos x="138" y="2"/>
                </a:cxn>
                <a:cxn ang="0">
                  <a:pos x="150" y="2"/>
                </a:cxn>
                <a:cxn ang="0">
                  <a:pos x="158" y="6"/>
                </a:cxn>
                <a:cxn ang="0">
                  <a:pos x="166" y="10"/>
                </a:cxn>
                <a:cxn ang="0">
                  <a:pos x="170" y="14"/>
                </a:cxn>
                <a:cxn ang="0">
                  <a:pos x="174" y="20"/>
                </a:cxn>
                <a:cxn ang="0">
                  <a:pos x="176" y="26"/>
                </a:cxn>
                <a:cxn ang="0">
                  <a:pos x="178" y="40"/>
                </a:cxn>
                <a:cxn ang="0">
                  <a:pos x="180" y="40"/>
                </a:cxn>
                <a:cxn ang="0">
                  <a:pos x="178" y="40"/>
                </a:cxn>
                <a:cxn ang="0">
                  <a:pos x="178" y="128"/>
                </a:cxn>
                <a:cxn ang="0">
                  <a:pos x="178" y="128"/>
                </a:cxn>
                <a:cxn ang="0">
                  <a:pos x="178" y="142"/>
                </a:cxn>
                <a:cxn ang="0">
                  <a:pos x="176" y="150"/>
                </a:cxn>
                <a:cxn ang="0">
                  <a:pos x="174" y="156"/>
                </a:cxn>
                <a:cxn ang="0">
                  <a:pos x="168" y="160"/>
                </a:cxn>
                <a:cxn ang="0">
                  <a:pos x="162" y="166"/>
                </a:cxn>
                <a:cxn ang="0">
                  <a:pos x="154" y="170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2" y="17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0" h="174">
                  <a:moveTo>
                    <a:pt x="2" y="2"/>
                  </a:moveTo>
                  <a:lnTo>
                    <a:pt x="0" y="2"/>
                  </a:lnTo>
                  <a:lnTo>
                    <a:pt x="0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54" y="170"/>
                  </a:lnTo>
                  <a:lnTo>
                    <a:pt x="164" y="166"/>
                  </a:lnTo>
                  <a:lnTo>
                    <a:pt x="170" y="162"/>
                  </a:lnTo>
                  <a:lnTo>
                    <a:pt x="174" y="156"/>
                  </a:lnTo>
                  <a:lnTo>
                    <a:pt x="176" y="150"/>
                  </a:lnTo>
                  <a:lnTo>
                    <a:pt x="178" y="142"/>
                  </a:lnTo>
                  <a:lnTo>
                    <a:pt x="180" y="128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76" y="26"/>
                  </a:lnTo>
                  <a:lnTo>
                    <a:pt x="174" y="20"/>
                  </a:lnTo>
                  <a:lnTo>
                    <a:pt x="170" y="14"/>
                  </a:lnTo>
                  <a:lnTo>
                    <a:pt x="166" y="8"/>
                  </a:lnTo>
                  <a:lnTo>
                    <a:pt x="158" y="4"/>
                  </a:lnTo>
                  <a:lnTo>
                    <a:pt x="150" y="2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50" y="2"/>
                  </a:lnTo>
                  <a:lnTo>
                    <a:pt x="158" y="6"/>
                  </a:lnTo>
                  <a:lnTo>
                    <a:pt x="166" y="10"/>
                  </a:lnTo>
                  <a:lnTo>
                    <a:pt x="170" y="14"/>
                  </a:lnTo>
                  <a:lnTo>
                    <a:pt x="174" y="20"/>
                  </a:lnTo>
                  <a:lnTo>
                    <a:pt x="176" y="26"/>
                  </a:lnTo>
                  <a:lnTo>
                    <a:pt x="178" y="40"/>
                  </a:lnTo>
                  <a:lnTo>
                    <a:pt x="180" y="40"/>
                  </a:lnTo>
                  <a:lnTo>
                    <a:pt x="178" y="40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42"/>
                  </a:lnTo>
                  <a:lnTo>
                    <a:pt x="176" y="150"/>
                  </a:lnTo>
                  <a:lnTo>
                    <a:pt x="174" y="156"/>
                  </a:lnTo>
                  <a:lnTo>
                    <a:pt x="168" y="160"/>
                  </a:lnTo>
                  <a:lnTo>
                    <a:pt x="162" y="166"/>
                  </a:lnTo>
                  <a:lnTo>
                    <a:pt x="154" y="170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2" y="17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8096452" y="740541"/>
              <a:ext cx="52905" cy="64928"/>
            </a:xfrm>
            <a:custGeom>
              <a:avLst/>
              <a:gdLst/>
              <a:ahLst/>
              <a:cxnLst>
                <a:cxn ang="0">
                  <a:pos x="42" y="66"/>
                </a:cxn>
                <a:cxn ang="0">
                  <a:pos x="38" y="108"/>
                </a:cxn>
                <a:cxn ang="0">
                  <a:pos x="24" y="108"/>
                </a:cxn>
                <a:cxn ang="0">
                  <a:pos x="30" y="66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38" y="54"/>
                </a:cxn>
                <a:cxn ang="0">
                  <a:pos x="38" y="54"/>
                </a:cxn>
                <a:cxn ang="0">
                  <a:pos x="74" y="0"/>
                </a:cxn>
                <a:cxn ang="0">
                  <a:pos x="88" y="0"/>
                </a:cxn>
                <a:cxn ang="0">
                  <a:pos x="42" y="66"/>
                </a:cxn>
              </a:cxnLst>
              <a:rect l="0" t="0" r="r" b="b"/>
              <a:pathLst>
                <a:path w="88" h="108">
                  <a:moveTo>
                    <a:pt x="42" y="66"/>
                  </a:moveTo>
                  <a:lnTo>
                    <a:pt x="38" y="108"/>
                  </a:lnTo>
                  <a:lnTo>
                    <a:pt x="24" y="108"/>
                  </a:lnTo>
                  <a:lnTo>
                    <a:pt x="30" y="6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74" y="0"/>
                  </a:lnTo>
                  <a:lnTo>
                    <a:pt x="88" y="0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8142142" y="754969"/>
              <a:ext cx="48095" cy="51702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8" y="14"/>
                </a:cxn>
                <a:cxn ang="0">
                  <a:pos x="54" y="12"/>
                </a:cxn>
                <a:cxn ang="0">
                  <a:pos x="44" y="8"/>
                </a:cxn>
                <a:cxn ang="0">
                  <a:pos x="38" y="10"/>
                </a:cxn>
                <a:cxn ang="0">
                  <a:pos x="28" y="14"/>
                </a:cxn>
                <a:cxn ang="0">
                  <a:pos x="22" y="18"/>
                </a:cxn>
                <a:cxn ang="0">
                  <a:pos x="14" y="42"/>
                </a:cxn>
                <a:cxn ang="0">
                  <a:pos x="14" y="56"/>
                </a:cxn>
                <a:cxn ang="0">
                  <a:pos x="16" y="68"/>
                </a:cxn>
                <a:cxn ang="0">
                  <a:pos x="20" y="72"/>
                </a:cxn>
                <a:cxn ang="0">
                  <a:pos x="24" y="74"/>
                </a:cxn>
                <a:cxn ang="0">
                  <a:pos x="36" y="78"/>
                </a:cxn>
                <a:cxn ang="0">
                  <a:pos x="42" y="76"/>
                </a:cxn>
                <a:cxn ang="0">
                  <a:pos x="48" y="74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4" y="22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8201058" y="756171"/>
              <a:ext cx="44488" cy="49297"/>
            </a:xfrm>
            <a:custGeom>
              <a:avLst/>
              <a:gdLst/>
              <a:ahLst/>
              <a:cxnLst>
                <a:cxn ang="0">
                  <a:pos x="54" y="82"/>
                </a:cxn>
                <a:cxn ang="0">
                  <a:pos x="54" y="72"/>
                </a:cxn>
                <a:cxn ang="0">
                  <a:pos x="54" y="72"/>
                </a:cxn>
                <a:cxn ang="0">
                  <a:pos x="44" y="78"/>
                </a:cxn>
                <a:cxn ang="0">
                  <a:pos x="44" y="78"/>
                </a:cxn>
                <a:cxn ang="0">
                  <a:pos x="34" y="82"/>
                </a:cxn>
                <a:cxn ang="0">
                  <a:pos x="34" y="82"/>
                </a:cxn>
                <a:cxn ang="0">
                  <a:pos x="28" y="82"/>
                </a:cxn>
                <a:cxn ang="0">
                  <a:pos x="28" y="82"/>
                </a:cxn>
                <a:cxn ang="0">
                  <a:pos x="20" y="82"/>
                </a:cxn>
                <a:cxn ang="0">
                  <a:pos x="20" y="82"/>
                </a:cxn>
                <a:cxn ang="0">
                  <a:pos x="12" y="82"/>
                </a:cxn>
                <a:cxn ang="0">
                  <a:pos x="12" y="82"/>
                </a:cxn>
                <a:cxn ang="0">
                  <a:pos x="6" y="78"/>
                </a:cxn>
                <a:cxn ang="0">
                  <a:pos x="6" y="78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0" y="58"/>
                </a:cxn>
                <a:cxn ang="0">
                  <a:pos x="8" y="0"/>
                </a:cxn>
                <a:cxn ang="0">
                  <a:pos x="20" y="0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4" y="66"/>
                </a:cxn>
                <a:cxn ang="0">
                  <a:pos x="14" y="66"/>
                </a:cxn>
                <a:cxn ang="0">
                  <a:pos x="16" y="70"/>
                </a:cxn>
                <a:cxn ang="0">
                  <a:pos x="16" y="70"/>
                </a:cxn>
                <a:cxn ang="0">
                  <a:pos x="20" y="72"/>
                </a:cxn>
                <a:cxn ang="0">
                  <a:pos x="24" y="72"/>
                </a:cxn>
                <a:cxn ang="0">
                  <a:pos x="24" y="72"/>
                </a:cxn>
                <a:cxn ang="0">
                  <a:pos x="34" y="72"/>
                </a:cxn>
                <a:cxn ang="0">
                  <a:pos x="34" y="72"/>
                </a:cxn>
                <a:cxn ang="0">
                  <a:pos x="42" y="70"/>
                </a:cxn>
                <a:cxn ang="0">
                  <a:pos x="42" y="70"/>
                </a:cxn>
                <a:cxn ang="0">
                  <a:pos x="48" y="66"/>
                </a:cxn>
                <a:cxn ang="0">
                  <a:pos x="48" y="66"/>
                </a:cxn>
                <a:cxn ang="0">
                  <a:pos x="54" y="64"/>
                </a:cxn>
                <a:cxn ang="0">
                  <a:pos x="62" y="0"/>
                </a:cxn>
                <a:cxn ang="0">
                  <a:pos x="74" y="0"/>
                </a:cxn>
                <a:cxn ang="0">
                  <a:pos x="64" y="82"/>
                </a:cxn>
                <a:cxn ang="0">
                  <a:pos x="54" y="82"/>
                </a:cxn>
              </a:cxnLst>
              <a:rect l="0" t="0" r="r" b="b"/>
              <a:pathLst>
                <a:path w="74" h="82">
                  <a:moveTo>
                    <a:pt x="54" y="82"/>
                  </a:moveTo>
                  <a:lnTo>
                    <a:pt x="54" y="72"/>
                  </a:lnTo>
                  <a:lnTo>
                    <a:pt x="54" y="72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8" y="0"/>
                  </a:lnTo>
                  <a:lnTo>
                    <a:pt x="20" y="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54" y="64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64" y="82"/>
                  </a:lnTo>
                  <a:lnTo>
                    <a:pt x="54" y="8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8255165" y="756171"/>
              <a:ext cx="32464" cy="49297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6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6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8322498" y="740541"/>
              <a:ext cx="58916" cy="64928"/>
            </a:xfrm>
            <a:custGeom>
              <a:avLst/>
              <a:gdLst/>
              <a:ahLst/>
              <a:cxnLst>
                <a:cxn ang="0">
                  <a:pos x="84" y="108"/>
                </a:cxn>
                <a:cxn ang="0">
                  <a:pos x="66" y="108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12" y="108"/>
                </a:cxn>
                <a:cxn ang="0">
                  <a:pos x="0" y="108"/>
                </a:cxn>
                <a:cxn ang="0">
                  <a:pos x="14" y="0"/>
                </a:cxn>
                <a:cxn ang="0">
                  <a:pos x="32" y="0"/>
                </a:cxn>
                <a:cxn ang="0">
                  <a:pos x="74" y="94"/>
                </a:cxn>
                <a:cxn ang="0">
                  <a:pos x="76" y="94"/>
                </a:cxn>
                <a:cxn ang="0">
                  <a:pos x="86" y="0"/>
                </a:cxn>
                <a:cxn ang="0">
                  <a:pos x="98" y="0"/>
                </a:cxn>
                <a:cxn ang="0">
                  <a:pos x="84" y="108"/>
                </a:cxn>
              </a:cxnLst>
              <a:rect l="0" t="0" r="r" b="b"/>
              <a:pathLst>
                <a:path w="98" h="108">
                  <a:moveTo>
                    <a:pt x="84" y="108"/>
                  </a:moveTo>
                  <a:lnTo>
                    <a:pt x="66" y="10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12" y="108"/>
                  </a:lnTo>
                  <a:lnTo>
                    <a:pt x="0" y="108"/>
                  </a:lnTo>
                  <a:lnTo>
                    <a:pt x="14" y="0"/>
                  </a:lnTo>
                  <a:lnTo>
                    <a:pt x="32" y="0"/>
                  </a:lnTo>
                  <a:lnTo>
                    <a:pt x="74" y="94"/>
                  </a:lnTo>
                  <a:lnTo>
                    <a:pt x="76" y="94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84" y="10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7" name="Freeform 66"/>
            <p:cNvSpPr>
              <a:spLocks noEditPoints="1"/>
            </p:cNvSpPr>
            <p:nvPr/>
          </p:nvSpPr>
          <p:spPr bwMode="auto">
            <a:xfrm>
              <a:off x="8388629" y="754969"/>
              <a:ext cx="45690" cy="51702"/>
            </a:xfrm>
            <a:custGeom>
              <a:avLst/>
              <a:gdLst/>
              <a:ahLst/>
              <a:cxnLst>
                <a:cxn ang="0">
                  <a:pos x="14" y="46"/>
                </a:cxn>
                <a:cxn ang="0">
                  <a:pos x="16" y="64"/>
                </a:cxn>
                <a:cxn ang="0">
                  <a:pos x="20" y="70"/>
                </a:cxn>
                <a:cxn ang="0">
                  <a:pos x="24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6" y="76"/>
                </a:cxn>
                <a:cxn ang="0">
                  <a:pos x="66" y="74"/>
                </a:cxn>
                <a:cxn ang="0">
                  <a:pos x="64" y="82"/>
                </a:cxn>
                <a:cxn ang="0">
                  <a:pos x="52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8" y="74"/>
                </a:cxn>
                <a:cxn ang="0">
                  <a:pos x="4" y="68"/>
                </a:cxn>
                <a:cxn ang="0">
                  <a:pos x="0" y="52"/>
                </a:cxn>
                <a:cxn ang="0">
                  <a:pos x="2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6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2" y="2"/>
                </a:cxn>
                <a:cxn ang="0">
                  <a:pos x="60" y="4"/>
                </a:cxn>
                <a:cxn ang="0">
                  <a:pos x="70" y="12"/>
                </a:cxn>
                <a:cxn ang="0">
                  <a:pos x="74" y="18"/>
                </a:cxn>
                <a:cxn ang="0">
                  <a:pos x="76" y="26"/>
                </a:cxn>
                <a:cxn ang="0">
                  <a:pos x="76" y="44"/>
                </a:cxn>
                <a:cxn ang="0">
                  <a:pos x="14" y="46"/>
                </a:cxn>
                <a:cxn ang="0">
                  <a:pos x="62" y="26"/>
                </a:cxn>
                <a:cxn ang="0">
                  <a:pos x="60" y="18"/>
                </a:cxn>
                <a:cxn ang="0">
                  <a:pos x="54" y="10"/>
                </a:cxn>
                <a:cxn ang="0">
                  <a:pos x="48" y="10"/>
                </a:cxn>
                <a:cxn ang="0">
                  <a:pos x="42" y="8"/>
                </a:cxn>
                <a:cxn ang="0">
                  <a:pos x="24" y="16"/>
                </a:cxn>
                <a:cxn ang="0">
                  <a:pos x="18" y="26"/>
                </a:cxn>
                <a:cxn ang="0">
                  <a:pos x="62" y="38"/>
                </a:cxn>
                <a:cxn ang="0">
                  <a:pos x="62" y="26"/>
                </a:cxn>
              </a:cxnLst>
              <a:rect l="0" t="0" r="r" b="b"/>
              <a:pathLst>
                <a:path w="76" h="86">
                  <a:moveTo>
                    <a:pt x="14" y="46"/>
                  </a:moveTo>
                  <a:lnTo>
                    <a:pt x="14" y="46"/>
                  </a:lnTo>
                  <a:lnTo>
                    <a:pt x="14" y="56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20" y="70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66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4" y="80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4" y="18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34"/>
                  </a:lnTo>
                  <a:lnTo>
                    <a:pt x="76" y="44"/>
                  </a:lnTo>
                  <a:lnTo>
                    <a:pt x="74" y="46"/>
                  </a:lnTo>
                  <a:lnTo>
                    <a:pt x="14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8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8" y="26"/>
                  </a:lnTo>
                  <a:lnTo>
                    <a:pt x="14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8441533" y="739339"/>
              <a:ext cx="32464" cy="66130"/>
            </a:xfrm>
            <a:custGeom>
              <a:avLst/>
              <a:gdLst/>
              <a:ahLst/>
              <a:cxnLst>
                <a:cxn ang="0">
                  <a:pos x="30" y="38"/>
                </a:cxn>
                <a:cxn ang="0">
                  <a:pos x="22" y="90"/>
                </a:cxn>
                <a:cxn ang="0">
                  <a:pos x="22" y="90"/>
                </a:cxn>
                <a:cxn ang="0">
                  <a:pos x="22" y="96"/>
                </a:cxn>
                <a:cxn ang="0">
                  <a:pos x="22" y="96"/>
                </a:cxn>
                <a:cxn ang="0">
                  <a:pos x="24" y="100"/>
                </a:cxn>
                <a:cxn ang="0">
                  <a:pos x="24" y="100"/>
                </a:cxn>
                <a:cxn ang="0">
                  <a:pos x="28" y="100"/>
                </a:cxn>
                <a:cxn ang="0">
                  <a:pos x="28" y="100"/>
                </a:cxn>
                <a:cxn ang="0">
                  <a:pos x="34" y="100"/>
                </a:cxn>
                <a:cxn ang="0">
                  <a:pos x="44" y="100"/>
                </a:cxn>
                <a:cxn ang="0">
                  <a:pos x="44" y="110"/>
                </a:cxn>
                <a:cxn ang="0">
                  <a:pos x="32" y="110"/>
                </a:cxn>
                <a:cxn ang="0">
                  <a:pos x="32" y="110"/>
                </a:cxn>
                <a:cxn ang="0">
                  <a:pos x="20" y="110"/>
                </a:cxn>
                <a:cxn ang="0">
                  <a:pos x="20" y="110"/>
                </a:cxn>
                <a:cxn ang="0">
                  <a:pos x="14" y="108"/>
                </a:cxn>
                <a:cxn ang="0">
                  <a:pos x="14" y="108"/>
                </a:cxn>
                <a:cxn ang="0">
                  <a:pos x="12" y="104"/>
                </a:cxn>
                <a:cxn ang="0">
                  <a:pos x="10" y="102"/>
                </a:cxn>
                <a:cxn ang="0">
                  <a:pos x="10" y="102"/>
                </a:cxn>
                <a:cxn ang="0">
                  <a:pos x="10" y="90"/>
                </a:cxn>
                <a:cxn ang="0">
                  <a:pos x="18" y="38"/>
                </a:cxn>
                <a:cxn ang="0">
                  <a:pos x="0" y="38"/>
                </a:cxn>
                <a:cxn ang="0">
                  <a:pos x="2" y="28"/>
                </a:cxn>
                <a:cxn ang="0">
                  <a:pos x="18" y="2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0" y="28"/>
                </a:cxn>
                <a:cxn ang="0">
                  <a:pos x="54" y="28"/>
                </a:cxn>
                <a:cxn ang="0">
                  <a:pos x="52" y="38"/>
                </a:cxn>
                <a:cxn ang="0">
                  <a:pos x="30" y="38"/>
                </a:cxn>
              </a:cxnLst>
              <a:rect l="0" t="0" r="r" b="b"/>
              <a:pathLst>
                <a:path w="54" h="110">
                  <a:moveTo>
                    <a:pt x="30" y="38"/>
                  </a:moveTo>
                  <a:lnTo>
                    <a:pt x="22" y="90"/>
                  </a:lnTo>
                  <a:lnTo>
                    <a:pt x="22" y="90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8" y="100"/>
                  </a:lnTo>
                  <a:lnTo>
                    <a:pt x="28" y="100"/>
                  </a:lnTo>
                  <a:lnTo>
                    <a:pt x="34" y="100"/>
                  </a:lnTo>
                  <a:lnTo>
                    <a:pt x="44" y="100"/>
                  </a:lnTo>
                  <a:lnTo>
                    <a:pt x="44" y="110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2" y="104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0" y="90"/>
                  </a:lnTo>
                  <a:lnTo>
                    <a:pt x="18" y="3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18" y="2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0" y="28"/>
                  </a:lnTo>
                  <a:lnTo>
                    <a:pt x="54" y="28"/>
                  </a:lnTo>
                  <a:lnTo>
                    <a:pt x="52" y="38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8478806" y="756171"/>
              <a:ext cx="70940" cy="49297"/>
            </a:xfrm>
            <a:custGeom>
              <a:avLst/>
              <a:gdLst/>
              <a:ahLst/>
              <a:cxnLst>
                <a:cxn ang="0">
                  <a:pos x="88" y="82"/>
                </a:cxn>
                <a:cxn ang="0">
                  <a:pos x="70" y="82"/>
                </a:cxn>
                <a:cxn ang="0">
                  <a:pos x="58" y="12"/>
                </a:cxn>
                <a:cxn ang="0">
                  <a:pos x="56" y="12"/>
                </a:cxn>
                <a:cxn ang="0">
                  <a:pos x="30" y="82"/>
                </a:cxn>
                <a:cxn ang="0">
                  <a:pos x="10" y="82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18" y="56"/>
                </a:cxn>
                <a:cxn ang="0">
                  <a:pos x="18" y="56"/>
                </a:cxn>
                <a:cxn ang="0">
                  <a:pos x="20" y="72"/>
                </a:cxn>
                <a:cxn ang="0">
                  <a:pos x="22" y="72"/>
                </a:cxn>
                <a:cxn ang="0">
                  <a:pos x="22" y="72"/>
                </a:cxn>
                <a:cxn ang="0">
                  <a:pos x="28" y="56"/>
                </a:cxn>
                <a:cxn ang="0">
                  <a:pos x="28" y="56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42" y="26"/>
                </a:cxn>
                <a:cxn ang="0">
                  <a:pos x="42" y="26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50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70" y="10"/>
                </a:cxn>
                <a:cxn ang="0">
                  <a:pos x="70" y="10"/>
                </a:cxn>
                <a:cxn ang="0">
                  <a:pos x="72" y="26"/>
                </a:cxn>
                <a:cxn ang="0">
                  <a:pos x="72" y="26"/>
                </a:cxn>
                <a:cxn ang="0">
                  <a:pos x="74" y="42"/>
                </a:cxn>
                <a:cxn ang="0">
                  <a:pos x="74" y="42"/>
                </a:cxn>
                <a:cxn ang="0">
                  <a:pos x="76" y="56"/>
                </a:cxn>
                <a:cxn ang="0">
                  <a:pos x="76" y="56"/>
                </a:cxn>
                <a:cxn ang="0">
                  <a:pos x="80" y="72"/>
                </a:cxn>
                <a:cxn ang="0">
                  <a:pos x="82" y="72"/>
                </a:cxn>
                <a:cxn ang="0">
                  <a:pos x="82" y="72"/>
                </a:cxn>
                <a:cxn ang="0">
                  <a:pos x="88" y="58"/>
                </a:cxn>
                <a:cxn ang="0">
                  <a:pos x="88" y="58"/>
                </a:cxn>
                <a:cxn ang="0">
                  <a:pos x="92" y="42"/>
                </a:cxn>
                <a:cxn ang="0">
                  <a:pos x="92" y="42"/>
                </a:cxn>
                <a:cxn ang="0">
                  <a:pos x="98" y="26"/>
                </a:cxn>
                <a:cxn ang="0">
                  <a:pos x="98" y="26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6" y="0"/>
                </a:cxn>
                <a:cxn ang="0">
                  <a:pos x="118" y="0"/>
                </a:cxn>
                <a:cxn ang="0">
                  <a:pos x="88" y="82"/>
                </a:cxn>
              </a:cxnLst>
              <a:rect l="0" t="0" r="r" b="b"/>
              <a:pathLst>
                <a:path w="118" h="82">
                  <a:moveTo>
                    <a:pt x="88" y="82"/>
                  </a:moveTo>
                  <a:lnTo>
                    <a:pt x="70" y="82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30" y="82"/>
                  </a:lnTo>
                  <a:lnTo>
                    <a:pt x="10" y="8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80" y="72"/>
                  </a:lnTo>
                  <a:lnTo>
                    <a:pt x="82" y="72"/>
                  </a:lnTo>
                  <a:lnTo>
                    <a:pt x="82" y="72"/>
                  </a:lnTo>
                  <a:lnTo>
                    <a:pt x="88" y="58"/>
                  </a:lnTo>
                  <a:lnTo>
                    <a:pt x="88" y="58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88" y="8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0" name="Freeform 69"/>
            <p:cNvSpPr>
              <a:spLocks noEditPoints="1"/>
            </p:cNvSpPr>
            <p:nvPr/>
          </p:nvSpPr>
          <p:spPr bwMode="auto">
            <a:xfrm>
              <a:off x="8554556" y="754969"/>
              <a:ext cx="48095" cy="51702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4" y="12"/>
                </a:cxn>
                <a:cxn ang="0">
                  <a:pos x="50" y="10"/>
                </a:cxn>
                <a:cxn ang="0">
                  <a:pos x="44" y="8"/>
                </a:cxn>
                <a:cxn ang="0">
                  <a:pos x="32" y="12"/>
                </a:cxn>
                <a:cxn ang="0">
                  <a:pos x="22" y="18"/>
                </a:cxn>
                <a:cxn ang="0">
                  <a:pos x="16" y="28"/>
                </a:cxn>
                <a:cxn ang="0">
                  <a:pos x="14" y="42"/>
                </a:cxn>
                <a:cxn ang="0">
                  <a:pos x="12" y="56"/>
                </a:cxn>
                <a:cxn ang="0">
                  <a:pos x="16" y="68"/>
                </a:cxn>
                <a:cxn ang="0">
                  <a:pos x="24" y="74"/>
                </a:cxn>
                <a:cxn ang="0">
                  <a:pos x="30" y="76"/>
                </a:cxn>
                <a:cxn ang="0">
                  <a:pos x="36" y="78"/>
                </a:cxn>
                <a:cxn ang="0">
                  <a:pos x="48" y="74"/>
                </a:cxn>
                <a:cxn ang="0">
                  <a:pos x="52" y="72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8611068" y="756171"/>
              <a:ext cx="32464" cy="49297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8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2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8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8645937" y="735731"/>
              <a:ext cx="45690" cy="69738"/>
            </a:xfrm>
            <a:custGeom>
              <a:avLst/>
              <a:gdLst/>
              <a:ahLst/>
              <a:cxnLst>
                <a:cxn ang="0">
                  <a:pos x="52" y="116"/>
                </a:cxn>
                <a:cxn ang="0">
                  <a:pos x="16" y="72"/>
                </a:cxn>
                <a:cxn ang="0">
                  <a:pos x="12" y="116"/>
                </a:cxn>
                <a:cxn ang="0">
                  <a:pos x="0" y="1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16" y="70"/>
                </a:cxn>
                <a:cxn ang="0">
                  <a:pos x="60" y="34"/>
                </a:cxn>
                <a:cxn ang="0">
                  <a:pos x="76" y="34"/>
                </a:cxn>
                <a:cxn ang="0">
                  <a:pos x="32" y="70"/>
                </a:cxn>
                <a:cxn ang="0">
                  <a:pos x="70" y="116"/>
                </a:cxn>
                <a:cxn ang="0">
                  <a:pos x="52" y="116"/>
                </a:cxn>
              </a:cxnLst>
              <a:rect l="0" t="0" r="r" b="b"/>
              <a:pathLst>
                <a:path w="76" h="116">
                  <a:moveTo>
                    <a:pt x="52" y="116"/>
                  </a:moveTo>
                  <a:lnTo>
                    <a:pt x="16" y="72"/>
                  </a:lnTo>
                  <a:lnTo>
                    <a:pt x="12" y="116"/>
                  </a:lnTo>
                  <a:lnTo>
                    <a:pt x="0" y="1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16" y="70"/>
                  </a:lnTo>
                  <a:lnTo>
                    <a:pt x="60" y="34"/>
                  </a:lnTo>
                  <a:lnTo>
                    <a:pt x="76" y="34"/>
                  </a:lnTo>
                  <a:lnTo>
                    <a:pt x="32" y="70"/>
                  </a:lnTo>
                  <a:lnTo>
                    <a:pt x="70" y="116"/>
                  </a:lnTo>
                  <a:lnTo>
                    <a:pt x="52" y="1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8698841" y="739339"/>
              <a:ext cx="13226" cy="21643"/>
            </a:xfrm>
            <a:custGeom>
              <a:avLst/>
              <a:gdLst/>
              <a:ahLst/>
              <a:cxnLst>
                <a:cxn ang="0">
                  <a:pos x="8" y="36"/>
                </a:cxn>
                <a:cxn ang="0">
                  <a:pos x="0" y="36"/>
                </a:cxn>
                <a:cxn ang="0">
                  <a:pos x="8" y="0"/>
                </a:cxn>
                <a:cxn ang="0">
                  <a:pos x="22" y="0"/>
                </a:cxn>
                <a:cxn ang="0">
                  <a:pos x="8" y="36"/>
                </a:cxn>
              </a:cxnLst>
              <a:rect l="0" t="0" r="r" b="b"/>
              <a:pathLst>
                <a:path w="22" h="36">
                  <a:moveTo>
                    <a:pt x="8" y="36"/>
                  </a:moveTo>
                  <a:lnTo>
                    <a:pt x="0" y="36"/>
                  </a:lnTo>
                  <a:lnTo>
                    <a:pt x="8" y="0"/>
                  </a:lnTo>
                  <a:lnTo>
                    <a:pt x="22" y="0"/>
                  </a:lnTo>
                  <a:lnTo>
                    <a:pt x="8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8718078" y="754969"/>
              <a:ext cx="39678" cy="51702"/>
            </a:xfrm>
            <a:custGeom>
              <a:avLst/>
              <a:gdLst/>
              <a:ahLst/>
              <a:cxnLst>
                <a:cxn ang="0">
                  <a:pos x="64" y="60"/>
                </a:cxn>
                <a:cxn ang="0">
                  <a:pos x="54" y="78"/>
                </a:cxn>
                <a:cxn ang="0">
                  <a:pos x="48" y="82"/>
                </a:cxn>
                <a:cxn ang="0">
                  <a:pos x="26" y="86"/>
                </a:cxn>
                <a:cxn ang="0">
                  <a:pos x="12" y="84"/>
                </a:cxn>
                <a:cxn ang="0">
                  <a:pos x="0" y="82"/>
                </a:cxn>
                <a:cxn ang="0">
                  <a:pos x="2" y="74"/>
                </a:cxn>
                <a:cxn ang="0">
                  <a:pos x="12" y="76"/>
                </a:cxn>
                <a:cxn ang="0">
                  <a:pos x="24" y="76"/>
                </a:cxn>
                <a:cxn ang="0">
                  <a:pos x="34" y="76"/>
                </a:cxn>
                <a:cxn ang="0">
                  <a:pos x="42" y="74"/>
                </a:cxn>
                <a:cxn ang="0">
                  <a:pos x="48" y="70"/>
                </a:cxn>
                <a:cxn ang="0">
                  <a:pos x="52" y="62"/>
                </a:cxn>
                <a:cxn ang="0">
                  <a:pos x="52" y="58"/>
                </a:cxn>
                <a:cxn ang="0">
                  <a:pos x="50" y="54"/>
                </a:cxn>
                <a:cxn ang="0">
                  <a:pos x="44" y="50"/>
                </a:cxn>
                <a:cxn ang="0">
                  <a:pos x="34" y="48"/>
                </a:cxn>
                <a:cxn ang="0">
                  <a:pos x="28" y="46"/>
                </a:cxn>
                <a:cxn ang="0">
                  <a:pos x="20" y="44"/>
                </a:cxn>
                <a:cxn ang="0">
                  <a:pos x="12" y="40"/>
                </a:cxn>
                <a:cxn ang="0">
                  <a:pos x="8" y="34"/>
                </a:cxn>
                <a:cxn ang="0">
                  <a:pos x="6" y="24"/>
                </a:cxn>
                <a:cxn ang="0">
                  <a:pos x="8" y="18"/>
                </a:cxn>
                <a:cxn ang="0">
                  <a:pos x="12" y="12"/>
                </a:cxn>
                <a:cxn ang="0">
                  <a:pos x="20" y="6"/>
                </a:cxn>
                <a:cxn ang="0">
                  <a:pos x="30" y="2"/>
                </a:cxn>
                <a:cxn ang="0">
                  <a:pos x="42" y="0"/>
                </a:cxn>
                <a:cxn ang="0">
                  <a:pos x="56" y="2"/>
                </a:cxn>
                <a:cxn ang="0">
                  <a:pos x="64" y="12"/>
                </a:cxn>
                <a:cxn ang="0">
                  <a:pos x="54" y="10"/>
                </a:cxn>
                <a:cxn ang="0">
                  <a:pos x="44" y="10"/>
                </a:cxn>
                <a:cxn ang="0">
                  <a:pos x="36" y="10"/>
                </a:cxn>
                <a:cxn ang="0">
                  <a:pos x="28" y="12"/>
                </a:cxn>
                <a:cxn ang="0">
                  <a:pos x="22" y="16"/>
                </a:cxn>
                <a:cxn ang="0">
                  <a:pos x="20" y="18"/>
                </a:cxn>
                <a:cxn ang="0">
                  <a:pos x="20" y="22"/>
                </a:cxn>
                <a:cxn ang="0">
                  <a:pos x="20" y="28"/>
                </a:cxn>
                <a:cxn ang="0">
                  <a:pos x="26" y="32"/>
                </a:cxn>
                <a:cxn ang="0">
                  <a:pos x="32" y="36"/>
                </a:cxn>
                <a:cxn ang="0">
                  <a:pos x="38" y="36"/>
                </a:cxn>
                <a:cxn ang="0">
                  <a:pos x="48" y="38"/>
                </a:cxn>
                <a:cxn ang="0">
                  <a:pos x="56" y="42"/>
                </a:cxn>
                <a:cxn ang="0">
                  <a:pos x="62" y="50"/>
                </a:cxn>
                <a:cxn ang="0">
                  <a:pos x="64" y="54"/>
                </a:cxn>
                <a:cxn ang="0">
                  <a:pos x="64" y="60"/>
                </a:cxn>
              </a:cxnLst>
              <a:rect l="0" t="0" r="r" b="b"/>
              <a:pathLst>
                <a:path w="66" h="86">
                  <a:moveTo>
                    <a:pt x="64" y="60"/>
                  </a:moveTo>
                  <a:lnTo>
                    <a:pt x="64" y="60"/>
                  </a:lnTo>
                  <a:lnTo>
                    <a:pt x="60" y="70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48" y="82"/>
                  </a:lnTo>
                  <a:lnTo>
                    <a:pt x="42" y="84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6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2" y="58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6" y="28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66" y="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4" y="54"/>
                  </a:lnTo>
                  <a:lnTo>
                    <a:pt x="64" y="60"/>
                  </a:lnTo>
                  <a:lnTo>
                    <a:pt x="64" y="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8798638" y="740541"/>
              <a:ext cx="46892" cy="64928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4" y="0"/>
                </a:cxn>
                <a:cxn ang="0">
                  <a:pos x="78" y="0"/>
                </a:cxn>
                <a:cxn ang="0">
                  <a:pos x="76" y="8"/>
                </a:cxn>
                <a:cxn ang="0">
                  <a:pos x="24" y="8"/>
                </a:cxn>
                <a:cxn ang="0">
                  <a:pos x="20" y="48"/>
                </a:cxn>
                <a:cxn ang="0">
                  <a:pos x="60" y="48"/>
                </a:cxn>
                <a:cxn ang="0">
                  <a:pos x="58" y="56"/>
                </a:cxn>
                <a:cxn ang="0">
                  <a:pos x="18" y="56"/>
                </a:cxn>
                <a:cxn ang="0">
                  <a:pos x="14" y="98"/>
                </a:cxn>
                <a:cxn ang="0">
                  <a:pos x="66" y="98"/>
                </a:cxn>
                <a:cxn ang="0">
                  <a:pos x="66" y="108"/>
                </a:cxn>
                <a:cxn ang="0">
                  <a:pos x="0" y="108"/>
                </a:cxn>
              </a:cxnLst>
              <a:rect l="0" t="0" r="r" b="b"/>
              <a:pathLst>
                <a:path w="78" h="108">
                  <a:moveTo>
                    <a:pt x="0" y="108"/>
                  </a:moveTo>
                  <a:lnTo>
                    <a:pt x="14" y="0"/>
                  </a:lnTo>
                  <a:lnTo>
                    <a:pt x="78" y="0"/>
                  </a:lnTo>
                  <a:lnTo>
                    <a:pt x="76" y="8"/>
                  </a:lnTo>
                  <a:lnTo>
                    <a:pt x="24" y="8"/>
                  </a:lnTo>
                  <a:lnTo>
                    <a:pt x="20" y="48"/>
                  </a:lnTo>
                  <a:lnTo>
                    <a:pt x="60" y="48"/>
                  </a:lnTo>
                  <a:lnTo>
                    <a:pt x="58" y="56"/>
                  </a:lnTo>
                  <a:lnTo>
                    <a:pt x="18" y="56"/>
                  </a:lnTo>
                  <a:lnTo>
                    <a:pt x="14" y="98"/>
                  </a:lnTo>
                  <a:lnTo>
                    <a:pt x="66" y="98"/>
                  </a:lnTo>
                  <a:lnTo>
                    <a:pt x="66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8847935" y="735731"/>
              <a:ext cx="48095" cy="70940"/>
            </a:xfrm>
            <a:custGeom>
              <a:avLst/>
              <a:gdLst/>
              <a:ahLst/>
              <a:cxnLst>
                <a:cxn ang="0">
                  <a:pos x="66" y="114"/>
                </a:cxn>
                <a:cxn ang="0">
                  <a:pos x="60" y="116"/>
                </a:cxn>
                <a:cxn ang="0">
                  <a:pos x="52" y="116"/>
                </a:cxn>
                <a:cxn ang="0">
                  <a:pos x="46" y="118"/>
                </a:cxn>
                <a:cxn ang="0">
                  <a:pos x="38" y="118"/>
                </a:cxn>
                <a:cxn ang="0">
                  <a:pos x="20" y="114"/>
                </a:cxn>
                <a:cxn ang="0">
                  <a:pos x="14" y="112"/>
                </a:cxn>
                <a:cxn ang="0">
                  <a:pos x="8" y="106"/>
                </a:cxn>
                <a:cxn ang="0">
                  <a:pos x="0" y="94"/>
                </a:cxn>
                <a:cxn ang="0">
                  <a:pos x="0" y="86"/>
                </a:cxn>
                <a:cxn ang="0">
                  <a:pos x="0" y="76"/>
                </a:cxn>
                <a:cxn ang="0">
                  <a:pos x="4" y="58"/>
                </a:cxn>
                <a:cxn ang="0">
                  <a:pos x="8" y="50"/>
                </a:cxn>
                <a:cxn ang="0">
                  <a:pos x="14" y="44"/>
                </a:cxn>
                <a:cxn ang="0">
                  <a:pos x="28" y="36"/>
                </a:cxn>
                <a:cxn ang="0">
                  <a:pos x="36" y="34"/>
                </a:cxn>
                <a:cxn ang="0">
                  <a:pos x="44" y="32"/>
                </a:cxn>
                <a:cxn ang="0">
                  <a:pos x="52" y="32"/>
                </a:cxn>
                <a:cxn ang="0">
                  <a:pos x="68" y="0"/>
                </a:cxn>
                <a:cxn ang="0">
                  <a:pos x="80" y="0"/>
                </a:cxn>
                <a:cxn ang="0">
                  <a:pos x="78" y="16"/>
                </a:cxn>
                <a:cxn ang="0">
                  <a:pos x="76" y="38"/>
                </a:cxn>
                <a:cxn ang="0">
                  <a:pos x="72" y="62"/>
                </a:cxn>
                <a:cxn ang="0">
                  <a:pos x="70" y="84"/>
                </a:cxn>
                <a:cxn ang="0">
                  <a:pos x="68" y="102"/>
                </a:cxn>
                <a:cxn ang="0">
                  <a:pos x="66" y="114"/>
                </a:cxn>
                <a:cxn ang="0">
                  <a:pos x="62" y="44"/>
                </a:cxn>
                <a:cxn ang="0">
                  <a:pos x="54" y="42"/>
                </a:cxn>
                <a:cxn ang="0">
                  <a:pos x="46" y="42"/>
                </a:cxn>
                <a:cxn ang="0">
                  <a:pos x="28" y="46"/>
                </a:cxn>
                <a:cxn ang="0">
                  <a:pos x="24" y="50"/>
                </a:cxn>
                <a:cxn ang="0">
                  <a:pos x="16" y="60"/>
                </a:cxn>
                <a:cxn ang="0">
                  <a:pos x="12" y="76"/>
                </a:cxn>
                <a:cxn ang="0">
                  <a:pos x="14" y="88"/>
                </a:cxn>
                <a:cxn ang="0">
                  <a:pos x="18" y="100"/>
                </a:cxn>
                <a:cxn ang="0">
                  <a:pos x="22" y="104"/>
                </a:cxn>
                <a:cxn ang="0">
                  <a:pos x="26" y="106"/>
                </a:cxn>
                <a:cxn ang="0">
                  <a:pos x="40" y="108"/>
                </a:cxn>
                <a:cxn ang="0">
                  <a:pos x="46" y="108"/>
                </a:cxn>
                <a:cxn ang="0">
                  <a:pos x="56" y="108"/>
                </a:cxn>
              </a:cxnLst>
              <a:rect l="0" t="0" r="r" b="b"/>
              <a:pathLst>
                <a:path w="80" h="118">
                  <a:moveTo>
                    <a:pt x="66" y="114"/>
                  </a:moveTo>
                  <a:lnTo>
                    <a:pt x="66" y="114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28" y="116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14" y="112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4" y="100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6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8" y="50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0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52" y="32"/>
                  </a:lnTo>
                  <a:lnTo>
                    <a:pt x="52" y="32"/>
                  </a:lnTo>
                  <a:lnTo>
                    <a:pt x="64" y="34"/>
                  </a:lnTo>
                  <a:lnTo>
                    <a:pt x="68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6" y="114"/>
                  </a:lnTo>
                  <a:lnTo>
                    <a:pt x="66" y="114"/>
                  </a:lnTo>
                  <a:close/>
                  <a:moveTo>
                    <a:pt x="62" y="44"/>
                  </a:moveTo>
                  <a:lnTo>
                    <a:pt x="62" y="44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4" y="44"/>
                  </a:lnTo>
                  <a:lnTo>
                    <a:pt x="28" y="46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54"/>
                  </a:lnTo>
                  <a:lnTo>
                    <a:pt x="16" y="60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6" y="94"/>
                  </a:lnTo>
                  <a:lnTo>
                    <a:pt x="18" y="100"/>
                  </a:lnTo>
                  <a:lnTo>
                    <a:pt x="18" y="100"/>
                  </a:lnTo>
                  <a:lnTo>
                    <a:pt x="22" y="104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32" y="108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6" y="108"/>
                  </a:lnTo>
                  <a:lnTo>
                    <a:pt x="62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8902042" y="754969"/>
              <a:ext cx="51702" cy="70940"/>
            </a:xfrm>
            <a:custGeom>
              <a:avLst/>
              <a:gdLst/>
              <a:ahLst/>
              <a:cxnLst>
                <a:cxn ang="0">
                  <a:pos x="64" y="8"/>
                </a:cxn>
                <a:cxn ang="0">
                  <a:pos x="70" y="16"/>
                </a:cxn>
                <a:cxn ang="0">
                  <a:pos x="72" y="28"/>
                </a:cxn>
                <a:cxn ang="0">
                  <a:pos x="68" y="40"/>
                </a:cxn>
                <a:cxn ang="0">
                  <a:pos x="60" y="50"/>
                </a:cxn>
                <a:cxn ang="0">
                  <a:pos x="48" y="54"/>
                </a:cxn>
                <a:cxn ang="0">
                  <a:pos x="30" y="56"/>
                </a:cxn>
                <a:cxn ang="0">
                  <a:pos x="26" y="54"/>
                </a:cxn>
                <a:cxn ang="0">
                  <a:pos x="16" y="64"/>
                </a:cxn>
                <a:cxn ang="0">
                  <a:pos x="16" y="70"/>
                </a:cxn>
                <a:cxn ang="0">
                  <a:pos x="26" y="74"/>
                </a:cxn>
                <a:cxn ang="0">
                  <a:pos x="36" y="76"/>
                </a:cxn>
                <a:cxn ang="0">
                  <a:pos x="52" y="76"/>
                </a:cxn>
                <a:cxn ang="0">
                  <a:pos x="64" y="78"/>
                </a:cxn>
                <a:cxn ang="0">
                  <a:pos x="70" y="82"/>
                </a:cxn>
                <a:cxn ang="0">
                  <a:pos x="72" y="92"/>
                </a:cxn>
                <a:cxn ang="0">
                  <a:pos x="68" y="106"/>
                </a:cxn>
                <a:cxn ang="0">
                  <a:pos x="56" y="114"/>
                </a:cxn>
                <a:cxn ang="0">
                  <a:pos x="30" y="118"/>
                </a:cxn>
                <a:cxn ang="0">
                  <a:pos x="14" y="118"/>
                </a:cxn>
                <a:cxn ang="0">
                  <a:pos x="0" y="106"/>
                </a:cxn>
                <a:cxn ang="0">
                  <a:pos x="28" y="110"/>
                </a:cxn>
                <a:cxn ang="0">
                  <a:pos x="36" y="110"/>
                </a:cxn>
                <a:cxn ang="0">
                  <a:pos x="56" y="102"/>
                </a:cxn>
                <a:cxn ang="0">
                  <a:pos x="60" y="96"/>
                </a:cxn>
                <a:cxn ang="0">
                  <a:pos x="58" y="90"/>
                </a:cxn>
                <a:cxn ang="0">
                  <a:pos x="48" y="86"/>
                </a:cxn>
                <a:cxn ang="0">
                  <a:pos x="40" y="86"/>
                </a:cxn>
                <a:cxn ang="0">
                  <a:pos x="28" y="86"/>
                </a:cxn>
                <a:cxn ang="0">
                  <a:pos x="20" y="86"/>
                </a:cxn>
                <a:cxn ang="0">
                  <a:pos x="4" y="80"/>
                </a:cxn>
                <a:cxn ang="0">
                  <a:pos x="2" y="70"/>
                </a:cxn>
                <a:cxn ang="0">
                  <a:pos x="8" y="60"/>
                </a:cxn>
                <a:cxn ang="0">
                  <a:pos x="18" y="52"/>
                </a:cxn>
                <a:cxn ang="0">
                  <a:pos x="8" y="42"/>
                </a:cxn>
                <a:cxn ang="0">
                  <a:pos x="4" y="28"/>
                </a:cxn>
                <a:cxn ang="0">
                  <a:pos x="8" y="16"/>
                </a:cxn>
                <a:cxn ang="0">
                  <a:pos x="18" y="8"/>
                </a:cxn>
                <a:cxn ang="0">
                  <a:pos x="42" y="0"/>
                </a:cxn>
                <a:cxn ang="0">
                  <a:pos x="48" y="2"/>
                </a:cxn>
                <a:cxn ang="0">
                  <a:pos x="84" y="10"/>
                </a:cxn>
                <a:cxn ang="0">
                  <a:pos x="74" y="8"/>
                </a:cxn>
                <a:cxn ang="0">
                  <a:pos x="58" y="20"/>
                </a:cxn>
                <a:cxn ang="0">
                  <a:pos x="50" y="10"/>
                </a:cxn>
                <a:cxn ang="0">
                  <a:pos x="32" y="10"/>
                </a:cxn>
                <a:cxn ang="0">
                  <a:pos x="22" y="20"/>
                </a:cxn>
                <a:cxn ang="0">
                  <a:pos x="20" y="36"/>
                </a:cxn>
                <a:cxn ang="0">
                  <a:pos x="28" y="46"/>
                </a:cxn>
                <a:cxn ang="0">
                  <a:pos x="46" y="46"/>
                </a:cxn>
                <a:cxn ang="0">
                  <a:pos x="60" y="28"/>
                </a:cxn>
              </a:cxnLst>
              <a:rect l="0" t="0" r="r" b="b"/>
              <a:pathLst>
                <a:path w="86" h="118">
                  <a:moveTo>
                    <a:pt x="74" y="8"/>
                  </a:moveTo>
                  <a:lnTo>
                    <a:pt x="7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2" y="2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0" y="3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4" y="46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6" y="64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8" y="80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2" y="86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100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2" y="110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0" y="11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8" y="100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2" y="76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2" y="48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4" y="3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4" y="2"/>
                  </a:lnTo>
                  <a:lnTo>
                    <a:pt x="86" y="0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74" y="8"/>
                  </a:lnTo>
                  <a:lnTo>
                    <a:pt x="74" y="8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58" y="20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0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2" y="20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20" y="36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6" y="46"/>
                  </a:lnTo>
                  <a:lnTo>
                    <a:pt x="52" y="42"/>
                  </a:lnTo>
                  <a:lnTo>
                    <a:pt x="56" y="36"/>
                  </a:lnTo>
                  <a:lnTo>
                    <a:pt x="60" y="28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8" name="Freeform 77"/>
            <p:cNvSpPr>
              <a:spLocks noEditPoints="1"/>
            </p:cNvSpPr>
            <p:nvPr/>
          </p:nvSpPr>
          <p:spPr bwMode="auto">
            <a:xfrm>
              <a:off x="8957351" y="754969"/>
              <a:ext cx="44488" cy="51702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14" y="64"/>
                </a:cxn>
                <a:cxn ang="0">
                  <a:pos x="18" y="70"/>
                </a:cxn>
                <a:cxn ang="0">
                  <a:pos x="22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4" y="76"/>
                </a:cxn>
                <a:cxn ang="0">
                  <a:pos x="64" y="74"/>
                </a:cxn>
                <a:cxn ang="0">
                  <a:pos x="64" y="82"/>
                </a:cxn>
                <a:cxn ang="0">
                  <a:pos x="50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6" y="74"/>
                </a:cxn>
                <a:cxn ang="0">
                  <a:pos x="2" y="68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4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58" y="4"/>
                </a:cxn>
                <a:cxn ang="0">
                  <a:pos x="70" y="12"/>
                </a:cxn>
                <a:cxn ang="0">
                  <a:pos x="72" y="18"/>
                </a:cxn>
                <a:cxn ang="0">
                  <a:pos x="74" y="26"/>
                </a:cxn>
                <a:cxn ang="0">
                  <a:pos x="74" y="46"/>
                </a:cxn>
                <a:cxn ang="0">
                  <a:pos x="62" y="26"/>
                </a:cxn>
                <a:cxn ang="0">
                  <a:pos x="58" y="18"/>
                </a:cxn>
                <a:cxn ang="0">
                  <a:pos x="56" y="14"/>
                </a:cxn>
                <a:cxn ang="0">
                  <a:pos x="52" y="10"/>
                </a:cxn>
                <a:cxn ang="0">
                  <a:pos x="40" y="8"/>
                </a:cxn>
                <a:cxn ang="0">
                  <a:pos x="30" y="10"/>
                </a:cxn>
                <a:cxn ang="0">
                  <a:pos x="22" y="16"/>
                </a:cxn>
                <a:cxn ang="0">
                  <a:pos x="14" y="38"/>
                </a:cxn>
                <a:cxn ang="0">
                  <a:pos x="60" y="38"/>
                </a:cxn>
                <a:cxn ang="0">
                  <a:pos x="62" y="26"/>
                </a:cxn>
              </a:cxnLst>
              <a:rect l="0" t="0" r="r" b="b"/>
              <a:pathLst>
                <a:path w="74" h="86">
                  <a:moveTo>
                    <a:pt x="12" y="46"/>
                  </a:moveTo>
                  <a:lnTo>
                    <a:pt x="12" y="46"/>
                  </a:lnTo>
                  <a:lnTo>
                    <a:pt x="12" y="56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8" y="70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64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2" y="80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20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4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2" y="1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44"/>
                  </a:lnTo>
                  <a:lnTo>
                    <a:pt x="74" y="46"/>
                  </a:lnTo>
                  <a:lnTo>
                    <a:pt x="12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6" y="14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16" y="26"/>
                  </a:lnTo>
                  <a:lnTo>
                    <a:pt x="14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9" name="Freeform 27"/>
            <p:cNvSpPr>
              <a:spLocks noEditPoints="1"/>
            </p:cNvSpPr>
            <p:nvPr userDrawn="1"/>
          </p:nvSpPr>
          <p:spPr bwMode="auto">
            <a:xfrm>
              <a:off x="9001484" y="729148"/>
              <a:ext cx="34940" cy="34940"/>
            </a:xfrm>
            <a:custGeom>
              <a:avLst/>
              <a:gdLst/>
              <a:ahLst/>
              <a:cxnLst>
                <a:cxn ang="0">
                  <a:pos x="104" y="63"/>
                </a:cxn>
                <a:cxn ang="0">
                  <a:pos x="96" y="81"/>
                </a:cxn>
                <a:cxn ang="0">
                  <a:pos x="82" y="95"/>
                </a:cxn>
                <a:cxn ang="0">
                  <a:pos x="62" y="103"/>
                </a:cxn>
                <a:cxn ang="0">
                  <a:pos x="42" y="103"/>
                </a:cxn>
                <a:cxn ang="0">
                  <a:pos x="24" y="95"/>
                </a:cxn>
                <a:cxn ang="0">
                  <a:pos x="9" y="81"/>
                </a:cxn>
                <a:cxn ang="0">
                  <a:pos x="0" y="63"/>
                </a:cxn>
                <a:cxn ang="0">
                  <a:pos x="0" y="42"/>
                </a:cxn>
                <a:cxn ang="0">
                  <a:pos x="9" y="23"/>
                </a:cxn>
                <a:cxn ang="0">
                  <a:pos x="24" y="9"/>
                </a:cxn>
                <a:cxn ang="0">
                  <a:pos x="42" y="1"/>
                </a:cxn>
                <a:cxn ang="0">
                  <a:pos x="62" y="1"/>
                </a:cxn>
                <a:cxn ang="0">
                  <a:pos x="82" y="9"/>
                </a:cxn>
                <a:cxn ang="0">
                  <a:pos x="96" y="23"/>
                </a:cxn>
                <a:cxn ang="0">
                  <a:pos x="104" y="42"/>
                </a:cxn>
                <a:cxn ang="0">
                  <a:pos x="96" y="53"/>
                </a:cxn>
                <a:cxn ang="0">
                  <a:pos x="93" y="36"/>
                </a:cxn>
                <a:cxn ang="0">
                  <a:pos x="83" y="22"/>
                </a:cxn>
                <a:cxn ang="0">
                  <a:pos x="69" y="11"/>
                </a:cxn>
                <a:cxn ang="0">
                  <a:pos x="52" y="9"/>
                </a:cxn>
                <a:cxn ang="0">
                  <a:pos x="35" y="11"/>
                </a:cxn>
                <a:cxn ang="0">
                  <a:pos x="21" y="22"/>
                </a:cxn>
                <a:cxn ang="0">
                  <a:pos x="12" y="36"/>
                </a:cxn>
                <a:cxn ang="0">
                  <a:pos x="8" y="53"/>
                </a:cxn>
                <a:cxn ang="0">
                  <a:pos x="12" y="69"/>
                </a:cxn>
                <a:cxn ang="0">
                  <a:pos x="21" y="84"/>
                </a:cxn>
                <a:cxn ang="0">
                  <a:pos x="35" y="93"/>
                </a:cxn>
                <a:cxn ang="0">
                  <a:pos x="52" y="96"/>
                </a:cxn>
                <a:cxn ang="0">
                  <a:pos x="69" y="93"/>
                </a:cxn>
                <a:cxn ang="0">
                  <a:pos x="83" y="84"/>
                </a:cxn>
                <a:cxn ang="0">
                  <a:pos x="93" y="69"/>
                </a:cxn>
                <a:cxn ang="0">
                  <a:pos x="96" y="53"/>
                </a:cxn>
                <a:cxn ang="0">
                  <a:pos x="51" y="58"/>
                </a:cxn>
                <a:cxn ang="0">
                  <a:pos x="34" y="78"/>
                </a:cxn>
                <a:cxn ang="0">
                  <a:pos x="52" y="24"/>
                </a:cxn>
                <a:cxn ang="0">
                  <a:pos x="68" y="28"/>
                </a:cxn>
                <a:cxn ang="0">
                  <a:pos x="73" y="37"/>
                </a:cxn>
                <a:cxn ang="0">
                  <a:pos x="71" y="46"/>
                </a:cxn>
                <a:cxn ang="0">
                  <a:pos x="66" y="54"/>
                </a:cxn>
                <a:cxn ang="0">
                  <a:pos x="65" y="78"/>
                </a:cxn>
                <a:cxn ang="0">
                  <a:pos x="62" y="36"/>
                </a:cxn>
                <a:cxn ang="0">
                  <a:pos x="56" y="31"/>
                </a:cxn>
                <a:cxn ang="0">
                  <a:pos x="43" y="51"/>
                </a:cxn>
                <a:cxn ang="0">
                  <a:pos x="56" y="51"/>
                </a:cxn>
                <a:cxn ang="0">
                  <a:pos x="62" y="46"/>
                </a:cxn>
              </a:cxnLst>
              <a:rect l="0" t="0" r="r" b="b"/>
              <a:pathLst>
                <a:path w="105" h="104">
                  <a:moveTo>
                    <a:pt x="105" y="53"/>
                  </a:moveTo>
                  <a:lnTo>
                    <a:pt x="105" y="53"/>
                  </a:lnTo>
                  <a:lnTo>
                    <a:pt x="104" y="63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96" y="81"/>
                  </a:lnTo>
                  <a:lnTo>
                    <a:pt x="90" y="89"/>
                  </a:lnTo>
                  <a:lnTo>
                    <a:pt x="90" y="89"/>
                  </a:lnTo>
                  <a:lnTo>
                    <a:pt x="82" y="95"/>
                  </a:lnTo>
                  <a:lnTo>
                    <a:pt x="73" y="100"/>
                  </a:lnTo>
                  <a:lnTo>
                    <a:pt x="73" y="100"/>
                  </a:lnTo>
                  <a:lnTo>
                    <a:pt x="62" y="103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42" y="103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24" y="95"/>
                  </a:lnTo>
                  <a:lnTo>
                    <a:pt x="16" y="89"/>
                  </a:lnTo>
                  <a:lnTo>
                    <a:pt x="16" y="89"/>
                  </a:lnTo>
                  <a:lnTo>
                    <a:pt x="9" y="81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0" y="6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4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9" y="23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24" y="9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82" y="9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6" y="23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4" y="42"/>
                  </a:lnTo>
                  <a:lnTo>
                    <a:pt x="105" y="53"/>
                  </a:lnTo>
                  <a:lnTo>
                    <a:pt x="105" y="53"/>
                  </a:lnTo>
                  <a:close/>
                  <a:moveTo>
                    <a:pt x="96" y="53"/>
                  </a:moveTo>
                  <a:lnTo>
                    <a:pt x="96" y="53"/>
                  </a:lnTo>
                  <a:lnTo>
                    <a:pt x="96" y="44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88" y="28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77" y="17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61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43" y="9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28" y="17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9" y="44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9" y="62"/>
                  </a:lnTo>
                  <a:lnTo>
                    <a:pt x="12" y="69"/>
                  </a:lnTo>
                  <a:lnTo>
                    <a:pt x="12" y="69"/>
                  </a:lnTo>
                  <a:lnTo>
                    <a:pt x="16" y="77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28" y="89"/>
                  </a:lnTo>
                  <a:lnTo>
                    <a:pt x="35" y="93"/>
                  </a:lnTo>
                  <a:lnTo>
                    <a:pt x="35" y="93"/>
                  </a:lnTo>
                  <a:lnTo>
                    <a:pt x="43" y="95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61" y="95"/>
                  </a:lnTo>
                  <a:lnTo>
                    <a:pt x="69" y="93"/>
                  </a:lnTo>
                  <a:lnTo>
                    <a:pt x="69" y="93"/>
                  </a:lnTo>
                  <a:lnTo>
                    <a:pt x="77" y="89"/>
                  </a:lnTo>
                  <a:lnTo>
                    <a:pt x="83" y="84"/>
                  </a:lnTo>
                  <a:lnTo>
                    <a:pt x="83" y="84"/>
                  </a:lnTo>
                  <a:lnTo>
                    <a:pt x="88" y="77"/>
                  </a:lnTo>
                  <a:lnTo>
                    <a:pt x="93" y="69"/>
                  </a:lnTo>
                  <a:lnTo>
                    <a:pt x="93" y="69"/>
                  </a:lnTo>
                  <a:lnTo>
                    <a:pt x="96" y="62"/>
                  </a:lnTo>
                  <a:lnTo>
                    <a:pt x="96" y="53"/>
                  </a:lnTo>
                  <a:lnTo>
                    <a:pt x="96" y="53"/>
                  </a:lnTo>
                  <a:close/>
                  <a:moveTo>
                    <a:pt x="65" y="78"/>
                  </a:moveTo>
                  <a:lnTo>
                    <a:pt x="51" y="58"/>
                  </a:lnTo>
                  <a:lnTo>
                    <a:pt x="43" y="58"/>
                  </a:lnTo>
                  <a:lnTo>
                    <a:pt x="43" y="78"/>
                  </a:lnTo>
                  <a:lnTo>
                    <a:pt x="34" y="78"/>
                  </a:lnTo>
                  <a:lnTo>
                    <a:pt x="34" y="24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61" y="26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70" y="31"/>
                  </a:lnTo>
                  <a:lnTo>
                    <a:pt x="71" y="33"/>
                  </a:lnTo>
                  <a:lnTo>
                    <a:pt x="73" y="37"/>
                  </a:lnTo>
                  <a:lnTo>
                    <a:pt x="73" y="41"/>
                  </a:lnTo>
                  <a:lnTo>
                    <a:pt x="73" y="41"/>
                  </a:lnTo>
                  <a:lnTo>
                    <a:pt x="71" y="46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66" y="54"/>
                  </a:lnTo>
                  <a:lnTo>
                    <a:pt x="60" y="57"/>
                  </a:lnTo>
                  <a:lnTo>
                    <a:pt x="77" y="78"/>
                  </a:lnTo>
                  <a:lnTo>
                    <a:pt x="65" y="78"/>
                  </a:lnTo>
                  <a:close/>
                  <a:moveTo>
                    <a:pt x="64" y="41"/>
                  </a:moveTo>
                  <a:lnTo>
                    <a:pt x="64" y="41"/>
                  </a:lnTo>
                  <a:lnTo>
                    <a:pt x="62" y="36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56" y="31"/>
                  </a:lnTo>
                  <a:lnTo>
                    <a:pt x="51" y="31"/>
                  </a:lnTo>
                  <a:lnTo>
                    <a:pt x="43" y="31"/>
                  </a:lnTo>
                  <a:lnTo>
                    <a:pt x="43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6" y="51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2" y="46"/>
                  </a:lnTo>
                  <a:lnTo>
                    <a:pt x="64" y="41"/>
                  </a:lnTo>
                  <a:lnTo>
                    <a:pt x="64" y="4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8" name="Title 13"/>
          <p:cNvSpPr>
            <a:spLocks noGrp="1"/>
          </p:cNvSpPr>
          <p:nvPr>
            <p:ph type="title" hasCustomPrompt="1"/>
          </p:nvPr>
        </p:nvSpPr>
        <p:spPr>
          <a:xfrm>
            <a:off x="1086190" y="1215690"/>
            <a:ext cx="6944401" cy="1697825"/>
          </a:xfrm>
          <a:prstGeom prst="rect">
            <a:avLst/>
          </a:prstGeom>
          <a:noFill/>
        </p:spPr>
        <p:txBody>
          <a:bodyPr anchor="ctr" anchorCtr="0"/>
          <a:lstStyle>
            <a:lvl1pPr algn="l">
              <a:lnSpc>
                <a:spcPct val="80000"/>
              </a:lnSpc>
              <a:defRPr sz="435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SP separator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916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 Separato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86"/>
          <a:stretch/>
        </p:blipFill>
        <p:spPr>
          <a:xfrm>
            <a:off x="3" y="0"/>
            <a:ext cx="9134272" cy="6858000"/>
          </a:xfrm>
          <a:prstGeom prst="rect">
            <a:avLst/>
          </a:prstGeom>
        </p:spPr>
      </p:pic>
      <p:sp>
        <p:nvSpPr>
          <p:cNvPr id="42" name="Rectangle 41"/>
          <p:cNvSpPr/>
          <p:nvPr userDrawn="1"/>
        </p:nvSpPr>
        <p:spPr>
          <a:xfrm rot="5400000">
            <a:off x="5692143" y="3406144"/>
            <a:ext cx="6857997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1" name="Rectangle 40"/>
          <p:cNvSpPr/>
          <p:nvPr userDrawn="1"/>
        </p:nvSpPr>
        <p:spPr>
          <a:xfrm flipH="1">
            <a:off x="965343" y="1396800"/>
            <a:ext cx="103318" cy="1188000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3" name="Title 13"/>
          <p:cNvSpPr>
            <a:spLocks noGrp="1"/>
          </p:cNvSpPr>
          <p:nvPr>
            <p:ph type="title" hasCustomPrompt="1"/>
          </p:nvPr>
        </p:nvSpPr>
        <p:spPr>
          <a:xfrm>
            <a:off x="1086190" y="1215690"/>
            <a:ext cx="6944401" cy="1697825"/>
          </a:xfrm>
          <a:prstGeom prst="rect">
            <a:avLst/>
          </a:prstGeom>
          <a:noFill/>
        </p:spPr>
        <p:txBody>
          <a:bodyPr anchor="ctr" anchorCtr="0"/>
          <a:lstStyle>
            <a:lvl1pPr algn="l">
              <a:lnSpc>
                <a:spcPct val="80000"/>
              </a:lnSpc>
              <a:defRPr sz="435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CI separator</a:t>
            </a:r>
            <a:endParaRPr lang="en-US" dirty="0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8030589" y="266113"/>
            <a:ext cx="939972" cy="848073"/>
            <a:chOff x="8096452" y="189854"/>
            <a:chExt cx="939972" cy="636055"/>
          </a:xfrm>
        </p:grpSpPr>
        <p:sp>
          <p:nvSpPr>
            <p:cNvPr id="38" name="Freeform 37"/>
            <p:cNvSpPr/>
            <p:nvPr userDrawn="1"/>
          </p:nvSpPr>
          <p:spPr>
            <a:xfrm>
              <a:off x="8172639" y="311881"/>
              <a:ext cx="756157" cy="329104"/>
            </a:xfrm>
            <a:custGeom>
              <a:avLst/>
              <a:gdLst>
                <a:gd name="connsiteX0" fmla="*/ 0 w 813268"/>
                <a:gd name="connsiteY0" fmla="*/ 353961 h 353961"/>
                <a:gd name="connsiteX1" fmla="*/ 813268 w 813268"/>
                <a:gd name="connsiteY1" fmla="*/ 307609 h 353961"/>
                <a:gd name="connsiteX2" fmla="*/ 800627 w 813268"/>
                <a:gd name="connsiteY2" fmla="*/ 0 h 353961"/>
                <a:gd name="connsiteX3" fmla="*/ 46352 w 813268"/>
                <a:gd name="connsiteY3" fmla="*/ 12642 h 353961"/>
                <a:gd name="connsiteX4" fmla="*/ 0 w 813268"/>
                <a:gd name="connsiteY4" fmla="*/ 353961 h 3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268" h="353961">
                  <a:moveTo>
                    <a:pt x="0" y="353961"/>
                  </a:moveTo>
                  <a:lnTo>
                    <a:pt x="813268" y="307609"/>
                  </a:lnTo>
                  <a:lnTo>
                    <a:pt x="800627" y="0"/>
                  </a:lnTo>
                  <a:lnTo>
                    <a:pt x="46352" y="12642"/>
                  </a:lnTo>
                  <a:lnTo>
                    <a:pt x="0" y="3539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dist="50800" dir="6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8172202" y="212699"/>
              <a:ext cx="753888" cy="430450"/>
            </a:xfrm>
            <a:custGeom>
              <a:avLst/>
              <a:gdLst/>
              <a:ahLst/>
              <a:cxnLst>
                <a:cxn ang="0">
                  <a:pos x="64" y="70"/>
                </a:cxn>
                <a:cxn ang="0">
                  <a:pos x="0" y="716"/>
                </a:cxn>
                <a:cxn ang="0">
                  <a:pos x="1152" y="650"/>
                </a:cxn>
                <a:cxn ang="0">
                  <a:pos x="1254" y="0"/>
                </a:cxn>
                <a:cxn ang="0">
                  <a:pos x="64" y="70"/>
                </a:cxn>
              </a:cxnLst>
              <a:rect l="0" t="0" r="r" b="b"/>
              <a:pathLst>
                <a:path w="1254" h="716">
                  <a:moveTo>
                    <a:pt x="64" y="70"/>
                  </a:moveTo>
                  <a:lnTo>
                    <a:pt x="0" y="716"/>
                  </a:lnTo>
                  <a:lnTo>
                    <a:pt x="1152" y="650"/>
                  </a:lnTo>
                  <a:lnTo>
                    <a:pt x="1254" y="0"/>
                  </a:lnTo>
                  <a:lnTo>
                    <a:pt x="64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8138535" y="189854"/>
              <a:ext cx="822423" cy="470128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276" y="0"/>
                </a:cxn>
                <a:cxn ang="0">
                  <a:pos x="1276" y="0"/>
                </a:cxn>
                <a:cxn ang="0">
                  <a:pos x="1294" y="2"/>
                </a:cxn>
                <a:cxn ang="0">
                  <a:pos x="1312" y="8"/>
                </a:cxn>
                <a:cxn ang="0">
                  <a:pos x="1328" y="16"/>
                </a:cxn>
                <a:cxn ang="0">
                  <a:pos x="1340" y="26"/>
                </a:cxn>
                <a:cxn ang="0">
                  <a:pos x="1352" y="40"/>
                </a:cxn>
                <a:cxn ang="0">
                  <a:pos x="1360" y="56"/>
                </a:cxn>
                <a:cxn ang="0">
                  <a:pos x="1366" y="72"/>
                </a:cxn>
                <a:cxn ang="0">
                  <a:pos x="1368" y="92"/>
                </a:cxn>
                <a:cxn ang="0">
                  <a:pos x="1368" y="692"/>
                </a:cxn>
                <a:cxn ang="0">
                  <a:pos x="1368" y="692"/>
                </a:cxn>
                <a:cxn ang="0">
                  <a:pos x="1366" y="710"/>
                </a:cxn>
                <a:cxn ang="0">
                  <a:pos x="1360" y="726"/>
                </a:cxn>
                <a:cxn ang="0">
                  <a:pos x="1352" y="742"/>
                </a:cxn>
                <a:cxn ang="0">
                  <a:pos x="1340" y="756"/>
                </a:cxn>
                <a:cxn ang="0">
                  <a:pos x="1328" y="766"/>
                </a:cxn>
                <a:cxn ang="0">
                  <a:pos x="1312" y="776"/>
                </a:cxn>
                <a:cxn ang="0">
                  <a:pos x="1294" y="780"/>
                </a:cxn>
                <a:cxn ang="0">
                  <a:pos x="1276" y="782"/>
                </a:cxn>
                <a:cxn ang="0">
                  <a:pos x="90" y="782"/>
                </a:cxn>
                <a:cxn ang="0">
                  <a:pos x="90" y="782"/>
                </a:cxn>
                <a:cxn ang="0">
                  <a:pos x="72" y="780"/>
                </a:cxn>
                <a:cxn ang="0">
                  <a:pos x="54" y="776"/>
                </a:cxn>
                <a:cxn ang="0">
                  <a:pos x="40" y="766"/>
                </a:cxn>
                <a:cxn ang="0">
                  <a:pos x="26" y="756"/>
                </a:cxn>
                <a:cxn ang="0">
                  <a:pos x="14" y="742"/>
                </a:cxn>
                <a:cxn ang="0">
                  <a:pos x="6" y="726"/>
                </a:cxn>
                <a:cxn ang="0">
                  <a:pos x="0" y="710"/>
                </a:cxn>
                <a:cxn ang="0">
                  <a:pos x="0" y="692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72"/>
                </a:cxn>
                <a:cxn ang="0">
                  <a:pos x="6" y="56"/>
                </a:cxn>
                <a:cxn ang="0">
                  <a:pos x="14" y="40"/>
                </a:cxn>
                <a:cxn ang="0">
                  <a:pos x="26" y="26"/>
                </a:cxn>
                <a:cxn ang="0">
                  <a:pos x="40" y="16"/>
                </a:cxn>
                <a:cxn ang="0">
                  <a:pos x="54" y="8"/>
                </a:cxn>
                <a:cxn ang="0">
                  <a:pos x="72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368" h="782">
                  <a:moveTo>
                    <a:pt x="90" y="0"/>
                  </a:moveTo>
                  <a:lnTo>
                    <a:pt x="1276" y="0"/>
                  </a:lnTo>
                  <a:lnTo>
                    <a:pt x="1276" y="0"/>
                  </a:lnTo>
                  <a:lnTo>
                    <a:pt x="1294" y="2"/>
                  </a:lnTo>
                  <a:lnTo>
                    <a:pt x="1312" y="8"/>
                  </a:lnTo>
                  <a:lnTo>
                    <a:pt x="1328" y="16"/>
                  </a:lnTo>
                  <a:lnTo>
                    <a:pt x="1340" y="26"/>
                  </a:lnTo>
                  <a:lnTo>
                    <a:pt x="1352" y="40"/>
                  </a:lnTo>
                  <a:lnTo>
                    <a:pt x="1360" y="56"/>
                  </a:lnTo>
                  <a:lnTo>
                    <a:pt x="1366" y="72"/>
                  </a:lnTo>
                  <a:lnTo>
                    <a:pt x="1368" y="92"/>
                  </a:lnTo>
                  <a:lnTo>
                    <a:pt x="1368" y="692"/>
                  </a:lnTo>
                  <a:lnTo>
                    <a:pt x="1368" y="692"/>
                  </a:lnTo>
                  <a:lnTo>
                    <a:pt x="1366" y="710"/>
                  </a:lnTo>
                  <a:lnTo>
                    <a:pt x="1360" y="726"/>
                  </a:lnTo>
                  <a:lnTo>
                    <a:pt x="1352" y="742"/>
                  </a:lnTo>
                  <a:lnTo>
                    <a:pt x="1340" y="756"/>
                  </a:lnTo>
                  <a:lnTo>
                    <a:pt x="1328" y="766"/>
                  </a:lnTo>
                  <a:lnTo>
                    <a:pt x="1312" y="776"/>
                  </a:lnTo>
                  <a:lnTo>
                    <a:pt x="1294" y="780"/>
                  </a:lnTo>
                  <a:lnTo>
                    <a:pt x="1276" y="782"/>
                  </a:lnTo>
                  <a:lnTo>
                    <a:pt x="90" y="782"/>
                  </a:lnTo>
                  <a:lnTo>
                    <a:pt x="90" y="782"/>
                  </a:lnTo>
                  <a:lnTo>
                    <a:pt x="72" y="780"/>
                  </a:lnTo>
                  <a:lnTo>
                    <a:pt x="54" y="776"/>
                  </a:lnTo>
                  <a:lnTo>
                    <a:pt x="40" y="766"/>
                  </a:lnTo>
                  <a:lnTo>
                    <a:pt x="26" y="756"/>
                  </a:lnTo>
                  <a:lnTo>
                    <a:pt x="14" y="742"/>
                  </a:lnTo>
                  <a:lnTo>
                    <a:pt x="6" y="726"/>
                  </a:lnTo>
                  <a:lnTo>
                    <a:pt x="0" y="710"/>
                  </a:lnTo>
                  <a:lnTo>
                    <a:pt x="0" y="69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6" y="56"/>
                  </a:lnTo>
                  <a:lnTo>
                    <a:pt x="14" y="40"/>
                  </a:lnTo>
                  <a:lnTo>
                    <a:pt x="26" y="26"/>
                  </a:lnTo>
                  <a:lnTo>
                    <a:pt x="40" y="16"/>
                  </a:lnTo>
                  <a:lnTo>
                    <a:pt x="54" y="8"/>
                  </a:lnTo>
                  <a:lnTo>
                    <a:pt x="72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8197451" y="254782"/>
              <a:ext cx="704591" cy="340271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76"/>
                </a:cxn>
                <a:cxn ang="0">
                  <a:pos x="772" y="490"/>
                </a:cxn>
                <a:cxn ang="0">
                  <a:pos x="524" y="0"/>
                </a:cxn>
                <a:cxn ang="0">
                  <a:pos x="368" y="49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56" y="308"/>
                </a:cxn>
                <a:cxn ang="0">
                  <a:pos x="334" y="292"/>
                </a:cxn>
                <a:cxn ang="0">
                  <a:pos x="318" y="284"/>
                </a:cxn>
                <a:cxn ang="0">
                  <a:pos x="346" y="270"/>
                </a:cxn>
                <a:cxn ang="0">
                  <a:pos x="362" y="258"/>
                </a:cxn>
                <a:cxn ang="0">
                  <a:pos x="368" y="244"/>
                </a:cxn>
                <a:cxn ang="0">
                  <a:pos x="368" y="76"/>
                </a:cxn>
                <a:cxn ang="0">
                  <a:pos x="368" y="60"/>
                </a:cxn>
                <a:cxn ang="0">
                  <a:pos x="360" y="32"/>
                </a:cxn>
                <a:cxn ang="0">
                  <a:pos x="344" y="12"/>
                </a:cxn>
                <a:cxn ang="0">
                  <a:pos x="314" y="2"/>
                </a:cxn>
                <a:cxn ang="0">
                  <a:pos x="0" y="0"/>
                </a:cxn>
                <a:cxn ang="0">
                  <a:pos x="34" y="76"/>
                </a:cxn>
                <a:cxn ang="0">
                  <a:pos x="0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60" y="322"/>
                </a:cxn>
                <a:cxn ang="0">
                  <a:pos x="276" y="330"/>
                </a:cxn>
                <a:cxn ang="0">
                  <a:pos x="284" y="344"/>
                </a:cxn>
                <a:cxn ang="0">
                  <a:pos x="288" y="372"/>
                </a:cxn>
                <a:cxn ang="0">
                  <a:pos x="470" y="566"/>
                </a:cxn>
                <a:cxn ang="0">
                  <a:pos x="660" y="394"/>
                </a:cxn>
                <a:cxn ang="0">
                  <a:pos x="1096" y="566"/>
                </a:cxn>
                <a:cxn ang="0">
                  <a:pos x="1114" y="566"/>
                </a:cxn>
                <a:cxn ang="0">
                  <a:pos x="1142" y="560"/>
                </a:cxn>
                <a:cxn ang="0">
                  <a:pos x="1162" y="544"/>
                </a:cxn>
                <a:cxn ang="0">
                  <a:pos x="1170" y="512"/>
                </a:cxn>
                <a:cxn ang="0">
                  <a:pos x="1172" y="76"/>
                </a:cxn>
                <a:cxn ang="0">
                  <a:pos x="1170" y="64"/>
                </a:cxn>
                <a:cxn ang="0">
                  <a:pos x="1162" y="38"/>
                </a:cxn>
                <a:cxn ang="0">
                  <a:pos x="1148" y="18"/>
                </a:cxn>
                <a:cxn ang="0">
                  <a:pos x="1132" y="8"/>
                </a:cxn>
                <a:cxn ang="0">
                  <a:pos x="1110" y="2"/>
                </a:cxn>
                <a:cxn ang="0">
                  <a:pos x="1096" y="0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772" y="0"/>
                  </a:lnTo>
                  <a:lnTo>
                    <a:pt x="772" y="76"/>
                  </a:lnTo>
                  <a:lnTo>
                    <a:pt x="806" y="76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0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2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0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0" y="32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6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2" y="336"/>
                  </a:lnTo>
                  <a:lnTo>
                    <a:pt x="284" y="344"/>
                  </a:lnTo>
                  <a:lnTo>
                    <a:pt x="288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2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0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0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0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8197451" y="254782"/>
              <a:ext cx="704591" cy="340271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806" y="490"/>
                </a:cxn>
                <a:cxn ang="0">
                  <a:pos x="524" y="0"/>
                </a:cxn>
                <a:cxn ang="0">
                  <a:pos x="368" y="334"/>
                </a:cxn>
                <a:cxn ang="0">
                  <a:pos x="366" y="324"/>
                </a:cxn>
                <a:cxn ang="0">
                  <a:pos x="346" y="300"/>
                </a:cxn>
                <a:cxn ang="0">
                  <a:pos x="318" y="284"/>
                </a:cxn>
                <a:cxn ang="0">
                  <a:pos x="334" y="278"/>
                </a:cxn>
                <a:cxn ang="0">
                  <a:pos x="362" y="258"/>
                </a:cxn>
                <a:cxn ang="0">
                  <a:pos x="368" y="230"/>
                </a:cxn>
                <a:cxn ang="0">
                  <a:pos x="368" y="60"/>
                </a:cxn>
                <a:cxn ang="0">
                  <a:pos x="354" y="20"/>
                </a:cxn>
                <a:cxn ang="0">
                  <a:pos x="330" y="6"/>
                </a:cxn>
                <a:cxn ang="0">
                  <a:pos x="0" y="0"/>
                </a:cxn>
                <a:cxn ang="0">
                  <a:pos x="34" y="490"/>
                </a:cxn>
                <a:cxn ang="0">
                  <a:pos x="114" y="566"/>
                </a:cxn>
                <a:cxn ang="0">
                  <a:pos x="248" y="322"/>
                </a:cxn>
                <a:cxn ang="0">
                  <a:pos x="276" y="330"/>
                </a:cxn>
                <a:cxn ang="0">
                  <a:pos x="286" y="352"/>
                </a:cxn>
                <a:cxn ang="0">
                  <a:pos x="470" y="566"/>
                </a:cxn>
                <a:cxn ang="0">
                  <a:pos x="708" y="566"/>
                </a:cxn>
                <a:cxn ang="0">
                  <a:pos x="1114" y="566"/>
                </a:cxn>
                <a:cxn ang="0">
                  <a:pos x="1154" y="554"/>
                </a:cxn>
                <a:cxn ang="0">
                  <a:pos x="1168" y="530"/>
                </a:cxn>
                <a:cxn ang="0">
                  <a:pos x="1172" y="76"/>
                </a:cxn>
                <a:cxn ang="0">
                  <a:pos x="1168" y="52"/>
                </a:cxn>
                <a:cxn ang="0">
                  <a:pos x="1154" y="24"/>
                </a:cxn>
                <a:cxn ang="0">
                  <a:pos x="1132" y="8"/>
                </a:cxn>
                <a:cxn ang="0">
                  <a:pos x="1096" y="0"/>
                </a:cxn>
                <a:cxn ang="0">
                  <a:pos x="1096" y="2"/>
                </a:cxn>
                <a:cxn ang="0">
                  <a:pos x="1130" y="8"/>
                </a:cxn>
                <a:cxn ang="0">
                  <a:pos x="1154" y="24"/>
                </a:cxn>
                <a:cxn ang="0">
                  <a:pos x="1168" y="52"/>
                </a:cxn>
                <a:cxn ang="0">
                  <a:pos x="1172" y="76"/>
                </a:cxn>
                <a:cxn ang="0">
                  <a:pos x="1170" y="512"/>
                </a:cxn>
                <a:cxn ang="0">
                  <a:pos x="1152" y="552"/>
                </a:cxn>
                <a:cxn ang="0">
                  <a:pos x="1130" y="564"/>
                </a:cxn>
                <a:cxn ang="0">
                  <a:pos x="708" y="566"/>
                </a:cxn>
                <a:cxn ang="0">
                  <a:pos x="470" y="566"/>
                </a:cxn>
                <a:cxn ang="0">
                  <a:pos x="290" y="372"/>
                </a:cxn>
                <a:cxn ang="0">
                  <a:pos x="282" y="336"/>
                </a:cxn>
                <a:cxn ang="0">
                  <a:pos x="268" y="326"/>
                </a:cxn>
                <a:cxn ang="0">
                  <a:pos x="114" y="322"/>
                </a:cxn>
                <a:cxn ang="0">
                  <a:pos x="0" y="490"/>
                </a:cxn>
                <a:cxn ang="0">
                  <a:pos x="0" y="80"/>
                </a:cxn>
                <a:cxn ang="0">
                  <a:pos x="292" y="2"/>
                </a:cxn>
                <a:cxn ang="0">
                  <a:pos x="344" y="12"/>
                </a:cxn>
                <a:cxn ang="0">
                  <a:pos x="360" y="32"/>
                </a:cxn>
                <a:cxn ang="0">
                  <a:pos x="368" y="76"/>
                </a:cxn>
                <a:cxn ang="0">
                  <a:pos x="366" y="244"/>
                </a:cxn>
                <a:cxn ang="0">
                  <a:pos x="356" y="264"/>
                </a:cxn>
                <a:cxn ang="0">
                  <a:pos x="318" y="284"/>
                </a:cxn>
                <a:cxn ang="0">
                  <a:pos x="334" y="292"/>
                </a:cxn>
                <a:cxn ang="0">
                  <a:pos x="362" y="316"/>
                </a:cxn>
                <a:cxn ang="0">
                  <a:pos x="366" y="330"/>
                </a:cxn>
                <a:cxn ang="0">
                  <a:pos x="368" y="490"/>
                </a:cxn>
                <a:cxn ang="0">
                  <a:pos x="650" y="2"/>
                </a:cxn>
                <a:cxn ang="0">
                  <a:pos x="808" y="76"/>
                </a:cxn>
                <a:cxn ang="0">
                  <a:pos x="1096" y="2"/>
                </a:cxn>
              </a:cxnLst>
              <a:rect l="0" t="0" r="r" b="b"/>
              <a:pathLst>
                <a:path w="1172" h="566">
                  <a:moveTo>
                    <a:pt x="1096" y="0"/>
                  </a:moveTo>
                  <a:lnTo>
                    <a:pt x="1096" y="0"/>
                  </a:lnTo>
                  <a:lnTo>
                    <a:pt x="772" y="0"/>
                  </a:lnTo>
                  <a:lnTo>
                    <a:pt x="772" y="78"/>
                  </a:lnTo>
                  <a:lnTo>
                    <a:pt x="806" y="78"/>
                  </a:lnTo>
                  <a:lnTo>
                    <a:pt x="806" y="490"/>
                  </a:lnTo>
                  <a:lnTo>
                    <a:pt x="772" y="490"/>
                  </a:lnTo>
                  <a:lnTo>
                    <a:pt x="652" y="0"/>
                  </a:lnTo>
                  <a:lnTo>
                    <a:pt x="524" y="0"/>
                  </a:lnTo>
                  <a:lnTo>
                    <a:pt x="406" y="490"/>
                  </a:lnTo>
                  <a:lnTo>
                    <a:pt x="368" y="490"/>
                  </a:lnTo>
                  <a:lnTo>
                    <a:pt x="368" y="334"/>
                  </a:lnTo>
                  <a:lnTo>
                    <a:pt x="368" y="334"/>
                  </a:lnTo>
                  <a:lnTo>
                    <a:pt x="368" y="328"/>
                  </a:lnTo>
                  <a:lnTo>
                    <a:pt x="366" y="324"/>
                  </a:lnTo>
                  <a:lnTo>
                    <a:pt x="362" y="316"/>
                  </a:lnTo>
                  <a:lnTo>
                    <a:pt x="356" y="308"/>
                  </a:lnTo>
                  <a:lnTo>
                    <a:pt x="346" y="300"/>
                  </a:lnTo>
                  <a:lnTo>
                    <a:pt x="334" y="290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78"/>
                  </a:lnTo>
                  <a:lnTo>
                    <a:pt x="346" y="272"/>
                  </a:lnTo>
                  <a:lnTo>
                    <a:pt x="356" y="264"/>
                  </a:lnTo>
                  <a:lnTo>
                    <a:pt x="362" y="258"/>
                  </a:lnTo>
                  <a:lnTo>
                    <a:pt x="366" y="250"/>
                  </a:lnTo>
                  <a:lnTo>
                    <a:pt x="368" y="244"/>
                  </a:lnTo>
                  <a:lnTo>
                    <a:pt x="368" y="230"/>
                  </a:lnTo>
                  <a:lnTo>
                    <a:pt x="368" y="76"/>
                  </a:lnTo>
                  <a:lnTo>
                    <a:pt x="368" y="76"/>
                  </a:lnTo>
                  <a:lnTo>
                    <a:pt x="368" y="60"/>
                  </a:lnTo>
                  <a:lnTo>
                    <a:pt x="366" y="44"/>
                  </a:lnTo>
                  <a:lnTo>
                    <a:pt x="362" y="32"/>
                  </a:lnTo>
                  <a:lnTo>
                    <a:pt x="354" y="20"/>
                  </a:lnTo>
                  <a:lnTo>
                    <a:pt x="354" y="20"/>
                  </a:lnTo>
                  <a:lnTo>
                    <a:pt x="344" y="12"/>
                  </a:lnTo>
                  <a:lnTo>
                    <a:pt x="330" y="6"/>
                  </a:lnTo>
                  <a:lnTo>
                    <a:pt x="314" y="2"/>
                  </a:lnTo>
                  <a:lnTo>
                    <a:pt x="29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4" y="78"/>
                  </a:lnTo>
                  <a:lnTo>
                    <a:pt x="34" y="490"/>
                  </a:lnTo>
                  <a:lnTo>
                    <a:pt x="0" y="490"/>
                  </a:lnTo>
                  <a:lnTo>
                    <a:pt x="0" y="566"/>
                  </a:lnTo>
                  <a:lnTo>
                    <a:pt x="114" y="566"/>
                  </a:lnTo>
                  <a:lnTo>
                    <a:pt x="114" y="322"/>
                  </a:lnTo>
                  <a:lnTo>
                    <a:pt x="248" y="322"/>
                  </a:lnTo>
                  <a:lnTo>
                    <a:pt x="248" y="322"/>
                  </a:lnTo>
                  <a:lnTo>
                    <a:pt x="260" y="322"/>
                  </a:lnTo>
                  <a:lnTo>
                    <a:pt x="268" y="326"/>
                  </a:lnTo>
                  <a:lnTo>
                    <a:pt x="276" y="330"/>
                  </a:lnTo>
                  <a:lnTo>
                    <a:pt x="280" y="336"/>
                  </a:lnTo>
                  <a:lnTo>
                    <a:pt x="284" y="344"/>
                  </a:lnTo>
                  <a:lnTo>
                    <a:pt x="286" y="352"/>
                  </a:lnTo>
                  <a:lnTo>
                    <a:pt x="288" y="372"/>
                  </a:lnTo>
                  <a:lnTo>
                    <a:pt x="288" y="566"/>
                  </a:lnTo>
                  <a:lnTo>
                    <a:pt x="470" y="566"/>
                  </a:lnTo>
                  <a:lnTo>
                    <a:pt x="512" y="394"/>
                  </a:lnTo>
                  <a:lnTo>
                    <a:pt x="660" y="394"/>
                  </a:lnTo>
                  <a:lnTo>
                    <a:pt x="708" y="566"/>
                  </a:lnTo>
                  <a:lnTo>
                    <a:pt x="1096" y="566"/>
                  </a:lnTo>
                  <a:lnTo>
                    <a:pt x="1096" y="566"/>
                  </a:lnTo>
                  <a:lnTo>
                    <a:pt x="1114" y="566"/>
                  </a:lnTo>
                  <a:lnTo>
                    <a:pt x="1130" y="564"/>
                  </a:lnTo>
                  <a:lnTo>
                    <a:pt x="1142" y="560"/>
                  </a:lnTo>
                  <a:lnTo>
                    <a:pt x="1154" y="554"/>
                  </a:lnTo>
                  <a:lnTo>
                    <a:pt x="1154" y="554"/>
                  </a:lnTo>
                  <a:lnTo>
                    <a:pt x="1162" y="544"/>
                  </a:lnTo>
                  <a:lnTo>
                    <a:pt x="1168" y="530"/>
                  </a:lnTo>
                  <a:lnTo>
                    <a:pt x="1172" y="512"/>
                  </a:lnTo>
                  <a:lnTo>
                    <a:pt x="1172" y="490"/>
                  </a:lnTo>
                  <a:lnTo>
                    <a:pt x="1172" y="76"/>
                  </a:lnTo>
                  <a:lnTo>
                    <a:pt x="1172" y="76"/>
                  </a:lnTo>
                  <a:lnTo>
                    <a:pt x="1172" y="64"/>
                  </a:lnTo>
                  <a:lnTo>
                    <a:pt x="1168" y="52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54" y="24"/>
                  </a:lnTo>
                  <a:lnTo>
                    <a:pt x="1148" y="18"/>
                  </a:lnTo>
                  <a:lnTo>
                    <a:pt x="1140" y="12"/>
                  </a:lnTo>
                  <a:lnTo>
                    <a:pt x="1132" y="8"/>
                  </a:lnTo>
                  <a:lnTo>
                    <a:pt x="1122" y="4"/>
                  </a:lnTo>
                  <a:lnTo>
                    <a:pt x="1110" y="2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096" y="2"/>
                  </a:lnTo>
                  <a:lnTo>
                    <a:pt x="1096" y="2"/>
                  </a:lnTo>
                  <a:lnTo>
                    <a:pt x="1110" y="2"/>
                  </a:lnTo>
                  <a:lnTo>
                    <a:pt x="1120" y="4"/>
                  </a:lnTo>
                  <a:lnTo>
                    <a:pt x="1130" y="8"/>
                  </a:lnTo>
                  <a:lnTo>
                    <a:pt x="1140" y="12"/>
                  </a:lnTo>
                  <a:lnTo>
                    <a:pt x="1146" y="18"/>
                  </a:lnTo>
                  <a:lnTo>
                    <a:pt x="1154" y="24"/>
                  </a:lnTo>
                  <a:lnTo>
                    <a:pt x="1162" y="38"/>
                  </a:lnTo>
                  <a:lnTo>
                    <a:pt x="1162" y="38"/>
                  </a:lnTo>
                  <a:lnTo>
                    <a:pt x="1168" y="52"/>
                  </a:lnTo>
                  <a:lnTo>
                    <a:pt x="1170" y="66"/>
                  </a:lnTo>
                  <a:lnTo>
                    <a:pt x="1170" y="66"/>
                  </a:lnTo>
                  <a:lnTo>
                    <a:pt x="1172" y="76"/>
                  </a:lnTo>
                  <a:lnTo>
                    <a:pt x="1172" y="490"/>
                  </a:lnTo>
                  <a:lnTo>
                    <a:pt x="1172" y="490"/>
                  </a:lnTo>
                  <a:lnTo>
                    <a:pt x="1170" y="512"/>
                  </a:lnTo>
                  <a:lnTo>
                    <a:pt x="1166" y="530"/>
                  </a:lnTo>
                  <a:lnTo>
                    <a:pt x="1160" y="544"/>
                  </a:lnTo>
                  <a:lnTo>
                    <a:pt x="1152" y="552"/>
                  </a:lnTo>
                  <a:lnTo>
                    <a:pt x="1152" y="552"/>
                  </a:lnTo>
                  <a:lnTo>
                    <a:pt x="1142" y="560"/>
                  </a:lnTo>
                  <a:lnTo>
                    <a:pt x="1130" y="564"/>
                  </a:lnTo>
                  <a:lnTo>
                    <a:pt x="1114" y="566"/>
                  </a:lnTo>
                  <a:lnTo>
                    <a:pt x="1096" y="566"/>
                  </a:lnTo>
                  <a:lnTo>
                    <a:pt x="708" y="566"/>
                  </a:lnTo>
                  <a:lnTo>
                    <a:pt x="660" y="394"/>
                  </a:lnTo>
                  <a:lnTo>
                    <a:pt x="510" y="394"/>
                  </a:lnTo>
                  <a:lnTo>
                    <a:pt x="470" y="566"/>
                  </a:lnTo>
                  <a:lnTo>
                    <a:pt x="290" y="566"/>
                  </a:lnTo>
                  <a:lnTo>
                    <a:pt x="290" y="372"/>
                  </a:lnTo>
                  <a:lnTo>
                    <a:pt x="290" y="372"/>
                  </a:lnTo>
                  <a:lnTo>
                    <a:pt x="288" y="352"/>
                  </a:lnTo>
                  <a:lnTo>
                    <a:pt x="286" y="344"/>
                  </a:lnTo>
                  <a:lnTo>
                    <a:pt x="282" y="336"/>
                  </a:lnTo>
                  <a:lnTo>
                    <a:pt x="282" y="336"/>
                  </a:lnTo>
                  <a:lnTo>
                    <a:pt x="276" y="330"/>
                  </a:lnTo>
                  <a:lnTo>
                    <a:pt x="268" y="326"/>
                  </a:lnTo>
                  <a:lnTo>
                    <a:pt x="260" y="322"/>
                  </a:lnTo>
                  <a:lnTo>
                    <a:pt x="248" y="322"/>
                  </a:lnTo>
                  <a:lnTo>
                    <a:pt x="114" y="322"/>
                  </a:lnTo>
                  <a:lnTo>
                    <a:pt x="114" y="566"/>
                  </a:lnTo>
                  <a:lnTo>
                    <a:pt x="0" y="566"/>
                  </a:lnTo>
                  <a:lnTo>
                    <a:pt x="0" y="490"/>
                  </a:lnTo>
                  <a:lnTo>
                    <a:pt x="34" y="490"/>
                  </a:lnTo>
                  <a:lnTo>
                    <a:pt x="34" y="76"/>
                  </a:lnTo>
                  <a:lnTo>
                    <a:pt x="0" y="80"/>
                  </a:lnTo>
                  <a:lnTo>
                    <a:pt x="0" y="2"/>
                  </a:lnTo>
                  <a:lnTo>
                    <a:pt x="292" y="2"/>
                  </a:lnTo>
                  <a:lnTo>
                    <a:pt x="292" y="2"/>
                  </a:lnTo>
                  <a:lnTo>
                    <a:pt x="314" y="2"/>
                  </a:lnTo>
                  <a:lnTo>
                    <a:pt x="330" y="6"/>
                  </a:lnTo>
                  <a:lnTo>
                    <a:pt x="344" y="12"/>
                  </a:lnTo>
                  <a:lnTo>
                    <a:pt x="354" y="22"/>
                  </a:lnTo>
                  <a:lnTo>
                    <a:pt x="354" y="22"/>
                  </a:lnTo>
                  <a:lnTo>
                    <a:pt x="360" y="32"/>
                  </a:lnTo>
                  <a:lnTo>
                    <a:pt x="364" y="44"/>
                  </a:lnTo>
                  <a:lnTo>
                    <a:pt x="368" y="60"/>
                  </a:lnTo>
                  <a:lnTo>
                    <a:pt x="368" y="76"/>
                  </a:lnTo>
                  <a:lnTo>
                    <a:pt x="368" y="230"/>
                  </a:lnTo>
                  <a:lnTo>
                    <a:pt x="368" y="230"/>
                  </a:lnTo>
                  <a:lnTo>
                    <a:pt x="366" y="244"/>
                  </a:lnTo>
                  <a:lnTo>
                    <a:pt x="366" y="250"/>
                  </a:lnTo>
                  <a:lnTo>
                    <a:pt x="362" y="258"/>
                  </a:lnTo>
                  <a:lnTo>
                    <a:pt x="356" y="264"/>
                  </a:lnTo>
                  <a:lnTo>
                    <a:pt x="346" y="270"/>
                  </a:lnTo>
                  <a:lnTo>
                    <a:pt x="334" y="276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18" y="284"/>
                  </a:lnTo>
                  <a:lnTo>
                    <a:pt x="334" y="292"/>
                  </a:lnTo>
                  <a:lnTo>
                    <a:pt x="346" y="300"/>
                  </a:lnTo>
                  <a:lnTo>
                    <a:pt x="356" y="308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6" y="324"/>
                  </a:lnTo>
                  <a:lnTo>
                    <a:pt x="366" y="330"/>
                  </a:lnTo>
                  <a:lnTo>
                    <a:pt x="366" y="330"/>
                  </a:lnTo>
                  <a:lnTo>
                    <a:pt x="368" y="334"/>
                  </a:lnTo>
                  <a:lnTo>
                    <a:pt x="368" y="490"/>
                  </a:lnTo>
                  <a:lnTo>
                    <a:pt x="406" y="490"/>
                  </a:lnTo>
                  <a:lnTo>
                    <a:pt x="524" y="2"/>
                  </a:lnTo>
                  <a:lnTo>
                    <a:pt x="650" y="2"/>
                  </a:lnTo>
                  <a:lnTo>
                    <a:pt x="772" y="490"/>
                  </a:lnTo>
                  <a:lnTo>
                    <a:pt x="808" y="490"/>
                  </a:lnTo>
                  <a:lnTo>
                    <a:pt x="808" y="76"/>
                  </a:lnTo>
                  <a:lnTo>
                    <a:pt x="772" y="76"/>
                  </a:lnTo>
                  <a:lnTo>
                    <a:pt x="772" y="2"/>
                  </a:lnTo>
                  <a:lnTo>
                    <a:pt x="1096" y="2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8510068" y="284842"/>
              <a:ext cx="74547" cy="16953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6" y="0"/>
                </a:cxn>
              </a:cxnLst>
              <a:rect l="0" t="0" r="r" b="b"/>
              <a:pathLst>
                <a:path w="124" h="282">
                  <a:moveTo>
                    <a:pt x="66" y="0"/>
                  </a:moveTo>
                  <a:lnTo>
                    <a:pt x="124" y="282"/>
                  </a:lnTo>
                  <a:lnTo>
                    <a:pt x="0" y="28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8510068" y="284842"/>
              <a:ext cx="74547" cy="170737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124" y="282"/>
                </a:cxn>
                <a:cxn ang="0">
                  <a:pos x="0" y="282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0" y="284"/>
                </a:cxn>
                <a:cxn ang="0">
                  <a:pos x="124" y="284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124" h="284">
                  <a:moveTo>
                    <a:pt x="66" y="0"/>
                  </a:moveTo>
                  <a:lnTo>
                    <a:pt x="66" y="0"/>
                  </a:lnTo>
                  <a:lnTo>
                    <a:pt x="124" y="282"/>
                  </a:lnTo>
                  <a:lnTo>
                    <a:pt x="0" y="282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284"/>
                  </a:lnTo>
                  <a:lnTo>
                    <a:pt x="124" y="284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8730102" y="300472"/>
              <a:ext cx="123844" cy="2476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2"/>
                </a:cxn>
                <a:cxn ang="0">
                  <a:pos x="168" y="412"/>
                </a:cxn>
                <a:cxn ang="0">
                  <a:pos x="168" y="412"/>
                </a:cxn>
                <a:cxn ang="0">
                  <a:pos x="180" y="410"/>
                </a:cxn>
                <a:cxn ang="0">
                  <a:pos x="190" y="408"/>
                </a:cxn>
                <a:cxn ang="0">
                  <a:pos x="196" y="404"/>
                </a:cxn>
                <a:cxn ang="0">
                  <a:pos x="202" y="398"/>
                </a:cxn>
                <a:cxn ang="0">
                  <a:pos x="204" y="394"/>
                </a:cxn>
                <a:cxn ang="0">
                  <a:pos x="206" y="386"/>
                </a:cxn>
                <a:cxn ang="0">
                  <a:pos x="206" y="372"/>
                </a:cxn>
                <a:cxn ang="0">
                  <a:pos x="206" y="44"/>
                </a:cxn>
                <a:cxn ang="0">
                  <a:pos x="206" y="44"/>
                </a:cxn>
                <a:cxn ang="0">
                  <a:pos x="206" y="30"/>
                </a:cxn>
                <a:cxn ang="0">
                  <a:pos x="204" y="22"/>
                </a:cxn>
                <a:cxn ang="0">
                  <a:pos x="200" y="16"/>
                </a:cxn>
                <a:cxn ang="0">
                  <a:pos x="194" y="10"/>
                </a:cxn>
                <a:cxn ang="0">
                  <a:pos x="186" y="4"/>
                </a:cxn>
                <a:cxn ang="0">
                  <a:pos x="174" y="0"/>
                </a:cxn>
                <a:cxn ang="0">
                  <a:pos x="158" y="0"/>
                </a:cxn>
                <a:cxn ang="0">
                  <a:pos x="0" y="0"/>
                </a:cxn>
              </a:cxnLst>
              <a:rect l="0" t="0" r="r" b="b"/>
              <a:pathLst>
                <a:path w="206" h="412">
                  <a:moveTo>
                    <a:pt x="0" y="0"/>
                  </a:moveTo>
                  <a:lnTo>
                    <a:pt x="0" y="412"/>
                  </a:lnTo>
                  <a:lnTo>
                    <a:pt x="168" y="412"/>
                  </a:lnTo>
                  <a:lnTo>
                    <a:pt x="168" y="412"/>
                  </a:lnTo>
                  <a:lnTo>
                    <a:pt x="180" y="410"/>
                  </a:lnTo>
                  <a:lnTo>
                    <a:pt x="190" y="408"/>
                  </a:lnTo>
                  <a:lnTo>
                    <a:pt x="196" y="404"/>
                  </a:lnTo>
                  <a:lnTo>
                    <a:pt x="202" y="398"/>
                  </a:lnTo>
                  <a:lnTo>
                    <a:pt x="204" y="394"/>
                  </a:lnTo>
                  <a:lnTo>
                    <a:pt x="206" y="386"/>
                  </a:lnTo>
                  <a:lnTo>
                    <a:pt x="206" y="372"/>
                  </a:lnTo>
                  <a:lnTo>
                    <a:pt x="206" y="44"/>
                  </a:lnTo>
                  <a:lnTo>
                    <a:pt x="206" y="44"/>
                  </a:lnTo>
                  <a:lnTo>
                    <a:pt x="206" y="30"/>
                  </a:lnTo>
                  <a:lnTo>
                    <a:pt x="204" y="22"/>
                  </a:lnTo>
                  <a:lnTo>
                    <a:pt x="200" y="16"/>
                  </a:lnTo>
                  <a:lnTo>
                    <a:pt x="194" y="10"/>
                  </a:lnTo>
                  <a:lnTo>
                    <a:pt x="186" y="4"/>
                  </a:lnTo>
                  <a:lnTo>
                    <a:pt x="174" y="0"/>
                  </a:lnTo>
                  <a:lnTo>
                    <a:pt x="1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8730102" y="299270"/>
              <a:ext cx="123844" cy="24889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80" y="412"/>
                </a:cxn>
                <a:cxn ang="0">
                  <a:pos x="190" y="410"/>
                </a:cxn>
                <a:cxn ang="0">
                  <a:pos x="198" y="406"/>
                </a:cxn>
                <a:cxn ang="0">
                  <a:pos x="202" y="402"/>
                </a:cxn>
                <a:cxn ang="0">
                  <a:pos x="202" y="402"/>
                </a:cxn>
                <a:cxn ang="0">
                  <a:pos x="204" y="396"/>
                </a:cxn>
                <a:cxn ang="0">
                  <a:pos x="206" y="388"/>
                </a:cxn>
                <a:cxn ang="0">
                  <a:pos x="206" y="374"/>
                </a:cxn>
                <a:cxn ang="0">
                  <a:pos x="206" y="46"/>
                </a:cxn>
                <a:cxn ang="0">
                  <a:pos x="206" y="46"/>
                </a:cxn>
                <a:cxn ang="0">
                  <a:pos x="206" y="32"/>
                </a:cxn>
                <a:cxn ang="0">
                  <a:pos x="204" y="24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194" y="10"/>
                </a:cxn>
                <a:cxn ang="0">
                  <a:pos x="186" y="6"/>
                </a:cxn>
                <a:cxn ang="0">
                  <a:pos x="174" y="2"/>
                </a:cxn>
                <a:cxn ang="0">
                  <a:pos x="15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58" y="2"/>
                </a:cxn>
                <a:cxn ang="0">
                  <a:pos x="158" y="2"/>
                </a:cxn>
                <a:cxn ang="0">
                  <a:pos x="174" y="2"/>
                </a:cxn>
                <a:cxn ang="0">
                  <a:pos x="186" y="6"/>
                </a:cxn>
                <a:cxn ang="0">
                  <a:pos x="194" y="12"/>
                </a:cxn>
                <a:cxn ang="0">
                  <a:pos x="200" y="18"/>
                </a:cxn>
                <a:cxn ang="0">
                  <a:pos x="200" y="18"/>
                </a:cxn>
                <a:cxn ang="0">
                  <a:pos x="204" y="24"/>
                </a:cxn>
                <a:cxn ang="0">
                  <a:pos x="204" y="32"/>
                </a:cxn>
                <a:cxn ang="0">
                  <a:pos x="206" y="46"/>
                </a:cxn>
                <a:cxn ang="0">
                  <a:pos x="206" y="374"/>
                </a:cxn>
                <a:cxn ang="0">
                  <a:pos x="206" y="374"/>
                </a:cxn>
                <a:cxn ang="0">
                  <a:pos x="206" y="388"/>
                </a:cxn>
                <a:cxn ang="0">
                  <a:pos x="204" y="394"/>
                </a:cxn>
                <a:cxn ang="0">
                  <a:pos x="202" y="400"/>
                </a:cxn>
                <a:cxn ang="0">
                  <a:pos x="202" y="400"/>
                </a:cxn>
                <a:cxn ang="0">
                  <a:pos x="196" y="406"/>
                </a:cxn>
                <a:cxn ang="0">
                  <a:pos x="190" y="410"/>
                </a:cxn>
                <a:cxn ang="0">
                  <a:pos x="180" y="412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168" y="414"/>
                </a:cxn>
                <a:cxn ang="0">
                  <a:pos x="0" y="41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06" h="414">
                  <a:moveTo>
                    <a:pt x="0" y="2"/>
                  </a:moveTo>
                  <a:lnTo>
                    <a:pt x="0" y="2"/>
                  </a:lnTo>
                  <a:lnTo>
                    <a:pt x="0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80" y="412"/>
                  </a:lnTo>
                  <a:lnTo>
                    <a:pt x="190" y="410"/>
                  </a:lnTo>
                  <a:lnTo>
                    <a:pt x="198" y="406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4" y="396"/>
                  </a:lnTo>
                  <a:lnTo>
                    <a:pt x="206" y="388"/>
                  </a:lnTo>
                  <a:lnTo>
                    <a:pt x="206" y="374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206" y="32"/>
                  </a:lnTo>
                  <a:lnTo>
                    <a:pt x="204" y="24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194" y="10"/>
                  </a:lnTo>
                  <a:lnTo>
                    <a:pt x="186" y="6"/>
                  </a:lnTo>
                  <a:lnTo>
                    <a:pt x="174" y="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194" y="12"/>
                  </a:lnTo>
                  <a:lnTo>
                    <a:pt x="200" y="18"/>
                  </a:lnTo>
                  <a:lnTo>
                    <a:pt x="200" y="18"/>
                  </a:lnTo>
                  <a:lnTo>
                    <a:pt x="204" y="24"/>
                  </a:lnTo>
                  <a:lnTo>
                    <a:pt x="204" y="32"/>
                  </a:lnTo>
                  <a:lnTo>
                    <a:pt x="206" y="46"/>
                  </a:lnTo>
                  <a:lnTo>
                    <a:pt x="206" y="374"/>
                  </a:lnTo>
                  <a:lnTo>
                    <a:pt x="206" y="374"/>
                  </a:lnTo>
                  <a:lnTo>
                    <a:pt x="206" y="388"/>
                  </a:lnTo>
                  <a:lnTo>
                    <a:pt x="204" y="394"/>
                  </a:lnTo>
                  <a:lnTo>
                    <a:pt x="202" y="400"/>
                  </a:lnTo>
                  <a:lnTo>
                    <a:pt x="202" y="400"/>
                  </a:lnTo>
                  <a:lnTo>
                    <a:pt x="196" y="406"/>
                  </a:lnTo>
                  <a:lnTo>
                    <a:pt x="190" y="410"/>
                  </a:lnTo>
                  <a:lnTo>
                    <a:pt x="180" y="412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0" y="41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8262379" y="300472"/>
              <a:ext cx="107011" cy="1022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0"/>
                </a:cxn>
                <a:cxn ang="0">
                  <a:pos x="142" y="170"/>
                </a:cxn>
                <a:cxn ang="0">
                  <a:pos x="142" y="170"/>
                </a:cxn>
                <a:cxn ang="0">
                  <a:pos x="152" y="168"/>
                </a:cxn>
                <a:cxn ang="0">
                  <a:pos x="162" y="164"/>
                </a:cxn>
                <a:cxn ang="0">
                  <a:pos x="168" y="160"/>
                </a:cxn>
                <a:cxn ang="0">
                  <a:pos x="172" y="154"/>
                </a:cxn>
                <a:cxn ang="0">
                  <a:pos x="174" y="148"/>
                </a:cxn>
                <a:cxn ang="0">
                  <a:pos x="176" y="140"/>
                </a:cxn>
                <a:cxn ang="0">
                  <a:pos x="178" y="126"/>
                </a:cxn>
                <a:cxn ang="0">
                  <a:pos x="178" y="38"/>
                </a:cxn>
                <a:cxn ang="0">
                  <a:pos x="178" y="38"/>
                </a:cxn>
                <a:cxn ang="0">
                  <a:pos x="174" y="24"/>
                </a:cxn>
                <a:cxn ang="0">
                  <a:pos x="172" y="18"/>
                </a:cxn>
                <a:cxn ang="0">
                  <a:pos x="168" y="12"/>
                </a:cxn>
                <a:cxn ang="0">
                  <a:pos x="164" y="8"/>
                </a:cxn>
                <a:cxn ang="0">
                  <a:pos x="156" y="2"/>
                </a:cxn>
                <a:cxn ang="0">
                  <a:pos x="148" y="0"/>
                </a:cxn>
                <a:cxn ang="0">
                  <a:pos x="136" y="0"/>
                </a:cxn>
                <a:cxn ang="0">
                  <a:pos x="0" y="0"/>
                </a:cxn>
              </a:cxnLst>
              <a:rect l="0" t="0" r="r" b="b"/>
              <a:pathLst>
                <a:path w="178" h="170">
                  <a:moveTo>
                    <a:pt x="0" y="0"/>
                  </a:moveTo>
                  <a:lnTo>
                    <a:pt x="0" y="170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52" y="168"/>
                  </a:lnTo>
                  <a:lnTo>
                    <a:pt x="162" y="164"/>
                  </a:lnTo>
                  <a:lnTo>
                    <a:pt x="168" y="160"/>
                  </a:lnTo>
                  <a:lnTo>
                    <a:pt x="172" y="154"/>
                  </a:lnTo>
                  <a:lnTo>
                    <a:pt x="174" y="148"/>
                  </a:lnTo>
                  <a:lnTo>
                    <a:pt x="176" y="140"/>
                  </a:lnTo>
                  <a:lnTo>
                    <a:pt x="178" y="126"/>
                  </a:lnTo>
                  <a:lnTo>
                    <a:pt x="178" y="38"/>
                  </a:lnTo>
                  <a:lnTo>
                    <a:pt x="178" y="38"/>
                  </a:lnTo>
                  <a:lnTo>
                    <a:pt x="174" y="24"/>
                  </a:lnTo>
                  <a:lnTo>
                    <a:pt x="172" y="18"/>
                  </a:lnTo>
                  <a:lnTo>
                    <a:pt x="168" y="12"/>
                  </a:lnTo>
                  <a:lnTo>
                    <a:pt x="164" y="8"/>
                  </a:lnTo>
                  <a:lnTo>
                    <a:pt x="156" y="2"/>
                  </a:lnTo>
                  <a:lnTo>
                    <a:pt x="148" y="0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8261177" y="299270"/>
              <a:ext cx="108213" cy="104606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0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44" y="174"/>
                </a:cxn>
                <a:cxn ang="0">
                  <a:pos x="154" y="170"/>
                </a:cxn>
                <a:cxn ang="0">
                  <a:pos x="164" y="166"/>
                </a:cxn>
                <a:cxn ang="0">
                  <a:pos x="170" y="162"/>
                </a:cxn>
                <a:cxn ang="0">
                  <a:pos x="174" y="156"/>
                </a:cxn>
                <a:cxn ang="0">
                  <a:pos x="176" y="150"/>
                </a:cxn>
                <a:cxn ang="0">
                  <a:pos x="178" y="142"/>
                </a:cxn>
                <a:cxn ang="0">
                  <a:pos x="180" y="128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80" y="40"/>
                </a:cxn>
                <a:cxn ang="0">
                  <a:pos x="176" y="26"/>
                </a:cxn>
                <a:cxn ang="0">
                  <a:pos x="174" y="20"/>
                </a:cxn>
                <a:cxn ang="0">
                  <a:pos x="170" y="14"/>
                </a:cxn>
                <a:cxn ang="0">
                  <a:pos x="166" y="8"/>
                </a:cxn>
                <a:cxn ang="0">
                  <a:pos x="158" y="4"/>
                </a:cxn>
                <a:cxn ang="0">
                  <a:pos x="150" y="2"/>
                </a:cxn>
                <a:cxn ang="0">
                  <a:pos x="13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8" y="2"/>
                </a:cxn>
                <a:cxn ang="0">
                  <a:pos x="138" y="2"/>
                </a:cxn>
                <a:cxn ang="0">
                  <a:pos x="150" y="2"/>
                </a:cxn>
                <a:cxn ang="0">
                  <a:pos x="158" y="6"/>
                </a:cxn>
                <a:cxn ang="0">
                  <a:pos x="166" y="10"/>
                </a:cxn>
                <a:cxn ang="0">
                  <a:pos x="170" y="14"/>
                </a:cxn>
                <a:cxn ang="0">
                  <a:pos x="174" y="20"/>
                </a:cxn>
                <a:cxn ang="0">
                  <a:pos x="176" y="26"/>
                </a:cxn>
                <a:cxn ang="0">
                  <a:pos x="178" y="40"/>
                </a:cxn>
                <a:cxn ang="0">
                  <a:pos x="180" y="40"/>
                </a:cxn>
                <a:cxn ang="0">
                  <a:pos x="178" y="40"/>
                </a:cxn>
                <a:cxn ang="0">
                  <a:pos x="178" y="128"/>
                </a:cxn>
                <a:cxn ang="0">
                  <a:pos x="178" y="128"/>
                </a:cxn>
                <a:cxn ang="0">
                  <a:pos x="178" y="142"/>
                </a:cxn>
                <a:cxn ang="0">
                  <a:pos x="176" y="150"/>
                </a:cxn>
                <a:cxn ang="0">
                  <a:pos x="174" y="156"/>
                </a:cxn>
                <a:cxn ang="0">
                  <a:pos x="168" y="160"/>
                </a:cxn>
                <a:cxn ang="0">
                  <a:pos x="162" y="166"/>
                </a:cxn>
                <a:cxn ang="0">
                  <a:pos x="154" y="170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144" y="172"/>
                </a:cxn>
                <a:cxn ang="0">
                  <a:pos x="2" y="17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0" h="174">
                  <a:moveTo>
                    <a:pt x="2" y="2"/>
                  </a:moveTo>
                  <a:lnTo>
                    <a:pt x="0" y="2"/>
                  </a:lnTo>
                  <a:lnTo>
                    <a:pt x="0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54" y="170"/>
                  </a:lnTo>
                  <a:lnTo>
                    <a:pt x="164" y="166"/>
                  </a:lnTo>
                  <a:lnTo>
                    <a:pt x="170" y="162"/>
                  </a:lnTo>
                  <a:lnTo>
                    <a:pt x="174" y="156"/>
                  </a:lnTo>
                  <a:lnTo>
                    <a:pt x="176" y="150"/>
                  </a:lnTo>
                  <a:lnTo>
                    <a:pt x="178" y="142"/>
                  </a:lnTo>
                  <a:lnTo>
                    <a:pt x="180" y="128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76" y="26"/>
                  </a:lnTo>
                  <a:lnTo>
                    <a:pt x="174" y="20"/>
                  </a:lnTo>
                  <a:lnTo>
                    <a:pt x="170" y="14"/>
                  </a:lnTo>
                  <a:lnTo>
                    <a:pt x="166" y="8"/>
                  </a:lnTo>
                  <a:lnTo>
                    <a:pt x="158" y="4"/>
                  </a:lnTo>
                  <a:lnTo>
                    <a:pt x="150" y="2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50" y="2"/>
                  </a:lnTo>
                  <a:lnTo>
                    <a:pt x="158" y="6"/>
                  </a:lnTo>
                  <a:lnTo>
                    <a:pt x="166" y="10"/>
                  </a:lnTo>
                  <a:lnTo>
                    <a:pt x="170" y="14"/>
                  </a:lnTo>
                  <a:lnTo>
                    <a:pt x="174" y="20"/>
                  </a:lnTo>
                  <a:lnTo>
                    <a:pt x="176" y="26"/>
                  </a:lnTo>
                  <a:lnTo>
                    <a:pt x="178" y="40"/>
                  </a:lnTo>
                  <a:lnTo>
                    <a:pt x="180" y="40"/>
                  </a:lnTo>
                  <a:lnTo>
                    <a:pt x="178" y="40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42"/>
                  </a:lnTo>
                  <a:lnTo>
                    <a:pt x="176" y="150"/>
                  </a:lnTo>
                  <a:lnTo>
                    <a:pt x="174" y="156"/>
                  </a:lnTo>
                  <a:lnTo>
                    <a:pt x="168" y="160"/>
                  </a:lnTo>
                  <a:lnTo>
                    <a:pt x="162" y="166"/>
                  </a:lnTo>
                  <a:lnTo>
                    <a:pt x="154" y="170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2" y="17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8096452" y="740541"/>
              <a:ext cx="52905" cy="64928"/>
            </a:xfrm>
            <a:custGeom>
              <a:avLst/>
              <a:gdLst/>
              <a:ahLst/>
              <a:cxnLst>
                <a:cxn ang="0">
                  <a:pos x="42" y="66"/>
                </a:cxn>
                <a:cxn ang="0">
                  <a:pos x="38" y="108"/>
                </a:cxn>
                <a:cxn ang="0">
                  <a:pos x="24" y="108"/>
                </a:cxn>
                <a:cxn ang="0">
                  <a:pos x="30" y="66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38" y="54"/>
                </a:cxn>
                <a:cxn ang="0">
                  <a:pos x="38" y="54"/>
                </a:cxn>
                <a:cxn ang="0">
                  <a:pos x="74" y="0"/>
                </a:cxn>
                <a:cxn ang="0">
                  <a:pos x="88" y="0"/>
                </a:cxn>
                <a:cxn ang="0">
                  <a:pos x="42" y="66"/>
                </a:cxn>
              </a:cxnLst>
              <a:rect l="0" t="0" r="r" b="b"/>
              <a:pathLst>
                <a:path w="88" h="108">
                  <a:moveTo>
                    <a:pt x="42" y="66"/>
                  </a:moveTo>
                  <a:lnTo>
                    <a:pt x="38" y="108"/>
                  </a:lnTo>
                  <a:lnTo>
                    <a:pt x="24" y="108"/>
                  </a:lnTo>
                  <a:lnTo>
                    <a:pt x="30" y="6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74" y="0"/>
                  </a:lnTo>
                  <a:lnTo>
                    <a:pt x="88" y="0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8142142" y="754969"/>
              <a:ext cx="48095" cy="51702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8" y="14"/>
                </a:cxn>
                <a:cxn ang="0">
                  <a:pos x="54" y="12"/>
                </a:cxn>
                <a:cxn ang="0">
                  <a:pos x="44" y="8"/>
                </a:cxn>
                <a:cxn ang="0">
                  <a:pos x="38" y="10"/>
                </a:cxn>
                <a:cxn ang="0">
                  <a:pos x="28" y="14"/>
                </a:cxn>
                <a:cxn ang="0">
                  <a:pos x="22" y="18"/>
                </a:cxn>
                <a:cxn ang="0">
                  <a:pos x="14" y="42"/>
                </a:cxn>
                <a:cxn ang="0">
                  <a:pos x="14" y="56"/>
                </a:cxn>
                <a:cxn ang="0">
                  <a:pos x="16" y="68"/>
                </a:cxn>
                <a:cxn ang="0">
                  <a:pos x="20" y="72"/>
                </a:cxn>
                <a:cxn ang="0">
                  <a:pos x="24" y="74"/>
                </a:cxn>
                <a:cxn ang="0">
                  <a:pos x="36" y="78"/>
                </a:cxn>
                <a:cxn ang="0">
                  <a:pos x="42" y="76"/>
                </a:cxn>
                <a:cxn ang="0">
                  <a:pos x="48" y="74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4" y="22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8201058" y="756171"/>
              <a:ext cx="44488" cy="49297"/>
            </a:xfrm>
            <a:custGeom>
              <a:avLst/>
              <a:gdLst/>
              <a:ahLst/>
              <a:cxnLst>
                <a:cxn ang="0">
                  <a:pos x="54" y="82"/>
                </a:cxn>
                <a:cxn ang="0">
                  <a:pos x="54" y="72"/>
                </a:cxn>
                <a:cxn ang="0">
                  <a:pos x="54" y="72"/>
                </a:cxn>
                <a:cxn ang="0">
                  <a:pos x="44" y="78"/>
                </a:cxn>
                <a:cxn ang="0">
                  <a:pos x="44" y="78"/>
                </a:cxn>
                <a:cxn ang="0">
                  <a:pos x="34" y="82"/>
                </a:cxn>
                <a:cxn ang="0">
                  <a:pos x="34" y="82"/>
                </a:cxn>
                <a:cxn ang="0">
                  <a:pos x="28" y="82"/>
                </a:cxn>
                <a:cxn ang="0">
                  <a:pos x="28" y="82"/>
                </a:cxn>
                <a:cxn ang="0">
                  <a:pos x="20" y="82"/>
                </a:cxn>
                <a:cxn ang="0">
                  <a:pos x="20" y="82"/>
                </a:cxn>
                <a:cxn ang="0">
                  <a:pos x="12" y="82"/>
                </a:cxn>
                <a:cxn ang="0">
                  <a:pos x="12" y="82"/>
                </a:cxn>
                <a:cxn ang="0">
                  <a:pos x="6" y="78"/>
                </a:cxn>
                <a:cxn ang="0">
                  <a:pos x="6" y="78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0" y="58"/>
                </a:cxn>
                <a:cxn ang="0">
                  <a:pos x="8" y="0"/>
                </a:cxn>
                <a:cxn ang="0">
                  <a:pos x="20" y="0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4" y="66"/>
                </a:cxn>
                <a:cxn ang="0">
                  <a:pos x="14" y="66"/>
                </a:cxn>
                <a:cxn ang="0">
                  <a:pos x="16" y="70"/>
                </a:cxn>
                <a:cxn ang="0">
                  <a:pos x="16" y="70"/>
                </a:cxn>
                <a:cxn ang="0">
                  <a:pos x="20" y="72"/>
                </a:cxn>
                <a:cxn ang="0">
                  <a:pos x="24" y="72"/>
                </a:cxn>
                <a:cxn ang="0">
                  <a:pos x="24" y="72"/>
                </a:cxn>
                <a:cxn ang="0">
                  <a:pos x="34" y="72"/>
                </a:cxn>
                <a:cxn ang="0">
                  <a:pos x="34" y="72"/>
                </a:cxn>
                <a:cxn ang="0">
                  <a:pos x="42" y="70"/>
                </a:cxn>
                <a:cxn ang="0">
                  <a:pos x="42" y="70"/>
                </a:cxn>
                <a:cxn ang="0">
                  <a:pos x="48" y="66"/>
                </a:cxn>
                <a:cxn ang="0">
                  <a:pos x="48" y="66"/>
                </a:cxn>
                <a:cxn ang="0">
                  <a:pos x="54" y="64"/>
                </a:cxn>
                <a:cxn ang="0">
                  <a:pos x="62" y="0"/>
                </a:cxn>
                <a:cxn ang="0">
                  <a:pos x="74" y="0"/>
                </a:cxn>
                <a:cxn ang="0">
                  <a:pos x="64" y="82"/>
                </a:cxn>
                <a:cxn ang="0">
                  <a:pos x="54" y="82"/>
                </a:cxn>
              </a:cxnLst>
              <a:rect l="0" t="0" r="r" b="b"/>
              <a:pathLst>
                <a:path w="74" h="82">
                  <a:moveTo>
                    <a:pt x="54" y="82"/>
                  </a:moveTo>
                  <a:lnTo>
                    <a:pt x="54" y="72"/>
                  </a:lnTo>
                  <a:lnTo>
                    <a:pt x="54" y="72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8" y="0"/>
                  </a:lnTo>
                  <a:lnTo>
                    <a:pt x="20" y="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54" y="64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64" y="82"/>
                  </a:lnTo>
                  <a:lnTo>
                    <a:pt x="54" y="8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8255165" y="756171"/>
              <a:ext cx="32464" cy="49297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6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6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8322498" y="740541"/>
              <a:ext cx="58916" cy="64928"/>
            </a:xfrm>
            <a:custGeom>
              <a:avLst/>
              <a:gdLst/>
              <a:ahLst/>
              <a:cxnLst>
                <a:cxn ang="0">
                  <a:pos x="84" y="108"/>
                </a:cxn>
                <a:cxn ang="0">
                  <a:pos x="66" y="108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12" y="108"/>
                </a:cxn>
                <a:cxn ang="0">
                  <a:pos x="0" y="108"/>
                </a:cxn>
                <a:cxn ang="0">
                  <a:pos x="14" y="0"/>
                </a:cxn>
                <a:cxn ang="0">
                  <a:pos x="32" y="0"/>
                </a:cxn>
                <a:cxn ang="0">
                  <a:pos x="74" y="94"/>
                </a:cxn>
                <a:cxn ang="0">
                  <a:pos x="76" y="94"/>
                </a:cxn>
                <a:cxn ang="0">
                  <a:pos x="86" y="0"/>
                </a:cxn>
                <a:cxn ang="0">
                  <a:pos x="98" y="0"/>
                </a:cxn>
                <a:cxn ang="0">
                  <a:pos x="84" y="108"/>
                </a:cxn>
              </a:cxnLst>
              <a:rect l="0" t="0" r="r" b="b"/>
              <a:pathLst>
                <a:path w="98" h="108">
                  <a:moveTo>
                    <a:pt x="84" y="108"/>
                  </a:moveTo>
                  <a:lnTo>
                    <a:pt x="66" y="10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12" y="108"/>
                  </a:lnTo>
                  <a:lnTo>
                    <a:pt x="0" y="108"/>
                  </a:lnTo>
                  <a:lnTo>
                    <a:pt x="14" y="0"/>
                  </a:lnTo>
                  <a:lnTo>
                    <a:pt x="32" y="0"/>
                  </a:lnTo>
                  <a:lnTo>
                    <a:pt x="74" y="94"/>
                  </a:lnTo>
                  <a:lnTo>
                    <a:pt x="76" y="94"/>
                  </a:lnTo>
                  <a:lnTo>
                    <a:pt x="86" y="0"/>
                  </a:lnTo>
                  <a:lnTo>
                    <a:pt x="98" y="0"/>
                  </a:lnTo>
                  <a:lnTo>
                    <a:pt x="84" y="10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8388629" y="754969"/>
              <a:ext cx="45690" cy="51702"/>
            </a:xfrm>
            <a:custGeom>
              <a:avLst/>
              <a:gdLst/>
              <a:ahLst/>
              <a:cxnLst>
                <a:cxn ang="0">
                  <a:pos x="14" y="46"/>
                </a:cxn>
                <a:cxn ang="0">
                  <a:pos x="16" y="64"/>
                </a:cxn>
                <a:cxn ang="0">
                  <a:pos x="20" y="70"/>
                </a:cxn>
                <a:cxn ang="0">
                  <a:pos x="24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6" y="76"/>
                </a:cxn>
                <a:cxn ang="0">
                  <a:pos x="66" y="74"/>
                </a:cxn>
                <a:cxn ang="0">
                  <a:pos x="64" y="82"/>
                </a:cxn>
                <a:cxn ang="0">
                  <a:pos x="52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8" y="74"/>
                </a:cxn>
                <a:cxn ang="0">
                  <a:pos x="4" y="68"/>
                </a:cxn>
                <a:cxn ang="0">
                  <a:pos x="0" y="52"/>
                </a:cxn>
                <a:cxn ang="0">
                  <a:pos x="2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6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2" y="2"/>
                </a:cxn>
                <a:cxn ang="0">
                  <a:pos x="60" y="4"/>
                </a:cxn>
                <a:cxn ang="0">
                  <a:pos x="70" y="12"/>
                </a:cxn>
                <a:cxn ang="0">
                  <a:pos x="74" y="18"/>
                </a:cxn>
                <a:cxn ang="0">
                  <a:pos x="76" y="26"/>
                </a:cxn>
                <a:cxn ang="0">
                  <a:pos x="76" y="44"/>
                </a:cxn>
                <a:cxn ang="0">
                  <a:pos x="14" y="46"/>
                </a:cxn>
                <a:cxn ang="0">
                  <a:pos x="62" y="26"/>
                </a:cxn>
                <a:cxn ang="0">
                  <a:pos x="60" y="18"/>
                </a:cxn>
                <a:cxn ang="0">
                  <a:pos x="54" y="10"/>
                </a:cxn>
                <a:cxn ang="0">
                  <a:pos x="48" y="10"/>
                </a:cxn>
                <a:cxn ang="0">
                  <a:pos x="42" y="8"/>
                </a:cxn>
                <a:cxn ang="0">
                  <a:pos x="24" y="16"/>
                </a:cxn>
                <a:cxn ang="0">
                  <a:pos x="18" y="26"/>
                </a:cxn>
                <a:cxn ang="0">
                  <a:pos x="62" y="38"/>
                </a:cxn>
                <a:cxn ang="0">
                  <a:pos x="62" y="26"/>
                </a:cxn>
              </a:cxnLst>
              <a:rect l="0" t="0" r="r" b="b"/>
              <a:pathLst>
                <a:path w="76" h="86">
                  <a:moveTo>
                    <a:pt x="14" y="46"/>
                  </a:moveTo>
                  <a:lnTo>
                    <a:pt x="14" y="46"/>
                  </a:lnTo>
                  <a:lnTo>
                    <a:pt x="14" y="56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20" y="70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66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4" y="80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4" y="18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34"/>
                  </a:lnTo>
                  <a:lnTo>
                    <a:pt x="76" y="44"/>
                  </a:lnTo>
                  <a:lnTo>
                    <a:pt x="74" y="46"/>
                  </a:lnTo>
                  <a:lnTo>
                    <a:pt x="14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6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8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8" y="26"/>
                  </a:lnTo>
                  <a:lnTo>
                    <a:pt x="14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8441533" y="739339"/>
              <a:ext cx="32464" cy="66130"/>
            </a:xfrm>
            <a:custGeom>
              <a:avLst/>
              <a:gdLst/>
              <a:ahLst/>
              <a:cxnLst>
                <a:cxn ang="0">
                  <a:pos x="30" y="38"/>
                </a:cxn>
                <a:cxn ang="0">
                  <a:pos x="22" y="90"/>
                </a:cxn>
                <a:cxn ang="0">
                  <a:pos x="22" y="90"/>
                </a:cxn>
                <a:cxn ang="0">
                  <a:pos x="22" y="96"/>
                </a:cxn>
                <a:cxn ang="0">
                  <a:pos x="22" y="96"/>
                </a:cxn>
                <a:cxn ang="0">
                  <a:pos x="24" y="100"/>
                </a:cxn>
                <a:cxn ang="0">
                  <a:pos x="24" y="100"/>
                </a:cxn>
                <a:cxn ang="0">
                  <a:pos x="28" y="100"/>
                </a:cxn>
                <a:cxn ang="0">
                  <a:pos x="28" y="100"/>
                </a:cxn>
                <a:cxn ang="0">
                  <a:pos x="34" y="100"/>
                </a:cxn>
                <a:cxn ang="0">
                  <a:pos x="44" y="100"/>
                </a:cxn>
                <a:cxn ang="0">
                  <a:pos x="44" y="110"/>
                </a:cxn>
                <a:cxn ang="0">
                  <a:pos x="32" y="110"/>
                </a:cxn>
                <a:cxn ang="0">
                  <a:pos x="32" y="110"/>
                </a:cxn>
                <a:cxn ang="0">
                  <a:pos x="20" y="110"/>
                </a:cxn>
                <a:cxn ang="0">
                  <a:pos x="20" y="110"/>
                </a:cxn>
                <a:cxn ang="0">
                  <a:pos x="14" y="108"/>
                </a:cxn>
                <a:cxn ang="0">
                  <a:pos x="14" y="108"/>
                </a:cxn>
                <a:cxn ang="0">
                  <a:pos x="12" y="104"/>
                </a:cxn>
                <a:cxn ang="0">
                  <a:pos x="10" y="102"/>
                </a:cxn>
                <a:cxn ang="0">
                  <a:pos x="10" y="102"/>
                </a:cxn>
                <a:cxn ang="0">
                  <a:pos x="10" y="90"/>
                </a:cxn>
                <a:cxn ang="0">
                  <a:pos x="18" y="38"/>
                </a:cxn>
                <a:cxn ang="0">
                  <a:pos x="0" y="38"/>
                </a:cxn>
                <a:cxn ang="0">
                  <a:pos x="2" y="28"/>
                </a:cxn>
                <a:cxn ang="0">
                  <a:pos x="18" y="2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0" y="28"/>
                </a:cxn>
                <a:cxn ang="0">
                  <a:pos x="54" y="28"/>
                </a:cxn>
                <a:cxn ang="0">
                  <a:pos x="52" y="38"/>
                </a:cxn>
                <a:cxn ang="0">
                  <a:pos x="30" y="38"/>
                </a:cxn>
              </a:cxnLst>
              <a:rect l="0" t="0" r="r" b="b"/>
              <a:pathLst>
                <a:path w="54" h="110">
                  <a:moveTo>
                    <a:pt x="30" y="38"/>
                  </a:moveTo>
                  <a:lnTo>
                    <a:pt x="22" y="90"/>
                  </a:lnTo>
                  <a:lnTo>
                    <a:pt x="22" y="90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8" y="100"/>
                  </a:lnTo>
                  <a:lnTo>
                    <a:pt x="28" y="100"/>
                  </a:lnTo>
                  <a:lnTo>
                    <a:pt x="34" y="100"/>
                  </a:lnTo>
                  <a:lnTo>
                    <a:pt x="44" y="100"/>
                  </a:lnTo>
                  <a:lnTo>
                    <a:pt x="44" y="110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2" y="104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0" y="90"/>
                  </a:lnTo>
                  <a:lnTo>
                    <a:pt x="18" y="38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18" y="2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0" y="28"/>
                  </a:lnTo>
                  <a:lnTo>
                    <a:pt x="54" y="28"/>
                  </a:lnTo>
                  <a:lnTo>
                    <a:pt x="52" y="38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8478806" y="756171"/>
              <a:ext cx="70940" cy="49297"/>
            </a:xfrm>
            <a:custGeom>
              <a:avLst/>
              <a:gdLst/>
              <a:ahLst/>
              <a:cxnLst>
                <a:cxn ang="0">
                  <a:pos x="88" y="82"/>
                </a:cxn>
                <a:cxn ang="0">
                  <a:pos x="70" y="82"/>
                </a:cxn>
                <a:cxn ang="0">
                  <a:pos x="58" y="12"/>
                </a:cxn>
                <a:cxn ang="0">
                  <a:pos x="56" y="12"/>
                </a:cxn>
                <a:cxn ang="0">
                  <a:pos x="30" y="82"/>
                </a:cxn>
                <a:cxn ang="0">
                  <a:pos x="10" y="82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18" y="56"/>
                </a:cxn>
                <a:cxn ang="0">
                  <a:pos x="18" y="56"/>
                </a:cxn>
                <a:cxn ang="0">
                  <a:pos x="20" y="72"/>
                </a:cxn>
                <a:cxn ang="0">
                  <a:pos x="22" y="72"/>
                </a:cxn>
                <a:cxn ang="0">
                  <a:pos x="22" y="72"/>
                </a:cxn>
                <a:cxn ang="0">
                  <a:pos x="28" y="56"/>
                </a:cxn>
                <a:cxn ang="0">
                  <a:pos x="28" y="56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42" y="26"/>
                </a:cxn>
                <a:cxn ang="0">
                  <a:pos x="42" y="26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50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70" y="10"/>
                </a:cxn>
                <a:cxn ang="0">
                  <a:pos x="70" y="10"/>
                </a:cxn>
                <a:cxn ang="0">
                  <a:pos x="72" y="26"/>
                </a:cxn>
                <a:cxn ang="0">
                  <a:pos x="72" y="26"/>
                </a:cxn>
                <a:cxn ang="0">
                  <a:pos x="74" y="42"/>
                </a:cxn>
                <a:cxn ang="0">
                  <a:pos x="74" y="42"/>
                </a:cxn>
                <a:cxn ang="0">
                  <a:pos x="76" y="56"/>
                </a:cxn>
                <a:cxn ang="0">
                  <a:pos x="76" y="56"/>
                </a:cxn>
                <a:cxn ang="0">
                  <a:pos x="80" y="72"/>
                </a:cxn>
                <a:cxn ang="0">
                  <a:pos x="82" y="72"/>
                </a:cxn>
                <a:cxn ang="0">
                  <a:pos x="82" y="72"/>
                </a:cxn>
                <a:cxn ang="0">
                  <a:pos x="88" y="58"/>
                </a:cxn>
                <a:cxn ang="0">
                  <a:pos x="88" y="58"/>
                </a:cxn>
                <a:cxn ang="0">
                  <a:pos x="92" y="42"/>
                </a:cxn>
                <a:cxn ang="0">
                  <a:pos x="92" y="42"/>
                </a:cxn>
                <a:cxn ang="0">
                  <a:pos x="98" y="26"/>
                </a:cxn>
                <a:cxn ang="0">
                  <a:pos x="98" y="26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6" y="0"/>
                </a:cxn>
                <a:cxn ang="0">
                  <a:pos x="118" y="0"/>
                </a:cxn>
                <a:cxn ang="0">
                  <a:pos x="88" y="82"/>
                </a:cxn>
              </a:cxnLst>
              <a:rect l="0" t="0" r="r" b="b"/>
              <a:pathLst>
                <a:path w="118" h="82">
                  <a:moveTo>
                    <a:pt x="88" y="82"/>
                  </a:moveTo>
                  <a:lnTo>
                    <a:pt x="70" y="82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30" y="82"/>
                  </a:lnTo>
                  <a:lnTo>
                    <a:pt x="10" y="8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80" y="72"/>
                  </a:lnTo>
                  <a:lnTo>
                    <a:pt x="82" y="72"/>
                  </a:lnTo>
                  <a:lnTo>
                    <a:pt x="82" y="72"/>
                  </a:lnTo>
                  <a:lnTo>
                    <a:pt x="88" y="58"/>
                  </a:lnTo>
                  <a:lnTo>
                    <a:pt x="88" y="58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88" y="8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0" name="Freeform 89"/>
            <p:cNvSpPr>
              <a:spLocks noEditPoints="1"/>
            </p:cNvSpPr>
            <p:nvPr/>
          </p:nvSpPr>
          <p:spPr bwMode="auto">
            <a:xfrm>
              <a:off x="8554556" y="754969"/>
              <a:ext cx="48095" cy="51702"/>
            </a:xfrm>
            <a:custGeom>
              <a:avLst/>
              <a:gdLst/>
              <a:ahLst/>
              <a:cxnLst>
                <a:cxn ang="0">
                  <a:pos x="78" y="42"/>
                </a:cxn>
                <a:cxn ang="0">
                  <a:pos x="74" y="60"/>
                </a:cxn>
                <a:cxn ang="0">
                  <a:pos x="70" y="68"/>
                </a:cxn>
                <a:cxn ang="0">
                  <a:pos x="64" y="74"/>
                </a:cxn>
                <a:cxn ang="0">
                  <a:pos x="50" y="82"/>
                </a:cxn>
                <a:cxn ang="0">
                  <a:pos x="42" y="84"/>
                </a:cxn>
                <a:cxn ang="0">
                  <a:pos x="34" y="86"/>
                </a:cxn>
                <a:cxn ang="0">
                  <a:pos x="18" y="82"/>
                </a:cxn>
                <a:cxn ang="0">
                  <a:pos x="12" y="78"/>
                </a:cxn>
                <a:cxn ang="0">
                  <a:pos x="6" y="74"/>
                </a:cxn>
                <a:cxn ang="0">
                  <a:pos x="0" y="60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24"/>
                </a:cxn>
                <a:cxn ang="0">
                  <a:pos x="14" y="12"/>
                </a:cxn>
                <a:cxn ang="0">
                  <a:pos x="20" y="6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60" y="4"/>
                </a:cxn>
                <a:cxn ang="0">
                  <a:pos x="68" y="6"/>
                </a:cxn>
                <a:cxn ang="0">
                  <a:pos x="72" y="12"/>
                </a:cxn>
                <a:cxn ang="0">
                  <a:pos x="78" y="24"/>
                </a:cxn>
                <a:cxn ang="0">
                  <a:pos x="80" y="34"/>
                </a:cxn>
                <a:cxn ang="0">
                  <a:pos x="78" y="42"/>
                </a:cxn>
                <a:cxn ang="0">
                  <a:pos x="66" y="42"/>
                </a:cxn>
                <a:cxn ang="0">
                  <a:pos x="66" y="28"/>
                </a:cxn>
                <a:cxn ang="0">
                  <a:pos x="62" y="18"/>
                </a:cxn>
                <a:cxn ang="0">
                  <a:pos x="54" y="12"/>
                </a:cxn>
                <a:cxn ang="0">
                  <a:pos x="50" y="10"/>
                </a:cxn>
                <a:cxn ang="0">
                  <a:pos x="44" y="8"/>
                </a:cxn>
                <a:cxn ang="0">
                  <a:pos x="32" y="12"/>
                </a:cxn>
                <a:cxn ang="0">
                  <a:pos x="22" y="18"/>
                </a:cxn>
                <a:cxn ang="0">
                  <a:pos x="16" y="28"/>
                </a:cxn>
                <a:cxn ang="0">
                  <a:pos x="14" y="42"/>
                </a:cxn>
                <a:cxn ang="0">
                  <a:pos x="12" y="56"/>
                </a:cxn>
                <a:cxn ang="0">
                  <a:pos x="16" y="68"/>
                </a:cxn>
                <a:cxn ang="0">
                  <a:pos x="24" y="74"/>
                </a:cxn>
                <a:cxn ang="0">
                  <a:pos x="30" y="76"/>
                </a:cxn>
                <a:cxn ang="0">
                  <a:pos x="36" y="78"/>
                </a:cxn>
                <a:cxn ang="0">
                  <a:pos x="48" y="74"/>
                </a:cxn>
                <a:cxn ang="0">
                  <a:pos x="52" y="72"/>
                </a:cxn>
                <a:cxn ang="0">
                  <a:pos x="56" y="68"/>
                </a:cxn>
                <a:cxn ang="0">
                  <a:pos x="62" y="56"/>
                </a:cxn>
                <a:cxn ang="0">
                  <a:pos x="66" y="42"/>
                </a:cxn>
              </a:cxnLst>
              <a:rect l="0" t="0" r="r" b="b"/>
              <a:pathLst>
                <a:path w="80" h="86">
                  <a:moveTo>
                    <a:pt x="78" y="42"/>
                  </a:moveTo>
                  <a:lnTo>
                    <a:pt x="78" y="42"/>
                  </a:lnTo>
                  <a:lnTo>
                    <a:pt x="76" y="52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0" y="6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2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2" y="78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0" y="6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8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38" y="10"/>
                  </a:lnTo>
                  <a:lnTo>
                    <a:pt x="32" y="12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6" y="2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72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0" y="7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52" y="72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6" y="42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8611068" y="756171"/>
              <a:ext cx="32464" cy="49297"/>
            </a:xfrm>
            <a:custGeom>
              <a:avLst/>
              <a:gdLst/>
              <a:ahLst/>
              <a:cxnLst>
                <a:cxn ang="0">
                  <a:pos x="34" y="12"/>
                </a:cxn>
                <a:cxn ang="0">
                  <a:pos x="34" y="12"/>
                </a:cxn>
                <a:cxn ang="0">
                  <a:pos x="28" y="14"/>
                </a:cxn>
                <a:cxn ang="0">
                  <a:pos x="20" y="18"/>
                </a:cxn>
                <a:cxn ang="0">
                  <a:pos x="12" y="82"/>
                </a:cxn>
                <a:cxn ang="0">
                  <a:pos x="0" y="82"/>
                </a:cxn>
                <a:cxn ang="0">
                  <a:pos x="10" y="0"/>
                </a:cxn>
                <a:cxn ang="0">
                  <a:pos x="22" y="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30" y="4"/>
                </a:cxn>
                <a:cxn ang="0">
                  <a:pos x="30" y="4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34" y="12"/>
                </a:cxn>
                <a:cxn ang="0">
                  <a:pos x="34" y="12"/>
                </a:cxn>
              </a:cxnLst>
              <a:rect l="0" t="0" r="r" b="b"/>
              <a:pathLst>
                <a:path w="54" h="82">
                  <a:moveTo>
                    <a:pt x="34" y="12"/>
                  </a:moveTo>
                  <a:lnTo>
                    <a:pt x="34" y="12"/>
                  </a:lnTo>
                  <a:lnTo>
                    <a:pt x="28" y="14"/>
                  </a:lnTo>
                  <a:lnTo>
                    <a:pt x="20" y="18"/>
                  </a:lnTo>
                  <a:lnTo>
                    <a:pt x="12" y="82"/>
                  </a:lnTo>
                  <a:lnTo>
                    <a:pt x="0" y="82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8645937" y="735731"/>
              <a:ext cx="45690" cy="69738"/>
            </a:xfrm>
            <a:custGeom>
              <a:avLst/>
              <a:gdLst/>
              <a:ahLst/>
              <a:cxnLst>
                <a:cxn ang="0">
                  <a:pos x="52" y="116"/>
                </a:cxn>
                <a:cxn ang="0">
                  <a:pos x="16" y="72"/>
                </a:cxn>
                <a:cxn ang="0">
                  <a:pos x="12" y="116"/>
                </a:cxn>
                <a:cxn ang="0">
                  <a:pos x="0" y="116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16" y="70"/>
                </a:cxn>
                <a:cxn ang="0">
                  <a:pos x="60" y="34"/>
                </a:cxn>
                <a:cxn ang="0">
                  <a:pos x="76" y="34"/>
                </a:cxn>
                <a:cxn ang="0">
                  <a:pos x="32" y="70"/>
                </a:cxn>
                <a:cxn ang="0">
                  <a:pos x="70" y="116"/>
                </a:cxn>
                <a:cxn ang="0">
                  <a:pos x="52" y="116"/>
                </a:cxn>
              </a:cxnLst>
              <a:rect l="0" t="0" r="r" b="b"/>
              <a:pathLst>
                <a:path w="76" h="116">
                  <a:moveTo>
                    <a:pt x="52" y="116"/>
                  </a:moveTo>
                  <a:lnTo>
                    <a:pt x="16" y="72"/>
                  </a:lnTo>
                  <a:lnTo>
                    <a:pt x="12" y="116"/>
                  </a:lnTo>
                  <a:lnTo>
                    <a:pt x="0" y="116"/>
                  </a:lnTo>
                  <a:lnTo>
                    <a:pt x="14" y="0"/>
                  </a:lnTo>
                  <a:lnTo>
                    <a:pt x="26" y="0"/>
                  </a:lnTo>
                  <a:lnTo>
                    <a:pt x="16" y="70"/>
                  </a:lnTo>
                  <a:lnTo>
                    <a:pt x="60" y="34"/>
                  </a:lnTo>
                  <a:lnTo>
                    <a:pt x="76" y="34"/>
                  </a:lnTo>
                  <a:lnTo>
                    <a:pt x="32" y="70"/>
                  </a:lnTo>
                  <a:lnTo>
                    <a:pt x="70" y="116"/>
                  </a:lnTo>
                  <a:lnTo>
                    <a:pt x="52" y="1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8698841" y="739339"/>
              <a:ext cx="13226" cy="21643"/>
            </a:xfrm>
            <a:custGeom>
              <a:avLst/>
              <a:gdLst/>
              <a:ahLst/>
              <a:cxnLst>
                <a:cxn ang="0">
                  <a:pos x="8" y="36"/>
                </a:cxn>
                <a:cxn ang="0">
                  <a:pos x="0" y="36"/>
                </a:cxn>
                <a:cxn ang="0">
                  <a:pos x="8" y="0"/>
                </a:cxn>
                <a:cxn ang="0">
                  <a:pos x="22" y="0"/>
                </a:cxn>
                <a:cxn ang="0">
                  <a:pos x="8" y="36"/>
                </a:cxn>
              </a:cxnLst>
              <a:rect l="0" t="0" r="r" b="b"/>
              <a:pathLst>
                <a:path w="22" h="36">
                  <a:moveTo>
                    <a:pt x="8" y="36"/>
                  </a:moveTo>
                  <a:lnTo>
                    <a:pt x="0" y="36"/>
                  </a:lnTo>
                  <a:lnTo>
                    <a:pt x="8" y="0"/>
                  </a:lnTo>
                  <a:lnTo>
                    <a:pt x="22" y="0"/>
                  </a:lnTo>
                  <a:lnTo>
                    <a:pt x="8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8718078" y="754969"/>
              <a:ext cx="39678" cy="51702"/>
            </a:xfrm>
            <a:custGeom>
              <a:avLst/>
              <a:gdLst/>
              <a:ahLst/>
              <a:cxnLst>
                <a:cxn ang="0">
                  <a:pos x="64" y="60"/>
                </a:cxn>
                <a:cxn ang="0">
                  <a:pos x="54" y="78"/>
                </a:cxn>
                <a:cxn ang="0">
                  <a:pos x="48" y="82"/>
                </a:cxn>
                <a:cxn ang="0">
                  <a:pos x="26" y="86"/>
                </a:cxn>
                <a:cxn ang="0">
                  <a:pos x="12" y="84"/>
                </a:cxn>
                <a:cxn ang="0">
                  <a:pos x="0" y="82"/>
                </a:cxn>
                <a:cxn ang="0">
                  <a:pos x="2" y="74"/>
                </a:cxn>
                <a:cxn ang="0">
                  <a:pos x="12" y="76"/>
                </a:cxn>
                <a:cxn ang="0">
                  <a:pos x="24" y="76"/>
                </a:cxn>
                <a:cxn ang="0">
                  <a:pos x="34" y="76"/>
                </a:cxn>
                <a:cxn ang="0">
                  <a:pos x="42" y="74"/>
                </a:cxn>
                <a:cxn ang="0">
                  <a:pos x="48" y="70"/>
                </a:cxn>
                <a:cxn ang="0">
                  <a:pos x="52" y="62"/>
                </a:cxn>
                <a:cxn ang="0">
                  <a:pos x="52" y="58"/>
                </a:cxn>
                <a:cxn ang="0">
                  <a:pos x="50" y="54"/>
                </a:cxn>
                <a:cxn ang="0">
                  <a:pos x="44" y="50"/>
                </a:cxn>
                <a:cxn ang="0">
                  <a:pos x="34" y="48"/>
                </a:cxn>
                <a:cxn ang="0">
                  <a:pos x="28" y="46"/>
                </a:cxn>
                <a:cxn ang="0">
                  <a:pos x="20" y="44"/>
                </a:cxn>
                <a:cxn ang="0">
                  <a:pos x="12" y="40"/>
                </a:cxn>
                <a:cxn ang="0">
                  <a:pos x="8" y="34"/>
                </a:cxn>
                <a:cxn ang="0">
                  <a:pos x="6" y="24"/>
                </a:cxn>
                <a:cxn ang="0">
                  <a:pos x="8" y="18"/>
                </a:cxn>
                <a:cxn ang="0">
                  <a:pos x="12" y="12"/>
                </a:cxn>
                <a:cxn ang="0">
                  <a:pos x="20" y="6"/>
                </a:cxn>
                <a:cxn ang="0">
                  <a:pos x="30" y="2"/>
                </a:cxn>
                <a:cxn ang="0">
                  <a:pos x="42" y="0"/>
                </a:cxn>
                <a:cxn ang="0">
                  <a:pos x="56" y="2"/>
                </a:cxn>
                <a:cxn ang="0">
                  <a:pos x="64" y="12"/>
                </a:cxn>
                <a:cxn ang="0">
                  <a:pos x="54" y="10"/>
                </a:cxn>
                <a:cxn ang="0">
                  <a:pos x="44" y="10"/>
                </a:cxn>
                <a:cxn ang="0">
                  <a:pos x="36" y="10"/>
                </a:cxn>
                <a:cxn ang="0">
                  <a:pos x="28" y="12"/>
                </a:cxn>
                <a:cxn ang="0">
                  <a:pos x="22" y="16"/>
                </a:cxn>
                <a:cxn ang="0">
                  <a:pos x="20" y="18"/>
                </a:cxn>
                <a:cxn ang="0">
                  <a:pos x="20" y="22"/>
                </a:cxn>
                <a:cxn ang="0">
                  <a:pos x="20" y="28"/>
                </a:cxn>
                <a:cxn ang="0">
                  <a:pos x="26" y="32"/>
                </a:cxn>
                <a:cxn ang="0">
                  <a:pos x="32" y="36"/>
                </a:cxn>
                <a:cxn ang="0">
                  <a:pos x="38" y="36"/>
                </a:cxn>
                <a:cxn ang="0">
                  <a:pos x="48" y="38"/>
                </a:cxn>
                <a:cxn ang="0">
                  <a:pos x="56" y="42"/>
                </a:cxn>
                <a:cxn ang="0">
                  <a:pos x="62" y="50"/>
                </a:cxn>
                <a:cxn ang="0">
                  <a:pos x="64" y="54"/>
                </a:cxn>
                <a:cxn ang="0">
                  <a:pos x="64" y="60"/>
                </a:cxn>
              </a:cxnLst>
              <a:rect l="0" t="0" r="r" b="b"/>
              <a:pathLst>
                <a:path w="66" h="86">
                  <a:moveTo>
                    <a:pt x="64" y="60"/>
                  </a:moveTo>
                  <a:lnTo>
                    <a:pt x="64" y="60"/>
                  </a:lnTo>
                  <a:lnTo>
                    <a:pt x="60" y="70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48" y="82"/>
                  </a:lnTo>
                  <a:lnTo>
                    <a:pt x="42" y="84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6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2" y="58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6" y="28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66" y="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4" y="54"/>
                  </a:lnTo>
                  <a:lnTo>
                    <a:pt x="64" y="60"/>
                  </a:lnTo>
                  <a:lnTo>
                    <a:pt x="64" y="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8798638" y="740541"/>
              <a:ext cx="46892" cy="64928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4" y="0"/>
                </a:cxn>
                <a:cxn ang="0">
                  <a:pos x="78" y="0"/>
                </a:cxn>
                <a:cxn ang="0">
                  <a:pos x="76" y="8"/>
                </a:cxn>
                <a:cxn ang="0">
                  <a:pos x="24" y="8"/>
                </a:cxn>
                <a:cxn ang="0">
                  <a:pos x="20" y="48"/>
                </a:cxn>
                <a:cxn ang="0">
                  <a:pos x="60" y="48"/>
                </a:cxn>
                <a:cxn ang="0">
                  <a:pos x="58" y="56"/>
                </a:cxn>
                <a:cxn ang="0">
                  <a:pos x="18" y="56"/>
                </a:cxn>
                <a:cxn ang="0">
                  <a:pos x="14" y="98"/>
                </a:cxn>
                <a:cxn ang="0">
                  <a:pos x="66" y="98"/>
                </a:cxn>
                <a:cxn ang="0">
                  <a:pos x="66" y="108"/>
                </a:cxn>
                <a:cxn ang="0">
                  <a:pos x="0" y="108"/>
                </a:cxn>
              </a:cxnLst>
              <a:rect l="0" t="0" r="r" b="b"/>
              <a:pathLst>
                <a:path w="78" h="108">
                  <a:moveTo>
                    <a:pt x="0" y="108"/>
                  </a:moveTo>
                  <a:lnTo>
                    <a:pt x="14" y="0"/>
                  </a:lnTo>
                  <a:lnTo>
                    <a:pt x="78" y="0"/>
                  </a:lnTo>
                  <a:lnTo>
                    <a:pt x="76" y="8"/>
                  </a:lnTo>
                  <a:lnTo>
                    <a:pt x="24" y="8"/>
                  </a:lnTo>
                  <a:lnTo>
                    <a:pt x="20" y="48"/>
                  </a:lnTo>
                  <a:lnTo>
                    <a:pt x="60" y="48"/>
                  </a:lnTo>
                  <a:lnTo>
                    <a:pt x="58" y="56"/>
                  </a:lnTo>
                  <a:lnTo>
                    <a:pt x="18" y="56"/>
                  </a:lnTo>
                  <a:lnTo>
                    <a:pt x="14" y="98"/>
                  </a:lnTo>
                  <a:lnTo>
                    <a:pt x="66" y="98"/>
                  </a:lnTo>
                  <a:lnTo>
                    <a:pt x="66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6" name="Freeform 95"/>
            <p:cNvSpPr>
              <a:spLocks noEditPoints="1"/>
            </p:cNvSpPr>
            <p:nvPr/>
          </p:nvSpPr>
          <p:spPr bwMode="auto">
            <a:xfrm>
              <a:off x="8847935" y="735731"/>
              <a:ext cx="48095" cy="70940"/>
            </a:xfrm>
            <a:custGeom>
              <a:avLst/>
              <a:gdLst/>
              <a:ahLst/>
              <a:cxnLst>
                <a:cxn ang="0">
                  <a:pos x="66" y="114"/>
                </a:cxn>
                <a:cxn ang="0">
                  <a:pos x="60" y="116"/>
                </a:cxn>
                <a:cxn ang="0">
                  <a:pos x="52" y="116"/>
                </a:cxn>
                <a:cxn ang="0">
                  <a:pos x="46" y="118"/>
                </a:cxn>
                <a:cxn ang="0">
                  <a:pos x="38" y="118"/>
                </a:cxn>
                <a:cxn ang="0">
                  <a:pos x="20" y="114"/>
                </a:cxn>
                <a:cxn ang="0">
                  <a:pos x="14" y="112"/>
                </a:cxn>
                <a:cxn ang="0">
                  <a:pos x="8" y="106"/>
                </a:cxn>
                <a:cxn ang="0">
                  <a:pos x="0" y="94"/>
                </a:cxn>
                <a:cxn ang="0">
                  <a:pos x="0" y="86"/>
                </a:cxn>
                <a:cxn ang="0">
                  <a:pos x="0" y="76"/>
                </a:cxn>
                <a:cxn ang="0">
                  <a:pos x="4" y="58"/>
                </a:cxn>
                <a:cxn ang="0">
                  <a:pos x="8" y="50"/>
                </a:cxn>
                <a:cxn ang="0">
                  <a:pos x="14" y="44"/>
                </a:cxn>
                <a:cxn ang="0">
                  <a:pos x="28" y="36"/>
                </a:cxn>
                <a:cxn ang="0">
                  <a:pos x="36" y="34"/>
                </a:cxn>
                <a:cxn ang="0">
                  <a:pos x="44" y="32"/>
                </a:cxn>
                <a:cxn ang="0">
                  <a:pos x="52" y="32"/>
                </a:cxn>
                <a:cxn ang="0">
                  <a:pos x="68" y="0"/>
                </a:cxn>
                <a:cxn ang="0">
                  <a:pos x="80" y="0"/>
                </a:cxn>
                <a:cxn ang="0">
                  <a:pos x="78" y="16"/>
                </a:cxn>
                <a:cxn ang="0">
                  <a:pos x="76" y="38"/>
                </a:cxn>
                <a:cxn ang="0">
                  <a:pos x="72" y="62"/>
                </a:cxn>
                <a:cxn ang="0">
                  <a:pos x="70" y="84"/>
                </a:cxn>
                <a:cxn ang="0">
                  <a:pos x="68" y="102"/>
                </a:cxn>
                <a:cxn ang="0">
                  <a:pos x="66" y="114"/>
                </a:cxn>
                <a:cxn ang="0">
                  <a:pos x="62" y="44"/>
                </a:cxn>
                <a:cxn ang="0">
                  <a:pos x="54" y="42"/>
                </a:cxn>
                <a:cxn ang="0">
                  <a:pos x="46" y="42"/>
                </a:cxn>
                <a:cxn ang="0">
                  <a:pos x="28" y="46"/>
                </a:cxn>
                <a:cxn ang="0">
                  <a:pos x="24" y="50"/>
                </a:cxn>
                <a:cxn ang="0">
                  <a:pos x="16" y="60"/>
                </a:cxn>
                <a:cxn ang="0">
                  <a:pos x="12" y="76"/>
                </a:cxn>
                <a:cxn ang="0">
                  <a:pos x="14" y="88"/>
                </a:cxn>
                <a:cxn ang="0">
                  <a:pos x="18" y="100"/>
                </a:cxn>
                <a:cxn ang="0">
                  <a:pos x="22" y="104"/>
                </a:cxn>
                <a:cxn ang="0">
                  <a:pos x="26" y="106"/>
                </a:cxn>
                <a:cxn ang="0">
                  <a:pos x="40" y="108"/>
                </a:cxn>
                <a:cxn ang="0">
                  <a:pos x="46" y="108"/>
                </a:cxn>
                <a:cxn ang="0">
                  <a:pos x="56" y="108"/>
                </a:cxn>
              </a:cxnLst>
              <a:rect l="0" t="0" r="r" b="b"/>
              <a:pathLst>
                <a:path w="80" h="118">
                  <a:moveTo>
                    <a:pt x="66" y="114"/>
                  </a:moveTo>
                  <a:lnTo>
                    <a:pt x="66" y="114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28" y="116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14" y="112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4" y="100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6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8" y="50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0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52" y="32"/>
                  </a:lnTo>
                  <a:lnTo>
                    <a:pt x="52" y="32"/>
                  </a:lnTo>
                  <a:lnTo>
                    <a:pt x="64" y="34"/>
                  </a:lnTo>
                  <a:lnTo>
                    <a:pt x="68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6" y="114"/>
                  </a:lnTo>
                  <a:lnTo>
                    <a:pt x="66" y="114"/>
                  </a:lnTo>
                  <a:close/>
                  <a:moveTo>
                    <a:pt x="62" y="44"/>
                  </a:moveTo>
                  <a:lnTo>
                    <a:pt x="62" y="44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4" y="44"/>
                  </a:lnTo>
                  <a:lnTo>
                    <a:pt x="28" y="46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54"/>
                  </a:lnTo>
                  <a:lnTo>
                    <a:pt x="16" y="60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6" y="94"/>
                  </a:lnTo>
                  <a:lnTo>
                    <a:pt x="18" y="100"/>
                  </a:lnTo>
                  <a:lnTo>
                    <a:pt x="18" y="100"/>
                  </a:lnTo>
                  <a:lnTo>
                    <a:pt x="22" y="104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32" y="108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6" y="108"/>
                  </a:lnTo>
                  <a:lnTo>
                    <a:pt x="62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7" name="Freeform 96"/>
            <p:cNvSpPr>
              <a:spLocks noEditPoints="1"/>
            </p:cNvSpPr>
            <p:nvPr/>
          </p:nvSpPr>
          <p:spPr bwMode="auto">
            <a:xfrm>
              <a:off x="8902042" y="754969"/>
              <a:ext cx="51702" cy="70940"/>
            </a:xfrm>
            <a:custGeom>
              <a:avLst/>
              <a:gdLst/>
              <a:ahLst/>
              <a:cxnLst>
                <a:cxn ang="0">
                  <a:pos x="64" y="8"/>
                </a:cxn>
                <a:cxn ang="0">
                  <a:pos x="70" y="16"/>
                </a:cxn>
                <a:cxn ang="0">
                  <a:pos x="72" y="28"/>
                </a:cxn>
                <a:cxn ang="0">
                  <a:pos x="68" y="40"/>
                </a:cxn>
                <a:cxn ang="0">
                  <a:pos x="60" y="50"/>
                </a:cxn>
                <a:cxn ang="0">
                  <a:pos x="48" y="54"/>
                </a:cxn>
                <a:cxn ang="0">
                  <a:pos x="30" y="56"/>
                </a:cxn>
                <a:cxn ang="0">
                  <a:pos x="26" y="54"/>
                </a:cxn>
                <a:cxn ang="0">
                  <a:pos x="16" y="64"/>
                </a:cxn>
                <a:cxn ang="0">
                  <a:pos x="16" y="70"/>
                </a:cxn>
                <a:cxn ang="0">
                  <a:pos x="26" y="74"/>
                </a:cxn>
                <a:cxn ang="0">
                  <a:pos x="36" y="76"/>
                </a:cxn>
                <a:cxn ang="0">
                  <a:pos x="52" y="76"/>
                </a:cxn>
                <a:cxn ang="0">
                  <a:pos x="64" y="78"/>
                </a:cxn>
                <a:cxn ang="0">
                  <a:pos x="70" y="82"/>
                </a:cxn>
                <a:cxn ang="0">
                  <a:pos x="72" y="92"/>
                </a:cxn>
                <a:cxn ang="0">
                  <a:pos x="68" y="106"/>
                </a:cxn>
                <a:cxn ang="0">
                  <a:pos x="56" y="114"/>
                </a:cxn>
                <a:cxn ang="0">
                  <a:pos x="30" y="118"/>
                </a:cxn>
                <a:cxn ang="0">
                  <a:pos x="14" y="118"/>
                </a:cxn>
                <a:cxn ang="0">
                  <a:pos x="0" y="106"/>
                </a:cxn>
                <a:cxn ang="0">
                  <a:pos x="28" y="110"/>
                </a:cxn>
                <a:cxn ang="0">
                  <a:pos x="36" y="110"/>
                </a:cxn>
                <a:cxn ang="0">
                  <a:pos x="56" y="102"/>
                </a:cxn>
                <a:cxn ang="0">
                  <a:pos x="60" y="96"/>
                </a:cxn>
                <a:cxn ang="0">
                  <a:pos x="58" y="90"/>
                </a:cxn>
                <a:cxn ang="0">
                  <a:pos x="48" y="86"/>
                </a:cxn>
                <a:cxn ang="0">
                  <a:pos x="40" y="86"/>
                </a:cxn>
                <a:cxn ang="0">
                  <a:pos x="28" y="86"/>
                </a:cxn>
                <a:cxn ang="0">
                  <a:pos x="20" y="86"/>
                </a:cxn>
                <a:cxn ang="0">
                  <a:pos x="4" y="80"/>
                </a:cxn>
                <a:cxn ang="0">
                  <a:pos x="2" y="70"/>
                </a:cxn>
                <a:cxn ang="0">
                  <a:pos x="8" y="60"/>
                </a:cxn>
                <a:cxn ang="0">
                  <a:pos x="18" y="52"/>
                </a:cxn>
                <a:cxn ang="0">
                  <a:pos x="8" y="42"/>
                </a:cxn>
                <a:cxn ang="0">
                  <a:pos x="4" y="28"/>
                </a:cxn>
                <a:cxn ang="0">
                  <a:pos x="8" y="16"/>
                </a:cxn>
                <a:cxn ang="0">
                  <a:pos x="18" y="8"/>
                </a:cxn>
                <a:cxn ang="0">
                  <a:pos x="42" y="0"/>
                </a:cxn>
                <a:cxn ang="0">
                  <a:pos x="48" y="2"/>
                </a:cxn>
                <a:cxn ang="0">
                  <a:pos x="84" y="10"/>
                </a:cxn>
                <a:cxn ang="0">
                  <a:pos x="74" y="8"/>
                </a:cxn>
                <a:cxn ang="0">
                  <a:pos x="58" y="20"/>
                </a:cxn>
                <a:cxn ang="0">
                  <a:pos x="50" y="10"/>
                </a:cxn>
                <a:cxn ang="0">
                  <a:pos x="32" y="10"/>
                </a:cxn>
                <a:cxn ang="0">
                  <a:pos x="22" y="20"/>
                </a:cxn>
                <a:cxn ang="0">
                  <a:pos x="20" y="36"/>
                </a:cxn>
                <a:cxn ang="0">
                  <a:pos x="28" y="46"/>
                </a:cxn>
                <a:cxn ang="0">
                  <a:pos x="46" y="46"/>
                </a:cxn>
                <a:cxn ang="0">
                  <a:pos x="60" y="28"/>
                </a:cxn>
              </a:cxnLst>
              <a:rect l="0" t="0" r="r" b="b"/>
              <a:pathLst>
                <a:path w="86" h="118">
                  <a:moveTo>
                    <a:pt x="74" y="8"/>
                  </a:moveTo>
                  <a:lnTo>
                    <a:pt x="7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2" y="2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0" y="3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4" y="46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6" y="64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8" y="80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72" y="86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100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2" y="110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0" y="11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8" y="100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28" y="86"/>
                  </a:lnTo>
                  <a:lnTo>
                    <a:pt x="28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2" y="76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2" y="48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4" y="3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4" y="2"/>
                  </a:lnTo>
                  <a:lnTo>
                    <a:pt x="86" y="0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74" y="8"/>
                  </a:lnTo>
                  <a:lnTo>
                    <a:pt x="74" y="8"/>
                  </a:lnTo>
                  <a:close/>
                  <a:moveTo>
                    <a:pt x="60" y="28"/>
                  </a:moveTo>
                  <a:lnTo>
                    <a:pt x="60" y="28"/>
                  </a:lnTo>
                  <a:lnTo>
                    <a:pt x="58" y="20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0" y="10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2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2" y="20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20" y="36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6" y="46"/>
                  </a:lnTo>
                  <a:lnTo>
                    <a:pt x="52" y="42"/>
                  </a:lnTo>
                  <a:lnTo>
                    <a:pt x="56" y="36"/>
                  </a:lnTo>
                  <a:lnTo>
                    <a:pt x="60" y="28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8" name="Freeform 97"/>
            <p:cNvSpPr>
              <a:spLocks noEditPoints="1"/>
            </p:cNvSpPr>
            <p:nvPr/>
          </p:nvSpPr>
          <p:spPr bwMode="auto">
            <a:xfrm>
              <a:off x="8957351" y="754969"/>
              <a:ext cx="44488" cy="51702"/>
            </a:xfrm>
            <a:custGeom>
              <a:avLst/>
              <a:gdLst/>
              <a:ahLst/>
              <a:cxnLst>
                <a:cxn ang="0">
                  <a:pos x="12" y="46"/>
                </a:cxn>
                <a:cxn ang="0">
                  <a:pos x="14" y="64"/>
                </a:cxn>
                <a:cxn ang="0">
                  <a:pos x="18" y="70"/>
                </a:cxn>
                <a:cxn ang="0">
                  <a:pos x="22" y="72"/>
                </a:cxn>
                <a:cxn ang="0">
                  <a:pos x="34" y="76"/>
                </a:cxn>
                <a:cxn ang="0">
                  <a:pos x="44" y="78"/>
                </a:cxn>
                <a:cxn ang="0">
                  <a:pos x="54" y="76"/>
                </a:cxn>
                <a:cxn ang="0">
                  <a:pos x="64" y="74"/>
                </a:cxn>
                <a:cxn ang="0">
                  <a:pos x="64" y="82"/>
                </a:cxn>
                <a:cxn ang="0">
                  <a:pos x="50" y="86"/>
                </a:cxn>
                <a:cxn ang="0">
                  <a:pos x="38" y="86"/>
                </a:cxn>
                <a:cxn ang="0">
                  <a:pos x="20" y="82"/>
                </a:cxn>
                <a:cxn ang="0">
                  <a:pos x="6" y="74"/>
                </a:cxn>
                <a:cxn ang="0">
                  <a:pos x="2" y="68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4" y="10"/>
                </a:cxn>
                <a:cxn ang="0">
                  <a:pos x="28" y="2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58" y="4"/>
                </a:cxn>
                <a:cxn ang="0">
                  <a:pos x="70" y="12"/>
                </a:cxn>
                <a:cxn ang="0">
                  <a:pos x="72" y="18"/>
                </a:cxn>
                <a:cxn ang="0">
                  <a:pos x="74" y="26"/>
                </a:cxn>
                <a:cxn ang="0">
                  <a:pos x="74" y="46"/>
                </a:cxn>
                <a:cxn ang="0">
                  <a:pos x="62" y="26"/>
                </a:cxn>
                <a:cxn ang="0">
                  <a:pos x="58" y="18"/>
                </a:cxn>
                <a:cxn ang="0">
                  <a:pos x="56" y="14"/>
                </a:cxn>
                <a:cxn ang="0">
                  <a:pos x="52" y="10"/>
                </a:cxn>
                <a:cxn ang="0">
                  <a:pos x="40" y="8"/>
                </a:cxn>
                <a:cxn ang="0">
                  <a:pos x="30" y="10"/>
                </a:cxn>
                <a:cxn ang="0">
                  <a:pos x="22" y="16"/>
                </a:cxn>
                <a:cxn ang="0">
                  <a:pos x="14" y="38"/>
                </a:cxn>
                <a:cxn ang="0">
                  <a:pos x="60" y="38"/>
                </a:cxn>
                <a:cxn ang="0">
                  <a:pos x="62" y="26"/>
                </a:cxn>
              </a:cxnLst>
              <a:rect l="0" t="0" r="r" b="b"/>
              <a:pathLst>
                <a:path w="74" h="86">
                  <a:moveTo>
                    <a:pt x="12" y="46"/>
                  </a:moveTo>
                  <a:lnTo>
                    <a:pt x="12" y="46"/>
                  </a:lnTo>
                  <a:lnTo>
                    <a:pt x="12" y="56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8" y="70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8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64" y="7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28" y="84"/>
                  </a:lnTo>
                  <a:lnTo>
                    <a:pt x="20" y="82"/>
                  </a:lnTo>
                  <a:lnTo>
                    <a:pt x="12" y="80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20" y="6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4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2" y="1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44"/>
                  </a:lnTo>
                  <a:lnTo>
                    <a:pt x="74" y="46"/>
                  </a:lnTo>
                  <a:lnTo>
                    <a:pt x="12" y="46"/>
                  </a:lnTo>
                  <a:close/>
                  <a:moveTo>
                    <a:pt x="62" y="26"/>
                  </a:moveTo>
                  <a:lnTo>
                    <a:pt x="62" y="26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6" y="14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0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16" y="26"/>
                  </a:lnTo>
                  <a:lnTo>
                    <a:pt x="14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2" y="26"/>
                  </a:lnTo>
                  <a:lnTo>
                    <a:pt x="62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9" name="Freeform 27"/>
            <p:cNvSpPr>
              <a:spLocks noEditPoints="1"/>
            </p:cNvSpPr>
            <p:nvPr userDrawn="1"/>
          </p:nvSpPr>
          <p:spPr bwMode="auto">
            <a:xfrm>
              <a:off x="9001484" y="729148"/>
              <a:ext cx="34940" cy="34940"/>
            </a:xfrm>
            <a:custGeom>
              <a:avLst/>
              <a:gdLst/>
              <a:ahLst/>
              <a:cxnLst>
                <a:cxn ang="0">
                  <a:pos x="104" y="63"/>
                </a:cxn>
                <a:cxn ang="0">
                  <a:pos x="96" y="81"/>
                </a:cxn>
                <a:cxn ang="0">
                  <a:pos x="82" y="95"/>
                </a:cxn>
                <a:cxn ang="0">
                  <a:pos x="62" y="103"/>
                </a:cxn>
                <a:cxn ang="0">
                  <a:pos x="42" y="103"/>
                </a:cxn>
                <a:cxn ang="0">
                  <a:pos x="24" y="95"/>
                </a:cxn>
                <a:cxn ang="0">
                  <a:pos x="9" y="81"/>
                </a:cxn>
                <a:cxn ang="0">
                  <a:pos x="0" y="63"/>
                </a:cxn>
                <a:cxn ang="0">
                  <a:pos x="0" y="42"/>
                </a:cxn>
                <a:cxn ang="0">
                  <a:pos x="9" y="23"/>
                </a:cxn>
                <a:cxn ang="0">
                  <a:pos x="24" y="9"/>
                </a:cxn>
                <a:cxn ang="0">
                  <a:pos x="42" y="1"/>
                </a:cxn>
                <a:cxn ang="0">
                  <a:pos x="62" y="1"/>
                </a:cxn>
                <a:cxn ang="0">
                  <a:pos x="82" y="9"/>
                </a:cxn>
                <a:cxn ang="0">
                  <a:pos x="96" y="23"/>
                </a:cxn>
                <a:cxn ang="0">
                  <a:pos x="104" y="42"/>
                </a:cxn>
                <a:cxn ang="0">
                  <a:pos x="96" y="53"/>
                </a:cxn>
                <a:cxn ang="0">
                  <a:pos x="93" y="36"/>
                </a:cxn>
                <a:cxn ang="0">
                  <a:pos x="83" y="22"/>
                </a:cxn>
                <a:cxn ang="0">
                  <a:pos x="69" y="11"/>
                </a:cxn>
                <a:cxn ang="0">
                  <a:pos x="52" y="9"/>
                </a:cxn>
                <a:cxn ang="0">
                  <a:pos x="35" y="11"/>
                </a:cxn>
                <a:cxn ang="0">
                  <a:pos x="21" y="22"/>
                </a:cxn>
                <a:cxn ang="0">
                  <a:pos x="12" y="36"/>
                </a:cxn>
                <a:cxn ang="0">
                  <a:pos x="8" y="53"/>
                </a:cxn>
                <a:cxn ang="0">
                  <a:pos x="12" y="69"/>
                </a:cxn>
                <a:cxn ang="0">
                  <a:pos x="21" y="84"/>
                </a:cxn>
                <a:cxn ang="0">
                  <a:pos x="35" y="93"/>
                </a:cxn>
                <a:cxn ang="0">
                  <a:pos x="52" y="96"/>
                </a:cxn>
                <a:cxn ang="0">
                  <a:pos x="69" y="93"/>
                </a:cxn>
                <a:cxn ang="0">
                  <a:pos x="83" y="84"/>
                </a:cxn>
                <a:cxn ang="0">
                  <a:pos x="93" y="69"/>
                </a:cxn>
                <a:cxn ang="0">
                  <a:pos x="96" y="53"/>
                </a:cxn>
                <a:cxn ang="0">
                  <a:pos x="51" y="58"/>
                </a:cxn>
                <a:cxn ang="0">
                  <a:pos x="34" y="78"/>
                </a:cxn>
                <a:cxn ang="0">
                  <a:pos x="52" y="24"/>
                </a:cxn>
                <a:cxn ang="0">
                  <a:pos x="68" y="28"/>
                </a:cxn>
                <a:cxn ang="0">
                  <a:pos x="73" y="37"/>
                </a:cxn>
                <a:cxn ang="0">
                  <a:pos x="71" y="46"/>
                </a:cxn>
                <a:cxn ang="0">
                  <a:pos x="66" y="54"/>
                </a:cxn>
                <a:cxn ang="0">
                  <a:pos x="65" y="78"/>
                </a:cxn>
                <a:cxn ang="0">
                  <a:pos x="62" y="36"/>
                </a:cxn>
                <a:cxn ang="0">
                  <a:pos x="56" y="31"/>
                </a:cxn>
                <a:cxn ang="0">
                  <a:pos x="43" y="51"/>
                </a:cxn>
                <a:cxn ang="0">
                  <a:pos x="56" y="51"/>
                </a:cxn>
                <a:cxn ang="0">
                  <a:pos x="62" y="46"/>
                </a:cxn>
              </a:cxnLst>
              <a:rect l="0" t="0" r="r" b="b"/>
              <a:pathLst>
                <a:path w="105" h="104">
                  <a:moveTo>
                    <a:pt x="105" y="53"/>
                  </a:moveTo>
                  <a:lnTo>
                    <a:pt x="105" y="53"/>
                  </a:lnTo>
                  <a:lnTo>
                    <a:pt x="104" y="63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96" y="81"/>
                  </a:lnTo>
                  <a:lnTo>
                    <a:pt x="90" y="89"/>
                  </a:lnTo>
                  <a:lnTo>
                    <a:pt x="90" y="89"/>
                  </a:lnTo>
                  <a:lnTo>
                    <a:pt x="82" y="95"/>
                  </a:lnTo>
                  <a:lnTo>
                    <a:pt x="73" y="100"/>
                  </a:lnTo>
                  <a:lnTo>
                    <a:pt x="73" y="100"/>
                  </a:lnTo>
                  <a:lnTo>
                    <a:pt x="62" y="103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42" y="103"/>
                  </a:lnTo>
                  <a:lnTo>
                    <a:pt x="31" y="100"/>
                  </a:lnTo>
                  <a:lnTo>
                    <a:pt x="31" y="100"/>
                  </a:lnTo>
                  <a:lnTo>
                    <a:pt x="24" y="95"/>
                  </a:lnTo>
                  <a:lnTo>
                    <a:pt x="16" y="89"/>
                  </a:lnTo>
                  <a:lnTo>
                    <a:pt x="16" y="89"/>
                  </a:lnTo>
                  <a:lnTo>
                    <a:pt x="9" y="81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0" y="6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4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9" y="23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24" y="9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82" y="9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6" y="23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4" y="42"/>
                  </a:lnTo>
                  <a:lnTo>
                    <a:pt x="105" y="53"/>
                  </a:lnTo>
                  <a:lnTo>
                    <a:pt x="105" y="53"/>
                  </a:lnTo>
                  <a:close/>
                  <a:moveTo>
                    <a:pt x="96" y="53"/>
                  </a:moveTo>
                  <a:lnTo>
                    <a:pt x="96" y="53"/>
                  </a:lnTo>
                  <a:lnTo>
                    <a:pt x="96" y="44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88" y="28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77" y="17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61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43" y="9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28" y="17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9" y="44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9" y="62"/>
                  </a:lnTo>
                  <a:lnTo>
                    <a:pt x="12" y="69"/>
                  </a:lnTo>
                  <a:lnTo>
                    <a:pt x="12" y="69"/>
                  </a:lnTo>
                  <a:lnTo>
                    <a:pt x="16" y="77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28" y="89"/>
                  </a:lnTo>
                  <a:lnTo>
                    <a:pt x="35" y="93"/>
                  </a:lnTo>
                  <a:lnTo>
                    <a:pt x="35" y="93"/>
                  </a:lnTo>
                  <a:lnTo>
                    <a:pt x="43" y="95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61" y="95"/>
                  </a:lnTo>
                  <a:lnTo>
                    <a:pt x="69" y="93"/>
                  </a:lnTo>
                  <a:lnTo>
                    <a:pt x="69" y="93"/>
                  </a:lnTo>
                  <a:lnTo>
                    <a:pt x="77" y="89"/>
                  </a:lnTo>
                  <a:lnTo>
                    <a:pt x="83" y="84"/>
                  </a:lnTo>
                  <a:lnTo>
                    <a:pt x="83" y="84"/>
                  </a:lnTo>
                  <a:lnTo>
                    <a:pt x="88" y="77"/>
                  </a:lnTo>
                  <a:lnTo>
                    <a:pt x="93" y="69"/>
                  </a:lnTo>
                  <a:lnTo>
                    <a:pt x="93" y="69"/>
                  </a:lnTo>
                  <a:lnTo>
                    <a:pt x="96" y="62"/>
                  </a:lnTo>
                  <a:lnTo>
                    <a:pt x="96" y="53"/>
                  </a:lnTo>
                  <a:lnTo>
                    <a:pt x="96" y="53"/>
                  </a:lnTo>
                  <a:close/>
                  <a:moveTo>
                    <a:pt x="65" y="78"/>
                  </a:moveTo>
                  <a:lnTo>
                    <a:pt x="51" y="58"/>
                  </a:lnTo>
                  <a:lnTo>
                    <a:pt x="43" y="58"/>
                  </a:lnTo>
                  <a:lnTo>
                    <a:pt x="43" y="78"/>
                  </a:lnTo>
                  <a:lnTo>
                    <a:pt x="34" y="78"/>
                  </a:lnTo>
                  <a:lnTo>
                    <a:pt x="34" y="24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61" y="26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70" y="31"/>
                  </a:lnTo>
                  <a:lnTo>
                    <a:pt x="71" y="33"/>
                  </a:lnTo>
                  <a:lnTo>
                    <a:pt x="73" y="37"/>
                  </a:lnTo>
                  <a:lnTo>
                    <a:pt x="73" y="41"/>
                  </a:lnTo>
                  <a:lnTo>
                    <a:pt x="73" y="41"/>
                  </a:lnTo>
                  <a:lnTo>
                    <a:pt x="71" y="46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66" y="54"/>
                  </a:lnTo>
                  <a:lnTo>
                    <a:pt x="60" y="57"/>
                  </a:lnTo>
                  <a:lnTo>
                    <a:pt x="77" y="78"/>
                  </a:lnTo>
                  <a:lnTo>
                    <a:pt x="65" y="78"/>
                  </a:lnTo>
                  <a:close/>
                  <a:moveTo>
                    <a:pt x="64" y="41"/>
                  </a:moveTo>
                  <a:lnTo>
                    <a:pt x="64" y="41"/>
                  </a:lnTo>
                  <a:lnTo>
                    <a:pt x="62" y="36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56" y="31"/>
                  </a:lnTo>
                  <a:lnTo>
                    <a:pt x="51" y="31"/>
                  </a:lnTo>
                  <a:lnTo>
                    <a:pt x="43" y="31"/>
                  </a:lnTo>
                  <a:lnTo>
                    <a:pt x="43" y="5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6" y="51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2" y="46"/>
                  </a:lnTo>
                  <a:lnTo>
                    <a:pt x="64" y="41"/>
                  </a:lnTo>
                  <a:lnTo>
                    <a:pt x="64" y="4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918" y="3011416"/>
            <a:ext cx="6640724" cy="214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242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"/>
          <p:cNvSpPr>
            <a:spLocks noGrp="1"/>
          </p:cNvSpPr>
          <p:nvPr userDrawn="1">
            <p:ph type="body" sz="quarter" idx="10"/>
          </p:nvPr>
        </p:nvSpPr>
        <p:spPr>
          <a:xfrm>
            <a:off x="361378" y="1774556"/>
            <a:ext cx="8442288" cy="4194028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buClr>
                <a:srgbClr val="C00000"/>
              </a:buClr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450"/>
              </a:spcBef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450"/>
              </a:spcBef>
              <a:buClr>
                <a:srgbClr val="C00000"/>
              </a:buClr>
              <a:defRPr sz="16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450"/>
              </a:spcBef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450"/>
              </a:spcBef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1" name="Title 44"/>
          <p:cNvSpPr>
            <a:spLocks noGrp="1"/>
          </p:cNvSpPr>
          <p:nvPr>
            <p:ph type="title"/>
          </p:nvPr>
        </p:nvSpPr>
        <p:spPr>
          <a:xfrm>
            <a:off x="361379" y="197592"/>
            <a:ext cx="6922443" cy="78722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5000"/>
              </a:lnSpc>
              <a:defRPr lang="en-US" sz="3000" b="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04372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4"/>
          <p:cNvSpPr>
            <a:spLocks noGrp="1"/>
          </p:cNvSpPr>
          <p:nvPr>
            <p:ph type="title"/>
          </p:nvPr>
        </p:nvSpPr>
        <p:spPr>
          <a:xfrm>
            <a:off x="361379" y="197592"/>
            <a:ext cx="6922443" cy="78722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5000"/>
              </a:lnSpc>
              <a:defRPr lang="en-US" sz="3000" b="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057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4"/>
          <p:cNvSpPr>
            <a:spLocks noGrp="1"/>
          </p:cNvSpPr>
          <p:nvPr>
            <p:ph type="title"/>
          </p:nvPr>
        </p:nvSpPr>
        <p:spPr>
          <a:xfrm>
            <a:off x="361379" y="197592"/>
            <a:ext cx="6922443" cy="78722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5000"/>
              </a:lnSpc>
              <a:defRPr lang="en-US" sz="3000" b="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168842"/>
            <a:ext cx="7883718" cy="477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258568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able Placeholder 3"/>
          <p:cNvSpPr>
            <a:spLocks noGrp="1"/>
          </p:cNvSpPr>
          <p:nvPr userDrawn="1">
            <p:ph type="tbl" sz="quarter" idx="11"/>
          </p:nvPr>
        </p:nvSpPr>
        <p:spPr>
          <a:xfrm>
            <a:off x="361378" y="1581124"/>
            <a:ext cx="8429822" cy="4622375"/>
          </a:xfrm>
          <a:prstGeom prst="rect">
            <a:avLst/>
          </a:prstGeom>
        </p:spPr>
        <p:txBody>
          <a:bodyPr/>
          <a:lstStyle>
            <a:lvl1pPr marL="0" algn="l" defTabSz="685783" rtl="0" eaLnBrk="1" latinLnBrk="0" hangingPunct="1">
              <a:buClr>
                <a:srgbClr val="C00000"/>
              </a:buClr>
              <a:defRPr lang="en-US" sz="12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Title 44"/>
          <p:cNvSpPr>
            <a:spLocks noGrp="1"/>
          </p:cNvSpPr>
          <p:nvPr>
            <p:ph type="title"/>
          </p:nvPr>
        </p:nvSpPr>
        <p:spPr>
          <a:xfrm>
            <a:off x="361379" y="197592"/>
            <a:ext cx="6922443" cy="78722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85000"/>
              </a:lnSpc>
              <a:defRPr lang="en-US" sz="3000" b="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01505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0"/>
          <p:cNvSpPr txBox="1">
            <a:spLocks noChangeArrowheads="1"/>
          </p:cNvSpPr>
          <p:nvPr/>
        </p:nvSpPr>
        <p:spPr bwMode="auto">
          <a:xfrm>
            <a:off x="8765435" y="6618515"/>
            <a:ext cx="290442" cy="20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fld id="{1FEB4FD2-243B-450F-B334-AD0C10AF24B3}" type="slidenum">
              <a:rPr lang="en-US" sz="700" smtClean="0">
                <a:solidFill>
                  <a:schemeClr val="bg1">
                    <a:lumMod val="65000"/>
                  </a:schemeClr>
                </a:solidFill>
                <a:latin typeface="+mj-lt"/>
                <a:cs typeface="Arial" charset="0"/>
              </a:rPr>
              <a:pPr algn="ctr">
                <a:defRPr/>
              </a:pPr>
              <a:t>‹#›</a:t>
            </a:fld>
            <a:endParaRPr lang="en-US" sz="700" dirty="0">
              <a:solidFill>
                <a:schemeClr val="bg1">
                  <a:lumMod val="65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0" y="1252263"/>
            <a:ext cx="9144000" cy="4064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378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0" name="Rectangle 99"/>
          <p:cNvSpPr/>
          <p:nvPr userDrawn="1"/>
        </p:nvSpPr>
        <p:spPr>
          <a:xfrm rot="5400000">
            <a:off x="5692143" y="3406144"/>
            <a:ext cx="6857997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1" name="Text Box 40"/>
          <p:cNvSpPr txBox="1">
            <a:spLocks noChangeArrowheads="1"/>
          </p:cNvSpPr>
          <p:nvPr userDrawn="1"/>
        </p:nvSpPr>
        <p:spPr bwMode="auto">
          <a:xfrm>
            <a:off x="6488074" y="6613004"/>
            <a:ext cx="2385494" cy="20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4" rIns="91429" bIns="45714">
            <a:spAutoFit/>
          </a:bodyPr>
          <a:lstStyle/>
          <a:p>
            <a:pPr algn="r">
              <a:defRPr/>
            </a:pPr>
            <a:r>
              <a:rPr lang="en-US" sz="700" dirty="0" err="1" smtClean="0">
                <a:solidFill>
                  <a:schemeClr val="bg1">
                    <a:lumMod val="65000"/>
                  </a:schemeClr>
                </a:solidFill>
              </a:rPr>
              <a:t>vAccess</a:t>
            </a:r>
            <a:endParaRPr lang="en-US" sz="7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>
            <a:off x="8822176" y="6681760"/>
            <a:ext cx="0" cy="135971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9" r:id="rId2"/>
    <p:sldLayoutId id="2147483695" r:id="rId3"/>
    <p:sldLayoutId id="2147483700" r:id="rId4"/>
    <p:sldLayoutId id="2147483701" r:id="rId5"/>
    <p:sldLayoutId id="2147483696" r:id="rId6"/>
    <p:sldLayoutId id="2147483697" r:id="rId7"/>
    <p:sldLayoutId id="2147483704" r:id="rId8"/>
    <p:sldLayoutId id="2147483698" r:id="rId9"/>
    <p:sldLayoutId id="2147483665" r:id="rId10"/>
    <p:sldLayoutId id="2147483706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892" indent="-342892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972" indent="-228594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348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ana.org/assignments/ppp-number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5107" y="1121195"/>
            <a:ext cx="7307838" cy="1697825"/>
          </a:xfrm>
        </p:spPr>
        <p:txBody>
          <a:bodyPr/>
          <a:lstStyle/>
          <a:p>
            <a:r>
              <a:rPr lang="en-US" dirty="0" err="1" smtClean="0"/>
              <a:t>vAccess</a:t>
            </a:r>
            <a:r>
              <a:rPr lang="en-US" dirty="0" smtClean="0"/>
              <a:t> </a:t>
            </a:r>
            <a:r>
              <a:rPr lang="en-US" dirty="0" smtClean="0"/>
              <a:t>Technology Backgrounder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27208" y="2819020"/>
            <a:ext cx="5025360" cy="525693"/>
          </a:xfrm>
        </p:spPr>
        <p:txBody>
          <a:bodyPr/>
          <a:lstStyle/>
          <a:p>
            <a:r>
              <a:rPr lang="en-US" sz="2100" dirty="0"/>
              <a:t>Yaakov (J) Stein</a:t>
            </a:r>
          </a:p>
          <a:p>
            <a:r>
              <a:rPr lang="en-US" sz="2100" dirty="0"/>
              <a:t>CTO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– what do we have to learn?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1379" y="1449858"/>
            <a:ext cx="7945494" cy="511836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In order to understand how </a:t>
            </a:r>
            <a:r>
              <a:rPr lang="en-US" sz="2000" dirty="0" err="1" smtClean="0"/>
              <a:t>vAccess</a:t>
            </a:r>
            <a:r>
              <a:rPr lang="en-US" sz="2000" dirty="0" smtClean="0"/>
              <a:t> works, we will need to understand: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Courier New" panose="02070309020205020404" pitchFamily="49" charset="0"/>
              </a:rPr>
              <a:t>IP and Ethernet </a:t>
            </a:r>
            <a:r>
              <a:rPr lang="en-US" sz="2000" dirty="0"/>
              <a:t>(won’t delve deeply here)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>
                <a:latin typeface="Courier New" panose="02070309020205020404" pitchFamily="49" charset="0"/>
              </a:rPr>
              <a:t>Packets in TDM (HDLC)</a:t>
            </a:r>
            <a:endParaRPr lang="en-US" sz="2000" b="1" dirty="0">
              <a:latin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Courier New" panose="02070309020205020404" pitchFamily="49" charset="0"/>
              </a:rPr>
              <a:t>PPP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Courier New" panose="02070309020205020404" pitchFamily="49" charset="0"/>
              </a:rPr>
              <a:t>MLPPP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atin typeface="Courier New" panose="02070309020205020404" pitchFamily="49" charset="0"/>
              </a:rPr>
              <a:t>TDM PWs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 smtClean="0"/>
              <a:t>For these, we will need to cover the following standards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000" b="1" dirty="0" smtClean="0">
                <a:latin typeface="Courier New" panose="02070309020205020404" pitchFamily="49" charset="0"/>
              </a:rPr>
              <a:t>ISO </a:t>
            </a:r>
            <a:r>
              <a:rPr lang="en-US" altLang="en-US" sz="2000" b="1" dirty="0">
                <a:latin typeface="Courier New" panose="02070309020205020404" pitchFamily="49" charset="0"/>
              </a:rPr>
              <a:t>3309</a:t>
            </a:r>
            <a:r>
              <a:rPr lang="en-US" altLang="en-US" sz="2000" dirty="0">
                <a:latin typeface="Courier New" panose="02070309020205020404" pitchFamily="49" charset="0"/>
              </a:rPr>
              <a:t>   	</a:t>
            </a:r>
            <a:r>
              <a:rPr lang="en-US" altLang="en-US" sz="2000" dirty="0"/>
              <a:t>HDLC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RFC 1661</a:t>
            </a:r>
            <a:r>
              <a:rPr lang="en-US" altLang="en-US" sz="2000" dirty="0">
                <a:latin typeface="Courier New" panose="02070309020205020404" pitchFamily="49" charset="0"/>
              </a:rPr>
              <a:t>    	</a:t>
            </a:r>
            <a:r>
              <a:rPr lang="en-US" altLang="en-US" sz="2000" dirty="0"/>
              <a:t>PPP (ex 1548)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RFC 1662</a:t>
            </a:r>
            <a:r>
              <a:rPr lang="en-US" altLang="en-US" sz="2000" dirty="0">
                <a:latin typeface="Courier New" panose="02070309020205020404" pitchFamily="49" charset="0"/>
              </a:rPr>
              <a:t>    	</a:t>
            </a:r>
            <a:r>
              <a:rPr lang="en-US" altLang="en-US" sz="2000" dirty="0"/>
              <a:t>PPP in HDLC framing (ex 1549)</a:t>
            </a:r>
            <a:r>
              <a:rPr lang="en-US" altLang="en-US" sz="2000" dirty="0">
                <a:latin typeface="Courier New" panose="02070309020205020404" pitchFamily="49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RFC 1990</a:t>
            </a:r>
            <a:r>
              <a:rPr lang="en-US" altLang="en-US" sz="2000" dirty="0">
                <a:latin typeface="Courier New" panose="02070309020205020404" pitchFamily="49" charset="0"/>
              </a:rPr>
              <a:t>	</a:t>
            </a:r>
            <a:r>
              <a:rPr lang="en-US" altLang="en-US" sz="2000" dirty="0" smtClean="0">
                <a:latin typeface="Courier New" panose="02070309020205020404" pitchFamily="49" charset="0"/>
              </a:rPr>
              <a:t>	</a:t>
            </a:r>
            <a:r>
              <a:rPr lang="en-US" altLang="en-US" sz="2000" dirty="0" smtClean="0"/>
              <a:t>ML-PPP </a:t>
            </a:r>
            <a:r>
              <a:rPr lang="en-US" altLang="en-US" sz="2000" dirty="0"/>
              <a:t>(ex 1717)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RFC 1994</a:t>
            </a:r>
            <a:r>
              <a:rPr lang="en-US" altLang="en-US" sz="2000" dirty="0">
                <a:latin typeface="Courier New" panose="02070309020205020404" pitchFamily="49" charset="0"/>
              </a:rPr>
              <a:t>	</a:t>
            </a:r>
            <a:r>
              <a:rPr lang="en-US" altLang="en-US" sz="2000" dirty="0" smtClean="0">
                <a:latin typeface="Courier New" panose="02070309020205020404" pitchFamily="49" charset="0"/>
              </a:rPr>
              <a:t>	</a:t>
            </a:r>
            <a:r>
              <a:rPr lang="en-US" altLang="en-US" sz="2000" dirty="0" smtClean="0"/>
              <a:t>PPP </a:t>
            </a:r>
            <a:r>
              <a:rPr lang="en-US" altLang="en-US" sz="2000" dirty="0"/>
              <a:t>CHAP (ex 1334)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000" b="1" dirty="0" smtClean="0">
                <a:latin typeface="Courier New" panose="02070309020205020404" pitchFamily="49" charset="0"/>
              </a:rPr>
              <a:t>G.702, G.703	</a:t>
            </a:r>
            <a:r>
              <a:rPr lang="en-US" altLang="en-US" sz="2000" dirty="0" smtClean="0"/>
              <a:t>unstructured </a:t>
            </a:r>
            <a:r>
              <a:rPr lang="en-US" altLang="en-US" sz="2000" dirty="0"/>
              <a:t>and structured </a:t>
            </a:r>
            <a:r>
              <a:rPr lang="en-US" altLang="en-US" sz="2000" dirty="0" smtClean="0"/>
              <a:t>TDM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000" b="1" dirty="0" smtClean="0">
                <a:latin typeface="Courier New" panose="02070309020205020404" pitchFamily="49" charset="0"/>
              </a:rPr>
              <a:t>RFC 4553, 5086	</a:t>
            </a:r>
            <a:r>
              <a:rPr lang="en-US" altLang="en-US" sz="2000" dirty="0"/>
              <a:t>TDM PWs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14394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1185" y="2563237"/>
            <a:ext cx="6724650" cy="2759299"/>
          </a:xfrm>
        </p:spPr>
        <p:txBody>
          <a:bodyPr/>
          <a:lstStyle/>
          <a:p>
            <a:pPr eaLnBrk="1" hangingPunct="1">
              <a:lnSpc>
                <a:spcPct val="200000"/>
              </a:lnSpc>
              <a:defRPr/>
            </a:pPr>
            <a:r>
              <a:rPr lang="en-US" dirty="0" smtClean="0"/>
              <a:t>Data over TDM</a:t>
            </a:r>
          </a:p>
        </p:txBody>
      </p:sp>
    </p:spTree>
    <p:extLst>
      <p:ext uri="{BB962C8B-B14F-4D97-AF65-F5344CB8AC3E}">
        <p14:creationId xmlns:p14="http://schemas.microsoft.com/office/powerpoint/2010/main" val="1719231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TDM</a:t>
            </a:r>
            <a:endParaRPr lang="en-US" sz="2800" dirty="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61379" y="1436978"/>
            <a:ext cx="8486407" cy="523427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b="1" dirty="0" smtClean="0"/>
              <a:t>T</a:t>
            </a:r>
            <a:r>
              <a:rPr lang="en-US" altLang="en-US" sz="2000" dirty="0" smtClean="0"/>
              <a:t>ime </a:t>
            </a:r>
            <a:r>
              <a:rPr lang="en-US" altLang="en-US" sz="2000" b="1" dirty="0" smtClean="0"/>
              <a:t>D</a:t>
            </a:r>
            <a:r>
              <a:rPr lang="en-US" altLang="en-US" sz="2000" dirty="0" smtClean="0"/>
              <a:t>omain </a:t>
            </a:r>
            <a:r>
              <a:rPr lang="en-US" altLang="en-US" sz="2000" b="1" dirty="0" smtClean="0"/>
              <a:t>M</a:t>
            </a:r>
            <a:r>
              <a:rPr lang="en-US" altLang="en-US" sz="2000" dirty="0" smtClean="0"/>
              <a:t>ultiplexing is the base technology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en-US" sz="2000" dirty="0"/>
              <a:t>	</a:t>
            </a:r>
            <a:r>
              <a:rPr lang="en-US" altLang="en-US" sz="2000" dirty="0" smtClean="0"/>
              <a:t>for the digital </a:t>
            </a:r>
            <a:r>
              <a:rPr lang="en-US" altLang="en-US" sz="2000" b="1" dirty="0" smtClean="0"/>
              <a:t>P</a:t>
            </a:r>
            <a:r>
              <a:rPr lang="en-US" altLang="en-US" sz="2000" dirty="0" smtClean="0"/>
              <a:t>ublic </a:t>
            </a:r>
            <a:r>
              <a:rPr lang="en-US" altLang="en-US" sz="2000" b="1" dirty="0" smtClean="0"/>
              <a:t>S</a:t>
            </a:r>
            <a:r>
              <a:rPr lang="en-US" altLang="en-US" sz="2000" dirty="0" smtClean="0"/>
              <a:t>witched </a:t>
            </a:r>
            <a:r>
              <a:rPr lang="en-US" altLang="en-US" sz="2000" b="1" dirty="0" smtClean="0"/>
              <a:t>T</a:t>
            </a:r>
            <a:r>
              <a:rPr lang="en-US" altLang="en-US" sz="2000" dirty="0" smtClean="0"/>
              <a:t>elephone </a:t>
            </a:r>
            <a:r>
              <a:rPr lang="en-US" altLang="en-US" sz="2000" b="1" dirty="0" smtClean="0"/>
              <a:t>N</a:t>
            </a:r>
            <a:r>
              <a:rPr lang="en-US" altLang="en-US" sz="2000" dirty="0" smtClean="0"/>
              <a:t>etwork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  <a:tabLst>
                <a:tab pos="457200" algn="l"/>
              </a:tabLst>
            </a:pPr>
            <a:r>
              <a:rPr lang="en-US" altLang="en-US" sz="2000" dirty="0" smtClean="0"/>
              <a:t>TDM is used today to mean any </a:t>
            </a:r>
            <a:r>
              <a:rPr lang="en-US" altLang="en-US" sz="2000" b="1" dirty="0" smtClean="0"/>
              <a:t>C</a:t>
            </a:r>
            <a:r>
              <a:rPr lang="en-US" altLang="en-US" sz="2000" dirty="0" smtClean="0"/>
              <a:t>onstant </a:t>
            </a:r>
            <a:r>
              <a:rPr lang="en-US" altLang="en-US" sz="2000" b="1" dirty="0" smtClean="0"/>
              <a:t>B</a:t>
            </a:r>
            <a:r>
              <a:rPr lang="en-US" altLang="en-US" sz="2000" dirty="0" smtClean="0"/>
              <a:t>it </a:t>
            </a:r>
            <a:r>
              <a:rPr lang="en-US" altLang="en-US" sz="2000" b="1" dirty="0" smtClean="0"/>
              <a:t>R</a:t>
            </a:r>
            <a:r>
              <a:rPr lang="en-US" altLang="en-US" sz="2000" dirty="0" smtClean="0"/>
              <a:t>ate signal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en-US" sz="2000" dirty="0" smtClean="0"/>
              <a:t>with one of the data rates listed in G.702</a:t>
            </a:r>
            <a:endParaRPr lang="en-US" altLang="en-US" sz="2000" i="1" dirty="0" smtClean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en-US" sz="2000" dirty="0" smtClean="0"/>
              <a:t>if framed – with 8000 frames per second </a:t>
            </a:r>
            <a:r>
              <a:rPr lang="en-US" altLang="en-US" sz="1800" dirty="0" smtClean="0"/>
              <a:t>(since analog audio was 4 kHz)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  <a:tabLst>
                <a:tab pos="457200" algn="l"/>
              </a:tabLst>
            </a:pPr>
            <a:r>
              <a:rPr lang="en-US" altLang="en-US" sz="2000" dirty="0" smtClean="0"/>
              <a:t>The data-rates are arranged in a hierarchy (DS0, DS1, DS2, ...)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en-US" sz="2000" dirty="0"/>
              <a:t>	</a:t>
            </a:r>
            <a:r>
              <a:rPr lang="en-US" altLang="en-US" sz="2000" dirty="0" smtClean="0"/>
              <a:t>but are different in different parts of the world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  <a:tabLst>
                <a:tab pos="457200" algn="l"/>
              </a:tabLst>
            </a:pPr>
            <a:r>
              <a:rPr lang="en-US" altLang="en-US" sz="2000" dirty="0" smtClean="0"/>
              <a:t>Notes: 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en-US" sz="2000" dirty="0" smtClean="0"/>
              <a:t>TDM signals need </a:t>
            </a:r>
            <a:r>
              <a:rPr lang="en-US" altLang="en-US" sz="2000" dirty="0"/>
              <a:t>not be </a:t>
            </a:r>
            <a:r>
              <a:rPr lang="en-US" altLang="en-US" sz="2000" i="1" dirty="0" smtClean="0"/>
              <a:t>framed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en-US" sz="2000" dirty="0" smtClean="0"/>
              <a:t>Even if framed, TDM</a:t>
            </a:r>
            <a:r>
              <a:rPr lang="en-US" altLang="en-US" sz="2000" i="1" dirty="0" smtClean="0"/>
              <a:t> </a:t>
            </a:r>
            <a:r>
              <a:rPr lang="en-US" altLang="en-US" sz="2000" dirty="0" smtClean="0"/>
              <a:t>need not be divided into channels (timeslots)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en-US" sz="2000" dirty="0"/>
              <a:t>if framed, higher data rates mean longer frames (unlike OTN)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en-US" sz="2000" dirty="0" smtClean="0"/>
              <a:t>Whether channelized or not</a:t>
            </a:r>
          </a:p>
          <a:p>
            <a:pPr marL="457188" lvl="1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en-US" sz="2050" dirty="0" smtClean="0"/>
              <a:t>TDM need not carry voice </a:t>
            </a:r>
          </a:p>
          <a:p>
            <a:pPr marL="457188" lvl="1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en-US" sz="2050" dirty="0" smtClean="0"/>
              <a:t>but can be used to transport arbitrary data (e.g., IP packets)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en-US" altLang="en-US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en-US" altLang="en-US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3998440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G.702 rates</a:t>
            </a:r>
          </a:p>
        </p:txBody>
      </p:sp>
      <p:sp>
        <p:nvSpPr>
          <p:cNvPr id="30723" name="Line 26"/>
          <p:cNvSpPr>
            <a:spLocks noChangeShapeType="1"/>
          </p:cNvSpPr>
          <p:nvPr/>
        </p:nvSpPr>
        <p:spPr bwMode="auto">
          <a:xfrm>
            <a:off x="2425700" y="2616200"/>
            <a:ext cx="0" cy="314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Line 25"/>
          <p:cNvSpPr>
            <a:spLocks noChangeShapeType="1"/>
          </p:cNvSpPr>
          <p:nvPr/>
        </p:nvSpPr>
        <p:spPr bwMode="auto">
          <a:xfrm>
            <a:off x="7302500" y="2616200"/>
            <a:ext cx="0" cy="314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Line 23"/>
          <p:cNvSpPr>
            <a:spLocks noChangeShapeType="1"/>
          </p:cNvSpPr>
          <p:nvPr/>
        </p:nvSpPr>
        <p:spPr bwMode="auto">
          <a:xfrm>
            <a:off x="4838700" y="1536700"/>
            <a:ext cx="0" cy="4229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Text Box 4"/>
          <p:cNvSpPr txBox="1">
            <a:spLocks noChangeArrowheads="1"/>
          </p:cNvSpPr>
          <p:nvPr/>
        </p:nvSpPr>
        <p:spPr bwMode="auto">
          <a:xfrm>
            <a:off x="4254500" y="1473200"/>
            <a:ext cx="1168400" cy="425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64 kbps</a:t>
            </a:r>
          </a:p>
        </p:txBody>
      </p:sp>
      <p:sp>
        <p:nvSpPr>
          <p:cNvPr id="30728" name="Text Box 5"/>
          <p:cNvSpPr txBox="1">
            <a:spLocks noChangeArrowheads="1"/>
          </p:cNvSpPr>
          <p:nvPr/>
        </p:nvSpPr>
        <p:spPr bwMode="auto">
          <a:xfrm>
            <a:off x="1676400" y="2451100"/>
            <a:ext cx="1485900" cy="425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2.048 Mbps</a:t>
            </a:r>
          </a:p>
        </p:txBody>
      </p:sp>
      <p:sp>
        <p:nvSpPr>
          <p:cNvPr id="30729" name="Text Box 6"/>
          <p:cNvSpPr txBox="1">
            <a:spLocks noChangeArrowheads="1"/>
          </p:cNvSpPr>
          <p:nvPr/>
        </p:nvSpPr>
        <p:spPr bwMode="auto">
          <a:xfrm>
            <a:off x="4089400" y="2463800"/>
            <a:ext cx="1485900" cy="425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1.544 Mbps</a:t>
            </a:r>
          </a:p>
        </p:txBody>
      </p:sp>
      <p:sp>
        <p:nvSpPr>
          <p:cNvPr id="30730" name="Text Box 7"/>
          <p:cNvSpPr txBox="1">
            <a:spLocks noChangeArrowheads="1"/>
          </p:cNvSpPr>
          <p:nvPr/>
        </p:nvSpPr>
        <p:spPr bwMode="auto">
          <a:xfrm>
            <a:off x="6553200" y="2463800"/>
            <a:ext cx="1485900" cy="425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1.544 Mbps</a:t>
            </a:r>
          </a:p>
        </p:txBody>
      </p:sp>
      <p:sp>
        <p:nvSpPr>
          <p:cNvPr id="30731" name="Text Box 8"/>
          <p:cNvSpPr txBox="1">
            <a:spLocks noChangeArrowheads="1"/>
          </p:cNvSpPr>
          <p:nvPr/>
        </p:nvSpPr>
        <p:spPr bwMode="auto">
          <a:xfrm>
            <a:off x="4089400" y="3454400"/>
            <a:ext cx="1485900" cy="425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6.312 Mbps</a:t>
            </a:r>
          </a:p>
        </p:txBody>
      </p:sp>
      <p:sp>
        <p:nvSpPr>
          <p:cNvPr id="30732" name="Text Box 9"/>
          <p:cNvSpPr txBox="1">
            <a:spLocks noChangeArrowheads="1"/>
          </p:cNvSpPr>
          <p:nvPr/>
        </p:nvSpPr>
        <p:spPr bwMode="auto">
          <a:xfrm>
            <a:off x="6553200" y="3454400"/>
            <a:ext cx="1485900" cy="425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6.312 Mbps</a:t>
            </a:r>
          </a:p>
        </p:txBody>
      </p:sp>
      <p:sp>
        <p:nvSpPr>
          <p:cNvPr id="30733" name="Text Box 10"/>
          <p:cNvSpPr txBox="1">
            <a:spLocks noChangeArrowheads="1"/>
          </p:cNvSpPr>
          <p:nvPr/>
        </p:nvSpPr>
        <p:spPr bwMode="auto">
          <a:xfrm>
            <a:off x="1676400" y="3454400"/>
            <a:ext cx="1485900" cy="425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8.448 Mbps</a:t>
            </a:r>
          </a:p>
        </p:txBody>
      </p:sp>
      <p:sp>
        <p:nvSpPr>
          <p:cNvPr id="30734" name="Text Box 11"/>
          <p:cNvSpPr txBox="1">
            <a:spLocks noChangeArrowheads="1"/>
          </p:cNvSpPr>
          <p:nvPr/>
        </p:nvSpPr>
        <p:spPr bwMode="auto">
          <a:xfrm>
            <a:off x="1574800" y="4432300"/>
            <a:ext cx="1701800" cy="425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34.368 Mbps</a:t>
            </a:r>
          </a:p>
        </p:txBody>
      </p:sp>
      <p:sp>
        <p:nvSpPr>
          <p:cNvPr id="30735" name="Text Box 12"/>
          <p:cNvSpPr txBox="1">
            <a:spLocks noChangeArrowheads="1"/>
          </p:cNvSpPr>
          <p:nvPr/>
        </p:nvSpPr>
        <p:spPr bwMode="auto">
          <a:xfrm>
            <a:off x="1574800" y="5422900"/>
            <a:ext cx="1701800" cy="425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139.264 Mbps</a:t>
            </a:r>
          </a:p>
        </p:txBody>
      </p:sp>
      <p:sp>
        <p:nvSpPr>
          <p:cNvPr id="30736" name="Text Box 13"/>
          <p:cNvSpPr txBox="1">
            <a:spLocks noChangeArrowheads="1"/>
          </p:cNvSpPr>
          <p:nvPr/>
        </p:nvSpPr>
        <p:spPr bwMode="auto">
          <a:xfrm>
            <a:off x="3949700" y="4432300"/>
            <a:ext cx="1765300" cy="425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44.736 Mbps</a:t>
            </a:r>
          </a:p>
        </p:txBody>
      </p:sp>
      <p:sp>
        <p:nvSpPr>
          <p:cNvPr id="30737" name="Text Box 14"/>
          <p:cNvSpPr txBox="1">
            <a:spLocks noChangeArrowheads="1"/>
          </p:cNvSpPr>
          <p:nvPr/>
        </p:nvSpPr>
        <p:spPr bwMode="auto">
          <a:xfrm>
            <a:off x="6489700" y="4432300"/>
            <a:ext cx="1625600" cy="425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32.064 Mbps</a:t>
            </a:r>
          </a:p>
        </p:txBody>
      </p:sp>
      <p:sp>
        <p:nvSpPr>
          <p:cNvPr id="30738" name="Text Box 15"/>
          <p:cNvSpPr txBox="1">
            <a:spLocks noChangeArrowheads="1"/>
          </p:cNvSpPr>
          <p:nvPr/>
        </p:nvSpPr>
        <p:spPr bwMode="auto">
          <a:xfrm>
            <a:off x="6489700" y="5397500"/>
            <a:ext cx="1625600" cy="425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97.728 Mbps</a:t>
            </a:r>
          </a:p>
        </p:txBody>
      </p:sp>
      <p:sp>
        <p:nvSpPr>
          <p:cNvPr id="30739" name="Text Box 16"/>
          <p:cNvSpPr txBox="1">
            <a:spLocks noChangeArrowheads="1"/>
          </p:cNvSpPr>
          <p:nvPr/>
        </p:nvSpPr>
        <p:spPr bwMode="auto">
          <a:xfrm>
            <a:off x="3962400" y="5422900"/>
            <a:ext cx="1765300" cy="425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274.176 Mbps</a:t>
            </a:r>
          </a:p>
        </p:txBody>
      </p:sp>
      <p:sp>
        <p:nvSpPr>
          <p:cNvPr id="30740" name="Line 24"/>
          <p:cNvSpPr>
            <a:spLocks noChangeShapeType="1"/>
          </p:cNvSpPr>
          <p:nvPr/>
        </p:nvSpPr>
        <p:spPr bwMode="auto">
          <a:xfrm>
            <a:off x="4826000" y="1905000"/>
            <a:ext cx="2463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1" name="Line 27"/>
          <p:cNvSpPr>
            <a:spLocks noChangeShapeType="1"/>
          </p:cNvSpPr>
          <p:nvPr/>
        </p:nvSpPr>
        <p:spPr bwMode="auto">
          <a:xfrm flipV="1">
            <a:off x="2362200" y="1917700"/>
            <a:ext cx="2463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2" name="Text Box 28"/>
          <p:cNvSpPr txBox="1">
            <a:spLocks noChangeArrowheads="1"/>
          </p:cNvSpPr>
          <p:nvPr/>
        </p:nvSpPr>
        <p:spPr bwMode="auto">
          <a:xfrm>
            <a:off x="1625600" y="6121400"/>
            <a:ext cx="1435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CEPT</a:t>
            </a:r>
          </a:p>
        </p:txBody>
      </p:sp>
      <p:sp>
        <p:nvSpPr>
          <p:cNvPr id="30743" name="Text Box 29"/>
          <p:cNvSpPr txBox="1">
            <a:spLocks noChangeArrowheads="1"/>
          </p:cNvSpPr>
          <p:nvPr/>
        </p:nvSpPr>
        <p:spPr bwMode="auto">
          <a:xfrm>
            <a:off x="4127500" y="6134100"/>
            <a:ext cx="1435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 America</a:t>
            </a:r>
            <a:endParaRPr lang="en-US" altLang="en-US" sz="2000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44" name="Text Box 30"/>
          <p:cNvSpPr txBox="1">
            <a:spLocks noChangeArrowheads="1"/>
          </p:cNvSpPr>
          <p:nvPr/>
        </p:nvSpPr>
        <p:spPr bwMode="auto">
          <a:xfrm>
            <a:off x="6642100" y="6121400"/>
            <a:ext cx="1435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Japan</a:t>
            </a:r>
          </a:p>
        </p:txBody>
      </p:sp>
      <p:sp>
        <p:nvSpPr>
          <p:cNvPr id="30745" name="Text Box 33"/>
          <p:cNvSpPr txBox="1">
            <a:spLocks noChangeArrowheads="1"/>
          </p:cNvSpPr>
          <p:nvPr/>
        </p:nvSpPr>
        <p:spPr bwMode="auto">
          <a:xfrm>
            <a:off x="400051" y="5409862"/>
            <a:ext cx="7747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DS4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46" name="Text Box 35"/>
          <p:cNvSpPr txBox="1">
            <a:spLocks noChangeArrowheads="1"/>
          </p:cNvSpPr>
          <p:nvPr/>
        </p:nvSpPr>
        <p:spPr bwMode="auto">
          <a:xfrm>
            <a:off x="391997" y="4359275"/>
            <a:ext cx="8306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DS3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47" name="Text Box 36"/>
          <p:cNvSpPr txBox="1">
            <a:spLocks noChangeArrowheads="1"/>
          </p:cNvSpPr>
          <p:nvPr/>
        </p:nvSpPr>
        <p:spPr bwMode="auto">
          <a:xfrm>
            <a:off x="391997" y="3422650"/>
            <a:ext cx="799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DS2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48" name="Text Box 37"/>
          <p:cNvSpPr txBox="1">
            <a:spLocks noChangeArrowheads="1"/>
          </p:cNvSpPr>
          <p:nvPr/>
        </p:nvSpPr>
        <p:spPr bwMode="auto">
          <a:xfrm>
            <a:off x="412749" y="2398273"/>
            <a:ext cx="787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DS1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49" name="Text Box 38"/>
          <p:cNvSpPr txBox="1">
            <a:spLocks noChangeArrowheads="1"/>
          </p:cNvSpPr>
          <p:nvPr/>
        </p:nvSpPr>
        <p:spPr bwMode="auto">
          <a:xfrm>
            <a:off x="393700" y="1397000"/>
            <a:ext cx="736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DS0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1" name="Text Box 41"/>
          <p:cNvSpPr txBox="1">
            <a:spLocks noChangeArrowheads="1"/>
          </p:cNvSpPr>
          <p:nvPr/>
        </p:nvSpPr>
        <p:spPr bwMode="auto">
          <a:xfrm>
            <a:off x="3111500" y="1879600"/>
            <a:ext cx="71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aseline="-4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</a:p>
        </p:txBody>
      </p:sp>
      <p:sp>
        <p:nvSpPr>
          <p:cNvPr id="30752" name="Text Box 42"/>
          <p:cNvSpPr txBox="1">
            <a:spLocks noChangeArrowheads="1"/>
          </p:cNvSpPr>
          <p:nvPr/>
        </p:nvSpPr>
        <p:spPr bwMode="auto">
          <a:xfrm>
            <a:off x="4813300" y="2032000"/>
            <a:ext cx="71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aseline="-400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00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</a:p>
        </p:txBody>
      </p:sp>
      <p:sp>
        <p:nvSpPr>
          <p:cNvPr id="30753" name="Text Box 43"/>
          <p:cNvSpPr txBox="1">
            <a:spLocks noChangeArrowheads="1"/>
          </p:cNvSpPr>
          <p:nvPr/>
        </p:nvSpPr>
        <p:spPr bwMode="auto">
          <a:xfrm>
            <a:off x="5969000" y="1866900"/>
            <a:ext cx="71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aseline="-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</a:p>
        </p:txBody>
      </p:sp>
      <p:sp>
        <p:nvSpPr>
          <p:cNvPr id="30754" name="Text Box 44"/>
          <p:cNvSpPr txBox="1">
            <a:spLocks noChangeArrowheads="1"/>
          </p:cNvSpPr>
          <p:nvPr/>
        </p:nvSpPr>
        <p:spPr bwMode="auto">
          <a:xfrm>
            <a:off x="2451100" y="2971800"/>
            <a:ext cx="71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aseline="-4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0755" name="Text Box 45"/>
          <p:cNvSpPr txBox="1">
            <a:spLocks noChangeArrowheads="1"/>
          </p:cNvSpPr>
          <p:nvPr/>
        </p:nvSpPr>
        <p:spPr bwMode="auto">
          <a:xfrm>
            <a:off x="2476500" y="3949700"/>
            <a:ext cx="71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aseline="-4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0756" name="Text Box 46"/>
          <p:cNvSpPr txBox="1">
            <a:spLocks noChangeArrowheads="1"/>
          </p:cNvSpPr>
          <p:nvPr/>
        </p:nvSpPr>
        <p:spPr bwMode="auto">
          <a:xfrm>
            <a:off x="2489200" y="4940300"/>
            <a:ext cx="71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aseline="-4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0757" name="Text Box 48"/>
          <p:cNvSpPr txBox="1">
            <a:spLocks noChangeArrowheads="1"/>
          </p:cNvSpPr>
          <p:nvPr/>
        </p:nvSpPr>
        <p:spPr bwMode="auto">
          <a:xfrm>
            <a:off x="4889500" y="2984500"/>
            <a:ext cx="71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aseline="-400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00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0758" name="Text Box 49"/>
          <p:cNvSpPr txBox="1">
            <a:spLocks noChangeArrowheads="1"/>
          </p:cNvSpPr>
          <p:nvPr/>
        </p:nvSpPr>
        <p:spPr bwMode="auto">
          <a:xfrm>
            <a:off x="4876800" y="3949700"/>
            <a:ext cx="71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aseline="-400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00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30759" name="Text Box 50"/>
          <p:cNvSpPr txBox="1">
            <a:spLocks noChangeArrowheads="1"/>
          </p:cNvSpPr>
          <p:nvPr/>
        </p:nvSpPr>
        <p:spPr bwMode="auto">
          <a:xfrm>
            <a:off x="4889500" y="4927600"/>
            <a:ext cx="71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aseline="-400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00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30760" name="Text Box 51"/>
          <p:cNvSpPr txBox="1">
            <a:spLocks noChangeArrowheads="1"/>
          </p:cNvSpPr>
          <p:nvPr/>
        </p:nvSpPr>
        <p:spPr bwMode="auto">
          <a:xfrm>
            <a:off x="7315200" y="2959100"/>
            <a:ext cx="71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aseline="-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0761" name="Text Box 52"/>
          <p:cNvSpPr txBox="1">
            <a:spLocks noChangeArrowheads="1"/>
          </p:cNvSpPr>
          <p:nvPr/>
        </p:nvSpPr>
        <p:spPr bwMode="auto">
          <a:xfrm>
            <a:off x="7353300" y="3962400"/>
            <a:ext cx="71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aseline="-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30762" name="Text Box 53"/>
          <p:cNvSpPr txBox="1">
            <a:spLocks noChangeArrowheads="1"/>
          </p:cNvSpPr>
          <p:nvPr/>
        </p:nvSpPr>
        <p:spPr bwMode="auto">
          <a:xfrm>
            <a:off x="7353300" y="4914900"/>
            <a:ext cx="71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aseline="-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0763" name="Text Box 54"/>
          <p:cNvSpPr txBox="1">
            <a:spLocks noChangeArrowheads="1"/>
          </p:cNvSpPr>
          <p:nvPr/>
        </p:nvSpPr>
        <p:spPr bwMode="auto">
          <a:xfrm>
            <a:off x="1244600" y="2476500"/>
            <a:ext cx="546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E1</a:t>
            </a:r>
          </a:p>
        </p:txBody>
      </p:sp>
      <p:sp>
        <p:nvSpPr>
          <p:cNvPr id="30764" name="Text Box 55"/>
          <p:cNvSpPr txBox="1">
            <a:spLocks noChangeArrowheads="1"/>
          </p:cNvSpPr>
          <p:nvPr/>
        </p:nvSpPr>
        <p:spPr bwMode="auto">
          <a:xfrm>
            <a:off x="1219200" y="3467100"/>
            <a:ext cx="546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E2</a:t>
            </a:r>
          </a:p>
        </p:txBody>
      </p:sp>
      <p:sp>
        <p:nvSpPr>
          <p:cNvPr id="30765" name="Text Box 56"/>
          <p:cNvSpPr txBox="1">
            <a:spLocks noChangeArrowheads="1"/>
          </p:cNvSpPr>
          <p:nvPr/>
        </p:nvSpPr>
        <p:spPr bwMode="auto">
          <a:xfrm>
            <a:off x="1104900" y="4457700"/>
            <a:ext cx="546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E3</a:t>
            </a:r>
          </a:p>
        </p:txBody>
      </p:sp>
      <p:sp>
        <p:nvSpPr>
          <p:cNvPr id="30766" name="Text Box 57"/>
          <p:cNvSpPr txBox="1">
            <a:spLocks noChangeArrowheads="1"/>
          </p:cNvSpPr>
          <p:nvPr/>
        </p:nvSpPr>
        <p:spPr bwMode="auto">
          <a:xfrm>
            <a:off x="1104900" y="5448300"/>
            <a:ext cx="546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E4</a:t>
            </a:r>
          </a:p>
        </p:txBody>
      </p:sp>
      <p:sp>
        <p:nvSpPr>
          <p:cNvPr id="30767" name="Text Box 58"/>
          <p:cNvSpPr txBox="1">
            <a:spLocks noChangeArrowheads="1"/>
          </p:cNvSpPr>
          <p:nvPr/>
        </p:nvSpPr>
        <p:spPr bwMode="auto">
          <a:xfrm>
            <a:off x="3619500" y="2489200"/>
            <a:ext cx="546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T1</a:t>
            </a:r>
          </a:p>
        </p:txBody>
      </p:sp>
      <p:sp>
        <p:nvSpPr>
          <p:cNvPr id="30768" name="Text Box 59"/>
          <p:cNvSpPr txBox="1">
            <a:spLocks noChangeArrowheads="1"/>
          </p:cNvSpPr>
          <p:nvPr/>
        </p:nvSpPr>
        <p:spPr bwMode="auto">
          <a:xfrm>
            <a:off x="3619500" y="3467100"/>
            <a:ext cx="546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T2</a:t>
            </a:r>
          </a:p>
        </p:txBody>
      </p:sp>
      <p:sp>
        <p:nvSpPr>
          <p:cNvPr id="30769" name="Text Box 60"/>
          <p:cNvSpPr txBox="1">
            <a:spLocks noChangeArrowheads="1"/>
          </p:cNvSpPr>
          <p:nvPr/>
        </p:nvSpPr>
        <p:spPr bwMode="auto">
          <a:xfrm>
            <a:off x="3517900" y="4457700"/>
            <a:ext cx="546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T3</a:t>
            </a:r>
          </a:p>
        </p:txBody>
      </p:sp>
      <p:sp>
        <p:nvSpPr>
          <p:cNvPr id="30770" name="Text Box 61"/>
          <p:cNvSpPr txBox="1">
            <a:spLocks noChangeArrowheads="1"/>
          </p:cNvSpPr>
          <p:nvPr/>
        </p:nvSpPr>
        <p:spPr bwMode="auto">
          <a:xfrm>
            <a:off x="3543300" y="5448300"/>
            <a:ext cx="546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T4</a:t>
            </a:r>
          </a:p>
        </p:txBody>
      </p:sp>
      <p:sp>
        <p:nvSpPr>
          <p:cNvPr id="30771" name="Text Box 62"/>
          <p:cNvSpPr txBox="1">
            <a:spLocks noChangeArrowheads="1"/>
          </p:cNvSpPr>
          <p:nvPr/>
        </p:nvSpPr>
        <p:spPr bwMode="auto">
          <a:xfrm>
            <a:off x="6146800" y="2476500"/>
            <a:ext cx="546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J1</a:t>
            </a:r>
          </a:p>
        </p:txBody>
      </p:sp>
      <p:sp>
        <p:nvSpPr>
          <p:cNvPr id="30772" name="Text Box 63"/>
          <p:cNvSpPr txBox="1">
            <a:spLocks noChangeArrowheads="1"/>
          </p:cNvSpPr>
          <p:nvPr/>
        </p:nvSpPr>
        <p:spPr bwMode="auto">
          <a:xfrm>
            <a:off x="6121400" y="3467100"/>
            <a:ext cx="546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J2</a:t>
            </a:r>
          </a:p>
        </p:txBody>
      </p:sp>
      <p:sp>
        <p:nvSpPr>
          <p:cNvPr id="30773" name="Text Box 64"/>
          <p:cNvSpPr txBox="1">
            <a:spLocks noChangeArrowheads="1"/>
          </p:cNvSpPr>
          <p:nvPr/>
        </p:nvSpPr>
        <p:spPr bwMode="auto">
          <a:xfrm>
            <a:off x="6108700" y="4457700"/>
            <a:ext cx="546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J3</a:t>
            </a:r>
          </a:p>
        </p:txBody>
      </p:sp>
      <p:sp>
        <p:nvSpPr>
          <p:cNvPr id="30774" name="Text Box 65"/>
          <p:cNvSpPr txBox="1">
            <a:spLocks noChangeArrowheads="1"/>
          </p:cNvSpPr>
          <p:nvPr/>
        </p:nvSpPr>
        <p:spPr bwMode="auto">
          <a:xfrm>
            <a:off x="6108700" y="5422900"/>
            <a:ext cx="546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J4</a:t>
            </a:r>
          </a:p>
        </p:txBody>
      </p:sp>
    </p:spTree>
    <p:extLst>
      <p:ext uri="{BB962C8B-B14F-4D97-AF65-F5344CB8AC3E}">
        <p14:creationId xmlns:p14="http://schemas.microsoft.com/office/powerpoint/2010/main" val="2663266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TDM Structure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z="2400"/>
          </a:p>
          <a:p>
            <a:endParaRPr lang="en-US" sz="2400"/>
          </a:p>
        </p:txBody>
      </p:sp>
      <p:sp>
        <p:nvSpPr>
          <p:cNvPr id="458756" name="Text Box 4"/>
          <p:cNvSpPr txBox="1">
            <a:spLocks noChangeArrowheads="1"/>
          </p:cNvSpPr>
          <p:nvPr/>
        </p:nvSpPr>
        <p:spPr bwMode="auto">
          <a:xfrm>
            <a:off x="247650" y="1396619"/>
            <a:ext cx="8256588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000000"/>
                </a:solidFill>
              </a:rPr>
              <a:t>unstructured </a:t>
            </a:r>
            <a:r>
              <a:rPr lang="en-US" dirty="0">
                <a:solidFill>
                  <a:srgbClr val="000000"/>
                </a:solidFill>
              </a:rPr>
              <a:t>TDM (TDM = arbitrary stream of bits)</a:t>
            </a:r>
          </a:p>
          <a:p>
            <a:pPr>
              <a:spcBef>
                <a:spcPct val="5000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60000"/>
              </a:lnSpc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structured TDM</a:t>
            </a:r>
          </a:p>
        </p:txBody>
      </p:sp>
      <p:grpSp>
        <p:nvGrpSpPr>
          <p:cNvPr id="458757" name="Group 5"/>
          <p:cNvGrpSpPr>
            <a:grpSpLocks/>
          </p:cNvGrpSpPr>
          <p:nvPr/>
        </p:nvGrpSpPr>
        <p:grpSpPr bwMode="auto">
          <a:xfrm>
            <a:off x="984250" y="1526459"/>
            <a:ext cx="7659688" cy="914400"/>
            <a:chOff x="620" y="1514"/>
            <a:chExt cx="4825" cy="576"/>
          </a:xfrm>
        </p:grpSpPr>
        <p:sp>
          <p:nvSpPr>
            <p:cNvPr id="458758" name="Rectangle 6"/>
            <p:cNvSpPr>
              <a:spLocks noChangeArrowheads="1"/>
            </p:cNvSpPr>
            <p:nvPr/>
          </p:nvSpPr>
          <p:spPr bwMode="auto">
            <a:xfrm>
              <a:off x="620" y="1765"/>
              <a:ext cx="4825" cy="30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759" name="Line 7"/>
            <p:cNvSpPr>
              <a:spLocks noChangeShapeType="1"/>
            </p:cNvSpPr>
            <p:nvPr/>
          </p:nvSpPr>
          <p:spPr bwMode="auto">
            <a:xfrm flipH="1" flipV="1">
              <a:off x="1031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760" name="Text Box 8"/>
            <p:cNvSpPr txBox="1">
              <a:spLocks noChangeArrowheads="1"/>
            </p:cNvSpPr>
            <p:nvPr/>
          </p:nvSpPr>
          <p:spPr bwMode="auto">
            <a:xfrm>
              <a:off x="2679" y="1514"/>
              <a:ext cx="64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5400">
                  <a:solidFill>
                    <a:srgbClr val="0098A1"/>
                  </a:solidFill>
                </a:rPr>
                <a:t>…</a:t>
              </a:r>
            </a:p>
          </p:txBody>
        </p:sp>
        <p:sp>
          <p:nvSpPr>
            <p:cNvPr id="458761" name="Line 9"/>
            <p:cNvSpPr>
              <a:spLocks noChangeShapeType="1"/>
            </p:cNvSpPr>
            <p:nvPr/>
          </p:nvSpPr>
          <p:spPr bwMode="auto">
            <a:xfrm flipH="1" flipV="1">
              <a:off x="1143" y="1770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762" name="Line 10"/>
            <p:cNvSpPr>
              <a:spLocks noChangeShapeType="1"/>
            </p:cNvSpPr>
            <p:nvPr/>
          </p:nvSpPr>
          <p:spPr bwMode="auto">
            <a:xfrm flipH="1" flipV="1">
              <a:off x="1263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763" name="Line 11"/>
            <p:cNvSpPr>
              <a:spLocks noChangeShapeType="1"/>
            </p:cNvSpPr>
            <p:nvPr/>
          </p:nvSpPr>
          <p:spPr bwMode="auto">
            <a:xfrm flipH="1" flipV="1">
              <a:off x="919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764" name="Line 12"/>
            <p:cNvSpPr>
              <a:spLocks noChangeShapeType="1"/>
            </p:cNvSpPr>
            <p:nvPr/>
          </p:nvSpPr>
          <p:spPr bwMode="auto">
            <a:xfrm flipH="1" flipV="1">
              <a:off x="807" y="1770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765" name="Line 13"/>
            <p:cNvSpPr>
              <a:spLocks noChangeShapeType="1"/>
            </p:cNvSpPr>
            <p:nvPr/>
          </p:nvSpPr>
          <p:spPr bwMode="auto">
            <a:xfrm flipH="1" flipV="1">
              <a:off x="703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766" name="Line 14"/>
            <p:cNvSpPr>
              <a:spLocks noChangeShapeType="1"/>
            </p:cNvSpPr>
            <p:nvPr/>
          </p:nvSpPr>
          <p:spPr bwMode="auto">
            <a:xfrm flipH="1" flipV="1">
              <a:off x="1695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767" name="Line 15"/>
            <p:cNvSpPr>
              <a:spLocks noChangeShapeType="1"/>
            </p:cNvSpPr>
            <p:nvPr/>
          </p:nvSpPr>
          <p:spPr bwMode="auto">
            <a:xfrm flipH="1" flipV="1">
              <a:off x="1807" y="1770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768" name="Line 16"/>
            <p:cNvSpPr>
              <a:spLocks noChangeShapeType="1"/>
            </p:cNvSpPr>
            <p:nvPr/>
          </p:nvSpPr>
          <p:spPr bwMode="auto">
            <a:xfrm flipH="1" flipV="1">
              <a:off x="1927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769" name="Line 17"/>
            <p:cNvSpPr>
              <a:spLocks noChangeShapeType="1"/>
            </p:cNvSpPr>
            <p:nvPr/>
          </p:nvSpPr>
          <p:spPr bwMode="auto">
            <a:xfrm flipH="1" flipV="1">
              <a:off x="1583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770" name="Line 18"/>
            <p:cNvSpPr>
              <a:spLocks noChangeShapeType="1"/>
            </p:cNvSpPr>
            <p:nvPr/>
          </p:nvSpPr>
          <p:spPr bwMode="auto">
            <a:xfrm flipH="1" flipV="1">
              <a:off x="1471" y="1770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771" name="Line 19"/>
            <p:cNvSpPr>
              <a:spLocks noChangeShapeType="1"/>
            </p:cNvSpPr>
            <p:nvPr/>
          </p:nvSpPr>
          <p:spPr bwMode="auto">
            <a:xfrm flipH="1" flipV="1">
              <a:off x="1367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772" name="Line 20"/>
            <p:cNvSpPr>
              <a:spLocks noChangeShapeType="1"/>
            </p:cNvSpPr>
            <p:nvPr/>
          </p:nvSpPr>
          <p:spPr bwMode="auto">
            <a:xfrm flipH="1" flipV="1">
              <a:off x="2359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773" name="Line 21"/>
            <p:cNvSpPr>
              <a:spLocks noChangeShapeType="1"/>
            </p:cNvSpPr>
            <p:nvPr/>
          </p:nvSpPr>
          <p:spPr bwMode="auto">
            <a:xfrm flipH="1" flipV="1">
              <a:off x="2471" y="1770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774" name="Line 22"/>
            <p:cNvSpPr>
              <a:spLocks noChangeShapeType="1"/>
            </p:cNvSpPr>
            <p:nvPr/>
          </p:nvSpPr>
          <p:spPr bwMode="auto">
            <a:xfrm flipH="1" flipV="1">
              <a:off x="2591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775" name="Line 23"/>
            <p:cNvSpPr>
              <a:spLocks noChangeShapeType="1"/>
            </p:cNvSpPr>
            <p:nvPr/>
          </p:nvSpPr>
          <p:spPr bwMode="auto">
            <a:xfrm flipH="1" flipV="1">
              <a:off x="2247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776" name="Line 24"/>
            <p:cNvSpPr>
              <a:spLocks noChangeShapeType="1"/>
            </p:cNvSpPr>
            <p:nvPr/>
          </p:nvSpPr>
          <p:spPr bwMode="auto">
            <a:xfrm flipH="1" flipV="1">
              <a:off x="2135" y="1770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777" name="Line 25"/>
            <p:cNvSpPr>
              <a:spLocks noChangeShapeType="1"/>
            </p:cNvSpPr>
            <p:nvPr/>
          </p:nvSpPr>
          <p:spPr bwMode="auto">
            <a:xfrm flipH="1" flipV="1">
              <a:off x="2031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778" name="Line 26"/>
            <p:cNvSpPr>
              <a:spLocks noChangeShapeType="1"/>
            </p:cNvSpPr>
            <p:nvPr/>
          </p:nvSpPr>
          <p:spPr bwMode="auto">
            <a:xfrm flipH="1" flipV="1">
              <a:off x="3775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779" name="Line 27"/>
            <p:cNvSpPr>
              <a:spLocks noChangeShapeType="1"/>
            </p:cNvSpPr>
            <p:nvPr/>
          </p:nvSpPr>
          <p:spPr bwMode="auto">
            <a:xfrm flipH="1" flipV="1">
              <a:off x="3887" y="1770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780" name="Line 28"/>
            <p:cNvSpPr>
              <a:spLocks noChangeShapeType="1"/>
            </p:cNvSpPr>
            <p:nvPr/>
          </p:nvSpPr>
          <p:spPr bwMode="auto">
            <a:xfrm flipH="1" flipV="1">
              <a:off x="4007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781" name="Line 29"/>
            <p:cNvSpPr>
              <a:spLocks noChangeShapeType="1"/>
            </p:cNvSpPr>
            <p:nvPr/>
          </p:nvSpPr>
          <p:spPr bwMode="auto">
            <a:xfrm flipH="1" flipV="1">
              <a:off x="3663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782" name="Line 30"/>
            <p:cNvSpPr>
              <a:spLocks noChangeShapeType="1"/>
            </p:cNvSpPr>
            <p:nvPr/>
          </p:nvSpPr>
          <p:spPr bwMode="auto">
            <a:xfrm flipH="1" flipV="1">
              <a:off x="3551" y="1770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783" name="Line 31"/>
            <p:cNvSpPr>
              <a:spLocks noChangeShapeType="1"/>
            </p:cNvSpPr>
            <p:nvPr/>
          </p:nvSpPr>
          <p:spPr bwMode="auto">
            <a:xfrm flipH="1" flipV="1">
              <a:off x="3447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784" name="Line 32"/>
            <p:cNvSpPr>
              <a:spLocks noChangeShapeType="1"/>
            </p:cNvSpPr>
            <p:nvPr/>
          </p:nvSpPr>
          <p:spPr bwMode="auto">
            <a:xfrm flipH="1" flipV="1">
              <a:off x="4439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785" name="Line 33"/>
            <p:cNvSpPr>
              <a:spLocks noChangeShapeType="1"/>
            </p:cNvSpPr>
            <p:nvPr/>
          </p:nvSpPr>
          <p:spPr bwMode="auto">
            <a:xfrm flipH="1" flipV="1">
              <a:off x="4551" y="1770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786" name="Line 34"/>
            <p:cNvSpPr>
              <a:spLocks noChangeShapeType="1"/>
            </p:cNvSpPr>
            <p:nvPr/>
          </p:nvSpPr>
          <p:spPr bwMode="auto">
            <a:xfrm flipH="1" flipV="1">
              <a:off x="4671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787" name="Line 35"/>
            <p:cNvSpPr>
              <a:spLocks noChangeShapeType="1"/>
            </p:cNvSpPr>
            <p:nvPr/>
          </p:nvSpPr>
          <p:spPr bwMode="auto">
            <a:xfrm flipH="1" flipV="1">
              <a:off x="4327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788" name="Line 36"/>
            <p:cNvSpPr>
              <a:spLocks noChangeShapeType="1"/>
            </p:cNvSpPr>
            <p:nvPr/>
          </p:nvSpPr>
          <p:spPr bwMode="auto">
            <a:xfrm flipH="1" flipV="1">
              <a:off x="4215" y="1770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789" name="Line 37"/>
            <p:cNvSpPr>
              <a:spLocks noChangeShapeType="1"/>
            </p:cNvSpPr>
            <p:nvPr/>
          </p:nvSpPr>
          <p:spPr bwMode="auto">
            <a:xfrm flipH="1" flipV="1">
              <a:off x="4111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790" name="Line 38"/>
            <p:cNvSpPr>
              <a:spLocks noChangeShapeType="1"/>
            </p:cNvSpPr>
            <p:nvPr/>
          </p:nvSpPr>
          <p:spPr bwMode="auto">
            <a:xfrm flipH="1" flipV="1">
              <a:off x="5103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791" name="Line 39"/>
            <p:cNvSpPr>
              <a:spLocks noChangeShapeType="1"/>
            </p:cNvSpPr>
            <p:nvPr/>
          </p:nvSpPr>
          <p:spPr bwMode="auto">
            <a:xfrm flipH="1" flipV="1">
              <a:off x="5215" y="1770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792" name="Line 40"/>
            <p:cNvSpPr>
              <a:spLocks noChangeShapeType="1"/>
            </p:cNvSpPr>
            <p:nvPr/>
          </p:nvSpPr>
          <p:spPr bwMode="auto">
            <a:xfrm flipH="1" flipV="1">
              <a:off x="5335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793" name="Line 41"/>
            <p:cNvSpPr>
              <a:spLocks noChangeShapeType="1"/>
            </p:cNvSpPr>
            <p:nvPr/>
          </p:nvSpPr>
          <p:spPr bwMode="auto">
            <a:xfrm flipH="1" flipV="1">
              <a:off x="4991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794" name="Line 42"/>
            <p:cNvSpPr>
              <a:spLocks noChangeShapeType="1"/>
            </p:cNvSpPr>
            <p:nvPr/>
          </p:nvSpPr>
          <p:spPr bwMode="auto">
            <a:xfrm flipH="1" flipV="1">
              <a:off x="4879" y="1770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795" name="Line 43"/>
            <p:cNvSpPr>
              <a:spLocks noChangeShapeType="1"/>
            </p:cNvSpPr>
            <p:nvPr/>
          </p:nvSpPr>
          <p:spPr bwMode="auto">
            <a:xfrm flipH="1" flipV="1">
              <a:off x="4775" y="1768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796" name="Line 44"/>
            <p:cNvSpPr>
              <a:spLocks noChangeShapeType="1"/>
            </p:cNvSpPr>
            <p:nvPr/>
          </p:nvSpPr>
          <p:spPr bwMode="auto">
            <a:xfrm flipH="1" flipV="1">
              <a:off x="3327" y="1770"/>
              <a:ext cx="0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58797" name="Group 45"/>
          <p:cNvGrpSpPr>
            <a:grpSpLocks/>
          </p:cNvGrpSpPr>
          <p:nvPr/>
        </p:nvGrpSpPr>
        <p:grpSpPr bwMode="auto">
          <a:xfrm>
            <a:off x="635000" y="4165600"/>
            <a:ext cx="7888288" cy="1270000"/>
            <a:chOff x="400" y="3008"/>
            <a:chExt cx="4969" cy="800"/>
          </a:xfrm>
        </p:grpSpPr>
        <p:sp>
          <p:nvSpPr>
            <p:cNvPr id="458798" name="Rectangle 46"/>
            <p:cNvSpPr>
              <a:spLocks noChangeArrowheads="1"/>
            </p:cNvSpPr>
            <p:nvPr/>
          </p:nvSpPr>
          <p:spPr bwMode="auto">
            <a:xfrm>
              <a:off x="538" y="3261"/>
              <a:ext cx="4819" cy="51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799" name="Line 47"/>
            <p:cNvSpPr>
              <a:spLocks noChangeShapeType="1"/>
            </p:cNvSpPr>
            <p:nvPr/>
          </p:nvSpPr>
          <p:spPr bwMode="auto">
            <a:xfrm flipH="1" flipV="1">
              <a:off x="991" y="3264"/>
              <a:ext cx="0" cy="5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800" name="Text Box 48"/>
            <p:cNvSpPr txBox="1">
              <a:spLocks noChangeArrowheads="1"/>
            </p:cNvSpPr>
            <p:nvPr/>
          </p:nvSpPr>
          <p:spPr bwMode="auto">
            <a:xfrm>
              <a:off x="546" y="3400"/>
              <a:ext cx="54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98A1"/>
                  </a:solidFill>
                </a:rPr>
                <a:t>SYNC</a:t>
              </a:r>
            </a:p>
          </p:txBody>
        </p:sp>
        <p:sp>
          <p:nvSpPr>
            <p:cNvPr id="458801" name="Text Box 49"/>
            <p:cNvSpPr txBox="1">
              <a:spLocks noChangeArrowheads="1"/>
            </p:cNvSpPr>
            <p:nvPr/>
          </p:nvSpPr>
          <p:spPr bwMode="auto">
            <a:xfrm>
              <a:off x="1044" y="3435"/>
              <a:ext cx="3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98A1"/>
                  </a:solidFill>
                </a:rPr>
                <a:t>TS1</a:t>
              </a:r>
            </a:p>
          </p:txBody>
        </p:sp>
        <p:sp>
          <p:nvSpPr>
            <p:cNvPr id="458802" name="Text Box 50"/>
            <p:cNvSpPr txBox="1">
              <a:spLocks noChangeArrowheads="1"/>
            </p:cNvSpPr>
            <p:nvPr/>
          </p:nvSpPr>
          <p:spPr bwMode="auto">
            <a:xfrm>
              <a:off x="1476" y="3431"/>
              <a:ext cx="3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98A1"/>
                  </a:solidFill>
                </a:rPr>
                <a:t>TS2</a:t>
              </a:r>
            </a:p>
          </p:txBody>
        </p:sp>
        <p:sp>
          <p:nvSpPr>
            <p:cNvPr id="458803" name="Text Box 51"/>
            <p:cNvSpPr txBox="1">
              <a:spLocks noChangeArrowheads="1"/>
            </p:cNvSpPr>
            <p:nvPr/>
          </p:nvSpPr>
          <p:spPr bwMode="auto">
            <a:xfrm>
              <a:off x="1818" y="3428"/>
              <a:ext cx="3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98A1"/>
                  </a:solidFill>
                </a:rPr>
                <a:t>TS3</a:t>
              </a:r>
            </a:p>
          </p:txBody>
        </p:sp>
        <p:sp>
          <p:nvSpPr>
            <p:cNvPr id="458804" name="Text Box 52"/>
            <p:cNvSpPr txBox="1">
              <a:spLocks noChangeArrowheads="1"/>
            </p:cNvSpPr>
            <p:nvPr/>
          </p:nvSpPr>
          <p:spPr bwMode="auto">
            <a:xfrm>
              <a:off x="3137" y="3355"/>
              <a:ext cx="64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0098A1"/>
                  </a:solidFill>
                </a:rPr>
                <a:t>signaling</a:t>
              </a:r>
            </a:p>
            <a:p>
              <a:pPr algn="ctr"/>
              <a:r>
                <a:rPr lang="en-US" sz="1600">
                  <a:solidFill>
                    <a:srgbClr val="0098A1"/>
                  </a:solidFill>
                </a:rPr>
                <a:t>bits</a:t>
              </a:r>
            </a:p>
          </p:txBody>
        </p:sp>
        <p:sp>
          <p:nvSpPr>
            <p:cNvPr id="458805" name="Text Box 53"/>
            <p:cNvSpPr txBox="1">
              <a:spLocks noChangeArrowheads="1"/>
            </p:cNvSpPr>
            <p:nvPr/>
          </p:nvSpPr>
          <p:spPr bwMode="auto">
            <a:xfrm>
              <a:off x="2311" y="3090"/>
              <a:ext cx="64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5400">
                  <a:solidFill>
                    <a:srgbClr val="0098A1"/>
                  </a:solidFill>
                </a:rPr>
                <a:t>…</a:t>
              </a:r>
            </a:p>
          </p:txBody>
        </p:sp>
        <p:sp>
          <p:nvSpPr>
            <p:cNvPr id="458806" name="Text Box 54"/>
            <p:cNvSpPr txBox="1">
              <a:spLocks noChangeArrowheads="1"/>
            </p:cNvSpPr>
            <p:nvPr/>
          </p:nvSpPr>
          <p:spPr bwMode="auto">
            <a:xfrm>
              <a:off x="4098" y="3067"/>
              <a:ext cx="64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5400">
                  <a:solidFill>
                    <a:srgbClr val="0098A1"/>
                  </a:solidFill>
                </a:rPr>
                <a:t>…</a:t>
              </a:r>
            </a:p>
          </p:txBody>
        </p:sp>
        <p:sp>
          <p:nvSpPr>
            <p:cNvPr id="458807" name="Text Box 55"/>
            <p:cNvSpPr txBox="1">
              <a:spLocks noChangeArrowheads="1"/>
            </p:cNvSpPr>
            <p:nvPr/>
          </p:nvSpPr>
          <p:spPr bwMode="auto">
            <a:xfrm>
              <a:off x="4986" y="3415"/>
              <a:ext cx="3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98A1"/>
                  </a:solidFill>
                </a:rPr>
                <a:t>TSn</a:t>
              </a:r>
            </a:p>
          </p:txBody>
        </p:sp>
        <p:sp>
          <p:nvSpPr>
            <p:cNvPr id="458808" name="Text Box 56"/>
            <p:cNvSpPr txBox="1">
              <a:spLocks noChangeArrowheads="1"/>
            </p:cNvSpPr>
            <p:nvPr/>
          </p:nvSpPr>
          <p:spPr bwMode="auto">
            <a:xfrm>
              <a:off x="968" y="3596"/>
              <a:ext cx="5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98A1"/>
                  </a:solidFill>
                </a:rPr>
                <a:t>(1 byte)</a:t>
              </a:r>
            </a:p>
          </p:txBody>
        </p:sp>
        <p:sp>
          <p:nvSpPr>
            <p:cNvPr id="458809" name="Line 57"/>
            <p:cNvSpPr>
              <a:spLocks noChangeShapeType="1"/>
            </p:cNvSpPr>
            <p:nvPr/>
          </p:nvSpPr>
          <p:spPr bwMode="auto">
            <a:xfrm flipH="1" flipV="1">
              <a:off x="1453" y="3262"/>
              <a:ext cx="0" cy="5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810" name="Line 58"/>
            <p:cNvSpPr>
              <a:spLocks noChangeShapeType="1"/>
            </p:cNvSpPr>
            <p:nvPr/>
          </p:nvSpPr>
          <p:spPr bwMode="auto">
            <a:xfrm flipH="1" flipV="1">
              <a:off x="1807" y="3266"/>
              <a:ext cx="0" cy="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811" name="Line 59"/>
            <p:cNvSpPr>
              <a:spLocks noChangeShapeType="1"/>
            </p:cNvSpPr>
            <p:nvPr/>
          </p:nvSpPr>
          <p:spPr bwMode="auto">
            <a:xfrm flipH="1" flipV="1">
              <a:off x="2197" y="3254"/>
              <a:ext cx="0" cy="5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812" name="Line 60"/>
            <p:cNvSpPr>
              <a:spLocks noChangeShapeType="1"/>
            </p:cNvSpPr>
            <p:nvPr/>
          </p:nvSpPr>
          <p:spPr bwMode="auto">
            <a:xfrm flipH="1" flipV="1">
              <a:off x="3139" y="3262"/>
              <a:ext cx="0" cy="5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813" name="Line 61"/>
            <p:cNvSpPr>
              <a:spLocks noChangeShapeType="1"/>
            </p:cNvSpPr>
            <p:nvPr/>
          </p:nvSpPr>
          <p:spPr bwMode="auto">
            <a:xfrm flipH="1" flipV="1">
              <a:off x="3751" y="3266"/>
              <a:ext cx="0" cy="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814" name="Line 62"/>
            <p:cNvSpPr>
              <a:spLocks noChangeShapeType="1"/>
            </p:cNvSpPr>
            <p:nvPr/>
          </p:nvSpPr>
          <p:spPr bwMode="auto">
            <a:xfrm flipH="1" flipV="1">
              <a:off x="4981" y="3260"/>
              <a:ext cx="0" cy="5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815" name="Text Box 63"/>
            <p:cNvSpPr txBox="1">
              <a:spLocks noChangeArrowheads="1"/>
            </p:cNvSpPr>
            <p:nvPr/>
          </p:nvSpPr>
          <p:spPr bwMode="auto">
            <a:xfrm>
              <a:off x="400" y="3008"/>
              <a:ext cx="25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solidFill>
                    <a:srgbClr val="000000"/>
                  </a:solidFill>
                </a:rPr>
                <a:t>channelized  </a:t>
              </a:r>
              <a:r>
                <a:rPr lang="en-US" sz="1600">
                  <a:solidFill>
                    <a:srgbClr val="000000"/>
                  </a:solidFill>
                </a:rPr>
                <a:t>(single byte timeslots)</a:t>
              </a:r>
            </a:p>
          </p:txBody>
        </p:sp>
      </p:grpSp>
      <p:grpSp>
        <p:nvGrpSpPr>
          <p:cNvPr id="458816" name="Group 64"/>
          <p:cNvGrpSpPr>
            <a:grpSpLocks/>
          </p:cNvGrpSpPr>
          <p:nvPr/>
        </p:nvGrpSpPr>
        <p:grpSpPr bwMode="auto">
          <a:xfrm>
            <a:off x="658813" y="2959279"/>
            <a:ext cx="7870826" cy="1268413"/>
            <a:chOff x="415" y="2016"/>
            <a:chExt cx="4958" cy="799"/>
          </a:xfrm>
        </p:grpSpPr>
        <p:sp>
          <p:nvSpPr>
            <p:cNvPr id="458817" name="Rectangle 65"/>
            <p:cNvSpPr>
              <a:spLocks noChangeArrowheads="1"/>
            </p:cNvSpPr>
            <p:nvPr/>
          </p:nvSpPr>
          <p:spPr bwMode="auto">
            <a:xfrm>
              <a:off x="554" y="2253"/>
              <a:ext cx="4819" cy="51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818" name="Line 66"/>
            <p:cNvSpPr>
              <a:spLocks noChangeShapeType="1"/>
            </p:cNvSpPr>
            <p:nvPr/>
          </p:nvSpPr>
          <p:spPr bwMode="auto">
            <a:xfrm flipH="1" flipV="1">
              <a:off x="703" y="2256"/>
              <a:ext cx="0" cy="5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819" name="Text Box 67"/>
            <p:cNvSpPr txBox="1">
              <a:spLocks noChangeArrowheads="1"/>
            </p:cNvSpPr>
            <p:nvPr/>
          </p:nvSpPr>
          <p:spPr bwMode="auto">
            <a:xfrm>
              <a:off x="522" y="2248"/>
              <a:ext cx="229" cy="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  <a:spcBef>
                  <a:spcPct val="10000"/>
                </a:spcBef>
              </a:pPr>
              <a:r>
                <a:rPr lang="en-US" sz="1600">
                  <a:solidFill>
                    <a:srgbClr val="0098A1"/>
                  </a:solidFill>
                </a:rPr>
                <a:t>S</a:t>
              </a:r>
            </a:p>
            <a:p>
              <a:pPr>
                <a:lnSpc>
                  <a:spcPct val="75000"/>
                </a:lnSpc>
                <a:spcBef>
                  <a:spcPct val="10000"/>
                </a:spcBef>
              </a:pPr>
              <a:r>
                <a:rPr lang="en-US" sz="1600">
                  <a:solidFill>
                    <a:srgbClr val="0098A1"/>
                  </a:solidFill>
                </a:rPr>
                <a:t>Y</a:t>
              </a:r>
            </a:p>
            <a:p>
              <a:pPr>
                <a:lnSpc>
                  <a:spcPct val="75000"/>
                </a:lnSpc>
                <a:spcBef>
                  <a:spcPct val="10000"/>
                </a:spcBef>
              </a:pPr>
              <a:r>
                <a:rPr lang="en-US" sz="1600">
                  <a:solidFill>
                    <a:srgbClr val="0098A1"/>
                  </a:solidFill>
                </a:rPr>
                <a:t>N</a:t>
              </a:r>
            </a:p>
            <a:p>
              <a:pPr>
                <a:lnSpc>
                  <a:spcPct val="75000"/>
                </a:lnSpc>
                <a:spcBef>
                  <a:spcPct val="10000"/>
                </a:spcBef>
              </a:pPr>
              <a:r>
                <a:rPr lang="en-US" sz="1600">
                  <a:solidFill>
                    <a:srgbClr val="0098A1"/>
                  </a:solidFill>
                </a:rPr>
                <a:t>C</a:t>
              </a:r>
            </a:p>
          </p:txBody>
        </p:sp>
        <p:sp>
          <p:nvSpPr>
            <p:cNvPr id="458820" name="Line 68"/>
            <p:cNvSpPr>
              <a:spLocks noChangeShapeType="1"/>
            </p:cNvSpPr>
            <p:nvPr/>
          </p:nvSpPr>
          <p:spPr bwMode="auto">
            <a:xfrm flipH="1" flipV="1">
              <a:off x="2213" y="2246"/>
              <a:ext cx="0" cy="5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821" name="Line 69"/>
            <p:cNvSpPr>
              <a:spLocks noChangeShapeType="1"/>
            </p:cNvSpPr>
            <p:nvPr/>
          </p:nvSpPr>
          <p:spPr bwMode="auto">
            <a:xfrm flipH="1" flipV="1">
              <a:off x="2355" y="2254"/>
              <a:ext cx="0" cy="5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822" name="Line 70"/>
            <p:cNvSpPr>
              <a:spLocks noChangeShapeType="1"/>
            </p:cNvSpPr>
            <p:nvPr/>
          </p:nvSpPr>
          <p:spPr bwMode="auto">
            <a:xfrm flipH="1" flipV="1">
              <a:off x="3871" y="2258"/>
              <a:ext cx="0" cy="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823" name="Line 71"/>
            <p:cNvSpPr>
              <a:spLocks noChangeShapeType="1"/>
            </p:cNvSpPr>
            <p:nvPr/>
          </p:nvSpPr>
          <p:spPr bwMode="auto">
            <a:xfrm flipH="1" flipV="1">
              <a:off x="4021" y="2252"/>
              <a:ext cx="0" cy="5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824" name="Text Box 72"/>
            <p:cNvSpPr txBox="1">
              <a:spLocks noChangeArrowheads="1"/>
            </p:cNvSpPr>
            <p:nvPr/>
          </p:nvSpPr>
          <p:spPr bwMode="auto">
            <a:xfrm>
              <a:off x="415" y="2016"/>
              <a:ext cx="272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 dirty="0">
                  <a:solidFill>
                    <a:srgbClr val="000000"/>
                  </a:solidFill>
                </a:rPr>
                <a:t>framed  </a:t>
              </a:r>
              <a:r>
                <a:rPr lang="en-US" sz="1600" dirty="0">
                  <a:solidFill>
                    <a:srgbClr val="000000"/>
                  </a:solidFill>
                </a:rPr>
                <a:t>(8000 frames per second)</a:t>
              </a:r>
            </a:p>
          </p:txBody>
        </p:sp>
        <p:sp>
          <p:nvSpPr>
            <p:cNvPr id="458825" name="Text Box 73"/>
            <p:cNvSpPr txBox="1">
              <a:spLocks noChangeArrowheads="1"/>
            </p:cNvSpPr>
            <p:nvPr/>
          </p:nvSpPr>
          <p:spPr bwMode="auto">
            <a:xfrm>
              <a:off x="2170" y="2248"/>
              <a:ext cx="229" cy="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  <a:spcBef>
                  <a:spcPct val="10000"/>
                </a:spcBef>
              </a:pPr>
              <a:r>
                <a:rPr lang="en-US" sz="1600">
                  <a:solidFill>
                    <a:srgbClr val="0098A1"/>
                  </a:solidFill>
                </a:rPr>
                <a:t>S</a:t>
              </a:r>
            </a:p>
            <a:p>
              <a:pPr>
                <a:lnSpc>
                  <a:spcPct val="75000"/>
                </a:lnSpc>
                <a:spcBef>
                  <a:spcPct val="10000"/>
                </a:spcBef>
              </a:pPr>
              <a:r>
                <a:rPr lang="en-US" sz="1600">
                  <a:solidFill>
                    <a:srgbClr val="0098A1"/>
                  </a:solidFill>
                </a:rPr>
                <a:t>Y</a:t>
              </a:r>
            </a:p>
            <a:p>
              <a:pPr>
                <a:lnSpc>
                  <a:spcPct val="75000"/>
                </a:lnSpc>
                <a:spcBef>
                  <a:spcPct val="10000"/>
                </a:spcBef>
              </a:pPr>
              <a:r>
                <a:rPr lang="en-US" sz="1600">
                  <a:solidFill>
                    <a:srgbClr val="0098A1"/>
                  </a:solidFill>
                </a:rPr>
                <a:t>N</a:t>
              </a:r>
            </a:p>
            <a:p>
              <a:pPr>
                <a:lnSpc>
                  <a:spcPct val="75000"/>
                </a:lnSpc>
                <a:spcBef>
                  <a:spcPct val="10000"/>
                </a:spcBef>
              </a:pPr>
              <a:r>
                <a:rPr lang="en-US" sz="1600">
                  <a:solidFill>
                    <a:srgbClr val="0098A1"/>
                  </a:solidFill>
                </a:rPr>
                <a:t>C</a:t>
              </a:r>
            </a:p>
          </p:txBody>
        </p:sp>
        <p:sp>
          <p:nvSpPr>
            <p:cNvPr id="458826" name="Text Box 74"/>
            <p:cNvSpPr txBox="1">
              <a:spLocks noChangeArrowheads="1"/>
            </p:cNvSpPr>
            <p:nvPr/>
          </p:nvSpPr>
          <p:spPr bwMode="auto">
            <a:xfrm>
              <a:off x="3842" y="2240"/>
              <a:ext cx="229" cy="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  <a:spcBef>
                  <a:spcPct val="10000"/>
                </a:spcBef>
              </a:pPr>
              <a:r>
                <a:rPr lang="en-US" sz="1600">
                  <a:solidFill>
                    <a:srgbClr val="0098A1"/>
                  </a:solidFill>
                </a:rPr>
                <a:t>S</a:t>
              </a:r>
            </a:p>
            <a:p>
              <a:pPr>
                <a:lnSpc>
                  <a:spcPct val="75000"/>
                </a:lnSpc>
                <a:spcBef>
                  <a:spcPct val="10000"/>
                </a:spcBef>
              </a:pPr>
              <a:r>
                <a:rPr lang="en-US" sz="1600">
                  <a:solidFill>
                    <a:srgbClr val="0098A1"/>
                  </a:solidFill>
                </a:rPr>
                <a:t>Y</a:t>
              </a:r>
            </a:p>
            <a:p>
              <a:pPr>
                <a:lnSpc>
                  <a:spcPct val="75000"/>
                </a:lnSpc>
                <a:spcBef>
                  <a:spcPct val="10000"/>
                </a:spcBef>
              </a:pPr>
              <a:r>
                <a:rPr lang="en-US" sz="1600">
                  <a:solidFill>
                    <a:srgbClr val="0098A1"/>
                  </a:solidFill>
                </a:rPr>
                <a:t>N</a:t>
              </a:r>
            </a:p>
            <a:p>
              <a:pPr>
                <a:lnSpc>
                  <a:spcPct val="75000"/>
                </a:lnSpc>
                <a:spcBef>
                  <a:spcPct val="10000"/>
                </a:spcBef>
              </a:pPr>
              <a:r>
                <a:rPr lang="en-US" sz="1600">
                  <a:solidFill>
                    <a:srgbClr val="0098A1"/>
                  </a:solidFill>
                </a:rPr>
                <a:t>C</a:t>
              </a:r>
            </a:p>
          </p:txBody>
        </p:sp>
      </p:grpSp>
      <p:grpSp>
        <p:nvGrpSpPr>
          <p:cNvPr id="458827" name="Group 75"/>
          <p:cNvGrpSpPr>
            <a:grpSpLocks/>
          </p:cNvGrpSpPr>
          <p:nvPr/>
        </p:nvGrpSpPr>
        <p:grpSpPr bwMode="auto">
          <a:xfrm>
            <a:off x="622300" y="5334000"/>
            <a:ext cx="7869238" cy="1524000"/>
            <a:chOff x="392" y="3376"/>
            <a:chExt cx="4957" cy="960"/>
          </a:xfrm>
        </p:grpSpPr>
        <p:sp>
          <p:nvSpPr>
            <p:cNvPr id="458828" name="Rectangle 76"/>
            <p:cNvSpPr>
              <a:spLocks noChangeArrowheads="1"/>
            </p:cNvSpPr>
            <p:nvPr/>
          </p:nvSpPr>
          <p:spPr bwMode="auto">
            <a:xfrm>
              <a:off x="530" y="3597"/>
              <a:ext cx="4819" cy="51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829" name="Line 77"/>
            <p:cNvSpPr>
              <a:spLocks noChangeShapeType="1"/>
            </p:cNvSpPr>
            <p:nvPr/>
          </p:nvSpPr>
          <p:spPr bwMode="auto">
            <a:xfrm flipH="1" flipV="1">
              <a:off x="2221" y="3598"/>
              <a:ext cx="0" cy="5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830" name="Line 78"/>
            <p:cNvSpPr>
              <a:spLocks noChangeShapeType="1"/>
            </p:cNvSpPr>
            <p:nvPr/>
          </p:nvSpPr>
          <p:spPr bwMode="auto">
            <a:xfrm flipH="1" flipV="1">
              <a:off x="3375" y="3602"/>
              <a:ext cx="0" cy="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831" name="Line 79"/>
            <p:cNvSpPr>
              <a:spLocks noChangeShapeType="1"/>
            </p:cNvSpPr>
            <p:nvPr/>
          </p:nvSpPr>
          <p:spPr bwMode="auto">
            <a:xfrm flipH="1" flipV="1">
              <a:off x="2797" y="3604"/>
              <a:ext cx="0" cy="5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832" name="Text Box 80"/>
            <p:cNvSpPr txBox="1">
              <a:spLocks noChangeArrowheads="1"/>
            </p:cNvSpPr>
            <p:nvPr/>
          </p:nvSpPr>
          <p:spPr bwMode="auto">
            <a:xfrm>
              <a:off x="392" y="3376"/>
              <a:ext cx="20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 dirty="0" err="1">
                  <a:solidFill>
                    <a:srgbClr val="000000"/>
                  </a:solidFill>
                </a:rPr>
                <a:t>multiframed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58833" name="Line 81"/>
            <p:cNvSpPr>
              <a:spLocks noChangeShapeType="1"/>
            </p:cNvSpPr>
            <p:nvPr/>
          </p:nvSpPr>
          <p:spPr bwMode="auto">
            <a:xfrm flipH="1" flipV="1">
              <a:off x="1093" y="3590"/>
              <a:ext cx="0" cy="5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834" name="Line 82"/>
            <p:cNvSpPr>
              <a:spLocks noChangeShapeType="1"/>
            </p:cNvSpPr>
            <p:nvPr/>
          </p:nvSpPr>
          <p:spPr bwMode="auto">
            <a:xfrm flipH="1" flipV="1">
              <a:off x="1661" y="3598"/>
              <a:ext cx="0" cy="5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835" name="Line 83"/>
            <p:cNvSpPr>
              <a:spLocks noChangeShapeType="1"/>
            </p:cNvSpPr>
            <p:nvPr/>
          </p:nvSpPr>
          <p:spPr bwMode="auto">
            <a:xfrm flipV="1">
              <a:off x="520" y="4236"/>
              <a:ext cx="2864" cy="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836" name="Text Box 84"/>
            <p:cNvSpPr txBox="1">
              <a:spLocks noChangeArrowheads="1"/>
            </p:cNvSpPr>
            <p:nvPr/>
          </p:nvSpPr>
          <p:spPr bwMode="auto">
            <a:xfrm>
              <a:off x="592" y="3784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98A1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  <p:sp>
          <p:nvSpPr>
            <p:cNvPr id="458837" name="Text Box 85"/>
            <p:cNvSpPr txBox="1">
              <a:spLocks noChangeArrowheads="1"/>
            </p:cNvSpPr>
            <p:nvPr/>
          </p:nvSpPr>
          <p:spPr bwMode="auto">
            <a:xfrm>
              <a:off x="1128" y="3784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98A1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  <p:sp>
          <p:nvSpPr>
            <p:cNvPr id="458838" name="Text Box 86"/>
            <p:cNvSpPr txBox="1">
              <a:spLocks noChangeArrowheads="1"/>
            </p:cNvSpPr>
            <p:nvPr/>
          </p:nvSpPr>
          <p:spPr bwMode="auto">
            <a:xfrm>
              <a:off x="1720" y="3784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98A1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  <p:sp>
          <p:nvSpPr>
            <p:cNvPr id="458839" name="Text Box 87"/>
            <p:cNvSpPr txBox="1">
              <a:spLocks noChangeArrowheads="1"/>
            </p:cNvSpPr>
            <p:nvPr/>
          </p:nvSpPr>
          <p:spPr bwMode="auto">
            <a:xfrm>
              <a:off x="2336" y="3608"/>
              <a:ext cx="52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0098A1"/>
                  </a:solidFill>
                  <a:latin typeface="Arial" charset="0"/>
                  <a:cs typeface="Arial" charset="0"/>
                </a:rPr>
                <a:t>…</a:t>
              </a:r>
            </a:p>
          </p:txBody>
        </p:sp>
        <p:sp>
          <p:nvSpPr>
            <p:cNvPr id="458840" name="Text Box 88"/>
            <p:cNvSpPr txBox="1">
              <a:spLocks noChangeArrowheads="1"/>
            </p:cNvSpPr>
            <p:nvPr/>
          </p:nvSpPr>
          <p:spPr bwMode="auto">
            <a:xfrm>
              <a:off x="2872" y="3784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98A1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  <p:sp>
          <p:nvSpPr>
            <p:cNvPr id="458841" name="Line 89"/>
            <p:cNvSpPr>
              <a:spLocks noChangeShapeType="1"/>
            </p:cNvSpPr>
            <p:nvPr/>
          </p:nvSpPr>
          <p:spPr bwMode="auto">
            <a:xfrm flipH="1" flipV="1">
              <a:off x="3967" y="3594"/>
              <a:ext cx="0" cy="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842" name="Line 90"/>
            <p:cNvSpPr>
              <a:spLocks noChangeShapeType="1"/>
            </p:cNvSpPr>
            <p:nvPr/>
          </p:nvSpPr>
          <p:spPr bwMode="auto">
            <a:xfrm flipH="1" flipV="1">
              <a:off x="4567" y="3594"/>
              <a:ext cx="0" cy="5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843" name="Text Box 91"/>
            <p:cNvSpPr txBox="1">
              <a:spLocks noChangeArrowheads="1"/>
            </p:cNvSpPr>
            <p:nvPr/>
          </p:nvSpPr>
          <p:spPr bwMode="auto">
            <a:xfrm>
              <a:off x="1744" y="4124"/>
              <a:ext cx="744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sz="1600">
                  <a:solidFill>
                    <a:srgbClr val="FF33CC"/>
                  </a:solidFill>
                  <a:latin typeface="Arial" charset="0"/>
                  <a:cs typeface="Arial" charset="0"/>
                </a:rPr>
                <a:t>multiframe</a:t>
              </a:r>
            </a:p>
          </p:txBody>
        </p:sp>
        <p:sp>
          <p:nvSpPr>
            <p:cNvPr id="458844" name="Line 92"/>
            <p:cNvSpPr>
              <a:spLocks noChangeShapeType="1"/>
            </p:cNvSpPr>
            <p:nvPr/>
          </p:nvSpPr>
          <p:spPr bwMode="auto">
            <a:xfrm flipH="1" flipV="1">
              <a:off x="524" y="4180"/>
              <a:ext cx="0" cy="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8845" name="Line 93"/>
            <p:cNvSpPr>
              <a:spLocks noChangeShapeType="1"/>
            </p:cNvSpPr>
            <p:nvPr/>
          </p:nvSpPr>
          <p:spPr bwMode="auto">
            <a:xfrm flipH="1" flipV="1">
              <a:off x="3384" y="4180"/>
              <a:ext cx="0" cy="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462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Packet to bit stream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61378" y="1347390"/>
            <a:ext cx="8465121" cy="211702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There is a problem when transporting IP or Ethernet over TDM: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/>
              <a:t>IP and Ethernet consist of packets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/>
              <a:t>TDM signals consist of continuous bit streams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 smtClean="0"/>
              <a:t>There are two ways to carry </a:t>
            </a:r>
            <a:r>
              <a:rPr lang="en-US" altLang="en-US" sz="2000" i="1" dirty="0" smtClean="0"/>
              <a:t>frame</a:t>
            </a:r>
            <a:r>
              <a:rPr lang="en-US" altLang="en-US" sz="2000" dirty="0" smtClean="0"/>
              <a:t> packets into a bit stream </a:t>
            </a:r>
          </a:p>
          <a:p>
            <a:pPr marL="457200" lvl="1" indent="-457200"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by sending an </a:t>
            </a:r>
            <a:r>
              <a:rPr lang="en-US" alt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idle codes</a:t>
            </a: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 on the TDM when there is no traffic (HDLC)</a:t>
            </a:r>
          </a:p>
          <a:p>
            <a:pPr marL="457200" lvl="1" indent="-457200">
              <a:spcBef>
                <a:spcPts val="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by sending frames all the time, but idle frames when no traffic (GFP)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en-US" sz="20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en-US" sz="20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en-US" sz="20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en-US" sz="20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en-US" sz="20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en-US" sz="2000" dirty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en-US" sz="2000" dirty="0" smtClean="0"/>
          </a:p>
        </p:txBody>
      </p:sp>
      <p:sp>
        <p:nvSpPr>
          <p:cNvPr id="27655" name="Text Box 4"/>
          <p:cNvSpPr txBox="1">
            <a:spLocks noChangeArrowheads="1"/>
          </p:cNvSpPr>
          <p:nvPr/>
        </p:nvSpPr>
        <p:spPr bwMode="auto">
          <a:xfrm>
            <a:off x="1059878" y="3826988"/>
            <a:ext cx="10541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packet 1</a:t>
            </a:r>
          </a:p>
        </p:txBody>
      </p:sp>
      <p:sp>
        <p:nvSpPr>
          <p:cNvPr id="27656" name="Text Box 5"/>
          <p:cNvSpPr txBox="1">
            <a:spLocks noChangeArrowheads="1"/>
          </p:cNvSpPr>
          <p:nvPr/>
        </p:nvSpPr>
        <p:spPr bwMode="auto">
          <a:xfrm>
            <a:off x="2698178" y="3826988"/>
            <a:ext cx="15113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packet 2</a:t>
            </a:r>
          </a:p>
        </p:txBody>
      </p:sp>
      <p:sp>
        <p:nvSpPr>
          <p:cNvPr id="27657" name="Text Box 6"/>
          <p:cNvSpPr txBox="1">
            <a:spLocks noChangeArrowheads="1"/>
          </p:cNvSpPr>
          <p:nvPr/>
        </p:nvSpPr>
        <p:spPr bwMode="auto">
          <a:xfrm>
            <a:off x="4809778" y="3826988"/>
            <a:ext cx="1168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packet 3</a:t>
            </a:r>
          </a:p>
        </p:txBody>
      </p:sp>
      <p:sp>
        <p:nvSpPr>
          <p:cNvPr id="27658" name="Text Box 8"/>
          <p:cNvSpPr txBox="1">
            <a:spLocks noChangeArrowheads="1"/>
          </p:cNvSpPr>
          <p:nvPr/>
        </p:nvSpPr>
        <p:spPr bwMode="auto">
          <a:xfrm>
            <a:off x="5990520" y="3826988"/>
            <a:ext cx="11049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packet 4</a:t>
            </a: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2113978" y="4900138"/>
            <a:ext cx="584200" cy="2667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60" name="Rectangle 11"/>
          <p:cNvSpPr>
            <a:spLocks noChangeArrowheads="1"/>
          </p:cNvSpPr>
          <p:nvPr/>
        </p:nvSpPr>
        <p:spPr bwMode="auto">
          <a:xfrm>
            <a:off x="780478" y="4903313"/>
            <a:ext cx="254000" cy="260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61" name="Rectangle 12"/>
          <p:cNvSpPr>
            <a:spLocks noChangeArrowheads="1"/>
          </p:cNvSpPr>
          <p:nvPr/>
        </p:nvSpPr>
        <p:spPr bwMode="auto">
          <a:xfrm>
            <a:off x="4209477" y="4900138"/>
            <a:ext cx="586365" cy="2667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62" name="Rectangle 13"/>
          <p:cNvSpPr>
            <a:spLocks noChangeArrowheads="1"/>
          </p:cNvSpPr>
          <p:nvPr/>
        </p:nvSpPr>
        <p:spPr bwMode="auto">
          <a:xfrm>
            <a:off x="7095062" y="4900138"/>
            <a:ext cx="457200" cy="2667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361378" y="5160488"/>
            <a:ext cx="7912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1047178" y="4754088"/>
            <a:ext cx="10541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packet 1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2685478" y="4754088"/>
            <a:ext cx="15113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packet 2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4797078" y="4754088"/>
            <a:ext cx="1168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packet 3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5977820" y="4754088"/>
            <a:ext cx="11049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packet 4</a:t>
            </a:r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>
            <a:off x="361378" y="5960672"/>
            <a:ext cx="7912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1047178" y="5554272"/>
            <a:ext cx="10541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packet 1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2685478" y="5554272"/>
            <a:ext cx="15113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packet 2</a:t>
            </a: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4797078" y="5554272"/>
            <a:ext cx="1168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packet 3</a:t>
            </a: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5977820" y="5554272"/>
            <a:ext cx="11049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packet 4</a:t>
            </a: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2093716" y="5554272"/>
            <a:ext cx="5993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idle</a:t>
            </a:r>
            <a:endParaRPr lang="en-US" altLang="en-US" dirty="0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4196518" y="5554272"/>
            <a:ext cx="5993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idle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082720" y="4639788"/>
            <a:ext cx="780710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b="1" kern="0" dirty="0" smtClean="0">
                <a:solidFill>
                  <a:schemeClr val="accent1"/>
                </a:solidFill>
              </a:rPr>
              <a:t>idle codes</a:t>
            </a:r>
          </a:p>
        </p:txBody>
      </p:sp>
    </p:spTree>
    <p:extLst>
      <p:ext uri="{BB962C8B-B14F-4D97-AF65-F5344CB8AC3E}">
        <p14:creationId xmlns:p14="http://schemas.microsoft.com/office/powerpoint/2010/main" val="33717978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HDLC</a:t>
            </a:r>
            <a:endParaRPr lang="en-US" sz="2800" dirty="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61379" y="1436978"/>
            <a:ext cx="8486407" cy="523427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dirty="0"/>
              <a:t>ISO developed </a:t>
            </a:r>
            <a:r>
              <a:rPr lang="en-US" sz="2000" b="1" dirty="0"/>
              <a:t>H</a:t>
            </a:r>
            <a:r>
              <a:rPr lang="en-US" sz="2000" dirty="0"/>
              <a:t>igh-Level </a:t>
            </a:r>
            <a:r>
              <a:rPr lang="en-US" sz="2000" b="1" dirty="0"/>
              <a:t>D</a:t>
            </a:r>
            <a:r>
              <a:rPr lang="en-US" sz="2000" dirty="0"/>
              <a:t>ata </a:t>
            </a:r>
            <a:r>
              <a:rPr lang="en-US" sz="2000" b="1" dirty="0"/>
              <a:t>L</a:t>
            </a:r>
            <a:r>
              <a:rPr lang="en-US" sz="2000" dirty="0"/>
              <a:t>ink </a:t>
            </a:r>
            <a:r>
              <a:rPr lang="en-US" sz="2000" b="1" dirty="0"/>
              <a:t>C</a:t>
            </a:r>
            <a:r>
              <a:rPr lang="en-US" sz="2000" dirty="0"/>
              <a:t>ontrol </a:t>
            </a:r>
            <a:r>
              <a:rPr lang="en-US" altLang="en-US" sz="2000" dirty="0" smtClean="0"/>
              <a:t>based </a:t>
            </a:r>
            <a:r>
              <a:rPr lang="en-US" altLang="en-US" sz="2000" dirty="0"/>
              <a:t>on IBM’s SDLC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 smtClean="0"/>
              <a:t>HDLC </a:t>
            </a:r>
            <a:r>
              <a:rPr lang="en-US" sz="2000" dirty="0" smtClean="0"/>
              <a:t>uses a </a:t>
            </a:r>
            <a:r>
              <a:rPr lang="en-US" sz="2000" i="1" dirty="0" smtClean="0"/>
              <a:t>flag</a:t>
            </a:r>
            <a:r>
              <a:rPr lang="en-US" sz="2000" dirty="0" smtClean="0"/>
              <a:t> </a:t>
            </a:r>
            <a:r>
              <a:rPr lang="en-US" altLang="en-US" sz="2000" dirty="0" smtClean="0"/>
              <a:t>(hex</a:t>
            </a:r>
            <a:r>
              <a:rPr lang="en-US" altLang="en-US" sz="2000" dirty="0" smtClean="0">
                <a:solidFill>
                  <a:schemeClr val="tx1"/>
                </a:solidFill>
              </a:rPr>
              <a:t> 7E = 01111110</a:t>
            </a:r>
            <a:r>
              <a:rPr lang="en-US" altLang="en-US" sz="2000" dirty="0" smtClean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/>
              <a:t>as an idle code when there is nothing to send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/>
              <a:t>to separate packets (at least one flag must appear between packets)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en-US" sz="2000" dirty="0" smtClean="0"/>
              <a:t>So when there is no traffic</a:t>
            </a:r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dirty="0"/>
              <a:t>	</a:t>
            </a:r>
            <a:r>
              <a:rPr lang="en-US" altLang="en-US" sz="2000" dirty="0" smtClean="0"/>
              <a:t>the TDM looks like this  ...0111111001111110011111100...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en-US" sz="2000" dirty="0" smtClean="0"/>
              <a:t>Notes:</a:t>
            </a:r>
          </a:p>
          <a:p>
            <a:pPr defTabSz="463550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/>
              <a:t>some implementations use flags as delineators (beginning and end)</a:t>
            </a:r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dirty="0"/>
              <a:t>	</a:t>
            </a:r>
            <a:r>
              <a:rPr lang="en-US" altLang="en-US" sz="2000" dirty="0" smtClean="0"/>
              <a:t>and so require 2 flags between packets</a:t>
            </a:r>
          </a:p>
          <a:p>
            <a:pPr defTabSz="463550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/>
              <a:t>some old implementations use all ones as idle and flags as delineators</a:t>
            </a:r>
          </a:p>
          <a:p>
            <a:pPr defTabSz="463550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/>
              <a:t>some</a:t>
            </a:r>
            <a:r>
              <a:rPr lang="en-US" altLang="en-US" sz="2000" dirty="0"/>
              <a:t> implementations allow </a:t>
            </a:r>
            <a:r>
              <a:rPr lang="en-US" altLang="en-US" sz="2000" dirty="0" smtClean="0"/>
              <a:t>“zero sharing”</a:t>
            </a:r>
          </a:p>
          <a:p>
            <a:pPr marL="457188" lvl="1" indent="0" defTabSz="463550">
              <a:spcBef>
                <a:spcPts val="0"/>
              </a:spcBef>
              <a:buNone/>
            </a:pPr>
            <a:r>
              <a:rPr lang="en-US" altLang="en-US" sz="2050" dirty="0" smtClean="0"/>
              <a:t>so that 2 consecutive flags look like this </a:t>
            </a:r>
            <a:r>
              <a:rPr lang="en-US" altLang="en-US" sz="2050" dirty="0" smtClean="0"/>
              <a:t>011111101111110</a:t>
            </a:r>
            <a:endParaRPr lang="en-US" altLang="en-US" sz="205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en-US" sz="2000" dirty="0" smtClean="0"/>
          </a:p>
        </p:txBody>
      </p:sp>
      <p:sp>
        <p:nvSpPr>
          <p:cNvPr id="2" name="Right Brace 1"/>
          <p:cNvSpPr/>
          <p:nvPr/>
        </p:nvSpPr>
        <p:spPr>
          <a:xfrm rot="16200000">
            <a:off x="3942133" y="2672680"/>
            <a:ext cx="282103" cy="977630"/>
          </a:xfrm>
          <a:prstGeom prst="rightBrac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 rot="16200000">
            <a:off x="4970020" y="2669439"/>
            <a:ext cx="282103" cy="977630"/>
          </a:xfrm>
          <a:prstGeom prst="rightBrac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 rot="16200000">
            <a:off x="5997910" y="2666193"/>
            <a:ext cx="282103" cy="977630"/>
          </a:xfrm>
          <a:prstGeom prst="rightBrac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12949" y="2818520"/>
            <a:ext cx="340468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b="1" kern="0" dirty="0" smtClean="0"/>
              <a:t>7E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60292" y="2825006"/>
            <a:ext cx="340468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b="1" kern="0" dirty="0" smtClean="0"/>
              <a:t>7E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78453" y="2821762"/>
            <a:ext cx="340468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b="1" kern="0" dirty="0" smtClean="0"/>
              <a:t>7E</a:t>
            </a:r>
          </a:p>
        </p:txBody>
      </p:sp>
    </p:spTree>
    <p:extLst>
      <p:ext uri="{BB962C8B-B14F-4D97-AF65-F5344CB8AC3E}">
        <p14:creationId xmlns:p14="http://schemas.microsoft.com/office/powerpoint/2010/main" val="2992459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HDLC flags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61378" y="1720314"/>
            <a:ext cx="8460649" cy="423941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b="1" dirty="0" smtClean="0"/>
              <a:t>But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the flag </a:t>
            </a:r>
            <a:r>
              <a:rPr lang="en-US" altLang="en-US" sz="2000" dirty="0" smtClean="0"/>
              <a:t>(7Es – exactly 6 consecutive ones)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dirty="0"/>
              <a:t>	</a:t>
            </a:r>
            <a:r>
              <a:rPr lang="en-US" altLang="en-US" sz="2000" dirty="0" smtClean="0"/>
              <a:t>must </a:t>
            </a:r>
            <a:r>
              <a:rPr lang="en-US" altLang="en-US" sz="2000" dirty="0"/>
              <a:t>never appear in valid </a:t>
            </a:r>
            <a:r>
              <a:rPr lang="en-US" altLang="en-US" sz="2000" dirty="0" smtClean="0"/>
              <a:t>data inside a packet!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dirty="0" smtClean="0"/>
              <a:t>otherwise it will be misinterpreted as a delineator</a:t>
            </a:r>
            <a:endParaRPr lang="en-US" altLang="en-US" sz="2000" dirty="0"/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en-US" sz="2000" dirty="0"/>
              <a:t>If we have access to the physical layer we can mark these (“violations”)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2000" dirty="0"/>
              <a:t>Otherwise (we only access bits) we must </a:t>
            </a:r>
            <a:r>
              <a:rPr lang="en-US" altLang="en-US" sz="2000" i="1" dirty="0"/>
              <a:t>disallow</a:t>
            </a:r>
            <a:r>
              <a:rPr lang="en-US" altLang="en-US" sz="2000" dirty="0"/>
              <a:t> the idle code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/>
              <a:t>There are two methods of </a:t>
            </a:r>
            <a:r>
              <a:rPr lang="en-US" altLang="en-US" i="1" dirty="0" smtClean="0"/>
              <a:t>disallowing</a:t>
            </a:r>
            <a:r>
              <a:rPr lang="en-US" altLang="en-US" dirty="0" smtClean="0"/>
              <a:t> flags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dirty="0" smtClean="0"/>
              <a:t>bit stuffing (zero insertion)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dirty="0" smtClean="0"/>
              <a:t>byte (octet) stuffing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578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Bit stuffing / zero insertion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b="1" dirty="0" smtClean="0">
                <a:solidFill>
                  <a:schemeClr val="tx1"/>
                </a:solidFill>
              </a:rPr>
              <a:t>ECMA-40 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en-US" sz="20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tx1"/>
                </a:solidFill>
              </a:rPr>
              <a:t>Whenever the 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encoder</a:t>
            </a:r>
            <a:r>
              <a:rPr lang="en-US" altLang="en-US" sz="2000" dirty="0" smtClean="0">
                <a:solidFill>
                  <a:schemeClr val="tx1"/>
                </a:solidFill>
              </a:rPr>
              <a:t> sees 5 successive 1s it appends a 0</a:t>
            </a:r>
          </a:p>
          <a:p>
            <a:pPr lvl="1" eaLnBrk="1" hangingPunct="1">
              <a:spcBef>
                <a:spcPts val="0"/>
              </a:spcBef>
              <a:buFontTx/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thus there are never 6 successive 1s in the data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tx1"/>
                </a:solidFill>
              </a:rPr>
              <a:t>When the 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decoder</a:t>
            </a:r>
            <a:r>
              <a:rPr lang="en-US" altLang="en-US" sz="2000" dirty="0" smtClean="0">
                <a:solidFill>
                  <a:schemeClr val="tx1"/>
                </a:solidFill>
              </a:rPr>
              <a:t> sees 5 successive 1s :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>
                <a:solidFill>
                  <a:schemeClr val="tx1"/>
                </a:solidFill>
              </a:rPr>
              <a:t>If the next bit is a 0 it is deleted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>
                <a:solidFill>
                  <a:schemeClr val="tx1"/>
                </a:solidFill>
              </a:rPr>
              <a:t>If the next bit is a 1 then this is the closing flag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tx1"/>
                </a:solidFill>
              </a:rPr>
              <a:t>Notes: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>
                <a:solidFill>
                  <a:schemeClr val="tx1"/>
                </a:solidFill>
              </a:rPr>
              <a:t>bit stream length is no longer necessarily divisible by 8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>
                <a:solidFill>
                  <a:schemeClr val="tx1"/>
                </a:solidFill>
              </a:rPr>
              <a:t>bit stream length is not a priori predictable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>
                <a:solidFill>
                  <a:schemeClr val="tx1"/>
                </a:solidFill>
              </a:rPr>
              <a:t>worst case expansion is 20%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>
                <a:solidFill>
                  <a:schemeClr val="tx1"/>
                </a:solidFill>
              </a:rPr>
              <a:t>encoding/decoding is easy in hardware, hard in software</a:t>
            </a:r>
          </a:p>
        </p:txBody>
      </p:sp>
    </p:spTree>
    <p:extLst>
      <p:ext uri="{BB962C8B-B14F-4D97-AF65-F5344CB8AC3E}">
        <p14:creationId xmlns:p14="http://schemas.microsoft.com/office/powerpoint/2010/main" val="20603246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Byte (octet) stuffing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61379" y="1527131"/>
            <a:ext cx="8267466" cy="516988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b="1" dirty="0" smtClean="0">
                <a:solidFill>
                  <a:schemeClr val="tx1"/>
                </a:solidFill>
              </a:rPr>
              <a:t>RFC1549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 smtClean="0"/>
              <a:t>Whenever the </a:t>
            </a:r>
            <a:r>
              <a:rPr lang="en-US" altLang="en-US" sz="2000" b="1" dirty="0" smtClean="0"/>
              <a:t>encoder</a:t>
            </a:r>
            <a:r>
              <a:rPr lang="en-US" altLang="en-US" sz="2000" dirty="0" smtClean="0"/>
              <a:t> sees hex 7E </a:t>
            </a:r>
          </a:p>
          <a:p>
            <a:pPr lvl="1" eaLnBrk="1" hangingPunct="1">
              <a:spcBef>
                <a:spcPts val="0"/>
              </a:spcBef>
              <a:buFontTx/>
              <a:buNone/>
            </a:pPr>
            <a:r>
              <a:rPr lang="en-US" altLang="en-US" sz="2000" dirty="0" smtClean="0"/>
              <a:t>It replaces it with 7D 5E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 smtClean="0"/>
              <a:t>Whenever the </a:t>
            </a:r>
            <a:r>
              <a:rPr lang="en-US" altLang="en-US" sz="2000" b="1" dirty="0" smtClean="0"/>
              <a:t>encoder</a:t>
            </a:r>
            <a:r>
              <a:rPr lang="en-US" altLang="en-US" sz="2000" dirty="0" smtClean="0"/>
              <a:t> sees hex 7D</a:t>
            </a:r>
          </a:p>
          <a:p>
            <a:pPr lvl="1" eaLnBrk="1" hangingPunct="1">
              <a:spcBef>
                <a:spcPts val="0"/>
              </a:spcBef>
              <a:buFontTx/>
              <a:buNone/>
            </a:pPr>
            <a:r>
              <a:rPr lang="en-US" altLang="en-US" sz="2000" dirty="0" smtClean="0"/>
              <a:t>It replaces it with 7D 5D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Optionally other codes (e.g. some under hex 20) can be “escaped”</a:t>
            </a:r>
          </a:p>
          <a:p>
            <a:pPr lvl="1" eaLnBrk="1" hangingPunct="1">
              <a:spcBef>
                <a:spcPts val="0"/>
              </a:spcBef>
              <a:buFontTx/>
              <a:buNone/>
            </a:pPr>
            <a:r>
              <a:rPr lang="en-US" altLang="en-US" sz="2000" dirty="0" smtClean="0"/>
              <a:t>Second byte is original with 6</a:t>
            </a:r>
            <a:r>
              <a:rPr lang="en-US" altLang="en-US" sz="2000" b="1" baseline="30000" dirty="0" smtClean="0"/>
              <a:t>th</a:t>
            </a:r>
            <a:r>
              <a:rPr lang="en-US" altLang="en-US" sz="2000" dirty="0" smtClean="0"/>
              <a:t> bit complemented (</a:t>
            </a:r>
            <a:r>
              <a:rPr lang="en-US" altLang="en-US" sz="2000" dirty="0" err="1" smtClean="0"/>
              <a:t>xor</a:t>
            </a:r>
            <a:r>
              <a:rPr lang="en-US" altLang="en-US" sz="2000" dirty="0" smtClean="0"/>
              <a:t> with hex 20)</a:t>
            </a:r>
          </a:p>
          <a:p>
            <a:pPr lvl="1" eaLnBrk="1" hangingPunct="1">
              <a:spcBef>
                <a:spcPts val="0"/>
              </a:spcBef>
              <a:buFontTx/>
              <a:buNone/>
            </a:pPr>
            <a:r>
              <a:rPr lang="en-US" altLang="en-US" sz="2000" dirty="0" smtClean="0"/>
              <a:t>e.g. ^Q = hex 11</a:t>
            </a:r>
            <a:r>
              <a:rPr lang="en-US" altLang="en-US" sz="2000" b="1" dirty="0" smtClean="0"/>
              <a:t>→</a:t>
            </a:r>
            <a:r>
              <a:rPr lang="en-US" altLang="en-US" sz="2000" dirty="0" smtClean="0"/>
              <a:t> 7D 31   ^S = hex 13 </a:t>
            </a:r>
            <a:r>
              <a:rPr lang="en-US" altLang="en-US" sz="2000" b="1" dirty="0" smtClean="0"/>
              <a:t>→ </a:t>
            </a:r>
            <a:r>
              <a:rPr lang="en-US" altLang="en-US" sz="2000" dirty="0" smtClean="0"/>
              <a:t>7D 33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 smtClean="0"/>
              <a:t>When the </a:t>
            </a:r>
            <a:r>
              <a:rPr lang="en-US" altLang="en-US" sz="2000" b="1" dirty="0" smtClean="0"/>
              <a:t>decoder</a:t>
            </a:r>
            <a:r>
              <a:rPr lang="en-US" altLang="en-US" sz="2000" dirty="0" smtClean="0"/>
              <a:t> sees 7D xx </a:t>
            </a:r>
          </a:p>
          <a:p>
            <a:pPr lvl="1" eaLnBrk="1" hangingPunct="1">
              <a:spcBef>
                <a:spcPts val="0"/>
              </a:spcBef>
              <a:buFontTx/>
              <a:buNone/>
            </a:pPr>
            <a:r>
              <a:rPr lang="en-US" altLang="en-US" sz="2000" dirty="0" smtClean="0"/>
              <a:t>It replaces it with the original byte (complementing 6</a:t>
            </a:r>
            <a:r>
              <a:rPr lang="en-US" altLang="en-US" sz="2000" b="1" baseline="30000" dirty="0" smtClean="0"/>
              <a:t>th</a:t>
            </a:r>
            <a:r>
              <a:rPr lang="en-US" altLang="en-US" sz="2000" dirty="0" smtClean="0"/>
              <a:t> bit)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 smtClean="0"/>
              <a:t>Notes: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/>
              <a:t>bit stream remains byte oriented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/>
              <a:t>length expansion is typically about 1%, but can range from 0 to 100% !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1600" dirty="0" smtClean="0"/>
              <a:t>       </a:t>
            </a:r>
            <a:r>
              <a:rPr lang="en-US" altLang="en-US" sz="1600" dirty="0" smtClean="0">
                <a:solidFill>
                  <a:srgbClr val="002060"/>
                </a:solidFill>
              </a:rPr>
              <a:t>(there is also a </a:t>
            </a:r>
            <a:r>
              <a:rPr lang="en-US" altLang="en-US" sz="1600" i="1" dirty="0" smtClean="0">
                <a:solidFill>
                  <a:srgbClr val="002060"/>
                </a:solidFill>
              </a:rPr>
              <a:t>consistent overhead </a:t>
            </a:r>
            <a:r>
              <a:rPr lang="en-US" altLang="en-US" sz="1600" i="1" dirty="0" smtClean="0">
                <a:solidFill>
                  <a:srgbClr val="002060"/>
                </a:solidFill>
              </a:rPr>
              <a:t>byte stuffing </a:t>
            </a:r>
            <a:r>
              <a:rPr lang="en-US" altLang="en-US" sz="1600" dirty="0" smtClean="0">
                <a:solidFill>
                  <a:srgbClr val="002060"/>
                </a:solidFill>
              </a:rPr>
              <a:t>algorithm (≈0.4%) – </a:t>
            </a:r>
            <a:r>
              <a:rPr lang="en-US" altLang="en-US" sz="1600" dirty="0" smtClean="0">
                <a:solidFill>
                  <a:srgbClr val="002060"/>
                </a:solidFill>
              </a:rPr>
              <a:t>but </a:t>
            </a:r>
            <a:r>
              <a:rPr lang="en-US" altLang="en-US" sz="1600" dirty="0" smtClean="0">
                <a:solidFill>
                  <a:srgbClr val="002060"/>
                </a:solidFill>
              </a:rPr>
              <a:t>it is not </a:t>
            </a:r>
            <a:r>
              <a:rPr lang="en-US" altLang="en-US" sz="1600" dirty="0" smtClean="0">
                <a:solidFill>
                  <a:srgbClr val="002060"/>
                </a:solidFill>
              </a:rPr>
              <a:t>in use)</a:t>
            </a:r>
            <a:endParaRPr lang="en-US" altLang="en-US" sz="20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/>
              <a:t>encoding/decoding is easy in software!</a:t>
            </a:r>
          </a:p>
        </p:txBody>
      </p:sp>
    </p:spTree>
    <p:extLst>
      <p:ext uri="{BB962C8B-B14F-4D97-AF65-F5344CB8AC3E}">
        <p14:creationId xmlns:p14="http://schemas.microsoft.com/office/powerpoint/2010/main" val="10922588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7" y="1580827"/>
            <a:ext cx="8597271" cy="4572323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000" dirty="0" smtClean="0"/>
              <a:t>In the field of computation, there has been a major trend towards </a:t>
            </a:r>
            <a:r>
              <a:rPr lang="en-US" sz="2000" i="1" dirty="0" smtClean="0"/>
              <a:t>virtualization</a:t>
            </a:r>
          </a:p>
          <a:p>
            <a:pPr>
              <a:buNone/>
            </a:pPr>
            <a:r>
              <a:rPr lang="en-US" sz="2000" i="1" dirty="0" smtClean="0"/>
              <a:t>Virtualization</a:t>
            </a:r>
            <a:r>
              <a:rPr lang="en-US" sz="2000" dirty="0" smtClean="0"/>
              <a:t> means the creation of a </a:t>
            </a:r>
            <a:r>
              <a:rPr lang="en-US" sz="2000" b="1" dirty="0" smtClean="0"/>
              <a:t>virtual machine </a:t>
            </a:r>
            <a:r>
              <a:rPr lang="en-US" sz="2000" dirty="0" smtClean="0"/>
              <a:t>(VM)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that simulates an independent physical computer</a:t>
            </a:r>
          </a:p>
          <a:p>
            <a:pPr>
              <a:buNone/>
            </a:pPr>
            <a:r>
              <a:rPr lang="en-US" sz="2000" dirty="0" smtClean="0"/>
              <a:t> A </a:t>
            </a:r>
            <a:r>
              <a:rPr lang="en-US" sz="2000" b="1" dirty="0" smtClean="0"/>
              <a:t>VM</a:t>
            </a:r>
            <a:r>
              <a:rPr lang="en-US" sz="2000" dirty="0" smtClean="0"/>
              <a:t> is software that emulates hardware (e.g., an x86 CPU)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	over which one can run software as if it is running on a physical computer</a:t>
            </a:r>
          </a:p>
          <a:p>
            <a:pPr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2000" dirty="0"/>
              <a:t>CPUs are not the only hardware device that can be virtualized</a:t>
            </a:r>
          </a:p>
          <a:p>
            <a:pPr>
              <a:spcBef>
                <a:spcPts val="600"/>
              </a:spcBef>
              <a:buNone/>
            </a:pPr>
            <a:r>
              <a:rPr lang="en-US" sz="2000" b="1" dirty="0" smtClean="0"/>
              <a:t>N</a:t>
            </a:r>
            <a:r>
              <a:rPr lang="en-US" sz="2000" dirty="0" smtClean="0"/>
              <a:t>etwork </a:t>
            </a:r>
            <a:r>
              <a:rPr lang="en-US" sz="2000" b="1" dirty="0" smtClean="0"/>
              <a:t>F</a:t>
            </a:r>
            <a:r>
              <a:rPr lang="en-US" sz="2000" dirty="0" smtClean="0"/>
              <a:t>unction </a:t>
            </a:r>
            <a:r>
              <a:rPr lang="en-US" sz="2000" b="1" dirty="0" smtClean="0"/>
              <a:t>V</a:t>
            </a:r>
            <a:r>
              <a:rPr lang="en-US" sz="2000" dirty="0" smtClean="0"/>
              <a:t>irtualization means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/>
              <a:t>	</a:t>
            </a:r>
            <a:r>
              <a:rPr lang="en-US" sz="2000" dirty="0" smtClean="0"/>
              <a:t>running network functions as </a:t>
            </a:r>
            <a:r>
              <a:rPr lang="en-US" sz="2000" dirty="0"/>
              <a:t>software </a:t>
            </a:r>
            <a:r>
              <a:rPr lang="en-US" sz="2000" dirty="0" smtClean="0"/>
              <a:t>on </a:t>
            </a:r>
            <a:r>
              <a:rPr lang="en-US" sz="2000" dirty="0"/>
              <a:t>a CPU or </a:t>
            </a:r>
            <a:r>
              <a:rPr lang="en-US" sz="2000" dirty="0" smtClean="0"/>
              <a:t>VM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/>
              <a:t>The virtualized function is called a </a:t>
            </a:r>
            <a:r>
              <a:rPr lang="en-US" sz="2000" b="1" dirty="0" smtClean="0"/>
              <a:t>VNF</a:t>
            </a:r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 and NFV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36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HDLC framing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61378" y="1527131"/>
            <a:ext cx="8396255" cy="50153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tx1"/>
                </a:solidFill>
              </a:rPr>
              <a:t>HDLC </a:t>
            </a:r>
            <a:r>
              <a:rPr lang="en-US" altLang="en-US" sz="2000" dirty="0" smtClean="0"/>
              <a:t>frame is bounded by flags, and has a particular structure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en-US" sz="20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en-US" sz="20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Many variants </a:t>
            </a:r>
            <a:r>
              <a:rPr lang="en-US" altLang="en-US" sz="1600" dirty="0" smtClean="0"/>
              <a:t>(SDLC, ISO, LAPB, LAPD, LAPF, LAPS, SS7, PPP-HDLC, Cisco-HDLC, </a:t>
            </a:r>
            <a:r>
              <a:rPr lang="en-US" altLang="en-US" sz="1600" dirty="0" err="1" smtClean="0"/>
              <a:t>etc</a:t>
            </a:r>
            <a:r>
              <a:rPr lang="en-US" altLang="en-US" sz="1600" dirty="0" smtClean="0"/>
              <a:t>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Address: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/>
              <a:t>There may be no address (e.g., SS7 HDLC)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/>
              <a:t>SDLC always had 8 bit addresses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/>
              <a:t>ISO 3309 HDLC has structured </a:t>
            </a:r>
            <a:r>
              <a:rPr lang="en-US" altLang="en-US" sz="2000" dirty="0" err="1" smtClean="0"/>
              <a:t>multibyte</a:t>
            </a:r>
            <a:r>
              <a:rPr lang="en-US" altLang="en-US" sz="2000" dirty="0" smtClean="0"/>
              <a:t> </a:t>
            </a:r>
            <a:r>
              <a:rPr lang="en-US" altLang="en-US" sz="2000" dirty="0" smtClean="0"/>
              <a:t>addressing</a:t>
            </a:r>
            <a:endParaRPr lang="en-US" altLang="en-US" sz="20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endParaRPr lang="en-US" altLang="en-US" sz="20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endParaRPr lang="en-US" altLang="en-US" sz="2000" dirty="0" smtClean="0"/>
          </a:p>
          <a:p>
            <a:pPr lvl="1" eaLnBrk="1" hangingPunct="1">
              <a:spcBef>
                <a:spcPts val="0"/>
              </a:spcBef>
            </a:pPr>
            <a:r>
              <a:rPr lang="en-US" altLang="en-US" sz="2000" dirty="0" smtClean="0"/>
              <a:t>Service Access Point Identifier </a:t>
            </a:r>
            <a:r>
              <a:rPr lang="en-US" altLang="en-US" sz="1400" dirty="0" smtClean="0"/>
              <a:t>(MSB of SAPI =1 may indicate broadcast/multicast)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000" dirty="0" smtClean="0"/>
              <a:t>EA=1 means 8 bit, EA=0 means extended address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000" dirty="0" smtClean="0"/>
              <a:t>C/R=1 for commands, C/R=0 for responses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/>
              <a:t>The single byte hex FF is recognized as the </a:t>
            </a:r>
            <a:r>
              <a:rPr lang="en-US" altLang="en-US" sz="2000" i="1" dirty="0" smtClean="0"/>
              <a:t>broadcast address</a:t>
            </a:r>
          </a:p>
          <a:p>
            <a:pPr lvl="1" eaLnBrk="1" hangingPunct="1">
              <a:spcBef>
                <a:spcPts val="0"/>
              </a:spcBef>
            </a:pPr>
            <a:endParaRPr lang="en-US" altLang="en-US" sz="2000" dirty="0" smtClean="0"/>
          </a:p>
        </p:txBody>
      </p:sp>
      <p:grpSp>
        <p:nvGrpSpPr>
          <p:cNvPr id="32773" name="Group 12"/>
          <p:cNvGrpSpPr>
            <a:grpSpLocks/>
          </p:cNvGrpSpPr>
          <p:nvPr/>
        </p:nvGrpSpPr>
        <p:grpSpPr bwMode="auto">
          <a:xfrm>
            <a:off x="317500" y="1917700"/>
            <a:ext cx="8216900" cy="406400"/>
            <a:chOff x="200" y="1664"/>
            <a:chExt cx="5176" cy="256"/>
          </a:xfrm>
        </p:grpSpPr>
        <p:sp>
          <p:nvSpPr>
            <p:cNvPr id="32783" name="Text Box 6"/>
            <p:cNvSpPr txBox="1">
              <a:spLocks noChangeArrowheads="1"/>
            </p:cNvSpPr>
            <p:nvPr/>
          </p:nvSpPr>
          <p:spPr bwMode="auto">
            <a:xfrm>
              <a:off x="200" y="1664"/>
              <a:ext cx="690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rgbClr val="336600"/>
                  </a:solidFill>
                </a:rPr>
                <a:t>flag</a:t>
              </a:r>
              <a:r>
                <a:rPr lang="en-US" altLang="en-US">
                  <a:solidFill>
                    <a:srgbClr val="336600"/>
                  </a:solidFill>
                </a:rPr>
                <a:t> </a:t>
              </a:r>
              <a:r>
                <a:rPr lang="en-US" altLang="en-US" sz="1600">
                  <a:solidFill>
                    <a:srgbClr val="336600"/>
                  </a:solidFill>
                </a:rPr>
                <a:t>(8)</a:t>
              </a:r>
            </a:p>
          </p:txBody>
        </p:sp>
        <p:sp>
          <p:nvSpPr>
            <p:cNvPr id="32784" name="Text Box 7"/>
            <p:cNvSpPr txBox="1">
              <a:spLocks noChangeArrowheads="1"/>
            </p:cNvSpPr>
            <p:nvPr/>
          </p:nvSpPr>
          <p:spPr bwMode="auto">
            <a:xfrm>
              <a:off x="4832" y="1664"/>
              <a:ext cx="544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rgbClr val="336600"/>
                  </a:solidFill>
                </a:rPr>
                <a:t>flag</a:t>
              </a:r>
              <a:r>
                <a:rPr lang="en-US" altLang="en-US">
                  <a:solidFill>
                    <a:srgbClr val="336600"/>
                  </a:solidFill>
                </a:rPr>
                <a:t> </a:t>
              </a:r>
              <a:r>
                <a:rPr lang="en-US" altLang="en-US" sz="1600">
                  <a:solidFill>
                    <a:srgbClr val="336600"/>
                  </a:solidFill>
                </a:rPr>
                <a:t>(8)</a:t>
              </a:r>
            </a:p>
          </p:txBody>
        </p:sp>
        <p:sp>
          <p:nvSpPr>
            <p:cNvPr id="32785" name="Text Box 8"/>
            <p:cNvSpPr txBox="1">
              <a:spLocks noChangeArrowheads="1"/>
            </p:cNvSpPr>
            <p:nvPr/>
          </p:nvSpPr>
          <p:spPr bwMode="auto">
            <a:xfrm>
              <a:off x="888" y="1664"/>
              <a:ext cx="1016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rgbClr val="336600"/>
                  </a:solidFill>
                </a:rPr>
                <a:t>address</a:t>
              </a:r>
              <a:r>
                <a:rPr lang="en-US" altLang="en-US">
                  <a:solidFill>
                    <a:srgbClr val="336600"/>
                  </a:solidFill>
                </a:rPr>
                <a:t> </a:t>
              </a:r>
              <a:r>
                <a:rPr lang="en-US" altLang="en-US" sz="1600">
                  <a:solidFill>
                    <a:srgbClr val="336600"/>
                  </a:solidFill>
                </a:rPr>
                <a:t>(0/8/16)</a:t>
              </a:r>
            </a:p>
          </p:txBody>
        </p:sp>
        <p:sp>
          <p:nvSpPr>
            <p:cNvPr id="32786" name="Text Box 9"/>
            <p:cNvSpPr txBox="1">
              <a:spLocks noChangeArrowheads="1"/>
            </p:cNvSpPr>
            <p:nvPr/>
          </p:nvSpPr>
          <p:spPr bwMode="auto">
            <a:xfrm>
              <a:off x="1904" y="1664"/>
              <a:ext cx="696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rgbClr val="336600"/>
                  </a:solidFill>
                </a:rPr>
                <a:t>ctrl</a:t>
              </a:r>
              <a:r>
                <a:rPr lang="en-US" altLang="en-US">
                  <a:solidFill>
                    <a:srgbClr val="336600"/>
                  </a:solidFill>
                </a:rPr>
                <a:t> </a:t>
              </a:r>
              <a:r>
                <a:rPr lang="en-US" altLang="en-US" sz="1600">
                  <a:solidFill>
                    <a:srgbClr val="336600"/>
                  </a:solidFill>
                </a:rPr>
                <a:t>(8/16)</a:t>
              </a:r>
            </a:p>
          </p:txBody>
        </p:sp>
        <p:sp>
          <p:nvSpPr>
            <p:cNvPr id="32787" name="Text Box 10"/>
            <p:cNvSpPr txBox="1">
              <a:spLocks noChangeArrowheads="1"/>
            </p:cNvSpPr>
            <p:nvPr/>
          </p:nvSpPr>
          <p:spPr bwMode="auto">
            <a:xfrm>
              <a:off x="2600" y="1664"/>
              <a:ext cx="143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data</a:t>
              </a:r>
              <a:endParaRPr lang="en-US" altLang="en-US" sz="1600"/>
            </a:p>
          </p:txBody>
        </p:sp>
        <p:sp>
          <p:nvSpPr>
            <p:cNvPr id="32788" name="Text Box 11"/>
            <p:cNvSpPr txBox="1">
              <a:spLocks noChangeArrowheads="1"/>
            </p:cNvSpPr>
            <p:nvPr/>
          </p:nvSpPr>
          <p:spPr bwMode="auto">
            <a:xfrm>
              <a:off x="4032" y="1664"/>
              <a:ext cx="800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rgbClr val="336600"/>
                  </a:solidFill>
                </a:rPr>
                <a:t>FCS</a:t>
              </a:r>
              <a:r>
                <a:rPr lang="en-US" altLang="en-US">
                  <a:solidFill>
                    <a:srgbClr val="336600"/>
                  </a:solidFill>
                </a:rPr>
                <a:t> </a:t>
              </a:r>
              <a:r>
                <a:rPr lang="en-US" altLang="en-US" sz="1600">
                  <a:solidFill>
                    <a:srgbClr val="336600"/>
                  </a:solidFill>
                </a:rPr>
                <a:t>(16/32)</a:t>
              </a:r>
            </a:p>
          </p:txBody>
        </p:sp>
      </p:grpSp>
      <p:sp>
        <p:nvSpPr>
          <p:cNvPr id="32774" name="Text Box 13"/>
          <p:cNvSpPr txBox="1">
            <a:spLocks noChangeArrowheads="1"/>
          </p:cNvSpPr>
          <p:nvPr/>
        </p:nvSpPr>
        <p:spPr bwMode="auto">
          <a:xfrm>
            <a:off x="1397000" y="4147713"/>
            <a:ext cx="29845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2775" name="Line 14"/>
          <p:cNvSpPr>
            <a:spLocks noChangeShapeType="1"/>
          </p:cNvSpPr>
          <p:nvPr/>
        </p:nvSpPr>
        <p:spPr bwMode="auto">
          <a:xfrm flipV="1">
            <a:off x="3289300" y="4147713"/>
            <a:ext cx="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Line 15"/>
          <p:cNvSpPr>
            <a:spLocks noChangeShapeType="1"/>
          </p:cNvSpPr>
          <p:nvPr/>
        </p:nvSpPr>
        <p:spPr bwMode="auto">
          <a:xfrm flipV="1">
            <a:off x="3873500" y="4147713"/>
            <a:ext cx="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Text Box 16"/>
          <p:cNvSpPr txBox="1">
            <a:spLocks noChangeArrowheads="1"/>
          </p:cNvSpPr>
          <p:nvPr/>
        </p:nvSpPr>
        <p:spPr bwMode="auto">
          <a:xfrm>
            <a:off x="3860800" y="4147713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EA</a:t>
            </a:r>
          </a:p>
        </p:txBody>
      </p:sp>
      <p:sp>
        <p:nvSpPr>
          <p:cNvPr id="32778" name="Text Box 17"/>
          <p:cNvSpPr txBox="1">
            <a:spLocks noChangeArrowheads="1"/>
          </p:cNvSpPr>
          <p:nvPr/>
        </p:nvSpPr>
        <p:spPr bwMode="auto">
          <a:xfrm>
            <a:off x="3276600" y="4147713"/>
            <a:ext cx="63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C/R</a:t>
            </a:r>
          </a:p>
        </p:txBody>
      </p:sp>
      <p:sp>
        <p:nvSpPr>
          <p:cNvPr id="32779" name="Text Box 18"/>
          <p:cNvSpPr txBox="1">
            <a:spLocks noChangeArrowheads="1"/>
          </p:cNvSpPr>
          <p:nvPr/>
        </p:nvSpPr>
        <p:spPr bwMode="auto">
          <a:xfrm>
            <a:off x="4394200" y="4147713"/>
            <a:ext cx="2984500" cy="4064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2780" name="Text Box 19"/>
          <p:cNvSpPr txBox="1">
            <a:spLocks noChangeArrowheads="1"/>
          </p:cNvSpPr>
          <p:nvPr/>
        </p:nvSpPr>
        <p:spPr bwMode="auto">
          <a:xfrm>
            <a:off x="1536700" y="4147713"/>
            <a:ext cx="134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SAPI</a:t>
            </a:r>
          </a:p>
        </p:txBody>
      </p:sp>
      <p:sp>
        <p:nvSpPr>
          <p:cNvPr id="32781" name="Text Box 22"/>
          <p:cNvSpPr txBox="1">
            <a:spLocks noChangeArrowheads="1"/>
          </p:cNvSpPr>
          <p:nvPr/>
        </p:nvSpPr>
        <p:spPr bwMode="auto">
          <a:xfrm>
            <a:off x="6845300" y="4160413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folHlink"/>
                </a:solidFill>
              </a:rPr>
              <a:t>EA</a:t>
            </a:r>
          </a:p>
        </p:txBody>
      </p:sp>
      <p:sp>
        <p:nvSpPr>
          <p:cNvPr id="32782" name="Line 23"/>
          <p:cNvSpPr>
            <a:spLocks noChangeShapeType="1"/>
          </p:cNvSpPr>
          <p:nvPr/>
        </p:nvSpPr>
        <p:spPr bwMode="auto">
          <a:xfrm flipV="1">
            <a:off x="6832600" y="4147713"/>
            <a:ext cx="0" cy="406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51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HDLC control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HDLC networks can be configured to be: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/>
              <a:t>Balanced – all stations have equal responsibility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/>
              <a:t>Unbalanced – primary and one or more secondary stations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and HDLC can operate :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/>
              <a:t>Best effort (datagram)  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 smtClean="0"/>
              <a:t>uses Un-numbered (U) frames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/>
              <a:t>Reliable (Asynchronous Balanced Mode) 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 smtClean="0"/>
              <a:t>uses frames with sequence numbers in control field</a:t>
            </a:r>
          </a:p>
          <a:p>
            <a:pPr lvl="2" eaLnBrk="1" hangingPunct="1">
              <a:spcBef>
                <a:spcPts val="0"/>
              </a:spcBef>
            </a:pPr>
            <a:r>
              <a:rPr lang="en-US" altLang="en-US" sz="2000" dirty="0" smtClean="0"/>
              <a:t>Information (I) frames (data + acknowledgement)</a:t>
            </a:r>
          </a:p>
          <a:p>
            <a:pPr lvl="2" eaLnBrk="1" hangingPunct="1">
              <a:spcBef>
                <a:spcPts val="0"/>
              </a:spcBef>
            </a:pPr>
            <a:r>
              <a:rPr lang="en-US" altLang="en-US" sz="2000" dirty="0" smtClean="0"/>
              <a:t>Supervisory (S) frames  (only acknowledgement)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 smtClean="0"/>
              <a:t>The various frame types are indicated by the control field</a:t>
            </a:r>
          </a:p>
          <a:p>
            <a:pPr lvl="1" eaLnBrk="1" hangingPunct="1">
              <a:spcBef>
                <a:spcPts val="0"/>
              </a:spcBef>
              <a:buFontTx/>
              <a:buNone/>
            </a:pPr>
            <a:r>
              <a:rPr lang="en-US" altLang="en-US" dirty="0" smtClean="0"/>
              <a:t>which varies widely between different protocols</a:t>
            </a:r>
          </a:p>
        </p:txBody>
      </p:sp>
    </p:spTree>
    <p:extLst>
      <p:ext uri="{BB962C8B-B14F-4D97-AF65-F5344CB8AC3E}">
        <p14:creationId xmlns:p14="http://schemas.microsoft.com/office/powerpoint/2010/main" val="34735135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HDLC FCS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61379" y="1720314"/>
            <a:ext cx="8247600" cy="4239419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HDLC uses a </a:t>
            </a:r>
            <a:r>
              <a:rPr lang="en-US" altLang="en-US" sz="2000" b="1" dirty="0" smtClean="0"/>
              <a:t>F</a:t>
            </a:r>
            <a:r>
              <a:rPr lang="en-US" altLang="en-US" sz="2000" dirty="0" smtClean="0"/>
              <a:t>rame </a:t>
            </a:r>
            <a:r>
              <a:rPr lang="en-US" altLang="en-US" sz="2000" b="1" dirty="0" smtClean="0"/>
              <a:t>C</a:t>
            </a:r>
            <a:r>
              <a:rPr lang="en-US" altLang="en-US" sz="2000" dirty="0" smtClean="0"/>
              <a:t>heck </a:t>
            </a:r>
            <a:r>
              <a:rPr lang="en-US" altLang="en-US" sz="2000" b="1" dirty="0" smtClean="0"/>
              <a:t>S</a:t>
            </a:r>
            <a:r>
              <a:rPr lang="en-US" altLang="en-US" sz="2000" dirty="0" smtClean="0"/>
              <a:t>equence to detect errors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 smtClean="0"/>
              <a:t>Frames with incorrect FCS are typically discarded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000" dirty="0" smtClean="0"/>
              <a:t>Link Quality can be monitored due to the FCS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000" b="1" dirty="0" smtClean="0"/>
              <a:t>P</a:t>
            </a:r>
            <a:r>
              <a:rPr lang="en-US" altLang="en-US" sz="2000" dirty="0" smtClean="0"/>
              <a:t>acket </a:t>
            </a:r>
            <a:r>
              <a:rPr lang="en-US" altLang="en-US" sz="2000" b="1" dirty="0" smtClean="0"/>
              <a:t>L</a:t>
            </a:r>
            <a:r>
              <a:rPr lang="en-US" altLang="en-US" sz="2000" dirty="0" smtClean="0"/>
              <a:t>oss </a:t>
            </a:r>
            <a:r>
              <a:rPr lang="en-US" altLang="en-US" sz="2000" b="1" dirty="0" smtClean="0"/>
              <a:t>R</a:t>
            </a:r>
            <a:r>
              <a:rPr lang="en-US" altLang="en-US" sz="2000" dirty="0" smtClean="0"/>
              <a:t>atio can be calculated by counting packets with bad FCS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000" b="1" dirty="0" smtClean="0"/>
              <a:t>B</a:t>
            </a:r>
            <a:r>
              <a:rPr lang="en-US" altLang="en-US" sz="2000" dirty="0" smtClean="0"/>
              <a:t>it </a:t>
            </a:r>
            <a:r>
              <a:rPr lang="en-US" altLang="en-US" sz="2000" b="1" dirty="0" smtClean="0"/>
              <a:t>E</a:t>
            </a:r>
            <a:r>
              <a:rPr lang="en-US" altLang="en-US" sz="2000" dirty="0" smtClean="0"/>
              <a:t>rror </a:t>
            </a:r>
            <a:r>
              <a:rPr lang="en-US" altLang="en-US" sz="2000" b="1" dirty="0" smtClean="0"/>
              <a:t>R</a:t>
            </a:r>
            <a:r>
              <a:rPr lang="en-US" altLang="en-US" sz="2000" dirty="0" smtClean="0"/>
              <a:t>ate can also be estimated 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 smtClean="0"/>
              <a:t>The FCS is implemented as a shift-register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 (CRC)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/>
              <a:t>CRC-16 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   X</a:t>
            </a:r>
            <a:r>
              <a:rPr lang="en-US" altLang="en-US" sz="2000" baseline="30000" dirty="0" smtClean="0">
                <a:latin typeface="Times New Roman" panose="02020603050405020304" pitchFamily="18" charset="0"/>
              </a:rPr>
              <a:t>16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 + X</a:t>
            </a:r>
            <a:r>
              <a:rPr lang="en-US" altLang="en-US" sz="2000" baseline="30000" dirty="0" smtClean="0">
                <a:latin typeface="Times New Roman" panose="02020603050405020304" pitchFamily="18" charset="0"/>
              </a:rPr>
              <a:t>12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 + X</a:t>
            </a:r>
            <a:r>
              <a:rPr lang="en-US" altLang="en-US" sz="2000" baseline="30000" dirty="0" smtClean="0">
                <a:latin typeface="Times New Roman" panose="02020603050405020304" pitchFamily="18" charset="0"/>
              </a:rPr>
              <a:t>5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 + 1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/>
              <a:t>CRC-32 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   X</a:t>
            </a:r>
            <a:r>
              <a:rPr lang="en-US" altLang="en-US" sz="2000" baseline="30000" dirty="0" smtClean="0">
                <a:latin typeface="Times New Roman" panose="02020603050405020304" pitchFamily="18" charset="0"/>
              </a:rPr>
              <a:t>32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 + X</a:t>
            </a:r>
            <a:r>
              <a:rPr lang="en-US" altLang="en-US" sz="2000" baseline="30000" dirty="0" smtClean="0">
                <a:latin typeface="Times New Roman" panose="02020603050405020304" pitchFamily="18" charset="0"/>
              </a:rPr>
              <a:t>26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 + X</a:t>
            </a:r>
            <a:r>
              <a:rPr lang="en-US" altLang="en-US" sz="2000" baseline="30000" dirty="0" smtClean="0">
                <a:latin typeface="Times New Roman" panose="02020603050405020304" pitchFamily="18" charset="0"/>
              </a:rPr>
              <a:t>23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 + X</a:t>
            </a:r>
            <a:r>
              <a:rPr lang="en-US" altLang="en-US" sz="2000" baseline="30000" dirty="0" smtClean="0">
                <a:latin typeface="Times New Roman" panose="02020603050405020304" pitchFamily="18" charset="0"/>
              </a:rPr>
              <a:t>22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 + X</a:t>
            </a:r>
            <a:r>
              <a:rPr lang="en-US" altLang="en-US" sz="2000" baseline="30000" dirty="0" smtClean="0">
                <a:latin typeface="Times New Roman" panose="02020603050405020304" pitchFamily="18" charset="0"/>
              </a:rPr>
              <a:t>16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 + X</a:t>
            </a:r>
            <a:r>
              <a:rPr lang="en-US" altLang="en-US" sz="2000" baseline="30000" dirty="0" smtClean="0">
                <a:latin typeface="Times New Roman" panose="02020603050405020304" pitchFamily="18" charset="0"/>
              </a:rPr>
              <a:t>12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 + X</a:t>
            </a:r>
            <a:r>
              <a:rPr lang="en-US" altLang="en-US" sz="2000" baseline="30000" dirty="0" smtClean="0">
                <a:latin typeface="Times New Roman" panose="02020603050405020304" pitchFamily="18" charset="0"/>
              </a:rPr>
              <a:t>11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 + X</a:t>
            </a:r>
            <a:r>
              <a:rPr lang="en-US" altLang="en-US" sz="2000" baseline="30000" dirty="0" smtClean="0">
                <a:latin typeface="Times New Roman" panose="02020603050405020304" pitchFamily="18" charset="0"/>
              </a:rPr>
              <a:t>10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 + X</a:t>
            </a:r>
            <a:r>
              <a:rPr lang="en-US" altLang="en-US" sz="2000" baseline="30000" dirty="0" smtClean="0">
                <a:latin typeface="Times New Roman" panose="02020603050405020304" pitchFamily="18" charset="0"/>
              </a:rPr>
              <a:t>8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 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                 + X</a:t>
            </a:r>
            <a:r>
              <a:rPr lang="en-US" altLang="en-US" sz="2000" baseline="30000" dirty="0" smtClean="0">
                <a:latin typeface="Times New Roman" panose="02020603050405020304" pitchFamily="18" charset="0"/>
              </a:rPr>
              <a:t>7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 + X</a:t>
            </a:r>
            <a:r>
              <a:rPr lang="en-US" altLang="en-US" sz="2000" baseline="30000" dirty="0" smtClean="0">
                <a:latin typeface="Times New Roman" panose="02020603050405020304" pitchFamily="18" charset="0"/>
              </a:rPr>
              <a:t>5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 + X</a:t>
            </a:r>
            <a:r>
              <a:rPr lang="en-US" altLang="en-US" sz="2000" baseline="30000" dirty="0" smtClean="0">
                <a:latin typeface="Times New Roman" panose="02020603050405020304" pitchFamily="18" charset="0"/>
              </a:rPr>
              <a:t>4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 + X</a:t>
            </a:r>
            <a:r>
              <a:rPr lang="en-US" altLang="en-US" sz="2000" baseline="30000" dirty="0" smtClean="0">
                <a:latin typeface="Times New Roman" panose="02020603050405020304" pitchFamily="18" charset="0"/>
              </a:rPr>
              <a:t>2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 + X + 1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 smtClean="0"/>
              <a:t>Some HDLC-based protocols require 32 bit FCS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Some mandate 16 bit FCS </a:t>
            </a:r>
            <a:endParaRPr lang="en-US" altLang="en-US" sz="2000" dirty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Some</a:t>
            </a:r>
            <a:r>
              <a:rPr lang="en-US" altLang="en-US" dirty="0" smtClean="0"/>
              <a:t> allow 16 bit but recommend 32 bit FCS</a:t>
            </a:r>
          </a:p>
        </p:txBody>
      </p:sp>
    </p:spTree>
    <p:extLst>
      <p:ext uri="{BB962C8B-B14F-4D97-AF65-F5344CB8AC3E}">
        <p14:creationId xmlns:p14="http://schemas.microsoft.com/office/powerpoint/2010/main" val="3416340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GFP</a:t>
            </a:r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61379" y="1395865"/>
            <a:ext cx="7417460" cy="536554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Defined in ITU-T G.7041 (also numbered Y.1303)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Unlike HDLC, GFP continuously transmits frames (no idle codes)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dirty="0" smtClean="0"/>
              <a:t>	any </a:t>
            </a:r>
            <a:r>
              <a:rPr lang="en-US" altLang="en-US" sz="2000" dirty="0"/>
              <a:t>idle time between GFP frames is filled with GFP idle frames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000" dirty="0" smtClean="0"/>
              <a:t>GFP handles various client and server networks</a:t>
            </a:r>
            <a:endParaRPr lang="en-US" altLang="en-US" dirty="0" smtClean="0"/>
          </a:p>
          <a:p>
            <a:pPr lvl="1" eaLnBrk="1" hangingPunct="1">
              <a:spcBef>
                <a:spcPts val="0"/>
              </a:spcBef>
              <a:buFontTx/>
              <a:buNone/>
            </a:pPr>
            <a:endParaRPr lang="en-US" altLang="en-US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en-US" sz="20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en-US" sz="20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en-US" sz="20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en-US" sz="20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en-US" sz="20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Client may be PDU-oriented (Ethernet MAC, IP) </a:t>
            </a:r>
          </a:p>
          <a:p>
            <a:pPr lvl="1" eaLnBrk="1" hangingPunct="1">
              <a:spcBef>
                <a:spcPts val="0"/>
              </a:spcBef>
              <a:buFontTx/>
              <a:buNone/>
            </a:pPr>
            <a:r>
              <a:rPr lang="en-US" altLang="en-US" dirty="0" smtClean="0"/>
              <a:t>or block-oriented (</a:t>
            </a:r>
            <a:r>
              <a:rPr lang="en-US" altLang="en-US" dirty="0" err="1" smtClean="0"/>
              <a:t>GbE</a:t>
            </a:r>
            <a:r>
              <a:rPr lang="en-US" altLang="en-US" dirty="0" smtClean="0"/>
              <a:t>, fiber channel)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 smtClean="0"/>
              <a:t>GFP frames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 smtClean="0"/>
              <a:t>are octet aligned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 smtClean="0"/>
              <a:t>contain at most 65,535 bytes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 smtClean="0"/>
              <a:t>consist of a header + payload area</a:t>
            </a:r>
          </a:p>
        </p:txBody>
      </p:sp>
      <p:grpSp>
        <p:nvGrpSpPr>
          <p:cNvPr id="95237" name="Group 17"/>
          <p:cNvGrpSpPr>
            <a:grpSpLocks/>
          </p:cNvGrpSpPr>
          <p:nvPr/>
        </p:nvGrpSpPr>
        <p:grpSpPr bwMode="auto">
          <a:xfrm>
            <a:off x="1325440" y="2797220"/>
            <a:ext cx="4762500" cy="1625600"/>
            <a:chOff x="1136" y="1616"/>
            <a:chExt cx="3000" cy="1024"/>
          </a:xfrm>
        </p:grpSpPr>
        <p:sp>
          <p:nvSpPr>
            <p:cNvPr id="95238" name="Text Box 4"/>
            <p:cNvSpPr txBox="1">
              <a:spLocks noChangeArrowheads="1"/>
            </p:cNvSpPr>
            <p:nvPr/>
          </p:nvSpPr>
          <p:spPr bwMode="auto">
            <a:xfrm>
              <a:off x="1136" y="1616"/>
              <a:ext cx="776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Ethernet</a:t>
              </a:r>
            </a:p>
          </p:txBody>
        </p:sp>
        <p:sp>
          <p:nvSpPr>
            <p:cNvPr id="95239" name="Text Box 5"/>
            <p:cNvSpPr txBox="1">
              <a:spLocks noChangeArrowheads="1"/>
            </p:cNvSpPr>
            <p:nvPr/>
          </p:nvSpPr>
          <p:spPr bwMode="auto">
            <a:xfrm>
              <a:off x="1912" y="1616"/>
              <a:ext cx="608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IP</a:t>
              </a:r>
            </a:p>
          </p:txBody>
        </p:sp>
        <p:sp>
          <p:nvSpPr>
            <p:cNvPr id="95240" name="Text Box 6"/>
            <p:cNvSpPr txBox="1">
              <a:spLocks noChangeArrowheads="1"/>
            </p:cNvSpPr>
            <p:nvPr/>
          </p:nvSpPr>
          <p:spPr bwMode="auto">
            <a:xfrm>
              <a:off x="3200" y="1616"/>
              <a:ext cx="936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other</a:t>
              </a:r>
            </a:p>
          </p:txBody>
        </p:sp>
        <p:sp>
          <p:nvSpPr>
            <p:cNvPr id="95241" name="Text Box 7"/>
            <p:cNvSpPr txBox="1">
              <a:spLocks noChangeArrowheads="1"/>
            </p:cNvSpPr>
            <p:nvPr/>
          </p:nvSpPr>
          <p:spPr bwMode="auto">
            <a:xfrm>
              <a:off x="1136" y="1872"/>
              <a:ext cx="3000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33CC"/>
                  </a:solidFill>
                </a:rPr>
                <a:t>GFP – client specific part</a:t>
              </a:r>
            </a:p>
          </p:txBody>
        </p:sp>
        <p:sp>
          <p:nvSpPr>
            <p:cNvPr id="95242" name="Text Box 8"/>
            <p:cNvSpPr txBox="1">
              <a:spLocks noChangeArrowheads="1"/>
            </p:cNvSpPr>
            <p:nvPr/>
          </p:nvSpPr>
          <p:spPr bwMode="auto">
            <a:xfrm>
              <a:off x="1136" y="2128"/>
              <a:ext cx="3000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FF33CC"/>
                  </a:solidFill>
                </a:rPr>
                <a:t>GFP – common part</a:t>
              </a:r>
            </a:p>
          </p:txBody>
        </p:sp>
        <p:sp>
          <p:nvSpPr>
            <p:cNvPr id="95243" name="Text Box 9"/>
            <p:cNvSpPr txBox="1">
              <a:spLocks noChangeArrowheads="1"/>
            </p:cNvSpPr>
            <p:nvPr/>
          </p:nvSpPr>
          <p:spPr bwMode="auto">
            <a:xfrm>
              <a:off x="1800" y="2384"/>
              <a:ext cx="664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SDH</a:t>
              </a:r>
            </a:p>
          </p:txBody>
        </p:sp>
        <p:sp>
          <p:nvSpPr>
            <p:cNvPr id="95244" name="Text Box 10"/>
            <p:cNvSpPr txBox="1">
              <a:spLocks noChangeArrowheads="1"/>
            </p:cNvSpPr>
            <p:nvPr/>
          </p:nvSpPr>
          <p:spPr bwMode="auto">
            <a:xfrm>
              <a:off x="2464" y="2384"/>
              <a:ext cx="67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OTN</a:t>
              </a:r>
            </a:p>
          </p:txBody>
        </p:sp>
        <p:sp>
          <p:nvSpPr>
            <p:cNvPr id="95245" name="Text Box 11"/>
            <p:cNvSpPr txBox="1">
              <a:spLocks noChangeArrowheads="1"/>
            </p:cNvSpPr>
            <p:nvPr/>
          </p:nvSpPr>
          <p:spPr bwMode="auto">
            <a:xfrm>
              <a:off x="3136" y="2384"/>
              <a:ext cx="1000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other</a:t>
              </a:r>
            </a:p>
          </p:txBody>
        </p:sp>
        <p:sp>
          <p:nvSpPr>
            <p:cNvPr id="95246" name="Text Box 13"/>
            <p:cNvSpPr txBox="1">
              <a:spLocks noChangeArrowheads="1"/>
            </p:cNvSpPr>
            <p:nvPr/>
          </p:nvSpPr>
          <p:spPr bwMode="auto">
            <a:xfrm>
              <a:off x="2520" y="1616"/>
              <a:ext cx="680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HDLC</a:t>
              </a:r>
            </a:p>
          </p:txBody>
        </p:sp>
        <p:sp>
          <p:nvSpPr>
            <p:cNvPr id="95247" name="Text Box 16"/>
            <p:cNvSpPr txBox="1">
              <a:spLocks noChangeArrowheads="1"/>
            </p:cNvSpPr>
            <p:nvPr/>
          </p:nvSpPr>
          <p:spPr bwMode="auto">
            <a:xfrm>
              <a:off x="1136" y="2384"/>
              <a:ext cx="664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PDH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8080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GFP frame structure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155316" y="1601390"/>
            <a:ext cx="7128505" cy="499259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Every GFP frame has a 4-byte</a:t>
            </a:r>
            <a:r>
              <a:rPr lang="en-US" altLang="en-US" sz="2000" i="1" dirty="0" smtClean="0"/>
              <a:t> core header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 smtClean="0"/>
              <a:t>2 byte Payload Length Indicator</a:t>
            </a:r>
          </a:p>
          <a:p>
            <a:pPr lvl="1" eaLnBrk="1" hangingPunct="1">
              <a:spcBef>
                <a:spcPts val="0"/>
              </a:spcBef>
              <a:buFontTx/>
              <a:buNone/>
            </a:pPr>
            <a:r>
              <a:rPr lang="en-US" altLang="en-US" dirty="0" smtClean="0"/>
              <a:t>    PLI = 01,2,3 are for control frames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 smtClean="0"/>
              <a:t>2 byte core Header Error Control</a:t>
            </a:r>
          </a:p>
          <a:p>
            <a:pPr lvl="1" eaLnBrk="1" hangingPunct="1">
              <a:spcBef>
                <a:spcPts val="0"/>
              </a:spcBef>
              <a:buFontTx/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     X</a:t>
            </a:r>
            <a:r>
              <a:rPr lang="en-US" altLang="en-US" baseline="30000" dirty="0" smtClean="0">
                <a:latin typeface="Times New Roman" panose="02020603050405020304" pitchFamily="18" charset="0"/>
              </a:rPr>
              <a:t>16</a:t>
            </a:r>
            <a:r>
              <a:rPr lang="en-US" altLang="en-US" dirty="0" smtClean="0">
                <a:latin typeface="Times New Roman" panose="02020603050405020304" pitchFamily="18" charset="0"/>
              </a:rPr>
              <a:t> + X</a:t>
            </a:r>
            <a:r>
              <a:rPr lang="en-US" altLang="en-US" baseline="30000" dirty="0" smtClean="0">
                <a:latin typeface="Times New Roman" panose="02020603050405020304" pitchFamily="18" charset="0"/>
              </a:rPr>
              <a:t>12</a:t>
            </a:r>
            <a:r>
              <a:rPr lang="en-US" altLang="en-US" dirty="0" smtClean="0">
                <a:latin typeface="Times New Roman" panose="02020603050405020304" pitchFamily="18" charset="0"/>
              </a:rPr>
              <a:t> + X</a:t>
            </a:r>
            <a:r>
              <a:rPr lang="en-US" altLang="en-US" baseline="30000" dirty="0" smtClean="0">
                <a:latin typeface="Times New Roman" panose="02020603050405020304" pitchFamily="18" charset="0"/>
              </a:rPr>
              <a:t>5</a:t>
            </a:r>
            <a:r>
              <a:rPr lang="en-US" altLang="en-US" dirty="0" smtClean="0">
                <a:latin typeface="Times New Roman" panose="02020603050405020304" pitchFamily="18" charset="0"/>
              </a:rPr>
              <a:t> + 1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 smtClean="0">
                <a:latin typeface="Times New Roman" panose="02020603050405020304" pitchFamily="18" charset="0"/>
              </a:rPr>
              <a:t>entire core header is </a:t>
            </a:r>
            <a:r>
              <a:rPr lang="en-US" altLang="en-US" dirty="0" err="1" smtClean="0">
                <a:latin typeface="Times New Roman" panose="02020603050405020304" pitchFamily="18" charset="0"/>
              </a:rPr>
              <a:t>XOR’ed</a:t>
            </a:r>
            <a:r>
              <a:rPr lang="en-US" altLang="en-US" dirty="0" smtClean="0">
                <a:latin typeface="Times New Roman" panose="02020603050405020304" pitchFamily="18" charset="0"/>
              </a:rPr>
              <a:t> with B6AB31E0</a:t>
            </a:r>
          </a:p>
          <a:p>
            <a:pPr lvl="1" eaLnBrk="1" hangingPunct="1">
              <a:spcBef>
                <a:spcPts val="0"/>
              </a:spcBef>
              <a:buFontTx/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     so idle frames are B6AB31E0 (Barker-like codes)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Idle GFP frames 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 smtClean="0"/>
              <a:t>have PLI=0 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 smtClean="0"/>
              <a:t>have no payload area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Non-idle GFP frames 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 smtClean="0"/>
              <a:t>have </a:t>
            </a:r>
            <a:r>
              <a:rPr lang="en-US" altLang="en-US" dirty="0" smtClean="0">
                <a:cs typeface="Times New Roman" panose="02020603050405020304" pitchFamily="18" charset="0"/>
              </a:rPr>
              <a:t>≥</a:t>
            </a:r>
            <a:r>
              <a:rPr lang="en-US" altLang="en-US" dirty="0" smtClean="0"/>
              <a:t> 4 bytes in payload area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 smtClean="0"/>
              <a:t>the payload has its own header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 smtClean="0"/>
              <a:t>2 payload modes : GFP-F and GFP-T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 smtClean="0"/>
              <a:t>optionally protect payload with CRC-32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 smtClean="0"/>
              <a:t>payload is scrambled like </a:t>
            </a:r>
            <a:r>
              <a:rPr lang="en-US" altLang="en-US" dirty="0" err="1" smtClean="0"/>
              <a:t>PoS</a:t>
            </a:r>
            <a:endParaRPr lang="en-US" altLang="en-US" dirty="0" smtClean="0"/>
          </a:p>
        </p:txBody>
      </p:sp>
      <p:grpSp>
        <p:nvGrpSpPr>
          <p:cNvPr id="96261" name="Group 14"/>
          <p:cNvGrpSpPr>
            <a:grpSpLocks/>
          </p:cNvGrpSpPr>
          <p:nvPr/>
        </p:nvGrpSpPr>
        <p:grpSpPr bwMode="auto">
          <a:xfrm>
            <a:off x="5778500" y="1955800"/>
            <a:ext cx="3187700" cy="3441700"/>
            <a:chOff x="3640" y="1232"/>
            <a:chExt cx="2008" cy="2168"/>
          </a:xfrm>
        </p:grpSpPr>
        <p:sp>
          <p:nvSpPr>
            <p:cNvPr id="96262" name="Text Box 4"/>
            <p:cNvSpPr txBox="1">
              <a:spLocks noChangeArrowheads="1"/>
            </p:cNvSpPr>
            <p:nvPr/>
          </p:nvSpPr>
          <p:spPr bwMode="auto">
            <a:xfrm>
              <a:off x="4368" y="1232"/>
              <a:ext cx="1280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PLI (2B)</a:t>
              </a:r>
            </a:p>
          </p:txBody>
        </p:sp>
        <p:sp>
          <p:nvSpPr>
            <p:cNvPr id="96263" name="Text Box 5"/>
            <p:cNvSpPr txBox="1">
              <a:spLocks noChangeArrowheads="1"/>
            </p:cNvSpPr>
            <p:nvPr/>
          </p:nvSpPr>
          <p:spPr bwMode="auto">
            <a:xfrm>
              <a:off x="4368" y="1488"/>
              <a:ext cx="1280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cHEC (2B)</a:t>
              </a:r>
            </a:p>
          </p:txBody>
        </p:sp>
        <p:sp>
          <p:nvSpPr>
            <p:cNvPr id="96264" name="Text Box 6"/>
            <p:cNvSpPr txBox="1">
              <a:spLocks noChangeArrowheads="1"/>
            </p:cNvSpPr>
            <p:nvPr/>
          </p:nvSpPr>
          <p:spPr bwMode="auto">
            <a:xfrm>
              <a:off x="4368" y="1744"/>
              <a:ext cx="1280" cy="4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10000"/>
                </a:spcBef>
              </a:pPr>
              <a:r>
                <a:rPr lang="en-US" altLang="en-US"/>
                <a:t>payload header 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10000"/>
                </a:spcBef>
              </a:pPr>
              <a:r>
                <a:rPr lang="en-US" altLang="en-US"/>
                <a:t>(4-64B)</a:t>
              </a:r>
            </a:p>
          </p:txBody>
        </p:sp>
        <p:sp>
          <p:nvSpPr>
            <p:cNvPr id="96265" name="Text Box 7"/>
            <p:cNvSpPr txBox="1">
              <a:spLocks noChangeArrowheads="1"/>
            </p:cNvSpPr>
            <p:nvPr/>
          </p:nvSpPr>
          <p:spPr bwMode="auto">
            <a:xfrm>
              <a:off x="4368" y="2176"/>
              <a:ext cx="1280" cy="8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/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payload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en-US" altLang="en-US"/>
            </a:p>
          </p:txBody>
        </p:sp>
        <p:sp>
          <p:nvSpPr>
            <p:cNvPr id="96266" name="Text Box 8"/>
            <p:cNvSpPr txBox="1">
              <a:spLocks noChangeArrowheads="1"/>
            </p:cNvSpPr>
            <p:nvPr/>
          </p:nvSpPr>
          <p:spPr bwMode="auto">
            <a:xfrm>
              <a:off x="4368" y="3008"/>
              <a:ext cx="1280" cy="3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10000"/>
                </a:spcBef>
              </a:pPr>
              <a:r>
                <a:rPr lang="en-US" altLang="en-US"/>
                <a:t>optional payload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10000"/>
                </a:spcBef>
              </a:pPr>
              <a:r>
                <a:rPr lang="en-US" altLang="en-US"/>
                <a:t>FCS   (4B)</a:t>
              </a:r>
            </a:p>
          </p:txBody>
        </p:sp>
        <p:sp>
          <p:nvSpPr>
            <p:cNvPr id="96267" name="AutoShape 9"/>
            <p:cNvSpPr>
              <a:spLocks/>
            </p:cNvSpPr>
            <p:nvPr/>
          </p:nvSpPr>
          <p:spPr bwMode="auto">
            <a:xfrm>
              <a:off x="4176" y="1232"/>
              <a:ext cx="160" cy="512"/>
            </a:xfrm>
            <a:prstGeom prst="leftBrace">
              <a:avLst>
                <a:gd name="adj1" fmla="val 266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6268" name="AutoShape 10"/>
            <p:cNvSpPr>
              <a:spLocks/>
            </p:cNvSpPr>
            <p:nvPr/>
          </p:nvSpPr>
          <p:spPr bwMode="auto">
            <a:xfrm>
              <a:off x="4176" y="1768"/>
              <a:ext cx="136" cy="1632"/>
            </a:xfrm>
            <a:prstGeom prst="leftBrace">
              <a:avLst>
                <a:gd name="adj1" fmla="val 100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6269" name="Text Box 11"/>
            <p:cNvSpPr txBox="1">
              <a:spLocks noChangeArrowheads="1"/>
            </p:cNvSpPr>
            <p:nvPr/>
          </p:nvSpPr>
          <p:spPr bwMode="auto">
            <a:xfrm>
              <a:off x="3680" y="1280"/>
              <a:ext cx="56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/>
                <a:t>core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/>
                <a:t>header</a:t>
              </a:r>
            </a:p>
          </p:txBody>
        </p:sp>
        <p:sp>
          <p:nvSpPr>
            <p:cNvPr id="96270" name="Text Box 12"/>
            <p:cNvSpPr txBox="1">
              <a:spLocks noChangeArrowheads="1"/>
            </p:cNvSpPr>
            <p:nvPr/>
          </p:nvSpPr>
          <p:spPr bwMode="auto">
            <a:xfrm>
              <a:off x="3640" y="2344"/>
              <a:ext cx="65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/>
                <a:t>payload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/>
                <a:t>area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0784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GFP payload header</a:t>
            </a:r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61378" y="1720314"/>
            <a:ext cx="7043973" cy="4706244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GFP payload header has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000" dirty="0" smtClean="0"/>
              <a:t>type (2B)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000" dirty="0" smtClean="0"/>
              <a:t>type HEC (CRC-16)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000" dirty="0" smtClean="0"/>
              <a:t>extension header (0-60B)</a:t>
            </a:r>
          </a:p>
          <a:p>
            <a:pPr lvl="2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either </a:t>
            </a:r>
            <a:r>
              <a:rPr lang="en-US" altLang="en-US" sz="2000" i="1" dirty="0" smtClean="0"/>
              <a:t>null</a:t>
            </a:r>
            <a:r>
              <a:rPr lang="en-US" altLang="en-US" sz="2000" dirty="0" smtClean="0"/>
              <a:t> or </a:t>
            </a:r>
            <a:r>
              <a:rPr lang="en-US" altLang="en-US" sz="2000" i="1" dirty="0" smtClean="0"/>
              <a:t>linear extension</a:t>
            </a:r>
            <a:r>
              <a:rPr lang="en-US" altLang="en-US" sz="2000" dirty="0" smtClean="0"/>
              <a:t> </a:t>
            </a:r>
            <a:r>
              <a:rPr lang="en-US" altLang="en-US" sz="1800" dirty="0" smtClean="0"/>
              <a:t>(payload type </a:t>
            </a:r>
            <a:r>
              <a:rPr lang="en-US" altLang="en-US" sz="1800" dirty="0" err="1" smtClean="0"/>
              <a:t>muxing</a:t>
            </a:r>
            <a:r>
              <a:rPr lang="en-US" altLang="en-US" sz="1800" dirty="0" smtClean="0"/>
              <a:t>)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000" dirty="0" smtClean="0"/>
              <a:t>extension HEC (CRC-16)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type consists of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000" dirty="0" smtClean="0"/>
              <a:t>Payload Type Identifier (3b)</a:t>
            </a:r>
          </a:p>
          <a:p>
            <a:pPr lvl="2" eaLnBrk="1" hangingPunct="1">
              <a:spcBef>
                <a:spcPts val="0"/>
              </a:spcBef>
            </a:pPr>
            <a:r>
              <a:rPr lang="en-US" altLang="en-US" sz="2000" dirty="0" smtClean="0"/>
              <a:t>PTI=000 for client data</a:t>
            </a:r>
          </a:p>
          <a:p>
            <a:pPr lvl="2" eaLnBrk="1" hangingPunct="1">
              <a:spcBef>
                <a:spcPts val="0"/>
              </a:spcBef>
            </a:pPr>
            <a:r>
              <a:rPr lang="en-US" altLang="en-US" sz="2000" dirty="0" smtClean="0"/>
              <a:t>PTI=100 for client management </a:t>
            </a:r>
            <a:r>
              <a:rPr lang="en-US" altLang="en-US" sz="1600" dirty="0" smtClean="0"/>
              <a:t>(OAM </a:t>
            </a:r>
            <a:r>
              <a:rPr lang="en-US" altLang="en-US" sz="1600" dirty="0" err="1" smtClean="0"/>
              <a:t>dLOS</a:t>
            </a:r>
            <a:r>
              <a:rPr lang="en-US" altLang="en-US" sz="1600" dirty="0" smtClean="0"/>
              <a:t>, </a:t>
            </a:r>
            <a:r>
              <a:rPr lang="en-US" altLang="en-US" sz="1600" dirty="0" err="1" smtClean="0"/>
              <a:t>dLOF</a:t>
            </a:r>
            <a:r>
              <a:rPr lang="en-US" altLang="en-US" sz="1600" dirty="0" smtClean="0"/>
              <a:t>)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000" dirty="0" smtClean="0"/>
              <a:t>Payload FCS Indicator (1b)</a:t>
            </a:r>
          </a:p>
          <a:p>
            <a:pPr lvl="2" eaLnBrk="1" hangingPunct="1">
              <a:spcBef>
                <a:spcPts val="0"/>
              </a:spcBef>
            </a:pPr>
            <a:r>
              <a:rPr lang="en-US" altLang="en-US" sz="2000" dirty="0" smtClean="0"/>
              <a:t>PFI=1 means there is a payload FCS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000" dirty="0" smtClean="0"/>
              <a:t>Extension Header ID (4b)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000" dirty="0" smtClean="0"/>
              <a:t>User Payload Identifier (8b)</a:t>
            </a:r>
          </a:p>
          <a:p>
            <a:pPr lvl="2" eaLnBrk="1" hangingPunct="1">
              <a:spcBef>
                <a:spcPts val="0"/>
              </a:spcBef>
            </a:pPr>
            <a:r>
              <a:rPr lang="en-US" altLang="en-US" sz="2000" dirty="0" smtClean="0"/>
              <a:t>values for Ethernet, IP, PPP, FC, RPR, MPLS, etc.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6934200" y="1955800"/>
            <a:ext cx="2032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type (2B)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6934200" y="2362200"/>
            <a:ext cx="2032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tHEC (2B)</a:t>
            </a: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6934200" y="2768600"/>
            <a:ext cx="2032000" cy="681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en-US"/>
              <a:t>extension header </a:t>
            </a:r>
          </a:p>
          <a:p>
            <a:pPr algn="ctr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en-US"/>
              <a:t>(0-58B)</a:t>
            </a:r>
          </a:p>
        </p:txBody>
      </p:sp>
      <p:sp>
        <p:nvSpPr>
          <p:cNvPr id="97288" name="Text Box 9"/>
          <p:cNvSpPr txBox="1">
            <a:spLocks noChangeArrowheads="1"/>
          </p:cNvSpPr>
          <p:nvPr/>
        </p:nvSpPr>
        <p:spPr bwMode="auto">
          <a:xfrm>
            <a:off x="6934200" y="3454400"/>
            <a:ext cx="20320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/>
              <a:t>eHEC   (2B)</a:t>
            </a:r>
          </a:p>
        </p:txBody>
      </p:sp>
      <p:sp>
        <p:nvSpPr>
          <p:cNvPr id="97289" name="Line 14"/>
          <p:cNvSpPr>
            <a:spLocks noChangeShapeType="1"/>
          </p:cNvSpPr>
          <p:nvPr/>
        </p:nvSpPr>
        <p:spPr bwMode="auto">
          <a:xfrm flipH="1" flipV="1">
            <a:off x="6397625" y="1711325"/>
            <a:ext cx="542925" cy="244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0" name="Line 15"/>
          <p:cNvSpPr>
            <a:spLocks noChangeShapeType="1"/>
          </p:cNvSpPr>
          <p:nvPr/>
        </p:nvSpPr>
        <p:spPr bwMode="auto">
          <a:xfrm flipH="1">
            <a:off x="6438900" y="2362200"/>
            <a:ext cx="495300" cy="193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1" name="Text Box 16"/>
          <p:cNvSpPr txBox="1">
            <a:spLocks noChangeArrowheads="1"/>
          </p:cNvSpPr>
          <p:nvPr/>
        </p:nvSpPr>
        <p:spPr bwMode="auto">
          <a:xfrm>
            <a:off x="4394200" y="1727200"/>
            <a:ext cx="2032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97292" name="Text Box 17"/>
          <p:cNvSpPr txBox="1">
            <a:spLocks noChangeArrowheads="1"/>
          </p:cNvSpPr>
          <p:nvPr/>
        </p:nvSpPr>
        <p:spPr bwMode="auto">
          <a:xfrm>
            <a:off x="4394200" y="2133600"/>
            <a:ext cx="2032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UPI </a:t>
            </a:r>
            <a:r>
              <a:rPr lang="en-US" altLang="en-US" sz="1400"/>
              <a:t>(8b)</a:t>
            </a:r>
          </a:p>
        </p:txBody>
      </p:sp>
      <p:sp>
        <p:nvSpPr>
          <p:cNvPr id="97293" name="Line 18"/>
          <p:cNvSpPr>
            <a:spLocks noChangeShapeType="1"/>
          </p:cNvSpPr>
          <p:nvPr/>
        </p:nvSpPr>
        <p:spPr bwMode="auto">
          <a:xfrm>
            <a:off x="5124450" y="173355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4" name="Line 19"/>
          <p:cNvSpPr>
            <a:spLocks noChangeShapeType="1"/>
          </p:cNvSpPr>
          <p:nvPr/>
        </p:nvSpPr>
        <p:spPr bwMode="auto">
          <a:xfrm>
            <a:off x="5534025" y="173355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5" name="Text Box 20"/>
          <p:cNvSpPr txBox="1">
            <a:spLocks noChangeArrowheads="1"/>
          </p:cNvSpPr>
          <p:nvPr/>
        </p:nvSpPr>
        <p:spPr bwMode="auto">
          <a:xfrm>
            <a:off x="4381500" y="177165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/>
              <a:t>PTI </a:t>
            </a:r>
            <a:r>
              <a:rPr lang="en-US" altLang="en-US" sz="1200"/>
              <a:t>(3b)</a:t>
            </a:r>
          </a:p>
        </p:txBody>
      </p:sp>
      <p:sp>
        <p:nvSpPr>
          <p:cNvPr id="97296" name="Text Box 21"/>
          <p:cNvSpPr txBox="1">
            <a:spLocks noChangeArrowheads="1"/>
          </p:cNvSpPr>
          <p:nvPr/>
        </p:nvSpPr>
        <p:spPr bwMode="auto">
          <a:xfrm>
            <a:off x="5591175" y="1771650"/>
            <a:ext cx="809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/>
              <a:t>EXI </a:t>
            </a:r>
            <a:r>
              <a:rPr lang="en-US" altLang="en-US" sz="1200"/>
              <a:t>(4b)</a:t>
            </a:r>
          </a:p>
        </p:txBody>
      </p:sp>
      <p:sp>
        <p:nvSpPr>
          <p:cNvPr id="97297" name="Text Box 22"/>
          <p:cNvSpPr txBox="1">
            <a:spLocks noChangeArrowheads="1"/>
          </p:cNvSpPr>
          <p:nvPr/>
        </p:nvSpPr>
        <p:spPr bwMode="auto">
          <a:xfrm>
            <a:off x="5095875" y="1771650"/>
            <a:ext cx="495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/>
              <a:t>PFI </a:t>
            </a:r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077767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78294" y="2549727"/>
            <a:ext cx="6800850" cy="24384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10000"/>
              </a:spcBef>
              <a:defRPr/>
            </a:pPr>
            <a:r>
              <a:rPr lang="en-US" dirty="0" smtClean="0"/>
              <a:t>PPP</a:t>
            </a:r>
          </a:p>
        </p:txBody>
      </p:sp>
    </p:spTree>
    <p:extLst>
      <p:ext uri="{BB962C8B-B14F-4D97-AF65-F5344CB8AC3E}">
        <p14:creationId xmlns:p14="http://schemas.microsoft.com/office/powerpoint/2010/main" val="524914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Point to Point Protocol (RFC 1661)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61378" y="1720314"/>
            <a:ext cx="8611172" cy="4989579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tx1"/>
                </a:solidFill>
              </a:rPr>
              <a:t>PPP is a method for transporting datagrams between 2 peers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tx1"/>
                </a:solidFill>
              </a:rPr>
              <a:t>	over full-duplex, point-to-point data links 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 smtClean="0">
                <a:solidFill>
                  <a:schemeClr val="tx1"/>
                </a:solidFill>
              </a:rPr>
              <a:t>for example: short lines, leased lines, dial-up modems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tx1"/>
                </a:solidFill>
              </a:rPr>
              <a:t>PPP was originally designed for dial-up modems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</a:t>
            </a:r>
            <a:r>
              <a:rPr lang="en-US" altLang="en-US" sz="2000" dirty="0" smtClean="0">
                <a:solidFill>
                  <a:schemeClr val="tx1"/>
                </a:solidFill>
              </a:rPr>
              <a:t>but may be used to connect hosts to routers, and routers to routers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	</a:t>
            </a:r>
            <a:r>
              <a:rPr lang="en-US" altLang="en-US" sz="2000" dirty="0" smtClean="0">
                <a:solidFill>
                  <a:schemeClr val="tx1"/>
                </a:solidFill>
              </a:rPr>
              <a:t>instead of Ethernet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tx1"/>
                </a:solidFill>
              </a:rPr>
              <a:t>PPP has 3 components: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 smtClean="0">
                <a:solidFill>
                  <a:schemeClr val="tx1"/>
                </a:solidFill>
              </a:rPr>
              <a:t>the PPP encapsulation method for (multiprotocol) datagrams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dirty="0" smtClean="0">
                <a:solidFill>
                  <a:schemeClr val="tx1"/>
                </a:solidFill>
              </a:rPr>
              <a:t>the 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L</a:t>
            </a:r>
            <a:r>
              <a:rPr lang="en-US" altLang="en-US" sz="2000" dirty="0" smtClean="0">
                <a:solidFill>
                  <a:schemeClr val="tx1"/>
                </a:solidFill>
              </a:rPr>
              <a:t>ink 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C</a:t>
            </a:r>
            <a:r>
              <a:rPr lang="en-US" altLang="en-US" sz="2000" dirty="0" smtClean="0">
                <a:solidFill>
                  <a:schemeClr val="tx1"/>
                </a:solidFill>
              </a:rPr>
              <a:t>ontrol 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P</a:t>
            </a:r>
            <a:r>
              <a:rPr lang="en-US" altLang="en-US" sz="2000" dirty="0" smtClean="0">
                <a:solidFill>
                  <a:schemeClr val="tx1"/>
                </a:solidFill>
              </a:rPr>
              <a:t>rotocol for establishing, configuring,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tx1"/>
                </a:solidFill>
              </a:rPr>
              <a:t>         and testing data-link connections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000" b="1" dirty="0" smtClean="0">
                <a:solidFill>
                  <a:schemeClr val="tx1"/>
                </a:solidFill>
              </a:rPr>
              <a:t>N</a:t>
            </a:r>
            <a:r>
              <a:rPr lang="en-US" altLang="en-US" sz="2000" dirty="0" smtClean="0">
                <a:solidFill>
                  <a:schemeClr val="tx1"/>
                </a:solidFill>
              </a:rPr>
              <a:t>etwork 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C</a:t>
            </a:r>
            <a:r>
              <a:rPr lang="en-US" altLang="en-US" sz="2000" dirty="0" smtClean="0">
                <a:solidFill>
                  <a:schemeClr val="tx1"/>
                </a:solidFill>
              </a:rPr>
              <a:t>ontrol 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P</a:t>
            </a:r>
            <a:r>
              <a:rPr lang="en-US" altLang="en-US" sz="2000" dirty="0" smtClean="0">
                <a:solidFill>
                  <a:schemeClr val="tx1"/>
                </a:solidFill>
              </a:rPr>
              <a:t>rotocols for establishing/configuring higher protocols, e.g.: </a:t>
            </a:r>
          </a:p>
          <a:p>
            <a:pPr lvl="1">
              <a:spcBef>
                <a:spcPts val="0"/>
              </a:spcBef>
            </a:pPr>
            <a:r>
              <a:rPr lang="en-US" altLang="en-US" sz="2050" dirty="0" smtClean="0">
                <a:solidFill>
                  <a:schemeClr val="tx1"/>
                </a:solidFill>
              </a:rPr>
              <a:t>IPCP RFC 3241 (ex 1332, ex 1172) for protocol 8021 – IPv4</a:t>
            </a:r>
          </a:p>
          <a:p>
            <a:pPr lvl="1">
              <a:spcBef>
                <a:spcPts val="0"/>
              </a:spcBef>
            </a:pPr>
            <a:r>
              <a:rPr lang="en-US" altLang="en-US" sz="2050" dirty="0" smtClean="0">
                <a:solidFill>
                  <a:schemeClr val="tx1"/>
                </a:solidFill>
              </a:rPr>
              <a:t>RFC 1377 for protocol 8023 – OSI including IS-IS</a:t>
            </a:r>
          </a:p>
          <a:p>
            <a:pPr lvl="1">
              <a:spcBef>
                <a:spcPts val="0"/>
              </a:spcBef>
            </a:pPr>
            <a:r>
              <a:rPr lang="en-US" altLang="en-US" sz="2050" dirty="0" smtClean="0">
                <a:solidFill>
                  <a:schemeClr val="tx1"/>
                </a:solidFill>
              </a:rPr>
              <a:t>RFC 5072 for protocol 8057 – IPv6</a:t>
            </a:r>
          </a:p>
        </p:txBody>
      </p:sp>
    </p:spTree>
    <p:extLst>
      <p:ext uri="{BB962C8B-B14F-4D97-AF65-F5344CB8AC3E}">
        <p14:creationId xmlns:p14="http://schemas.microsoft.com/office/powerpoint/2010/main" val="3613326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Lifetime of a PPP link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1378" y="1720314"/>
            <a:ext cx="5883779" cy="486531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/>
              <a:t>Link Dead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 smtClean="0"/>
              <a:t>Link </a:t>
            </a:r>
            <a:r>
              <a:rPr lang="en-US" sz="2000" b="1" dirty="0"/>
              <a:t>Establishment Phase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2000" dirty="0" smtClean="0"/>
              <a:t>	configuration negotiation based on LCP</a:t>
            </a: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/>
              <a:t>Authentication </a:t>
            </a:r>
            <a:r>
              <a:rPr lang="en-US" sz="2000" b="1" dirty="0" smtClean="0"/>
              <a:t>Phase </a:t>
            </a:r>
            <a:r>
              <a:rPr lang="en-US" sz="2000" dirty="0" smtClean="0"/>
              <a:t>(optional)</a:t>
            </a: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one-way authentication using PAP/CHAP/EAP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 smtClean="0"/>
              <a:t>Network-Layer </a:t>
            </a:r>
            <a:r>
              <a:rPr lang="en-US" sz="2000" b="1" dirty="0"/>
              <a:t>Protocol Phase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	configuration of higher-layer protocol using NCP</a:t>
            </a: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/>
              <a:t>Link Termination Phase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	tearing down the connection due to </a:t>
            </a:r>
          </a:p>
          <a:p>
            <a:pPr lvl="1" defTabSz="457200">
              <a:spcBef>
                <a:spcPts val="0"/>
              </a:spcBef>
            </a:pPr>
            <a:r>
              <a:rPr lang="en-US" sz="2050" dirty="0" smtClean="0"/>
              <a:t>failed authentication </a:t>
            </a:r>
          </a:p>
          <a:p>
            <a:pPr lvl="1" defTabSz="457200">
              <a:spcBef>
                <a:spcPts val="0"/>
              </a:spcBef>
            </a:pPr>
            <a:r>
              <a:rPr lang="en-US" sz="2050" dirty="0" smtClean="0"/>
              <a:t>excessive checksum </a:t>
            </a:r>
            <a:r>
              <a:rPr lang="en-US" sz="2050" dirty="0"/>
              <a:t>errors </a:t>
            </a:r>
            <a:endParaRPr lang="en-US" sz="2050" dirty="0" smtClean="0"/>
          </a:p>
          <a:p>
            <a:pPr lvl="1" defTabSz="457200">
              <a:spcBef>
                <a:spcPts val="0"/>
              </a:spcBef>
            </a:pPr>
            <a:r>
              <a:rPr lang="en-US" sz="2050" dirty="0" smtClean="0"/>
              <a:t>link failure</a:t>
            </a:r>
          </a:p>
          <a:p>
            <a:pPr lvl="1" defTabSz="457200">
              <a:spcBef>
                <a:spcPts val="0"/>
              </a:spcBef>
            </a:pPr>
            <a:r>
              <a:rPr lang="en-US" sz="2050" dirty="0" smtClean="0"/>
              <a:t>user termination</a:t>
            </a:r>
            <a:endParaRPr lang="en-US" sz="2050" dirty="0"/>
          </a:p>
          <a:p>
            <a:pPr marL="0" indent="0" defTabSz="45720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/>
              <a:t>Link Dead</a:t>
            </a:r>
          </a:p>
          <a:p>
            <a:pPr marL="57149" indent="0" defTabSz="457200"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 rot="17763635">
            <a:off x="3992542" y="4036822"/>
            <a:ext cx="4738891" cy="46166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b="1" kern="0" dirty="0" smtClean="0">
                <a:solidFill>
                  <a:srgbClr val="FF0000"/>
                </a:solidFill>
              </a:rPr>
              <a:t>Note: full state diagram in RFC 1661</a:t>
            </a:r>
          </a:p>
        </p:txBody>
      </p:sp>
    </p:spTree>
    <p:extLst>
      <p:ext uri="{BB962C8B-B14F-4D97-AF65-F5344CB8AC3E}">
        <p14:creationId xmlns:p14="http://schemas.microsoft.com/office/powerpoint/2010/main" val="12117141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Basic PPP encapsulation (RFC 1661)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61378" y="1889018"/>
            <a:ext cx="8374060" cy="486197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Encapsulation enables </a:t>
            </a:r>
            <a:r>
              <a:rPr lang="en-US" altLang="en-US" sz="2000" dirty="0" err="1" smtClean="0"/>
              <a:t>demuxing</a:t>
            </a:r>
            <a:r>
              <a:rPr lang="en-US" altLang="en-US" sz="2000" dirty="0" smtClean="0"/>
              <a:t> of different network-layer protocols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000" dirty="0" smtClean="0"/>
              <a:t>Only 1 field needs to be examined for protocol determination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000" dirty="0" smtClean="0"/>
              <a:t>Protocol field (similar to </a:t>
            </a:r>
            <a:r>
              <a:rPr lang="en-US" altLang="en-US" sz="2000" dirty="0" err="1" smtClean="0"/>
              <a:t>EtherType</a:t>
            </a:r>
            <a:r>
              <a:rPr lang="en-US" altLang="en-US" sz="2000" dirty="0" smtClean="0"/>
              <a:t>) obeys ISO 3309 rules: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 smtClean="0"/>
              <a:t>protocol value must be odd (for EA=1)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 smtClean="0"/>
              <a:t>if 16-bit, then the LSB of first byte must be zero (for EA=0)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Protocol values managed by IANA </a:t>
            </a:r>
            <a:r>
              <a:rPr lang="en-US" altLang="en-US" sz="1400" dirty="0" smtClean="0"/>
              <a:t>(</a:t>
            </a:r>
            <a:r>
              <a:rPr lang="en-US" altLang="en-US" sz="1400" dirty="0" smtClean="0">
                <a:hlinkClick r:id="rId2"/>
              </a:rPr>
              <a:t>http://www.iana.org/assignments/ppp-numbers</a:t>
            </a:r>
            <a:r>
              <a:rPr lang="en-US" altLang="en-US" sz="1400" dirty="0" smtClean="0"/>
              <a:t>)</a:t>
            </a:r>
            <a:endParaRPr lang="en-US" alt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1800" dirty="0" smtClean="0"/>
              <a:t>0xxx...3xxx are higher layer protocols being transported</a:t>
            </a:r>
          </a:p>
          <a:p>
            <a:pPr lvl="1">
              <a:spcBef>
                <a:spcPts val="0"/>
              </a:spcBef>
            </a:pPr>
            <a:r>
              <a:rPr lang="en-US" altLang="en-US" sz="1800" dirty="0" smtClean="0"/>
              <a:t>0021 is IPv4    0057 is IPv6</a:t>
            </a:r>
          </a:p>
          <a:p>
            <a:pPr lvl="1">
              <a:spcBef>
                <a:spcPts val="0"/>
              </a:spcBef>
            </a:pPr>
            <a:r>
              <a:rPr lang="en-US" altLang="en-US" sz="1800" dirty="0" smtClean="0"/>
              <a:t>003D is MLPPP</a:t>
            </a:r>
          </a:p>
          <a:p>
            <a:pPr lvl="1">
              <a:spcBef>
                <a:spcPts val="0"/>
              </a:spcBef>
            </a:pPr>
            <a:r>
              <a:rPr lang="en-US" altLang="en-US" sz="1800" dirty="0" smtClean="0"/>
              <a:t>0281 is MPLS unicast    0282 is MPLS multicast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1800" dirty="0" smtClean="0"/>
              <a:t>8xxx...</a:t>
            </a:r>
            <a:r>
              <a:rPr lang="en-US" altLang="en-US" sz="1800" dirty="0" err="1" smtClean="0"/>
              <a:t>Bxxx</a:t>
            </a:r>
            <a:r>
              <a:rPr lang="en-US" altLang="en-US" sz="1800" dirty="0" smtClean="0"/>
              <a:t> are NCPs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1800" dirty="0" err="1" smtClean="0"/>
              <a:t>Cxxx</a:t>
            </a:r>
            <a:r>
              <a:rPr lang="en-US" altLang="en-US" sz="1800" dirty="0" smtClean="0"/>
              <a:t>...</a:t>
            </a:r>
            <a:r>
              <a:rPr lang="en-US" altLang="en-US" sz="1800" dirty="0" err="1" smtClean="0"/>
              <a:t>Fxxx</a:t>
            </a:r>
            <a:r>
              <a:rPr lang="en-US" altLang="en-US" sz="1800" dirty="0" smtClean="0"/>
              <a:t> are control protocols</a:t>
            </a:r>
          </a:p>
          <a:p>
            <a:pPr lvl="1">
              <a:spcBef>
                <a:spcPts val="0"/>
              </a:spcBef>
            </a:pPr>
            <a:r>
              <a:rPr lang="en-US" altLang="en-US" sz="1800" dirty="0" smtClean="0"/>
              <a:t>C021 is LCP   </a:t>
            </a:r>
          </a:p>
          <a:p>
            <a:pPr lvl="1">
              <a:spcBef>
                <a:spcPts val="0"/>
              </a:spcBef>
            </a:pPr>
            <a:r>
              <a:rPr lang="en-US" altLang="en-US" sz="1800" dirty="0" smtClean="0"/>
              <a:t>C025 is link quality report</a:t>
            </a:r>
          </a:p>
          <a:p>
            <a:pPr lvl="1">
              <a:spcBef>
                <a:spcPts val="0"/>
              </a:spcBef>
            </a:pPr>
            <a:r>
              <a:rPr lang="en-US" altLang="en-US" sz="1800" dirty="0" smtClean="0"/>
              <a:t>C023 is PAP    C223 is CHAP   C227 is EAP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000" dirty="0" smtClean="0"/>
              <a:t>Padding may be used (e.g. to cause header to fall on 32-bit boundary)</a:t>
            </a:r>
          </a:p>
        </p:txBody>
      </p:sp>
      <p:grpSp>
        <p:nvGrpSpPr>
          <p:cNvPr id="37893" name="Group 12"/>
          <p:cNvGrpSpPr>
            <a:grpSpLocks/>
          </p:cNvGrpSpPr>
          <p:nvPr/>
        </p:nvGrpSpPr>
        <p:grpSpPr bwMode="auto">
          <a:xfrm>
            <a:off x="1363262" y="1485793"/>
            <a:ext cx="5549900" cy="406400"/>
            <a:chOff x="1096" y="920"/>
            <a:chExt cx="3496" cy="256"/>
          </a:xfrm>
        </p:grpSpPr>
        <p:sp>
          <p:nvSpPr>
            <p:cNvPr id="37894" name="Text Box 8"/>
            <p:cNvSpPr txBox="1">
              <a:spLocks noChangeArrowheads="1"/>
            </p:cNvSpPr>
            <p:nvPr/>
          </p:nvSpPr>
          <p:spPr bwMode="auto">
            <a:xfrm>
              <a:off x="1096" y="920"/>
              <a:ext cx="103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chemeClr val="accent2"/>
                  </a:solidFill>
                </a:rPr>
                <a:t>protocol</a:t>
              </a:r>
              <a:r>
                <a:rPr lang="en-US" altLang="en-US">
                  <a:solidFill>
                    <a:schemeClr val="accent2"/>
                  </a:solidFill>
                </a:rPr>
                <a:t> </a:t>
              </a:r>
              <a:r>
                <a:rPr lang="en-US" altLang="en-US" sz="1600">
                  <a:solidFill>
                    <a:schemeClr val="accent2"/>
                  </a:solidFill>
                </a:rPr>
                <a:t>(8/16)</a:t>
              </a:r>
            </a:p>
          </p:txBody>
        </p:sp>
        <p:sp>
          <p:nvSpPr>
            <p:cNvPr id="37895" name="Text Box 9"/>
            <p:cNvSpPr txBox="1">
              <a:spLocks noChangeArrowheads="1"/>
            </p:cNvSpPr>
            <p:nvPr/>
          </p:nvSpPr>
          <p:spPr bwMode="auto">
            <a:xfrm>
              <a:off x="2128" y="920"/>
              <a:ext cx="143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chemeClr val="accent2"/>
                  </a:solidFill>
                </a:rPr>
                <a:t>information</a:t>
              </a:r>
              <a:endParaRPr lang="en-US" altLang="en-US" sz="1600">
                <a:solidFill>
                  <a:schemeClr val="accent2"/>
                </a:solidFill>
              </a:endParaRPr>
            </a:p>
          </p:txBody>
        </p:sp>
        <p:sp>
          <p:nvSpPr>
            <p:cNvPr id="37896" name="Text Box 11"/>
            <p:cNvSpPr txBox="1">
              <a:spLocks noChangeArrowheads="1"/>
            </p:cNvSpPr>
            <p:nvPr/>
          </p:nvSpPr>
          <p:spPr bwMode="auto">
            <a:xfrm>
              <a:off x="3560" y="920"/>
              <a:ext cx="1032" cy="2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spcBef>
                  <a:spcPct val="50000"/>
                </a:spcBef>
              </a:pPr>
              <a:r>
                <a:rPr lang="en-US" altLang="en-US" sz="1800">
                  <a:solidFill>
                    <a:schemeClr val="accent2"/>
                  </a:solidFill>
                </a:rPr>
                <a:t>padding</a:t>
              </a:r>
              <a:endParaRPr lang="en-US" altLang="en-US" sz="160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6765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7" y="1580827"/>
            <a:ext cx="8452423" cy="4997773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000" dirty="0" smtClean="0"/>
              <a:t>NFV enables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using standard COTS hardware (whitebox servers)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reducing CAPEX and OPEX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fully </a:t>
            </a:r>
            <a:r>
              <a:rPr lang="en-US" sz="2000" dirty="0"/>
              <a:t>implementing functionality in software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reducing development and deployment cycle times, opening up the R&amp;D market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consolidating equipment types 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reducing power consumption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optionally concentrating network functions in datacenters or POPs</a:t>
            </a:r>
          </a:p>
          <a:p>
            <a:pPr lvl="1">
              <a:spcBef>
                <a:spcPts val="0"/>
              </a:spcBef>
            </a:pPr>
            <a:r>
              <a:rPr lang="en-US" dirty="0"/>
              <a:t>obtaining further economies of </a:t>
            </a:r>
            <a:r>
              <a:rPr lang="en-US" dirty="0" smtClean="0"/>
              <a:t>scale, enabling </a:t>
            </a:r>
            <a:r>
              <a:rPr lang="en-US" dirty="0"/>
              <a:t>rapid scale-up and scale-down</a:t>
            </a:r>
          </a:p>
          <a:p>
            <a:pPr marL="0" indent="0">
              <a:spcBef>
                <a:spcPts val="1800"/>
              </a:spcBef>
              <a:buNone/>
              <a:tabLst>
                <a:tab pos="280988" algn="l"/>
              </a:tabLst>
            </a:pPr>
            <a:r>
              <a:rPr lang="en-US" sz="1600" dirty="0">
                <a:solidFill>
                  <a:srgbClr val="002060"/>
                </a:solidFill>
              </a:rPr>
              <a:t>DO NOT be confused!</a:t>
            </a:r>
          </a:p>
          <a:p>
            <a:pPr marL="0" indent="0">
              <a:spcBef>
                <a:spcPts val="600"/>
              </a:spcBef>
              <a:buNone/>
              <a:tabLst>
                <a:tab pos="280988" algn="l"/>
              </a:tabLst>
            </a:pPr>
            <a:r>
              <a:rPr lang="en-US" sz="1600" b="1" dirty="0">
                <a:solidFill>
                  <a:srgbClr val="002060"/>
                </a:solidFill>
              </a:rPr>
              <a:t>White box switch </a:t>
            </a:r>
            <a:r>
              <a:rPr lang="en-US" sz="1600" dirty="0">
                <a:solidFill>
                  <a:srgbClr val="002060"/>
                </a:solidFill>
              </a:rPr>
              <a:t>means an SDN (e.g., </a:t>
            </a:r>
            <a:r>
              <a:rPr lang="en-US" sz="1600" dirty="0" err="1">
                <a:solidFill>
                  <a:srgbClr val="002060"/>
                </a:solidFill>
              </a:rPr>
              <a:t>OpenFlow</a:t>
            </a:r>
            <a:r>
              <a:rPr lang="en-US" sz="1600" dirty="0">
                <a:solidFill>
                  <a:srgbClr val="002060"/>
                </a:solidFill>
              </a:rPr>
              <a:t>) switch</a:t>
            </a:r>
          </a:p>
          <a:p>
            <a:pPr>
              <a:spcBef>
                <a:spcPts val="0"/>
              </a:spcBef>
              <a:tabLst>
                <a:tab pos="280988" algn="l"/>
              </a:tabLst>
            </a:pPr>
            <a:r>
              <a:rPr lang="en-US" sz="1600" dirty="0">
                <a:solidFill>
                  <a:srgbClr val="002060"/>
                </a:solidFill>
              </a:rPr>
              <a:t>most frequently an inexpensive configurable hardware switch</a:t>
            </a:r>
          </a:p>
          <a:p>
            <a:pPr>
              <a:spcBef>
                <a:spcPts val="0"/>
              </a:spcBef>
              <a:tabLst>
                <a:tab pos="280988" algn="l"/>
              </a:tabLst>
            </a:pPr>
            <a:r>
              <a:rPr lang="en-US" sz="1600" dirty="0">
                <a:solidFill>
                  <a:srgbClr val="002060"/>
                </a:solidFill>
              </a:rPr>
              <a:t>possibly a configurable software switch (e.g., Open </a:t>
            </a:r>
            <a:r>
              <a:rPr lang="en-US" sz="1600" dirty="0" err="1">
                <a:solidFill>
                  <a:srgbClr val="002060"/>
                </a:solidFill>
              </a:rPr>
              <a:t>vSwitch</a:t>
            </a:r>
            <a:r>
              <a:rPr lang="en-US" sz="1600" dirty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  <a:tabLst>
                <a:tab pos="280988" algn="l"/>
              </a:tabLst>
            </a:pPr>
            <a:r>
              <a:rPr lang="en-US" sz="1600" b="1" dirty="0">
                <a:solidFill>
                  <a:srgbClr val="002060"/>
                </a:solidFill>
              </a:rPr>
              <a:t>White box server</a:t>
            </a:r>
            <a:r>
              <a:rPr lang="en-US" sz="1600" dirty="0">
                <a:solidFill>
                  <a:srgbClr val="002060"/>
                </a:solidFill>
              </a:rPr>
              <a:t> means a COTS computation platform</a:t>
            </a:r>
          </a:p>
          <a:p>
            <a:pPr>
              <a:spcBef>
                <a:spcPts val="0"/>
              </a:spcBef>
              <a:tabLst>
                <a:tab pos="280988" algn="l"/>
              </a:tabLst>
            </a:pPr>
            <a:r>
              <a:rPr lang="en-US" sz="1600" dirty="0">
                <a:solidFill>
                  <a:srgbClr val="002060"/>
                </a:solidFill>
              </a:rPr>
              <a:t>most frequently an x86-based CPU or VM capable of running VNFs</a:t>
            </a:r>
          </a:p>
          <a:p>
            <a:pPr>
              <a:spcBef>
                <a:spcPts val="0"/>
              </a:spcBef>
              <a:tabLst>
                <a:tab pos="280988" algn="l"/>
              </a:tabLst>
            </a:pPr>
            <a:r>
              <a:rPr lang="en-US" sz="1600" dirty="0">
                <a:solidFill>
                  <a:srgbClr val="002060"/>
                </a:solidFill>
              </a:rPr>
              <a:t>possibly combined with networking functionality</a:t>
            </a:r>
          </a:p>
          <a:p>
            <a:pPr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 and NFV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621" y="5524485"/>
            <a:ext cx="1392479" cy="913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206" y="4551274"/>
            <a:ext cx="1392479" cy="913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988" y="4987026"/>
            <a:ext cx="344425" cy="344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298" y="5934835"/>
            <a:ext cx="344425" cy="3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843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PPP using HDLC framing (RFC 1662)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410962" y="2969179"/>
            <a:ext cx="8308233" cy="370843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000" dirty="0" smtClean="0"/>
              <a:t>When using PPP over synchronous links </a:t>
            </a:r>
            <a:r>
              <a:rPr lang="en-US" altLang="en-US" dirty="0" smtClean="0"/>
              <a:t>we use HDLC framing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2000" dirty="0"/>
              <a:t>Basic PPP encapsulation is extended by 8 bytes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000" dirty="0" smtClean="0"/>
              <a:t>Synchronous Link may be bit-oriented or byte-oriented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dirty="0" smtClean="0"/>
              <a:t>Bit </a:t>
            </a:r>
            <a:r>
              <a:rPr lang="en-US" altLang="en-US" sz="2000" dirty="0"/>
              <a:t>stuffing or byte stuffing allowed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000" dirty="0" smtClean="0"/>
              <a:t>Escape mechanism </a:t>
            </a:r>
          </a:p>
          <a:p>
            <a:pPr lvl="1" eaLnBrk="1" hangingPunct="1">
              <a:spcBef>
                <a:spcPts val="0"/>
              </a:spcBef>
              <a:buFontTx/>
              <a:buNone/>
            </a:pPr>
            <a:r>
              <a:rPr lang="en-US" altLang="en-US" dirty="0" smtClean="0"/>
              <a:t>allows transparent transfer of control data (e.g. ^S/^Q)</a:t>
            </a:r>
          </a:p>
          <a:p>
            <a:pPr lvl="1" eaLnBrk="1" hangingPunct="1">
              <a:spcBef>
                <a:spcPts val="0"/>
              </a:spcBef>
              <a:buFontTx/>
              <a:buNone/>
            </a:pPr>
            <a:r>
              <a:rPr lang="en-US" altLang="en-US" dirty="0" smtClean="0"/>
              <a:t>enables removal of spurious control data </a:t>
            </a:r>
            <a:r>
              <a:rPr lang="en-US" altLang="en-US" sz="1600" dirty="0" smtClean="0"/>
              <a:t>(inserted by intermediate boxes)</a:t>
            </a:r>
            <a:endParaRPr lang="en-US" altLang="en-US" dirty="0" smtClean="0"/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2000" dirty="0"/>
              <a:t>1 byte Broadcast address is used by default </a:t>
            </a:r>
            <a:r>
              <a:rPr lang="en-US" altLang="en-US" sz="1600" dirty="0"/>
              <a:t>(users may define alternative address)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1600" dirty="0"/>
              <a:t>	</a:t>
            </a:r>
            <a:r>
              <a:rPr lang="en-US" altLang="en-US" sz="2000" dirty="0"/>
              <a:t>FF means “broadcast”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 smtClean="0"/>
              <a:t>1 byte control field is always 03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dirty="0"/>
              <a:t>	</a:t>
            </a:r>
            <a:r>
              <a:rPr lang="en-US" altLang="en-US" sz="2000" b="1" dirty="0"/>
              <a:t>U</a:t>
            </a:r>
            <a:r>
              <a:rPr lang="en-US" altLang="en-US" sz="2000" dirty="0"/>
              <a:t>nnumbered </a:t>
            </a:r>
            <a:r>
              <a:rPr lang="en-US" altLang="en-US" sz="2000" b="1" dirty="0" smtClean="0"/>
              <a:t>I</a:t>
            </a:r>
            <a:r>
              <a:rPr lang="en-US" altLang="en-US" sz="2000" dirty="0" smtClean="0"/>
              <a:t>nformation </a:t>
            </a:r>
            <a:r>
              <a:rPr lang="en-US" altLang="en-US" sz="2000" dirty="0"/>
              <a:t>Poll/Final (P/F) bit set to zero</a:t>
            </a:r>
            <a:endParaRPr lang="en-US" altLang="en-US" sz="200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altLang="en-US" sz="2000" dirty="0" smtClean="0"/>
          </a:p>
        </p:txBody>
      </p:sp>
      <p:grpSp>
        <p:nvGrpSpPr>
          <p:cNvPr id="38917" name="Group 14"/>
          <p:cNvGrpSpPr>
            <a:grpSpLocks/>
          </p:cNvGrpSpPr>
          <p:nvPr/>
        </p:nvGrpSpPr>
        <p:grpSpPr bwMode="auto">
          <a:xfrm>
            <a:off x="361379" y="1771203"/>
            <a:ext cx="7762875" cy="749300"/>
            <a:chOff x="392" y="728"/>
            <a:chExt cx="4890" cy="472"/>
          </a:xfrm>
        </p:grpSpPr>
        <p:sp>
          <p:nvSpPr>
            <p:cNvPr id="38918" name="Text Box 5"/>
            <p:cNvSpPr txBox="1">
              <a:spLocks noChangeArrowheads="1"/>
            </p:cNvSpPr>
            <p:nvPr/>
          </p:nvSpPr>
          <p:spPr bwMode="auto">
            <a:xfrm>
              <a:off x="392" y="728"/>
              <a:ext cx="402" cy="4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rgbClr val="336600"/>
                  </a:solidFill>
                </a:rPr>
                <a:t>flag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336600"/>
                  </a:solidFill>
                </a:rPr>
                <a:t>7E</a:t>
              </a:r>
            </a:p>
          </p:txBody>
        </p:sp>
        <p:sp>
          <p:nvSpPr>
            <p:cNvPr id="38919" name="Text Box 7"/>
            <p:cNvSpPr txBox="1">
              <a:spLocks noChangeArrowheads="1"/>
            </p:cNvSpPr>
            <p:nvPr/>
          </p:nvSpPr>
          <p:spPr bwMode="auto">
            <a:xfrm>
              <a:off x="792" y="728"/>
              <a:ext cx="560" cy="4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336600"/>
                  </a:solidFill>
                </a:rPr>
                <a:t>address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dirty="0">
                  <a:solidFill>
                    <a:srgbClr val="336600"/>
                  </a:solidFill>
                </a:rPr>
                <a:t>FF</a:t>
              </a:r>
            </a:p>
          </p:txBody>
        </p:sp>
        <p:sp>
          <p:nvSpPr>
            <p:cNvPr id="38920" name="Text Box 8"/>
            <p:cNvSpPr txBox="1">
              <a:spLocks noChangeArrowheads="1"/>
            </p:cNvSpPr>
            <p:nvPr/>
          </p:nvSpPr>
          <p:spPr bwMode="auto">
            <a:xfrm>
              <a:off x="1352" y="728"/>
              <a:ext cx="392" cy="4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336600"/>
                  </a:solidFill>
                </a:rPr>
                <a:t>ctrl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dirty="0">
                  <a:solidFill>
                    <a:srgbClr val="336600"/>
                  </a:solidFill>
                </a:rPr>
                <a:t>03</a:t>
              </a:r>
            </a:p>
          </p:txBody>
        </p:sp>
        <p:sp>
          <p:nvSpPr>
            <p:cNvPr id="38921" name="Text Box 9"/>
            <p:cNvSpPr txBox="1">
              <a:spLocks noChangeArrowheads="1"/>
            </p:cNvSpPr>
            <p:nvPr/>
          </p:nvSpPr>
          <p:spPr bwMode="auto">
            <a:xfrm>
              <a:off x="2480" y="728"/>
              <a:ext cx="1120" cy="4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/>
                <a:t>information</a:t>
              </a:r>
            </a:p>
            <a:p>
              <a:pPr algn="ctr" eaLnBrk="1" hangingPunct="1">
                <a:spcBef>
                  <a:spcPct val="40000"/>
                </a:spcBef>
              </a:pPr>
              <a:endParaRPr lang="en-US" altLang="en-US" sz="1600" dirty="0"/>
            </a:p>
          </p:txBody>
        </p:sp>
        <p:sp>
          <p:nvSpPr>
            <p:cNvPr id="38922" name="Text Box 10"/>
            <p:cNvSpPr txBox="1">
              <a:spLocks noChangeArrowheads="1"/>
            </p:cNvSpPr>
            <p:nvPr/>
          </p:nvSpPr>
          <p:spPr bwMode="auto">
            <a:xfrm>
              <a:off x="4280" y="728"/>
              <a:ext cx="600" cy="4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rgbClr val="336600"/>
                  </a:solidFill>
                </a:rPr>
                <a:t>FCS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336600"/>
                  </a:solidFill>
                </a:rPr>
                <a:t>(16/32b)</a:t>
              </a:r>
            </a:p>
          </p:txBody>
        </p:sp>
        <p:sp>
          <p:nvSpPr>
            <p:cNvPr id="38923" name="Text Box 11"/>
            <p:cNvSpPr txBox="1">
              <a:spLocks noChangeArrowheads="1"/>
            </p:cNvSpPr>
            <p:nvPr/>
          </p:nvSpPr>
          <p:spPr bwMode="auto">
            <a:xfrm>
              <a:off x="1744" y="728"/>
              <a:ext cx="736" cy="4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dirty="0">
                  <a:solidFill>
                    <a:schemeClr val="accent2"/>
                  </a:solidFill>
                </a:rPr>
                <a:t>protocol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accent2"/>
                  </a:solidFill>
                </a:rPr>
                <a:t>(8/16b)</a:t>
              </a:r>
            </a:p>
          </p:txBody>
        </p:sp>
        <p:sp>
          <p:nvSpPr>
            <p:cNvPr id="38924" name="Text Box 12"/>
            <p:cNvSpPr txBox="1">
              <a:spLocks noChangeArrowheads="1"/>
            </p:cNvSpPr>
            <p:nvPr/>
          </p:nvSpPr>
          <p:spPr bwMode="auto">
            <a:xfrm>
              <a:off x="3600" y="728"/>
              <a:ext cx="680" cy="4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chemeClr val="accent2"/>
                  </a:solidFill>
                </a:rPr>
                <a:t>padding</a:t>
              </a:r>
            </a:p>
            <a:p>
              <a:pPr algn="ctr" eaLnBrk="1" hangingPunct="1">
                <a:spcBef>
                  <a:spcPct val="40000"/>
                </a:spcBef>
              </a:pPr>
              <a:r>
                <a:rPr lang="en-US" altLang="en-US" sz="1600">
                  <a:solidFill>
                    <a:schemeClr val="accent2"/>
                  </a:solidFill>
                </a:rPr>
                <a:t>(optional)</a:t>
              </a:r>
            </a:p>
          </p:txBody>
        </p:sp>
        <p:sp>
          <p:nvSpPr>
            <p:cNvPr id="38925" name="Text Box 13"/>
            <p:cNvSpPr txBox="1">
              <a:spLocks noChangeArrowheads="1"/>
            </p:cNvSpPr>
            <p:nvPr/>
          </p:nvSpPr>
          <p:spPr bwMode="auto">
            <a:xfrm>
              <a:off x="4880" y="728"/>
              <a:ext cx="402" cy="4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rgbClr val="336600"/>
                  </a:solidFill>
                </a:rPr>
                <a:t>flag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336600"/>
                  </a:solidFill>
                </a:rPr>
                <a:t>7E</a:t>
              </a:r>
            </a:p>
          </p:txBody>
        </p:sp>
      </p:grp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034479" y="2514153"/>
            <a:ext cx="88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dirty="0" smtClean="0">
                <a:solidFill>
                  <a:srgbClr val="336600"/>
                </a:solidFill>
              </a:rPr>
              <a:t>HDLC</a:t>
            </a:r>
            <a:endParaRPr lang="en-US" altLang="en-US" sz="1600" dirty="0">
              <a:solidFill>
                <a:srgbClr val="336600"/>
              </a:solidFill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647379" y="2514153"/>
            <a:ext cx="88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dirty="0" smtClean="0">
                <a:solidFill>
                  <a:schemeClr val="accent2"/>
                </a:solidFill>
              </a:rPr>
              <a:t>PPP</a:t>
            </a:r>
            <a:endParaRPr lang="en-US" altLang="en-US" sz="1600" dirty="0">
              <a:solidFill>
                <a:schemeClr val="accent2"/>
              </a:solidFill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560131" y="2514153"/>
            <a:ext cx="88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dirty="0" smtClean="0">
                <a:solidFill>
                  <a:schemeClr val="accent2"/>
                </a:solidFill>
              </a:rPr>
              <a:t>PPP</a:t>
            </a:r>
            <a:endParaRPr lang="en-US" altLang="en-US" sz="1600" dirty="0">
              <a:solidFill>
                <a:schemeClr val="accent2"/>
              </a:solidFill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7041579" y="2514153"/>
            <a:ext cx="88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dirty="0" smtClean="0">
                <a:solidFill>
                  <a:srgbClr val="336600"/>
                </a:solidFill>
              </a:rPr>
              <a:t>HDLC</a:t>
            </a:r>
            <a:endParaRPr lang="en-US" altLang="en-US" sz="16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561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RFC 1662 vs. X.85/X.86</a:t>
            </a:r>
          </a:p>
        </p:txBody>
      </p:sp>
      <p:sp>
        <p:nvSpPr>
          <p:cNvPr id="39940" name="Rectangle 1027"/>
          <p:cNvSpPr>
            <a:spLocks noGrp="1" noChangeArrowheads="1"/>
          </p:cNvSpPr>
          <p:nvPr>
            <p:ph type="body" sz="quarter" idx="11"/>
          </p:nvPr>
        </p:nvSpPr>
        <p:spPr>
          <a:xfrm>
            <a:off x="361379" y="1590138"/>
            <a:ext cx="8305966" cy="228336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tx1"/>
                </a:solidFill>
              </a:rPr>
              <a:t>Alternatives to RFC1662 are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>
                <a:solidFill>
                  <a:schemeClr val="tx1"/>
                </a:solidFill>
              </a:rPr>
              <a:t>ITU-T 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X.85</a:t>
            </a:r>
            <a:r>
              <a:rPr lang="en-US" altLang="en-US" sz="2000" dirty="0" smtClean="0">
                <a:solidFill>
                  <a:schemeClr val="tx1"/>
                </a:solidFill>
              </a:rPr>
              <a:t> (IP over LAPS)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>
                <a:solidFill>
                  <a:schemeClr val="tx1"/>
                </a:solidFill>
              </a:rPr>
              <a:t>ITU-T 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X.86</a:t>
            </a:r>
            <a:r>
              <a:rPr lang="en-US" altLang="en-US" sz="2000" dirty="0" smtClean="0">
                <a:solidFill>
                  <a:schemeClr val="tx1"/>
                </a:solidFill>
              </a:rPr>
              <a:t> (Ethernet over LAPS</a:t>
            </a:r>
            <a:r>
              <a:rPr lang="en-US" altLang="en-US" sz="2000" dirty="0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000" dirty="0" smtClean="0">
                <a:solidFill>
                  <a:schemeClr val="tx1"/>
                </a:solidFill>
              </a:rPr>
              <a:t>Cisco HDLC</a:t>
            </a:r>
            <a:endParaRPr lang="en-US" altLang="en-US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tx1"/>
                </a:solidFill>
              </a:rPr>
              <a:t>Their encapsulations are </a:t>
            </a:r>
            <a:r>
              <a:rPr lang="en-US" altLang="en-US" sz="2000" i="1" dirty="0" smtClean="0">
                <a:solidFill>
                  <a:schemeClr val="tx1"/>
                </a:solidFill>
              </a:rPr>
              <a:t>similar</a:t>
            </a:r>
            <a:r>
              <a:rPr lang="en-US" altLang="en-US" sz="2000" dirty="0" smtClean="0">
                <a:solidFill>
                  <a:schemeClr val="tx1"/>
                </a:solidFill>
              </a:rPr>
              <a:t> to RFC1662 (but can’t co-exist with it)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tx1"/>
                </a:solidFill>
              </a:rPr>
              <a:t>For example, instead of protocol ID, X.85 has a SAPI </a:t>
            </a:r>
            <a:r>
              <a:rPr lang="en-US" altLang="en-US" sz="2000" dirty="0" smtClean="0">
                <a:solidFill>
                  <a:schemeClr val="tx1"/>
                </a:solidFill>
              </a:rPr>
              <a:t>=21 </a:t>
            </a:r>
            <a:r>
              <a:rPr lang="en-US" altLang="en-US" sz="2000" dirty="0" smtClean="0">
                <a:solidFill>
                  <a:schemeClr val="tx1"/>
                </a:solidFill>
              </a:rPr>
              <a:t>for IPv4  =57 for IPv6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tx1"/>
                </a:solidFill>
              </a:rPr>
              <a:t>The FCS MUST be 32 bits and no padding is used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 smtClean="0">
                <a:solidFill>
                  <a:schemeClr val="tx1"/>
                </a:solidFill>
              </a:rPr>
              <a:t>No special escaping is defined</a:t>
            </a:r>
          </a:p>
        </p:txBody>
      </p:sp>
      <p:sp>
        <p:nvSpPr>
          <p:cNvPr id="39941" name="Text Box 1029"/>
          <p:cNvSpPr txBox="1">
            <a:spLocks noChangeArrowheads="1"/>
          </p:cNvSpPr>
          <p:nvPr/>
        </p:nvSpPr>
        <p:spPr bwMode="auto">
          <a:xfrm>
            <a:off x="1162050" y="5695950"/>
            <a:ext cx="638175" cy="74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</a:rPr>
              <a:t>flag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0000"/>
                </a:solidFill>
              </a:rPr>
              <a:t>7E</a:t>
            </a:r>
          </a:p>
        </p:txBody>
      </p:sp>
      <p:sp>
        <p:nvSpPr>
          <p:cNvPr id="39942" name="Text Box 1030"/>
          <p:cNvSpPr txBox="1">
            <a:spLocks noChangeArrowheads="1"/>
          </p:cNvSpPr>
          <p:nvPr/>
        </p:nvSpPr>
        <p:spPr bwMode="auto">
          <a:xfrm>
            <a:off x="1797050" y="5695950"/>
            <a:ext cx="889000" cy="74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</a:rPr>
              <a:t>address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0000"/>
                </a:solidFill>
              </a:rPr>
              <a:t>04</a:t>
            </a:r>
          </a:p>
        </p:txBody>
      </p:sp>
      <p:sp>
        <p:nvSpPr>
          <p:cNvPr id="39943" name="Text Box 1031"/>
          <p:cNvSpPr txBox="1">
            <a:spLocks noChangeArrowheads="1"/>
          </p:cNvSpPr>
          <p:nvPr/>
        </p:nvSpPr>
        <p:spPr bwMode="auto">
          <a:xfrm>
            <a:off x="2686050" y="5695950"/>
            <a:ext cx="622300" cy="74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</a:rPr>
              <a:t>ctrl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0000"/>
                </a:solidFill>
              </a:rPr>
              <a:t>03</a:t>
            </a:r>
          </a:p>
        </p:txBody>
      </p:sp>
      <p:sp>
        <p:nvSpPr>
          <p:cNvPr id="39944" name="Text Box 1032"/>
          <p:cNvSpPr txBox="1">
            <a:spLocks noChangeArrowheads="1"/>
          </p:cNvSpPr>
          <p:nvPr/>
        </p:nvSpPr>
        <p:spPr bwMode="auto">
          <a:xfrm>
            <a:off x="4476750" y="5695950"/>
            <a:ext cx="2857500" cy="74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IP Packet</a:t>
            </a:r>
          </a:p>
          <a:p>
            <a:pPr algn="ctr" eaLnBrk="1" hangingPunct="1">
              <a:spcBef>
                <a:spcPct val="40000"/>
              </a:spcBef>
            </a:pPr>
            <a:endParaRPr lang="en-US" altLang="en-US" sz="1600"/>
          </a:p>
        </p:txBody>
      </p:sp>
      <p:sp>
        <p:nvSpPr>
          <p:cNvPr id="39945" name="Text Box 1033"/>
          <p:cNvSpPr txBox="1">
            <a:spLocks noChangeArrowheads="1"/>
          </p:cNvSpPr>
          <p:nvPr/>
        </p:nvSpPr>
        <p:spPr bwMode="auto">
          <a:xfrm>
            <a:off x="7334250" y="5695950"/>
            <a:ext cx="952500" cy="74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</a:rPr>
              <a:t>FCS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0000"/>
                </a:solidFill>
              </a:rPr>
              <a:t>(32b)</a:t>
            </a:r>
          </a:p>
        </p:txBody>
      </p:sp>
      <p:sp>
        <p:nvSpPr>
          <p:cNvPr id="39946" name="Text Box 1034"/>
          <p:cNvSpPr txBox="1">
            <a:spLocks noChangeArrowheads="1"/>
          </p:cNvSpPr>
          <p:nvPr/>
        </p:nvSpPr>
        <p:spPr bwMode="auto">
          <a:xfrm>
            <a:off x="3308350" y="5695950"/>
            <a:ext cx="1168400" cy="74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accent2"/>
                </a:solidFill>
              </a:rPr>
              <a:t>SAPI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solidFill>
                  <a:schemeClr val="accent2"/>
                </a:solidFill>
              </a:rPr>
              <a:t>(16b)</a:t>
            </a:r>
          </a:p>
        </p:txBody>
      </p:sp>
      <p:sp>
        <p:nvSpPr>
          <p:cNvPr id="39947" name="Text Box 1036"/>
          <p:cNvSpPr txBox="1">
            <a:spLocks noChangeArrowheads="1"/>
          </p:cNvSpPr>
          <p:nvPr/>
        </p:nvSpPr>
        <p:spPr bwMode="auto">
          <a:xfrm>
            <a:off x="8286750" y="5695950"/>
            <a:ext cx="638175" cy="74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</a:rPr>
              <a:t>flag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0000"/>
                </a:solidFill>
              </a:rPr>
              <a:t>7E</a:t>
            </a:r>
          </a:p>
        </p:txBody>
      </p:sp>
      <p:grpSp>
        <p:nvGrpSpPr>
          <p:cNvPr id="39948" name="Group 1037"/>
          <p:cNvGrpSpPr>
            <a:grpSpLocks/>
          </p:cNvGrpSpPr>
          <p:nvPr/>
        </p:nvGrpSpPr>
        <p:grpSpPr bwMode="auto">
          <a:xfrm>
            <a:off x="1162050" y="4413250"/>
            <a:ext cx="7762875" cy="749300"/>
            <a:chOff x="392" y="728"/>
            <a:chExt cx="4890" cy="472"/>
          </a:xfrm>
        </p:grpSpPr>
        <p:sp>
          <p:nvSpPr>
            <p:cNvPr id="39956" name="Text Box 1038"/>
            <p:cNvSpPr txBox="1">
              <a:spLocks noChangeArrowheads="1"/>
            </p:cNvSpPr>
            <p:nvPr/>
          </p:nvSpPr>
          <p:spPr bwMode="auto">
            <a:xfrm>
              <a:off x="392" y="728"/>
              <a:ext cx="402" cy="4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rgbClr val="336600"/>
                  </a:solidFill>
                </a:rPr>
                <a:t>flag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336600"/>
                  </a:solidFill>
                </a:rPr>
                <a:t>7E</a:t>
              </a:r>
            </a:p>
          </p:txBody>
        </p:sp>
        <p:sp>
          <p:nvSpPr>
            <p:cNvPr id="39957" name="Text Box 1039"/>
            <p:cNvSpPr txBox="1">
              <a:spLocks noChangeArrowheads="1"/>
            </p:cNvSpPr>
            <p:nvPr/>
          </p:nvSpPr>
          <p:spPr bwMode="auto">
            <a:xfrm>
              <a:off x="792" y="728"/>
              <a:ext cx="560" cy="4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rgbClr val="336600"/>
                  </a:solidFill>
                </a:rPr>
                <a:t>address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336600"/>
                  </a:solidFill>
                </a:rPr>
                <a:t>FF</a:t>
              </a:r>
            </a:p>
          </p:txBody>
        </p:sp>
        <p:sp>
          <p:nvSpPr>
            <p:cNvPr id="39958" name="Text Box 1040"/>
            <p:cNvSpPr txBox="1">
              <a:spLocks noChangeArrowheads="1"/>
            </p:cNvSpPr>
            <p:nvPr/>
          </p:nvSpPr>
          <p:spPr bwMode="auto">
            <a:xfrm>
              <a:off x="1352" y="728"/>
              <a:ext cx="392" cy="4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rgbClr val="336600"/>
                  </a:solidFill>
                </a:rPr>
                <a:t>ctrl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336600"/>
                  </a:solidFill>
                </a:rPr>
                <a:t>03</a:t>
              </a:r>
            </a:p>
          </p:txBody>
        </p:sp>
        <p:sp>
          <p:nvSpPr>
            <p:cNvPr id="39959" name="Text Box 1041"/>
            <p:cNvSpPr txBox="1">
              <a:spLocks noChangeArrowheads="1"/>
            </p:cNvSpPr>
            <p:nvPr/>
          </p:nvSpPr>
          <p:spPr bwMode="auto">
            <a:xfrm>
              <a:off x="2480" y="728"/>
              <a:ext cx="1120" cy="4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information</a:t>
              </a:r>
            </a:p>
            <a:p>
              <a:pPr algn="ctr" eaLnBrk="1" hangingPunct="1">
                <a:spcBef>
                  <a:spcPct val="40000"/>
                </a:spcBef>
              </a:pPr>
              <a:endParaRPr lang="en-US" altLang="en-US" sz="1600"/>
            </a:p>
          </p:txBody>
        </p:sp>
        <p:sp>
          <p:nvSpPr>
            <p:cNvPr id="39960" name="Text Box 1042"/>
            <p:cNvSpPr txBox="1">
              <a:spLocks noChangeArrowheads="1"/>
            </p:cNvSpPr>
            <p:nvPr/>
          </p:nvSpPr>
          <p:spPr bwMode="auto">
            <a:xfrm>
              <a:off x="4280" y="728"/>
              <a:ext cx="600" cy="4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rgbClr val="336600"/>
                  </a:solidFill>
                </a:rPr>
                <a:t>FCS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336600"/>
                  </a:solidFill>
                </a:rPr>
                <a:t>(16/32b)</a:t>
              </a:r>
            </a:p>
          </p:txBody>
        </p:sp>
        <p:sp>
          <p:nvSpPr>
            <p:cNvPr id="39961" name="Text Box 1043"/>
            <p:cNvSpPr txBox="1">
              <a:spLocks noChangeArrowheads="1"/>
            </p:cNvSpPr>
            <p:nvPr/>
          </p:nvSpPr>
          <p:spPr bwMode="auto">
            <a:xfrm>
              <a:off x="1744" y="728"/>
              <a:ext cx="736" cy="4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chemeClr val="accent2"/>
                  </a:solidFill>
                </a:rPr>
                <a:t>protocol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accent2"/>
                  </a:solidFill>
                </a:rPr>
                <a:t>(8/16b)</a:t>
              </a:r>
            </a:p>
          </p:txBody>
        </p:sp>
        <p:sp>
          <p:nvSpPr>
            <p:cNvPr id="39962" name="Text Box 1044"/>
            <p:cNvSpPr txBox="1">
              <a:spLocks noChangeArrowheads="1"/>
            </p:cNvSpPr>
            <p:nvPr/>
          </p:nvSpPr>
          <p:spPr bwMode="auto">
            <a:xfrm>
              <a:off x="3600" y="728"/>
              <a:ext cx="680" cy="4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chemeClr val="accent2"/>
                  </a:solidFill>
                </a:rPr>
                <a:t>padding</a:t>
              </a:r>
            </a:p>
            <a:p>
              <a:pPr algn="ctr" eaLnBrk="1" hangingPunct="1">
                <a:spcBef>
                  <a:spcPct val="40000"/>
                </a:spcBef>
              </a:pPr>
              <a:r>
                <a:rPr lang="en-US" altLang="en-US" sz="1600">
                  <a:solidFill>
                    <a:schemeClr val="accent2"/>
                  </a:solidFill>
                </a:rPr>
                <a:t>(optional)</a:t>
              </a:r>
            </a:p>
          </p:txBody>
        </p:sp>
        <p:sp>
          <p:nvSpPr>
            <p:cNvPr id="39963" name="Text Box 1045"/>
            <p:cNvSpPr txBox="1">
              <a:spLocks noChangeArrowheads="1"/>
            </p:cNvSpPr>
            <p:nvPr/>
          </p:nvSpPr>
          <p:spPr bwMode="auto">
            <a:xfrm>
              <a:off x="4880" y="728"/>
              <a:ext cx="402" cy="4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rgbClr val="336600"/>
                  </a:solidFill>
                </a:rPr>
                <a:t>flag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336600"/>
                  </a:solidFill>
                </a:rPr>
                <a:t>7E</a:t>
              </a:r>
            </a:p>
          </p:txBody>
        </p:sp>
      </p:grpSp>
      <p:sp>
        <p:nvSpPr>
          <p:cNvPr id="39949" name="Text Box 1046"/>
          <p:cNvSpPr txBox="1">
            <a:spLocks noChangeArrowheads="1"/>
          </p:cNvSpPr>
          <p:nvPr/>
        </p:nvSpPr>
        <p:spPr bwMode="auto">
          <a:xfrm>
            <a:off x="247650" y="462915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336600"/>
                </a:solidFill>
              </a:rPr>
              <a:t>1662</a:t>
            </a:r>
          </a:p>
        </p:txBody>
      </p:sp>
      <p:sp>
        <p:nvSpPr>
          <p:cNvPr id="39950" name="Text Box 1047"/>
          <p:cNvSpPr txBox="1">
            <a:spLocks noChangeArrowheads="1"/>
          </p:cNvSpPr>
          <p:nvPr/>
        </p:nvSpPr>
        <p:spPr bwMode="auto">
          <a:xfrm>
            <a:off x="247650" y="587375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</a:rPr>
              <a:t>X.85</a:t>
            </a:r>
          </a:p>
        </p:txBody>
      </p:sp>
      <p:sp>
        <p:nvSpPr>
          <p:cNvPr id="39951" name="Text Box 1048"/>
          <p:cNvSpPr txBox="1">
            <a:spLocks noChangeArrowheads="1"/>
          </p:cNvSpPr>
          <p:nvPr/>
        </p:nvSpPr>
        <p:spPr bwMode="auto">
          <a:xfrm>
            <a:off x="4806950" y="3979863"/>
            <a:ext cx="1282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</a:rPr>
              <a:t>PPP frame</a:t>
            </a:r>
          </a:p>
        </p:txBody>
      </p:sp>
      <p:sp>
        <p:nvSpPr>
          <p:cNvPr id="39952" name="Line 1049"/>
          <p:cNvSpPr>
            <a:spLocks noChangeShapeType="1"/>
          </p:cNvSpPr>
          <p:nvPr/>
        </p:nvSpPr>
        <p:spPr bwMode="auto">
          <a:xfrm>
            <a:off x="3308350" y="4197350"/>
            <a:ext cx="1422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3" name="Line 1050"/>
          <p:cNvSpPr>
            <a:spLocks noChangeShapeType="1"/>
          </p:cNvSpPr>
          <p:nvPr/>
        </p:nvSpPr>
        <p:spPr bwMode="auto">
          <a:xfrm>
            <a:off x="6153150" y="4197350"/>
            <a:ext cx="11811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4" name="Line 1051"/>
          <p:cNvSpPr>
            <a:spLocks noChangeShapeType="1"/>
          </p:cNvSpPr>
          <p:nvPr/>
        </p:nvSpPr>
        <p:spPr bwMode="auto">
          <a:xfrm>
            <a:off x="3308350" y="4197350"/>
            <a:ext cx="0" cy="1397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5" name="Line 1052"/>
          <p:cNvSpPr>
            <a:spLocks noChangeShapeType="1"/>
          </p:cNvSpPr>
          <p:nvPr/>
        </p:nvSpPr>
        <p:spPr bwMode="auto">
          <a:xfrm>
            <a:off x="7334250" y="4210050"/>
            <a:ext cx="0" cy="1397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730750" y="2018133"/>
            <a:ext cx="3720965" cy="98488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600" b="1" i="1" kern="0" dirty="0" smtClean="0">
                <a:solidFill>
                  <a:srgbClr val="FF0000"/>
                </a:solidFill>
              </a:rPr>
              <a:t>Cisco HDLC </a:t>
            </a:r>
            <a:r>
              <a:rPr lang="en-US" sz="1400" kern="0" dirty="0" smtClean="0">
                <a:solidFill>
                  <a:srgbClr val="FF0000"/>
                </a:solidFill>
              </a:rPr>
              <a:t>uses: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kern="0" dirty="0" smtClean="0">
                <a:solidFill>
                  <a:srgbClr val="FF0000"/>
                </a:solidFill>
              </a:rPr>
              <a:t>address</a:t>
            </a:r>
            <a:r>
              <a:rPr lang="en-US" sz="1400" kern="0" dirty="0" smtClean="0">
                <a:solidFill>
                  <a:srgbClr val="FF0000"/>
                </a:solidFill>
              </a:rPr>
              <a:t> = 0 for unicast 8F for multicast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kern="0" dirty="0" smtClean="0">
                <a:solidFill>
                  <a:srgbClr val="FF0000"/>
                </a:solidFill>
              </a:rPr>
              <a:t>ctrl</a:t>
            </a:r>
            <a:r>
              <a:rPr lang="en-US" sz="1400" kern="0" dirty="0" smtClean="0">
                <a:solidFill>
                  <a:srgbClr val="FF0000"/>
                </a:solidFill>
              </a:rPr>
              <a:t> = 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kern="0" dirty="0" smtClean="0">
                <a:solidFill>
                  <a:srgbClr val="FF0000"/>
                </a:solidFill>
              </a:rPr>
              <a:t>protocol</a:t>
            </a:r>
            <a:r>
              <a:rPr lang="en-US" sz="1400" kern="0" dirty="0" smtClean="0">
                <a:solidFill>
                  <a:srgbClr val="FF0000"/>
                </a:solidFill>
              </a:rPr>
              <a:t> = 0800 for IPv4 </a:t>
            </a:r>
            <a:r>
              <a:rPr lang="en-US" sz="1400" i="1" kern="0" dirty="0" err="1" smtClean="0">
                <a:solidFill>
                  <a:srgbClr val="FF0000"/>
                </a:solidFill>
              </a:rPr>
              <a:t>EtherType</a:t>
            </a:r>
            <a:endParaRPr lang="en-US" sz="1400" i="1" kern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92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PPP control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1378" y="1449858"/>
            <a:ext cx="8486407" cy="522139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RFC 1661 defines </a:t>
            </a:r>
            <a:r>
              <a:rPr lang="en-US" sz="2000" b="1" dirty="0" smtClean="0"/>
              <a:t>L</a:t>
            </a:r>
            <a:r>
              <a:rPr lang="en-US" sz="2000" dirty="0" smtClean="0"/>
              <a:t>ink </a:t>
            </a:r>
            <a:r>
              <a:rPr lang="en-US" sz="2000" b="1" dirty="0" smtClean="0"/>
              <a:t>C</a:t>
            </a:r>
            <a:r>
              <a:rPr lang="en-US" sz="2000" dirty="0" smtClean="0"/>
              <a:t>ontrol </a:t>
            </a:r>
            <a:r>
              <a:rPr lang="en-US" sz="2000" b="1" dirty="0" smtClean="0"/>
              <a:t>P</a:t>
            </a:r>
            <a:r>
              <a:rPr lang="en-US" sz="2000" dirty="0" smtClean="0"/>
              <a:t>rotocol packets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configuration </a:t>
            </a:r>
            <a:r>
              <a:rPr lang="en-US" sz="2000" dirty="0"/>
              <a:t>packets </a:t>
            </a:r>
            <a:r>
              <a:rPr lang="en-US" sz="2000" dirty="0" smtClean="0"/>
              <a:t>to </a:t>
            </a:r>
            <a:r>
              <a:rPr lang="en-US" sz="2000" dirty="0"/>
              <a:t>establish and configure </a:t>
            </a:r>
            <a:r>
              <a:rPr lang="en-US" sz="2000" dirty="0" smtClean="0"/>
              <a:t>a link</a:t>
            </a:r>
            <a:endParaRPr lang="en-US" sz="20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termination </a:t>
            </a:r>
            <a:r>
              <a:rPr lang="en-US" sz="2000" dirty="0"/>
              <a:t>packets </a:t>
            </a:r>
            <a:r>
              <a:rPr lang="en-US" sz="2000" dirty="0" smtClean="0"/>
              <a:t>to </a:t>
            </a:r>
            <a:r>
              <a:rPr lang="en-US" sz="2000" dirty="0"/>
              <a:t>terminate a link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maintenance </a:t>
            </a:r>
            <a:r>
              <a:rPr lang="en-US" sz="2000" dirty="0"/>
              <a:t>packets used to manage and debug a </a:t>
            </a:r>
            <a:r>
              <a:rPr lang="en-US" sz="2000" dirty="0" smtClean="0"/>
              <a:t>link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 smtClean="0"/>
              <a:t>All LCP packets look like this: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2000" dirty="0" smtClean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 smtClean="0"/>
              <a:t>where codes can be: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1  </a:t>
            </a:r>
            <a:r>
              <a:rPr lang="en-US" sz="1800" dirty="0" smtClean="0"/>
              <a:t> Configure-Request	</a:t>
            </a:r>
            <a:r>
              <a:rPr lang="en-US" sz="1800" dirty="0"/>
              <a:t>5   </a:t>
            </a:r>
            <a:r>
              <a:rPr lang="en-US" sz="1800" dirty="0" smtClean="0"/>
              <a:t>Terminate-Request	</a:t>
            </a:r>
            <a:r>
              <a:rPr lang="en-US" sz="1800" dirty="0"/>
              <a:t>9  </a:t>
            </a:r>
            <a:r>
              <a:rPr lang="en-US" sz="1800" dirty="0" smtClean="0"/>
              <a:t>  Echo-Request</a:t>
            </a: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2   Configure-</a:t>
            </a:r>
            <a:r>
              <a:rPr lang="en-US" sz="1800" dirty="0" err="1" smtClean="0"/>
              <a:t>Ack</a:t>
            </a:r>
            <a:r>
              <a:rPr lang="en-US" sz="1800" dirty="0" smtClean="0"/>
              <a:t>		6   Terminate-</a:t>
            </a:r>
            <a:r>
              <a:rPr lang="en-US" sz="1800" dirty="0" err="1" smtClean="0"/>
              <a:t>Ack</a:t>
            </a:r>
            <a:r>
              <a:rPr lang="en-US" sz="1800" dirty="0" smtClean="0"/>
              <a:t>		10  Echo-Reply</a:t>
            </a: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3   Configure-</a:t>
            </a:r>
            <a:r>
              <a:rPr lang="en-US" sz="1800" dirty="0" err="1" smtClean="0"/>
              <a:t>Nak</a:t>
            </a:r>
            <a:r>
              <a:rPr lang="en-US" sz="1800" dirty="0" smtClean="0"/>
              <a:t>		7   Code-Reject		</a:t>
            </a:r>
            <a:r>
              <a:rPr lang="en-US" sz="1800" dirty="0"/>
              <a:t>11  </a:t>
            </a:r>
            <a:r>
              <a:rPr lang="en-US" sz="1800" dirty="0" smtClean="0"/>
              <a:t>Discard-Request</a:t>
            </a: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4   Configure-Reject	</a:t>
            </a:r>
            <a:r>
              <a:rPr lang="en-US" sz="1800" dirty="0"/>
              <a:t>8 </a:t>
            </a:r>
            <a:r>
              <a:rPr lang="en-US" sz="1800" dirty="0" smtClean="0"/>
              <a:t>  </a:t>
            </a:r>
            <a:r>
              <a:rPr lang="en-US" sz="1800" dirty="0"/>
              <a:t>Protocol-Reject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 smtClean="0"/>
              <a:t>and ID is used to match replies to requests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</p:txBody>
      </p:sp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3891334" y="3478906"/>
            <a:ext cx="671983" cy="784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code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 i="1" dirty="0" smtClean="0">
                <a:solidFill>
                  <a:srgbClr val="FF0000"/>
                </a:solidFill>
              </a:rPr>
              <a:t>1 B</a:t>
            </a:r>
            <a:endParaRPr lang="en-US" altLang="en-US" i="1" dirty="0">
              <a:solidFill>
                <a:srgbClr val="FF0000"/>
              </a:solidFill>
            </a:endParaRPr>
          </a:p>
        </p:txBody>
      </p:sp>
      <p:sp>
        <p:nvSpPr>
          <p:cNvPr id="6" name="Text Box 1030"/>
          <p:cNvSpPr txBox="1">
            <a:spLocks noChangeArrowheads="1"/>
          </p:cNvSpPr>
          <p:nvPr/>
        </p:nvSpPr>
        <p:spPr bwMode="auto">
          <a:xfrm>
            <a:off x="4560142" y="3478906"/>
            <a:ext cx="747868" cy="784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ID</a:t>
            </a:r>
            <a:endParaRPr lang="en-US" altLang="en-US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ts val="600"/>
              </a:spcBef>
            </a:pPr>
            <a:r>
              <a:rPr lang="en-US" altLang="en-US" i="1" dirty="0" smtClean="0">
                <a:solidFill>
                  <a:srgbClr val="FF0000"/>
                </a:solidFill>
              </a:rPr>
              <a:t>1 B</a:t>
            </a:r>
            <a:endParaRPr lang="en-US" altLang="en-US" i="1" dirty="0">
              <a:solidFill>
                <a:srgbClr val="FF0000"/>
              </a:solidFill>
            </a:endParaRPr>
          </a:p>
        </p:txBody>
      </p:sp>
      <p:sp>
        <p:nvSpPr>
          <p:cNvPr id="11" name="Text Box 1030"/>
          <p:cNvSpPr txBox="1">
            <a:spLocks noChangeArrowheads="1"/>
          </p:cNvSpPr>
          <p:nvPr/>
        </p:nvSpPr>
        <p:spPr bwMode="auto">
          <a:xfrm>
            <a:off x="5308009" y="3478906"/>
            <a:ext cx="862885" cy="784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length</a:t>
            </a:r>
            <a:endParaRPr lang="en-US" altLang="en-US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ts val="600"/>
              </a:spcBef>
            </a:pPr>
            <a:r>
              <a:rPr lang="en-US" altLang="en-US" i="1" dirty="0" smtClean="0">
                <a:solidFill>
                  <a:srgbClr val="FF0000"/>
                </a:solidFill>
              </a:rPr>
              <a:t>2 B</a:t>
            </a:r>
            <a:endParaRPr lang="en-US" altLang="en-US" i="1" dirty="0">
              <a:solidFill>
                <a:srgbClr val="FF0000"/>
              </a:solidFill>
            </a:endParaRPr>
          </a:p>
        </p:txBody>
      </p:sp>
      <p:sp>
        <p:nvSpPr>
          <p:cNvPr id="12" name="Text Box 1030"/>
          <p:cNvSpPr txBox="1">
            <a:spLocks noChangeArrowheads="1"/>
          </p:cNvSpPr>
          <p:nvPr/>
        </p:nvSpPr>
        <p:spPr bwMode="auto">
          <a:xfrm>
            <a:off x="6170894" y="3478906"/>
            <a:ext cx="1159100" cy="784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data</a:t>
            </a:r>
            <a:endParaRPr lang="en-US" altLang="en-US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ts val="600"/>
              </a:spcBef>
            </a:pPr>
            <a:r>
              <a:rPr lang="en-US" altLang="en-US" i="1" dirty="0" smtClean="0">
                <a:solidFill>
                  <a:srgbClr val="FF0000"/>
                </a:solidFill>
              </a:rPr>
              <a:t>N B</a:t>
            </a:r>
            <a:endParaRPr lang="en-US" altLang="en-US" i="1" dirty="0">
              <a:solidFill>
                <a:srgbClr val="FF0000"/>
              </a:solidFill>
            </a:endParaRPr>
          </a:p>
        </p:txBody>
      </p:sp>
      <p:sp>
        <p:nvSpPr>
          <p:cNvPr id="9" name="Text Box 1029"/>
          <p:cNvSpPr txBox="1">
            <a:spLocks noChangeArrowheads="1"/>
          </p:cNvSpPr>
          <p:nvPr/>
        </p:nvSpPr>
        <p:spPr bwMode="auto">
          <a:xfrm>
            <a:off x="439453" y="3478906"/>
            <a:ext cx="671983" cy="784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dirty="0" smtClean="0"/>
              <a:t>flag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 dirty="0" smtClean="0"/>
              <a:t>7E</a:t>
            </a:r>
            <a:endParaRPr lang="en-US" altLang="en-US" dirty="0"/>
          </a:p>
        </p:txBody>
      </p:sp>
      <p:sp>
        <p:nvSpPr>
          <p:cNvPr id="10" name="Text Box 1029"/>
          <p:cNvSpPr txBox="1">
            <a:spLocks noChangeArrowheads="1"/>
          </p:cNvSpPr>
          <p:nvPr/>
        </p:nvSpPr>
        <p:spPr bwMode="auto">
          <a:xfrm>
            <a:off x="1106011" y="3478906"/>
            <a:ext cx="983314" cy="784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dirty="0" smtClean="0"/>
              <a:t>address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 dirty="0" smtClean="0"/>
              <a:t>FF</a:t>
            </a:r>
            <a:endParaRPr lang="en-US" altLang="en-US" dirty="0"/>
          </a:p>
        </p:txBody>
      </p:sp>
      <p:sp>
        <p:nvSpPr>
          <p:cNvPr id="13" name="Text Box 1029"/>
          <p:cNvSpPr txBox="1">
            <a:spLocks noChangeArrowheads="1"/>
          </p:cNvSpPr>
          <p:nvPr/>
        </p:nvSpPr>
        <p:spPr bwMode="auto">
          <a:xfrm>
            <a:off x="2094599" y="3478906"/>
            <a:ext cx="671983" cy="784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dirty="0" smtClean="0"/>
              <a:t>ctrl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 dirty="0" smtClean="0"/>
              <a:t>03</a:t>
            </a:r>
            <a:endParaRPr lang="en-US" altLang="en-US" dirty="0"/>
          </a:p>
        </p:txBody>
      </p:sp>
      <p:sp>
        <p:nvSpPr>
          <p:cNvPr id="14" name="Text Box 1029"/>
          <p:cNvSpPr txBox="1">
            <a:spLocks noChangeArrowheads="1"/>
          </p:cNvSpPr>
          <p:nvPr/>
        </p:nvSpPr>
        <p:spPr bwMode="auto">
          <a:xfrm>
            <a:off x="2766478" y="3478906"/>
            <a:ext cx="1128887" cy="784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dirty="0" smtClean="0"/>
              <a:t>protocol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 dirty="0" smtClean="0"/>
              <a:t>C021</a:t>
            </a:r>
            <a:endParaRPr lang="en-US" altLang="en-US" dirty="0"/>
          </a:p>
        </p:txBody>
      </p:sp>
      <p:sp>
        <p:nvSpPr>
          <p:cNvPr id="15" name="Text Box 1029"/>
          <p:cNvSpPr txBox="1">
            <a:spLocks noChangeArrowheads="1"/>
          </p:cNvSpPr>
          <p:nvPr/>
        </p:nvSpPr>
        <p:spPr bwMode="auto">
          <a:xfrm>
            <a:off x="7329994" y="3478906"/>
            <a:ext cx="671983" cy="784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dirty="0" smtClean="0"/>
              <a:t>flag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 dirty="0" smtClean="0"/>
              <a:t>7E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24919" y="4335709"/>
            <a:ext cx="3657600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b="1" kern="0" dirty="0" smtClean="0">
                <a:solidFill>
                  <a:srgbClr val="FF0000"/>
                </a:solidFill>
              </a:rPr>
              <a:t>Note: </a:t>
            </a:r>
            <a:r>
              <a:rPr lang="en-US" sz="1100" b="1" i="1" kern="0" dirty="0" smtClean="0">
                <a:solidFill>
                  <a:srgbClr val="FF0000"/>
                </a:solidFill>
              </a:rPr>
              <a:t>length</a:t>
            </a:r>
            <a:r>
              <a:rPr lang="en-US" sz="1100" b="1" kern="0" dirty="0" smtClean="0">
                <a:solidFill>
                  <a:srgbClr val="FF0000"/>
                </a:solidFill>
              </a:rPr>
              <a:t> includes code, ID, length, and data fields</a:t>
            </a:r>
          </a:p>
        </p:txBody>
      </p:sp>
    </p:spTree>
    <p:extLst>
      <p:ext uri="{BB962C8B-B14F-4D97-AF65-F5344CB8AC3E}">
        <p14:creationId xmlns:p14="http://schemas.microsoft.com/office/powerpoint/2010/main" val="1779489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LCP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LCP configuration packets consist of TLVs describing options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 smtClean="0"/>
              <a:t>The following options are defined: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1</a:t>
            </a:r>
            <a:r>
              <a:rPr lang="en-US" sz="2000" dirty="0"/>
              <a:t>  </a:t>
            </a:r>
            <a:r>
              <a:rPr lang="en-US" sz="2000" b="1" dirty="0" smtClean="0"/>
              <a:t>M</a:t>
            </a:r>
            <a:r>
              <a:rPr lang="en-US" sz="2000" dirty="0" smtClean="0"/>
              <a:t>aximum </a:t>
            </a:r>
            <a:r>
              <a:rPr lang="en-US" sz="2000" b="1" dirty="0" smtClean="0"/>
              <a:t>R</a:t>
            </a:r>
            <a:r>
              <a:rPr lang="en-US" sz="2000" dirty="0" smtClean="0"/>
              <a:t>eceive </a:t>
            </a:r>
            <a:r>
              <a:rPr lang="en-US" sz="2000" b="1" dirty="0" smtClean="0"/>
              <a:t>U</a:t>
            </a:r>
            <a:r>
              <a:rPr lang="en-US" sz="2000" dirty="0" smtClean="0"/>
              <a:t>nit (default 1500B)</a:t>
            </a: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3</a:t>
            </a:r>
            <a:r>
              <a:rPr lang="en-US" sz="2000" dirty="0"/>
              <a:t>  </a:t>
            </a:r>
            <a:r>
              <a:rPr lang="en-US" sz="2000" dirty="0" smtClean="0"/>
              <a:t>Authentication Protocol (none or </a:t>
            </a:r>
            <a:r>
              <a:rPr lang="en-US" sz="2000" dirty="0" smtClean="0"/>
              <a:t>PAP/CHAP/EAP)</a:t>
            </a: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4</a:t>
            </a:r>
            <a:r>
              <a:rPr lang="en-US" sz="2000" dirty="0"/>
              <a:t>  </a:t>
            </a:r>
            <a:r>
              <a:rPr lang="en-US" sz="2000" dirty="0" smtClean="0"/>
              <a:t>Quality Protocol (used to monitor packet loss)</a:t>
            </a: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5</a:t>
            </a:r>
            <a:r>
              <a:rPr lang="en-US" sz="2000" dirty="0"/>
              <a:t>  </a:t>
            </a:r>
            <a:r>
              <a:rPr lang="en-US" sz="2000" dirty="0" smtClean="0"/>
              <a:t>Magic Number (random 4B number used in loopbacks)</a:t>
            </a: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7</a:t>
            </a:r>
            <a:r>
              <a:rPr lang="en-US" sz="2000" dirty="0"/>
              <a:t>  </a:t>
            </a:r>
            <a:r>
              <a:rPr lang="en-US" sz="2000" dirty="0" smtClean="0"/>
              <a:t>Protocol Field Compression (1B instead of 2B)</a:t>
            </a: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8</a:t>
            </a:r>
            <a:r>
              <a:rPr lang="en-US" sz="2000" dirty="0"/>
              <a:t>  </a:t>
            </a:r>
            <a:r>
              <a:rPr lang="en-US" sz="2000" dirty="0" smtClean="0"/>
              <a:t>Address and Control Field Compression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(omit constant address and control for data packets)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(we will see more later)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8449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PPP Authentication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1379" y="1488494"/>
            <a:ext cx="8363521" cy="51790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After LCP has configured a point-to-point link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PPP provides an optional authentication mechanism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 smtClean="0"/>
              <a:t>The authentication can be in either or both directions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b="1" dirty="0"/>
              <a:t>P</a:t>
            </a:r>
            <a:r>
              <a:rPr lang="en-US" sz="2000" dirty="0"/>
              <a:t>assword </a:t>
            </a:r>
            <a:r>
              <a:rPr lang="en-US" sz="2000" b="1" dirty="0"/>
              <a:t>A</a:t>
            </a:r>
            <a:r>
              <a:rPr lang="en-US" sz="2000" dirty="0"/>
              <a:t>uthentication </a:t>
            </a:r>
            <a:r>
              <a:rPr lang="en-US" sz="2000" b="1" dirty="0" smtClean="0"/>
              <a:t>P</a:t>
            </a:r>
            <a:r>
              <a:rPr lang="en-US" sz="2000" dirty="0" smtClean="0"/>
              <a:t>rotocol was a </a:t>
            </a:r>
            <a:r>
              <a:rPr lang="en-US" sz="2000" dirty="0"/>
              <a:t>primitive 2-way </a:t>
            </a:r>
            <a:r>
              <a:rPr lang="en-US" sz="2000" dirty="0" smtClean="0"/>
              <a:t>handshake</a:t>
            </a:r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	a password was sent in the clear until acknowledged</a:t>
            </a:r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PAP was obsoleted by RFC 1994</a:t>
            </a:r>
          </a:p>
          <a:p>
            <a:pPr marL="0" indent="0" defTabSz="46355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/>
              <a:t>PPP </a:t>
            </a:r>
            <a:r>
              <a:rPr lang="en-US" sz="2000" b="1" dirty="0"/>
              <a:t>C</a:t>
            </a:r>
            <a:r>
              <a:rPr lang="en-US" sz="2000" dirty="0"/>
              <a:t>hallenge </a:t>
            </a:r>
            <a:r>
              <a:rPr lang="en-US" sz="2000" b="1" dirty="0"/>
              <a:t>H</a:t>
            </a:r>
            <a:r>
              <a:rPr lang="en-US" sz="2000" dirty="0"/>
              <a:t>andshake </a:t>
            </a:r>
            <a:r>
              <a:rPr lang="en-US" sz="2000" b="1" dirty="0"/>
              <a:t>A</a:t>
            </a:r>
            <a:r>
              <a:rPr lang="en-US" sz="2000" dirty="0"/>
              <a:t>uthentication </a:t>
            </a:r>
            <a:r>
              <a:rPr lang="en-US" sz="2000" b="1" dirty="0" smtClean="0"/>
              <a:t>P</a:t>
            </a:r>
            <a:r>
              <a:rPr lang="en-US" sz="2000" dirty="0" smtClean="0"/>
              <a:t>rotocol is somewhat better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/>
              <a:t>authenticator </a:t>
            </a:r>
            <a:r>
              <a:rPr lang="en-US" sz="1800" dirty="0"/>
              <a:t>sends a "challenge" message to </a:t>
            </a:r>
            <a:r>
              <a:rPr lang="en-US" sz="1800" dirty="0" smtClean="0"/>
              <a:t>peer</a:t>
            </a:r>
            <a:endParaRPr lang="en-US" sz="18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/>
              <a:t>peer </a:t>
            </a:r>
            <a:r>
              <a:rPr lang="en-US" sz="1800" dirty="0"/>
              <a:t>responds with </a:t>
            </a:r>
            <a:r>
              <a:rPr lang="en-US" sz="1800" dirty="0" smtClean="0"/>
              <a:t>the (MD5) hash of </a:t>
            </a:r>
            <a:r>
              <a:rPr lang="en-US" sz="1800" dirty="0" err="1" smtClean="0"/>
              <a:t>ID+shared-secret+challenge</a:t>
            </a:r>
            <a:endParaRPr lang="en-US" sz="18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/>
              <a:t>authenticator </a:t>
            </a:r>
            <a:r>
              <a:rPr lang="en-US" sz="1800" dirty="0"/>
              <a:t>checks the response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         </a:t>
            </a:r>
            <a:r>
              <a:rPr lang="en-US" sz="1800" dirty="0" smtClean="0"/>
              <a:t>if correct then authentication is acknowledged else connection terminated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4.     </a:t>
            </a:r>
            <a:r>
              <a:rPr lang="en-US" sz="1800" dirty="0" smtClean="0"/>
              <a:t>if no response a new challenge is sent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 smtClean="0"/>
              <a:t>CHAP protects against replay attacks, but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requires shared secret to be open at both ends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63550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doesn’t scale well to authenticate many clients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463550" algn="l"/>
              </a:tabLst>
            </a:pPr>
            <a:r>
              <a:rPr lang="en-US" sz="2000" dirty="0"/>
              <a:t>RFC 2284 (obsoleted by 3748) defined PPP </a:t>
            </a:r>
            <a:r>
              <a:rPr lang="en-US" sz="2000" b="1" dirty="0"/>
              <a:t>E</a:t>
            </a:r>
            <a:r>
              <a:rPr lang="en-US" sz="2000" dirty="0"/>
              <a:t>xtensible </a:t>
            </a:r>
            <a:r>
              <a:rPr lang="en-US" sz="2000" b="1" dirty="0"/>
              <a:t>A</a:t>
            </a:r>
            <a:r>
              <a:rPr lang="en-US" sz="2000" dirty="0"/>
              <a:t>uthentication </a:t>
            </a:r>
            <a:r>
              <a:rPr lang="en-US" sz="2000" b="1" dirty="0"/>
              <a:t>P</a:t>
            </a:r>
            <a:r>
              <a:rPr lang="en-US" sz="2000" dirty="0"/>
              <a:t>rotocol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63550" algn="l"/>
              </a:tabLs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6792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PPPoX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1379" y="1488494"/>
            <a:ext cx="8363521" cy="51790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PPP can run over server layers other than HDLC over TDM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/>
              <a:t>RFC 2516 describes </a:t>
            </a:r>
            <a:r>
              <a:rPr lang="en-US" sz="2000" b="1" dirty="0" smtClean="0"/>
              <a:t>PPP</a:t>
            </a:r>
            <a:r>
              <a:rPr lang="en-US" sz="2000" dirty="0" smtClean="0"/>
              <a:t> </a:t>
            </a:r>
            <a:r>
              <a:rPr lang="en-US" sz="2000" b="1" dirty="0"/>
              <a:t>o</a:t>
            </a:r>
            <a:r>
              <a:rPr lang="en-US" sz="2000" dirty="0"/>
              <a:t>ver </a:t>
            </a:r>
            <a:r>
              <a:rPr lang="en-US" sz="2000" b="1" dirty="0"/>
              <a:t>E</a:t>
            </a:r>
            <a:r>
              <a:rPr lang="en-US" sz="2000" dirty="0"/>
              <a:t>thernet </a:t>
            </a:r>
            <a:endParaRPr lang="en-US" sz="2000" dirty="0" smtClean="0"/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	(uses </a:t>
            </a:r>
            <a:r>
              <a:rPr lang="en-US" sz="2000" dirty="0" err="1" smtClean="0"/>
              <a:t>EtherType</a:t>
            </a:r>
            <a:r>
              <a:rPr lang="en-US" sz="2000" dirty="0" smtClean="0"/>
              <a:t> 8863 for discovery phase and 8864 for session)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err="1" smtClean="0"/>
              <a:t>PPPoE</a:t>
            </a:r>
            <a:r>
              <a:rPr lang="en-US" sz="2000" dirty="0" smtClean="0"/>
              <a:t> was widely used for point-to-point connections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over an Ethernet in the First Mile link (e.g., DSL modem)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but has since between mostly replaced by newer protocols, such as L2TP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RFC </a:t>
            </a:r>
            <a:r>
              <a:rPr lang="en-US" sz="2000" dirty="0"/>
              <a:t>2364 describes </a:t>
            </a:r>
            <a:r>
              <a:rPr lang="en-US" sz="2000" b="1" dirty="0" smtClean="0"/>
              <a:t>PPP</a:t>
            </a:r>
            <a:r>
              <a:rPr lang="en-US" sz="2000" dirty="0" smtClean="0"/>
              <a:t> </a:t>
            </a:r>
            <a:r>
              <a:rPr lang="en-US" sz="2000" b="1" dirty="0" smtClean="0"/>
              <a:t>o</a:t>
            </a:r>
            <a:r>
              <a:rPr lang="en-US" sz="2000" dirty="0" smtClean="0"/>
              <a:t>ver </a:t>
            </a:r>
            <a:r>
              <a:rPr lang="en-US" sz="2000" b="1" dirty="0"/>
              <a:t>A</a:t>
            </a:r>
            <a:r>
              <a:rPr lang="en-US" sz="2000" dirty="0"/>
              <a:t>TM </a:t>
            </a:r>
            <a:r>
              <a:rPr lang="en-US" sz="2000" dirty="0" smtClean="0"/>
              <a:t> (actually PPP in AAL5 in ATM)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err="1" smtClean="0"/>
              <a:t>PPPoA</a:t>
            </a:r>
            <a:r>
              <a:rPr lang="en-US" sz="2000" dirty="0" smtClean="0"/>
              <a:t> was widely </a:t>
            </a:r>
            <a:r>
              <a:rPr lang="en-US" sz="2000" dirty="0"/>
              <a:t>used for point-to-point </a:t>
            </a:r>
            <a:r>
              <a:rPr lang="en-US" sz="2000" dirty="0" smtClean="0"/>
              <a:t>connections 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over ATM-based DSL modems (ATM transport)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but has been phased out with adoption of Ethernet transport in DSL (PTM)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9690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26931" y="2530273"/>
            <a:ext cx="6800850" cy="24384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10000"/>
              </a:spcBef>
              <a:defRPr/>
            </a:pPr>
            <a:r>
              <a:rPr lang="en-US" dirty="0" smtClean="0"/>
              <a:t>MLPPP</a:t>
            </a:r>
          </a:p>
        </p:txBody>
      </p:sp>
    </p:spTree>
    <p:extLst>
      <p:ext uri="{BB962C8B-B14F-4D97-AF65-F5344CB8AC3E}">
        <p14:creationId xmlns:p14="http://schemas.microsoft.com/office/powerpoint/2010/main" val="2672306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Multiplexing terminology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There are mechanisms to efficiently utilize </a:t>
            </a:r>
            <a:r>
              <a:rPr lang="en-US" sz="2000" i="1" dirty="0" smtClean="0"/>
              <a:t>links</a:t>
            </a:r>
            <a:r>
              <a:rPr lang="en-US" sz="2000" dirty="0" smtClean="0"/>
              <a:t> in a </a:t>
            </a:r>
            <a:r>
              <a:rPr lang="en-US" sz="2000" i="1" dirty="0" smtClean="0"/>
              <a:t>network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err="1" smtClean="0"/>
              <a:t>Duplexing</a:t>
            </a:r>
            <a:r>
              <a:rPr lang="en-US" sz="2000" dirty="0" smtClean="0"/>
              <a:t> (half/full duplex)</a:t>
            </a:r>
          </a:p>
          <a:p>
            <a:pPr marL="573088" indent="-34131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	sending information in both directions on same link</a:t>
            </a:r>
          </a:p>
          <a:p>
            <a:pPr marL="573088" indent="-34131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	examples: FDD, TDD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Multiplexing</a:t>
            </a:r>
          </a:p>
          <a:p>
            <a:pPr marL="573088" indent="-34131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	sending multiple flows of information on same link</a:t>
            </a:r>
          </a:p>
          <a:p>
            <a:pPr marL="573088" indent="-34131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	examples: FDM, TDM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Inverse multiplexing</a:t>
            </a:r>
          </a:p>
          <a:p>
            <a:pPr marL="519113" indent="-51911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	sending a single flow of information on multiple links</a:t>
            </a:r>
          </a:p>
          <a:p>
            <a:pPr marL="519113" indent="-51911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	examples: LAG, link bonding, ECMP, VCAT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Multiple Access</a:t>
            </a:r>
          </a:p>
          <a:p>
            <a:pPr marL="0" indent="0" defTabSz="51911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    </a:t>
            </a:r>
            <a:r>
              <a:rPr lang="en-US" sz="2000" dirty="0" smtClean="0"/>
              <a:t>	multiplexing </a:t>
            </a:r>
            <a:r>
              <a:rPr lang="en-US" sz="2000" dirty="0" smtClean="0"/>
              <a:t>uncoordinated users</a:t>
            </a:r>
          </a:p>
          <a:p>
            <a:pPr marL="0" indent="0" defTabSz="51911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smtClean="0"/>
              <a:t>	examples</a:t>
            </a:r>
            <a:r>
              <a:rPr lang="en-US" sz="2000" dirty="0" smtClean="0"/>
              <a:t>, FDMA, TDMA, CDMA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850740" y="2235200"/>
            <a:ext cx="1872343" cy="0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082968" y="3316514"/>
            <a:ext cx="1545768" cy="0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476532" y="4151084"/>
            <a:ext cx="1173978" cy="0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405637" y="2075543"/>
            <a:ext cx="85299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354836" y="2373085"/>
            <a:ext cx="85299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574971" y="2917371"/>
            <a:ext cx="507997" cy="3991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574970" y="3338285"/>
            <a:ext cx="507997" cy="3991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469275" y="4303484"/>
            <a:ext cx="1173978" cy="0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476533" y="4455884"/>
            <a:ext cx="1173978" cy="0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454758" y="4608284"/>
            <a:ext cx="1173978" cy="0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545940" y="4361543"/>
            <a:ext cx="852992" cy="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574970" y="3338285"/>
            <a:ext cx="42649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01466" y="5405190"/>
            <a:ext cx="1641787" cy="0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493469" y="5006047"/>
            <a:ext cx="507997" cy="3991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493468" y="5426961"/>
            <a:ext cx="507997" cy="399143"/>
          </a:xfrm>
          <a:prstGeom prst="straightConnector1">
            <a:avLst/>
          </a:prstGeom>
          <a:ln w="28575">
            <a:solidFill>
              <a:srgbClr val="009E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493468" y="5426961"/>
            <a:ext cx="426496" cy="0"/>
          </a:xfrm>
          <a:prstGeom prst="straightConnector1">
            <a:avLst/>
          </a:prstGeom>
          <a:ln w="28575">
            <a:solidFill>
              <a:srgbClr val="A162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311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Mux types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 smtClean="0"/>
              <a:t>How do we distribute packets over N links?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smtClean="0"/>
              <a:t>The simplest way would be to send them round robin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and forward them as received at the other side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but this would result in excessive </a:t>
            </a:r>
            <a:r>
              <a:rPr lang="en-US" sz="2000" dirty="0" err="1" smtClean="0"/>
              <a:t>misordering</a:t>
            </a:r>
            <a:endParaRPr lang="en-US" sz="2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smtClean="0"/>
              <a:t>There are two philosophies to fix this problem: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 smtClean="0"/>
              <a:t>1. </a:t>
            </a:r>
            <a:r>
              <a:rPr lang="en-US" sz="2000" i="1" dirty="0" smtClean="0"/>
              <a:t>consistent mapping </a:t>
            </a:r>
            <a:r>
              <a:rPr lang="en-US" sz="2000" dirty="0" smtClean="0"/>
              <a:t>(ECMP, LAG)</a:t>
            </a:r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map flows consistently onto the same link </a:t>
            </a:r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(usually by hashing the header)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 smtClean="0"/>
              <a:t>2. </a:t>
            </a:r>
            <a:r>
              <a:rPr lang="en-US" sz="2000" i="1" dirty="0" smtClean="0"/>
              <a:t>differential delay compensation </a:t>
            </a:r>
            <a:r>
              <a:rPr lang="en-US" sz="2000" dirty="0" smtClean="0"/>
              <a:t>(VCAT, EFM bonding, MLPPP)</a:t>
            </a:r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optionally fragment</a:t>
            </a:r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add a sequence number (SN) </a:t>
            </a:r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send over any link (round robin, queuing, etc.)</a:t>
            </a:r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forward at the other side according to sequence number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5264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379" y="187865"/>
            <a:ext cx="6922443" cy="787227"/>
          </a:xfrm>
        </p:spPr>
        <p:txBody>
          <a:bodyPr/>
          <a:lstStyle/>
          <a:p>
            <a:r>
              <a:rPr lang="en-US" dirty="0" smtClean="0"/>
              <a:t>MLPPP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1378" y="1687132"/>
            <a:ext cx="8534972" cy="498036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Based on ISO 7776 (X.25 LAPB data link procedures)</a:t>
            </a:r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RFC 1990 defines an inverse MUX mechanism for PPP that:</a:t>
            </a:r>
          </a:p>
          <a:p>
            <a:pPr defTabSz="463550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aggregates multiple PPP links (possibly of different rates/technologies)</a:t>
            </a:r>
          </a:p>
          <a:p>
            <a:pPr defTabSz="463550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presents </a:t>
            </a:r>
            <a:r>
              <a:rPr lang="en-US" sz="2000" dirty="0"/>
              <a:t>to applications </a:t>
            </a:r>
            <a:r>
              <a:rPr lang="en-US" sz="2000" dirty="0" smtClean="0"/>
              <a:t>a single virtual PPP link with higher data-rate</a:t>
            </a:r>
          </a:p>
          <a:p>
            <a:pPr defTabSz="463550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optionally fragments/reassembles packets</a:t>
            </a:r>
          </a:p>
          <a:p>
            <a:pPr defTabSz="463550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the sender MUST fragment packets with size exceeding some maximum</a:t>
            </a:r>
          </a:p>
          <a:p>
            <a:pPr defTabSz="463550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adds a special MLPPP header </a:t>
            </a:r>
          </a:p>
          <a:p>
            <a:pPr lvl="1" defTabSz="463550">
              <a:spcBef>
                <a:spcPts val="0"/>
              </a:spcBef>
            </a:pPr>
            <a:r>
              <a:rPr lang="en-US" dirty="0" smtClean="0"/>
              <a:t>based on PPP over HDLC header</a:t>
            </a:r>
          </a:p>
          <a:p>
            <a:pPr lvl="1" defTabSz="463550">
              <a:spcBef>
                <a:spcPts val="0"/>
              </a:spcBef>
            </a:pPr>
            <a:r>
              <a:rPr lang="en-US" dirty="0" smtClean="0"/>
              <a:t>contains a 12b or 24b sequence number for in-order forwarding</a:t>
            </a:r>
          </a:p>
          <a:p>
            <a:pPr lvl="1" defTabSz="463550">
              <a:spcBef>
                <a:spcPts val="0"/>
              </a:spcBef>
            </a:pPr>
            <a:r>
              <a:rPr lang="en-US" dirty="0" smtClean="0"/>
              <a:t>marks </a:t>
            </a:r>
            <a:r>
              <a:rPr lang="en-US" b="1" dirty="0" smtClean="0"/>
              <a:t>B</a:t>
            </a:r>
            <a:r>
              <a:rPr lang="en-US" dirty="0" smtClean="0"/>
              <a:t>eginning and </a:t>
            </a:r>
            <a:r>
              <a:rPr lang="en-US" b="1" dirty="0" smtClean="0"/>
              <a:t>E</a:t>
            </a:r>
            <a:r>
              <a:rPr lang="en-US" dirty="0" smtClean="0"/>
              <a:t>nd of fragment (B and E fields)</a:t>
            </a:r>
          </a:p>
          <a:p>
            <a:pPr marL="457188" lvl="1" indent="0" defTabSz="457200">
              <a:spcBef>
                <a:spcPts val="0"/>
              </a:spcBef>
              <a:buNone/>
              <a:tabLst>
                <a:tab pos="739775" algn="l"/>
              </a:tabLst>
            </a:pPr>
            <a:r>
              <a:rPr lang="en-US" dirty="0"/>
              <a:t>	</a:t>
            </a:r>
            <a:r>
              <a:rPr lang="en-US" dirty="0" smtClean="0"/>
              <a:t>	an </a:t>
            </a:r>
            <a:r>
              <a:rPr lang="en-US" dirty="0" err="1" smtClean="0"/>
              <a:t>unfragmented</a:t>
            </a:r>
            <a:r>
              <a:rPr lang="en-US" dirty="0" smtClean="0"/>
              <a:t> packet has both B and E set</a:t>
            </a:r>
          </a:p>
          <a:p>
            <a:pPr defTabSz="463550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distributes the packets/fragments over the links</a:t>
            </a:r>
          </a:p>
          <a:p>
            <a:pPr defTabSz="463550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the receiver MUST buffer packets/fragments and forward them in-order</a:t>
            </a:r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 smtClean="0"/>
          </a:p>
        </p:txBody>
      </p:sp>
      <p:grpSp>
        <p:nvGrpSpPr>
          <p:cNvPr id="20" name="Group 19"/>
          <p:cNvGrpSpPr/>
          <p:nvPr/>
        </p:nvGrpSpPr>
        <p:grpSpPr>
          <a:xfrm>
            <a:off x="5577583" y="1184742"/>
            <a:ext cx="3412477" cy="725950"/>
            <a:chOff x="3192604" y="211019"/>
            <a:chExt cx="5530381" cy="1033313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841105" y="613395"/>
              <a:ext cx="4133384" cy="0"/>
            </a:xfrm>
            <a:prstGeom prst="line">
              <a:avLst/>
            </a:prstGeom>
            <a:ln w="571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3841105" y="958229"/>
              <a:ext cx="4133384" cy="1"/>
            </a:xfrm>
            <a:prstGeom prst="line">
              <a:avLst/>
            </a:prstGeom>
            <a:ln w="571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3841105" y="835108"/>
              <a:ext cx="4133384" cy="1"/>
            </a:xfrm>
            <a:prstGeom prst="line">
              <a:avLst/>
            </a:prstGeom>
            <a:ln w="571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3841105" y="724251"/>
              <a:ext cx="4133384" cy="1"/>
            </a:xfrm>
            <a:prstGeom prst="line">
              <a:avLst/>
            </a:prstGeom>
            <a:ln w="571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3723283" y="443833"/>
              <a:ext cx="231818" cy="6766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844579" y="440591"/>
              <a:ext cx="231818" cy="6766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3840916" y="427162"/>
              <a:ext cx="4133573" cy="0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976115" y="211019"/>
              <a:ext cx="1923044" cy="3504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sz="1000" b="1" kern="0" dirty="0" smtClean="0"/>
                <a:t>aggregate PPP link</a:t>
              </a:r>
              <a:endParaRPr lang="en-US" sz="1000" b="1" kern="0" dirty="0" smtClean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841506" y="343419"/>
              <a:ext cx="0" cy="178739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970327" y="326175"/>
              <a:ext cx="0" cy="178739"/>
            </a:xfrm>
            <a:prstGeom prst="line">
              <a:avLst/>
            </a:prstGeom>
            <a:ln w="190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192604" y="799205"/>
              <a:ext cx="646588" cy="1"/>
            </a:xfrm>
            <a:prstGeom prst="line">
              <a:avLst/>
            </a:prstGeom>
            <a:ln w="571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8076397" y="778921"/>
              <a:ext cx="646588" cy="1"/>
            </a:xfrm>
            <a:prstGeom prst="line">
              <a:avLst/>
            </a:prstGeom>
            <a:ln w="571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485779" y="915767"/>
              <a:ext cx="2897182" cy="3285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b="1" kern="0" dirty="0" smtClean="0"/>
                <a:t>individual </a:t>
              </a:r>
              <a:r>
                <a:rPr lang="en-US" sz="900" b="1" kern="0" dirty="0" err="1" smtClean="0"/>
                <a:t>PPPoHDLC</a:t>
              </a:r>
              <a:r>
                <a:rPr lang="en-US" sz="900" b="1" kern="0" dirty="0" smtClean="0"/>
                <a:t>  links</a:t>
              </a:r>
              <a:endParaRPr lang="en-US" sz="900" b="1" kern="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40705402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361378" y="1580827"/>
            <a:ext cx="8491220" cy="498074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  <a:buFontTx/>
              <a:buNone/>
            </a:pPr>
            <a:r>
              <a:rPr lang="en-US" sz="2000" dirty="0" smtClean="0"/>
              <a:t>RAD developed the idea of optimally relocating VNFs in the network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 smtClean="0"/>
              <a:t>	from the edge (CPE) through aggregation through </a:t>
            </a:r>
            <a:r>
              <a:rPr lang="en-US" sz="1800" dirty="0" err="1" smtClean="0"/>
              <a:t>PoPs</a:t>
            </a:r>
            <a:r>
              <a:rPr lang="en-US" sz="1800" dirty="0" smtClean="0"/>
              <a:t> and HQs to datacenters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dirty="0" smtClean="0"/>
              <a:t>This is called </a:t>
            </a:r>
            <a:r>
              <a:rPr lang="en-US" sz="2000" b="1" dirty="0" smtClean="0"/>
              <a:t>Distributed-NFV </a:t>
            </a:r>
            <a:r>
              <a:rPr lang="en-US" sz="2000" dirty="0" smtClean="0"/>
              <a:t>(DNFV)</a:t>
            </a:r>
            <a:r>
              <a:rPr lang="en-US" sz="2000" b="1" dirty="0" smtClean="0"/>
              <a:t> 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Optimal location of a functionality needs to take into consideration: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resource availability (computational power, storage, bandwidth)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i="1" dirty="0" smtClean="0">
                <a:solidFill>
                  <a:schemeClr val="tx1"/>
                </a:solidFill>
              </a:rPr>
              <a:t>real-estate</a:t>
            </a:r>
            <a:r>
              <a:rPr lang="en-US" sz="1600" dirty="0" smtClean="0">
                <a:solidFill>
                  <a:schemeClr val="tx1"/>
                </a:solidFill>
              </a:rPr>
              <a:t> availability and costs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energy and cooling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management and maintenance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other economies of scale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security and privacy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regulatory issues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For example, consider moving a DPI engine from where it is needed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	this requires sending the packets to be inspected to a remote DPI engine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If bandwidth is unavailable or expensive or excessive delay is added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	then DPI must not be relocated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	even if computational resources are less expensive elsewhere!</a:t>
            </a:r>
          </a:p>
          <a:p>
            <a:pPr>
              <a:spcBef>
                <a:spcPts val="1200"/>
              </a:spcBef>
              <a:buFontTx/>
              <a:buNone/>
            </a:pPr>
            <a:endParaRPr lang="en-US" sz="1800" dirty="0" smtClean="0"/>
          </a:p>
          <a:p>
            <a:pPr>
              <a:spcBef>
                <a:spcPts val="1200"/>
              </a:spcBef>
              <a:buFontTx/>
              <a:buNone/>
            </a:pPr>
            <a:endParaRPr lang="en-US" sz="1800" dirty="0" smtClean="0"/>
          </a:p>
          <a:p>
            <a:pPr>
              <a:spcBef>
                <a:spcPct val="0"/>
              </a:spcBef>
              <a:buFontTx/>
              <a:buNone/>
            </a:pPr>
            <a:endParaRPr lang="en-US" sz="1800" dirty="0" smtClean="0"/>
          </a:p>
          <a:p>
            <a:pPr>
              <a:spcBef>
                <a:spcPct val="0"/>
              </a:spcBef>
              <a:buFontTx/>
              <a:buNone/>
            </a:pPr>
            <a:endParaRPr lang="en-US" sz="2000" dirty="0" smtClean="0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dirty="0" smtClean="0"/>
              <a:t>Distributed NFV</a:t>
            </a:r>
          </a:p>
        </p:txBody>
      </p:sp>
    </p:spTree>
    <p:extLst>
      <p:ext uri="{BB962C8B-B14F-4D97-AF65-F5344CB8AC3E}">
        <p14:creationId xmlns:p14="http://schemas.microsoft.com/office/powerpoint/2010/main" val="2835391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r>
              <a:rPr lang="en-US" dirty="0" smtClean="0"/>
              <a:t>ragmentation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1378" y="1687132"/>
            <a:ext cx="8534972" cy="4980368"/>
          </a:xfrm>
        </p:spPr>
        <p:txBody>
          <a:bodyPr/>
          <a:lstStyle/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Before fragmentation, packets </a:t>
            </a:r>
            <a:r>
              <a:rPr lang="en-US" sz="2000" dirty="0"/>
              <a:t>are </a:t>
            </a:r>
            <a:r>
              <a:rPr lang="en-US" sz="2000" dirty="0" smtClean="0"/>
              <a:t>PPP encapsulated according to </a:t>
            </a:r>
            <a:r>
              <a:rPr lang="en-US" sz="2000" i="1" dirty="0" smtClean="0"/>
              <a:t>basic</a:t>
            </a:r>
            <a:r>
              <a:rPr lang="en-US" sz="2000" dirty="0" smtClean="0"/>
              <a:t> PPP </a:t>
            </a:r>
          </a:p>
          <a:p>
            <a:pPr defTabSz="463550">
              <a:lnSpc>
                <a:spcPct val="100000"/>
              </a:lnSpc>
              <a:spcBef>
                <a:spcPts val="0"/>
              </a:spcBef>
            </a:pPr>
            <a:r>
              <a:rPr lang="en-US" sz="2000" i="1" dirty="0" smtClean="0"/>
              <a:t>not</a:t>
            </a:r>
            <a:r>
              <a:rPr lang="en-US" sz="2000" dirty="0" smtClean="0"/>
              <a:t> PPP in HDLC and so does not contain address </a:t>
            </a:r>
            <a:r>
              <a:rPr lang="en-US" sz="2000" dirty="0" smtClean="0"/>
              <a:t>(FF) or </a:t>
            </a:r>
            <a:r>
              <a:rPr lang="en-US" sz="2000" dirty="0" smtClean="0"/>
              <a:t>ctrl </a:t>
            </a:r>
            <a:r>
              <a:rPr lang="en-US" sz="2000" dirty="0" smtClean="0"/>
              <a:t>(03) fields</a:t>
            </a:r>
            <a:endParaRPr lang="en-US" sz="2000" dirty="0" smtClean="0"/>
          </a:p>
          <a:p>
            <a:pPr defTabSz="463550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consists of protocol </a:t>
            </a:r>
            <a:r>
              <a:rPr lang="en-US" sz="2000" dirty="0" smtClean="0"/>
              <a:t>field for packet (e.g., 0021 for IPv4)</a:t>
            </a:r>
          </a:p>
          <a:p>
            <a:pPr marL="0" indent="0" defTabSz="46355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 smtClean="0"/>
              <a:t>Then the MLPPP header is added to each fragment</a:t>
            </a:r>
          </a:p>
          <a:p>
            <a:pPr marL="0" indent="0" defTabSz="46355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 smtClean="0"/>
              <a:t>Finally the PPP in HDLC header is added</a:t>
            </a:r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with address=FF, ctrl=03, protocol=003D for MLPPP</a:t>
            </a:r>
          </a:p>
          <a:p>
            <a:pPr marL="0" indent="0" defTabSz="46355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 smtClean="0"/>
              <a:t>Note that the beginning fragment (or full packet) has multiple headers</a:t>
            </a:r>
          </a:p>
          <a:p>
            <a:pPr defTabSz="463550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PPP in HDLC for the link (no address or ctrl, protocol = 003D)</a:t>
            </a:r>
          </a:p>
          <a:p>
            <a:pPr defTabSz="463550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MLPPP header for fragment in link</a:t>
            </a:r>
          </a:p>
          <a:p>
            <a:pPr defTabSz="463550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PPP header </a:t>
            </a:r>
            <a:r>
              <a:rPr lang="en-US" sz="2000" dirty="0"/>
              <a:t>for </a:t>
            </a:r>
            <a:r>
              <a:rPr lang="en-US" sz="2000" dirty="0" smtClean="0"/>
              <a:t>packet with true protocol number (e.g., 0021)</a:t>
            </a:r>
            <a:endParaRPr lang="en-US" sz="2000" dirty="0"/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1369074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/>
          <p:cNvCxnSpPr/>
          <p:nvPr/>
        </p:nvCxnSpPr>
        <p:spPr>
          <a:xfrm>
            <a:off x="4558066" y="2089163"/>
            <a:ext cx="1" cy="1332325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5912" y="1596980"/>
            <a:ext cx="3631840" cy="410836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MLPPP formats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28790" y="2047741"/>
            <a:ext cx="3618963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5911" y="2509234"/>
            <a:ext cx="3618963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8788" y="2970726"/>
            <a:ext cx="3618963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8788" y="3421488"/>
            <a:ext cx="3618963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8788" y="5235262"/>
            <a:ext cx="3618963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35617" y="5279040"/>
            <a:ext cx="579549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b="1" kern="0" dirty="0" smtClean="0"/>
              <a:t>FCS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957590" y="1596980"/>
            <a:ext cx="1" cy="467501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4905" y="1628746"/>
            <a:ext cx="1399502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b="1" kern="0" dirty="0" smtClean="0"/>
              <a:t>address  FF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3651" y="1624886"/>
            <a:ext cx="1399502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b="1" kern="0" dirty="0" smtClean="0"/>
              <a:t>control 03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0583" y="2089806"/>
            <a:ext cx="2529616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kern="0" dirty="0" smtClean="0"/>
              <a:t>protocol  003D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944712" y="2494856"/>
            <a:ext cx="1" cy="467501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16041" y="2506230"/>
            <a:ext cx="1" cy="467501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64904" y="2514394"/>
            <a:ext cx="1" cy="467501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6936" y="2526839"/>
            <a:ext cx="277968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b="1" kern="0" dirty="0" smtClean="0"/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9489" y="2524691"/>
            <a:ext cx="277968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b="1" kern="0" dirty="0" smtClean="0"/>
              <a:t>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6433" y="2535632"/>
            <a:ext cx="1383402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b="1" kern="0" dirty="0" smtClean="0"/>
              <a:t>RESERVED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79751" y="2539283"/>
            <a:ext cx="1383402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b="1" kern="0" dirty="0" smtClean="0"/>
              <a:t>SN Byte 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5233" y="3016011"/>
            <a:ext cx="2069203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b="1" kern="0" dirty="0" smtClean="0"/>
              <a:t>SN Bytes 2 and 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85233" y="4277825"/>
            <a:ext cx="2069203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b="1" kern="0" dirty="0" smtClean="0"/>
              <a:t>fragment data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99269" y="1624886"/>
            <a:ext cx="1430092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b="1" kern="0" dirty="0" smtClean="0"/>
              <a:t>PPP header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54709" y="2402154"/>
            <a:ext cx="100884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sz="2000" b="1" kern="0" dirty="0" smtClean="0"/>
              <a:t>MLPPP </a:t>
            </a:r>
          </a:p>
          <a:p>
            <a:r>
              <a:rPr lang="en-US" sz="2000" b="1" kern="0" dirty="0" smtClean="0"/>
              <a:t>header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29897" y="5274311"/>
            <a:ext cx="1056336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b="1" kern="0" dirty="0" smtClean="0"/>
              <a:t>PPP FCS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342595" y="1594832"/>
            <a:ext cx="3631840" cy="410836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5355473" y="2045593"/>
            <a:ext cx="3618963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342594" y="2507086"/>
            <a:ext cx="3618963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355471" y="2968578"/>
            <a:ext cx="3618963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355471" y="5233114"/>
            <a:ext cx="3618963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862300" y="5276892"/>
            <a:ext cx="579549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b="1" kern="0" dirty="0" smtClean="0"/>
              <a:t>FCS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7184273" y="1594832"/>
            <a:ext cx="1" cy="467501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591588" y="1626598"/>
            <a:ext cx="1399502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b="1" kern="0" dirty="0" smtClean="0"/>
              <a:t>address  FF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90334" y="1622738"/>
            <a:ext cx="1399502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b="1" kern="0" dirty="0" smtClean="0"/>
              <a:t>control 03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29277" y="2061327"/>
            <a:ext cx="2071349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kern="0" dirty="0" smtClean="0"/>
              <a:t>protocol  003D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6398664" y="2492708"/>
            <a:ext cx="1" cy="467501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842724" y="2504082"/>
            <a:ext cx="1" cy="467501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591587" y="2512246"/>
            <a:ext cx="1" cy="467501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313619" y="2524691"/>
            <a:ext cx="277968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b="1" kern="0" dirty="0" smtClean="0"/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556172" y="2522543"/>
            <a:ext cx="277968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b="1" kern="0" dirty="0" smtClean="0"/>
              <a:t>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863116" y="2533484"/>
            <a:ext cx="602085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b="1" kern="0" dirty="0" smtClean="0"/>
              <a:t>RES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177302" y="2549152"/>
            <a:ext cx="1383402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b="1" kern="0" dirty="0" smtClean="0"/>
              <a:t>SN (12b)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355732" y="3970761"/>
            <a:ext cx="2069203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b="1" kern="0" dirty="0" smtClean="0"/>
              <a:t>fragment data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4392783" y="3421488"/>
            <a:ext cx="358465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378833" y="2089163"/>
            <a:ext cx="358465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49713" y="5869913"/>
            <a:ext cx="3725220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800" b="1" kern="0" dirty="0" smtClean="0"/>
              <a:t>long (24b) sequence number format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27647" y="5869913"/>
            <a:ext cx="3739708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800" b="1" kern="0" dirty="0" smtClean="0"/>
              <a:t>short (12b) sequence number format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42626" y="6367755"/>
            <a:ext cx="3988913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800" b="1" kern="0" dirty="0" smtClean="0"/>
              <a:t>Note: RESERVED fields must be set to 0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135230" y="3865718"/>
            <a:ext cx="3618963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20256" y="3438659"/>
            <a:ext cx="2984133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kern="0" dirty="0" smtClean="0">
                <a:solidFill>
                  <a:schemeClr val="bg2"/>
                </a:solidFill>
              </a:rPr>
              <a:t>if B=1 protocol </a:t>
            </a:r>
            <a:r>
              <a:rPr lang="en-US" sz="1800" b="1" kern="0" dirty="0" smtClean="0">
                <a:solidFill>
                  <a:schemeClr val="bg2"/>
                </a:solidFill>
              </a:rPr>
              <a:t>(e.g., 0021)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349033" y="3438659"/>
            <a:ext cx="361896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705434" y="3008064"/>
            <a:ext cx="2984133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kern="0" dirty="0" smtClean="0">
                <a:solidFill>
                  <a:schemeClr val="bg2"/>
                </a:solidFill>
              </a:rPr>
              <a:t>if B=1 protocol </a:t>
            </a:r>
            <a:r>
              <a:rPr lang="en-US" sz="1800" b="1" kern="0" dirty="0" smtClean="0">
                <a:solidFill>
                  <a:schemeClr val="bg2"/>
                </a:solidFill>
              </a:rPr>
              <a:t>(e.g., 0021)</a:t>
            </a:r>
          </a:p>
        </p:txBody>
      </p:sp>
    </p:spTree>
    <p:extLst>
      <p:ext uri="{BB962C8B-B14F-4D97-AF65-F5344CB8AC3E}">
        <p14:creationId xmlns:p14="http://schemas.microsoft.com/office/powerpoint/2010/main" val="451100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MLPPP sending procedures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1379" y="1447940"/>
            <a:ext cx="8412970" cy="5108503"/>
          </a:xfrm>
        </p:spPr>
        <p:txBody>
          <a:bodyPr/>
          <a:lstStyle/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Sequence numbers are incremented for every packet/fragment</a:t>
            </a:r>
          </a:p>
          <a:p>
            <a:pPr marL="0" indent="0" defTabSz="463550">
              <a:lnSpc>
                <a:spcPct val="100000"/>
              </a:lnSpc>
              <a:spcBef>
                <a:spcPts val="1200"/>
              </a:spcBef>
              <a:buNone/>
            </a:pPr>
            <a:endParaRPr lang="en-US" sz="2000" dirty="0" smtClean="0"/>
          </a:p>
          <a:p>
            <a:pPr marL="0" indent="0" defTabSz="463550">
              <a:lnSpc>
                <a:spcPct val="100000"/>
              </a:lnSpc>
              <a:spcBef>
                <a:spcPts val="1200"/>
              </a:spcBef>
              <a:buNone/>
            </a:pPr>
            <a:endParaRPr lang="en-US" sz="2000" dirty="0" smtClean="0"/>
          </a:p>
          <a:p>
            <a:pPr marL="0" indent="0" defTabSz="463550">
              <a:lnSpc>
                <a:spcPct val="100000"/>
              </a:lnSpc>
              <a:spcBef>
                <a:spcPts val="600"/>
              </a:spcBef>
              <a:buNone/>
            </a:pPr>
            <a:endParaRPr lang="en-US" sz="1800" dirty="0" smtClean="0"/>
          </a:p>
          <a:p>
            <a:pPr marL="0" indent="0" defTabSz="46355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 smtClean="0"/>
              <a:t>It </a:t>
            </a:r>
            <a:r>
              <a:rPr lang="en-US" sz="2000" dirty="0" smtClean="0"/>
              <a:t>is permissible </a:t>
            </a:r>
            <a:r>
              <a:rPr lang="en-US" sz="2000" dirty="0"/>
              <a:t>to </a:t>
            </a:r>
            <a:r>
              <a:rPr lang="en-US" sz="2000" dirty="0" smtClean="0"/>
              <a:t>distribute over links using </a:t>
            </a:r>
            <a:r>
              <a:rPr lang="en-US" sz="2000" dirty="0"/>
              <a:t>simple round-robin</a:t>
            </a:r>
          </a:p>
          <a:p>
            <a:pPr marL="57149" indent="0" defTabSz="2333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	but this taxes the delay compensation mechanism</a:t>
            </a:r>
          </a:p>
          <a:p>
            <a:pPr marL="0" indent="0" defTabSz="46355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 smtClean="0"/>
              <a:t>If all links have the same nominal data rate</a:t>
            </a:r>
          </a:p>
          <a:p>
            <a:pPr defTabSz="46355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	</a:t>
            </a:r>
            <a:r>
              <a:rPr lang="en-US" sz="2000" dirty="0" smtClean="0"/>
              <a:t>it is advisable to fragment packets into fragments of </a:t>
            </a:r>
            <a:r>
              <a:rPr lang="en-US" sz="2000" dirty="0"/>
              <a:t>equal </a:t>
            </a:r>
            <a:r>
              <a:rPr lang="en-US" sz="2000" dirty="0" smtClean="0"/>
              <a:t>sizes </a:t>
            </a:r>
            <a:endParaRPr lang="en-US" sz="2000" dirty="0"/>
          </a:p>
          <a:p>
            <a:pPr marL="0" indent="0" defTabSz="46355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 smtClean="0"/>
              <a:t>If links have different </a:t>
            </a:r>
            <a:r>
              <a:rPr lang="en-US" sz="2000" dirty="0"/>
              <a:t>data rates</a:t>
            </a:r>
          </a:p>
          <a:p>
            <a:pPr defTabSz="463550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it is advisable to use fragment </a:t>
            </a:r>
            <a:r>
              <a:rPr lang="en-US" sz="2000" dirty="0"/>
              <a:t>sizes </a:t>
            </a:r>
            <a:r>
              <a:rPr lang="en-US" sz="2000" dirty="0" smtClean="0"/>
              <a:t>proportional </a:t>
            </a:r>
            <a:r>
              <a:rPr lang="en-US" sz="2000" dirty="0"/>
              <a:t>to </a:t>
            </a:r>
            <a:r>
              <a:rPr lang="en-US" sz="2000" dirty="0" smtClean="0"/>
              <a:t>relative rate</a:t>
            </a:r>
            <a:endParaRPr lang="en-US" sz="2000" dirty="0"/>
          </a:p>
          <a:p>
            <a:pPr marL="339725" indent="-339725" defTabSz="46355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alternatively, </a:t>
            </a:r>
            <a:r>
              <a:rPr lang="en-US" sz="2000" dirty="0" smtClean="0"/>
              <a:t>the sender may use equal-size fragments</a:t>
            </a:r>
          </a:p>
          <a:p>
            <a:pPr marL="0" indent="0" defTabSz="33972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but send a number of fragments per </a:t>
            </a:r>
            <a:r>
              <a:rPr lang="en-US" sz="2000" dirty="0"/>
              <a:t>link proportional to </a:t>
            </a:r>
            <a:r>
              <a:rPr lang="en-US" sz="2000" dirty="0" smtClean="0"/>
              <a:t>relative rate</a:t>
            </a: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smtClean="0"/>
              <a:t>A sender may use any other distribution mechanism, such as: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place packet/fragment in least occupied queue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place packet fragment in queue that it best </a:t>
            </a:r>
            <a:r>
              <a:rPr lang="en-US" sz="2000" dirty="0" smtClean="0"/>
              <a:t>fits</a:t>
            </a:r>
            <a:endParaRPr lang="en-US" sz="2000" dirty="0" smtClean="0"/>
          </a:p>
        </p:txBody>
      </p:sp>
      <p:grpSp>
        <p:nvGrpSpPr>
          <p:cNvPr id="34" name="Group 33"/>
          <p:cNvGrpSpPr/>
          <p:nvPr/>
        </p:nvGrpSpPr>
        <p:grpSpPr>
          <a:xfrm>
            <a:off x="2480556" y="1877442"/>
            <a:ext cx="2996116" cy="1207960"/>
            <a:chOff x="2480556" y="1877442"/>
            <a:chExt cx="2996116" cy="120796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825041" y="2023270"/>
              <a:ext cx="2195663" cy="0"/>
            </a:xfrm>
            <a:prstGeom prst="line">
              <a:avLst/>
            </a:prstGeom>
            <a:ln w="571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2825041" y="2936187"/>
              <a:ext cx="2195663" cy="2"/>
            </a:xfrm>
            <a:prstGeom prst="line">
              <a:avLst/>
            </a:prstGeom>
            <a:ln w="571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2825041" y="2669958"/>
              <a:ext cx="2195663" cy="2"/>
            </a:xfrm>
            <a:prstGeom prst="line">
              <a:avLst/>
            </a:prstGeom>
            <a:ln w="571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825041" y="2327153"/>
              <a:ext cx="2195663" cy="2"/>
            </a:xfrm>
            <a:prstGeom prst="line">
              <a:avLst/>
            </a:prstGeom>
            <a:ln w="571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2762454" y="1882916"/>
              <a:ext cx="123142" cy="114239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951696" y="1877442"/>
              <a:ext cx="123142" cy="114239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2480556" y="2482881"/>
              <a:ext cx="343469" cy="2"/>
            </a:xfrm>
            <a:prstGeom prst="line">
              <a:avLst/>
            </a:prstGeom>
            <a:ln w="571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074838" y="2448634"/>
              <a:ext cx="343469" cy="2"/>
            </a:xfrm>
            <a:prstGeom prst="line">
              <a:avLst/>
            </a:prstGeom>
            <a:ln w="571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948183" y="1886559"/>
              <a:ext cx="1949379" cy="26161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accent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1100" b="1" kern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48182" y="2196348"/>
              <a:ext cx="1949379" cy="26161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accent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1100" b="1" kern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47469" y="2510594"/>
              <a:ext cx="1949379" cy="26161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accent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1100" b="1" kern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941170" y="2819596"/>
              <a:ext cx="1949379" cy="26161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accent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1100" b="1" kern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72757" y="1890651"/>
              <a:ext cx="1691778" cy="26161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kern="0" dirty="0" smtClean="0">
                  <a:solidFill>
                    <a:schemeClr val="bg1"/>
                  </a:solidFill>
                </a:rPr>
                <a:t>1</a:t>
              </a:r>
              <a:endParaRPr lang="en-US" sz="1100" b="1" kern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98736" y="2198560"/>
              <a:ext cx="1448269" cy="26161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kern="0" dirty="0" smtClean="0">
                  <a:solidFill>
                    <a:schemeClr val="bg1"/>
                  </a:solidFill>
                </a:rPr>
                <a:t>2</a:t>
              </a:r>
              <a:endParaRPr lang="en-US" sz="1100" b="1" kern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93489" y="2512806"/>
              <a:ext cx="209143" cy="26161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kern="0" dirty="0" smtClean="0">
                  <a:solidFill>
                    <a:schemeClr val="bg1"/>
                  </a:solidFill>
                </a:rPr>
                <a:t>3</a:t>
              </a:r>
              <a:endParaRPr lang="en-US" sz="1100" b="1" kern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28441" y="2505062"/>
              <a:ext cx="371468" cy="26161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kern="0" dirty="0" smtClean="0">
                  <a:solidFill>
                    <a:schemeClr val="bg1"/>
                  </a:solidFill>
                </a:rPr>
                <a:t>4</a:t>
              </a:r>
              <a:endParaRPr lang="en-US" sz="1100" b="1" kern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72757" y="2823792"/>
              <a:ext cx="797978" cy="26161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kern="0" dirty="0" smtClean="0">
                  <a:solidFill>
                    <a:schemeClr val="bg1"/>
                  </a:solidFill>
                </a:rPr>
                <a:t>5</a:t>
              </a:r>
              <a:endParaRPr lang="en-US" sz="1100" b="1" kern="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5301574" y="2451369"/>
              <a:ext cx="175098" cy="0"/>
            </a:xfrm>
            <a:prstGeom prst="straightConnector1">
              <a:avLst/>
            </a:prstGeom>
            <a:ln w="57150">
              <a:solidFill>
                <a:srgbClr val="4D494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62410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MLPPP receiving procedures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1379" y="1720314"/>
            <a:ext cx="8588068" cy="476803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The receiver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buffers received packets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t</a:t>
            </a:r>
            <a:r>
              <a:rPr lang="en-US" sz="2000" dirty="0" smtClean="0"/>
              <a:t>racks the sequence numbers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tracks B and E fragments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 err="1"/>
              <a:t>Misordered</a:t>
            </a:r>
            <a:r>
              <a:rPr lang="en-US" sz="2000" dirty="0"/>
              <a:t> full packets are </a:t>
            </a:r>
            <a:r>
              <a:rPr lang="en-US" sz="2000" dirty="0" smtClean="0"/>
              <a:t>reordered (or discarded) before </a:t>
            </a:r>
            <a:r>
              <a:rPr lang="en-US" sz="2000" dirty="0" smtClean="0"/>
              <a:t>forwarding</a:t>
            </a: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 smtClean="0"/>
              <a:t>If fragmented, a </a:t>
            </a:r>
            <a:r>
              <a:rPr lang="en-US" sz="2000" dirty="0"/>
              <a:t>packet is forwarded to the PSN only </a:t>
            </a:r>
            <a:r>
              <a:rPr lang="en-US" sz="2000" dirty="0" smtClean="0"/>
              <a:t>after receiving the E frame</a:t>
            </a: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If a fragment is lost (E or following B </a:t>
            </a:r>
            <a:r>
              <a:rPr lang="en-US" sz="2000" dirty="0" smtClean="0"/>
              <a:t>received, </a:t>
            </a:r>
            <a:r>
              <a:rPr lang="en-US" sz="2000" dirty="0"/>
              <a:t>but not all SNs in packet)  </a:t>
            </a:r>
            <a:endParaRPr lang="en-US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39725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all </a:t>
            </a:r>
            <a:r>
              <a:rPr lang="en-US" sz="2000" dirty="0"/>
              <a:t>fragments are discarded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 smtClean="0"/>
              <a:t>   </a:t>
            </a:r>
            <a:endParaRPr lang="en-US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534647" y="5068114"/>
            <a:ext cx="8220249" cy="1500575"/>
            <a:chOff x="87174" y="5068114"/>
            <a:chExt cx="8220249" cy="150057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31659" y="5213942"/>
              <a:ext cx="2195663" cy="0"/>
            </a:xfrm>
            <a:prstGeom prst="line">
              <a:avLst/>
            </a:prstGeom>
            <a:ln w="571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431659" y="6126859"/>
              <a:ext cx="2195663" cy="2"/>
            </a:xfrm>
            <a:prstGeom prst="line">
              <a:avLst/>
            </a:prstGeom>
            <a:ln w="571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431659" y="5860630"/>
              <a:ext cx="2195663" cy="2"/>
            </a:xfrm>
            <a:prstGeom prst="line">
              <a:avLst/>
            </a:prstGeom>
            <a:ln w="571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31659" y="5517825"/>
              <a:ext cx="2195663" cy="2"/>
            </a:xfrm>
            <a:prstGeom prst="line">
              <a:avLst/>
            </a:prstGeom>
            <a:ln w="571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369072" y="5073588"/>
              <a:ext cx="123142" cy="114239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558314" y="5068114"/>
              <a:ext cx="123142" cy="114239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87174" y="5673553"/>
              <a:ext cx="343469" cy="2"/>
            </a:xfrm>
            <a:prstGeom prst="line">
              <a:avLst/>
            </a:prstGeom>
            <a:ln w="571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681456" y="5639308"/>
              <a:ext cx="5460595" cy="0"/>
            </a:xfrm>
            <a:prstGeom prst="line">
              <a:avLst/>
            </a:prstGeom>
            <a:ln w="57150">
              <a:solidFill>
                <a:srgbClr val="4D49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54801" y="5077231"/>
              <a:ext cx="1949379" cy="26161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accent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1100" b="1" kern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4800" y="5387020"/>
              <a:ext cx="1949379" cy="26161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accent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1100" b="1" kern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4087" y="5701266"/>
              <a:ext cx="1949379" cy="26161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accent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1100" b="1" kern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7788" y="6010268"/>
              <a:ext cx="1949379" cy="26161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accent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sz="1100" b="1" kern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9375" y="5081323"/>
              <a:ext cx="1691778" cy="26161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kern="0" dirty="0" smtClean="0">
                  <a:solidFill>
                    <a:schemeClr val="bg1"/>
                  </a:solidFill>
                </a:rPr>
                <a:t>1</a:t>
              </a:r>
              <a:endParaRPr lang="en-US" sz="1100" b="1" kern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5354" y="5389232"/>
              <a:ext cx="1448269" cy="26161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kern="0" dirty="0" smtClean="0">
                  <a:solidFill>
                    <a:schemeClr val="bg1"/>
                  </a:solidFill>
                </a:rPr>
                <a:t>2</a:t>
              </a:r>
              <a:endParaRPr lang="en-US" sz="1100" b="1" kern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65163" y="5293482"/>
              <a:ext cx="209143" cy="26161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kern="0" dirty="0" smtClean="0">
                  <a:solidFill>
                    <a:schemeClr val="bg1"/>
                  </a:solidFill>
                </a:rPr>
                <a:t>3</a:t>
              </a:r>
              <a:endParaRPr lang="en-US" sz="1100" b="1" kern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06388" y="5290644"/>
              <a:ext cx="371468" cy="26161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kern="0" dirty="0" smtClean="0">
                  <a:solidFill>
                    <a:schemeClr val="bg1"/>
                  </a:solidFill>
                </a:rPr>
                <a:t>4</a:t>
              </a:r>
              <a:endParaRPr lang="en-US" sz="1100" b="1" kern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31094" y="5290644"/>
              <a:ext cx="797978" cy="26161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kern="0" dirty="0" smtClean="0">
                  <a:solidFill>
                    <a:schemeClr val="bg1"/>
                  </a:solidFill>
                </a:rPr>
                <a:t>5</a:t>
              </a:r>
              <a:endParaRPr lang="en-US" sz="1100" b="1" kern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72743" y="5293482"/>
              <a:ext cx="1691778" cy="26161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kern="0" dirty="0" smtClean="0">
                  <a:solidFill>
                    <a:schemeClr val="bg1"/>
                  </a:solidFill>
                </a:rPr>
                <a:t>1</a:t>
              </a:r>
              <a:endParaRPr lang="en-US" sz="1100" b="1" kern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61613" y="5293482"/>
              <a:ext cx="1448269" cy="26161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kern="0" dirty="0" smtClean="0">
                  <a:solidFill>
                    <a:schemeClr val="bg1"/>
                  </a:solidFill>
                </a:rPr>
                <a:t>2</a:t>
              </a:r>
              <a:endParaRPr lang="en-US" sz="1100" b="1" kern="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8238872" y="5644960"/>
              <a:ext cx="68551" cy="0"/>
            </a:xfrm>
            <a:prstGeom prst="straightConnector1">
              <a:avLst/>
            </a:prstGeom>
            <a:ln w="57150">
              <a:solidFill>
                <a:srgbClr val="4D494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700401" y="5672747"/>
              <a:ext cx="1031132" cy="261610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r>
                <a:rPr lang="en-US" sz="1100" b="1" kern="0" dirty="0" smtClean="0"/>
                <a:t>Ethernet</a:t>
              </a:r>
              <a:endParaRPr lang="en-US" sz="1100" b="1" kern="0" dirty="0" smtClean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10206" y="5703488"/>
              <a:ext cx="209143" cy="26161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kern="0" dirty="0" smtClean="0">
                  <a:solidFill>
                    <a:schemeClr val="bg1"/>
                  </a:solidFill>
                </a:rPr>
                <a:t>3</a:t>
              </a:r>
              <a:endParaRPr lang="en-US" sz="1100" b="1" kern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45158" y="5705472"/>
              <a:ext cx="371468" cy="26161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kern="0" dirty="0" smtClean="0">
                  <a:solidFill>
                    <a:schemeClr val="bg1"/>
                  </a:solidFill>
                </a:rPr>
                <a:t>4</a:t>
              </a:r>
              <a:endParaRPr lang="en-US" sz="1100" b="1" kern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9474" y="6014474"/>
              <a:ext cx="797978" cy="26161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100" b="1" kern="0" dirty="0" smtClean="0">
                  <a:solidFill>
                    <a:schemeClr val="bg1"/>
                  </a:solidFill>
                </a:rPr>
                <a:t>5</a:t>
              </a:r>
              <a:endParaRPr lang="en-US" sz="1100" b="1" kern="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00889" y="6307079"/>
              <a:ext cx="1408704" cy="261610"/>
            </a:xfrm>
            <a:prstGeom prst="rect">
              <a:avLst/>
            </a:prstGeom>
          </p:spPr>
          <p:txBody>
            <a:bodyPr wrap="square" rtlCol="0" anchor="ctr">
              <a:spAutoFit/>
            </a:bodyPr>
            <a:lstStyle/>
            <a:p>
              <a:r>
                <a:rPr lang="en-US" sz="1100" b="1" kern="0" dirty="0" smtClean="0"/>
                <a:t>MLPPP over TDM</a:t>
              </a:r>
              <a:endParaRPr lang="en-US" sz="1100" b="1" kern="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493900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MLPPP LCP extensions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1378" y="1720314"/>
            <a:ext cx="8515921" cy="469953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The MLPPP endpoints perform PPP negotiation for each link in the multilink</a:t>
            </a:r>
          </a:p>
          <a:p>
            <a:pPr marL="0" indent="0" defTabSz="45720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Note that links may be added/removed to a multilink </a:t>
            </a:r>
            <a:r>
              <a:rPr lang="en-US" sz="2000" dirty="0" smtClean="0"/>
              <a:t>on-the-fly at any time</a:t>
            </a:r>
            <a:endParaRPr lang="en-US" sz="2000" dirty="0"/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and do not disrupt the sequencing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 smtClean="0"/>
              <a:t>MLPPP </a:t>
            </a:r>
            <a:r>
              <a:rPr lang="en-US" sz="2000" dirty="0" smtClean="0"/>
              <a:t>requires additional LCP configuration options</a:t>
            </a:r>
            <a:r>
              <a:rPr lang="en-US" sz="2000" dirty="0"/>
              <a:t>: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/>
              <a:t>17	</a:t>
            </a:r>
            <a:r>
              <a:rPr lang="en-US" sz="2000" dirty="0" smtClean="0"/>
              <a:t>Multilink </a:t>
            </a:r>
            <a:r>
              <a:rPr lang="en-US" sz="2000" b="1" dirty="0"/>
              <a:t>M</a:t>
            </a:r>
            <a:r>
              <a:rPr lang="en-US" sz="2000" dirty="0"/>
              <a:t>aximum </a:t>
            </a:r>
            <a:r>
              <a:rPr lang="en-US" sz="2000" b="1" dirty="0"/>
              <a:t>R</a:t>
            </a:r>
            <a:r>
              <a:rPr lang="en-US" sz="2000" dirty="0"/>
              <a:t>eceived </a:t>
            </a:r>
            <a:r>
              <a:rPr lang="en-US" sz="2000" b="1" dirty="0"/>
              <a:t>R</a:t>
            </a:r>
            <a:r>
              <a:rPr lang="en-US" sz="2000" dirty="0"/>
              <a:t>econstructed </a:t>
            </a:r>
            <a:r>
              <a:rPr lang="en-US" sz="2000" b="1" dirty="0"/>
              <a:t>U</a:t>
            </a:r>
            <a:r>
              <a:rPr lang="en-US" sz="2000" dirty="0"/>
              <a:t>nit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/>
              <a:t>18	</a:t>
            </a:r>
            <a:r>
              <a:rPr lang="en-US" sz="2000" dirty="0" smtClean="0"/>
              <a:t>Multilink </a:t>
            </a:r>
            <a:r>
              <a:rPr lang="en-US" sz="2000" dirty="0"/>
              <a:t>Short Sequence Number Header Format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/>
              <a:t>19	</a:t>
            </a:r>
            <a:r>
              <a:rPr lang="en-US" sz="2000" dirty="0" smtClean="0"/>
              <a:t>Endpoint </a:t>
            </a:r>
            <a:r>
              <a:rPr lang="en-US" sz="2000" dirty="0" smtClean="0"/>
              <a:t>Discriminator (to identify component links of aggregate) </a:t>
            </a:r>
            <a:endParaRPr lang="en-US" sz="2000" dirty="0" smtClean="0"/>
          </a:p>
          <a:p>
            <a:pPr marL="0" indent="0" defTabSz="45720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 smtClean="0"/>
              <a:t>The MRRU (default 1500) is the maximum size of the reassembled packet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and may be longer than the MRU on the individual links</a:t>
            </a:r>
          </a:p>
          <a:p>
            <a:pPr marL="0" indent="0" defTabSz="45720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 smtClean="0"/>
              <a:t>Endpoint Discriminator identifies the MLPPP endpoint 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and is the same for all links making up the multilink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If a new endpoint discriminator is announced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a </a:t>
            </a:r>
            <a:r>
              <a:rPr lang="en-US" sz="2000" dirty="0"/>
              <a:t>new </a:t>
            </a:r>
            <a:r>
              <a:rPr lang="en-US" sz="2000" dirty="0" smtClean="0"/>
              <a:t>multilink must be opened</a:t>
            </a:r>
          </a:p>
        </p:txBody>
      </p:sp>
    </p:spTree>
    <p:extLst>
      <p:ext uri="{BB962C8B-B14F-4D97-AF65-F5344CB8AC3E}">
        <p14:creationId xmlns:p14="http://schemas.microsoft.com/office/powerpoint/2010/main" val="1324236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4447" y="2535407"/>
            <a:ext cx="6889750" cy="18288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defRPr/>
            </a:pPr>
            <a:r>
              <a:rPr lang="en-US" dirty="0" smtClean="0"/>
              <a:t>TDM </a:t>
            </a:r>
            <a:r>
              <a:rPr lang="en-US" dirty="0" err="1" smtClean="0"/>
              <a:t>Pseudowires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8261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Pseudowires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61378" y="1720313"/>
            <a:ext cx="8393516" cy="499177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 </a:t>
            </a:r>
            <a:r>
              <a:rPr lang="en-US" sz="2000" dirty="0">
                <a:solidFill>
                  <a:schemeClr val="tx1"/>
                </a:solidFill>
              </a:rPr>
              <a:t>pseudowire (PW) is a mechanism to tunnel </a:t>
            </a:r>
            <a:r>
              <a:rPr lang="en-US" sz="2000" i="1" dirty="0" smtClean="0">
                <a:solidFill>
                  <a:schemeClr val="tx1"/>
                </a:solidFill>
              </a:rPr>
              <a:t>native service</a:t>
            </a:r>
            <a:r>
              <a:rPr lang="en-US" sz="2000" dirty="0" smtClean="0">
                <a:solidFill>
                  <a:schemeClr val="tx1"/>
                </a:solidFill>
              </a:rPr>
              <a:t> traffic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through </a:t>
            </a:r>
            <a:r>
              <a:rPr lang="en-US" sz="2000" dirty="0">
                <a:solidFill>
                  <a:schemeClr val="tx1"/>
                </a:solidFill>
              </a:rPr>
              <a:t>a </a:t>
            </a:r>
            <a:r>
              <a:rPr lang="en-US" sz="2000" b="1" i="1" dirty="0" smtClean="0">
                <a:solidFill>
                  <a:schemeClr val="tx1"/>
                </a:solidFill>
              </a:rPr>
              <a:t>P</a:t>
            </a:r>
            <a:r>
              <a:rPr lang="en-US" sz="2000" i="1" dirty="0" smtClean="0">
                <a:solidFill>
                  <a:schemeClr val="tx1"/>
                </a:solidFill>
              </a:rPr>
              <a:t>acket </a:t>
            </a:r>
            <a:r>
              <a:rPr lang="en-US" sz="2000" b="1" i="1" dirty="0">
                <a:solidFill>
                  <a:schemeClr val="tx1"/>
                </a:solidFill>
              </a:rPr>
              <a:t>S</a:t>
            </a:r>
            <a:r>
              <a:rPr lang="en-US" sz="2000" i="1" dirty="0">
                <a:solidFill>
                  <a:schemeClr val="tx1"/>
                </a:solidFill>
              </a:rPr>
              <a:t>witched </a:t>
            </a:r>
            <a:r>
              <a:rPr lang="en-US" sz="2000" b="1" i="1" dirty="0">
                <a:solidFill>
                  <a:schemeClr val="tx1"/>
                </a:solidFill>
              </a:rPr>
              <a:t>N</a:t>
            </a:r>
            <a:r>
              <a:rPr lang="en-US" sz="2000" i="1" dirty="0">
                <a:solidFill>
                  <a:schemeClr val="tx1"/>
                </a:solidFill>
              </a:rPr>
              <a:t>etwork </a:t>
            </a:r>
            <a:r>
              <a:rPr lang="en-US" sz="2000" dirty="0" smtClean="0">
                <a:solidFill>
                  <a:schemeClr val="tx1"/>
                </a:solidFill>
              </a:rPr>
              <a:t>(IPv4, IPv6, MPLS, Ethernet)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PWs are usually bidirectional </a:t>
            </a:r>
            <a:r>
              <a:rPr lang="en-US" sz="2000" dirty="0">
                <a:solidFill>
                  <a:schemeClr val="tx1"/>
                </a:solidFill>
              </a:rPr>
              <a:t>(unlike MPLS LSPs)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PW </a:t>
            </a:r>
            <a:r>
              <a:rPr lang="en-US" sz="2000" dirty="0">
                <a:solidFill>
                  <a:schemeClr val="tx1"/>
                </a:solidFill>
              </a:rPr>
              <a:t>architecture is an extension of VPN </a:t>
            </a:r>
            <a:r>
              <a:rPr lang="en-US" sz="2000" dirty="0" smtClean="0">
                <a:solidFill>
                  <a:schemeClr val="tx1"/>
                </a:solidFill>
              </a:rPr>
              <a:t>architecture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The PWE3 Working Group in the IETF </a:t>
            </a:r>
            <a:r>
              <a:rPr lang="en-US" sz="2000" dirty="0" smtClean="0"/>
              <a:t>defined </a:t>
            </a:r>
            <a:r>
              <a:rPr lang="en-US" sz="2000" dirty="0"/>
              <a:t>the following native </a:t>
            </a:r>
            <a:r>
              <a:rPr lang="en-US" sz="2000" dirty="0" smtClean="0"/>
              <a:t>services:</a:t>
            </a:r>
            <a:endParaRPr lang="en-US" sz="20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000" dirty="0" smtClean="0"/>
              <a:t>ATM </a:t>
            </a:r>
            <a:r>
              <a:rPr lang="en-US" sz="2000" dirty="0"/>
              <a:t>(port mode, cell mode, AAL5-specific modes) </a:t>
            </a:r>
            <a:r>
              <a:rPr lang="en-US" sz="2000" dirty="0">
                <a:solidFill>
                  <a:schemeClr val="accent6"/>
                </a:solidFill>
              </a:rPr>
              <a:t>RFC 4717, 4816</a:t>
            </a:r>
            <a:r>
              <a:rPr lang="en-US" sz="2000" dirty="0"/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000" dirty="0"/>
              <a:t>Frame Relay </a:t>
            </a:r>
            <a:r>
              <a:rPr lang="en-US" sz="2000" dirty="0">
                <a:solidFill>
                  <a:schemeClr val="accent6"/>
                </a:solidFill>
              </a:rPr>
              <a:t>RFC 4619</a:t>
            </a:r>
            <a:endParaRPr lang="en-US" sz="20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000" dirty="0"/>
              <a:t>HDLC/PPP  </a:t>
            </a:r>
            <a:r>
              <a:rPr lang="en-US" sz="2000" dirty="0">
                <a:solidFill>
                  <a:schemeClr val="accent6"/>
                </a:solidFill>
              </a:rPr>
              <a:t>RFC 4618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000" dirty="0"/>
              <a:t>TDM (E1, T1, E3, T3) </a:t>
            </a:r>
            <a:r>
              <a:rPr lang="en-US" sz="2000" dirty="0">
                <a:solidFill>
                  <a:schemeClr val="accent6"/>
                </a:solidFill>
              </a:rPr>
              <a:t>RFC 4553, 5086, 5087</a:t>
            </a:r>
            <a:endParaRPr lang="en-US" sz="20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000" dirty="0"/>
              <a:t>SONET/SDH (CEP)  </a:t>
            </a:r>
            <a:r>
              <a:rPr lang="en-US" sz="2000" dirty="0">
                <a:solidFill>
                  <a:schemeClr val="accent6"/>
                </a:solidFill>
              </a:rPr>
              <a:t>RFC 4842</a:t>
            </a:r>
            <a:endParaRPr lang="en-US" sz="20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000" dirty="0"/>
              <a:t>Fiber channel </a:t>
            </a:r>
            <a:r>
              <a:rPr lang="en-US" sz="2000" dirty="0">
                <a:solidFill>
                  <a:schemeClr val="accent6"/>
                </a:solidFill>
              </a:rPr>
              <a:t>RFC </a:t>
            </a:r>
            <a:r>
              <a:rPr lang="en-US" sz="2000" dirty="0" smtClean="0">
                <a:solidFill>
                  <a:schemeClr val="accent6"/>
                </a:solidFill>
              </a:rPr>
              <a:t>6307</a:t>
            </a:r>
            <a:endParaRPr lang="en-US" sz="20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000" dirty="0" smtClean="0"/>
              <a:t>Generic </a:t>
            </a:r>
            <a:r>
              <a:rPr lang="en-US" sz="2000" dirty="0"/>
              <a:t>packet </a:t>
            </a:r>
            <a:r>
              <a:rPr lang="en-US" sz="2000" dirty="0" smtClean="0"/>
              <a:t>service </a:t>
            </a:r>
            <a:r>
              <a:rPr lang="en-US" sz="2000" dirty="0">
                <a:solidFill>
                  <a:schemeClr val="accent6"/>
                </a:solidFill>
              </a:rPr>
              <a:t>RFC 6658 </a:t>
            </a:r>
            <a:endParaRPr lang="en-US" sz="20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000" dirty="0"/>
              <a:t>Ethernet (raw, VLAN-aware) </a:t>
            </a:r>
            <a:r>
              <a:rPr lang="en-US" sz="2000" dirty="0">
                <a:solidFill>
                  <a:schemeClr val="accent6"/>
                </a:solidFill>
              </a:rPr>
              <a:t>RFC </a:t>
            </a:r>
            <a:r>
              <a:rPr lang="en-US" sz="2000" dirty="0" smtClean="0">
                <a:solidFill>
                  <a:schemeClr val="accent6"/>
                </a:solidFill>
              </a:rPr>
              <a:t>4448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/>
              <a:t>Note that most </a:t>
            </a:r>
            <a:r>
              <a:rPr lang="en-US" sz="2000" dirty="0" smtClean="0"/>
              <a:t>of these are </a:t>
            </a:r>
            <a:r>
              <a:rPr lang="en-US" sz="2000" i="1" dirty="0"/>
              <a:t>legacy</a:t>
            </a:r>
            <a:r>
              <a:rPr lang="en-US" sz="2000" dirty="0"/>
              <a:t> </a:t>
            </a:r>
            <a:r>
              <a:rPr lang="en-US" sz="2000" dirty="0" smtClean="0"/>
              <a:t>services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but the most interesting one today is Ethernet (for VPLS)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160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Line 2"/>
          <p:cNvSpPr>
            <a:spLocks noChangeShapeType="1"/>
          </p:cNvSpPr>
          <p:nvPr/>
        </p:nvSpPr>
        <p:spPr bwMode="auto">
          <a:xfrm flipH="1" flipV="1">
            <a:off x="1874838" y="2897188"/>
            <a:ext cx="587375" cy="1704975"/>
          </a:xfrm>
          <a:prstGeom prst="line">
            <a:avLst/>
          </a:prstGeom>
          <a:noFill/>
          <a:ln w="57150">
            <a:solidFill>
              <a:srgbClr val="D255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5379" name="Line 3"/>
          <p:cNvSpPr>
            <a:spLocks noChangeShapeType="1"/>
          </p:cNvSpPr>
          <p:nvPr/>
        </p:nvSpPr>
        <p:spPr bwMode="auto">
          <a:xfrm flipH="1" flipV="1">
            <a:off x="1874838" y="4333875"/>
            <a:ext cx="615950" cy="282575"/>
          </a:xfrm>
          <a:prstGeom prst="line">
            <a:avLst/>
          </a:prstGeom>
          <a:noFill/>
          <a:ln w="57150">
            <a:solidFill>
              <a:srgbClr val="D255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5380" name="Line 4"/>
          <p:cNvSpPr>
            <a:spLocks noChangeShapeType="1"/>
          </p:cNvSpPr>
          <p:nvPr/>
        </p:nvSpPr>
        <p:spPr bwMode="auto">
          <a:xfrm flipH="1">
            <a:off x="1852613" y="4579938"/>
            <a:ext cx="646112" cy="1227137"/>
          </a:xfrm>
          <a:prstGeom prst="line">
            <a:avLst/>
          </a:prstGeom>
          <a:noFill/>
          <a:ln w="57150">
            <a:solidFill>
              <a:srgbClr val="D255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5381" name="Freeform 5"/>
          <p:cNvSpPr>
            <a:spLocks/>
          </p:cNvSpPr>
          <p:nvPr/>
        </p:nvSpPr>
        <p:spPr bwMode="auto">
          <a:xfrm rot="64793">
            <a:off x="3563938" y="3668713"/>
            <a:ext cx="1992312" cy="1857375"/>
          </a:xfrm>
          <a:custGeom>
            <a:avLst/>
            <a:gdLst/>
            <a:ahLst/>
            <a:cxnLst>
              <a:cxn ang="0">
                <a:pos x="294" y="88"/>
              </a:cxn>
              <a:cxn ang="0">
                <a:pos x="223" y="89"/>
              </a:cxn>
              <a:cxn ang="0">
                <a:pos x="150" y="123"/>
              </a:cxn>
              <a:cxn ang="0">
                <a:pos x="94" y="177"/>
              </a:cxn>
              <a:cxn ang="0">
                <a:pos x="67" y="246"/>
              </a:cxn>
              <a:cxn ang="0">
                <a:pos x="58" y="304"/>
              </a:cxn>
              <a:cxn ang="0">
                <a:pos x="17" y="343"/>
              </a:cxn>
              <a:cxn ang="0">
                <a:pos x="0" y="395"/>
              </a:cxn>
              <a:cxn ang="0">
                <a:pos x="9" y="449"/>
              </a:cxn>
              <a:cxn ang="0">
                <a:pos x="51" y="503"/>
              </a:cxn>
              <a:cxn ang="0">
                <a:pos x="127" y="546"/>
              </a:cxn>
              <a:cxn ang="0">
                <a:pos x="125" y="604"/>
              </a:cxn>
              <a:cxn ang="0">
                <a:pos x="163" y="648"/>
              </a:cxn>
              <a:cxn ang="0">
                <a:pos x="219" y="675"/>
              </a:cxn>
              <a:cxn ang="0">
                <a:pos x="284" y="682"/>
              </a:cxn>
              <a:cxn ang="0">
                <a:pos x="337" y="665"/>
              </a:cxn>
              <a:cxn ang="0">
                <a:pos x="395" y="693"/>
              </a:cxn>
              <a:cxn ang="0">
                <a:pos x="472" y="729"/>
              </a:cxn>
              <a:cxn ang="0">
                <a:pos x="550" y="736"/>
              </a:cxn>
              <a:cxn ang="0">
                <a:pos x="629" y="721"/>
              </a:cxn>
              <a:cxn ang="0">
                <a:pos x="702" y="688"/>
              </a:cxn>
              <a:cxn ang="0">
                <a:pos x="765" y="665"/>
              </a:cxn>
              <a:cxn ang="0">
                <a:pos x="825" y="676"/>
              </a:cxn>
              <a:cxn ang="0">
                <a:pos x="889" y="656"/>
              </a:cxn>
              <a:cxn ang="0">
                <a:pos x="939" y="613"/>
              </a:cxn>
              <a:cxn ang="0">
                <a:pos x="971" y="555"/>
              </a:cxn>
              <a:cxn ang="0">
                <a:pos x="966" y="492"/>
              </a:cxn>
              <a:cxn ang="0">
                <a:pos x="1011" y="430"/>
              </a:cxn>
              <a:cxn ang="0">
                <a:pos x="1031" y="367"/>
              </a:cxn>
              <a:cxn ang="0">
                <a:pos x="1027" y="306"/>
              </a:cxn>
              <a:cxn ang="0">
                <a:pos x="999" y="253"/>
              </a:cxn>
              <a:cxn ang="0">
                <a:pos x="951" y="212"/>
              </a:cxn>
              <a:cxn ang="0">
                <a:pos x="936" y="158"/>
              </a:cxn>
              <a:cxn ang="0">
                <a:pos x="904" y="99"/>
              </a:cxn>
              <a:cxn ang="0">
                <a:pos x="846" y="58"/>
              </a:cxn>
              <a:cxn ang="0">
                <a:pos x="773" y="41"/>
              </a:cxn>
              <a:cxn ang="0">
                <a:pos x="702" y="54"/>
              </a:cxn>
              <a:cxn ang="0">
                <a:pos x="642" y="61"/>
              </a:cxn>
              <a:cxn ang="0">
                <a:pos x="575" y="17"/>
              </a:cxn>
              <a:cxn ang="0">
                <a:pos x="513" y="0"/>
              </a:cxn>
              <a:cxn ang="0">
                <a:pos x="451" y="11"/>
              </a:cxn>
              <a:cxn ang="0">
                <a:pos x="389" y="48"/>
              </a:cxn>
              <a:cxn ang="0">
                <a:pos x="331" y="108"/>
              </a:cxn>
            </a:cxnLst>
            <a:rect l="0" t="0" r="r" b="b"/>
            <a:pathLst>
              <a:path w="1034" h="737">
                <a:moveTo>
                  <a:pt x="331" y="108"/>
                </a:moveTo>
                <a:lnTo>
                  <a:pt x="314" y="95"/>
                </a:lnTo>
                <a:lnTo>
                  <a:pt x="294" y="88"/>
                </a:lnTo>
                <a:lnTo>
                  <a:pt x="271" y="84"/>
                </a:lnTo>
                <a:lnTo>
                  <a:pt x="247" y="86"/>
                </a:lnTo>
                <a:lnTo>
                  <a:pt x="223" y="89"/>
                </a:lnTo>
                <a:lnTo>
                  <a:pt x="196" y="97"/>
                </a:lnTo>
                <a:lnTo>
                  <a:pt x="172" y="110"/>
                </a:lnTo>
                <a:lnTo>
                  <a:pt x="150" y="123"/>
                </a:lnTo>
                <a:lnTo>
                  <a:pt x="129" y="140"/>
                </a:lnTo>
                <a:lnTo>
                  <a:pt x="109" y="158"/>
                </a:lnTo>
                <a:lnTo>
                  <a:pt x="94" y="177"/>
                </a:lnTo>
                <a:lnTo>
                  <a:pt x="80" y="199"/>
                </a:lnTo>
                <a:lnTo>
                  <a:pt x="71" y="222"/>
                </a:lnTo>
                <a:lnTo>
                  <a:pt x="67" y="246"/>
                </a:lnTo>
                <a:lnTo>
                  <a:pt x="67" y="268"/>
                </a:lnTo>
                <a:lnTo>
                  <a:pt x="75" y="293"/>
                </a:lnTo>
                <a:lnTo>
                  <a:pt x="58" y="304"/>
                </a:lnTo>
                <a:lnTo>
                  <a:pt x="43" y="315"/>
                </a:lnTo>
                <a:lnTo>
                  <a:pt x="30" y="328"/>
                </a:lnTo>
                <a:lnTo>
                  <a:pt x="17" y="343"/>
                </a:lnTo>
                <a:lnTo>
                  <a:pt x="9" y="360"/>
                </a:lnTo>
                <a:lnTo>
                  <a:pt x="2" y="376"/>
                </a:lnTo>
                <a:lnTo>
                  <a:pt x="0" y="395"/>
                </a:lnTo>
                <a:lnTo>
                  <a:pt x="0" y="412"/>
                </a:lnTo>
                <a:lnTo>
                  <a:pt x="2" y="432"/>
                </a:lnTo>
                <a:lnTo>
                  <a:pt x="9" y="449"/>
                </a:lnTo>
                <a:lnTo>
                  <a:pt x="19" y="468"/>
                </a:lnTo>
                <a:lnTo>
                  <a:pt x="32" y="486"/>
                </a:lnTo>
                <a:lnTo>
                  <a:pt x="51" y="503"/>
                </a:lnTo>
                <a:lnTo>
                  <a:pt x="71" y="518"/>
                </a:lnTo>
                <a:lnTo>
                  <a:pt x="97" y="533"/>
                </a:lnTo>
                <a:lnTo>
                  <a:pt x="127" y="546"/>
                </a:lnTo>
                <a:lnTo>
                  <a:pt x="122" y="566"/>
                </a:lnTo>
                <a:lnTo>
                  <a:pt x="122" y="585"/>
                </a:lnTo>
                <a:lnTo>
                  <a:pt x="125" y="604"/>
                </a:lnTo>
                <a:lnTo>
                  <a:pt x="135" y="620"/>
                </a:lnTo>
                <a:lnTo>
                  <a:pt x="146" y="635"/>
                </a:lnTo>
                <a:lnTo>
                  <a:pt x="163" y="648"/>
                </a:lnTo>
                <a:lnTo>
                  <a:pt x="180" y="660"/>
                </a:lnTo>
                <a:lnTo>
                  <a:pt x="198" y="669"/>
                </a:lnTo>
                <a:lnTo>
                  <a:pt x="219" y="675"/>
                </a:lnTo>
                <a:lnTo>
                  <a:pt x="241" y="680"/>
                </a:lnTo>
                <a:lnTo>
                  <a:pt x="262" y="682"/>
                </a:lnTo>
                <a:lnTo>
                  <a:pt x="284" y="682"/>
                </a:lnTo>
                <a:lnTo>
                  <a:pt x="303" y="678"/>
                </a:lnTo>
                <a:lnTo>
                  <a:pt x="322" y="673"/>
                </a:lnTo>
                <a:lnTo>
                  <a:pt x="337" y="665"/>
                </a:lnTo>
                <a:lnTo>
                  <a:pt x="350" y="654"/>
                </a:lnTo>
                <a:lnTo>
                  <a:pt x="372" y="676"/>
                </a:lnTo>
                <a:lnTo>
                  <a:pt x="395" y="693"/>
                </a:lnTo>
                <a:lnTo>
                  <a:pt x="421" y="708"/>
                </a:lnTo>
                <a:lnTo>
                  <a:pt x="445" y="721"/>
                </a:lnTo>
                <a:lnTo>
                  <a:pt x="472" y="729"/>
                </a:lnTo>
                <a:lnTo>
                  <a:pt x="498" y="734"/>
                </a:lnTo>
                <a:lnTo>
                  <a:pt x="524" y="736"/>
                </a:lnTo>
                <a:lnTo>
                  <a:pt x="550" y="736"/>
                </a:lnTo>
                <a:lnTo>
                  <a:pt x="576" y="734"/>
                </a:lnTo>
                <a:lnTo>
                  <a:pt x="603" y="729"/>
                </a:lnTo>
                <a:lnTo>
                  <a:pt x="629" y="721"/>
                </a:lnTo>
                <a:lnTo>
                  <a:pt x="653" y="712"/>
                </a:lnTo>
                <a:lnTo>
                  <a:pt x="677" y="701"/>
                </a:lnTo>
                <a:lnTo>
                  <a:pt x="702" y="688"/>
                </a:lnTo>
                <a:lnTo>
                  <a:pt x="724" y="671"/>
                </a:lnTo>
                <a:lnTo>
                  <a:pt x="747" y="654"/>
                </a:lnTo>
                <a:lnTo>
                  <a:pt x="765" y="665"/>
                </a:lnTo>
                <a:lnTo>
                  <a:pt x="784" y="673"/>
                </a:lnTo>
                <a:lnTo>
                  <a:pt x="805" y="678"/>
                </a:lnTo>
                <a:lnTo>
                  <a:pt x="825" y="676"/>
                </a:lnTo>
                <a:lnTo>
                  <a:pt x="846" y="673"/>
                </a:lnTo>
                <a:lnTo>
                  <a:pt x="868" y="665"/>
                </a:lnTo>
                <a:lnTo>
                  <a:pt x="889" y="656"/>
                </a:lnTo>
                <a:lnTo>
                  <a:pt x="908" y="643"/>
                </a:lnTo>
                <a:lnTo>
                  <a:pt x="924" y="628"/>
                </a:lnTo>
                <a:lnTo>
                  <a:pt x="939" y="613"/>
                </a:lnTo>
                <a:lnTo>
                  <a:pt x="953" y="594"/>
                </a:lnTo>
                <a:lnTo>
                  <a:pt x="964" y="576"/>
                </a:lnTo>
                <a:lnTo>
                  <a:pt x="971" y="555"/>
                </a:lnTo>
                <a:lnTo>
                  <a:pt x="973" y="533"/>
                </a:lnTo>
                <a:lnTo>
                  <a:pt x="971" y="512"/>
                </a:lnTo>
                <a:lnTo>
                  <a:pt x="966" y="492"/>
                </a:lnTo>
                <a:lnTo>
                  <a:pt x="982" y="471"/>
                </a:lnTo>
                <a:lnTo>
                  <a:pt x="999" y="451"/>
                </a:lnTo>
                <a:lnTo>
                  <a:pt x="1011" y="430"/>
                </a:lnTo>
                <a:lnTo>
                  <a:pt x="1022" y="410"/>
                </a:lnTo>
                <a:lnTo>
                  <a:pt x="1027" y="388"/>
                </a:lnTo>
                <a:lnTo>
                  <a:pt x="1031" y="367"/>
                </a:lnTo>
                <a:lnTo>
                  <a:pt x="1033" y="347"/>
                </a:lnTo>
                <a:lnTo>
                  <a:pt x="1031" y="326"/>
                </a:lnTo>
                <a:lnTo>
                  <a:pt x="1027" y="306"/>
                </a:lnTo>
                <a:lnTo>
                  <a:pt x="1022" y="289"/>
                </a:lnTo>
                <a:lnTo>
                  <a:pt x="1011" y="270"/>
                </a:lnTo>
                <a:lnTo>
                  <a:pt x="999" y="253"/>
                </a:lnTo>
                <a:lnTo>
                  <a:pt x="986" y="239"/>
                </a:lnTo>
                <a:lnTo>
                  <a:pt x="969" y="225"/>
                </a:lnTo>
                <a:lnTo>
                  <a:pt x="951" y="212"/>
                </a:lnTo>
                <a:lnTo>
                  <a:pt x="930" y="203"/>
                </a:lnTo>
                <a:lnTo>
                  <a:pt x="936" y="181"/>
                </a:lnTo>
                <a:lnTo>
                  <a:pt x="936" y="158"/>
                </a:lnTo>
                <a:lnTo>
                  <a:pt x="930" y="138"/>
                </a:lnTo>
                <a:lnTo>
                  <a:pt x="919" y="117"/>
                </a:lnTo>
                <a:lnTo>
                  <a:pt x="904" y="99"/>
                </a:lnTo>
                <a:lnTo>
                  <a:pt x="887" y="84"/>
                </a:lnTo>
                <a:lnTo>
                  <a:pt x="868" y="69"/>
                </a:lnTo>
                <a:lnTo>
                  <a:pt x="846" y="58"/>
                </a:lnTo>
                <a:lnTo>
                  <a:pt x="822" y="48"/>
                </a:lnTo>
                <a:lnTo>
                  <a:pt x="799" y="45"/>
                </a:lnTo>
                <a:lnTo>
                  <a:pt x="773" y="41"/>
                </a:lnTo>
                <a:lnTo>
                  <a:pt x="747" y="43"/>
                </a:lnTo>
                <a:lnTo>
                  <a:pt x="724" y="47"/>
                </a:lnTo>
                <a:lnTo>
                  <a:pt x="702" y="54"/>
                </a:lnTo>
                <a:lnTo>
                  <a:pt x="681" y="67"/>
                </a:lnTo>
                <a:lnTo>
                  <a:pt x="662" y="84"/>
                </a:lnTo>
                <a:lnTo>
                  <a:pt x="642" y="61"/>
                </a:lnTo>
                <a:lnTo>
                  <a:pt x="618" y="43"/>
                </a:lnTo>
                <a:lnTo>
                  <a:pt x="597" y="28"/>
                </a:lnTo>
                <a:lnTo>
                  <a:pt x="575" y="17"/>
                </a:lnTo>
                <a:lnTo>
                  <a:pt x="554" y="7"/>
                </a:lnTo>
                <a:lnTo>
                  <a:pt x="533" y="2"/>
                </a:lnTo>
                <a:lnTo>
                  <a:pt x="513" y="0"/>
                </a:lnTo>
                <a:lnTo>
                  <a:pt x="492" y="2"/>
                </a:lnTo>
                <a:lnTo>
                  <a:pt x="472" y="6"/>
                </a:lnTo>
                <a:lnTo>
                  <a:pt x="451" y="11"/>
                </a:lnTo>
                <a:lnTo>
                  <a:pt x="430" y="22"/>
                </a:lnTo>
                <a:lnTo>
                  <a:pt x="410" y="34"/>
                </a:lnTo>
                <a:lnTo>
                  <a:pt x="389" y="48"/>
                </a:lnTo>
                <a:lnTo>
                  <a:pt x="371" y="65"/>
                </a:lnTo>
                <a:lnTo>
                  <a:pt x="352" y="86"/>
                </a:lnTo>
                <a:lnTo>
                  <a:pt x="331" y="108"/>
                </a:lnTo>
              </a:path>
            </a:pathLst>
          </a:custGeom>
          <a:gradFill rotWithShape="0">
            <a:gsLst>
              <a:gs pos="0">
                <a:srgbClr val="669900"/>
              </a:gs>
              <a:gs pos="50000">
                <a:srgbClr val="669900">
                  <a:gamma/>
                  <a:tint val="40000"/>
                  <a:invGamma/>
                </a:srgbClr>
              </a:gs>
              <a:gs pos="100000">
                <a:srgbClr val="669900"/>
              </a:gs>
            </a:gsLst>
            <a:lin ang="2700000" scaled="1"/>
          </a:gradFill>
          <a:ln w="12700" cap="rnd" cmpd="sng">
            <a:noFill/>
            <a:prstDash val="solid"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9900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485382" name="Rectangle 6"/>
          <p:cNvSpPr>
            <a:spLocks noGrp="1" noChangeArrowheads="1"/>
          </p:cNvSpPr>
          <p:nvPr>
            <p:ph type="title"/>
          </p:nvPr>
        </p:nvSpPr>
        <p:spPr>
          <a:xfrm>
            <a:off x="361379" y="197592"/>
            <a:ext cx="6922443" cy="787227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seudo</a:t>
            </a:r>
            <a:r>
              <a:rPr lang="en-US" b="1" dirty="0">
                <a:solidFill>
                  <a:schemeClr val="tx1"/>
                </a:solidFill>
              </a:rPr>
              <a:t>w</a:t>
            </a:r>
            <a:r>
              <a:rPr lang="en-US" dirty="0">
                <a:solidFill>
                  <a:schemeClr val="tx1"/>
                </a:solidFill>
              </a:rPr>
              <a:t>ire </a:t>
            </a:r>
            <a:r>
              <a:rPr lang="en-US" b="1" dirty="0" smtClean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mulation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dge </a:t>
            </a:r>
            <a:r>
              <a:rPr lang="en-US" dirty="0">
                <a:solidFill>
                  <a:schemeClr val="tx1"/>
                </a:solidFill>
              </a:rPr>
              <a:t>to </a:t>
            </a:r>
            <a:r>
              <a:rPr lang="en-US" b="1" dirty="0" smtClean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dge PWE</a:t>
            </a:r>
            <a:r>
              <a:rPr lang="en-US" baseline="30000" dirty="0" smtClean="0">
                <a:solidFill>
                  <a:schemeClr val="tx1"/>
                </a:solidFill>
              </a:rPr>
              <a:t>3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485383" name="Text Box 7"/>
          <p:cNvSpPr txBox="1">
            <a:spLocks noChangeArrowheads="1"/>
          </p:cNvSpPr>
          <p:nvPr/>
        </p:nvSpPr>
        <p:spPr bwMode="auto">
          <a:xfrm>
            <a:off x="2497138" y="3948113"/>
            <a:ext cx="1277937" cy="12715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en-US" sz="2400"/>
              <a:t>Provider</a:t>
            </a:r>
          </a:p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en-US" sz="2400"/>
              <a:t>Edge</a:t>
            </a:r>
          </a:p>
          <a:p>
            <a:pPr algn="ctr">
              <a:spcBef>
                <a:spcPct val="50000"/>
              </a:spcBef>
            </a:pPr>
            <a:r>
              <a:rPr lang="en-US" sz="2400"/>
              <a:t>(PE)</a:t>
            </a:r>
          </a:p>
        </p:txBody>
      </p:sp>
      <p:sp>
        <p:nvSpPr>
          <p:cNvPr id="485384" name="Text Box 8"/>
          <p:cNvSpPr txBox="1">
            <a:spLocks noChangeArrowheads="1"/>
          </p:cNvSpPr>
          <p:nvPr/>
        </p:nvSpPr>
        <p:spPr bwMode="auto">
          <a:xfrm>
            <a:off x="414338" y="5014913"/>
            <a:ext cx="1466850" cy="12715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en-US" sz="2400"/>
              <a:t>Customer</a:t>
            </a:r>
          </a:p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en-US" sz="2400"/>
              <a:t>Edge</a:t>
            </a:r>
          </a:p>
          <a:p>
            <a:pPr algn="ctr">
              <a:spcBef>
                <a:spcPct val="50000"/>
              </a:spcBef>
            </a:pPr>
            <a:r>
              <a:rPr lang="en-US" sz="2400"/>
              <a:t>(CE)</a:t>
            </a:r>
          </a:p>
        </p:txBody>
      </p:sp>
      <p:sp>
        <p:nvSpPr>
          <p:cNvPr id="485385" name="Rectangle 9"/>
          <p:cNvSpPr>
            <a:spLocks noChangeArrowheads="1"/>
          </p:cNvSpPr>
          <p:nvPr/>
        </p:nvSpPr>
        <p:spPr bwMode="auto">
          <a:xfrm flipH="1">
            <a:off x="3781425" y="4229100"/>
            <a:ext cx="1524000" cy="150813"/>
          </a:xfrm>
          <a:prstGeom prst="rect">
            <a:avLst/>
          </a:prstGeom>
          <a:gradFill rotWithShape="0">
            <a:gsLst>
              <a:gs pos="0">
                <a:srgbClr val="FFCC99">
                  <a:gamma/>
                  <a:shade val="80000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000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5386" name="Rectangle 10"/>
          <p:cNvSpPr>
            <a:spLocks noChangeArrowheads="1"/>
          </p:cNvSpPr>
          <p:nvPr/>
        </p:nvSpPr>
        <p:spPr bwMode="auto">
          <a:xfrm flipH="1">
            <a:off x="3787775" y="4556125"/>
            <a:ext cx="1524000" cy="150813"/>
          </a:xfrm>
          <a:prstGeom prst="rect">
            <a:avLst/>
          </a:prstGeom>
          <a:gradFill rotWithShape="0">
            <a:gsLst>
              <a:gs pos="0">
                <a:srgbClr val="FFCC99">
                  <a:gamma/>
                  <a:shade val="80000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000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5387" name="Rectangle 11"/>
          <p:cNvSpPr>
            <a:spLocks noChangeArrowheads="1"/>
          </p:cNvSpPr>
          <p:nvPr/>
        </p:nvSpPr>
        <p:spPr bwMode="auto">
          <a:xfrm flipH="1">
            <a:off x="3795713" y="4868863"/>
            <a:ext cx="1524000" cy="150812"/>
          </a:xfrm>
          <a:prstGeom prst="rect">
            <a:avLst/>
          </a:prstGeom>
          <a:gradFill rotWithShape="0">
            <a:gsLst>
              <a:gs pos="0">
                <a:srgbClr val="FFCC99">
                  <a:gamma/>
                  <a:shade val="80000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8000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5388" name="Text Box 12"/>
          <p:cNvSpPr txBox="1">
            <a:spLocks noChangeArrowheads="1"/>
          </p:cNvSpPr>
          <p:nvPr/>
        </p:nvSpPr>
        <p:spPr bwMode="auto">
          <a:xfrm>
            <a:off x="422275" y="2163763"/>
            <a:ext cx="1466850" cy="12715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en-US" sz="2400"/>
              <a:t>Customer</a:t>
            </a:r>
          </a:p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en-US" sz="2400"/>
              <a:t>Edge</a:t>
            </a:r>
          </a:p>
          <a:p>
            <a:pPr algn="ctr">
              <a:spcBef>
                <a:spcPct val="50000"/>
              </a:spcBef>
            </a:pPr>
            <a:r>
              <a:rPr lang="en-US" sz="2400"/>
              <a:t>(CE)</a:t>
            </a:r>
          </a:p>
        </p:txBody>
      </p:sp>
      <p:sp>
        <p:nvSpPr>
          <p:cNvPr id="485389" name="Text Box 13"/>
          <p:cNvSpPr txBox="1">
            <a:spLocks noChangeArrowheads="1"/>
          </p:cNvSpPr>
          <p:nvPr/>
        </p:nvSpPr>
        <p:spPr bwMode="auto">
          <a:xfrm>
            <a:off x="420688" y="3602038"/>
            <a:ext cx="1466850" cy="12715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en-US" sz="2400"/>
              <a:t>Customer</a:t>
            </a:r>
          </a:p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en-US" sz="2400"/>
              <a:t>Edge</a:t>
            </a:r>
          </a:p>
          <a:p>
            <a:pPr algn="ctr">
              <a:spcBef>
                <a:spcPct val="50000"/>
              </a:spcBef>
            </a:pPr>
            <a:r>
              <a:rPr lang="en-US" sz="2400"/>
              <a:t>(CE)</a:t>
            </a:r>
          </a:p>
        </p:txBody>
      </p:sp>
      <p:sp>
        <p:nvSpPr>
          <p:cNvPr id="485390" name="Text Box 14"/>
          <p:cNvSpPr txBox="1">
            <a:spLocks noChangeArrowheads="1"/>
          </p:cNvSpPr>
          <p:nvPr/>
        </p:nvSpPr>
        <p:spPr bwMode="auto">
          <a:xfrm>
            <a:off x="1933575" y="5589588"/>
            <a:ext cx="92392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en-US" sz="1800" b="1" dirty="0">
                <a:solidFill>
                  <a:srgbClr val="D65700"/>
                </a:solidFill>
              </a:rPr>
              <a:t>native</a:t>
            </a:r>
          </a:p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en-US" sz="1800" b="1" dirty="0" smtClean="0">
                <a:solidFill>
                  <a:srgbClr val="D65700"/>
                </a:solidFill>
              </a:rPr>
              <a:t>service</a:t>
            </a:r>
          </a:p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en-US" sz="1800" b="1" dirty="0" smtClean="0">
                <a:solidFill>
                  <a:srgbClr val="D65700"/>
                </a:solidFill>
              </a:rPr>
              <a:t>AC</a:t>
            </a:r>
            <a:endParaRPr lang="en-US" sz="1800" b="1" dirty="0">
              <a:solidFill>
                <a:srgbClr val="D65700"/>
              </a:solidFill>
            </a:endParaRPr>
          </a:p>
        </p:txBody>
      </p:sp>
      <p:sp>
        <p:nvSpPr>
          <p:cNvPr id="485391" name="Text Box 15"/>
          <p:cNvSpPr txBox="1">
            <a:spLocks noChangeArrowheads="1"/>
          </p:cNvSpPr>
          <p:nvPr/>
        </p:nvSpPr>
        <p:spPr bwMode="auto">
          <a:xfrm>
            <a:off x="3838575" y="2708275"/>
            <a:ext cx="17510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en-US" sz="2400" dirty="0">
                <a:solidFill>
                  <a:srgbClr val="008000"/>
                </a:solidFill>
              </a:rPr>
              <a:t>provider’s</a:t>
            </a:r>
          </a:p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en-US" sz="2400" dirty="0">
                <a:solidFill>
                  <a:srgbClr val="008000"/>
                </a:solidFill>
              </a:rPr>
              <a:t>PSN</a:t>
            </a:r>
          </a:p>
        </p:txBody>
      </p:sp>
      <p:sp>
        <p:nvSpPr>
          <p:cNvPr id="485392" name="Text Box 16"/>
          <p:cNvSpPr txBox="1">
            <a:spLocks noChangeArrowheads="1"/>
          </p:cNvSpPr>
          <p:nvPr/>
        </p:nvSpPr>
        <p:spPr bwMode="auto">
          <a:xfrm>
            <a:off x="3629025" y="5487988"/>
            <a:ext cx="19732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rgbClr val="E28C1A"/>
                </a:solidFill>
              </a:rPr>
              <a:t>Pseudowires </a:t>
            </a:r>
            <a:r>
              <a:rPr lang="en-US" sz="2400" dirty="0">
                <a:solidFill>
                  <a:srgbClr val="E28C1A"/>
                </a:solidFill>
              </a:rPr>
              <a:t>(PWs)</a:t>
            </a:r>
          </a:p>
        </p:txBody>
      </p:sp>
      <p:sp>
        <p:nvSpPr>
          <p:cNvPr id="485393" name="Line 17"/>
          <p:cNvSpPr>
            <a:spLocks noChangeShapeType="1"/>
          </p:cNvSpPr>
          <p:nvPr/>
        </p:nvSpPr>
        <p:spPr bwMode="auto">
          <a:xfrm flipH="1">
            <a:off x="6578600" y="3557588"/>
            <a:ext cx="920750" cy="1068387"/>
          </a:xfrm>
          <a:prstGeom prst="line">
            <a:avLst/>
          </a:prstGeom>
          <a:noFill/>
          <a:ln w="57150">
            <a:solidFill>
              <a:srgbClr val="D255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5394" name="Line 18"/>
          <p:cNvSpPr>
            <a:spLocks noChangeShapeType="1"/>
          </p:cNvSpPr>
          <p:nvPr/>
        </p:nvSpPr>
        <p:spPr bwMode="auto">
          <a:xfrm flipH="1" flipV="1">
            <a:off x="6605588" y="4652963"/>
            <a:ext cx="863600" cy="658812"/>
          </a:xfrm>
          <a:prstGeom prst="line">
            <a:avLst/>
          </a:prstGeom>
          <a:noFill/>
          <a:ln w="57150">
            <a:solidFill>
              <a:srgbClr val="D255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5395" name="Text Box 19"/>
          <p:cNvSpPr txBox="1">
            <a:spLocks noChangeArrowheads="1"/>
          </p:cNvSpPr>
          <p:nvPr/>
        </p:nvSpPr>
        <p:spPr bwMode="auto">
          <a:xfrm>
            <a:off x="7426325" y="3100388"/>
            <a:ext cx="1466850" cy="12715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en-US" sz="2400"/>
              <a:t>Customer</a:t>
            </a:r>
          </a:p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en-US" sz="2400"/>
              <a:t>Edge</a:t>
            </a:r>
          </a:p>
          <a:p>
            <a:pPr algn="ctr">
              <a:spcBef>
                <a:spcPct val="50000"/>
              </a:spcBef>
            </a:pPr>
            <a:r>
              <a:rPr lang="en-US" sz="2400"/>
              <a:t>(CE)</a:t>
            </a:r>
          </a:p>
        </p:txBody>
      </p:sp>
      <p:sp>
        <p:nvSpPr>
          <p:cNvPr id="485396" name="Text Box 20"/>
          <p:cNvSpPr txBox="1">
            <a:spLocks noChangeArrowheads="1"/>
          </p:cNvSpPr>
          <p:nvPr/>
        </p:nvSpPr>
        <p:spPr bwMode="auto">
          <a:xfrm>
            <a:off x="7432675" y="4718050"/>
            <a:ext cx="1466850" cy="12715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en-US" sz="2400"/>
              <a:t>Customer</a:t>
            </a:r>
          </a:p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en-US" sz="2400"/>
              <a:t>Edge</a:t>
            </a:r>
          </a:p>
          <a:p>
            <a:pPr algn="ctr">
              <a:spcBef>
                <a:spcPct val="50000"/>
              </a:spcBef>
            </a:pPr>
            <a:r>
              <a:rPr lang="en-US" sz="2400"/>
              <a:t>(CE)</a:t>
            </a:r>
          </a:p>
        </p:txBody>
      </p:sp>
      <p:sp>
        <p:nvSpPr>
          <p:cNvPr id="485397" name="Text Box 21"/>
          <p:cNvSpPr txBox="1">
            <a:spLocks noChangeArrowheads="1"/>
          </p:cNvSpPr>
          <p:nvPr/>
        </p:nvSpPr>
        <p:spPr bwMode="auto">
          <a:xfrm>
            <a:off x="5319713" y="3938588"/>
            <a:ext cx="1277937" cy="12715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en-US" sz="2400"/>
              <a:t>Provider</a:t>
            </a:r>
          </a:p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en-US" sz="2400"/>
              <a:t>Edge</a:t>
            </a:r>
          </a:p>
          <a:p>
            <a:pPr algn="ctr">
              <a:spcBef>
                <a:spcPct val="50000"/>
              </a:spcBef>
            </a:pPr>
            <a:r>
              <a:rPr lang="en-US" sz="2400"/>
              <a:t>(PE)</a:t>
            </a:r>
          </a:p>
        </p:txBody>
      </p:sp>
      <p:sp>
        <p:nvSpPr>
          <p:cNvPr id="485398" name="Text Box 22"/>
          <p:cNvSpPr txBox="1">
            <a:spLocks noChangeArrowheads="1"/>
          </p:cNvSpPr>
          <p:nvPr/>
        </p:nvSpPr>
        <p:spPr bwMode="auto">
          <a:xfrm>
            <a:off x="6511925" y="5233988"/>
            <a:ext cx="86836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en-US" sz="1800" b="1" dirty="0">
                <a:solidFill>
                  <a:srgbClr val="D65700"/>
                </a:solidFill>
              </a:rPr>
              <a:t>native</a:t>
            </a:r>
          </a:p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en-US" sz="1800" b="1" dirty="0" smtClean="0">
                <a:solidFill>
                  <a:srgbClr val="D65700"/>
                </a:solidFill>
              </a:rPr>
              <a:t>service</a:t>
            </a:r>
          </a:p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en-US" sz="1800" b="1" dirty="0" smtClean="0">
                <a:solidFill>
                  <a:srgbClr val="D65700"/>
                </a:solidFill>
              </a:rPr>
              <a:t>AC</a:t>
            </a:r>
            <a:endParaRPr lang="en-US" sz="1800" b="1" dirty="0">
              <a:solidFill>
                <a:srgbClr val="D65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245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dirty="0" smtClean="0"/>
              <a:t>TDM PW </a:t>
            </a:r>
            <a:r>
              <a:rPr lang="en-US" altLang="he-IL" dirty="0"/>
              <a:t>Protocol Processing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497270" y="3167042"/>
            <a:ext cx="8197468" cy="359041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spcAft>
                <a:spcPct val="30000"/>
              </a:spcAft>
              <a:buFont typeface="Wingdings" pitchFamily="2" charset="2"/>
              <a:buNone/>
            </a:pPr>
            <a:r>
              <a:rPr lang="en-US" altLang="he-IL" sz="2000" dirty="0"/>
              <a:t>Steps in </a:t>
            </a:r>
            <a:r>
              <a:rPr lang="en-US" altLang="he-IL" sz="2000" dirty="0" smtClean="0"/>
              <a:t>TDM PW processing</a:t>
            </a:r>
            <a:endParaRPr lang="en-US" altLang="he-IL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he-IL" sz="2000" dirty="0"/>
              <a:t>The synchronous bit stream is </a:t>
            </a:r>
            <a:r>
              <a:rPr lang="en-US" altLang="he-IL" sz="2000" dirty="0" smtClean="0"/>
              <a:t>segmented </a:t>
            </a:r>
            <a:r>
              <a:rPr lang="en-US" altLang="he-IL" sz="1600" dirty="0" smtClean="0"/>
              <a:t>(either by framing or number of bytes)</a:t>
            </a:r>
            <a:endParaRPr lang="en-US" altLang="he-IL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he-IL" sz="2000" dirty="0"/>
              <a:t>The TDM segments </a:t>
            </a:r>
            <a:r>
              <a:rPr lang="en-US" altLang="he-IL" sz="2000" dirty="0" smtClean="0"/>
              <a:t>may be </a:t>
            </a:r>
            <a:r>
              <a:rPr lang="en-US" altLang="he-IL" sz="2000" i="1" dirty="0" smtClean="0"/>
              <a:t>adapted</a:t>
            </a:r>
            <a:endParaRPr lang="en-US" altLang="he-IL" sz="2000" i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he-IL" sz="2000" dirty="0" smtClean="0"/>
              <a:t>PWE3 </a:t>
            </a:r>
            <a:r>
              <a:rPr lang="en-US" altLang="he-IL" sz="2000" dirty="0"/>
              <a:t>control word is prepended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he-IL" sz="2000" dirty="0"/>
              <a:t>PSN </a:t>
            </a:r>
            <a:r>
              <a:rPr lang="en-US" altLang="he-IL" sz="2000" dirty="0" smtClean="0"/>
              <a:t>headers </a:t>
            </a:r>
            <a:r>
              <a:rPr lang="en-US" altLang="he-IL" sz="2000" dirty="0"/>
              <a:t>are </a:t>
            </a:r>
            <a:r>
              <a:rPr lang="en-US" altLang="he-IL" sz="2000" dirty="0" err="1"/>
              <a:t>prepended</a:t>
            </a:r>
            <a:r>
              <a:rPr lang="en-US" altLang="he-IL" sz="2000" dirty="0"/>
              <a:t> (encapsulation)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he-IL" sz="2000" dirty="0"/>
              <a:t>Packets are transported over PSN to destination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he-IL" sz="2000" dirty="0"/>
              <a:t>PSN headers are utilized and stripped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he-IL" sz="2000" dirty="0"/>
              <a:t>Control word is checked, utilized and stripped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he-IL" sz="2000" dirty="0"/>
              <a:t>TDM stream is reconstituted (using adaptation) and played </a:t>
            </a:r>
            <a:r>
              <a:rPr lang="en-US" altLang="he-IL" sz="2000" dirty="0" smtClean="0"/>
              <a:t>out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he-IL" sz="2000" dirty="0" smtClean="0"/>
              <a:t>Note that adequate synchronization must be guaranteed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9725" algn="l"/>
              </a:tabLst>
            </a:pPr>
            <a:r>
              <a:rPr lang="en-US" altLang="he-IL" sz="2000" dirty="0"/>
              <a:t>	</a:t>
            </a:r>
            <a:r>
              <a:rPr lang="en-US" altLang="he-IL" sz="2000" dirty="0" smtClean="0"/>
              <a:t>but that would require another talk to explain</a:t>
            </a:r>
            <a:endParaRPr lang="en-US" altLang="he-IL" sz="2000" dirty="0"/>
          </a:p>
        </p:txBody>
      </p:sp>
      <p:grpSp>
        <p:nvGrpSpPr>
          <p:cNvPr id="456708" name="Group 4"/>
          <p:cNvGrpSpPr>
            <a:grpSpLocks/>
          </p:cNvGrpSpPr>
          <p:nvPr/>
        </p:nvGrpSpPr>
        <p:grpSpPr bwMode="auto">
          <a:xfrm>
            <a:off x="487363" y="1443038"/>
            <a:ext cx="8207375" cy="1400175"/>
            <a:chOff x="307" y="909"/>
            <a:chExt cx="5170" cy="882"/>
          </a:xfrm>
        </p:grpSpPr>
        <p:sp>
          <p:nvSpPr>
            <p:cNvPr id="456709" name="Rectangle 5"/>
            <p:cNvSpPr>
              <a:spLocks noChangeArrowheads="1"/>
            </p:cNvSpPr>
            <p:nvPr/>
          </p:nvSpPr>
          <p:spPr bwMode="auto">
            <a:xfrm>
              <a:off x="307" y="1188"/>
              <a:ext cx="547" cy="540"/>
            </a:xfrm>
            <a:prstGeom prst="rect">
              <a:avLst/>
            </a:prstGeom>
            <a:solidFill>
              <a:srgbClr val="AFFFFF"/>
            </a:solidFill>
            <a:ln w="12700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AFFF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56710" name="AutoShape 6"/>
            <p:cNvSpPr>
              <a:spLocks noChangeArrowheads="1"/>
            </p:cNvSpPr>
            <p:nvPr/>
          </p:nvSpPr>
          <p:spPr bwMode="auto">
            <a:xfrm>
              <a:off x="881" y="1204"/>
              <a:ext cx="180" cy="54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DAEFFE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711" name="Text Box 7"/>
            <p:cNvSpPr txBox="1">
              <a:spLocks noChangeArrowheads="1"/>
            </p:cNvSpPr>
            <p:nvPr/>
          </p:nvSpPr>
          <p:spPr bwMode="auto">
            <a:xfrm>
              <a:off x="410" y="955"/>
              <a:ext cx="3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he-IL" sz="1200" b="1">
                  <a:solidFill>
                    <a:schemeClr val="bg2"/>
                  </a:solidFill>
                  <a:latin typeface="Arial" charset="0"/>
                  <a:cs typeface="Times New Roman (Hebrew)" charset="0"/>
                </a:rPr>
                <a:t>TDM</a:t>
              </a:r>
            </a:p>
          </p:txBody>
        </p:sp>
        <p:sp>
          <p:nvSpPr>
            <p:cNvPr id="456712" name="Rectangle 8"/>
            <p:cNvSpPr>
              <a:spLocks noChangeArrowheads="1"/>
            </p:cNvSpPr>
            <p:nvPr/>
          </p:nvSpPr>
          <p:spPr bwMode="auto">
            <a:xfrm>
              <a:off x="4963" y="1181"/>
              <a:ext cx="514" cy="540"/>
            </a:xfrm>
            <a:prstGeom prst="rect">
              <a:avLst/>
            </a:prstGeom>
            <a:solidFill>
              <a:srgbClr val="AFFFFF"/>
            </a:solidFill>
            <a:ln w="12700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9200" prstMaterial="legacyMatte">
              <a:bevelT w="13500" h="13500" prst="angle"/>
              <a:bevelB w="13500" h="13500" prst="angle"/>
              <a:extrusionClr>
                <a:srgbClr val="AFFF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56713" name="Text Box 9"/>
            <p:cNvSpPr txBox="1">
              <a:spLocks noChangeArrowheads="1"/>
            </p:cNvSpPr>
            <p:nvPr/>
          </p:nvSpPr>
          <p:spPr bwMode="auto">
            <a:xfrm>
              <a:off x="5028" y="963"/>
              <a:ext cx="3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he-IL" sz="1200" b="1">
                  <a:solidFill>
                    <a:schemeClr val="bg2"/>
                  </a:solidFill>
                  <a:latin typeface="Arial" charset="0"/>
                  <a:cs typeface="Times New Roman (Hebrew)" charset="0"/>
                </a:rPr>
                <a:t>TDM</a:t>
              </a:r>
            </a:p>
            <a:p>
              <a:pPr algn="ctr" eaLnBrk="0" hangingPunct="0"/>
              <a:endParaRPr lang="en-US" altLang="he-IL" sz="1200" b="1">
                <a:solidFill>
                  <a:schemeClr val="bg2"/>
                </a:solidFill>
                <a:latin typeface="Arial" charset="0"/>
                <a:cs typeface="Times New Roman (Hebrew)" charset="0"/>
              </a:endParaRPr>
            </a:p>
          </p:txBody>
        </p:sp>
        <p:grpSp>
          <p:nvGrpSpPr>
            <p:cNvPr id="456714" name="Group 10"/>
            <p:cNvGrpSpPr>
              <a:grpSpLocks/>
            </p:cNvGrpSpPr>
            <p:nvPr/>
          </p:nvGrpSpPr>
          <p:grpSpPr bwMode="auto">
            <a:xfrm>
              <a:off x="1192" y="1188"/>
              <a:ext cx="996" cy="540"/>
              <a:chOff x="1200" y="1572"/>
              <a:chExt cx="996" cy="540"/>
            </a:xfrm>
          </p:grpSpPr>
          <p:sp>
            <p:nvSpPr>
              <p:cNvPr id="456715" name="Rectangle 11"/>
              <p:cNvSpPr>
                <a:spLocks noChangeArrowheads="1"/>
              </p:cNvSpPr>
              <p:nvPr/>
            </p:nvSpPr>
            <p:spPr bwMode="auto">
              <a:xfrm>
                <a:off x="1200" y="1572"/>
                <a:ext cx="232" cy="540"/>
              </a:xfrm>
              <a:prstGeom prst="rect">
                <a:avLst/>
              </a:prstGeom>
              <a:solidFill>
                <a:srgbClr val="FFFFB7"/>
              </a:solidFill>
              <a:ln w="12700"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FFFFB7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456716" name="Rectangle 12"/>
              <p:cNvSpPr>
                <a:spLocks noChangeArrowheads="1"/>
              </p:cNvSpPr>
              <p:nvPr/>
            </p:nvSpPr>
            <p:spPr bwMode="auto">
              <a:xfrm>
                <a:off x="1585" y="1572"/>
                <a:ext cx="232" cy="540"/>
              </a:xfrm>
              <a:prstGeom prst="rect">
                <a:avLst/>
              </a:prstGeom>
              <a:solidFill>
                <a:srgbClr val="FFFFB7"/>
              </a:solidFill>
              <a:ln w="12700"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FFFFB7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456717" name="Rectangle 13"/>
              <p:cNvSpPr>
                <a:spLocks noChangeArrowheads="1"/>
              </p:cNvSpPr>
              <p:nvPr/>
            </p:nvSpPr>
            <p:spPr bwMode="auto">
              <a:xfrm>
                <a:off x="1964" y="1572"/>
                <a:ext cx="232" cy="540"/>
              </a:xfrm>
              <a:prstGeom prst="rect">
                <a:avLst/>
              </a:prstGeom>
              <a:solidFill>
                <a:srgbClr val="FFFFB7"/>
              </a:solidFill>
              <a:ln w="12700"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9200" prstMaterial="legacyMatte">
                <a:bevelT w="13500" h="13500" prst="angle"/>
                <a:bevelB w="13500" h="13500" prst="angle"/>
                <a:extrusionClr>
                  <a:srgbClr val="FFFFB7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456718" name="Group 14"/>
            <p:cNvGrpSpPr>
              <a:grpSpLocks/>
            </p:cNvGrpSpPr>
            <p:nvPr/>
          </p:nvGrpSpPr>
          <p:grpSpPr bwMode="auto">
            <a:xfrm>
              <a:off x="1096" y="909"/>
              <a:ext cx="1382" cy="828"/>
              <a:chOff x="1104" y="1293"/>
              <a:chExt cx="1382" cy="828"/>
            </a:xfrm>
          </p:grpSpPr>
          <p:sp>
            <p:nvSpPr>
              <p:cNvPr id="456719" name="AutoShape 15"/>
              <p:cNvSpPr>
                <a:spLocks noChangeArrowheads="1"/>
              </p:cNvSpPr>
              <p:nvPr/>
            </p:nvSpPr>
            <p:spPr bwMode="auto">
              <a:xfrm>
                <a:off x="2229" y="1581"/>
                <a:ext cx="257" cy="54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DAEFFE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6720" name="Group 16"/>
              <p:cNvGrpSpPr>
                <a:grpSpLocks/>
              </p:cNvGrpSpPr>
              <p:nvPr/>
            </p:nvGrpSpPr>
            <p:grpSpPr bwMode="auto">
              <a:xfrm>
                <a:off x="1104" y="1293"/>
                <a:ext cx="963" cy="819"/>
                <a:chOff x="1104" y="1293"/>
                <a:chExt cx="963" cy="819"/>
              </a:xfrm>
            </p:grpSpPr>
            <p:sp>
              <p:nvSpPr>
                <p:cNvPr id="456721" name="Rectangle 17"/>
                <p:cNvSpPr>
                  <a:spLocks noChangeArrowheads="1"/>
                </p:cNvSpPr>
                <p:nvPr/>
              </p:nvSpPr>
              <p:spPr bwMode="auto">
                <a:xfrm>
                  <a:off x="1104" y="1572"/>
                  <a:ext cx="125" cy="540"/>
                </a:xfrm>
                <a:prstGeom prst="rect">
                  <a:avLst/>
                </a:prstGeom>
                <a:solidFill>
                  <a:srgbClr val="FF9966"/>
                </a:solidFill>
                <a:ln w="12700"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FF9966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456722" name="Rectangle 18"/>
                <p:cNvSpPr>
                  <a:spLocks noChangeArrowheads="1"/>
                </p:cNvSpPr>
                <p:nvPr/>
              </p:nvSpPr>
              <p:spPr bwMode="auto">
                <a:xfrm>
                  <a:off x="1489" y="1572"/>
                  <a:ext cx="125" cy="540"/>
                </a:xfrm>
                <a:prstGeom prst="rect">
                  <a:avLst/>
                </a:prstGeom>
                <a:solidFill>
                  <a:srgbClr val="FF9966"/>
                </a:solidFill>
                <a:ln w="12700"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FF9966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456723" name="Rectangle 19"/>
                <p:cNvSpPr>
                  <a:spLocks noChangeArrowheads="1"/>
                </p:cNvSpPr>
                <p:nvPr/>
              </p:nvSpPr>
              <p:spPr bwMode="auto">
                <a:xfrm>
                  <a:off x="1868" y="1572"/>
                  <a:ext cx="125" cy="540"/>
                </a:xfrm>
                <a:prstGeom prst="rect">
                  <a:avLst/>
                </a:prstGeom>
                <a:solidFill>
                  <a:srgbClr val="FF9966"/>
                </a:solidFill>
                <a:ln w="12700">
                  <a:miter lim="800000"/>
                  <a:headEnd/>
                  <a:tailEnd/>
                </a:ln>
                <a:effectLst/>
                <a:scene3d>
                  <a:camera prst="legacyObliqueTopLeft"/>
                  <a:lightRig rig="legacyFlat3" dir="t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FF9966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45672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360" y="1293"/>
                  <a:ext cx="707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altLang="he-IL" sz="1200" b="1" dirty="0" smtClean="0">
                      <a:solidFill>
                        <a:schemeClr val="bg2"/>
                      </a:solidFill>
                      <a:latin typeface="Arial" charset="0"/>
                      <a:cs typeface="Times New Roman (Hebrew)" charset="0"/>
                    </a:rPr>
                    <a:t>PSN </a:t>
                  </a:r>
                  <a:r>
                    <a:rPr lang="en-US" altLang="he-IL" sz="1200" b="1" dirty="0">
                      <a:solidFill>
                        <a:schemeClr val="bg2"/>
                      </a:solidFill>
                      <a:latin typeface="Arial" charset="0"/>
                      <a:cs typeface="Times New Roman (Hebrew)" charset="0"/>
                    </a:rPr>
                    <a:t>Packets</a:t>
                  </a:r>
                </a:p>
              </p:txBody>
            </p:sp>
          </p:grpSp>
        </p:grpSp>
        <p:grpSp>
          <p:nvGrpSpPr>
            <p:cNvPr id="456725" name="Group 21"/>
            <p:cNvGrpSpPr>
              <a:grpSpLocks/>
            </p:cNvGrpSpPr>
            <p:nvPr/>
          </p:nvGrpSpPr>
          <p:grpSpPr bwMode="auto">
            <a:xfrm>
              <a:off x="2515" y="909"/>
              <a:ext cx="2417" cy="882"/>
              <a:chOff x="2523" y="1293"/>
              <a:chExt cx="2417" cy="882"/>
            </a:xfrm>
          </p:grpSpPr>
          <p:pic>
            <p:nvPicPr>
              <p:cNvPr id="456726" name="Picture 2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523" y="1495"/>
                <a:ext cx="786" cy="68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56727" name="Text Box 23"/>
              <p:cNvSpPr txBox="1">
                <a:spLocks noChangeArrowheads="1"/>
              </p:cNvSpPr>
              <p:nvPr/>
            </p:nvSpPr>
            <p:spPr bwMode="auto">
              <a:xfrm>
                <a:off x="2756" y="1712"/>
                <a:ext cx="31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he-IL" sz="1200" b="1">
                    <a:solidFill>
                      <a:schemeClr val="bg2"/>
                    </a:solidFill>
                    <a:latin typeface="Arial" charset="0"/>
                    <a:cs typeface="Times New Roman (Hebrew)" charset="0"/>
                  </a:rPr>
                  <a:t>PSN</a:t>
                </a:r>
              </a:p>
            </p:txBody>
          </p:sp>
          <p:sp>
            <p:nvSpPr>
              <p:cNvPr id="456728" name="AutoShape 24"/>
              <p:cNvSpPr>
                <a:spLocks noChangeArrowheads="1"/>
              </p:cNvSpPr>
              <p:nvPr/>
            </p:nvSpPr>
            <p:spPr bwMode="auto">
              <a:xfrm>
                <a:off x="3341" y="1581"/>
                <a:ext cx="257" cy="54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DAEFFE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6729" name="Group 25"/>
              <p:cNvGrpSpPr>
                <a:grpSpLocks/>
              </p:cNvGrpSpPr>
              <p:nvPr/>
            </p:nvGrpSpPr>
            <p:grpSpPr bwMode="auto">
              <a:xfrm>
                <a:off x="3636" y="1565"/>
                <a:ext cx="1100" cy="540"/>
                <a:chOff x="1255" y="3103"/>
                <a:chExt cx="1277" cy="103"/>
              </a:xfrm>
            </p:grpSpPr>
            <p:grpSp>
              <p:nvGrpSpPr>
                <p:cNvPr id="456730" name="Group 26"/>
                <p:cNvGrpSpPr>
                  <a:grpSpLocks/>
                </p:cNvGrpSpPr>
                <p:nvPr/>
              </p:nvGrpSpPr>
              <p:grpSpPr bwMode="auto">
                <a:xfrm>
                  <a:off x="1255" y="3103"/>
                  <a:ext cx="390" cy="103"/>
                  <a:chOff x="1315" y="3094"/>
                  <a:chExt cx="424" cy="112"/>
                </a:xfrm>
              </p:grpSpPr>
              <p:sp>
                <p:nvSpPr>
                  <p:cNvPr id="456731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1446" y="3094"/>
                    <a:ext cx="293" cy="112"/>
                  </a:xfrm>
                  <a:prstGeom prst="rect">
                    <a:avLst/>
                  </a:prstGeom>
                  <a:solidFill>
                    <a:srgbClr val="FFFFB7"/>
                  </a:solidFill>
                  <a:ln w="12700">
                    <a:miter lim="800000"/>
                    <a:headEnd/>
                    <a:tailEnd/>
                  </a:ln>
                  <a:effectLst/>
                  <a:scene3d>
                    <a:camera prst="legacyObliqueTopLeft"/>
                    <a:lightRig rig="legacyFlat3" dir="t"/>
                  </a:scene3d>
                  <a:sp3d extrusionH="49200" prstMaterial="legacyMatte">
                    <a:bevelT w="13500" h="13500" prst="angle"/>
                    <a:bevelB w="13500" h="13500" prst="angle"/>
                    <a:extrusionClr>
                      <a:srgbClr val="FFFFB7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6732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1315" y="3094"/>
                    <a:ext cx="158" cy="112"/>
                  </a:xfrm>
                  <a:prstGeom prst="rect">
                    <a:avLst/>
                  </a:prstGeom>
                  <a:solidFill>
                    <a:srgbClr val="FF9966"/>
                  </a:solidFill>
                  <a:ln w="12700">
                    <a:miter lim="800000"/>
                    <a:headEnd/>
                    <a:tailEnd/>
                  </a:ln>
                  <a:effectLst/>
                  <a:scene3d>
                    <a:camera prst="legacyObliqueTopLeft"/>
                    <a:lightRig rig="legacyFlat3" dir="t"/>
                  </a:scene3d>
                  <a:sp3d extrusionH="49200" prstMaterial="legacyMatte">
                    <a:bevelT w="13500" h="13500" prst="angle"/>
                    <a:bevelB w="13500" h="13500" prst="angle"/>
                    <a:extrusionClr>
                      <a:srgbClr val="FF9966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6733" name="Group 29"/>
                <p:cNvGrpSpPr>
                  <a:grpSpLocks/>
                </p:cNvGrpSpPr>
                <p:nvPr/>
              </p:nvGrpSpPr>
              <p:grpSpPr bwMode="auto">
                <a:xfrm>
                  <a:off x="1702" y="3103"/>
                  <a:ext cx="390" cy="103"/>
                  <a:chOff x="1315" y="3094"/>
                  <a:chExt cx="424" cy="112"/>
                </a:xfrm>
              </p:grpSpPr>
              <p:sp>
                <p:nvSpPr>
                  <p:cNvPr id="456734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1446" y="3094"/>
                    <a:ext cx="293" cy="112"/>
                  </a:xfrm>
                  <a:prstGeom prst="rect">
                    <a:avLst/>
                  </a:prstGeom>
                  <a:solidFill>
                    <a:srgbClr val="FFFFB7"/>
                  </a:solidFill>
                  <a:ln w="12700">
                    <a:miter lim="800000"/>
                    <a:headEnd/>
                    <a:tailEnd/>
                  </a:ln>
                  <a:effectLst/>
                  <a:scene3d>
                    <a:camera prst="legacyObliqueTopLeft"/>
                    <a:lightRig rig="legacyFlat3" dir="t"/>
                  </a:scene3d>
                  <a:sp3d extrusionH="49200" prstMaterial="legacyMatte">
                    <a:bevelT w="13500" h="13500" prst="angle"/>
                    <a:bevelB w="13500" h="13500" prst="angle"/>
                    <a:extrusionClr>
                      <a:srgbClr val="FFFFB7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6735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1315" y="3094"/>
                    <a:ext cx="158" cy="112"/>
                  </a:xfrm>
                  <a:prstGeom prst="rect">
                    <a:avLst/>
                  </a:prstGeom>
                  <a:solidFill>
                    <a:srgbClr val="FF9966"/>
                  </a:solidFill>
                  <a:ln w="12700">
                    <a:miter lim="800000"/>
                    <a:headEnd/>
                    <a:tailEnd/>
                  </a:ln>
                  <a:effectLst/>
                  <a:scene3d>
                    <a:camera prst="legacyObliqueTopLeft"/>
                    <a:lightRig rig="legacyFlat3" dir="t"/>
                  </a:scene3d>
                  <a:sp3d extrusionH="49200" prstMaterial="legacyMatte">
                    <a:bevelT w="13500" h="13500" prst="angle"/>
                    <a:bevelB w="13500" h="13500" prst="angle"/>
                    <a:extrusionClr>
                      <a:srgbClr val="FF9966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6736" name="Group 32"/>
                <p:cNvGrpSpPr>
                  <a:grpSpLocks/>
                </p:cNvGrpSpPr>
                <p:nvPr/>
              </p:nvGrpSpPr>
              <p:grpSpPr bwMode="auto">
                <a:xfrm>
                  <a:off x="2142" y="3103"/>
                  <a:ext cx="390" cy="103"/>
                  <a:chOff x="1315" y="3094"/>
                  <a:chExt cx="424" cy="112"/>
                </a:xfrm>
              </p:grpSpPr>
              <p:sp>
                <p:nvSpPr>
                  <p:cNvPr id="456737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1446" y="3094"/>
                    <a:ext cx="293" cy="112"/>
                  </a:xfrm>
                  <a:prstGeom prst="rect">
                    <a:avLst/>
                  </a:prstGeom>
                  <a:solidFill>
                    <a:srgbClr val="FFFFB7"/>
                  </a:solidFill>
                  <a:ln w="12700">
                    <a:miter lim="800000"/>
                    <a:headEnd/>
                    <a:tailEnd/>
                  </a:ln>
                  <a:effectLst/>
                  <a:scene3d>
                    <a:camera prst="legacyObliqueTopLeft"/>
                    <a:lightRig rig="legacyFlat3" dir="t"/>
                  </a:scene3d>
                  <a:sp3d extrusionH="49200" prstMaterial="legacyMatte">
                    <a:bevelT w="13500" h="13500" prst="angle"/>
                    <a:bevelB w="13500" h="13500" prst="angle"/>
                    <a:extrusionClr>
                      <a:srgbClr val="FFFFB7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6738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315" y="3094"/>
                    <a:ext cx="158" cy="112"/>
                  </a:xfrm>
                  <a:prstGeom prst="rect">
                    <a:avLst/>
                  </a:prstGeom>
                  <a:solidFill>
                    <a:srgbClr val="FF9966"/>
                  </a:solidFill>
                  <a:ln w="12700">
                    <a:miter lim="800000"/>
                    <a:headEnd/>
                    <a:tailEnd/>
                  </a:ln>
                  <a:effectLst/>
                  <a:scene3d>
                    <a:camera prst="legacyObliqueTopLeft"/>
                    <a:lightRig rig="legacyFlat3" dir="t"/>
                  </a:scene3d>
                  <a:sp3d extrusionH="49200" prstMaterial="legacyMatte">
                    <a:bevelT w="13500" h="13500" prst="angle"/>
                    <a:bevelB w="13500" h="13500" prst="angle"/>
                    <a:extrusionClr>
                      <a:srgbClr val="FF9966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56739" name="AutoShape 35"/>
              <p:cNvSpPr>
                <a:spLocks noChangeArrowheads="1"/>
              </p:cNvSpPr>
              <p:nvPr/>
            </p:nvSpPr>
            <p:spPr bwMode="auto">
              <a:xfrm>
                <a:off x="4760" y="1581"/>
                <a:ext cx="180" cy="54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DAEFFE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740" name="Text Box 36"/>
              <p:cNvSpPr txBox="1">
                <a:spLocks noChangeArrowheads="1"/>
              </p:cNvSpPr>
              <p:nvPr/>
            </p:nvSpPr>
            <p:spPr bwMode="auto">
              <a:xfrm>
                <a:off x="3869" y="1293"/>
                <a:ext cx="70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he-IL" sz="1200" b="1" dirty="0" smtClean="0">
                    <a:solidFill>
                      <a:schemeClr val="bg2"/>
                    </a:solidFill>
                    <a:latin typeface="Arial" charset="0"/>
                    <a:cs typeface="Times New Roman (Hebrew)" charset="0"/>
                  </a:rPr>
                  <a:t>PSN </a:t>
                </a:r>
                <a:r>
                  <a:rPr lang="en-US" altLang="he-IL" sz="1200" b="1" dirty="0">
                    <a:solidFill>
                      <a:schemeClr val="bg2"/>
                    </a:solidFill>
                    <a:latin typeface="Arial" charset="0"/>
                    <a:cs typeface="Times New Roman (Hebrew)" charset="0"/>
                  </a:rPr>
                  <a:t>Packets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30271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Flags in the CW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567441" y="3171527"/>
            <a:ext cx="6922444" cy="35127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The PWE control word has 2 flags: L and R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and a 2-bit field: M</a:t>
            </a:r>
            <a:endParaRPr lang="en-US" sz="2400" dirty="0" smtClean="0">
              <a:solidFill>
                <a:srgbClr val="FF33CC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 smtClean="0"/>
              <a:t>They are used in the following way 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FF33CC"/>
                </a:solidFill>
              </a:rPr>
              <a:t>L</a:t>
            </a:r>
            <a:r>
              <a:rPr lang="en-US" sz="2400" dirty="0" smtClean="0"/>
              <a:t> is set to indicate a forward defect (AIS)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FF33CC"/>
                </a:solidFill>
              </a:rPr>
              <a:t>R</a:t>
            </a:r>
            <a:r>
              <a:rPr lang="en-US" sz="2400" dirty="0" smtClean="0"/>
              <a:t> may be set to indicate a reverse defect (RDI)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FF33CC"/>
                </a:solidFill>
              </a:rPr>
              <a:t>M</a:t>
            </a:r>
            <a:r>
              <a:rPr lang="en-US" sz="2400" dirty="0" smtClean="0"/>
              <a:t> can modify the meaning of the FDI</a:t>
            </a:r>
            <a:endParaRPr lang="en-US" sz="2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696913" y="1562100"/>
            <a:ext cx="7721600" cy="1443038"/>
            <a:chOff x="696913" y="1219200"/>
            <a:chExt cx="7721600" cy="1443038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696913" y="1219200"/>
              <a:ext cx="7721600" cy="461665"/>
            </a:xfrm>
            <a:prstGeom prst="rect">
              <a:avLst/>
            </a:prstGeom>
            <a:solidFill>
              <a:schemeClr val="fol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dirty="0">
                  <a:latin typeface="Arial" charset="0"/>
                </a:rPr>
                <a:t> 0 0 0 0     </a:t>
              </a:r>
              <a:r>
                <a:rPr lang="en-US" sz="2200" dirty="0">
                  <a:solidFill>
                    <a:srgbClr val="FF33CC"/>
                  </a:solidFill>
                  <a:latin typeface="Arial" charset="0"/>
                </a:rPr>
                <a:t>flags</a:t>
              </a:r>
              <a:r>
                <a:rPr lang="en-US" sz="2200" dirty="0">
                  <a:latin typeface="Arial" charset="0"/>
                </a:rPr>
                <a:t>   </a:t>
              </a:r>
              <a:r>
                <a:rPr lang="en-US" sz="1800" dirty="0">
                  <a:latin typeface="Arial" charset="0"/>
                </a:rPr>
                <a:t>FRG</a:t>
              </a:r>
              <a:r>
                <a:rPr lang="en-US" sz="2200" dirty="0">
                  <a:latin typeface="Arial" charset="0"/>
                </a:rPr>
                <a:t>  Length            Sequence Number </a:t>
              </a:r>
              <a:r>
                <a:rPr lang="en-US" sz="2400" dirty="0">
                  <a:latin typeface="Arial" charset="0"/>
                </a:rPr>
                <a:t> </a:t>
              </a: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003426" y="1235075"/>
              <a:ext cx="0" cy="4492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4543426" y="1235075"/>
              <a:ext cx="0" cy="4492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3460751" y="1228725"/>
              <a:ext cx="0" cy="4492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895601" y="1230313"/>
              <a:ext cx="0" cy="4492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1346200" y="2197100"/>
              <a:ext cx="2387600" cy="461665"/>
            </a:xfrm>
            <a:prstGeom prst="rect">
              <a:avLst/>
            </a:prstGeom>
            <a:solidFill>
              <a:schemeClr val="fol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dirty="0">
                  <a:latin typeface="Arial" charset="0"/>
                </a:rPr>
                <a:t> </a:t>
              </a:r>
              <a:r>
                <a:rPr lang="en-US" sz="2200" dirty="0" smtClean="0">
                  <a:latin typeface="Arial" charset="0"/>
                </a:rPr>
                <a:t> </a:t>
              </a:r>
              <a:r>
                <a:rPr lang="en-US" sz="2400" dirty="0" smtClean="0">
                  <a:solidFill>
                    <a:srgbClr val="FF33CC"/>
                  </a:solidFill>
                </a:rPr>
                <a:t>L    </a:t>
              </a:r>
              <a:r>
                <a:rPr lang="en-US" sz="2400" dirty="0" smtClean="0">
                  <a:solidFill>
                    <a:srgbClr val="FF33CC"/>
                  </a:solidFill>
                </a:rPr>
                <a:t> R      </a:t>
              </a:r>
              <a:r>
                <a:rPr lang="en-US" sz="2400" dirty="0" smtClean="0">
                  <a:solidFill>
                    <a:srgbClr val="FF33CC"/>
                  </a:solidFill>
                </a:rPr>
                <a:t>M(2b)</a:t>
              </a:r>
              <a:endParaRPr lang="en-US" sz="2200" dirty="0">
                <a:latin typeface="Arial" charset="0"/>
              </a:endParaRPr>
            </a:p>
          </p:txBody>
        </p:sp>
        <p:cxnSp>
          <p:nvCxnSpPr>
            <p:cNvPr id="18" name="Straight Connector 17"/>
            <p:cNvCxnSpPr>
              <a:stCxn id="7" idx="1"/>
            </p:cNvCxnSpPr>
            <p:nvPr/>
          </p:nvCxnSpPr>
          <p:spPr>
            <a:xfrm rot="16200000" flipH="1" flipV="1">
              <a:off x="1418432" y="1612106"/>
              <a:ext cx="512762" cy="65722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908300" y="1671638"/>
              <a:ext cx="800100" cy="5127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Line 7"/>
            <p:cNvSpPr>
              <a:spLocks noChangeShapeType="1"/>
            </p:cNvSpPr>
            <p:nvPr/>
          </p:nvSpPr>
          <p:spPr bwMode="auto">
            <a:xfrm>
              <a:off x="1901826" y="2200275"/>
              <a:ext cx="0" cy="4492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2460626" y="2212975"/>
              <a:ext cx="0" cy="4492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40773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9" y="1447370"/>
            <a:ext cx="7985310" cy="375963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 natural place for </a:t>
            </a:r>
            <a:r>
              <a:rPr lang="en-US" sz="2000" i="1" dirty="0"/>
              <a:t>some</a:t>
            </a:r>
            <a:r>
              <a:rPr lang="en-US" sz="2000" dirty="0"/>
              <a:t> network functionalities, </a:t>
            </a:r>
            <a:r>
              <a:rPr lang="en-US" sz="2000" dirty="0" smtClean="0"/>
              <a:t>for </a:t>
            </a:r>
            <a:r>
              <a:rPr lang="en-US" sz="2000" dirty="0"/>
              <a:t>example: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end-to-end </a:t>
            </a:r>
            <a:r>
              <a:rPr lang="en-US" sz="2000" dirty="0"/>
              <a:t>encryption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end-to-end </a:t>
            </a:r>
            <a:r>
              <a:rPr lang="en-US" sz="2000" dirty="0"/>
              <a:t>performance </a:t>
            </a:r>
            <a:r>
              <a:rPr lang="en-US" sz="2000" dirty="0" smtClean="0"/>
              <a:t>monitoring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delay sensitive preprocessing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is </a:t>
            </a:r>
            <a:r>
              <a:rPr lang="en-US" sz="2000" dirty="0" smtClean="0"/>
              <a:t>the </a:t>
            </a:r>
            <a:r>
              <a:rPr lang="en-US" sz="2000" b="1" dirty="0"/>
              <a:t>C</a:t>
            </a:r>
            <a:r>
              <a:rPr lang="en-US" sz="2000" dirty="0"/>
              <a:t>ustomer </a:t>
            </a:r>
            <a:r>
              <a:rPr lang="en-US" sz="2000" b="1" dirty="0"/>
              <a:t>P</a:t>
            </a:r>
            <a:r>
              <a:rPr lang="en-US" sz="2000" dirty="0"/>
              <a:t>remises </a:t>
            </a:r>
            <a:r>
              <a:rPr lang="en-US" sz="2000" b="1" dirty="0" smtClean="0"/>
              <a:t>E</a:t>
            </a:r>
            <a:r>
              <a:rPr lang="en-US" sz="2000" dirty="0" smtClean="0"/>
              <a:t>quipment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sz="2000" dirty="0" smtClean="0"/>
              <a:t>The combination of DNFV and CPE is called </a:t>
            </a:r>
            <a:r>
              <a:rPr lang="en-US" sz="2000" dirty="0" err="1" smtClean="0"/>
              <a:t>vCPE</a:t>
            </a:r>
            <a:r>
              <a:rPr lang="en-US" sz="2000" dirty="0" smtClean="0"/>
              <a:t> </a:t>
            </a:r>
            <a:endParaRPr lang="en-US" sz="2000" i="1" dirty="0"/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dirty="0"/>
              <a:t>Note that some people use the following terminology:</a:t>
            </a:r>
          </a:p>
          <a:p>
            <a:pPr>
              <a:spcBef>
                <a:spcPts val="0"/>
              </a:spcBef>
            </a:pPr>
            <a:r>
              <a:rPr lang="en-US" sz="2000" b="1" dirty="0" err="1"/>
              <a:t>vCPE</a:t>
            </a:r>
            <a:r>
              <a:rPr lang="en-US" sz="2000" b="1" dirty="0"/>
              <a:t> </a:t>
            </a:r>
            <a:r>
              <a:rPr lang="en-US" sz="2000" dirty="0"/>
              <a:t>– virtualizing </a:t>
            </a:r>
            <a:r>
              <a:rPr lang="en-US" sz="2000" i="1" dirty="0"/>
              <a:t>of</a:t>
            </a:r>
            <a:r>
              <a:rPr lang="en-US" sz="2000" dirty="0"/>
              <a:t> CPE functionality and relocating in the cloud</a:t>
            </a:r>
          </a:p>
          <a:p>
            <a:pPr>
              <a:spcBef>
                <a:spcPts val="0"/>
              </a:spcBef>
            </a:pPr>
            <a:r>
              <a:rPr lang="en-US" sz="2000" b="1" dirty="0"/>
              <a:t>uCPE </a:t>
            </a:r>
            <a:r>
              <a:rPr lang="en-US" sz="2000" dirty="0"/>
              <a:t>– providing hosting capabilities </a:t>
            </a:r>
            <a:r>
              <a:rPr lang="en-US" sz="2000" i="1" dirty="0"/>
              <a:t>in</a:t>
            </a:r>
            <a:r>
              <a:rPr lang="en-US" sz="2000" dirty="0"/>
              <a:t> the CPE and relocating to it</a:t>
            </a:r>
          </a:p>
          <a:p>
            <a:pPr marL="0" indent="0" defTabSz="348854">
              <a:spcBef>
                <a:spcPts val="900"/>
              </a:spcBef>
              <a:buNone/>
            </a:pPr>
            <a:r>
              <a:rPr lang="en-US" sz="2000" dirty="0" smtClean="0"/>
              <a:t>While </a:t>
            </a:r>
            <a:r>
              <a:rPr lang="en-US" sz="2000" dirty="0"/>
              <a:t>initially ridiculed, </a:t>
            </a:r>
          </a:p>
          <a:p>
            <a:pPr marL="0" indent="0" defTabSz="348854"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err="1" smtClean="0"/>
              <a:t>vCPE</a:t>
            </a:r>
            <a:r>
              <a:rPr lang="en-US" sz="2000" dirty="0" smtClean="0"/>
              <a:t> is </a:t>
            </a:r>
            <a:r>
              <a:rPr lang="en-US" sz="2000" dirty="0"/>
              <a:t>now considered a </a:t>
            </a:r>
            <a:r>
              <a:rPr lang="en-US" sz="2000" i="1" dirty="0"/>
              <a:t>sweet spot </a:t>
            </a:r>
            <a:r>
              <a:rPr lang="en-US" sz="2000" dirty="0"/>
              <a:t>for NFV </a:t>
            </a:r>
            <a:r>
              <a:rPr lang="en-US" sz="2000" dirty="0" smtClean="0"/>
              <a:t>deployment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NFV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690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TDM transport types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61378" y="1720314"/>
            <a:ext cx="8306103" cy="456457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sz="2000" dirty="0">
                <a:solidFill>
                  <a:schemeClr val="tx1"/>
                </a:solidFill>
              </a:rPr>
              <a:t>Structure-agnostic transport (</a:t>
            </a:r>
            <a:r>
              <a:rPr lang="en-US" sz="2000" dirty="0" err="1">
                <a:solidFill>
                  <a:schemeClr val="tx1"/>
                </a:solidFill>
              </a:rPr>
              <a:t>SAToP</a:t>
            </a:r>
            <a:r>
              <a:rPr lang="en-US" sz="2000" dirty="0">
                <a:solidFill>
                  <a:schemeClr val="tx1"/>
                </a:solidFill>
              </a:rPr>
              <a:t> – RFC4553)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for unstructured TDM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even if there is structure, we ignore it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simplest way of making payload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OK if network is well-engineered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Tx/>
              <a:buSzTx/>
              <a:buFontTx/>
              <a:buNone/>
            </a:pPr>
            <a:r>
              <a:rPr lang="en-US" sz="2000" dirty="0">
                <a:solidFill>
                  <a:schemeClr val="tx1"/>
                </a:solidFill>
              </a:rPr>
              <a:t>Structure-aware transport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</a:rPr>
              <a:t>CESoPSN</a:t>
            </a:r>
            <a:r>
              <a:rPr lang="en-US" sz="2000" dirty="0" smtClean="0">
                <a:solidFill>
                  <a:schemeClr val="tx1"/>
                </a:solidFill>
              </a:rPr>
              <a:t> – RFC 5086, </a:t>
            </a:r>
            <a:r>
              <a:rPr lang="en-US" sz="2000" dirty="0" err="1" smtClean="0">
                <a:solidFill>
                  <a:schemeClr val="tx1"/>
                </a:solidFill>
              </a:rPr>
              <a:t>TDMoIP</a:t>
            </a:r>
            <a:r>
              <a:rPr lang="en-US" sz="2000" dirty="0" smtClean="0">
                <a:solidFill>
                  <a:schemeClr val="tx1"/>
                </a:solidFill>
              </a:rPr>
              <a:t> – RFC 5087)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take TDM structure into account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must decide which level of structure (frame, </a:t>
            </a:r>
            <a:r>
              <a:rPr lang="en-US" sz="2000" dirty="0" err="1">
                <a:solidFill>
                  <a:schemeClr val="tx1"/>
                </a:solidFill>
              </a:rPr>
              <a:t>multiframe</a:t>
            </a:r>
            <a:r>
              <a:rPr lang="en-US" sz="2000" dirty="0">
                <a:solidFill>
                  <a:schemeClr val="tx1"/>
                </a:solidFill>
              </a:rPr>
              <a:t>, …)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can overcome PSN impairments (PDV, packet loss, etc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The Frame Alignment Signal (FAS) is maintained at PSN egress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Overhead bits </a:t>
            </a:r>
            <a:r>
              <a:rPr lang="en-US" sz="2000" i="1" dirty="0" smtClean="0">
                <a:solidFill>
                  <a:schemeClr val="tx1"/>
                </a:solidFill>
              </a:rPr>
              <a:t>may</a:t>
            </a:r>
            <a:r>
              <a:rPr lang="en-US" sz="2000" dirty="0" smtClean="0">
                <a:solidFill>
                  <a:schemeClr val="tx1"/>
                </a:solidFill>
              </a:rPr>
              <a:t> be transported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232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Agnostic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361379" y="1720314"/>
            <a:ext cx="8151556" cy="423941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err="1" smtClean="0"/>
              <a:t>SAToP</a:t>
            </a:r>
            <a:r>
              <a:rPr lang="en-US" sz="2000" dirty="0" smtClean="0"/>
              <a:t> encapsulates N bytes of TDM in each packet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 smtClean="0"/>
              <a:t>There is no TDM frame alignment !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 smtClean="0"/>
              <a:t>N must be constant and preconfigured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 smtClean="0"/>
              <a:t>If packets are lost, the egress knows how many TDM bytes to fill in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 smtClean="0"/>
              <a:t>Default values for N 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E1 – 256 B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T1 – 192 B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E3 and T3 – 1024 B</a:t>
            </a: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 smtClean="0"/>
              <a:t>For T1 there is an optional special mode called </a:t>
            </a:r>
            <a:r>
              <a:rPr lang="en-US" sz="2000" i="1" dirty="0" smtClean="0"/>
              <a:t>octet aligned mode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	that adds 7 bits of padding to every 193 consecutive bits (to make 25 B)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1155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aware encapsulations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61379" y="2038919"/>
            <a:ext cx="8241708" cy="423941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dirty="0"/>
              <a:t>Structure-locked encapsulation </a:t>
            </a:r>
            <a:r>
              <a:rPr lang="en-US" sz="2000" dirty="0"/>
              <a:t>(</a:t>
            </a:r>
            <a:r>
              <a:rPr lang="en-US" sz="2000" dirty="0" err="1"/>
              <a:t>CESoPSN</a:t>
            </a:r>
            <a:r>
              <a:rPr lang="en-US" sz="2000" dirty="0"/>
              <a:t>)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dirty="0"/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dirty="0"/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dirty="0"/>
              <a:t>Structure-indicated encapsulation </a:t>
            </a:r>
            <a:r>
              <a:rPr lang="en-US" sz="2000" dirty="0"/>
              <a:t>(</a:t>
            </a:r>
            <a:r>
              <a:rPr lang="en-US" sz="2000" dirty="0" err="1"/>
              <a:t>TDMoIP</a:t>
            </a:r>
            <a:r>
              <a:rPr lang="en-US" sz="2000" dirty="0"/>
              <a:t> – AAL1 mode)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dirty="0"/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dirty="0"/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 dirty="0"/>
              <a:t>Structure-reassembled encapsulation </a:t>
            </a:r>
            <a:r>
              <a:rPr lang="en-US" sz="2000" dirty="0"/>
              <a:t>(</a:t>
            </a:r>
            <a:r>
              <a:rPr lang="en-US" sz="2000" dirty="0" err="1"/>
              <a:t>TDMoIP</a:t>
            </a:r>
            <a:r>
              <a:rPr lang="en-US" sz="2000" dirty="0"/>
              <a:t> – AAL2 mode)</a:t>
            </a:r>
          </a:p>
          <a:p>
            <a:endParaRPr lang="en-US" sz="2000" dirty="0"/>
          </a:p>
        </p:txBody>
      </p:sp>
      <p:grpSp>
        <p:nvGrpSpPr>
          <p:cNvPr id="460804" name="Group 4"/>
          <p:cNvGrpSpPr>
            <a:grpSpLocks/>
          </p:cNvGrpSpPr>
          <p:nvPr/>
        </p:nvGrpSpPr>
        <p:grpSpPr bwMode="auto">
          <a:xfrm>
            <a:off x="889000" y="2654300"/>
            <a:ext cx="7277100" cy="673100"/>
            <a:chOff x="560" y="1672"/>
            <a:chExt cx="4584" cy="424"/>
          </a:xfrm>
        </p:grpSpPr>
        <p:sp>
          <p:nvSpPr>
            <p:cNvPr id="460805" name="Rectangle 5"/>
            <p:cNvSpPr>
              <a:spLocks noChangeArrowheads="1"/>
            </p:cNvSpPr>
            <p:nvPr/>
          </p:nvSpPr>
          <p:spPr bwMode="auto">
            <a:xfrm>
              <a:off x="576" y="1672"/>
              <a:ext cx="4568" cy="4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06" name="Line 6"/>
            <p:cNvSpPr>
              <a:spLocks noChangeShapeType="1"/>
            </p:cNvSpPr>
            <p:nvPr/>
          </p:nvSpPr>
          <p:spPr bwMode="auto">
            <a:xfrm>
              <a:off x="1136" y="1672"/>
              <a:ext cx="0" cy="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0807" name="Text Box 7"/>
            <p:cNvSpPr txBox="1">
              <a:spLocks noChangeArrowheads="1"/>
            </p:cNvSpPr>
            <p:nvPr/>
          </p:nvSpPr>
          <p:spPr bwMode="auto">
            <a:xfrm>
              <a:off x="560" y="1792"/>
              <a:ext cx="6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  <a:cs typeface="Arial" charset="0"/>
                </a:rPr>
                <a:t>headers</a:t>
              </a:r>
            </a:p>
          </p:txBody>
        </p:sp>
        <p:sp>
          <p:nvSpPr>
            <p:cNvPr id="460808" name="Text Box 8"/>
            <p:cNvSpPr txBox="1">
              <a:spLocks noChangeArrowheads="1"/>
            </p:cNvSpPr>
            <p:nvPr/>
          </p:nvSpPr>
          <p:spPr bwMode="auto">
            <a:xfrm>
              <a:off x="1174" y="1798"/>
              <a:ext cx="9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  <a:cs typeface="Arial" charset="0"/>
                </a:rPr>
                <a:t>TDM structure</a:t>
              </a:r>
            </a:p>
          </p:txBody>
        </p:sp>
        <p:sp>
          <p:nvSpPr>
            <p:cNvPr id="460809" name="Line 9"/>
            <p:cNvSpPr>
              <a:spLocks noChangeShapeType="1"/>
            </p:cNvSpPr>
            <p:nvPr/>
          </p:nvSpPr>
          <p:spPr bwMode="auto">
            <a:xfrm>
              <a:off x="2138" y="1672"/>
              <a:ext cx="0" cy="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0810" name="Line 10"/>
            <p:cNvSpPr>
              <a:spLocks noChangeShapeType="1"/>
            </p:cNvSpPr>
            <p:nvPr/>
          </p:nvSpPr>
          <p:spPr bwMode="auto">
            <a:xfrm>
              <a:off x="3140" y="1672"/>
              <a:ext cx="0" cy="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0811" name="Line 11"/>
            <p:cNvSpPr>
              <a:spLocks noChangeShapeType="1"/>
            </p:cNvSpPr>
            <p:nvPr/>
          </p:nvSpPr>
          <p:spPr bwMode="auto">
            <a:xfrm>
              <a:off x="4124" y="1672"/>
              <a:ext cx="0" cy="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0812" name="Text Box 12"/>
            <p:cNvSpPr txBox="1">
              <a:spLocks noChangeArrowheads="1"/>
            </p:cNvSpPr>
            <p:nvPr/>
          </p:nvSpPr>
          <p:spPr bwMode="auto">
            <a:xfrm>
              <a:off x="3172" y="1792"/>
              <a:ext cx="9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  <a:cs typeface="Arial" charset="0"/>
                </a:rPr>
                <a:t>TDM structure</a:t>
              </a:r>
            </a:p>
          </p:txBody>
        </p:sp>
        <p:sp>
          <p:nvSpPr>
            <p:cNvPr id="460813" name="Text Box 13"/>
            <p:cNvSpPr txBox="1">
              <a:spLocks noChangeArrowheads="1"/>
            </p:cNvSpPr>
            <p:nvPr/>
          </p:nvSpPr>
          <p:spPr bwMode="auto">
            <a:xfrm>
              <a:off x="4168" y="1786"/>
              <a:ext cx="9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  <a:cs typeface="Arial" charset="0"/>
                </a:rPr>
                <a:t>TDM structure</a:t>
              </a:r>
            </a:p>
          </p:txBody>
        </p:sp>
        <p:sp>
          <p:nvSpPr>
            <p:cNvPr id="460814" name="Text Box 14"/>
            <p:cNvSpPr txBox="1">
              <a:spLocks noChangeArrowheads="1"/>
            </p:cNvSpPr>
            <p:nvPr/>
          </p:nvSpPr>
          <p:spPr bwMode="auto">
            <a:xfrm>
              <a:off x="2164" y="1798"/>
              <a:ext cx="9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  <a:cs typeface="Arial" charset="0"/>
                </a:rPr>
                <a:t>TDM structure</a:t>
              </a:r>
            </a:p>
          </p:txBody>
        </p:sp>
      </p:grpSp>
      <p:sp>
        <p:nvSpPr>
          <p:cNvPr id="460815" name="Rectangle 15"/>
          <p:cNvSpPr>
            <a:spLocks noChangeArrowheads="1"/>
          </p:cNvSpPr>
          <p:nvPr/>
        </p:nvSpPr>
        <p:spPr bwMode="auto">
          <a:xfrm>
            <a:off x="914400" y="4092575"/>
            <a:ext cx="7251700" cy="6731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816" name="Line 16"/>
          <p:cNvSpPr>
            <a:spLocks noChangeShapeType="1"/>
          </p:cNvSpPr>
          <p:nvPr/>
        </p:nvSpPr>
        <p:spPr bwMode="auto">
          <a:xfrm>
            <a:off x="1803400" y="4092575"/>
            <a:ext cx="0" cy="666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17" name="Text Box 17"/>
          <p:cNvSpPr txBox="1">
            <a:spLocks noChangeArrowheads="1"/>
          </p:cNvSpPr>
          <p:nvPr/>
        </p:nvSpPr>
        <p:spPr bwMode="auto">
          <a:xfrm>
            <a:off x="889000" y="4283075"/>
            <a:ext cx="1028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  <a:cs typeface="Arial" charset="0"/>
              </a:rPr>
              <a:t>headers</a:t>
            </a:r>
          </a:p>
        </p:txBody>
      </p:sp>
      <p:sp>
        <p:nvSpPr>
          <p:cNvPr id="460818" name="Text Box 18"/>
          <p:cNvSpPr txBox="1">
            <a:spLocks noChangeArrowheads="1"/>
          </p:cNvSpPr>
          <p:nvPr/>
        </p:nvSpPr>
        <p:spPr bwMode="auto">
          <a:xfrm>
            <a:off x="1835150" y="4292600"/>
            <a:ext cx="1654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  <a:cs typeface="Arial" charset="0"/>
              </a:rPr>
              <a:t>AAL1 subframe</a:t>
            </a:r>
          </a:p>
        </p:txBody>
      </p:sp>
      <p:sp>
        <p:nvSpPr>
          <p:cNvPr id="460819" name="Line 19"/>
          <p:cNvSpPr>
            <a:spLocks noChangeShapeType="1"/>
          </p:cNvSpPr>
          <p:nvPr/>
        </p:nvSpPr>
        <p:spPr bwMode="auto">
          <a:xfrm>
            <a:off x="3394075" y="4092575"/>
            <a:ext cx="0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20" name="Line 20"/>
          <p:cNvSpPr>
            <a:spLocks noChangeShapeType="1"/>
          </p:cNvSpPr>
          <p:nvPr/>
        </p:nvSpPr>
        <p:spPr bwMode="auto">
          <a:xfrm>
            <a:off x="4984750" y="4092575"/>
            <a:ext cx="0" cy="666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21" name="Line 21"/>
          <p:cNvSpPr>
            <a:spLocks noChangeShapeType="1"/>
          </p:cNvSpPr>
          <p:nvPr/>
        </p:nvSpPr>
        <p:spPr bwMode="auto">
          <a:xfrm>
            <a:off x="6546850" y="4092575"/>
            <a:ext cx="0" cy="666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0822" name="Text Box 22"/>
          <p:cNvSpPr txBox="1">
            <a:spLocks noChangeArrowheads="1"/>
          </p:cNvSpPr>
          <p:nvPr/>
        </p:nvSpPr>
        <p:spPr bwMode="auto">
          <a:xfrm>
            <a:off x="3387725" y="4292600"/>
            <a:ext cx="162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  <a:cs typeface="Arial" charset="0"/>
              </a:rPr>
              <a:t>AAL1 subframe</a:t>
            </a:r>
          </a:p>
        </p:txBody>
      </p:sp>
      <p:sp>
        <p:nvSpPr>
          <p:cNvPr id="460823" name="Text Box 23"/>
          <p:cNvSpPr txBox="1">
            <a:spLocks noChangeArrowheads="1"/>
          </p:cNvSpPr>
          <p:nvPr/>
        </p:nvSpPr>
        <p:spPr bwMode="auto">
          <a:xfrm>
            <a:off x="4959350" y="4292600"/>
            <a:ext cx="1597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  <a:cs typeface="Arial" charset="0"/>
              </a:rPr>
              <a:t>AAL1 subframe</a:t>
            </a:r>
          </a:p>
        </p:txBody>
      </p:sp>
      <p:sp>
        <p:nvSpPr>
          <p:cNvPr id="460824" name="Text Box 24"/>
          <p:cNvSpPr txBox="1">
            <a:spLocks noChangeArrowheads="1"/>
          </p:cNvSpPr>
          <p:nvPr/>
        </p:nvSpPr>
        <p:spPr bwMode="auto">
          <a:xfrm>
            <a:off x="6559550" y="4292600"/>
            <a:ext cx="1597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  <a:cs typeface="Arial" charset="0"/>
              </a:rPr>
              <a:t>AAL1 subframe</a:t>
            </a:r>
          </a:p>
        </p:txBody>
      </p:sp>
      <p:grpSp>
        <p:nvGrpSpPr>
          <p:cNvPr id="460825" name="Group 25"/>
          <p:cNvGrpSpPr>
            <a:grpSpLocks/>
          </p:cNvGrpSpPr>
          <p:nvPr/>
        </p:nvGrpSpPr>
        <p:grpSpPr bwMode="auto">
          <a:xfrm>
            <a:off x="869950" y="5673725"/>
            <a:ext cx="7277100" cy="673100"/>
            <a:chOff x="548" y="3634"/>
            <a:chExt cx="4584" cy="424"/>
          </a:xfrm>
        </p:grpSpPr>
        <p:sp>
          <p:nvSpPr>
            <p:cNvPr id="460826" name="Rectangle 26"/>
            <p:cNvSpPr>
              <a:spLocks noChangeArrowheads="1"/>
            </p:cNvSpPr>
            <p:nvPr/>
          </p:nvSpPr>
          <p:spPr bwMode="auto">
            <a:xfrm>
              <a:off x="564" y="3634"/>
              <a:ext cx="4568" cy="42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27" name="Line 27"/>
            <p:cNvSpPr>
              <a:spLocks noChangeShapeType="1"/>
            </p:cNvSpPr>
            <p:nvPr/>
          </p:nvSpPr>
          <p:spPr bwMode="auto">
            <a:xfrm>
              <a:off x="1124" y="3634"/>
              <a:ext cx="0" cy="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0828" name="Text Box 28"/>
            <p:cNvSpPr txBox="1">
              <a:spLocks noChangeArrowheads="1"/>
            </p:cNvSpPr>
            <p:nvPr/>
          </p:nvSpPr>
          <p:spPr bwMode="auto">
            <a:xfrm>
              <a:off x="548" y="3754"/>
              <a:ext cx="6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  <a:cs typeface="Arial" charset="0"/>
                </a:rPr>
                <a:t>headers</a:t>
              </a:r>
            </a:p>
          </p:txBody>
        </p:sp>
        <p:sp>
          <p:nvSpPr>
            <p:cNvPr id="460829" name="Text Box 29"/>
            <p:cNvSpPr txBox="1">
              <a:spLocks noChangeArrowheads="1"/>
            </p:cNvSpPr>
            <p:nvPr/>
          </p:nvSpPr>
          <p:spPr bwMode="auto">
            <a:xfrm>
              <a:off x="1144" y="3760"/>
              <a:ext cx="1042" cy="21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  <a:cs typeface="Arial" charset="0"/>
                </a:rPr>
                <a:t>AAL2 minicell</a:t>
              </a:r>
            </a:p>
          </p:txBody>
        </p:sp>
        <p:sp>
          <p:nvSpPr>
            <p:cNvPr id="460830" name="Line 30"/>
            <p:cNvSpPr>
              <a:spLocks noChangeShapeType="1"/>
            </p:cNvSpPr>
            <p:nvPr/>
          </p:nvSpPr>
          <p:spPr bwMode="auto">
            <a:xfrm>
              <a:off x="2126" y="3634"/>
              <a:ext cx="0" cy="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0831" name="Line 31"/>
            <p:cNvSpPr>
              <a:spLocks noChangeShapeType="1"/>
            </p:cNvSpPr>
            <p:nvPr/>
          </p:nvSpPr>
          <p:spPr bwMode="auto">
            <a:xfrm>
              <a:off x="3128" y="3634"/>
              <a:ext cx="0" cy="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0832" name="Line 32"/>
            <p:cNvSpPr>
              <a:spLocks noChangeShapeType="1"/>
            </p:cNvSpPr>
            <p:nvPr/>
          </p:nvSpPr>
          <p:spPr bwMode="auto">
            <a:xfrm>
              <a:off x="4112" y="3634"/>
              <a:ext cx="0" cy="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0833" name="Text Box 33"/>
            <p:cNvSpPr txBox="1">
              <a:spLocks noChangeArrowheads="1"/>
            </p:cNvSpPr>
            <p:nvPr/>
          </p:nvSpPr>
          <p:spPr bwMode="auto">
            <a:xfrm>
              <a:off x="2122" y="3760"/>
              <a:ext cx="10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  <a:cs typeface="Arial" charset="0"/>
                </a:rPr>
                <a:t>AAL2 minicell</a:t>
              </a:r>
            </a:p>
          </p:txBody>
        </p:sp>
        <p:sp>
          <p:nvSpPr>
            <p:cNvPr id="460834" name="Text Box 34"/>
            <p:cNvSpPr txBox="1">
              <a:spLocks noChangeArrowheads="1"/>
            </p:cNvSpPr>
            <p:nvPr/>
          </p:nvSpPr>
          <p:spPr bwMode="auto">
            <a:xfrm>
              <a:off x="3112" y="3760"/>
              <a:ext cx="100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  <a:cs typeface="Arial" charset="0"/>
                </a:rPr>
                <a:t>AAL2 minicell</a:t>
              </a:r>
            </a:p>
          </p:txBody>
        </p:sp>
        <p:sp>
          <p:nvSpPr>
            <p:cNvPr id="460835" name="Text Box 35"/>
            <p:cNvSpPr txBox="1">
              <a:spLocks noChangeArrowheads="1"/>
            </p:cNvSpPr>
            <p:nvPr/>
          </p:nvSpPr>
          <p:spPr bwMode="auto">
            <a:xfrm>
              <a:off x="4120" y="3760"/>
              <a:ext cx="100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  <a:cs typeface="Arial" charset="0"/>
                </a:rPr>
                <a:t>AAL2 minicell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59274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E-mail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problems </a:t>
            </a:r>
            <a:endParaRPr lang="en-US" dirty="0"/>
          </a:p>
        </p:txBody>
      </p:sp>
      <p:sp>
        <p:nvSpPr>
          <p:cNvPr id="52" name="Text Placeholder 2"/>
          <p:cNvSpPr txBox="1">
            <a:spLocks/>
          </p:cNvSpPr>
          <p:nvPr/>
        </p:nvSpPr>
        <p:spPr>
          <a:xfrm>
            <a:off x="333769" y="1442999"/>
            <a:ext cx="7915190" cy="490077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 dirty="0" smtClean="0"/>
              <a:t>There are two problems with using </a:t>
            </a:r>
            <a:r>
              <a:rPr lang="en-US" sz="2000" kern="0" dirty="0" smtClean="0"/>
              <a:t>pure whitebox </a:t>
            </a:r>
            <a:r>
              <a:rPr lang="en-US" sz="2000" kern="0" dirty="0" smtClean="0"/>
              <a:t>servers as CPEs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kern="0" dirty="0" err="1" smtClean="0"/>
              <a:t>whiteboxes</a:t>
            </a:r>
            <a:r>
              <a:rPr lang="en-US" sz="2000" kern="0" dirty="0" smtClean="0"/>
              <a:t> often lack required interfaces (e.g., T1/E1)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kern="0" dirty="0" smtClean="0"/>
              <a:t>some functions (e.g., encryption) may be too compute-intensive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sz="2000" kern="0" dirty="0"/>
              <a:t>	</a:t>
            </a:r>
            <a:r>
              <a:rPr lang="en-US" sz="2000" kern="0" dirty="0" smtClean="0"/>
              <a:t>for pure software to handle</a:t>
            </a:r>
          </a:p>
          <a:p>
            <a:pPr marL="0" indent="0">
              <a:buNone/>
            </a:pPr>
            <a:endParaRPr lang="en-US" sz="2000" kern="0" dirty="0" smtClean="0"/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1917188" y="4913267"/>
            <a:ext cx="2275813" cy="143050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69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00" rIns="91398" bIns="45700" rtlCol="0" anchor="ctr"/>
          <a:lstStyle/>
          <a:p>
            <a:pPr algn="ctr">
              <a:spcBef>
                <a:spcPct val="50000"/>
              </a:spcBef>
            </a:pPr>
            <a:endParaRPr lang="en-US" dirty="0">
              <a:latin typeface="+mj-lt"/>
            </a:endParaRPr>
          </a:p>
        </p:txBody>
      </p:sp>
      <p:sp>
        <p:nvSpPr>
          <p:cNvPr id="34" name="Isosceles Triangle 33"/>
          <p:cNvSpPr/>
          <p:nvPr/>
        </p:nvSpPr>
        <p:spPr>
          <a:xfrm rot="9877590">
            <a:off x="3256088" y="4154063"/>
            <a:ext cx="578158" cy="1494868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5" name="Line 12"/>
          <p:cNvSpPr>
            <a:spLocks noChangeShapeType="1"/>
          </p:cNvSpPr>
          <p:nvPr/>
        </p:nvSpPr>
        <p:spPr bwMode="auto">
          <a:xfrm flipV="1">
            <a:off x="2962885" y="5766363"/>
            <a:ext cx="3129614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80" tIns="45690" rIns="91380" bIns="45690"/>
          <a:lstStyle/>
          <a:p>
            <a:endParaRPr lang="en-US" sz="1400" dirty="0">
              <a:latin typeface="+mj-lt"/>
            </a:endParaRPr>
          </a:p>
        </p:txBody>
      </p:sp>
      <p:sp>
        <p:nvSpPr>
          <p:cNvPr id="36" name="Freeform 7"/>
          <p:cNvSpPr>
            <a:spLocks/>
          </p:cNvSpPr>
          <p:nvPr/>
        </p:nvSpPr>
        <p:spPr bwMode="auto">
          <a:xfrm>
            <a:off x="4902758" y="5237071"/>
            <a:ext cx="2054430" cy="833378"/>
          </a:xfrm>
          <a:custGeom>
            <a:avLst/>
            <a:gdLst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8636 w 10000"/>
              <a:gd name="connsiteY12" fmla="*/ 10000 h 10000"/>
              <a:gd name="connsiteX13" fmla="*/ 10000 w 10000"/>
              <a:gd name="connsiteY13" fmla="*/ 7308 h 10000"/>
              <a:gd name="connsiteX0" fmla="*/ 10000 w 10000"/>
              <a:gd name="connsiteY0" fmla="*/ 7308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13" fmla="*/ 10000 w 10000"/>
              <a:gd name="connsiteY13" fmla="*/ 7308 h 10000"/>
              <a:gd name="connsiteX0" fmla="*/ 7589 w 10000"/>
              <a:gd name="connsiteY0" fmla="*/ 9973 h 10000"/>
              <a:gd name="connsiteX1" fmla="*/ 10000 w 10000"/>
              <a:gd name="connsiteY1" fmla="*/ 7308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8636 w 10000"/>
              <a:gd name="connsiteY3" fmla="*/ 4615 h 10000"/>
              <a:gd name="connsiteX4" fmla="*/ 6818 w 10000"/>
              <a:gd name="connsiteY4" fmla="*/ 2308 h 10000"/>
              <a:gd name="connsiteX5" fmla="*/ 5227 w 10000"/>
              <a:gd name="connsiteY5" fmla="*/ 0 h 10000"/>
              <a:gd name="connsiteX6" fmla="*/ 3864 w 10000"/>
              <a:gd name="connsiteY6" fmla="*/ 0 h 10000"/>
              <a:gd name="connsiteX7" fmla="*/ 2273 w 10000"/>
              <a:gd name="connsiteY7" fmla="*/ 2692 h 10000"/>
              <a:gd name="connsiteX8" fmla="*/ 1136 w 10000"/>
              <a:gd name="connsiteY8" fmla="*/ 4615 h 10000"/>
              <a:gd name="connsiteX9" fmla="*/ 0 w 10000"/>
              <a:gd name="connsiteY9" fmla="*/ 7308 h 10000"/>
              <a:gd name="connsiteX10" fmla="*/ 0 w 10000"/>
              <a:gd name="connsiteY10" fmla="*/ 7308 h 10000"/>
              <a:gd name="connsiteX11" fmla="*/ 1364 w 10000"/>
              <a:gd name="connsiteY11" fmla="*/ 10000 h 10000"/>
              <a:gd name="connsiteX12" fmla="*/ 7589 w 10000"/>
              <a:gd name="connsiteY12" fmla="*/ 9973 h 10000"/>
              <a:gd name="connsiteX0" fmla="*/ 7589 w 10000"/>
              <a:gd name="connsiteY0" fmla="*/ 9973 h 10000"/>
              <a:gd name="connsiteX1" fmla="*/ 8679 w 10000"/>
              <a:gd name="connsiteY1" fmla="*/ 7254 h 10000"/>
              <a:gd name="connsiteX2" fmla="*/ 8636 w 10000"/>
              <a:gd name="connsiteY2" fmla="*/ 4615 h 10000"/>
              <a:gd name="connsiteX3" fmla="*/ 6818 w 10000"/>
              <a:gd name="connsiteY3" fmla="*/ 2308 h 10000"/>
              <a:gd name="connsiteX4" fmla="*/ 5227 w 10000"/>
              <a:gd name="connsiteY4" fmla="*/ 0 h 10000"/>
              <a:gd name="connsiteX5" fmla="*/ 3864 w 10000"/>
              <a:gd name="connsiteY5" fmla="*/ 0 h 10000"/>
              <a:gd name="connsiteX6" fmla="*/ 2273 w 10000"/>
              <a:gd name="connsiteY6" fmla="*/ 2692 h 10000"/>
              <a:gd name="connsiteX7" fmla="*/ 1136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364 w 10000"/>
              <a:gd name="connsiteY10" fmla="*/ 10000 h 10000"/>
              <a:gd name="connsiteX11" fmla="*/ 7589 w 10000"/>
              <a:gd name="connsiteY11" fmla="*/ 9973 h 10000"/>
              <a:gd name="connsiteX0" fmla="*/ 7589 w 9162"/>
              <a:gd name="connsiteY0" fmla="*/ 9973 h 10000"/>
              <a:gd name="connsiteX1" fmla="*/ 8679 w 9162"/>
              <a:gd name="connsiteY1" fmla="*/ 7254 h 10000"/>
              <a:gd name="connsiteX2" fmla="*/ 7798 w 9162"/>
              <a:gd name="connsiteY2" fmla="*/ 4479 h 10000"/>
              <a:gd name="connsiteX3" fmla="*/ 6818 w 9162"/>
              <a:gd name="connsiteY3" fmla="*/ 2308 h 10000"/>
              <a:gd name="connsiteX4" fmla="*/ 5227 w 9162"/>
              <a:gd name="connsiteY4" fmla="*/ 0 h 10000"/>
              <a:gd name="connsiteX5" fmla="*/ 3864 w 9162"/>
              <a:gd name="connsiteY5" fmla="*/ 0 h 10000"/>
              <a:gd name="connsiteX6" fmla="*/ 2273 w 9162"/>
              <a:gd name="connsiteY6" fmla="*/ 2692 h 10000"/>
              <a:gd name="connsiteX7" fmla="*/ 1136 w 9162"/>
              <a:gd name="connsiteY7" fmla="*/ 4615 h 10000"/>
              <a:gd name="connsiteX8" fmla="*/ 0 w 9162"/>
              <a:gd name="connsiteY8" fmla="*/ 7308 h 10000"/>
              <a:gd name="connsiteX9" fmla="*/ 0 w 9162"/>
              <a:gd name="connsiteY9" fmla="*/ 7308 h 10000"/>
              <a:gd name="connsiteX10" fmla="*/ 1364 w 9162"/>
              <a:gd name="connsiteY10" fmla="*/ 10000 h 10000"/>
              <a:gd name="connsiteX11" fmla="*/ 7589 w 9162"/>
              <a:gd name="connsiteY11" fmla="*/ 9973 h 10000"/>
              <a:gd name="connsiteX0" fmla="*/ 8283 w 9854"/>
              <a:gd name="connsiteY0" fmla="*/ 9973 h 10000"/>
              <a:gd name="connsiteX1" fmla="*/ 9473 w 9854"/>
              <a:gd name="connsiteY1" fmla="*/ 7254 h 10000"/>
              <a:gd name="connsiteX2" fmla="*/ 8230 w 9854"/>
              <a:gd name="connsiteY2" fmla="*/ 4533 h 10000"/>
              <a:gd name="connsiteX3" fmla="*/ 7442 w 9854"/>
              <a:gd name="connsiteY3" fmla="*/ 2308 h 10000"/>
              <a:gd name="connsiteX4" fmla="*/ 5705 w 9854"/>
              <a:gd name="connsiteY4" fmla="*/ 0 h 10000"/>
              <a:gd name="connsiteX5" fmla="*/ 4217 w 9854"/>
              <a:gd name="connsiteY5" fmla="*/ 0 h 10000"/>
              <a:gd name="connsiteX6" fmla="*/ 2481 w 9854"/>
              <a:gd name="connsiteY6" fmla="*/ 2692 h 10000"/>
              <a:gd name="connsiteX7" fmla="*/ 1240 w 9854"/>
              <a:gd name="connsiteY7" fmla="*/ 4615 h 10000"/>
              <a:gd name="connsiteX8" fmla="*/ 0 w 9854"/>
              <a:gd name="connsiteY8" fmla="*/ 7308 h 10000"/>
              <a:gd name="connsiteX9" fmla="*/ 0 w 9854"/>
              <a:gd name="connsiteY9" fmla="*/ 7308 h 10000"/>
              <a:gd name="connsiteX10" fmla="*/ 1489 w 9854"/>
              <a:gd name="connsiteY10" fmla="*/ 10000 h 10000"/>
              <a:gd name="connsiteX11" fmla="*/ 8283 w 9854"/>
              <a:gd name="connsiteY11" fmla="*/ 9973 h 10000"/>
              <a:gd name="connsiteX0" fmla="*/ 8406 w 10000"/>
              <a:gd name="connsiteY0" fmla="*/ 9973 h 10000"/>
              <a:gd name="connsiteX1" fmla="*/ 9613 w 10000"/>
              <a:gd name="connsiteY1" fmla="*/ 7254 h 10000"/>
              <a:gd name="connsiteX2" fmla="*/ 8352 w 10000"/>
              <a:gd name="connsiteY2" fmla="*/ 4533 h 10000"/>
              <a:gd name="connsiteX3" fmla="*/ 7552 w 10000"/>
              <a:gd name="connsiteY3" fmla="*/ 2308 h 10000"/>
              <a:gd name="connsiteX4" fmla="*/ 5790 w 10000"/>
              <a:gd name="connsiteY4" fmla="*/ 0 h 10000"/>
              <a:gd name="connsiteX5" fmla="*/ 4279 w 10000"/>
              <a:gd name="connsiteY5" fmla="*/ 0 h 10000"/>
              <a:gd name="connsiteX6" fmla="*/ 2518 w 10000"/>
              <a:gd name="connsiteY6" fmla="*/ 2692 h 10000"/>
              <a:gd name="connsiteX7" fmla="*/ 125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11 w 10000"/>
              <a:gd name="connsiteY10" fmla="*/ 10000 h 10000"/>
              <a:gd name="connsiteX11" fmla="*/ 8406 w 10000"/>
              <a:gd name="connsiteY11" fmla="*/ 9973 h 10000"/>
              <a:gd name="connsiteX0" fmla="*/ 8103 w 9863"/>
              <a:gd name="connsiteY0" fmla="*/ 10000 h 10000"/>
              <a:gd name="connsiteX1" fmla="*/ 9613 w 9863"/>
              <a:gd name="connsiteY1" fmla="*/ 7254 h 10000"/>
              <a:gd name="connsiteX2" fmla="*/ 8352 w 9863"/>
              <a:gd name="connsiteY2" fmla="*/ 4533 h 10000"/>
              <a:gd name="connsiteX3" fmla="*/ 7552 w 9863"/>
              <a:gd name="connsiteY3" fmla="*/ 2308 h 10000"/>
              <a:gd name="connsiteX4" fmla="*/ 5790 w 9863"/>
              <a:gd name="connsiteY4" fmla="*/ 0 h 10000"/>
              <a:gd name="connsiteX5" fmla="*/ 4279 w 9863"/>
              <a:gd name="connsiteY5" fmla="*/ 0 h 10000"/>
              <a:gd name="connsiteX6" fmla="*/ 2518 w 9863"/>
              <a:gd name="connsiteY6" fmla="*/ 2692 h 10000"/>
              <a:gd name="connsiteX7" fmla="*/ 1258 w 9863"/>
              <a:gd name="connsiteY7" fmla="*/ 4615 h 10000"/>
              <a:gd name="connsiteX8" fmla="*/ 0 w 9863"/>
              <a:gd name="connsiteY8" fmla="*/ 7308 h 10000"/>
              <a:gd name="connsiteX9" fmla="*/ 0 w 9863"/>
              <a:gd name="connsiteY9" fmla="*/ 7308 h 10000"/>
              <a:gd name="connsiteX10" fmla="*/ 1511 w 9863"/>
              <a:gd name="connsiteY10" fmla="*/ 10000 h 10000"/>
              <a:gd name="connsiteX11" fmla="*/ 8103 w 9863"/>
              <a:gd name="connsiteY11" fmla="*/ 10000 h 10000"/>
              <a:gd name="connsiteX0" fmla="*/ 8216 w 10000"/>
              <a:gd name="connsiteY0" fmla="*/ 10000 h 10000"/>
              <a:gd name="connsiteX1" fmla="*/ 9747 w 10000"/>
              <a:gd name="connsiteY1" fmla="*/ 7254 h 10000"/>
              <a:gd name="connsiteX2" fmla="*/ 8468 w 10000"/>
              <a:gd name="connsiteY2" fmla="*/ 4533 h 10000"/>
              <a:gd name="connsiteX3" fmla="*/ 7657 w 10000"/>
              <a:gd name="connsiteY3" fmla="*/ 2308 h 10000"/>
              <a:gd name="connsiteX4" fmla="*/ 5870 w 10000"/>
              <a:gd name="connsiteY4" fmla="*/ 0 h 10000"/>
              <a:gd name="connsiteX5" fmla="*/ 4338 w 10000"/>
              <a:gd name="connsiteY5" fmla="*/ 0 h 10000"/>
              <a:gd name="connsiteX6" fmla="*/ 2553 w 10000"/>
              <a:gd name="connsiteY6" fmla="*/ 2692 h 10000"/>
              <a:gd name="connsiteX7" fmla="*/ 1275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32 w 10000"/>
              <a:gd name="connsiteY10" fmla="*/ 10000 h 10000"/>
              <a:gd name="connsiteX11" fmla="*/ 8216 w 10000"/>
              <a:gd name="connsiteY11" fmla="*/ 10000 h 10000"/>
              <a:gd name="connsiteX0" fmla="*/ 8216 w 9747"/>
              <a:gd name="connsiteY0" fmla="*/ 10000 h 10000"/>
              <a:gd name="connsiteX1" fmla="*/ 9747 w 9747"/>
              <a:gd name="connsiteY1" fmla="*/ 7254 h 10000"/>
              <a:gd name="connsiteX2" fmla="*/ 8468 w 9747"/>
              <a:gd name="connsiteY2" fmla="*/ 4533 h 10000"/>
              <a:gd name="connsiteX3" fmla="*/ 7657 w 9747"/>
              <a:gd name="connsiteY3" fmla="*/ 2308 h 10000"/>
              <a:gd name="connsiteX4" fmla="*/ 5870 w 9747"/>
              <a:gd name="connsiteY4" fmla="*/ 0 h 10000"/>
              <a:gd name="connsiteX5" fmla="*/ 4338 w 9747"/>
              <a:gd name="connsiteY5" fmla="*/ 0 h 10000"/>
              <a:gd name="connsiteX6" fmla="*/ 2553 w 9747"/>
              <a:gd name="connsiteY6" fmla="*/ 2692 h 10000"/>
              <a:gd name="connsiteX7" fmla="*/ 1275 w 9747"/>
              <a:gd name="connsiteY7" fmla="*/ 4615 h 10000"/>
              <a:gd name="connsiteX8" fmla="*/ 0 w 9747"/>
              <a:gd name="connsiteY8" fmla="*/ 7308 h 10000"/>
              <a:gd name="connsiteX9" fmla="*/ 0 w 9747"/>
              <a:gd name="connsiteY9" fmla="*/ 7308 h 10000"/>
              <a:gd name="connsiteX10" fmla="*/ 1532 w 9747"/>
              <a:gd name="connsiteY10" fmla="*/ 10000 h 10000"/>
              <a:gd name="connsiteX11" fmla="*/ 8216 w 9747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856 w 10000"/>
              <a:gd name="connsiteY3" fmla="*/ 2308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22 w 10000"/>
              <a:gd name="connsiteY4" fmla="*/ 0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  <a:gd name="connsiteX0" fmla="*/ 8429 w 10000"/>
              <a:gd name="connsiteY0" fmla="*/ 10000 h 10000"/>
              <a:gd name="connsiteX1" fmla="*/ 10000 w 10000"/>
              <a:gd name="connsiteY1" fmla="*/ 7254 h 10000"/>
              <a:gd name="connsiteX2" fmla="*/ 8688 w 10000"/>
              <a:gd name="connsiteY2" fmla="*/ 4533 h 10000"/>
              <a:gd name="connsiteX3" fmla="*/ 7540 w 10000"/>
              <a:gd name="connsiteY3" fmla="*/ 2362 h 10000"/>
              <a:gd name="connsiteX4" fmla="*/ 6003 w 10000"/>
              <a:gd name="connsiteY4" fmla="*/ 82 h 10000"/>
              <a:gd name="connsiteX5" fmla="*/ 4451 w 10000"/>
              <a:gd name="connsiteY5" fmla="*/ 0 h 10000"/>
              <a:gd name="connsiteX6" fmla="*/ 2619 w 10000"/>
              <a:gd name="connsiteY6" fmla="*/ 2692 h 10000"/>
              <a:gd name="connsiteX7" fmla="*/ 1308 w 10000"/>
              <a:gd name="connsiteY7" fmla="*/ 4615 h 10000"/>
              <a:gd name="connsiteX8" fmla="*/ 0 w 10000"/>
              <a:gd name="connsiteY8" fmla="*/ 7308 h 10000"/>
              <a:gd name="connsiteX9" fmla="*/ 0 w 10000"/>
              <a:gd name="connsiteY9" fmla="*/ 7308 h 10000"/>
              <a:gd name="connsiteX10" fmla="*/ 1572 w 10000"/>
              <a:gd name="connsiteY10" fmla="*/ 10000 h 10000"/>
              <a:gd name="connsiteX11" fmla="*/ 8429 w 10000"/>
              <a:gd name="connsiteY1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8429" y="10000"/>
                </a:moveTo>
                <a:cubicBezTo>
                  <a:pt x="9623" y="9932"/>
                  <a:pt x="9985" y="8392"/>
                  <a:pt x="10000" y="7254"/>
                </a:cubicBezTo>
                <a:cubicBezTo>
                  <a:pt x="10000" y="7254"/>
                  <a:pt x="9888" y="4533"/>
                  <a:pt x="8688" y="4533"/>
                </a:cubicBezTo>
                <a:cubicBezTo>
                  <a:pt x="8652" y="3301"/>
                  <a:pt x="8096" y="2397"/>
                  <a:pt x="7540" y="2362"/>
                </a:cubicBezTo>
                <a:cubicBezTo>
                  <a:pt x="7278" y="1592"/>
                  <a:pt x="7184" y="55"/>
                  <a:pt x="6003" y="82"/>
                </a:cubicBezTo>
                <a:lnTo>
                  <a:pt x="4451" y="0"/>
                </a:lnTo>
                <a:cubicBezTo>
                  <a:pt x="4451" y="0"/>
                  <a:pt x="2880" y="0"/>
                  <a:pt x="2619" y="2692"/>
                </a:cubicBezTo>
                <a:cubicBezTo>
                  <a:pt x="2356" y="2692"/>
                  <a:pt x="1308" y="2692"/>
                  <a:pt x="1308" y="4615"/>
                </a:cubicBezTo>
                <a:cubicBezTo>
                  <a:pt x="785" y="4615"/>
                  <a:pt x="0" y="5000"/>
                  <a:pt x="0" y="7308"/>
                </a:cubicBezTo>
                <a:lnTo>
                  <a:pt x="0" y="7308"/>
                </a:lnTo>
                <a:cubicBezTo>
                  <a:pt x="0" y="7308"/>
                  <a:pt x="0" y="10000"/>
                  <a:pt x="1572" y="10000"/>
                </a:cubicBezTo>
                <a:lnTo>
                  <a:pt x="8429" y="10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D1820D"/>
            </a:solidFill>
            <a:round/>
            <a:headEnd/>
            <a:tailEnd/>
          </a:ln>
        </p:spPr>
        <p:txBody>
          <a:bodyPr vert="horz" wrap="square" lIns="91398" tIns="45700" rIns="91398" bIns="4570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j-lt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5357368" y="5529586"/>
            <a:ext cx="1118655" cy="3384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00473" tIns="50236" rIns="100473" bIns="50236">
            <a:spAutoFit/>
          </a:bodyPr>
          <a:lstStyle/>
          <a:p>
            <a:pPr algn="ctr" defTabSz="1005822">
              <a:lnSpc>
                <a:spcPct val="110000"/>
              </a:lnSpc>
            </a:pPr>
            <a:r>
              <a:rPr lang="en-US" sz="1400" b="1" dirty="0" smtClean="0">
                <a:latin typeface="+mj-lt"/>
              </a:rPr>
              <a:t>Network</a:t>
            </a:r>
            <a:endParaRPr lang="en-US" sz="1400" b="1" dirty="0">
              <a:latin typeface="+mj-lt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120201" y="5307010"/>
            <a:ext cx="960425" cy="9017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00" rIns="91398" bIns="45700"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9" name="Text Box 21"/>
          <p:cNvSpPr txBox="1">
            <a:spLocks noChangeArrowheads="1"/>
          </p:cNvSpPr>
          <p:nvPr/>
        </p:nvSpPr>
        <p:spPr bwMode="auto">
          <a:xfrm>
            <a:off x="3164283" y="5790641"/>
            <a:ext cx="977924" cy="3045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00473" tIns="50236" rIns="100473" bIns="50236">
            <a:spAutoFit/>
          </a:bodyPr>
          <a:lstStyle/>
          <a:p>
            <a:pPr algn="ctr" defTabSz="1005822">
              <a:lnSpc>
                <a:spcPct val="110000"/>
              </a:lnSpc>
            </a:pP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CPE</a:t>
            </a:r>
            <a:endParaRPr lang="en-US" sz="1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2167836" y="5047288"/>
            <a:ext cx="1167211" cy="321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473" tIns="50236" rIns="100473" bIns="50236">
            <a:spAutoFit/>
          </a:bodyPr>
          <a:lstStyle/>
          <a:p>
            <a:pPr algn="ctr" defTabSz="1005822">
              <a:lnSpc>
                <a:spcPct val="110000"/>
              </a:lnSpc>
            </a:pPr>
            <a:r>
              <a:rPr lang="en-US" sz="1300" b="1" dirty="0">
                <a:latin typeface="+mj-lt"/>
              </a:rPr>
              <a:t>Customer </a:t>
            </a:r>
            <a:r>
              <a:rPr lang="en-US" sz="1300" b="1" dirty="0" smtClean="0">
                <a:latin typeface="+mj-lt"/>
              </a:rPr>
              <a:t>Site</a:t>
            </a:r>
            <a:endParaRPr lang="en-US" sz="1300" b="1" dirty="0">
              <a:latin typeface="+mj-lt"/>
            </a:endParaRPr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2166268" y="5504601"/>
            <a:ext cx="770371" cy="480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473" tIns="50236" rIns="100473" bIns="50236">
            <a:spAutoFit/>
          </a:bodyPr>
          <a:lstStyle/>
          <a:p>
            <a:pPr algn="ctr" defTabSz="1005822">
              <a:lnSpc>
                <a:spcPct val="110000"/>
              </a:lnSpc>
            </a:pPr>
            <a:r>
              <a:rPr lang="en-US" sz="1100" b="1" dirty="0">
                <a:latin typeface="+mj-lt"/>
              </a:rPr>
              <a:t>Customer</a:t>
            </a:r>
          </a:p>
          <a:p>
            <a:pPr algn="ctr" defTabSz="1005822">
              <a:lnSpc>
                <a:spcPct val="110000"/>
              </a:lnSpc>
            </a:pPr>
            <a:r>
              <a:rPr lang="en-US" sz="1100" b="1" dirty="0" smtClean="0">
                <a:latin typeface="+mj-lt"/>
              </a:rPr>
              <a:t>Network</a:t>
            </a:r>
            <a:endParaRPr lang="en-US" sz="1100" b="1" dirty="0">
              <a:latin typeface="+mj-lt"/>
            </a:endParaRPr>
          </a:p>
        </p:txBody>
      </p:sp>
      <p:pic>
        <p:nvPicPr>
          <p:cNvPr id="48" name="Picture 47" descr="RAD 1U_W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4652" y="5601410"/>
            <a:ext cx="862586" cy="249937"/>
          </a:xfrm>
          <a:prstGeom prst="rect">
            <a:avLst/>
          </a:prstGeom>
        </p:spPr>
      </p:pic>
      <p:pic>
        <p:nvPicPr>
          <p:cNvPr id="49" name="Picture 48" descr="Server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797" y="5593506"/>
            <a:ext cx="241875" cy="241875"/>
          </a:xfrm>
          <a:prstGeom prst="rect">
            <a:avLst/>
          </a:prstGeom>
        </p:spPr>
      </p:pic>
      <p:sp>
        <p:nvSpPr>
          <p:cNvPr id="51" name="Rounded Rectangle 50"/>
          <p:cNvSpPr/>
          <p:nvPr/>
        </p:nvSpPr>
        <p:spPr>
          <a:xfrm>
            <a:off x="1882005" y="4029742"/>
            <a:ext cx="1865295" cy="75909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917189" y="4423014"/>
            <a:ext cx="1740156" cy="26450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07" tIns="45704" rIns="91407" bIns="45704" rtlCol="0" anchor="ctr"/>
          <a:lstStyle/>
          <a:p>
            <a:pPr algn="ctr"/>
            <a:r>
              <a:rPr lang="en-US" sz="1400" b="1" dirty="0" smtClean="0">
                <a:latin typeface="+mj-lt"/>
              </a:rPr>
              <a:t>Hypervisor </a:t>
            </a:r>
            <a:endParaRPr lang="en-US" sz="1400" b="1" dirty="0">
              <a:latin typeface="+mj-lt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962456" y="4116260"/>
            <a:ext cx="788986" cy="26385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07" tIns="45704" rIns="91407" bIns="45704" rtlCol="0" anchor="ctr"/>
          <a:lstStyle/>
          <a:p>
            <a:pPr algn="ctr"/>
            <a:r>
              <a:rPr lang="en-US" sz="1200" b="1" dirty="0" smtClean="0">
                <a:latin typeface="+mj-lt"/>
              </a:rPr>
              <a:t>VNF</a:t>
            </a:r>
            <a:endParaRPr lang="en-US" sz="1200" b="1" dirty="0">
              <a:latin typeface="+mj-lt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2804490" y="4116260"/>
            <a:ext cx="788986" cy="26385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07" tIns="45704" rIns="91407" bIns="45704" rtlCol="0" anchor="ctr"/>
          <a:lstStyle/>
          <a:p>
            <a:pPr algn="ctr"/>
            <a:r>
              <a:rPr lang="en-US" sz="1200" b="1" dirty="0" smtClean="0">
                <a:latin typeface="+mj-lt"/>
              </a:rPr>
              <a:t>VNF</a:t>
            </a:r>
            <a:endParaRPr lang="en-US" sz="1200" b="1" dirty="0"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466951" y="3900347"/>
            <a:ext cx="1006363" cy="407643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b="1" dirty="0" smtClean="0"/>
              <a:t>NFV</a:t>
            </a:r>
          </a:p>
          <a:p>
            <a:pPr algn="ctr">
              <a:lnSpc>
                <a:spcPct val="85000"/>
              </a:lnSpc>
            </a:pPr>
            <a:r>
              <a:rPr lang="en-US" sz="1200" b="1" dirty="0" smtClean="0"/>
              <a:t> orchestrator</a:t>
            </a:r>
          </a:p>
        </p:txBody>
      </p:sp>
      <p:pic>
        <p:nvPicPr>
          <p:cNvPr id="6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581" y="3854880"/>
            <a:ext cx="577156" cy="57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7" name="Straight Connector 66"/>
          <p:cNvCxnSpPr>
            <a:stCxn id="48" idx="3"/>
            <a:endCxn id="65" idx="2"/>
          </p:cNvCxnSpPr>
          <p:nvPr/>
        </p:nvCxnSpPr>
        <p:spPr>
          <a:xfrm flipV="1">
            <a:off x="4097238" y="4432036"/>
            <a:ext cx="1604921" cy="129434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855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1378" y="1698770"/>
            <a:ext cx="8120559" cy="350313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There are two ways to combine </a:t>
            </a:r>
            <a:r>
              <a:rPr lang="en-US" sz="2000" dirty="0" err="1"/>
              <a:t>vCPE</a:t>
            </a:r>
            <a:r>
              <a:rPr lang="en-US" sz="2000" dirty="0"/>
              <a:t> and </a:t>
            </a:r>
            <a:r>
              <a:rPr lang="en-US" sz="2000" dirty="0" smtClean="0"/>
              <a:t>hardware interfaces/acceleration</a:t>
            </a:r>
            <a:endParaRPr lang="en-US" sz="2000" dirty="0"/>
          </a:p>
          <a:p>
            <a:pPr marL="342900" indent="-342900">
              <a:spcBef>
                <a:spcPts val="135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Gray box / </a:t>
            </a:r>
            <a:r>
              <a:rPr lang="en-US" sz="2000" dirty="0"/>
              <a:t>Whitebox+ </a:t>
            </a:r>
            <a:r>
              <a:rPr lang="en-US" sz="2000" dirty="0" smtClean="0"/>
              <a:t>(e.g., ETX-2iB with DNFV module)</a:t>
            </a:r>
            <a:endParaRPr lang="en-US" sz="2000" dirty="0">
              <a:solidFill>
                <a:srgbClr val="00B050"/>
              </a:solidFill>
            </a:endParaRPr>
          </a:p>
          <a:p>
            <a:pPr marL="606029" lvl="1" indent="-342900">
              <a:spcBef>
                <a:spcPts val="0"/>
              </a:spcBef>
            </a:pPr>
            <a:r>
              <a:rPr lang="en-US" sz="2000" dirty="0"/>
              <a:t>start with a physical CPE</a:t>
            </a:r>
          </a:p>
          <a:p>
            <a:pPr marL="606029" lvl="1" indent="-342900">
              <a:spcBef>
                <a:spcPts val="0"/>
              </a:spcBef>
            </a:pPr>
            <a:r>
              <a:rPr lang="en-US" sz="2000" dirty="0"/>
              <a:t>augment it with a (possibly pluggable) server </a:t>
            </a:r>
            <a:endParaRPr lang="en-US" sz="2000" dirty="0" smtClean="0"/>
          </a:p>
          <a:p>
            <a:pPr marL="263129" lvl="1" indent="0">
              <a:spcBef>
                <a:spcPts val="0"/>
              </a:spcBef>
              <a:buNone/>
            </a:pPr>
            <a:r>
              <a:rPr lang="en-US" sz="2000" dirty="0" smtClean="0"/>
              <a:t>where physical CPE has the required interfaces and hardware processing</a:t>
            </a:r>
            <a:endParaRPr lang="en-US" sz="2000" dirty="0"/>
          </a:p>
          <a:p>
            <a:pPr marL="342900" indent="-342900">
              <a:spcBef>
                <a:spcPts val="1350"/>
              </a:spcBef>
              <a:buFont typeface="+mj-lt"/>
              <a:buAutoNum type="arabicPeriod"/>
            </a:pPr>
            <a:r>
              <a:rPr lang="en-US" sz="2000" dirty="0"/>
              <a:t>Whitebox with pluggable acceleration</a:t>
            </a:r>
          </a:p>
          <a:p>
            <a:pPr marL="520304" lvl="1" indent="-257175">
              <a:spcBef>
                <a:spcPts val="0"/>
              </a:spcBef>
            </a:pPr>
            <a:r>
              <a:rPr lang="en-US" sz="2000" dirty="0"/>
              <a:t>start with a pure server platform</a:t>
            </a:r>
          </a:p>
          <a:p>
            <a:pPr marL="520304" lvl="1" indent="-257175">
              <a:spcBef>
                <a:spcPts val="0"/>
              </a:spcBef>
            </a:pPr>
            <a:r>
              <a:rPr lang="en-US" sz="2000" dirty="0"/>
              <a:t>plug into it hardware modules (SFP, GPU, M.2, etc.)</a:t>
            </a:r>
          </a:p>
          <a:p>
            <a:pPr marL="473869" lvl="2" indent="0">
              <a:buNone/>
            </a:pPr>
            <a:r>
              <a:rPr lang="en-US" sz="2000" dirty="0"/>
              <a:t>where these modules provide two basic functions: </a:t>
            </a:r>
          </a:p>
          <a:p>
            <a:pPr marL="816769" lvl="2" indent="-342900"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needed physical interfaces</a:t>
            </a:r>
          </a:p>
          <a:p>
            <a:pPr marL="816769" lvl="2" indent="-342900"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needed computation power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solutions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5638" y="4991386"/>
            <a:ext cx="2789113" cy="1574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496">
            <a:off x="7287676" y="5840155"/>
            <a:ext cx="486660" cy="15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07580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vAccess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7289" y="1449857"/>
            <a:ext cx="8413792" cy="305489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A service provider wants to use a basic whitebox with SFP cage interfaces</a:t>
            </a:r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The traffic is IP based (IPv4 or IPv6)</a:t>
            </a:r>
            <a:endParaRPr lang="en-US" sz="2000" dirty="0"/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	which for most locations is delivered over Ethernet</a:t>
            </a:r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but some locations are only served by TDM (E1/T1, n*E1/n*T1, ...)</a:t>
            </a:r>
          </a:p>
          <a:p>
            <a:pPr marL="0" indent="0" defTabSz="46355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 smtClean="0"/>
              <a:t>RAD’s solution is to provide TDM interfaces by </a:t>
            </a:r>
            <a:r>
              <a:rPr lang="en-US" sz="2000" dirty="0" err="1" smtClean="0"/>
              <a:t>MiToP</a:t>
            </a:r>
            <a:r>
              <a:rPr lang="en-US" sz="2000" dirty="0" smtClean="0"/>
              <a:t> (renamed </a:t>
            </a:r>
            <a:r>
              <a:rPr lang="en-US" sz="2000" dirty="0" err="1" smtClean="0"/>
              <a:t>MiRIC</a:t>
            </a:r>
            <a:r>
              <a:rPr lang="en-US" sz="2000" dirty="0" smtClean="0"/>
              <a:t>-ML)</a:t>
            </a:r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	plugged into SFP cages</a:t>
            </a:r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If there are multiple TDM links, they are bonded together using MLPPP</a:t>
            </a:r>
          </a:p>
          <a:p>
            <a:pPr marL="0" indent="0" defTabSz="4635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where the MLPPP </a:t>
            </a:r>
            <a:r>
              <a:rPr lang="en-US" sz="2000" dirty="0" smtClean="0"/>
              <a:t>processing is performed by </a:t>
            </a:r>
            <a:r>
              <a:rPr lang="en-US" sz="2000" dirty="0" smtClean="0"/>
              <a:t>a VNF </a:t>
            </a:r>
            <a:r>
              <a:rPr lang="en-US" sz="2000" dirty="0" smtClean="0"/>
              <a:t>in the whitebox</a:t>
            </a:r>
            <a:endParaRPr lang="en-US" sz="2000" dirty="0" smtClean="0"/>
          </a:p>
          <a:p>
            <a:pPr marL="0" indent="0" defTabSz="46355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 smtClean="0"/>
              <a:t>A rough diagram of this solution is as follows: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403797" y="4525863"/>
            <a:ext cx="1596980" cy="177588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03797" y="5963191"/>
            <a:ext cx="1596980" cy="33855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600" b="1" kern="0" dirty="0" smtClean="0">
                <a:solidFill>
                  <a:srgbClr val="0000FF"/>
                </a:solidFill>
              </a:rPr>
              <a:t>whitebox server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2496">
            <a:off x="3004631" y="5519166"/>
            <a:ext cx="486660" cy="15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2496">
            <a:off x="3004632" y="5853286"/>
            <a:ext cx="486660" cy="15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949320" y="6003229"/>
            <a:ext cx="1185856" cy="33855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600" b="1" kern="0" dirty="0" err="1" smtClean="0"/>
              <a:t>MiRIC</a:t>
            </a:r>
            <a:r>
              <a:rPr lang="en-US" sz="1600" b="1" kern="0" dirty="0" smtClean="0"/>
              <a:t>-MLs</a:t>
            </a:r>
          </a:p>
        </p:txBody>
      </p:sp>
      <p:sp>
        <p:nvSpPr>
          <p:cNvPr id="9" name="Rectangle 8"/>
          <p:cNvSpPr/>
          <p:nvPr/>
        </p:nvSpPr>
        <p:spPr>
          <a:xfrm>
            <a:off x="2691684" y="5557182"/>
            <a:ext cx="309091" cy="8920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89536" y="5877009"/>
            <a:ext cx="309091" cy="8920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81348" y="5570783"/>
            <a:ext cx="1066121" cy="33855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600" b="1" kern="0" dirty="0" smtClean="0"/>
              <a:t>SFP cages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025" y="5077780"/>
            <a:ext cx="524160" cy="354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31945" y="5390798"/>
            <a:ext cx="958405" cy="24622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000" b="1" kern="0" dirty="0" err="1" smtClean="0"/>
              <a:t>MiRIC</a:t>
            </a:r>
            <a:r>
              <a:rPr lang="en-US" sz="1000" b="1" kern="0" dirty="0" smtClean="0"/>
              <a:t> driver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22648" y="4512714"/>
            <a:ext cx="1302915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kern="0" dirty="0" err="1" smtClean="0"/>
              <a:t>vAccess</a:t>
            </a:r>
            <a:endParaRPr lang="en-US" sz="1600" b="1" kern="0" dirty="0" smtClean="0"/>
          </a:p>
          <a:p>
            <a:pPr algn="ctr"/>
            <a:r>
              <a:rPr lang="en-US" sz="1600" b="1" kern="0" dirty="0" smtClean="0"/>
              <a:t> VNF</a:t>
            </a:r>
          </a:p>
        </p:txBody>
      </p:sp>
      <p:cxnSp>
        <p:nvCxnSpPr>
          <p:cNvPr id="19" name="Straight Connector 18"/>
          <p:cNvCxnSpPr>
            <a:stCxn id="6" idx="3"/>
          </p:cNvCxnSpPr>
          <p:nvPr/>
        </p:nvCxnSpPr>
        <p:spPr>
          <a:xfrm>
            <a:off x="3490910" y="5608486"/>
            <a:ext cx="4133384" cy="0"/>
          </a:xfrm>
          <a:prstGeom prst="line">
            <a:avLst/>
          </a:prstGeom>
          <a:ln w="571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490910" y="5953320"/>
            <a:ext cx="4133384" cy="1"/>
          </a:xfrm>
          <a:prstGeom prst="line">
            <a:avLst/>
          </a:prstGeom>
          <a:ln w="571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39946" y="5607978"/>
            <a:ext cx="1238133" cy="33855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600" b="1" kern="0" dirty="0" smtClean="0"/>
              <a:t>N TDM links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99739" y="5648427"/>
            <a:ext cx="907047" cy="276999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200" b="1" kern="0" dirty="0" smtClean="0"/>
              <a:t>(N = 1 ... 4)</a:t>
            </a:r>
            <a:endParaRPr lang="en-US" sz="1600" b="1" kern="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1112781" y="6353261"/>
            <a:ext cx="2331636" cy="4001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2000" b="1" kern="0" dirty="0" smtClean="0"/>
              <a:t>customer premises</a:t>
            </a:r>
          </a:p>
        </p:txBody>
      </p:sp>
      <p:sp>
        <p:nvSpPr>
          <p:cNvPr id="24" name="Oval 23"/>
          <p:cNvSpPr/>
          <p:nvPr/>
        </p:nvSpPr>
        <p:spPr>
          <a:xfrm>
            <a:off x="7299724" y="5441072"/>
            <a:ext cx="231818" cy="676662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781647" y="5438924"/>
            <a:ext cx="231818" cy="676662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076513" y="5267293"/>
            <a:ext cx="3608344" cy="33855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600" b="1" kern="0" dirty="0" smtClean="0"/>
              <a:t>IP over MLPPP over HDLC over T1/E1</a:t>
            </a:r>
          </a:p>
        </p:txBody>
      </p:sp>
      <p:cxnSp>
        <p:nvCxnSpPr>
          <p:cNvPr id="30" name="Straight Connector 29"/>
          <p:cNvCxnSpPr>
            <a:endCxn id="9" idx="1"/>
          </p:cNvCxnSpPr>
          <p:nvPr/>
        </p:nvCxnSpPr>
        <p:spPr>
          <a:xfrm>
            <a:off x="2086176" y="5376230"/>
            <a:ext cx="605508" cy="22555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1355803">
            <a:off x="1812512" y="5075352"/>
            <a:ext cx="1274444" cy="46166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kern="0" dirty="0" smtClean="0">
                <a:solidFill>
                  <a:srgbClr val="0000FF"/>
                </a:solidFill>
              </a:rPr>
              <a:t>internal</a:t>
            </a:r>
          </a:p>
          <a:p>
            <a:pPr algn="ctr"/>
            <a:r>
              <a:rPr lang="en-US" sz="1200" b="1" kern="0" dirty="0" smtClean="0">
                <a:solidFill>
                  <a:srgbClr val="0000FF"/>
                </a:solidFill>
              </a:rPr>
              <a:t> TDM PW</a:t>
            </a:r>
          </a:p>
        </p:txBody>
      </p:sp>
    </p:spTree>
    <p:extLst>
      <p:ext uri="{BB962C8B-B14F-4D97-AF65-F5344CB8AC3E}">
        <p14:creationId xmlns:p14="http://schemas.microsoft.com/office/powerpoint/2010/main" val="21331537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60"/>
          <p:cNvCxnSpPr/>
          <p:nvPr/>
        </p:nvCxnSpPr>
        <p:spPr>
          <a:xfrm flipV="1">
            <a:off x="7624294" y="4982498"/>
            <a:ext cx="1384313" cy="1"/>
          </a:xfrm>
          <a:prstGeom prst="line">
            <a:avLst/>
          </a:prstGeom>
          <a:ln w="571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Formats along the way ...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03797" y="3723393"/>
            <a:ext cx="1596980" cy="177588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03797" y="5160721"/>
            <a:ext cx="1596980" cy="33855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600" b="1" kern="0" dirty="0" smtClean="0">
                <a:solidFill>
                  <a:srgbClr val="0000FF"/>
                </a:solidFill>
              </a:rPr>
              <a:t>whitebox server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2496">
            <a:off x="3004631" y="4716696"/>
            <a:ext cx="486660" cy="15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2496">
            <a:off x="3004632" y="5050816"/>
            <a:ext cx="486660" cy="15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691684" y="4754712"/>
            <a:ext cx="309091" cy="8920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89536" y="5074539"/>
            <a:ext cx="309091" cy="8920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654" y="3870506"/>
            <a:ext cx="524160" cy="354900"/>
          </a:xfrm>
          <a:prstGeom prst="rect">
            <a:avLst/>
          </a:prstGeom>
        </p:spPr>
      </p:pic>
      <p:cxnSp>
        <p:nvCxnSpPr>
          <p:cNvPr id="16" name="Straight Connector 15"/>
          <p:cNvCxnSpPr>
            <a:stCxn id="7" idx="3"/>
          </p:cNvCxnSpPr>
          <p:nvPr/>
        </p:nvCxnSpPr>
        <p:spPr>
          <a:xfrm>
            <a:off x="3490910" y="4806016"/>
            <a:ext cx="4133384" cy="0"/>
          </a:xfrm>
          <a:prstGeom prst="line">
            <a:avLst/>
          </a:prstGeom>
          <a:ln w="571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490910" y="5150850"/>
            <a:ext cx="4133384" cy="1"/>
          </a:xfrm>
          <a:prstGeom prst="line">
            <a:avLst/>
          </a:prstGeom>
          <a:ln w="571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784565" y="4638602"/>
            <a:ext cx="231818" cy="676662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781647" y="4636454"/>
            <a:ext cx="231818" cy="676662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068142" y="3646015"/>
            <a:ext cx="2690667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kern="0" dirty="0" smtClean="0"/>
              <a:t>framed </a:t>
            </a:r>
            <a:r>
              <a:rPr lang="en-US" sz="1600" b="1" kern="0" dirty="0" err="1" smtClean="0"/>
              <a:t>unchannelized</a:t>
            </a:r>
            <a:r>
              <a:rPr lang="en-US" sz="1600" b="1" kern="0" dirty="0" smtClean="0"/>
              <a:t> TDM</a:t>
            </a:r>
          </a:p>
          <a:p>
            <a:pPr algn="ctr"/>
            <a:r>
              <a:rPr lang="en-US" sz="1600" b="1" kern="0" dirty="0" smtClean="0"/>
              <a:t>HDLC</a:t>
            </a:r>
          </a:p>
          <a:p>
            <a:pPr algn="ctr"/>
            <a:r>
              <a:rPr lang="en-US" sz="1600" b="1" kern="0" dirty="0" smtClean="0"/>
              <a:t>MLPPP</a:t>
            </a:r>
          </a:p>
          <a:p>
            <a:pPr algn="ctr"/>
            <a:r>
              <a:rPr lang="en-US" sz="1600" b="1" kern="0" dirty="0" smtClean="0"/>
              <a:t>IP </a:t>
            </a:r>
            <a:r>
              <a:rPr lang="en-US" sz="1600" b="1" i="1" kern="0" dirty="0" smtClean="0"/>
              <a:t>(no Ethernet)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069722" y="3942336"/>
            <a:ext cx="2689087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067574" y="4184889"/>
            <a:ext cx="2689087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065426" y="4440321"/>
            <a:ext cx="2689087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4856" y="4598283"/>
            <a:ext cx="1384313" cy="1"/>
          </a:xfrm>
          <a:prstGeom prst="line">
            <a:avLst/>
          </a:prstGeom>
          <a:ln w="571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58486" y="3890104"/>
            <a:ext cx="977885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kern="0" dirty="0" smtClean="0"/>
              <a:t>Ethernet’</a:t>
            </a:r>
          </a:p>
          <a:p>
            <a:pPr algn="ctr"/>
            <a:r>
              <a:rPr lang="en-US" sz="1600" b="1" kern="0" dirty="0" smtClean="0"/>
              <a:t>IP packet</a:t>
            </a:r>
          </a:p>
        </p:txBody>
      </p:sp>
      <p:cxnSp>
        <p:nvCxnSpPr>
          <p:cNvPr id="36" name="Straight Connector 35"/>
          <p:cNvCxnSpPr>
            <a:stCxn id="34" idx="1"/>
            <a:endCxn id="34" idx="3"/>
          </p:cNvCxnSpPr>
          <p:nvPr/>
        </p:nvCxnSpPr>
        <p:spPr>
          <a:xfrm>
            <a:off x="258486" y="4182492"/>
            <a:ext cx="977885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55"/>
          <p:cNvGrpSpPr>
            <a:grpSpLocks/>
          </p:cNvGrpSpPr>
          <p:nvPr/>
        </p:nvGrpSpPr>
        <p:grpSpPr bwMode="auto">
          <a:xfrm>
            <a:off x="7125169" y="4530249"/>
            <a:ext cx="672084" cy="806787"/>
            <a:chOff x="3933" y="930"/>
            <a:chExt cx="251" cy="330"/>
          </a:xfrm>
        </p:grpSpPr>
        <p:sp>
          <p:nvSpPr>
            <p:cNvPr id="38" name="Oval 56"/>
            <p:cNvSpPr>
              <a:spLocks noChangeArrowheads="1"/>
            </p:cNvSpPr>
            <p:nvPr/>
          </p:nvSpPr>
          <p:spPr bwMode="auto">
            <a:xfrm>
              <a:off x="3934" y="1155"/>
              <a:ext cx="250" cy="105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57"/>
            <p:cNvSpPr>
              <a:spLocks noChangeArrowheads="1"/>
            </p:cNvSpPr>
            <p:nvPr/>
          </p:nvSpPr>
          <p:spPr bwMode="auto">
            <a:xfrm>
              <a:off x="3933" y="984"/>
              <a:ext cx="250" cy="224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58"/>
            <p:cNvSpPr>
              <a:spLocks noChangeArrowheads="1"/>
            </p:cNvSpPr>
            <p:nvPr/>
          </p:nvSpPr>
          <p:spPr bwMode="auto">
            <a:xfrm>
              <a:off x="3933" y="984"/>
              <a:ext cx="250" cy="22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Oval 59"/>
            <p:cNvSpPr>
              <a:spLocks noChangeArrowheads="1"/>
            </p:cNvSpPr>
            <p:nvPr/>
          </p:nvSpPr>
          <p:spPr bwMode="auto">
            <a:xfrm>
              <a:off x="3934" y="930"/>
              <a:ext cx="250" cy="105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" name="Group 60"/>
            <p:cNvGrpSpPr>
              <a:grpSpLocks/>
            </p:cNvGrpSpPr>
            <p:nvPr/>
          </p:nvGrpSpPr>
          <p:grpSpPr bwMode="auto">
            <a:xfrm>
              <a:off x="3971" y="942"/>
              <a:ext cx="174" cy="81"/>
              <a:chOff x="612" y="2531"/>
              <a:chExt cx="604" cy="214"/>
            </a:xfrm>
          </p:grpSpPr>
          <p:grpSp>
            <p:nvGrpSpPr>
              <p:cNvPr id="43" name="Group 61"/>
              <p:cNvGrpSpPr>
                <a:grpSpLocks/>
              </p:cNvGrpSpPr>
              <p:nvPr/>
            </p:nvGrpSpPr>
            <p:grpSpPr bwMode="auto">
              <a:xfrm>
                <a:off x="612" y="2531"/>
                <a:ext cx="599" cy="209"/>
                <a:chOff x="612" y="2531"/>
                <a:chExt cx="599" cy="209"/>
              </a:xfrm>
            </p:grpSpPr>
            <p:sp>
              <p:nvSpPr>
                <p:cNvPr id="53" name="Freeform 62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63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Freeform 64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>
                    <a:gd name="T0" fmla="*/ 286 w 286"/>
                    <a:gd name="T1" fmla="*/ 19 h 94"/>
                    <a:gd name="T2" fmla="*/ 223 w 286"/>
                    <a:gd name="T3" fmla="*/ 0 h 94"/>
                    <a:gd name="T4" fmla="*/ 75 w 286"/>
                    <a:gd name="T5" fmla="*/ 59 h 94"/>
                    <a:gd name="T6" fmla="*/ 0 w 286"/>
                    <a:gd name="T7" fmla="*/ 39 h 94"/>
                    <a:gd name="T8" fmla="*/ 38 w 286"/>
                    <a:gd name="T9" fmla="*/ 94 h 94"/>
                    <a:gd name="T10" fmla="*/ 223 w 286"/>
                    <a:gd name="T11" fmla="*/ 94 h 94"/>
                    <a:gd name="T12" fmla="*/ 143 w 286"/>
                    <a:gd name="T13" fmla="*/ 74 h 94"/>
                    <a:gd name="T14" fmla="*/ 286 w 286"/>
                    <a:gd name="T15" fmla="*/ 19 h 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4"/>
                    <a:gd name="T26" fmla="*/ 286 w 286"/>
                    <a:gd name="T27" fmla="*/ 94 h 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65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>
                    <a:gd name="T0" fmla="*/ 286 w 286"/>
                    <a:gd name="T1" fmla="*/ 19 h 94"/>
                    <a:gd name="T2" fmla="*/ 223 w 286"/>
                    <a:gd name="T3" fmla="*/ 0 h 94"/>
                    <a:gd name="T4" fmla="*/ 75 w 286"/>
                    <a:gd name="T5" fmla="*/ 59 h 94"/>
                    <a:gd name="T6" fmla="*/ 0 w 286"/>
                    <a:gd name="T7" fmla="*/ 39 h 94"/>
                    <a:gd name="T8" fmla="*/ 38 w 286"/>
                    <a:gd name="T9" fmla="*/ 94 h 94"/>
                    <a:gd name="T10" fmla="*/ 223 w 286"/>
                    <a:gd name="T11" fmla="*/ 94 h 94"/>
                    <a:gd name="T12" fmla="*/ 143 w 286"/>
                    <a:gd name="T13" fmla="*/ 74 h 94"/>
                    <a:gd name="T14" fmla="*/ 286 w 286"/>
                    <a:gd name="T15" fmla="*/ 19 h 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4"/>
                    <a:gd name="T26" fmla="*/ 286 w 286"/>
                    <a:gd name="T27" fmla="*/ 94 h 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Freeform 66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4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9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Freeform 67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4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9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Freeform 68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3 w 286"/>
                    <a:gd name="T3" fmla="*/ 90 h 90"/>
                    <a:gd name="T4" fmla="*/ 75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3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Freeform 69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3 w 286"/>
                    <a:gd name="T3" fmla="*/ 90 h 90"/>
                    <a:gd name="T4" fmla="*/ 75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3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4" name="Group 70"/>
              <p:cNvGrpSpPr>
                <a:grpSpLocks/>
              </p:cNvGrpSpPr>
              <p:nvPr/>
            </p:nvGrpSpPr>
            <p:grpSpPr bwMode="auto">
              <a:xfrm>
                <a:off x="618" y="2536"/>
                <a:ext cx="598" cy="209"/>
                <a:chOff x="618" y="2536"/>
                <a:chExt cx="598" cy="209"/>
              </a:xfrm>
            </p:grpSpPr>
            <p:sp>
              <p:nvSpPr>
                <p:cNvPr id="45" name="Freeform 71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Freeform 72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73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>
                    <a:gd name="T0" fmla="*/ 286 w 286"/>
                    <a:gd name="T1" fmla="*/ 20 h 95"/>
                    <a:gd name="T2" fmla="*/ 222 w 286"/>
                    <a:gd name="T3" fmla="*/ 0 h 95"/>
                    <a:gd name="T4" fmla="*/ 74 w 286"/>
                    <a:gd name="T5" fmla="*/ 60 h 95"/>
                    <a:gd name="T6" fmla="*/ 0 w 286"/>
                    <a:gd name="T7" fmla="*/ 40 h 95"/>
                    <a:gd name="T8" fmla="*/ 37 w 286"/>
                    <a:gd name="T9" fmla="*/ 95 h 95"/>
                    <a:gd name="T10" fmla="*/ 222 w 286"/>
                    <a:gd name="T11" fmla="*/ 95 h 95"/>
                    <a:gd name="T12" fmla="*/ 143 w 286"/>
                    <a:gd name="T13" fmla="*/ 75 h 95"/>
                    <a:gd name="T14" fmla="*/ 286 w 286"/>
                    <a:gd name="T15" fmla="*/ 2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5"/>
                    <a:gd name="T26" fmla="*/ 286 w 286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74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>
                    <a:gd name="T0" fmla="*/ 286 w 286"/>
                    <a:gd name="T1" fmla="*/ 20 h 95"/>
                    <a:gd name="T2" fmla="*/ 222 w 286"/>
                    <a:gd name="T3" fmla="*/ 0 h 95"/>
                    <a:gd name="T4" fmla="*/ 74 w 286"/>
                    <a:gd name="T5" fmla="*/ 60 h 95"/>
                    <a:gd name="T6" fmla="*/ 0 w 286"/>
                    <a:gd name="T7" fmla="*/ 40 h 95"/>
                    <a:gd name="T8" fmla="*/ 37 w 286"/>
                    <a:gd name="T9" fmla="*/ 95 h 95"/>
                    <a:gd name="T10" fmla="*/ 222 w 286"/>
                    <a:gd name="T11" fmla="*/ 95 h 95"/>
                    <a:gd name="T12" fmla="*/ 143 w 286"/>
                    <a:gd name="T13" fmla="*/ 75 h 95"/>
                    <a:gd name="T14" fmla="*/ 286 w 286"/>
                    <a:gd name="T15" fmla="*/ 2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5"/>
                    <a:gd name="T26" fmla="*/ 286 w 286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75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3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8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Freeform 76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3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8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77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2 w 286"/>
                    <a:gd name="T3" fmla="*/ 90 h 90"/>
                    <a:gd name="T4" fmla="*/ 74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2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78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2 w 286"/>
                    <a:gd name="T3" fmla="*/ 90 h 90"/>
                    <a:gd name="T4" fmla="*/ 74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2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2" name="TextBox 61"/>
          <p:cNvSpPr txBox="1"/>
          <p:nvPr/>
        </p:nvSpPr>
        <p:spPr>
          <a:xfrm>
            <a:off x="7892523" y="4344066"/>
            <a:ext cx="967730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kern="0" dirty="0" smtClean="0"/>
              <a:t>Ethernet</a:t>
            </a:r>
          </a:p>
          <a:p>
            <a:pPr algn="ctr"/>
            <a:r>
              <a:rPr lang="en-US" sz="1600" b="1" kern="0" dirty="0" smtClean="0"/>
              <a:t>IP packet</a:t>
            </a:r>
          </a:p>
        </p:txBody>
      </p:sp>
      <p:cxnSp>
        <p:nvCxnSpPr>
          <p:cNvPr id="63" name="Straight Connector 62"/>
          <p:cNvCxnSpPr>
            <a:stCxn id="62" idx="1"/>
            <a:endCxn id="62" idx="3"/>
          </p:cNvCxnSpPr>
          <p:nvPr/>
        </p:nvCxnSpPr>
        <p:spPr>
          <a:xfrm>
            <a:off x="7892523" y="4636454"/>
            <a:ext cx="967730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784565" y="5351873"/>
            <a:ext cx="1425580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b="1" kern="0" dirty="0" smtClean="0"/>
              <a:t>Ethernet </a:t>
            </a:r>
            <a:r>
              <a:rPr lang="en-US" sz="1100" b="1" kern="0" dirty="0" smtClean="0"/>
              <a:t>terminated!</a:t>
            </a:r>
            <a:endParaRPr lang="en-US" sz="1100" b="1" kern="0" dirty="0" smtClean="0"/>
          </a:p>
        </p:txBody>
      </p:sp>
      <p:sp>
        <p:nvSpPr>
          <p:cNvPr id="65" name="TextBox 64"/>
          <p:cNvSpPr txBox="1"/>
          <p:nvPr/>
        </p:nvSpPr>
        <p:spPr>
          <a:xfrm>
            <a:off x="815194" y="5491464"/>
            <a:ext cx="1480534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b="1" kern="0" dirty="0" smtClean="0"/>
              <a:t>Ethernet </a:t>
            </a:r>
            <a:r>
              <a:rPr lang="en-US" sz="1100" b="1" kern="0" dirty="0" smtClean="0"/>
              <a:t>terminated!</a:t>
            </a:r>
            <a:endParaRPr lang="en-US" sz="1100" b="1" kern="0" dirty="0" smtClean="0"/>
          </a:p>
        </p:txBody>
      </p:sp>
      <p:sp>
        <p:nvSpPr>
          <p:cNvPr id="66" name="TextBox 65"/>
          <p:cNvSpPr txBox="1"/>
          <p:nvPr/>
        </p:nvSpPr>
        <p:spPr>
          <a:xfrm>
            <a:off x="2564856" y="1789403"/>
            <a:ext cx="2686371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kern="0" dirty="0" smtClean="0"/>
              <a:t>Ethernet</a:t>
            </a:r>
          </a:p>
          <a:p>
            <a:pPr algn="ctr"/>
            <a:r>
              <a:rPr lang="en-US" sz="1600" b="1" kern="0" dirty="0" smtClean="0"/>
              <a:t>IP</a:t>
            </a:r>
          </a:p>
          <a:p>
            <a:pPr algn="ctr"/>
            <a:r>
              <a:rPr lang="en-US" sz="1600" b="1" kern="0" dirty="0" smtClean="0"/>
              <a:t>UDP</a:t>
            </a:r>
          </a:p>
          <a:p>
            <a:pPr algn="ctr"/>
            <a:r>
              <a:rPr lang="en-US" sz="1600" b="1" kern="0" dirty="0" smtClean="0"/>
              <a:t>TDM PW </a:t>
            </a:r>
            <a:r>
              <a:rPr lang="en-US" sz="1600" b="1" kern="0" dirty="0" smtClean="0"/>
              <a:t>(CW)</a:t>
            </a:r>
          </a:p>
          <a:p>
            <a:pPr algn="ctr"/>
            <a:r>
              <a:rPr lang="en-US" sz="1600" b="1" kern="0" dirty="0" smtClean="0"/>
              <a:t>MLPPP</a:t>
            </a:r>
          </a:p>
          <a:p>
            <a:pPr algn="ctr"/>
            <a:r>
              <a:rPr lang="en-US" sz="1600" b="1" kern="0" dirty="0" smtClean="0"/>
              <a:t>IP packet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2566436" y="2077474"/>
            <a:ext cx="2689087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564288" y="2320027"/>
            <a:ext cx="2689087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562140" y="2575459"/>
            <a:ext cx="2689087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562140" y="2836830"/>
            <a:ext cx="2689087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559992" y="3079383"/>
            <a:ext cx="2689087" cy="0"/>
          </a:xfrm>
          <a:prstGeom prst="line">
            <a:avLst/>
          </a:prstGeom>
          <a:ln w="19050">
            <a:solidFill>
              <a:srgbClr val="4D4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764406" y="4236331"/>
            <a:ext cx="925130" cy="71040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6" idx="2"/>
          </p:cNvCxnSpPr>
          <p:nvPr/>
        </p:nvCxnSpPr>
        <p:spPr>
          <a:xfrm flipH="1">
            <a:off x="2222948" y="3359063"/>
            <a:ext cx="1685094" cy="114546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 rot="19158003">
            <a:off x="-94078" y="2426980"/>
            <a:ext cx="2957027" cy="46166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200" b="1" kern="0" dirty="0" smtClean="0">
                <a:solidFill>
                  <a:srgbClr val="FF0000"/>
                </a:solidFill>
              </a:rPr>
              <a:t>Note: an internal TDM PW is required</a:t>
            </a:r>
          </a:p>
          <a:p>
            <a:r>
              <a:rPr lang="en-US" sz="1200" b="1" kern="0" dirty="0" smtClean="0">
                <a:solidFill>
                  <a:srgbClr val="FF0000"/>
                </a:solidFill>
              </a:rPr>
              <a:t>since the SFP interface transports Ethernet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026533" y="5295845"/>
            <a:ext cx="1803344" cy="26161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b="1" kern="0" dirty="0" smtClean="0">
                <a:solidFill>
                  <a:srgbClr val="0000FF"/>
                </a:solidFill>
              </a:rPr>
              <a:t>TDM PW  → TDM</a:t>
            </a:r>
            <a:endParaRPr lang="en-US" sz="1100" b="1" kern="0" dirty="0" smtClean="0">
              <a:solidFill>
                <a:srgbClr val="0000FF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982201" y="3824058"/>
            <a:ext cx="895469" cy="43088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1100" b="1" kern="0" dirty="0">
                <a:solidFill>
                  <a:srgbClr val="0000FF"/>
                </a:solidFill>
              </a:rPr>
              <a:t>IP → </a:t>
            </a:r>
            <a:r>
              <a:rPr lang="en-US" sz="1100" b="1" kern="0" dirty="0" smtClean="0">
                <a:solidFill>
                  <a:srgbClr val="0000FF"/>
                </a:solidFill>
              </a:rPr>
              <a:t>MLPPP VNF</a:t>
            </a:r>
            <a:endParaRPr lang="en-US" sz="1100" b="1" kern="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6277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M2016-template">
  <a:themeElements>
    <a:clrScheme name="Custom 1">
      <a:dk1>
        <a:srgbClr val="000000"/>
      </a:dk1>
      <a:lt1>
        <a:srgbClr val="FFFFFF"/>
      </a:lt1>
      <a:dk2>
        <a:srgbClr val="C00000"/>
      </a:dk2>
      <a:lt2>
        <a:srgbClr val="969696"/>
      </a:lt2>
      <a:accent1>
        <a:srgbClr val="C00000"/>
      </a:accent1>
      <a:accent2>
        <a:srgbClr val="0098A1"/>
      </a:accent2>
      <a:accent3>
        <a:srgbClr val="FFFFFF"/>
      </a:accent3>
      <a:accent4>
        <a:srgbClr val="000000"/>
      </a:accent4>
      <a:accent5>
        <a:srgbClr val="DCAAAA"/>
      </a:accent5>
      <a:accent6>
        <a:srgbClr val="008991"/>
      </a:accent6>
      <a:hlink>
        <a:srgbClr val="008991"/>
      </a:hlink>
      <a:folHlink>
        <a:srgbClr val="0098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4D494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rtlCol="0" anchor="ctr">
        <a:spAutoFit/>
      </a:bodyPr>
      <a:lstStyle>
        <a:defPPr>
          <a:defRPr sz="1100" b="1" kern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00000"/>
        </a:dk2>
        <a:lt2>
          <a:srgbClr val="969696"/>
        </a:lt2>
        <a:accent1>
          <a:srgbClr val="C00000"/>
        </a:accent1>
        <a:accent2>
          <a:srgbClr val="0098A1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008991"/>
        </a:accent6>
        <a:hlink>
          <a:srgbClr val="F29400"/>
        </a:hlink>
        <a:folHlink>
          <a:srgbClr val="0098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ADtemplate_2018 Widescreen.potx" id="{D4FB0455-5378-4576-A779-E0CF6ECCCF69}" vid="{F493D3EE-F48E-4E96-AE2A-6E3B714E1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1409</TotalTime>
  <Words>3077</Words>
  <Application>Microsoft Office PowerPoint</Application>
  <PresentationFormat>On-screen Show (4:3)</PresentationFormat>
  <Paragraphs>927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Calibri</vt:lpstr>
      <vt:lpstr>Calibri Light</vt:lpstr>
      <vt:lpstr>Courier New</vt:lpstr>
      <vt:lpstr>Times New Roman</vt:lpstr>
      <vt:lpstr>Times New Roman (Hebrew)</vt:lpstr>
      <vt:lpstr>Wingdings</vt:lpstr>
      <vt:lpstr>PM2016-template</vt:lpstr>
      <vt:lpstr>vAccess Technology Backgrounder</vt:lpstr>
      <vt:lpstr>Virtualization and NFV</vt:lpstr>
      <vt:lpstr>Virtualization and NFV</vt:lpstr>
      <vt:lpstr>Distributed NFV</vt:lpstr>
      <vt:lpstr>Edge NFV</vt:lpstr>
      <vt:lpstr>Two problems </vt:lpstr>
      <vt:lpstr>Two solutions</vt:lpstr>
      <vt:lpstr>What is vAccess ?</vt:lpstr>
      <vt:lpstr>Formats along the way ...</vt:lpstr>
      <vt:lpstr>So – what do we have to learn?</vt:lpstr>
      <vt:lpstr>Data over TDM</vt:lpstr>
      <vt:lpstr>TDM</vt:lpstr>
      <vt:lpstr>G.702 rates</vt:lpstr>
      <vt:lpstr>TDM Structure</vt:lpstr>
      <vt:lpstr>Packet to bit stream</vt:lpstr>
      <vt:lpstr>HDLC</vt:lpstr>
      <vt:lpstr>HDLC flags</vt:lpstr>
      <vt:lpstr>Bit stuffing / zero insertion</vt:lpstr>
      <vt:lpstr>Byte (octet) stuffing</vt:lpstr>
      <vt:lpstr>HDLC framing</vt:lpstr>
      <vt:lpstr>HDLC control</vt:lpstr>
      <vt:lpstr>HDLC FCS</vt:lpstr>
      <vt:lpstr>GFP</vt:lpstr>
      <vt:lpstr>GFP frame structure</vt:lpstr>
      <vt:lpstr>GFP payload header</vt:lpstr>
      <vt:lpstr>PPP</vt:lpstr>
      <vt:lpstr>Point to Point Protocol (RFC 1661)</vt:lpstr>
      <vt:lpstr>Lifetime of a PPP link</vt:lpstr>
      <vt:lpstr>Basic PPP encapsulation (RFC 1661)</vt:lpstr>
      <vt:lpstr>PPP using HDLC framing (RFC 1662)</vt:lpstr>
      <vt:lpstr>RFC 1662 vs. X.85/X.86</vt:lpstr>
      <vt:lpstr>PPP control</vt:lpstr>
      <vt:lpstr>LCP configuration</vt:lpstr>
      <vt:lpstr>PPP Authentication</vt:lpstr>
      <vt:lpstr>PPPoX</vt:lpstr>
      <vt:lpstr>MLPPP</vt:lpstr>
      <vt:lpstr>Multiplexing terminology</vt:lpstr>
      <vt:lpstr>Inverse Mux types</vt:lpstr>
      <vt:lpstr>MLPPP</vt:lpstr>
      <vt:lpstr>Fragmentation</vt:lpstr>
      <vt:lpstr>MLPPP formats</vt:lpstr>
      <vt:lpstr>MLPPP sending procedures</vt:lpstr>
      <vt:lpstr>MLPPP receiving procedures</vt:lpstr>
      <vt:lpstr>MLPPP LCP extensions</vt:lpstr>
      <vt:lpstr>TDM Pseudowires</vt:lpstr>
      <vt:lpstr>Pseudowires</vt:lpstr>
      <vt:lpstr>Pseudowire Emulation Edge to Edge PWE3</vt:lpstr>
      <vt:lpstr>TDM PW Protocol Processing</vt:lpstr>
      <vt:lpstr>Flags in the CW</vt:lpstr>
      <vt:lpstr>TDM transport types</vt:lpstr>
      <vt:lpstr>Structure Agnostic Transport</vt:lpstr>
      <vt:lpstr>Structure aware encapsulations</vt:lpstr>
      <vt:lpstr>PowerPoint Presentation</vt:lpstr>
    </vt:vector>
  </TitlesOfParts>
  <Company>RAD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vAccess</dc:title>
  <dc:creator/>
  <cp:lastModifiedBy>Yaakov Stein</cp:lastModifiedBy>
  <cp:revision>170</cp:revision>
  <dcterms:created xsi:type="dcterms:W3CDTF">2017-11-28T06:05:41Z</dcterms:created>
  <dcterms:modified xsi:type="dcterms:W3CDTF">2018-05-02T10:14:27Z</dcterms:modified>
</cp:coreProperties>
</file>