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  <p:sldMasterId id="2147483668" r:id="rId4"/>
    <p:sldMasterId id="2147483680" r:id="rId5"/>
    <p:sldMasterId id="2147483693" r:id="rId6"/>
  </p:sldMasterIdLst>
  <p:notesMasterIdLst>
    <p:notesMasterId r:id="rId16"/>
  </p:notesMasterIdLst>
  <p:handoutMasterIdLst>
    <p:handoutMasterId r:id="rId17"/>
  </p:handoutMasterIdLst>
  <p:sldIdLst>
    <p:sldId id="1522" r:id="rId7"/>
    <p:sldId id="1523" r:id="rId8"/>
    <p:sldId id="1531" r:id="rId9"/>
    <p:sldId id="1525" r:id="rId10"/>
    <p:sldId id="1530" r:id="rId11"/>
    <p:sldId id="1529" r:id="rId12"/>
    <p:sldId id="1527" r:id="rId13"/>
    <p:sldId id="1528" r:id="rId14"/>
    <p:sldId id="1532" r:id="rId15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00FF00"/>
    <a:srgbClr val="800000"/>
    <a:srgbClr val="B2B2B2"/>
    <a:srgbClr val="DDDDDD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4" autoAdjust="0"/>
    <p:restoredTop sz="95356" autoAdjust="0"/>
  </p:normalViewPr>
  <p:slideViewPr>
    <p:cSldViewPr>
      <p:cViewPr varScale="1">
        <p:scale>
          <a:sx n="71" d="100"/>
          <a:sy n="71" d="100"/>
        </p:scale>
        <p:origin x="852" y="72"/>
      </p:cViewPr>
      <p:guideLst>
        <p:guide orient="horz" pos="39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437" y="86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b" anchorCtr="0" compatLnSpc="1">
            <a:prstTxWarp prst="textNoShape">
              <a:avLst/>
            </a:prstTxWarp>
          </a:bodyPr>
          <a:lstStyle>
            <a:lvl1pPr algn="l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b" anchorCtr="0" compatLnSpc="1">
            <a:prstTxWarp prst="textNoShape">
              <a:avLst/>
            </a:prstTxWarp>
          </a:bodyPr>
          <a:lstStyle>
            <a:lvl1pPr algn="r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4DA4E8F7-B090-473C-85E7-8D43BA52E82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9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t" anchorCtr="0" compatLnSpc="1">
            <a:prstTxWarp prst="textNoShape">
              <a:avLst/>
            </a:prstTxWarp>
          </a:bodyPr>
          <a:lstStyle>
            <a:lvl1pPr algn="l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t" anchorCtr="0" compatLnSpc="1">
            <a:prstTxWarp prst="textNoShape">
              <a:avLst/>
            </a:prstTxWarp>
          </a:bodyPr>
          <a:lstStyle>
            <a:lvl1pPr algn="r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40EA318-9CAD-4C19-9D97-6DB43DC5F803}" type="datetime1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8455"/>
            <a:ext cx="5436208" cy="44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b" anchorCtr="0" compatLnSpc="1">
            <a:prstTxWarp prst="textNoShape">
              <a:avLst/>
            </a:prstTxWarp>
          </a:bodyPr>
          <a:lstStyle>
            <a:lvl1pPr algn="l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b" anchorCtr="0" compatLnSpc="1">
            <a:prstTxWarp prst="textNoShape">
              <a:avLst/>
            </a:prstTxWarp>
          </a:bodyPr>
          <a:lstStyle>
            <a:lvl1pPr algn="r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6707EE3-407C-48C9-8A1D-B5A17D8C4CB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6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6125"/>
            <a:ext cx="4964112" cy="3722688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48C441B-BF15-44CB-A2AA-4F01A980E98C}" type="slidenum">
              <a:rPr lang="ar-SA" altLang="he-IL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he-IL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BE8BF4-A4FD-413E-ACD6-0BA5FAD9F41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hangingPunct="0">
              <a:lnSpc>
                <a:spcPct val="93000"/>
              </a:lnSpc>
              <a:buSzPct val="100000"/>
            </a:pPr>
            <a:fld id="{EC860495-4E90-4281-81EC-A2048490A9C8}" type="slidenum">
              <a:rPr lang="en-US" altLang="en-US" sz="14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457200" hangingPunct="0">
                <a:lnSpc>
                  <a:spcPct val="93000"/>
                </a:lnSpc>
                <a:buSzPct val="100000"/>
              </a:pPr>
              <a:t>3</a:t>
            </a:fld>
            <a:endParaRPr lang="en-US" altLang="en-US" sz="1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hangingPunct="0">
              <a:lnSpc>
                <a:spcPct val="93000"/>
              </a:lnSpc>
              <a:buSzPct val="100000"/>
            </a:pPr>
            <a:fld id="{5DE830BF-74EE-4EA4-ACDB-BFD9698E3A84}" type="slidenum">
              <a:rPr lang="en-US" altLang="en-US" sz="14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457200" hangingPunct="0">
                <a:lnSpc>
                  <a:spcPct val="93000"/>
                </a:lnSpc>
                <a:buSzPct val="100000"/>
              </a:pPr>
              <a:t>3</a:t>
            </a:fld>
            <a:endParaRPr lang="en-US" altLang="en-US" sz="1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Noto Sans CJK SC Regular" charset="0"/>
                <a:cs typeface="Noto Sans CJK SC Regular" charset="0"/>
              </a:rPr>
              <a:t>Add articles for Daniel, 2018, c4 2017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Noto Sans CJK SC Regular" charset="0"/>
              <a:cs typeface="Noto Sans CJK SC Regular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Noto Sans CJK SC Regular" charset="0"/>
                <a:cs typeface="Noto Sans CJK SC Regular" charset="0"/>
              </a:rPr>
              <a:t>Route replacement –sequential, parallel and nfv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Noto Sans CJK SC Regular" charset="0"/>
              <a:cs typeface="Noto Sans CJK SC Regular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Noto Sans CJK SC Regular" charset="0"/>
                <a:cs typeface="Noto Sans CJK SC Regular" charset="0"/>
              </a:rPr>
              <a:t>Replace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200" hangingPunct="0">
              <a:buSzPct val="100000"/>
            </a:pPr>
            <a:fld id="{B03D18FE-8A88-4C65-A30F-B247D3646528}" type="slidenum">
              <a:rPr lang="en-US" altLang="en-US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 algn="r" defTabSz="457200" hangingPunct="0">
                <a:buSzPct val="100000"/>
              </a:pPr>
              <a:t>3</a:t>
            </a:fld>
            <a:endParaRPr lang="en-US" altLang="en-US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89da78a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89da78a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24259337-2F58-4BDB-AEC2-51335DCB6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EAF4-4EBA-48EB-B1AA-8BF45F6D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3067224"/>
      </p:ext>
    </p:extLst>
  </p:cSld>
  <p:clrMapOvr>
    <a:masterClrMapping/>
  </p:clrMapOvr>
  <p:transition spd="slow" advClick="0" advTm="5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32638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D374CE0-E5C5-4EB6-8586-DD7352389FC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38752"/>
      </p:ext>
    </p:extLst>
  </p:cSld>
  <p:clrMapOvr>
    <a:masterClrMapping/>
  </p:clrMapOvr>
  <p:transition spd="slow" advClick="0" advTm="5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71339"/>
      </p:ext>
    </p:extLst>
  </p:cSld>
  <p:clrMapOvr>
    <a:masterClrMapping/>
  </p:clrMapOvr>
  <p:transition spd="slow" advClick="0" advTm="5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32637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CCEB92F-DB15-404C-B859-36DC2ECFA92E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757"/>
      </p:ext>
    </p:extLst>
  </p:cSld>
  <p:clrMapOvr>
    <a:masterClrMapping/>
  </p:clrMapOvr>
  <p:transition spd="slow" advClick="0" advTm="5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59952"/>
      </p:ext>
    </p:extLst>
  </p:cSld>
  <p:clrMapOvr>
    <a:masterClrMapping/>
  </p:clrMapOvr>
  <p:transition spd="slow" advClick="0" advTm="5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00188"/>
      </p:ext>
    </p:extLst>
  </p:cSld>
  <p:clrMapOvr>
    <a:masterClrMapping/>
  </p:clrMapOvr>
  <p:transition spd="slow" advClick="0" advTm="5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43166"/>
      </p:ext>
    </p:extLst>
  </p:cSld>
  <p:clrMapOvr>
    <a:masterClrMapping/>
  </p:clrMapOvr>
  <p:transition spd="slow" advClick="0" advTm="5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62802"/>
      </p:ext>
    </p:extLst>
  </p:cSld>
  <p:clrMapOvr>
    <a:masterClrMapping/>
  </p:clrMapOvr>
  <p:transition spd="slow" advClick="0" advTm="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4740"/>
      </p:ext>
    </p:extLst>
  </p:cSld>
  <p:clrMapOvr>
    <a:masterClrMapping/>
  </p:clrMapOvr>
  <p:transition spd="slow" advClick="0" advTm="5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92054"/>
      </p:ext>
    </p:extLst>
  </p:cSld>
  <p:clrMapOvr>
    <a:masterClrMapping/>
  </p:clrMapOvr>
  <p:transition spd="slow" advClick="0" advTm="5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61912"/>
      </p:ext>
    </p:extLst>
  </p:cSld>
  <p:clrMapOvr>
    <a:masterClrMapping/>
  </p:clrMapOvr>
  <p:transition spd="slow" advClick="0" advTm="5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3535"/>
      </p:ext>
    </p:extLst>
  </p:cSld>
  <p:clrMapOvr>
    <a:masterClrMapping/>
  </p:clrMapOvr>
  <p:transition spd="slow" advClick="0" advTm="5000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6414"/>
      </p:ext>
    </p:extLst>
  </p:cSld>
  <p:clrMapOvr>
    <a:masterClrMapping/>
  </p:clrMapOvr>
  <p:transition spd="slow" advClick="0" advTm="5000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2499"/>
      </p:ext>
    </p:extLst>
  </p:cSld>
  <p:clrMapOvr>
    <a:masterClrMapping/>
  </p:clrMapOvr>
  <p:transition spd="slow" advClick="0" advTm="5000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4154"/>
      </p:ext>
    </p:extLst>
  </p:cSld>
  <p:clrMapOvr>
    <a:masterClrMapping/>
  </p:clrMapOvr>
  <p:transition spd="slow" advClick="0" advTm="5000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76041"/>
      </p:ext>
    </p:extLst>
  </p:cSld>
  <p:clrMapOvr>
    <a:masterClrMapping/>
  </p:clrMapOvr>
  <p:transition spd="slow" advClick="0" advTm="5000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5E63-BBC8-4BA6-B9C6-1F92EE913531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8020"/>
      </p:ext>
    </p:extLst>
  </p:cSld>
  <p:clrMapOvr>
    <a:masterClrMapping/>
  </p:clrMapOvr>
  <p:transition spd="slow" advClick="0" advTm="5000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9167-9177-4F90-84F9-10794A29785C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035941"/>
      </p:ext>
    </p:extLst>
  </p:cSld>
  <p:clrMapOvr>
    <a:masterClrMapping/>
  </p:clrMapOvr>
  <p:transition spd="slow" advClick="0" advTm="5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FCEE-7CCF-4A37-BABE-1A7B39F172C6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81411"/>
      </p:ext>
    </p:extLst>
  </p:cSld>
  <p:clrMapOvr>
    <a:masterClrMapping/>
  </p:clrMapOvr>
  <p:transition spd="slow" advClick="0" advTm="5000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2A4D-7B5F-4B81-A598-A3FF96B4D2CE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570370"/>
      </p:ext>
    </p:extLst>
  </p:cSld>
  <p:clrMapOvr>
    <a:masterClrMapping/>
  </p:clrMapOvr>
  <p:transition spd="slow" advClick="0" advTm="5000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7CC5-8A1E-4962-B48E-B27C24FFB8F0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65376"/>
      </p:ext>
    </p:extLst>
  </p:cSld>
  <p:clrMapOvr>
    <a:masterClrMapping/>
  </p:clrMapOvr>
  <p:transition spd="slow" advClick="0" advTm="5000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113E-BB07-4192-91EB-D45D5AB7967C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1900"/>
      </p:ext>
    </p:extLst>
  </p:cSld>
  <p:clrMapOvr>
    <a:masterClrMapping/>
  </p:clrMapOvr>
  <p:transition spd="slow" advClick="0" advTm="5000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894F-7961-43BD-84E1-2EC166F19705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81167"/>
      </p:ext>
    </p:extLst>
  </p:cSld>
  <p:clrMapOvr>
    <a:masterClrMapping/>
  </p:clrMapOvr>
  <p:transition spd="slow" advClick="0" advTm="5000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75BD-F7C8-4B9A-BFAE-9244C024EA73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13945"/>
      </p:ext>
    </p:extLst>
  </p:cSld>
  <p:clrMapOvr>
    <a:masterClrMapping/>
  </p:clrMapOvr>
  <p:transition spd="slow" advClick="0" advTm="5000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DEED-A876-40BC-BCE3-06386C421957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1148"/>
      </p:ext>
    </p:extLst>
  </p:cSld>
  <p:clrMapOvr>
    <a:masterClrMapping/>
  </p:clrMapOvr>
  <p:transition spd="slow" advClick="0" advTm="5000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3596-B1B3-4772-9865-D44D5BCAB4AC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8570"/>
      </p:ext>
    </p:extLst>
  </p:cSld>
  <p:clrMapOvr>
    <a:masterClrMapping/>
  </p:clrMapOvr>
  <p:transition spd="slow" advClick="0" advTm="5000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7F10-394B-4C02-BB6C-89B328BEA428}" type="datetime1">
              <a:rPr lang="en-US" smtClean="0">
                <a:solidFill>
                  <a:srgbClr val="073E87"/>
                </a:solidFill>
              </a:rPr>
              <a:pPr/>
              <a:t>5/31/2019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JCT-Lev Academic Center- NEPTUNE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30214"/>
      </p:ext>
    </p:extLst>
  </p:cSld>
  <p:clrMapOvr>
    <a:masterClrMapping/>
  </p:clrMapOvr>
  <p:transition spd="slow" advClick="0" advTm="5000"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C653-126E-45B1-824A-032B0FF359D6}" type="datetime1">
              <a:rPr lang="en-US" smtClean="0">
                <a:solidFill>
                  <a:srgbClr val="073E87"/>
                </a:solidFill>
              </a:rPr>
              <a:pPr>
                <a:defRPr/>
              </a:pPr>
              <a:t>5/31/2019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73E87"/>
                </a:solidFill>
              </a:rPr>
              <a:t>JCT-Lev Academic Center- NEPTUNE</a:t>
            </a:r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615-3944-4E53-B78E-E8EDF38526F9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77983"/>
      </p:ext>
    </p:extLst>
  </p:cSld>
  <p:clrMapOvr>
    <a:masterClrMapping/>
  </p:clrMapOvr>
  <p:transition spd="slow" advClick="0" advTm="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95"/>
            <a:ext cx="6858000" cy="2387534"/>
          </a:xfrm>
        </p:spPr>
        <p:txBody>
          <a:bodyPr anchor="b"/>
          <a:lstStyle>
            <a:lvl1pPr algn="ctr">
              <a:defRPr sz="1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1971"/>
            <a:ext cx="6858000" cy="1655961"/>
          </a:xfrm>
        </p:spPr>
        <p:txBody>
          <a:bodyPr/>
          <a:lstStyle>
            <a:lvl1pPr marL="0" indent="0" algn="ctr">
              <a:buNone/>
              <a:defRPr sz="500"/>
            </a:lvl1pPr>
            <a:lvl2pPr marL="95235" indent="0" algn="ctr">
              <a:buNone/>
              <a:defRPr sz="417"/>
            </a:lvl2pPr>
            <a:lvl3pPr marL="190470" indent="0" algn="ctr">
              <a:buNone/>
              <a:defRPr sz="375"/>
            </a:lvl3pPr>
            <a:lvl4pPr marL="285704" indent="0" algn="ctr">
              <a:buNone/>
              <a:defRPr sz="333"/>
            </a:lvl4pPr>
            <a:lvl5pPr marL="380939" indent="0" algn="ctr">
              <a:buNone/>
              <a:defRPr sz="333"/>
            </a:lvl5pPr>
            <a:lvl6pPr marL="476174" indent="0" algn="ctr">
              <a:buNone/>
              <a:defRPr sz="333"/>
            </a:lvl6pPr>
            <a:lvl7pPr marL="571409" indent="0" algn="ctr">
              <a:buNone/>
              <a:defRPr sz="333"/>
            </a:lvl7pPr>
            <a:lvl8pPr marL="666643" indent="0" algn="ctr">
              <a:buNone/>
              <a:defRPr sz="333"/>
            </a:lvl8pPr>
            <a:lvl9pPr marL="761878" indent="0" algn="ctr">
              <a:buNone/>
              <a:defRPr sz="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FFD6FF-9612-4CD1-84DC-3C628EE6A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673394"/>
      </p:ext>
    </p:extLst>
  </p:cSld>
  <p:clrMapOvr>
    <a:masterClrMapping/>
  </p:clrMapOvr>
  <p:transition spd="slow" advClick="0" advTm="5000"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52E45A-7FCF-41A9-B386-FAB7D36D8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53538"/>
      </p:ext>
    </p:extLst>
  </p:cSld>
  <p:clrMapOvr>
    <a:masterClrMapping/>
  </p:clrMapOvr>
  <p:transition spd="slow" advClick="0" advTm="5000"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55" y="1709870"/>
            <a:ext cx="7886899" cy="2852539"/>
          </a:xfrm>
        </p:spPr>
        <p:txBody>
          <a:bodyPr anchor="b"/>
          <a:lstStyle>
            <a:lvl1pPr>
              <a:defRPr sz="1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55" y="4589529"/>
            <a:ext cx="7886899" cy="1500188"/>
          </a:xfrm>
        </p:spPr>
        <p:txBody>
          <a:bodyPr/>
          <a:lstStyle>
            <a:lvl1pPr marL="0" indent="0">
              <a:buNone/>
              <a:defRPr sz="500"/>
            </a:lvl1pPr>
            <a:lvl2pPr marL="95235" indent="0">
              <a:buNone/>
              <a:defRPr sz="417"/>
            </a:lvl2pPr>
            <a:lvl3pPr marL="190470" indent="0">
              <a:buNone/>
              <a:defRPr sz="375"/>
            </a:lvl3pPr>
            <a:lvl4pPr marL="285704" indent="0">
              <a:buNone/>
              <a:defRPr sz="333"/>
            </a:lvl4pPr>
            <a:lvl5pPr marL="380939" indent="0">
              <a:buNone/>
              <a:defRPr sz="333"/>
            </a:lvl5pPr>
            <a:lvl6pPr marL="476174" indent="0">
              <a:buNone/>
              <a:defRPr sz="333"/>
            </a:lvl6pPr>
            <a:lvl7pPr marL="571409" indent="0">
              <a:buNone/>
              <a:defRPr sz="333"/>
            </a:lvl7pPr>
            <a:lvl8pPr marL="666643" indent="0">
              <a:buNone/>
              <a:defRPr sz="333"/>
            </a:lvl8pPr>
            <a:lvl9pPr marL="761878" indent="0">
              <a:buNone/>
              <a:defRPr sz="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E19448-3124-40AC-A10E-AD5444B1B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032412"/>
      </p:ext>
    </p:extLst>
  </p:cSld>
  <p:clrMapOvr>
    <a:masterClrMapping/>
  </p:clrMapOvr>
  <p:transition spd="slow" advClick="0" advTm="5000"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68" y="1604698"/>
            <a:ext cx="4097073" cy="3974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891" y="1604698"/>
            <a:ext cx="4097073" cy="3974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29ACC8-9A43-47AD-8E50-EB013060C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45163"/>
      </p:ext>
    </p:extLst>
  </p:cSld>
  <p:clrMapOvr>
    <a:masterClrMapping/>
  </p:clrMapOvr>
  <p:transition spd="slow" advClick="0" advTm="5000"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08" y="365125"/>
            <a:ext cx="78868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708" y="1681097"/>
            <a:ext cx="3868539" cy="823846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235" indent="0">
              <a:buNone/>
              <a:defRPr sz="417" b="1"/>
            </a:lvl2pPr>
            <a:lvl3pPr marL="190470" indent="0">
              <a:buNone/>
              <a:defRPr sz="375" b="1"/>
            </a:lvl3pPr>
            <a:lvl4pPr marL="285704" indent="0">
              <a:buNone/>
              <a:defRPr sz="333" b="1"/>
            </a:lvl4pPr>
            <a:lvl5pPr marL="380939" indent="0">
              <a:buNone/>
              <a:defRPr sz="333" b="1"/>
            </a:lvl5pPr>
            <a:lvl6pPr marL="476174" indent="0">
              <a:buNone/>
              <a:defRPr sz="333" b="1"/>
            </a:lvl6pPr>
            <a:lvl7pPr marL="571409" indent="0">
              <a:buNone/>
              <a:defRPr sz="333" b="1"/>
            </a:lvl7pPr>
            <a:lvl8pPr marL="666643" indent="0">
              <a:buNone/>
              <a:defRPr sz="333" b="1"/>
            </a:lvl8pPr>
            <a:lvl9pPr marL="761878" indent="0">
              <a:buNone/>
              <a:defRPr sz="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08" y="2504943"/>
            <a:ext cx="3868539" cy="3684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16" y="1681097"/>
            <a:ext cx="3887391" cy="823846"/>
          </a:xfrm>
        </p:spPr>
        <p:txBody>
          <a:bodyPr anchor="b"/>
          <a:lstStyle>
            <a:lvl1pPr marL="0" indent="0">
              <a:buNone/>
              <a:defRPr sz="500" b="1"/>
            </a:lvl1pPr>
            <a:lvl2pPr marL="95235" indent="0">
              <a:buNone/>
              <a:defRPr sz="417" b="1"/>
            </a:lvl2pPr>
            <a:lvl3pPr marL="190470" indent="0">
              <a:buNone/>
              <a:defRPr sz="375" b="1"/>
            </a:lvl3pPr>
            <a:lvl4pPr marL="285704" indent="0">
              <a:buNone/>
              <a:defRPr sz="333" b="1"/>
            </a:lvl4pPr>
            <a:lvl5pPr marL="380939" indent="0">
              <a:buNone/>
              <a:defRPr sz="333" b="1"/>
            </a:lvl5pPr>
            <a:lvl6pPr marL="476174" indent="0">
              <a:buNone/>
              <a:defRPr sz="333" b="1"/>
            </a:lvl6pPr>
            <a:lvl7pPr marL="571409" indent="0">
              <a:buNone/>
              <a:defRPr sz="333" b="1"/>
            </a:lvl7pPr>
            <a:lvl8pPr marL="666643" indent="0">
              <a:buNone/>
              <a:defRPr sz="333" b="1"/>
            </a:lvl8pPr>
            <a:lvl9pPr marL="761878" indent="0">
              <a:buNone/>
              <a:defRPr sz="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16" y="2504943"/>
            <a:ext cx="3887391" cy="36846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B7BEDA-C680-4112-A52A-F0BA4185E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88415"/>
      </p:ext>
    </p:extLst>
  </p:cSld>
  <p:clrMapOvr>
    <a:masterClrMapping/>
  </p:clrMapOvr>
  <p:transition spd="slow" advClick="0" advTm="5000"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FA3E1A-63FA-4B34-B696-6DFAD1F2F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958804"/>
      </p:ext>
    </p:extLst>
  </p:cSld>
  <p:clrMapOvr>
    <a:masterClrMapping/>
  </p:clrMapOvr>
  <p:transition spd="slow" advClick="0" advTm="5000"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313943-36A5-4ACA-806B-1F676594C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45488"/>
      </p:ext>
    </p:extLst>
  </p:cSld>
  <p:clrMapOvr>
    <a:masterClrMapping/>
  </p:clrMapOvr>
  <p:transition spd="slow" advClick="0" advTm="5000"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08" y="457068"/>
            <a:ext cx="2949443" cy="1600399"/>
          </a:xfrm>
        </p:spPr>
        <p:txBody>
          <a:bodyPr anchor="b"/>
          <a:lstStyle>
            <a:lvl1pPr>
              <a:defRPr sz="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57"/>
            <a:ext cx="4629216" cy="4873625"/>
          </a:xfrm>
        </p:spPr>
        <p:txBody>
          <a:bodyPr/>
          <a:lstStyle>
            <a:lvl1pPr>
              <a:defRPr sz="667"/>
            </a:lvl1pPr>
            <a:lvl2pPr>
              <a:defRPr sz="583"/>
            </a:lvl2pPr>
            <a:lvl3pPr>
              <a:defRPr sz="500"/>
            </a:lvl3pPr>
            <a:lvl4pPr>
              <a:defRPr sz="417"/>
            </a:lvl4pPr>
            <a:lvl5pPr>
              <a:defRPr sz="417"/>
            </a:lvl5pPr>
            <a:lvl6pPr>
              <a:defRPr sz="417"/>
            </a:lvl6pPr>
            <a:lvl7pPr>
              <a:defRPr sz="417"/>
            </a:lvl7pPr>
            <a:lvl8pPr>
              <a:defRPr sz="417"/>
            </a:lvl8pPr>
            <a:lvl9pPr>
              <a:defRPr sz="4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08" y="2057466"/>
            <a:ext cx="2949443" cy="3811654"/>
          </a:xfrm>
        </p:spPr>
        <p:txBody>
          <a:bodyPr/>
          <a:lstStyle>
            <a:lvl1pPr marL="0" indent="0">
              <a:buNone/>
              <a:defRPr sz="333"/>
            </a:lvl1pPr>
            <a:lvl2pPr marL="95235" indent="0">
              <a:buNone/>
              <a:defRPr sz="292"/>
            </a:lvl2pPr>
            <a:lvl3pPr marL="190470" indent="0">
              <a:buNone/>
              <a:defRPr sz="250"/>
            </a:lvl3pPr>
            <a:lvl4pPr marL="285704" indent="0">
              <a:buNone/>
              <a:defRPr sz="208"/>
            </a:lvl4pPr>
            <a:lvl5pPr marL="380939" indent="0">
              <a:buNone/>
              <a:defRPr sz="208"/>
            </a:lvl5pPr>
            <a:lvl6pPr marL="476174" indent="0">
              <a:buNone/>
              <a:defRPr sz="208"/>
            </a:lvl6pPr>
            <a:lvl7pPr marL="571409" indent="0">
              <a:buNone/>
              <a:defRPr sz="208"/>
            </a:lvl7pPr>
            <a:lvl8pPr marL="666643" indent="0">
              <a:buNone/>
              <a:defRPr sz="208"/>
            </a:lvl8pPr>
            <a:lvl9pPr marL="761878" indent="0">
              <a:buNone/>
              <a:defRPr sz="2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1B16DE-6DD5-4A2D-9180-AF7C817B2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38949"/>
      </p:ext>
    </p:extLst>
  </p:cSld>
  <p:clrMapOvr>
    <a:masterClrMapping/>
  </p:clrMapOvr>
  <p:transition spd="slow" advClick="0" advTm="5000"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08" y="457068"/>
            <a:ext cx="2949443" cy="1600399"/>
          </a:xfrm>
        </p:spPr>
        <p:txBody>
          <a:bodyPr anchor="b"/>
          <a:lstStyle>
            <a:lvl1pPr>
              <a:defRPr sz="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57"/>
            <a:ext cx="4629216" cy="4873625"/>
          </a:xfrm>
        </p:spPr>
        <p:txBody>
          <a:bodyPr/>
          <a:lstStyle>
            <a:lvl1pPr marL="0" indent="0">
              <a:buNone/>
              <a:defRPr sz="667"/>
            </a:lvl1pPr>
            <a:lvl2pPr marL="95235" indent="0">
              <a:buNone/>
              <a:defRPr sz="583"/>
            </a:lvl2pPr>
            <a:lvl3pPr marL="190470" indent="0">
              <a:buNone/>
              <a:defRPr sz="500"/>
            </a:lvl3pPr>
            <a:lvl4pPr marL="285704" indent="0">
              <a:buNone/>
              <a:defRPr sz="417"/>
            </a:lvl4pPr>
            <a:lvl5pPr marL="380939" indent="0">
              <a:buNone/>
              <a:defRPr sz="417"/>
            </a:lvl5pPr>
            <a:lvl6pPr marL="476174" indent="0">
              <a:buNone/>
              <a:defRPr sz="417"/>
            </a:lvl6pPr>
            <a:lvl7pPr marL="571409" indent="0">
              <a:buNone/>
              <a:defRPr sz="417"/>
            </a:lvl7pPr>
            <a:lvl8pPr marL="666643" indent="0">
              <a:buNone/>
              <a:defRPr sz="417"/>
            </a:lvl8pPr>
            <a:lvl9pPr marL="761878" indent="0">
              <a:buNone/>
              <a:defRPr sz="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08" y="2057466"/>
            <a:ext cx="2949443" cy="3811654"/>
          </a:xfrm>
        </p:spPr>
        <p:txBody>
          <a:bodyPr/>
          <a:lstStyle>
            <a:lvl1pPr marL="0" indent="0">
              <a:buNone/>
              <a:defRPr sz="333"/>
            </a:lvl1pPr>
            <a:lvl2pPr marL="95235" indent="0">
              <a:buNone/>
              <a:defRPr sz="292"/>
            </a:lvl2pPr>
            <a:lvl3pPr marL="190470" indent="0">
              <a:buNone/>
              <a:defRPr sz="250"/>
            </a:lvl3pPr>
            <a:lvl4pPr marL="285704" indent="0">
              <a:buNone/>
              <a:defRPr sz="208"/>
            </a:lvl4pPr>
            <a:lvl5pPr marL="380939" indent="0">
              <a:buNone/>
              <a:defRPr sz="208"/>
            </a:lvl5pPr>
            <a:lvl6pPr marL="476174" indent="0">
              <a:buNone/>
              <a:defRPr sz="208"/>
            </a:lvl6pPr>
            <a:lvl7pPr marL="571409" indent="0">
              <a:buNone/>
              <a:defRPr sz="208"/>
            </a:lvl7pPr>
            <a:lvl8pPr marL="666643" indent="0">
              <a:buNone/>
              <a:defRPr sz="208"/>
            </a:lvl8pPr>
            <a:lvl9pPr marL="761878" indent="0">
              <a:buNone/>
              <a:defRPr sz="2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3BD297-E88B-4266-8381-0A70E3544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08884"/>
      </p:ext>
    </p:extLst>
  </p:cSld>
  <p:clrMapOvr>
    <a:masterClrMapping/>
  </p:clrMapOvr>
  <p:transition spd="slow" advClick="0" advTm="5000"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7B7DC7-478A-43ED-BDB8-A41DE2DDA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62690"/>
      </p:ext>
    </p:extLst>
  </p:cSld>
  <p:clrMapOvr>
    <a:masterClrMapping/>
  </p:clrMapOvr>
  <p:transition spd="slow" advClick="0" advTm="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E6686F6B-5164-4B8D-A1B8-E64E00393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EAF4-4EBA-48EB-B1AA-8BF45F6D8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490" y="273513"/>
            <a:ext cx="2056474" cy="5305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68" y="273513"/>
            <a:ext cx="6137672" cy="5305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05/02/2019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1FDD0A-3E6C-4345-86F2-EDAA29CEB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58827"/>
      </p:ext>
    </p:extLst>
  </p:cSld>
  <p:clrMapOvr>
    <a:masterClrMapping/>
  </p:clrMapOvr>
  <p:transition spd="slow" advClick="0" advTm="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2742" y="6335200"/>
            <a:ext cx="2944486" cy="4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0" tIns="47079" rIns="94160" bIns="47079" numCol="1" anchor="b" anchorCtr="0" compatLnSpc="1">
            <a:prstTxWarp prst="textNoShape">
              <a:avLst/>
            </a:prstTxWarp>
          </a:bodyPr>
          <a:lstStyle>
            <a:lvl1pPr algn="r" defTabSz="94204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4DA4E8F7-B090-473C-85E7-8D43BA52E82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AC9212-2424-4395-ACEC-611F3A9A4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EAF4-4EBA-48EB-B1AA-8BF45F6D8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3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71286"/>
            <a:ext cx="2133600" cy="365760"/>
          </a:xfrm>
          <a:prstGeom prst="rect">
            <a:avLst/>
          </a:prstGeom>
        </p:spPr>
        <p:txBody>
          <a:bodyPr/>
          <a:lstStyle>
            <a:lvl1pPr algn="r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105629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 advTm="5000"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400"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2pPr>
      <a:lvl3pPr marL="1371600" indent="-282575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2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71286"/>
            <a:ext cx="2133600" cy="365760"/>
          </a:xfrm>
          <a:prstGeom prst="rect">
            <a:avLst/>
          </a:prstGeom>
        </p:spPr>
        <p:txBody>
          <a:bodyPr/>
          <a:lstStyle>
            <a:lvl1pPr algn="r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b="0">
                <a:solidFill>
                  <a:prstClr val="white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901215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 advClick="0" advTm="5000"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400"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1pPr>
      <a:lvl2pPr marL="9144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000"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2pPr>
      <a:lvl3pPr marL="1371600" indent="-282575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b="1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0" charset="-128"/>
          <a:cs typeface="ＭＳ Ｐゴシック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b="0" kern="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b="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078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 advClick="0" advTm="5000">
    <p:cu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2787A4-4234-4847-9326-670DA2639CA6}" type="datetime1">
              <a:rPr lang="en-US" b="0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5/31/2019</a:t>
            </a:fld>
            <a:endParaRPr lang="en-US" b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073E87"/>
                </a:solidFill>
                <a:latin typeface="Candara"/>
              </a:rPr>
              <a:t>JCT-Lev Academic Center- NEPTUNE</a:t>
            </a:r>
            <a:endParaRPr lang="en-US" b="0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7D7A59-36E2-48B9-B146-C1E59501F63F}" type="slidenum">
              <a:rPr lang="en-US" b="0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 spd="slow" advClick="0" advTm="5000">
    <p:cut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068" y="6356284"/>
            <a:ext cx="2130227" cy="3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600" rIns="438840" bIns="2196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0" algn="l"/>
                <a:tab pos="95235" algn="l"/>
                <a:tab pos="190470" algn="l"/>
                <a:tab pos="285704" algn="l"/>
                <a:tab pos="380939" algn="l"/>
                <a:tab pos="476174" algn="l"/>
                <a:tab pos="571409" algn="l"/>
                <a:tab pos="666643" algn="l"/>
                <a:tab pos="761878" algn="l"/>
                <a:tab pos="857113" algn="l"/>
                <a:tab pos="952348" algn="l"/>
                <a:tab pos="1047582" algn="l"/>
                <a:tab pos="1142817" algn="l"/>
                <a:tab pos="1238052" algn="l"/>
                <a:tab pos="1333287" algn="l"/>
                <a:tab pos="1428521" algn="l"/>
                <a:tab pos="1523756" algn="l"/>
                <a:tab pos="1618991" algn="l"/>
                <a:tab pos="1714226" algn="l"/>
                <a:tab pos="1809460" algn="l"/>
                <a:tab pos="1904695" algn="l"/>
                <a:tab pos="1999930" algn="l"/>
                <a:tab pos="2095165" algn="l"/>
              </a:tabLst>
              <a:defRPr sz="1208">
                <a:solidFill>
                  <a:srgbClr val="8B8B8B"/>
                </a:solidFill>
              </a:defRPr>
            </a:lvl1pPr>
          </a:lstStyle>
          <a:p>
            <a:pPr algn="l" defTabSz="95235" hangingPunct="0">
              <a:buSzPct val="100000"/>
            </a:pPr>
            <a:r>
              <a:rPr lang="en-US" altLang="en-US" b="0" smtClean="0">
                <a:latin typeface="Arial" panose="020B0604020202020204" pitchFamily="34" charset="0"/>
              </a:rPr>
              <a:t>05/02/2019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068" y="6356284"/>
            <a:ext cx="289586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9523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b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068" y="6356284"/>
            <a:ext cx="2130227" cy="36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840" tIns="219600" rIns="438840" bIns="2196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95235" algn="l"/>
                <a:tab pos="190470" algn="l"/>
                <a:tab pos="285704" algn="l"/>
                <a:tab pos="380939" algn="l"/>
                <a:tab pos="476174" algn="l"/>
                <a:tab pos="571409" algn="l"/>
                <a:tab pos="666643" algn="l"/>
                <a:tab pos="761878" algn="l"/>
                <a:tab pos="857113" algn="l"/>
                <a:tab pos="952348" algn="l"/>
                <a:tab pos="1047582" algn="l"/>
                <a:tab pos="1142817" algn="l"/>
                <a:tab pos="1238052" algn="l"/>
                <a:tab pos="1333287" algn="l"/>
                <a:tab pos="1428521" algn="l"/>
                <a:tab pos="1523756" algn="l"/>
                <a:tab pos="1618991" algn="l"/>
                <a:tab pos="1714226" algn="l"/>
                <a:tab pos="1809460" algn="l"/>
                <a:tab pos="1904695" algn="l"/>
                <a:tab pos="1999930" algn="l"/>
                <a:tab pos="2095165" algn="l"/>
              </a:tabLst>
              <a:defRPr sz="1208">
                <a:solidFill>
                  <a:srgbClr val="8B8B8B"/>
                </a:solidFill>
              </a:defRPr>
            </a:lvl1pPr>
          </a:lstStyle>
          <a:p>
            <a:pPr defTabSz="95235" hangingPunct="0">
              <a:buSzPct val="100000"/>
            </a:pPr>
            <a:fld id="{D8790DF3-BF72-4B9B-A1E7-D796BF96D673}" type="slidenum">
              <a:rPr lang="en-US" altLang="en-US" b="0" smtClean="0">
                <a:latin typeface="Arial" panose="020B0604020202020204" pitchFamily="34" charset="0"/>
              </a:rPr>
              <a:pPr defTabSz="95235" hangingPunct="0">
                <a:buSzPct val="100000"/>
              </a:pPr>
              <a:t>‹#›</a:t>
            </a:fld>
            <a:endParaRPr lang="en-US" altLang="en-US" b="0" smtClean="0">
              <a:latin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068" y="273513"/>
            <a:ext cx="8225896" cy="114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68" y="1604698"/>
            <a:ext cx="8225896" cy="39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656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 advClick="0" advTm="5000">
    <p:cut/>
  </p:transition>
  <p:hf sldNum="0" hdr="0" ftr="0"/>
  <p:txStyles>
    <p:titleStyle>
      <a:lvl1pPr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 kern="1200">
          <a:solidFill>
            <a:srgbClr val="000000"/>
          </a:solidFill>
          <a:latin typeface="+mj-lt"/>
          <a:ea typeface="+mj-ea"/>
          <a:cs typeface="+mj-cs"/>
        </a:defRPr>
      </a:lvl1pPr>
      <a:lvl2pPr marL="154756" indent="-59522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238087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333322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428556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523791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619026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714261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809495" indent="-47617" algn="l" defTabSz="952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91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71426" indent="-71426" algn="l" defTabSz="95235" rtl="0" eaLnBrk="0" fontAlgn="base" hangingPunct="0">
        <a:lnSpc>
          <a:spcPct val="93000"/>
        </a:lnSpc>
        <a:spcBef>
          <a:spcPts val="29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8" kern="1200">
          <a:solidFill>
            <a:srgbClr val="000000"/>
          </a:solidFill>
          <a:latin typeface="+mn-lt"/>
          <a:ea typeface="+mn-ea"/>
          <a:cs typeface="+mn-cs"/>
        </a:defRPr>
      </a:lvl1pPr>
      <a:lvl2pPr marL="154756" indent="-59522" algn="l" defTabSz="95235" rtl="0" eaLnBrk="0" fontAlgn="base" hangingPunct="0">
        <a:lnSpc>
          <a:spcPct val="93000"/>
        </a:lnSpc>
        <a:spcBef>
          <a:spcPts val="23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95" kern="1200">
          <a:solidFill>
            <a:srgbClr val="000000"/>
          </a:solidFill>
          <a:latin typeface="+mn-lt"/>
          <a:ea typeface="+mn-ea"/>
          <a:cs typeface="+mn-cs"/>
        </a:defRPr>
      </a:lvl2pPr>
      <a:lvl3pPr marL="238087" indent="-47617" algn="l" defTabSz="95235" rtl="0" eaLnBrk="0" fontAlgn="base" hangingPunct="0">
        <a:lnSpc>
          <a:spcPct val="93000"/>
        </a:lnSpc>
        <a:spcBef>
          <a:spcPts val="177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333322" indent="-47617" algn="l" defTabSz="95235" rtl="0" eaLnBrk="0" fontAlgn="base" hangingPunct="0">
        <a:lnSpc>
          <a:spcPct val="93000"/>
        </a:lnSpc>
        <a:spcBef>
          <a:spcPts val="1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428556" indent="-47617" algn="l" defTabSz="95235" rtl="0" eaLnBrk="0" fontAlgn="base" hangingPunct="0">
        <a:lnSpc>
          <a:spcPct val="93000"/>
        </a:lnSpc>
        <a:spcBef>
          <a:spcPts val="6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7" kern="1200">
          <a:solidFill>
            <a:srgbClr val="000000"/>
          </a:solidFill>
          <a:latin typeface="+mn-lt"/>
          <a:ea typeface="+mn-ea"/>
          <a:cs typeface="+mn-cs"/>
        </a:defRPr>
      </a:lvl5pPr>
      <a:lvl6pPr marL="523791" indent="-47617" algn="l" defTabSz="190470" rtl="0" eaLnBrk="1" latinLnBrk="0" hangingPunct="1">
        <a:lnSpc>
          <a:spcPct val="90000"/>
        </a:lnSpc>
        <a:spcBef>
          <a:spcPts val="104"/>
        </a:spcBef>
        <a:buFont typeface="Arial" panose="020B0604020202020204" pitchFamily="34" charset="0"/>
        <a:buChar char="•"/>
        <a:defRPr sz="375" kern="1200">
          <a:solidFill>
            <a:schemeClr val="tx1"/>
          </a:solidFill>
          <a:latin typeface="+mn-lt"/>
          <a:ea typeface="+mn-ea"/>
          <a:cs typeface="+mn-cs"/>
        </a:defRPr>
      </a:lvl6pPr>
      <a:lvl7pPr marL="619026" indent="-47617" algn="l" defTabSz="190470" rtl="0" eaLnBrk="1" latinLnBrk="0" hangingPunct="1">
        <a:lnSpc>
          <a:spcPct val="90000"/>
        </a:lnSpc>
        <a:spcBef>
          <a:spcPts val="104"/>
        </a:spcBef>
        <a:buFont typeface="Arial" panose="020B0604020202020204" pitchFamily="34" charset="0"/>
        <a:buChar char="•"/>
        <a:defRPr sz="375" kern="1200">
          <a:solidFill>
            <a:schemeClr val="tx1"/>
          </a:solidFill>
          <a:latin typeface="+mn-lt"/>
          <a:ea typeface="+mn-ea"/>
          <a:cs typeface="+mn-cs"/>
        </a:defRPr>
      </a:lvl7pPr>
      <a:lvl8pPr marL="714261" indent="-47617" algn="l" defTabSz="190470" rtl="0" eaLnBrk="1" latinLnBrk="0" hangingPunct="1">
        <a:lnSpc>
          <a:spcPct val="90000"/>
        </a:lnSpc>
        <a:spcBef>
          <a:spcPts val="104"/>
        </a:spcBef>
        <a:buFont typeface="Arial" panose="020B0604020202020204" pitchFamily="34" charset="0"/>
        <a:buChar char="•"/>
        <a:defRPr sz="375" kern="1200">
          <a:solidFill>
            <a:schemeClr val="tx1"/>
          </a:solidFill>
          <a:latin typeface="+mn-lt"/>
          <a:ea typeface="+mn-ea"/>
          <a:cs typeface="+mn-cs"/>
        </a:defRPr>
      </a:lvl8pPr>
      <a:lvl9pPr marL="809495" indent="-47617" algn="l" defTabSz="190470" rtl="0" eaLnBrk="1" latinLnBrk="0" hangingPunct="1">
        <a:lnSpc>
          <a:spcPct val="90000"/>
        </a:lnSpc>
        <a:spcBef>
          <a:spcPts val="104"/>
        </a:spcBef>
        <a:buFont typeface="Arial" panose="020B0604020202020204" pitchFamily="34" charset="0"/>
        <a:buChar char="•"/>
        <a:defRPr sz="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1pPr>
      <a:lvl2pPr marL="95235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2pPr>
      <a:lvl3pPr marL="190470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3pPr>
      <a:lvl4pPr marL="285704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4pPr>
      <a:lvl5pPr marL="380939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5pPr>
      <a:lvl6pPr marL="476174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6pPr>
      <a:lvl7pPr marL="571409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7pPr>
      <a:lvl8pPr marL="666643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8pPr>
      <a:lvl9pPr marL="761878" algn="l" defTabSz="190470" rtl="0" eaLnBrk="1" latinLnBrk="0" hangingPunct="1">
        <a:defRPr sz="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34311"/>
          </a:xfrm>
        </p:spPr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Multi-Core NFV</a:t>
            </a:r>
            <a:br>
              <a:rPr lang="en-US" altLang="en-US" sz="2800" dirty="0">
                <a:ea typeface="ＭＳ Ｐゴシック" pitchFamily="34" charset="-128"/>
              </a:rPr>
            </a:br>
            <a:r>
              <a:rPr lang="en-US" altLang="en-US" sz="2800" dirty="0">
                <a:solidFill>
                  <a:schemeClr val="tx1"/>
                </a:solidFill>
                <a:ea typeface="ＭＳ Ｐゴシック" pitchFamily="34" charset="-128"/>
              </a:rPr>
              <a:t>Uri Weiser &amp; Isaac Keslassy</a:t>
            </a:r>
            <a:r>
              <a:rPr lang="en-US" altLang="en-US" sz="2800" dirty="0">
                <a:ea typeface="ＭＳ Ｐゴシック" pitchFamily="34" charset="-128"/>
              </a:rPr>
              <a:t/>
            </a:r>
            <a:br>
              <a:rPr lang="en-US" altLang="en-US" sz="2800" dirty="0">
                <a:ea typeface="ＭＳ Ｐゴシック" pitchFamily="34" charset="-128"/>
              </a:rPr>
            </a:br>
            <a:r>
              <a:rPr lang="en-US" altLang="en-US" sz="1800" i="1" dirty="0">
                <a:solidFill>
                  <a:schemeClr val="tx1"/>
                </a:solidFill>
                <a:ea typeface="ＭＳ Ｐゴシック" pitchFamily="34" charset="-128"/>
              </a:rPr>
              <a:t>Technion – with ADVA</a:t>
            </a:r>
            <a:endParaRPr lang="en-US" altLang="en-US" sz="2800" i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637554"/>
            <a:ext cx="8915400" cy="1798451"/>
          </a:xfrm>
        </p:spPr>
        <p:txBody>
          <a:bodyPr/>
          <a:lstStyle/>
          <a:p>
            <a:r>
              <a:rPr lang="en-US" altLang="en-US" sz="2800" dirty="0">
                <a:ea typeface="ＭＳ Ｐゴシック" pitchFamily="34" charset="-128"/>
              </a:rPr>
              <a:t>Energy minimization in </a:t>
            </a:r>
            <a:r>
              <a:rPr lang="en-US" altLang="en-US" sz="2800" b="1" dirty="0">
                <a:ea typeface="ＭＳ Ｐゴシック" pitchFamily="34" charset="-128"/>
              </a:rPr>
              <a:t>asymmetric multi-core NFV</a:t>
            </a:r>
          </a:p>
          <a:p>
            <a:r>
              <a:rPr lang="en-US" altLang="en-US" sz="2800" dirty="0">
                <a:ea typeface="ＭＳ Ｐゴシック" pitchFamily="34" charset="-128"/>
              </a:rPr>
              <a:t>Obtained set of optimal points based on required performance</a:t>
            </a:r>
          </a:p>
          <a:p>
            <a:endParaRPr lang="en-US" altLang="en-US" sz="2800" dirty="0">
              <a:ea typeface="ＭＳ Ｐゴシック" pitchFamily="34" charset="-128"/>
            </a:endParaRPr>
          </a:p>
        </p:txBody>
      </p:sp>
      <p:grpSp>
        <p:nvGrpSpPr>
          <p:cNvPr id="13318" name="קבוצה 13"/>
          <p:cNvGrpSpPr>
            <a:grpSpLocks/>
          </p:cNvGrpSpPr>
          <p:nvPr/>
        </p:nvGrpSpPr>
        <p:grpSpPr bwMode="auto">
          <a:xfrm>
            <a:off x="4953002" y="3657600"/>
            <a:ext cx="4164643" cy="3124622"/>
            <a:chOff x="2790818" y="635396"/>
            <a:chExt cx="7107936" cy="5379077"/>
          </a:xfrm>
        </p:grpSpPr>
        <p:pic>
          <p:nvPicPr>
            <p:cNvPr id="13320" name="תמונה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818" y="683521"/>
              <a:ext cx="7107936" cy="533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667760" y="5052060"/>
              <a:ext cx="1117600" cy="369332"/>
            </a:xfrm>
            <a:prstGeom prst="rect">
              <a:avLst/>
            </a:prstGeom>
            <a:blipFill rotWithShape="1">
              <a:blip r:embed="rId3"/>
              <a:stretch>
                <a:fillRect b="-10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cxnSp>
          <p:nvCxnSpPr>
            <p:cNvPr id="9" name="מחבר חץ ישר 16"/>
            <p:cNvCxnSpPr/>
            <p:nvPr/>
          </p:nvCxnSpPr>
          <p:spPr>
            <a:xfrm flipH="1" flipV="1">
              <a:off x="4203983" y="4958420"/>
              <a:ext cx="23685" cy="234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17"/>
            <p:cNvCxnSpPr/>
            <p:nvPr/>
          </p:nvCxnSpPr>
          <p:spPr>
            <a:xfrm flipV="1">
              <a:off x="4190826" y="971975"/>
              <a:ext cx="0" cy="391233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8"/>
            <p:cNvCxnSpPr/>
            <p:nvPr/>
          </p:nvCxnSpPr>
          <p:spPr>
            <a:xfrm>
              <a:off x="4272405" y="913305"/>
              <a:ext cx="16579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9"/>
            <p:cNvCxnSpPr/>
            <p:nvPr/>
          </p:nvCxnSpPr>
          <p:spPr>
            <a:xfrm flipH="1">
              <a:off x="3872403" y="913305"/>
              <a:ext cx="2210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14004" y="635396"/>
              <a:ext cx="1443990" cy="307777"/>
            </a:xfrm>
            <a:prstGeom prst="rect">
              <a:avLst/>
            </a:prstGeom>
            <a:blipFill rotWithShape="1">
              <a:blip r:embed="rId4"/>
              <a:stretch>
                <a:fillRect l="-2098" t="-3846" r="-6993" b="-20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61360" y="635396"/>
              <a:ext cx="1443990" cy="307777"/>
            </a:xfrm>
            <a:prstGeom prst="rect">
              <a:avLst/>
            </a:prstGeom>
            <a:blipFill rotWithShape="1">
              <a:blip r:embed="rId5"/>
              <a:stretch>
                <a:fillRect l="-2098" t="-3846" r="-6993" b="-20769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  <a:latin typeface="Arial" panose="020B0604020202020204" pitchFamily="34" charset="0"/>
                </a:rPr>
                <a:t> </a:t>
              </a:r>
            </a:p>
          </p:txBody>
        </p:sp>
      </p:grpSp>
      <p:pic>
        <p:nvPicPr>
          <p:cNvPr id="13319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5" y="3962400"/>
            <a:ext cx="3816350" cy="264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5E775D-F172-4899-9CDC-98116420A1AF}"/>
              </a:ext>
            </a:extLst>
          </p:cNvPr>
          <p:cNvSpPr txBox="1"/>
          <p:nvPr/>
        </p:nvSpPr>
        <p:spPr>
          <a:xfrm>
            <a:off x="0" y="3313088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Many options for cores, frequencies, etc. 	 </a:t>
            </a:r>
            <a:r>
              <a:rPr lang="en-US" sz="1600" dirty="0">
                <a:solidFill>
                  <a:srgbClr val="0000CC"/>
                </a:solidFill>
                <a:sym typeface="Symbol" panose="05050102010706020507" pitchFamily="18" charset="2"/>
              </a:rPr>
              <a:t> 	 performance/energy tradeoff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84CB18-AFD3-480D-81DE-E4D2898F5378}"/>
              </a:ext>
            </a:extLst>
          </p:cNvPr>
          <p:cNvSpPr/>
          <p:nvPr/>
        </p:nvSpPr>
        <p:spPr bwMode="auto">
          <a:xfrm>
            <a:off x="5466813" y="3605282"/>
            <a:ext cx="1619770" cy="2478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4152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43929" b="21606"/>
          <a:stretch>
            <a:fillRect/>
          </a:stretch>
        </p:blipFill>
        <p:spPr bwMode="auto">
          <a:xfrm>
            <a:off x="4006850" y="2595563"/>
            <a:ext cx="47196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0351" y="502568"/>
            <a:ext cx="8823325" cy="838200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ctr" eaLnBrk="1" hangingPunct="1">
              <a:defRPr/>
            </a:pPr>
            <a:r>
              <a:rPr lang="en-US" altLang="he-IL" sz="2400" dirty="0">
                <a:latin typeface="+mj-lt"/>
                <a:ea typeface="+mj-ea"/>
                <a:cs typeface="+mj-cs"/>
              </a:rPr>
              <a:t>Efficient implementation of NFV in Heterogeneous Networks</a:t>
            </a:r>
          </a:p>
          <a:p>
            <a:pPr lvl="1" algn="ctr" eaLnBrk="1" hangingPunct="1">
              <a:defRPr/>
            </a:pPr>
            <a:endParaRPr lang="en-US" altLang="he-IL" sz="2400" dirty="0">
              <a:latin typeface="+mj-lt"/>
              <a:ea typeface="+mj-ea"/>
              <a:cs typeface="+mj-cs"/>
            </a:endParaRPr>
          </a:p>
          <a:p>
            <a:pPr lvl="1" algn="ctr" eaLnBrk="1" hangingPunct="1">
              <a:defRPr/>
            </a:pPr>
            <a:r>
              <a:rPr lang="en-US" altLang="he-IL" sz="2400" dirty="0">
                <a:latin typeface="+mj-lt"/>
                <a:ea typeface="+mj-ea"/>
                <a:cs typeface="+mj-cs"/>
              </a:rPr>
              <a:t>Seffi Naor &amp; Ariel Orda, Technion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50142" y="3409952"/>
            <a:ext cx="4007508" cy="1579563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B0F0"/>
                </a:solidFill>
              </a:rPr>
              <a:t>Where to place services/functions?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Servers have bounded capacity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Opening cost for functions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Minimize </a:t>
            </a:r>
            <a:r>
              <a:rPr lang="en-US" altLang="he-IL" sz="1400" kern="0" dirty="0">
                <a:solidFill>
                  <a:srgbClr val="00B050"/>
                </a:solidFill>
              </a:rPr>
              <a:t>detour</a:t>
            </a:r>
            <a:r>
              <a:rPr lang="en-US" altLang="he-IL" sz="1400" kern="0" dirty="0">
                <a:solidFill>
                  <a:srgbClr val="000000"/>
                </a:solidFill>
              </a:rPr>
              <a:t> distance of traffic routed to functions via </a:t>
            </a:r>
            <a:r>
              <a:rPr lang="en-US" altLang="he-IL" sz="1400" kern="0" dirty="0">
                <a:solidFill>
                  <a:srgbClr val="00B050"/>
                </a:solidFill>
              </a:rPr>
              <a:t>new route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Generalizing classic facility location </a:t>
            </a:r>
          </a:p>
        </p:txBody>
      </p:sp>
      <p:pic>
        <p:nvPicPr>
          <p:cNvPr id="10245" name="Picture 8" descr="https://encrypted-tbn2.gstatic.com/images?q=tbn:ANd9GcR_dCZXOxvBB3a-3yiv6KZyktVQPaDaug9hH7K6XZ5dGz4DvQf6A51q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5564190"/>
            <a:ext cx="3571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http://t2.gstatic.com/images?q=tbn:ANd9GcT2bE3nrUM7KxcIXhWAKfO69AJ_m7LCGckmI71mBfFzN70stG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5" y="6007100"/>
            <a:ext cx="3190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61"/>
          <p:cNvGrpSpPr>
            <a:grpSpLocks/>
          </p:cNvGrpSpPr>
          <p:nvPr/>
        </p:nvGrpSpPr>
        <p:grpSpPr bwMode="auto">
          <a:xfrm>
            <a:off x="4105278" y="6421438"/>
            <a:ext cx="623889" cy="419100"/>
            <a:chOff x="5127969" y="1276350"/>
            <a:chExt cx="624926" cy="419100"/>
          </a:xfrm>
        </p:grpSpPr>
        <p:pic>
          <p:nvPicPr>
            <p:cNvPr id="8278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250" y="1276350"/>
              <a:ext cx="42433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9" name="TextBox 63"/>
            <p:cNvSpPr txBox="1">
              <a:spLocks noChangeArrowheads="1"/>
            </p:cNvSpPr>
            <p:nvPr/>
          </p:nvSpPr>
          <p:spPr bwMode="auto">
            <a:xfrm>
              <a:off x="5127969" y="1301234"/>
              <a:ext cx="624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>
                  <a:solidFill>
                    <a:srgbClr val="000000"/>
                  </a:solidFill>
                </a:rPr>
                <a:t>DPI</a:t>
              </a:r>
              <a:endParaRPr lang="he-IL" altLang="he-IL" sz="1800">
                <a:solidFill>
                  <a:srgbClr val="000000"/>
                </a:solidFill>
              </a:endParaRPr>
            </a:p>
          </p:txBody>
        </p:sp>
      </p:grpSp>
      <p:pic>
        <p:nvPicPr>
          <p:cNvPr id="8200" name="Picture 17" descr="http://www.rsaweb.co.za/images/stories/icon_cd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90" y="5762627"/>
            <a:ext cx="4079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19" descr="data:image/jpeg;base64,/9j/4AAQSkZJRgABAQAAAQABAAD/2wCEAAkGBxQSERITEBQUEBQUFxUUFBgXEBAVFRcUFBUXFhcUFRcYHCggGBolHRQUITEhJykrLi4uGB8zODMsNygtLisBCgoKDg0OGhAQGi0kICYsLy84NjgsLCwsLC0tLCwsLCwsLDQtLCwsLCwsLCwsNCwsLCwsLCwsLCwsLCwsLywsLP/AABEIAMwAzAMBEQACEQEDEQH/xAAbAAEAAgMBAQAAAAAAAAAAAAAABAUCAwYBB//EADwQAAIBAgIIAwYDBwQDAAAAAAABAgMRBCEFBhIxQVFhcTKRsSJygaHB0RNCUhQjYoKS4fAVMzRDJNLx/8QAGwEBAAIDAQEAAAAAAAAAAAAAAAQFAQMGAgf/xAA3EQACAQMBBAcFCAMBAQAAAAAAAQIDBBEFEiExQRMyUWFxgZEiM6Gx0QYUIzRCweHwFVLxQyT/2gAMAwEAAhEDEQA/APuIAAAAAAAAAAAAAAAAAAAAAAAAAAAAAAAAAAAAAAAAAAAAAAAAAAABjtIAbXQAXfIAXfIAXfIAXfIAbQB6pAHoAAAAAAAAAAAAAAAAAAAAABjtcswBZgDZQB6AAAAAAAAAAGgDzZ5AC77gBSAMgAAAAAAAAAAAAAAYOXIAbPPMAyAABor4yEPHJLpfPyI1a8oUfeTS89/obIUpz6qIFbT9NeFSl8LepVVftDbR6qciRGxqPjuItTWJ/lgl3k36ECp9pZ/oprzefob42C5yNE9PVXu2V/L92RZfaG7fBRXl/JsVlTXaY/65V5x/pR4/z952r0M/cqQ/12rzj/Sh/n7ztXoPuVI2R1gqcYwfwa+puj9o7lcYxfr9Tw7GnybJNPWJfmg12kn6k2n9pYvr035PP0NUrB8pEyjpmlL82z3Vixpa1aVP1Y8TRK0qx5ZJ0Jpq8WmuaaZaQnGazFpojtNbmZHoweNAHm7qAZRlcA9AAAAAAAAB42AYXv0QBkgA2G8b2CqxunIQyh+8fR+z5lHd67Qo7qftP4epMpWU5b5bkUuK0tVnvlsrlHL+5zlzq91X4ywuxbv5J9O1pw5ZIVyse/eyQeXAFwBcAXAFwBcAXAFwDZSrSi7xbi+jNlKtUpPNOTR5lCMlhotMJp+ayqJTXPdL7MvbX7QVobqy2l6P6EOpYwfV3F5g8dCr4JZ8tz8jpbW+oXK/Dlv7OfoV9SjOn1kSSYajxoARnwYBmAAAAAAwDVe/YAyAI+NxsKUbzfZcX2Il3e0rWG1UfgubNtKjKq8ROXx+lJ1cn7Mf0r68zjL7VK108N4j2fXtLejbQp97INyswSBcYAuMAXGALjAFxgC4wBcYAuMAXGALjAFxgC4wDKE2ndOzW5o9QlKDUovDMNJrDL3Rmnfy1vhL/wBvudPp+u/oufX6/Urq9l+qn6F8nfNZo6dNNZRWvcGrmQewnwe8AzAAAANVR3dvMA9AIek9IRoxu85Pwrm/sQb+/haU9p72+C7f4N9Cg6ssLgcjicTKpJym7t/5ZdDhLivUrzdSo8su4U4wjsxNVzTg9i4wBcYAuMAXGALjAFxgC4wBcYAuMAXGALjAFxgC4wBcYAuMAtND6WdNqM84Pzj1XToXWl6pK3ap1HmHy/gh3Nqqi2o8fmdVGSaus080dpGSksrgUzWNzPJLzMg2U5XQBkAY1JWTYBqprLPe82AeVqqjFylkkrs8VakacHOXBHqMXJqKOKx2MdWblL4LkuCPn15dTuarqS8u5F/RpKnHZRHuRjaLgGUItu0U2+SV2ZjCUniKyzDaSyyV/pda1/w5eX0Jn+Mu8Z6Nmn7zS/2RGqU3F2knF8mmn8yJOnODxNNPvWDbGSksp5MLnk9G/wDZJ7G3sS2Odsu/Y3/dK3R9LsPZ7TX0sNrZzvMKNGU3aEXJ9E2eKVCpVeKcW/BGZTjFZk8Gyvg6kFecJRXNrLzNlazr0VmpBpeG4xCrCe6LyaYRbdopyb4JXZojCU3iKyz22ksskVNH1Yq7pzS90lTsLmEdqVN48DUq9NvCkiLciYNwuASqWj6sleNOTXa3qS6dhc1FmNN+hplXpx3OSNdfCzh44Sj1advM11bWtS68GvI9Qqwn1Wmabmg2C4AuAdBq3pD/AKpPrD6xOm0K+f5eb8PoVl9Q/wDSPmdAdOVhjF2l0fqAbwDRiX4VzYB7cAotacVaMaa/N7T7Ld8/Q57X7jZhGiue9+CLHT6eW5vkc3c5QtRcAXBk7XQ2BjRpJu201tSfwvbsjudOs4WtFSfFrLf95IormtKrPC4ER6z09q2zJx55ediI9fobeNl47f4Nv+PnjOVkssRh4V6edpKSvFreuTRZVqFG8o4e9Nbn+6I0JzozOFqx2ZOL4NrydjgqkHCTg+TwX8XlJnfU6SdNR4OKXmrH0OFNOiocsY+Bzrk1PPeQv2qhhUqd7Nb8m33lYg/eLTT4qk3j4vxZI6OtcPbwWEZRqRurSjJfBplgnCtDK3xZGalCXY0QKOHo4WMpN2u3m9/SKK+nQttOg5t4y/PuSJMp1blpL+95LweMhVjtU3dbnwafVEy3uqVxHapvKNFSlKm8SRzWtGDUJxnFWU73XDaXE5jXLSNKqqkFja4+JaWNVzi4vkbdV8ApN1Jq+y7RXC/Fm3Q7KM2601nG5fU831dxxCJZ6S05CjLYs5SW+1srlreavStp9Hht/IiUbOdWO1wRIwGPhXi9ntKLtdd+hItbyleQbj5pmurRnRlvOX0/glSq2jlGS2kuXNdjlNWtI29fEOD3+BbWlV1KeXxRW3Kski4BlSquMlKOTTuvge6c5U5KceK3mJRUlhnd4espwjJbpJPzPolGqqtONRc1k5ycHCTi+Qr7r8szaeSTF5AEao7z7JgGYBx+sVW9eX8KS+V/qcVrU9q7a7EkXljHFFd5WXKoli4AuDJ9AwNaNWlFrNNWflZpn0C2qwr0E1vTX/Uc5VhKnUaZRYzVh5ulJNcFLf2uUNxoEk26MvJ/UsKeoL9aISxOIw0XBpwT3XSaXuvcQ1WvbCLptYXhn0Zv6OhcPa4lU5XzZVPLeWS8H0aj4Y9l6H0an1F4HNS6zOAx9Xaq1JPjJ+tjgLubqV5yfazoaUdmEV3HWaryvh49HJfO/wBTrNFebSK738yovl+M/Ip9bardaMeEYp/Ft/Yp9em3XUOSXzJunxSpt95u1Ol7VVdIv5s3fZ5vbqLuR41FezFm/XHwU/efob/tAvw4eP7GvTutLwPdUsSnCVO/tJ7VuafEzoNeLpulzTz5GNQpvaU+Rv0voJVZOcZbMnvurp29Dff6RG5n0kXiXwZ4t7x01stZRS/sWIw0tuKvwbj7Sa6reUv3S9sJ9JBea3rzXEm9LQuFstlfjMZKrLam7vduskuSRX3FzUuJ7dR7yTTpRpx2Ymi5oPYuALgHX6t1L0F0bX1+p2mizcrRJ8m0Ul9HFZlnJXVi2IZlhZ3igDTJ/vH2+qANgBxen/8AkVPh6I4jVl/9c/L5F/Z+5iV9yuJIuALgyT8LXr0EpxUoxlzi9mROoVbq0SqRTSfatzI9SFGt7L3tepd4TWmLyqxcesc15by6oa9B7qsceG9ECpp0l1Hku04VocJwkvgy6/CuKfKUWQfbpS7GjhdKYX8KrOC3J5dnmvU4e9t+gryprgvkX9Cp0lNSO9o+CPur0O6h1F4HPS6zPnVd+1Lu/U+fVevLxfzOlj1Udjqp/wAde9L1Ou0T8qvFlLf++8kUWtT/APIfux+pSa3+afgifYe582StTX7dT3V6slfZ/wB5PwRq1Lqx8STrl4KfvP0JH2g93Dx/Y1ab1peBzuEp1L7dJS9nO8U8jnqEK+duknu5rkWVR0+rNreXOD1pkrKrFT6rJ+W4uLfXpx3VY571ufoQqmnRe+DwX+j9JU6yew81vTya+BfWt7RuV+G/LmV1ahOk/aRz+tWAjBxqQVtttSXDa339Sg1uzhTkqsFjPHx7SysKzmnCXI5+5QlgLgC4B1uq/wDsfzS+h2Gh/lfNlLqHvfIt7lwQTHBeBAGvE5VIvndAG0A5XWujapGfCUbfGP8AZo5TXaLjWjU5NfFFzp0803HsfzKS5RlgLgHqZlbnkYPoNSlDEULflnFW6cmux3c6dO6t9nk1/fQ51SlRq55pnJVtX68ZWUNtcGpRs/N5HLVNIuoywo578ot43tFrLeDqdB4J0aKjN3d3J8lfgdNp1tK2oKEnv4lTdVVVqbUeByGncQp16klmrpL+VJfQ5TUqqq3M5Lhw9C5tYOFKKZ3dHwR91eh2sOovAoJdZnzis/al3fqcBV68vF/M6aPVR2Wqf/HXvSOs0T8qvFlJqHvvJFFrW/8AyX7sSl1r80/BFhYe5XiyVqY/3lX3V6slaB7yfgjTqXUj4knXTwUvefoSNf8Adw8f2NWm9aXgbdUKydFxXijJ37PczbodSLoOC4p/M86jFqopcsEDTGr01Nyox2oyd7XScW9+/eiBf6RUVRzorKfLsJFvew2VGo8MlataJqU5upUWx7LildNu7Tu7diTpGn1qNR1aixuxg1XtzCcVCG8w1yxCtTp8buT7WsvVnnX6qxCnz4mdNg8yn5HL3OaLUXAFwDuND0dijTT32u+8szutOo9FbQi+OM+pzt1PbqyaJGInaMn09SaaCRhYWigDTpKHs3W9Z+QAhO6TW55gELTOD/FpNLxL2o91w+JB1G1+8UHFcVvXj/JIta3RVE3wOIZxGDohcYGBcYGCx0XpmpQyjaUd+y93wfAn2eoVbbdHfHs+nYRq9pCtve5lytblbOm7+8i2WvRxvg/Uhf4x/wCxX6R1lqVE4wSpxeTs7ya5X4EG61itWjswWyvj/BIo2EIPL3spblRgnHQUdaJRo7GxeaWypXy5Jtcy8hrUo0NjZ9rGM8vErpaenU2s7jn7lGWOC40Jp10IuLjtxburOzTLXT9TdrFwayuJDubPpmpJ4ZX6Qxjq1JVJZOXDkkrJfIg3NeVeq6kuZIpUlTgoI26I0k6FTaS2k1aS5r7m2yu5WtTbSyuDPFxQVaGybtN6XeIcfZ2Yx3K93d8WbdQv3dNbsJHi1tVRT35bIWDxk6UlKm9l/Jrk1xIlCvUoT26bwzfUpRqR2ZI6Ghrbl7dPP+GX0ZeU9e3e3Df3MrpaZv8AZkYYnW2TVqdNRfOTv8keauuyaxThjxMw01J+1I56vXlOTlNuUnvbKKpUnUk5TeWyxjBRWzFbjC54wesC4wME7QuC/FqpPwx9qXbl8Sfp1p94rJPgt7/veRrqt0VNvm+B252xzpoxLu4x5u77IGSxisgDypG6sAVeHlsydN949uKAJVwDmdZNF2bq01k/GuT/AFdjm9X0/Ddemt3P6lvY3WV0c/L6HPXKAtMC4AuALgC4AuALgC4AuALgC4AuALgC4AuALgC4BsoUpTkowV29yPdOlKpJQgstnmcowW1LgdvorAKjBRWbecnzf2O0srSNtS2Vx5vvOdua7rT2uXIlylZXeSRMNBq0fFyk5vju7AFkAACFpHDbSvHKSzTANOGr7S5NZSXX7AG5jAOY0zoFq86Cut7hxXWPNdDm9Q0nZzUoLd2fT6FxaX6fsVOPb9TnrlFgtBcwBcAXAFwBcAXAFwBcAXAFwBcAXAFwBcA34TCzqy2aau/kurfA3ULepXls01l/3ia6tWFKO1NnY6J0XGgv1Tfil9FyR11lYQto7t8ub+ncUFzdSrPsXYWBOIpDqP8AFlsR8KftPm+QMltThZWQBmAAAAVeOwjT26eTW/k1yYB5hsSp9JLenvX9gDeAVek9CU6t5L2J81ufvLiVt3plKv7S3S7fqiZb3tSlue9f3gcvj9F1KXijdfqWcf7fE5y4sa1DrLd2rgXNG6p1eq9/YQrkQkC4AuALgC4AuALgC4AuALgC4B7BNuyTbfBK7Mxi5PCWWYbSWWXmjtXJys6v7uPL8z+xcWuj1J76vsrs5/wV1fUYR3U97+B02FwsKcdmmlFfN9W+J0VGhTox2aawinqVZ1HtTeTabTwQ6lZ1HsU93GX0X3ALPB4ZQikgCQAAAAAA0AV2O0fte1D2ZLc0ARKeMcXs1VsvhL8r78gCYmAACtxmg6NS72dh845fLcV9fTLervxh9304EulfVqe7OV3nPaX0JKjHbUlON0t1mrlJe6bK3jtqWV8S1tr2NaWzjDKm5WE4XAFwBcAXAPNowMGynRlLwxlLtFs2QpTn1Yt+R5lOMeLwT8PoKvL8myucml8t5Mp6Xcz/AE48SLO+oR/VnwLbC6rpZ1ZuXSKsvNllR0SK31ZZ8CFU1RvqR9S6wuDp01anFR62zfd7y3o21KisU4pf3tK6pWqVOu8m83Go1168YK8nb1fZAyR4051nxhDlxff7AFthsMoKyQBuAAAAAAAAAANGIwsZqzQBV1MDUp503dfpea+HIAxjpBLKonB+cfMAlxldXWaYBXaxwvhqnS0vJr+5A1OG1ay7t/xJdhLFeJw1zkjpBcAXAOk1e0KpR/ErRupeCLvu/U/oXmm6dGcekqrKfBfuVF9euMtim+HF/sXa0VQX/VD+lP1LVWFsv/NehXu7rv8AWzbTwdOPhpwj2hFfQ2wt6UOrBLyRrlWqS4yfqb1luyNy3cDW94uDABk01sXCO9q/JZvyQBo/aKlTKnHZXOW/yAJWF0XZ7U25S5vMAsoxS3AGQAAAAAAAAAAAAAAI+Jw0ZJ3QBAwytFLldeTBgxx9PapVI84SXyZquIbdKce1P5G2hLZqRl3o+dJnEo6wXALbV/Rf409qX+3F5/xP9P3LHT7Lp57Uuqvj3EG+uuhjiPWfw7ztkdVg5011sRGNtppX3XBg0vSNP9V+ybBkwekV+WE5fBJfMAKpWl4YqPe7ANkdG1J+ObtyWS+QBLw+ioR4AE6FNLcgDIAAAAAAAAAAAAAAAAAHjAKqGTkuvqgDMYB82xENmco8pNeTOJqR2ZuPY2ddB7UU+426Owcq1RQjx3vgo8WbLe3lXqKEf+I8V60aMHOX/Tv8Jh404RhBWUf8bfU66lSjSgoR4I5erUlUk5y4szq1VFNv/OhsNZhhMBtvbqZt7lyXIGSdHAQXBeQBujQiuCAM1EA9AAAAAAAAAAAAAAAAAAAAAAABV1VapLqkwD0yYOA0zQf7VUhFXbn7K57VmvU5K8pv7zKKXF/M6i1mvu8ZPs+R12hNGqhTtvnLOb68l0R0NlaK3p45viUV3cuvPPJcCwbJZENOGpfiz2n4Vu69QZLmKsAegAAAAAAAAAAAAAAAAAAAAAAAAAAAFbjVaouqaAMTJggw0dH8eVd5yaSX8NlZvuyKrWPTus+PyJLuZdCqK4fMnEojEed6ktiO78z+hgyXFCkopJAGwAAAAAAAAAAAAAAAAAAAAAAAAAAAAAEHScHZSW9ZgEWlVUldf/OjBgzANFetnsxzk/l1YMllgMKoR68QCUAAAAAAAAAAAAAAAAAAAAAAAAAAAAAAAeSVwCrxWiru8G4vowDStHVXk5u3TIAn4LARp9WAT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sp>
        <p:nvSpPr>
          <p:cNvPr id="8202" name="AutoShape 21" descr="data:image/jpeg;base64,/9j/4AAQSkZJRgABAQAAAQABAAD/2wCEAAkGBxQSERITEBQUEBQUFxUUFBgXEBAVFRcUFBUXFhcUFRcYHCggGBolHRQUITEhJykrLi4uGB8zODMsNygtLisBCgoKDg0OGhAQGi0kICYsLy84NjgsLCwsLC0tLCwsLCwsLDQtLCwsLCwsLCwsNCwsLCwsLCwsLCwsLCwsLywsLP/AABEIAMwAzAMBEQACEQEDEQH/xAAbAAEAAgMBAQAAAAAAAAAAAAAABAUCAwYBB//EADwQAAIBAgIIAwYDBwQDAAAAAAABAgMRBCEFBhIxQVFhcTKRsSJygaHB0RNCUhQjYoKS4fAVMzRDJNLx/8QAGwEBAAIDAQEAAAAAAAAAAAAAAAQFAQMGAgf/xAA3EQACAQMBBAcFCAMBAQAAAAAAAQIDBBEFEiExQRMyUWFxgZEiM6Gx0QYUIzRCweHwFVLxQyT/2gAMAwEAAhEDEQA/APuIAAAAAAAAAAAAAAAAAAAAAAAAAAAAAAAAAAAAAAAAAAAAAAAAAAABjtIAbXQAXfIAXfIAXfIAXfIAbQB6pAHoAAAAAAAAAAAAAAAAAAAAABjtcswBZgDZQB6AAAAAAAAAAGgDzZ5AC77gBSAMgAAAAAAAAAAAAAAYOXIAbPPMAyAABor4yEPHJLpfPyI1a8oUfeTS89/obIUpz6qIFbT9NeFSl8LepVVftDbR6qciRGxqPjuItTWJ/lgl3k36ECp9pZ/oprzefob42C5yNE9PVXu2V/L92RZfaG7fBRXl/JsVlTXaY/65V5x/pR4/z952r0M/cqQ/12rzj/Sh/n7ztXoPuVI2R1gqcYwfwa+puj9o7lcYxfr9Tw7GnybJNPWJfmg12kn6k2n9pYvr035PP0NUrB8pEyjpmlL82z3Vixpa1aVP1Y8TRK0qx5ZJ0Jpq8WmuaaZaQnGazFpojtNbmZHoweNAHm7qAZRlcA9AAAAAAAAB42AYXv0QBkgA2G8b2CqxunIQyh+8fR+z5lHd67Qo7qftP4epMpWU5b5bkUuK0tVnvlsrlHL+5zlzq91X4ywuxbv5J9O1pw5ZIVyse/eyQeXAFwBcAXAFwBcAXAFwDZSrSi7xbi+jNlKtUpPNOTR5lCMlhotMJp+ayqJTXPdL7MvbX7QVobqy2l6P6EOpYwfV3F5g8dCr4JZ8tz8jpbW+oXK/Dlv7OfoV9SjOn1kSSYajxoARnwYBmAAAAAAwDVe/YAyAI+NxsKUbzfZcX2Il3e0rWG1UfgubNtKjKq8ROXx+lJ1cn7Mf0r68zjL7VK108N4j2fXtLejbQp97INyswSBcYAuMAXGALjAFxgC4wBcYAuMAXGALjAFxgC4wDKE2ndOzW5o9QlKDUovDMNJrDL3Rmnfy1vhL/wBvudPp+u/oufX6/Urq9l+qn6F8nfNZo6dNNZRWvcGrmQewnwe8AzAAAANVR3dvMA9AIek9IRoxu85Pwrm/sQb+/haU9p72+C7f4N9Cg6ssLgcjicTKpJym7t/5ZdDhLivUrzdSo8su4U4wjsxNVzTg9i4wBcYAuMAXGALjAFxgC4wBcYAuMAXGALjAFxgC4wBcYAuMAtND6WdNqM84Pzj1XToXWl6pK3ap1HmHy/gh3Nqqi2o8fmdVGSaus080dpGSksrgUzWNzPJLzMg2U5XQBkAY1JWTYBqprLPe82AeVqqjFylkkrs8VakacHOXBHqMXJqKOKx2MdWblL4LkuCPn15dTuarqS8u5F/RpKnHZRHuRjaLgGUItu0U2+SV2ZjCUniKyzDaSyyV/pda1/w5eX0Jn+Mu8Z6Nmn7zS/2RGqU3F2knF8mmn8yJOnODxNNPvWDbGSksp5MLnk9G/wDZJ7G3sS2Odsu/Y3/dK3R9LsPZ7TX0sNrZzvMKNGU3aEXJ9E2eKVCpVeKcW/BGZTjFZk8Gyvg6kFecJRXNrLzNlazr0VmpBpeG4xCrCe6LyaYRbdopyb4JXZojCU3iKyz22ksskVNH1Yq7pzS90lTsLmEdqVN48DUq9NvCkiLciYNwuASqWj6sleNOTXa3qS6dhc1FmNN+hplXpx3OSNdfCzh44Sj1advM11bWtS68GvI9Qqwn1Wmabmg2C4AuAdBq3pD/AKpPrD6xOm0K+f5eb8PoVl9Q/wDSPmdAdOVhjF2l0fqAbwDRiX4VzYB7cAotacVaMaa/N7T7Ld8/Q57X7jZhGiue9+CLHT6eW5vkc3c5QtRcAXBk7XQ2BjRpJu201tSfwvbsjudOs4WtFSfFrLf95IormtKrPC4ER6z09q2zJx55ediI9fobeNl47f4Nv+PnjOVkssRh4V6edpKSvFreuTRZVqFG8o4e9Nbn+6I0JzozOFqx2ZOL4NrydjgqkHCTg+TwX8XlJnfU6SdNR4OKXmrH0OFNOiocsY+Bzrk1PPeQv2qhhUqd7Nb8m33lYg/eLTT4qk3j4vxZI6OtcPbwWEZRqRurSjJfBplgnCtDK3xZGalCXY0QKOHo4WMpN2u3m9/SKK+nQttOg5t4y/PuSJMp1blpL+95LweMhVjtU3dbnwafVEy3uqVxHapvKNFSlKm8SRzWtGDUJxnFWU73XDaXE5jXLSNKqqkFja4+JaWNVzi4vkbdV8ApN1Jq+y7RXC/Fm3Q7KM2601nG5fU831dxxCJZ6S05CjLYs5SW+1srlreavStp9Hht/IiUbOdWO1wRIwGPhXi9ntKLtdd+hItbyleQbj5pmurRnRlvOX0/glSq2jlGS2kuXNdjlNWtI29fEOD3+BbWlV1KeXxRW3Kski4BlSquMlKOTTuvge6c5U5KceK3mJRUlhnd4espwjJbpJPzPolGqqtONRc1k5ycHCTi+Qr7r8szaeSTF5AEao7z7JgGYBx+sVW9eX8KS+V/qcVrU9q7a7EkXljHFFd5WXKoli4AuDJ9AwNaNWlFrNNWflZpn0C2qwr0E1vTX/Uc5VhKnUaZRYzVh5ulJNcFLf2uUNxoEk26MvJ/UsKeoL9aISxOIw0XBpwT3XSaXuvcQ1WvbCLptYXhn0Zv6OhcPa4lU5XzZVPLeWS8H0aj4Y9l6H0an1F4HNS6zOAx9Xaq1JPjJ+tjgLubqV5yfazoaUdmEV3HWaryvh49HJfO/wBTrNFebSK738yovl+M/Ip9bardaMeEYp/Ft/Yp9em3XUOSXzJunxSpt95u1Ol7VVdIv5s3fZ5vbqLuR41FezFm/XHwU/efob/tAvw4eP7GvTutLwPdUsSnCVO/tJ7VuafEzoNeLpulzTz5GNQpvaU+Rv0voJVZOcZbMnvurp29Dff6RG5n0kXiXwZ4t7x01stZRS/sWIw0tuKvwbj7Sa6reUv3S9sJ9JBea3rzXEm9LQuFstlfjMZKrLam7vduskuSRX3FzUuJ7dR7yTTpRpx2Ymi5oPYuALgHX6t1L0F0bX1+p2mizcrRJ8m0Ul9HFZlnJXVi2IZlhZ3igDTJ/vH2+qANgBxen/8AkVPh6I4jVl/9c/L5F/Z+5iV9yuJIuALgyT8LXr0EpxUoxlzi9mROoVbq0SqRTSfatzI9SFGt7L3tepd4TWmLyqxcesc15by6oa9B7qsceG9ECpp0l1Hku04VocJwkvgy6/CuKfKUWQfbpS7GjhdKYX8KrOC3J5dnmvU4e9t+gryprgvkX9Cp0lNSO9o+CPur0O6h1F4HPS6zPnVd+1Lu/U+fVevLxfzOlj1Udjqp/wAde9L1Ou0T8qvFlLf++8kUWtT/APIfux+pSa3+afgifYe582StTX7dT3V6slfZ/wB5PwRq1Lqx8STrl4KfvP0JH2g93Dx/Y1ab1peBzuEp1L7dJS9nO8U8jnqEK+duknu5rkWVR0+rNreXOD1pkrKrFT6rJ+W4uLfXpx3VY571ufoQqmnRe+DwX+j9JU6yew81vTya+BfWt7RuV+G/LmV1ahOk/aRz+tWAjBxqQVtttSXDa339Sg1uzhTkqsFjPHx7SysKzmnCXI5+5QlgLgC4B1uq/wDsfzS+h2Gh/lfNlLqHvfIt7lwQTHBeBAGvE5VIvndAG0A5XWujapGfCUbfGP8AZo5TXaLjWjU5NfFFzp0803HsfzKS5RlgLgHqZlbnkYPoNSlDEULflnFW6cmux3c6dO6t9nk1/fQ51SlRq55pnJVtX68ZWUNtcGpRs/N5HLVNIuoywo578ot43tFrLeDqdB4J0aKjN3d3J8lfgdNp1tK2oKEnv4lTdVVVqbUeByGncQp16klmrpL+VJfQ5TUqqq3M5Lhw9C5tYOFKKZ3dHwR91eh2sOovAoJdZnzis/al3fqcBV68vF/M6aPVR2Wqf/HXvSOs0T8qvFlJqHvvJFFrW/8AyX7sSl1r80/BFhYe5XiyVqY/3lX3V6slaB7yfgjTqXUj4knXTwUvefoSNf8Adw8f2NWm9aXgbdUKydFxXijJ37PczbodSLoOC4p/M86jFqopcsEDTGr01Nyox2oyd7XScW9+/eiBf6RUVRzorKfLsJFvew2VGo8MlataJqU5upUWx7LildNu7Tu7diTpGn1qNR1aixuxg1XtzCcVCG8w1yxCtTp8buT7WsvVnnX6qxCnz4mdNg8yn5HL3OaLUXAFwDuND0dijTT32u+8szutOo9FbQi+OM+pzt1PbqyaJGInaMn09SaaCRhYWigDTpKHs3W9Z+QAhO6TW55gELTOD/FpNLxL2o91w+JB1G1+8UHFcVvXj/JIta3RVE3wOIZxGDohcYGBcYGCx0XpmpQyjaUd+y93wfAn2eoVbbdHfHs+nYRq9pCtve5lytblbOm7+8i2WvRxvg/Uhf4x/wCxX6R1lqVE4wSpxeTs7ya5X4EG61itWjswWyvj/BIo2EIPL3spblRgnHQUdaJRo7GxeaWypXy5Jtcy8hrUo0NjZ9rGM8vErpaenU2s7jn7lGWOC40Jp10IuLjtxburOzTLXT9TdrFwayuJDubPpmpJ4ZX6Qxjq1JVJZOXDkkrJfIg3NeVeq6kuZIpUlTgoI26I0k6FTaS2k1aS5r7m2yu5WtTbSyuDPFxQVaGybtN6XeIcfZ2Yx3K93d8WbdQv3dNbsJHi1tVRT35bIWDxk6UlKm9l/Jrk1xIlCvUoT26bwzfUpRqR2ZI6Ghrbl7dPP+GX0ZeU9e3e3Df3MrpaZv8AZkYYnW2TVqdNRfOTv8keauuyaxThjxMw01J+1I56vXlOTlNuUnvbKKpUnUk5TeWyxjBRWzFbjC54wesC4wME7QuC/FqpPwx9qXbl8Sfp1p94rJPgt7/veRrqt0VNvm+B252xzpoxLu4x5u77IGSxisgDypG6sAVeHlsydN949uKAJVwDmdZNF2bq01k/GuT/AFdjm9X0/Ddemt3P6lvY3WV0c/L6HPXKAtMC4AuALgC4AuALgC4AuALgC4AuALgC4AuALgC4BsoUpTkowV29yPdOlKpJQgstnmcowW1LgdvorAKjBRWbecnzf2O0srSNtS2Vx5vvOdua7rT2uXIlylZXeSRMNBq0fFyk5vju7AFkAACFpHDbSvHKSzTANOGr7S5NZSXX7AG5jAOY0zoFq86Cut7hxXWPNdDm9Q0nZzUoLd2fT6FxaX6fsVOPb9TnrlFgtBcwBcAXAFwBcAXAFwBcAXAFwBcAXAFwBcA34TCzqy2aau/kurfA3ULepXls01l/3ia6tWFKO1NnY6J0XGgv1Tfil9FyR11lYQto7t8ub+ncUFzdSrPsXYWBOIpDqP8AFlsR8KftPm+QMltThZWQBmAAAAVeOwjT26eTW/k1yYB5hsSp9JLenvX9gDeAVek9CU6t5L2J81ufvLiVt3plKv7S3S7fqiZb3tSlue9f3gcvj9F1KXijdfqWcf7fE5y4sa1DrLd2rgXNG6p1eq9/YQrkQkC4AuALgC4AuALgC4AuALgC4B7BNuyTbfBK7Mxi5PCWWYbSWWXmjtXJys6v7uPL8z+xcWuj1J76vsrs5/wV1fUYR3U97+B02FwsKcdmmlFfN9W+J0VGhTox2aawinqVZ1HtTeTabTwQ6lZ1HsU93GX0X3ALPB4ZQikgCQAAAAAA0AV2O0fte1D2ZLc0ARKeMcXs1VsvhL8r78gCYmAACtxmg6NS72dh845fLcV9fTLervxh9304EulfVqe7OV3nPaX0JKjHbUlON0t1mrlJe6bK3jtqWV8S1tr2NaWzjDKm5WE4XAFwBcAXAPNowMGynRlLwxlLtFs2QpTn1Yt+R5lOMeLwT8PoKvL8myucml8t5Mp6Xcz/AE48SLO+oR/VnwLbC6rpZ1ZuXSKsvNllR0SK31ZZ8CFU1RvqR9S6wuDp01anFR62zfd7y3o21KisU4pf3tK6pWqVOu8m83Go1168YK8nb1fZAyR4051nxhDlxff7AFthsMoKyQBuAAAAAAAAAANGIwsZqzQBV1MDUp503dfpea+HIAxjpBLKonB+cfMAlxldXWaYBXaxwvhqnS0vJr+5A1OG1ay7t/xJdhLFeJw1zkjpBcAXAOk1e0KpR/ErRupeCLvu/U/oXmm6dGcekqrKfBfuVF9euMtim+HF/sXa0VQX/VD+lP1LVWFsv/NehXu7rv8AWzbTwdOPhpwj2hFfQ2wt6UOrBLyRrlWqS4yfqb1luyNy3cDW94uDABk01sXCO9q/JZvyQBo/aKlTKnHZXOW/yAJWF0XZ7U25S5vMAsoxS3AGQAAAAAAAAAAAAAAI+Jw0ZJ3QBAwytFLldeTBgxx9PapVI84SXyZquIbdKce1P5G2hLZqRl3o+dJnEo6wXALbV/Rf409qX+3F5/xP9P3LHT7Lp57Uuqvj3EG+uuhjiPWfw7ztkdVg5011sRGNtppX3XBg0vSNP9V+ybBkwekV+WE5fBJfMAKpWl4YqPe7ANkdG1J+ObtyWS+QBLw+ioR4AE6FNLcgDIAAAAAAAAAAAAAAAAAHjAKqGTkuvqgDMYB82xENmco8pNeTOJqR2ZuPY2ddB7UU+426Owcq1RQjx3vgo8WbLe3lXqKEf+I8V60aMHOX/Tv8Jh404RhBWUf8bfU66lSjSgoR4I5erUlUk5y4szq1VFNv/OhsNZhhMBtvbqZt7lyXIGSdHAQXBeQBujQiuCAM1EA9AAAAAAAAAAAAAAAAAAAAAAABV1VapLqkwD0yYOA0zQf7VUhFXbn7K57VmvU5K8pv7zKKXF/M6i1mvu8ZPs+R12hNGqhTtvnLOb68l0R0NlaK3p45viUV3cuvPPJcCwbJZENOGpfiz2n4Vu69QZLmKsAegAAAAAAAAAAAAAAAAAAAAAAAAAAAFbjVaouqaAMTJggw0dH8eVd5yaSX8NlZvuyKrWPTus+PyJLuZdCqK4fMnEojEed6ktiO78z+hgyXFCkopJAGwAAAAAAAAAAAAAAAAAAAAAAAAAAAAAEHScHZSW9ZgEWlVUldf/OjBgzANFetnsxzk/l1YMllgMKoR68QCUAAAAAAAAAAAAAAAAAAAAAAAAAAAAAAAeSVwCrxWiru8G4vowDStHVXk5u3TIAn4LARp9WAT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endParaRPr lang="he-IL" altLang="he-IL" sz="1800">
              <a:solidFill>
                <a:srgbClr val="000000"/>
              </a:solidFill>
            </a:endParaRPr>
          </a:p>
        </p:txBody>
      </p:sp>
      <p:pic>
        <p:nvPicPr>
          <p:cNvPr id="8203" name="Picture 23" descr="REACH YOUR USERS BY SMS MESSAGES - EXTEND SOCIAL MEDIA CAMPAIG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2" y="6388100"/>
            <a:ext cx="428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007100"/>
            <a:ext cx="7096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276497"/>
          <p:cNvGrpSpPr>
            <a:grpSpLocks/>
          </p:cNvGrpSpPr>
          <p:nvPr/>
        </p:nvGrpSpPr>
        <p:grpSpPr bwMode="auto">
          <a:xfrm>
            <a:off x="6623046" y="5965825"/>
            <a:ext cx="482824" cy="558800"/>
            <a:chOff x="6622871" y="5815348"/>
            <a:chExt cx="527445" cy="708581"/>
          </a:xfrm>
        </p:grpSpPr>
        <p:sp>
          <p:nvSpPr>
            <p:cNvPr id="276493" name="Flowchart: Magnetic Disk 276492"/>
            <p:cNvSpPr/>
            <p:nvPr/>
          </p:nvSpPr>
          <p:spPr>
            <a:xfrm>
              <a:off x="6652353" y="5889830"/>
              <a:ext cx="348576" cy="634099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eaLnBrk="0" hangingPunct="0">
                <a:defRPr/>
              </a:pPr>
              <a:endParaRPr lang="he-IL" dirty="0">
                <a:solidFill>
                  <a:srgbClr val="FFFFFF"/>
                </a:solidFill>
              </a:endParaRPr>
            </a:p>
          </p:txBody>
        </p:sp>
        <p:grpSp>
          <p:nvGrpSpPr>
            <p:cNvPr id="8259" name="Group 100"/>
            <p:cNvGrpSpPr>
              <a:grpSpLocks/>
            </p:cNvGrpSpPr>
            <p:nvPr/>
          </p:nvGrpSpPr>
          <p:grpSpPr bwMode="auto">
            <a:xfrm>
              <a:off x="6687886" y="6096526"/>
              <a:ext cx="305890" cy="361391"/>
              <a:chOff x="5955030" y="3031808"/>
              <a:chExt cx="914400" cy="1398587"/>
            </a:xfrm>
          </p:grpSpPr>
          <p:grpSp>
            <p:nvGrpSpPr>
              <p:cNvPr id="8261" name="Group 398"/>
              <p:cNvGrpSpPr>
                <a:grpSpLocks/>
              </p:cNvGrpSpPr>
              <p:nvPr/>
            </p:nvGrpSpPr>
            <p:grpSpPr bwMode="auto">
              <a:xfrm>
                <a:off x="6097905" y="3403283"/>
                <a:ext cx="596900" cy="1027112"/>
                <a:chOff x="3130" y="3288"/>
                <a:chExt cx="410" cy="742"/>
              </a:xfrm>
            </p:grpSpPr>
            <p:sp>
              <p:nvSpPr>
                <p:cNvPr id="826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6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27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algn="l" rtl="0" eaLnBrk="0" hangingPunct="0"/>
                  <a:endParaRPr lang="en-US">
                    <a:solidFill>
                      <a:srgbClr val="000000"/>
                    </a:solidFill>
                    <a:latin typeface="Tahoma" panose="020B0604030504040204" pitchFamily="34" charset="0"/>
                  </a:endParaRPr>
                </a:p>
              </p:txBody>
            </p:sp>
          </p:grpSp>
          <p:pic>
            <p:nvPicPr>
              <p:cNvPr id="8262" name="Picture 399" descr="cell_tower_radiation copy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5030" y="3031808"/>
                <a:ext cx="914400" cy="73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60" name="TextBox 276495"/>
            <p:cNvSpPr txBox="1">
              <a:spLocks noChangeArrowheads="1"/>
            </p:cNvSpPr>
            <p:nvPr/>
          </p:nvSpPr>
          <p:spPr bwMode="auto">
            <a:xfrm>
              <a:off x="6622871" y="5815348"/>
              <a:ext cx="527445" cy="35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200">
                  <a:solidFill>
                    <a:srgbClr val="000000"/>
                  </a:solidFill>
                </a:rPr>
                <a:t>EPC</a:t>
              </a:r>
              <a:endParaRPr lang="he-IL" altLang="he-IL" sz="1200">
                <a:solidFill>
                  <a:srgbClr val="000000"/>
                </a:solidFill>
              </a:endParaRPr>
            </a:p>
          </p:txBody>
        </p:sp>
      </p:grpSp>
      <p:sp>
        <p:nvSpPr>
          <p:cNvPr id="8206" name="TextBox 257"/>
          <p:cNvSpPr txBox="1">
            <a:spLocks noChangeArrowheads="1"/>
          </p:cNvSpPr>
          <p:nvPr/>
        </p:nvSpPr>
        <p:spPr bwMode="auto">
          <a:xfrm>
            <a:off x="7034215" y="5603875"/>
            <a:ext cx="2109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0000"/>
                </a:solidFill>
              </a:rPr>
              <a:t>PCE     LTE   TE 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0000"/>
                </a:solidFill>
              </a:rPr>
              <a:t>PDN-GW   S-GW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0000"/>
                </a:solidFill>
              </a:rPr>
              <a:t>SGSN/GGSN</a:t>
            </a:r>
          </a:p>
          <a:p>
            <a:pPr algn="l" rt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1800">
                <a:solidFill>
                  <a:srgbClr val="FF0000"/>
                </a:solidFill>
              </a:rPr>
              <a:t>SIP     NAT RSVP</a:t>
            </a:r>
            <a:endParaRPr lang="he-IL" altLang="he-IL" sz="1800">
              <a:solidFill>
                <a:srgbClr val="FF0000"/>
              </a:solidFill>
            </a:endParaRPr>
          </a:p>
        </p:txBody>
      </p:sp>
      <p:sp>
        <p:nvSpPr>
          <p:cNvPr id="257" name="Rectangle 4"/>
          <p:cNvSpPr txBox="1">
            <a:spLocks noChangeArrowheads="1"/>
          </p:cNvSpPr>
          <p:nvPr/>
        </p:nvSpPr>
        <p:spPr bwMode="auto">
          <a:xfrm>
            <a:off x="2" y="2093914"/>
            <a:ext cx="4127729" cy="1465263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B0F0"/>
                </a:solidFill>
              </a:rPr>
              <a:t>Distributed Network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Functions (services) are implemented at various locations in the network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Traffic is </a:t>
            </a:r>
            <a:r>
              <a:rPr lang="en-US" altLang="he-IL" sz="1400" kern="0" dirty="0">
                <a:solidFill>
                  <a:srgbClr val="FF0000"/>
                </a:solidFill>
              </a:rPr>
              <a:t>routed</a:t>
            </a:r>
            <a:r>
              <a:rPr lang="en-US" altLang="he-IL" sz="1400" kern="0" dirty="0">
                <a:solidFill>
                  <a:srgbClr val="000000"/>
                </a:solidFill>
              </a:rPr>
              <a:t> to these servers using the control mechanism of SDN</a:t>
            </a:r>
          </a:p>
          <a:p>
            <a:pPr lvl="1" eaLnBrk="1" hangingPunct="1">
              <a:buClr>
                <a:srgbClr val="FF0000"/>
              </a:buClr>
              <a:defRPr/>
            </a:pPr>
            <a:endParaRPr lang="en-US" altLang="he-IL" sz="1400" kern="0" dirty="0">
              <a:solidFill>
                <a:srgbClr val="000000"/>
              </a:solidFill>
            </a:endParaRPr>
          </a:p>
        </p:txBody>
      </p:sp>
      <p:pic>
        <p:nvPicPr>
          <p:cNvPr id="10279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5" y="355758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5" y="429101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5" y="478631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0" y="433863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3319463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http://www.alcatel-lucent.com/sites/live/files/small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40" y="3633788"/>
            <a:ext cx="141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429127" y="3495677"/>
            <a:ext cx="104775" cy="600075"/>
            <a:chOff x="3533775" y="3324225"/>
            <a:chExt cx="76200" cy="704850"/>
          </a:xfrm>
        </p:grpSpPr>
        <p:sp>
          <p:nvSpPr>
            <p:cNvPr id="44" name="Oval 43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619627" y="4276727"/>
            <a:ext cx="104775" cy="600075"/>
            <a:chOff x="3533775" y="3324225"/>
            <a:chExt cx="76200" cy="704850"/>
          </a:xfrm>
        </p:grpSpPr>
        <p:sp>
          <p:nvSpPr>
            <p:cNvPr id="58" name="Oval 57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6429377" y="4705352"/>
            <a:ext cx="104775" cy="600075"/>
            <a:chOff x="3533775" y="3324225"/>
            <a:chExt cx="76200" cy="704850"/>
          </a:xfrm>
        </p:grpSpPr>
        <p:sp>
          <p:nvSpPr>
            <p:cNvPr id="64" name="Oval 63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581777" y="3257552"/>
            <a:ext cx="104775" cy="600075"/>
            <a:chOff x="3533775" y="3324225"/>
            <a:chExt cx="76200" cy="704850"/>
          </a:xfrm>
        </p:grpSpPr>
        <p:sp>
          <p:nvSpPr>
            <p:cNvPr id="70" name="Oval 69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7372352" y="4248152"/>
            <a:ext cx="104775" cy="600075"/>
            <a:chOff x="3533775" y="3324225"/>
            <a:chExt cx="76200" cy="704850"/>
          </a:xfrm>
        </p:grpSpPr>
        <p:sp>
          <p:nvSpPr>
            <p:cNvPr id="76" name="Oval 75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7572377" y="3590927"/>
            <a:ext cx="104775" cy="600075"/>
            <a:chOff x="3533775" y="3324225"/>
            <a:chExt cx="76200" cy="704850"/>
          </a:xfrm>
        </p:grpSpPr>
        <p:sp>
          <p:nvSpPr>
            <p:cNvPr id="82" name="Oval 81"/>
            <p:cNvSpPr/>
            <p:nvPr/>
          </p:nvSpPr>
          <p:spPr>
            <a:xfrm>
              <a:off x="3533775" y="3324225"/>
              <a:ext cx="76200" cy="857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533775" y="3486453"/>
              <a:ext cx="76200" cy="8577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533775" y="3658004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4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33775" y="3810908"/>
              <a:ext cx="76200" cy="839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533775" y="3943300"/>
              <a:ext cx="76200" cy="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hangingPunct="0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87" name="Flowchart: Card 86"/>
          <p:cNvSpPr/>
          <p:nvPr/>
        </p:nvSpPr>
        <p:spPr>
          <a:xfrm>
            <a:off x="4175125" y="2851150"/>
            <a:ext cx="230188" cy="115888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he-IL" sz="900">
              <a:solidFill>
                <a:srgbClr val="000000"/>
              </a:solidFill>
            </a:endParaRPr>
          </a:p>
        </p:txBody>
      </p: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4283970" y="1814713"/>
            <a:ext cx="1343025" cy="1038225"/>
            <a:chOff x="6545990" y="800100"/>
            <a:chExt cx="1342034" cy="1037446"/>
          </a:xfrm>
        </p:grpSpPr>
        <p:pic>
          <p:nvPicPr>
            <p:cNvPr id="8226" name="Picture 41" descr="Big Network Controller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800100"/>
              <a:ext cx="1182688" cy="10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TextBox 89"/>
            <p:cNvSpPr txBox="1">
              <a:spLocks noChangeArrowheads="1"/>
            </p:cNvSpPr>
            <p:nvPr/>
          </p:nvSpPr>
          <p:spPr bwMode="auto">
            <a:xfrm>
              <a:off x="6545990" y="895350"/>
              <a:ext cx="13420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>
                  <a:solidFill>
                    <a:srgbClr val="FFC000"/>
                  </a:solidFill>
                </a:rPr>
                <a:t>SDN</a:t>
              </a:r>
            </a:p>
            <a:p>
              <a:pPr algn="ctr" rtl="0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800">
                  <a:solidFill>
                    <a:srgbClr val="FFC000"/>
                  </a:solidFill>
                </a:rPr>
                <a:t>Controller</a:t>
              </a:r>
            </a:p>
          </p:txBody>
        </p:sp>
      </p:grpSp>
      <p:cxnSp>
        <p:nvCxnSpPr>
          <p:cNvPr id="91" name="Curved Connector 90"/>
          <p:cNvCxnSpPr>
            <a:stCxn id="87" idx="0"/>
          </p:cNvCxnSpPr>
          <p:nvPr/>
        </p:nvCxnSpPr>
        <p:spPr>
          <a:xfrm>
            <a:off x="4337050" y="2847975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4321177" y="2978150"/>
            <a:ext cx="1844675" cy="2495550"/>
          </a:xfrm>
          <a:custGeom>
            <a:avLst/>
            <a:gdLst>
              <a:gd name="connsiteX0" fmla="*/ 0 w 2377440"/>
              <a:gd name="connsiteY0" fmla="*/ 71846 h 1338943"/>
              <a:gd name="connsiteX1" fmla="*/ 809897 w 2377440"/>
              <a:gd name="connsiteY1" fmla="*/ 372291 h 1338943"/>
              <a:gd name="connsiteX2" fmla="*/ 1515291 w 2377440"/>
              <a:gd name="connsiteY2" fmla="*/ 45720 h 1338943"/>
              <a:gd name="connsiteX3" fmla="*/ 2129245 w 2377440"/>
              <a:gd name="connsiteY3" fmla="*/ 646611 h 1338943"/>
              <a:gd name="connsiteX4" fmla="*/ 2377440 w 2377440"/>
              <a:gd name="connsiteY4" fmla="*/ 1338943 h 1338943"/>
              <a:gd name="connsiteX0" fmla="*/ 239486 w 2616926"/>
              <a:gd name="connsiteY0" fmla="*/ 139338 h 2801983"/>
              <a:gd name="connsiteX1" fmla="*/ 134983 w 2616926"/>
              <a:gd name="connsiteY1" fmla="*/ 2751909 h 2801983"/>
              <a:gd name="connsiteX2" fmla="*/ 1049383 w 2616926"/>
              <a:gd name="connsiteY2" fmla="*/ 439783 h 2801983"/>
              <a:gd name="connsiteX3" fmla="*/ 1754777 w 2616926"/>
              <a:gd name="connsiteY3" fmla="*/ 113212 h 2801983"/>
              <a:gd name="connsiteX4" fmla="*/ 2368731 w 2616926"/>
              <a:gd name="connsiteY4" fmla="*/ 714103 h 2801983"/>
              <a:gd name="connsiteX5" fmla="*/ 2616926 w 2616926"/>
              <a:gd name="connsiteY5" fmla="*/ 1406435 h 2801983"/>
              <a:gd name="connsiteX0" fmla="*/ 2177 w 2980508"/>
              <a:gd name="connsiteY0" fmla="*/ 2503715 h 3095898"/>
              <a:gd name="connsiteX1" fmla="*/ 498565 w 2980508"/>
              <a:gd name="connsiteY1" fmla="*/ 2751909 h 3095898"/>
              <a:gd name="connsiteX2" fmla="*/ 1412965 w 2980508"/>
              <a:gd name="connsiteY2" fmla="*/ 439783 h 3095898"/>
              <a:gd name="connsiteX3" fmla="*/ 2118359 w 2980508"/>
              <a:gd name="connsiteY3" fmla="*/ 113212 h 3095898"/>
              <a:gd name="connsiteX4" fmla="*/ 2732313 w 2980508"/>
              <a:gd name="connsiteY4" fmla="*/ 714103 h 3095898"/>
              <a:gd name="connsiteX5" fmla="*/ 2980508 w 2980508"/>
              <a:gd name="connsiteY5" fmla="*/ 1406435 h 3095898"/>
              <a:gd name="connsiteX0" fmla="*/ 2177 w 2980508"/>
              <a:gd name="connsiteY0" fmla="*/ 2810691 h 3981993"/>
              <a:gd name="connsiteX1" fmla="*/ 498565 w 2980508"/>
              <a:gd name="connsiteY1" fmla="*/ 3058885 h 3981993"/>
              <a:gd name="connsiteX2" fmla="*/ 1360714 w 2980508"/>
              <a:gd name="connsiteY2" fmla="*/ 3542210 h 3981993"/>
              <a:gd name="connsiteX3" fmla="*/ 2118359 w 2980508"/>
              <a:gd name="connsiteY3" fmla="*/ 420188 h 3981993"/>
              <a:gd name="connsiteX4" fmla="*/ 2732313 w 2980508"/>
              <a:gd name="connsiteY4" fmla="*/ 1021079 h 3981993"/>
              <a:gd name="connsiteX5" fmla="*/ 2980508 w 2980508"/>
              <a:gd name="connsiteY5" fmla="*/ 1713411 h 3981993"/>
              <a:gd name="connsiteX0" fmla="*/ 2177 w 3030582"/>
              <a:gd name="connsiteY0" fmla="*/ 2227218 h 4175760"/>
              <a:gd name="connsiteX1" fmla="*/ 498565 w 3030582"/>
              <a:gd name="connsiteY1" fmla="*/ 2475412 h 4175760"/>
              <a:gd name="connsiteX2" fmla="*/ 1360714 w 3030582"/>
              <a:gd name="connsiteY2" fmla="*/ 2958737 h 4175760"/>
              <a:gd name="connsiteX3" fmla="*/ 1190896 w 3030582"/>
              <a:gd name="connsiteY3" fmla="*/ 3755572 h 4175760"/>
              <a:gd name="connsiteX4" fmla="*/ 2732313 w 3030582"/>
              <a:gd name="connsiteY4" fmla="*/ 437606 h 4175760"/>
              <a:gd name="connsiteX5" fmla="*/ 2980508 w 3030582"/>
              <a:gd name="connsiteY5" fmla="*/ 1129938 h 4175760"/>
              <a:gd name="connsiteX0" fmla="*/ 2177 w 2841170"/>
              <a:gd name="connsiteY0" fmla="*/ 1950720 h 4445726"/>
              <a:gd name="connsiteX1" fmla="*/ 498565 w 2841170"/>
              <a:gd name="connsiteY1" fmla="*/ 2198914 h 4445726"/>
              <a:gd name="connsiteX2" fmla="*/ 1360714 w 2841170"/>
              <a:gd name="connsiteY2" fmla="*/ 2682239 h 4445726"/>
              <a:gd name="connsiteX3" fmla="*/ 1190896 w 2841170"/>
              <a:gd name="connsiteY3" fmla="*/ 3479074 h 4445726"/>
              <a:gd name="connsiteX4" fmla="*/ 2732313 w 2841170"/>
              <a:gd name="connsiteY4" fmla="*/ 161108 h 4445726"/>
              <a:gd name="connsiteX5" fmla="*/ 1844040 w 2841170"/>
              <a:gd name="connsiteY5" fmla="*/ 4445726 h 4445726"/>
              <a:gd name="connsiteX0" fmla="*/ 2177 w 2357844"/>
              <a:gd name="connsiteY0" fmla="*/ 618308 h 3113314"/>
              <a:gd name="connsiteX1" fmla="*/ 498565 w 2357844"/>
              <a:gd name="connsiteY1" fmla="*/ 866502 h 3113314"/>
              <a:gd name="connsiteX2" fmla="*/ 1360714 w 2357844"/>
              <a:gd name="connsiteY2" fmla="*/ 1349827 h 3113314"/>
              <a:gd name="connsiteX3" fmla="*/ 1190896 w 2357844"/>
              <a:gd name="connsiteY3" fmla="*/ 2146662 h 3113314"/>
              <a:gd name="connsiteX4" fmla="*/ 2248987 w 2357844"/>
              <a:gd name="connsiteY4" fmla="*/ 161108 h 3113314"/>
              <a:gd name="connsiteX5" fmla="*/ 1844040 w 2357844"/>
              <a:gd name="connsiteY5" fmla="*/ 3113314 h 3113314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1190896 w 1844040"/>
              <a:gd name="connsiteY3" fmla="*/ 152835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151708 w 1844040"/>
              <a:gd name="connsiteY2" fmla="*/ 91439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82781 w 1844040"/>
              <a:gd name="connsiteY5" fmla="*/ 2272937 h 2495006"/>
              <a:gd name="connsiteX6" fmla="*/ 1844040 w 1844040"/>
              <a:gd name="connsiteY6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95844 w 1844040"/>
              <a:gd name="connsiteY5" fmla="*/ 2037802 h 2495006"/>
              <a:gd name="connsiteX6" fmla="*/ 1582781 w 1844040"/>
              <a:gd name="connsiteY6" fmla="*/ 2272937 h 2495006"/>
              <a:gd name="connsiteX7" fmla="*/ 1844040 w 1844040"/>
              <a:gd name="connsiteY7" fmla="*/ 2495006 h 24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040" h="2495006">
                <a:moveTo>
                  <a:pt x="2177" y="0"/>
                </a:moveTo>
                <a:cubicBezTo>
                  <a:pt x="0" y="4354"/>
                  <a:pt x="306977" y="95794"/>
                  <a:pt x="498565" y="248194"/>
                </a:cubicBezTo>
                <a:cubicBezTo>
                  <a:pt x="640079" y="335279"/>
                  <a:pt x="585650" y="555168"/>
                  <a:pt x="694507" y="666202"/>
                </a:cubicBezTo>
                <a:cubicBezTo>
                  <a:pt x="803364" y="777236"/>
                  <a:pt x="1103811" y="724987"/>
                  <a:pt x="1151708" y="914399"/>
                </a:cubicBezTo>
                <a:cubicBezTo>
                  <a:pt x="1199605" y="1103811"/>
                  <a:pt x="907867" y="1615440"/>
                  <a:pt x="981890" y="1802674"/>
                </a:cubicBezTo>
                <a:cubicBezTo>
                  <a:pt x="1055913" y="1989908"/>
                  <a:pt x="1495696" y="1959425"/>
                  <a:pt x="1595844" y="2037802"/>
                </a:cubicBezTo>
                <a:cubicBezTo>
                  <a:pt x="1695993" y="2116179"/>
                  <a:pt x="1541415" y="2196736"/>
                  <a:pt x="1582781" y="2272937"/>
                </a:cubicBezTo>
                <a:cubicBezTo>
                  <a:pt x="1624147" y="2349138"/>
                  <a:pt x="1791788" y="2256608"/>
                  <a:pt x="1844040" y="249500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260850" y="2932113"/>
            <a:ext cx="1843088" cy="2495550"/>
          </a:xfrm>
          <a:custGeom>
            <a:avLst/>
            <a:gdLst>
              <a:gd name="connsiteX0" fmla="*/ 0 w 2377440"/>
              <a:gd name="connsiteY0" fmla="*/ 71846 h 1338943"/>
              <a:gd name="connsiteX1" fmla="*/ 809897 w 2377440"/>
              <a:gd name="connsiteY1" fmla="*/ 372291 h 1338943"/>
              <a:gd name="connsiteX2" fmla="*/ 1515291 w 2377440"/>
              <a:gd name="connsiteY2" fmla="*/ 45720 h 1338943"/>
              <a:gd name="connsiteX3" fmla="*/ 2129245 w 2377440"/>
              <a:gd name="connsiteY3" fmla="*/ 646611 h 1338943"/>
              <a:gd name="connsiteX4" fmla="*/ 2377440 w 2377440"/>
              <a:gd name="connsiteY4" fmla="*/ 1338943 h 1338943"/>
              <a:gd name="connsiteX0" fmla="*/ 239486 w 2616926"/>
              <a:gd name="connsiteY0" fmla="*/ 139338 h 2801983"/>
              <a:gd name="connsiteX1" fmla="*/ 134983 w 2616926"/>
              <a:gd name="connsiteY1" fmla="*/ 2751909 h 2801983"/>
              <a:gd name="connsiteX2" fmla="*/ 1049383 w 2616926"/>
              <a:gd name="connsiteY2" fmla="*/ 439783 h 2801983"/>
              <a:gd name="connsiteX3" fmla="*/ 1754777 w 2616926"/>
              <a:gd name="connsiteY3" fmla="*/ 113212 h 2801983"/>
              <a:gd name="connsiteX4" fmla="*/ 2368731 w 2616926"/>
              <a:gd name="connsiteY4" fmla="*/ 714103 h 2801983"/>
              <a:gd name="connsiteX5" fmla="*/ 2616926 w 2616926"/>
              <a:gd name="connsiteY5" fmla="*/ 1406435 h 2801983"/>
              <a:gd name="connsiteX0" fmla="*/ 2177 w 2980508"/>
              <a:gd name="connsiteY0" fmla="*/ 2503715 h 3095898"/>
              <a:gd name="connsiteX1" fmla="*/ 498565 w 2980508"/>
              <a:gd name="connsiteY1" fmla="*/ 2751909 h 3095898"/>
              <a:gd name="connsiteX2" fmla="*/ 1412965 w 2980508"/>
              <a:gd name="connsiteY2" fmla="*/ 439783 h 3095898"/>
              <a:gd name="connsiteX3" fmla="*/ 2118359 w 2980508"/>
              <a:gd name="connsiteY3" fmla="*/ 113212 h 3095898"/>
              <a:gd name="connsiteX4" fmla="*/ 2732313 w 2980508"/>
              <a:gd name="connsiteY4" fmla="*/ 714103 h 3095898"/>
              <a:gd name="connsiteX5" fmla="*/ 2980508 w 2980508"/>
              <a:gd name="connsiteY5" fmla="*/ 1406435 h 3095898"/>
              <a:gd name="connsiteX0" fmla="*/ 2177 w 2980508"/>
              <a:gd name="connsiteY0" fmla="*/ 2810691 h 3981993"/>
              <a:gd name="connsiteX1" fmla="*/ 498565 w 2980508"/>
              <a:gd name="connsiteY1" fmla="*/ 3058885 h 3981993"/>
              <a:gd name="connsiteX2" fmla="*/ 1360714 w 2980508"/>
              <a:gd name="connsiteY2" fmla="*/ 3542210 h 3981993"/>
              <a:gd name="connsiteX3" fmla="*/ 2118359 w 2980508"/>
              <a:gd name="connsiteY3" fmla="*/ 420188 h 3981993"/>
              <a:gd name="connsiteX4" fmla="*/ 2732313 w 2980508"/>
              <a:gd name="connsiteY4" fmla="*/ 1021079 h 3981993"/>
              <a:gd name="connsiteX5" fmla="*/ 2980508 w 2980508"/>
              <a:gd name="connsiteY5" fmla="*/ 1713411 h 3981993"/>
              <a:gd name="connsiteX0" fmla="*/ 2177 w 3030582"/>
              <a:gd name="connsiteY0" fmla="*/ 2227218 h 4175760"/>
              <a:gd name="connsiteX1" fmla="*/ 498565 w 3030582"/>
              <a:gd name="connsiteY1" fmla="*/ 2475412 h 4175760"/>
              <a:gd name="connsiteX2" fmla="*/ 1360714 w 3030582"/>
              <a:gd name="connsiteY2" fmla="*/ 2958737 h 4175760"/>
              <a:gd name="connsiteX3" fmla="*/ 1190896 w 3030582"/>
              <a:gd name="connsiteY3" fmla="*/ 3755572 h 4175760"/>
              <a:gd name="connsiteX4" fmla="*/ 2732313 w 3030582"/>
              <a:gd name="connsiteY4" fmla="*/ 437606 h 4175760"/>
              <a:gd name="connsiteX5" fmla="*/ 2980508 w 3030582"/>
              <a:gd name="connsiteY5" fmla="*/ 1129938 h 4175760"/>
              <a:gd name="connsiteX0" fmla="*/ 2177 w 2841170"/>
              <a:gd name="connsiteY0" fmla="*/ 1950720 h 4445726"/>
              <a:gd name="connsiteX1" fmla="*/ 498565 w 2841170"/>
              <a:gd name="connsiteY1" fmla="*/ 2198914 h 4445726"/>
              <a:gd name="connsiteX2" fmla="*/ 1360714 w 2841170"/>
              <a:gd name="connsiteY2" fmla="*/ 2682239 h 4445726"/>
              <a:gd name="connsiteX3" fmla="*/ 1190896 w 2841170"/>
              <a:gd name="connsiteY3" fmla="*/ 3479074 h 4445726"/>
              <a:gd name="connsiteX4" fmla="*/ 2732313 w 2841170"/>
              <a:gd name="connsiteY4" fmla="*/ 161108 h 4445726"/>
              <a:gd name="connsiteX5" fmla="*/ 1844040 w 2841170"/>
              <a:gd name="connsiteY5" fmla="*/ 4445726 h 4445726"/>
              <a:gd name="connsiteX0" fmla="*/ 2177 w 2357844"/>
              <a:gd name="connsiteY0" fmla="*/ 618308 h 3113314"/>
              <a:gd name="connsiteX1" fmla="*/ 498565 w 2357844"/>
              <a:gd name="connsiteY1" fmla="*/ 866502 h 3113314"/>
              <a:gd name="connsiteX2" fmla="*/ 1360714 w 2357844"/>
              <a:gd name="connsiteY2" fmla="*/ 1349827 h 3113314"/>
              <a:gd name="connsiteX3" fmla="*/ 1190896 w 2357844"/>
              <a:gd name="connsiteY3" fmla="*/ 2146662 h 3113314"/>
              <a:gd name="connsiteX4" fmla="*/ 2248987 w 2357844"/>
              <a:gd name="connsiteY4" fmla="*/ 161108 h 3113314"/>
              <a:gd name="connsiteX5" fmla="*/ 1844040 w 2357844"/>
              <a:gd name="connsiteY5" fmla="*/ 3113314 h 3113314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1190896 w 1844040"/>
              <a:gd name="connsiteY3" fmla="*/ 152835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360714 w 1844040"/>
              <a:gd name="connsiteY2" fmla="*/ 73151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1151708 w 1844040"/>
              <a:gd name="connsiteY2" fmla="*/ 914399 h 2495006"/>
              <a:gd name="connsiteX3" fmla="*/ 981890 w 1844040"/>
              <a:gd name="connsiteY3" fmla="*/ 1802674 h 2495006"/>
              <a:gd name="connsiteX4" fmla="*/ 1582781 w 1844040"/>
              <a:gd name="connsiteY4" fmla="*/ 2272937 h 2495006"/>
              <a:gd name="connsiteX5" fmla="*/ 1844040 w 1844040"/>
              <a:gd name="connsiteY5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82781 w 1844040"/>
              <a:gd name="connsiteY5" fmla="*/ 2272937 h 2495006"/>
              <a:gd name="connsiteX6" fmla="*/ 1844040 w 1844040"/>
              <a:gd name="connsiteY6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151708 w 1844040"/>
              <a:gd name="connsiteY3" fmla="*/ 914399 h 2495006"/>
              <a:gd name="connsiteX4" fmla="*/ 981890 w 1844040"/>
              <a:gd name="connsiteY4" fmla="*/ 1802674 h 2495006"/>
              <a:gd name="connsiteX5" fmla="*/ 1595844 w 1844040"/>
              <a:gd name="connsiteY5" fmla="*/ 2037802 h 2495006"/>
              <a:gd name="connsiteX6" fmla="*/ 1582781 w 1844040"/>
              <a:gd name="connsiteY6" fmla="*/ 2272937 h 2495006"/>
              <a:gd name="connsiteX7" fmla="*/ 1844040 w 1844040"/>
              <a:gd name="connsiteY7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43690 w 1844040"/>
              <a:gd name="connsiteY3" fmla="*/ 877385 h 2495006"/>
              <a:gd name="connsiteX4" fmla="*/ 1151708 w 1844040"/>
              <a:gd name="connsiteY4" fmla="*/ 914399 h 2495006"/>
              <a:gd name="connsiteX5" fmla="*/ 981890 w 1844040"/>
              <a:gd name="connsiteY5" fmla="*/ 1802674 h 2495006"/>
              <a:gd name="connsiteX6" fmla="*/ 1595844 w 1844040"/>
              <a:gd name="connsiteY6" fmla="*/ 2037802 h 2495006"/>
              <a:gd name="connsiteX7" fmla="*/ 1582781 w 1844040"/>
              <a:gd name="connsiteY7" fmla="*/ 2272937 h 2495006"/>
              <a:gd name="connsiteX8" fmla="*/ 1844040 w 1844040"/>
              <a:gd name="connsiteY8" fmla="*/ 2495006 h 2495006"/>
              <a:gd name="connsiteX0" fmla="*/ 2177 w 1844040"/>
              <a:gd name="connsiteY0" fmla="*/ 0 h 2495006"/>
              <a:gd name="connsiteX1" fmla="*/ 498565 w 1844040"/>
              <a:gd name="connsiteY1" fmla="*/ 248194 h 2495006"/>
              <a:gd name="connsiteX2" fmla="*/ 694507 w 1844040"/>
              <a:gd name="connsiteY2" fmla="*/ 666202 h 2495006"/>
              <a:gd name="connsiteX3" fmla="*/ 143690 w 1844040"/>
              <a:gd name="connsiteY3" fmla="*/ 877385 h 2495006"/>
              <a:gd name="connsiteX4" fmla="*/ 237308 w 1844040"/>
              <a:gd name="connsiteY4" fmla="*/ 1737359 h 2495006"/>
              <a:gd name="connsiteX5" fmla="*/ 981890 w 1844040"/>
              <a:gd name="connsiteY5" fmla="*/ 1802674 h 2495006"/>
              <a:gd name="connsiteX6" fmla="*/ 1595844 w 1844040"/>
              <a:gd name="connsiteY6" fmla="*/ 2037802 h 2495006"/>
              <a:gd name="connsiteX7" fmla="*/ 1582781 w 1844040"/>
              <a:gd name="connsiteY7" fmla="*/ 2272937 h 2495006"/>
              <a:gd name="connsiteX8" fmla="*/ 1844040 w 1844040"/>
              <a:gd name="connsiteY8" fmla="*/ 2495006 h 249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040" h="2495006">
                <a:moveTo>
                  <a:pt x="2177" y="0"/>
                </a:moveTo>
                <a:cubicBezTo>
                  <a:pt x="0" y="4354"/>
                  <a:pt x="306977" y="95794"/>
                  <a:pt x="498565" y="248194"/>
                </a:cubicBezTo>
                <a:cubicBezTo>
                  <a:pt x="640079" y="335279"/>
                  <a:pt x="585650" y="555168"/>
                  <a:pt x="694507" y="666202"/>
                </a:cubicBezTo>
                <a:cubicBezTo>
                  <a:pt x="764901" y="750747"/>
                  <a:pt x="219890" y="698859"/>
                  <a:pt x="143690" y="877385"/>
                </a:cubicBezTo>
                <a:cubicBezTo>
                  <a:pt x="67490" y="1055911"/>
                  <a:pt x="97608" y="1583144"/>
                  <a:pt x="237308" y="1737359"/>
                </a:cubicBezTo>
                <a:cubicBezTo>
                  <a:pt x="377008" y="1891574"/>
                  <a:pt x="755467" y="1752600"/>
                  <a:pt x="981890" y="1802674"/>
                </a:cubicBezTo>
                <a:cubicBezTo>
                  <a:pt x="1208313" y="1852748"/>
                  <a:pt x="1495696" y="1959425"/>
                  <a:pt x="1595844" y="2037802"/>
                </a:cubicBezTo>
                <a:cubicBezTo>
                  <a:pt x="1695993" y="2116179"/>
                  <a:pt x="1541415" y="2196736"/>
                  <a:pt x="1582781" y="2272937"/>
                </a:cubicBezTo>
                <a:cubicBezTo>
                  <a:pt x="1624147" y="2349138"/>
                  <a:pt x="1791788" y="2256608"/>
                  <a:pt x="1844040" y="2495006"/>
                </a:cubicBezTo>
              </a:path>
            </a:pathLst>
          </a:cu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0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" name="Rectangle 4"/>
          <p:cNvSpPr txBox="1">
            <a:spLocks noChangeArrowheads="1"/>
          </p:cNvSpPr>
          <p:nvPr/>
        </p:nvSpPr>
        <p:spPr bwMode="auto">
          <a:xfrm>
            <a:off x="123824" y="5096204"/>
            <a:ext cx="3981450" cy="1645164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3333CC"/>
              </a:buClr>
              <a:defRPr/>
            </a:pPr>
            <a:r>
              <a:rPr lang="en-US" altLang="he-IL" sz="1600" kern="0" dirty="0">
                <a:solidFill>
                  <a:srgbClr val="00B0F0"/>
                </a:solidFill>
              </a:rPr>
              <a:t>Achievements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Novel NFV model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Efficient placement algorithms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O(1)-</a:t>
            </a:r>
            <a:r>
              <a:rPr lang="en-US" altLang="he-IL" sz="1400" kern="0" dirty="0" err="1">
                <a:solidFill>
                  <a:srgbClr val="000000"/>
                </a:solidFill>
              </a:rPr>
              <a:t>bicriteria</a:t>
            </a:r>
            <a:r>
              <a:rPr lang="en-US" altLang="he-IL" sz="1400" kern="0" dirty="0">
                <a:solidFill>
                  <a:srgbClr val="000000"/>
                </a:solidFill>
              </a:rPr>
              <a:t> approximation </a:t>
            </a:r>
            <a:r>
              <a:rPr lang="en-US" altLang="he-IL" sz="1400" kern="0" dirty="0" err="1">
                <a:solidFill>
                  <a:srgbClr val="000000"/>
                </a:solidFill>
              </a:rPr>
              <a:t>algs</a:t>
            </a:r>
            <a:r>
              <a:rPr lang="en-US" altLang="he-IL" sz="1400" kern="0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Improved experimental results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n-US" altLang="he-IL" sz="1400" kern="0" dirty="0">
                <a:solidFill>
                  <a:srgbClr val="000000"/>
                </a:solidFill>
              </a:rPr>
              <a:t>Extension to dynamic environments </a:t>
            </a:r>
          </a:p>
        </p:txBody>
      </p:sp>
      <p:sp>
        <p:nvSpPr>
          <p:cNvPr id="90" name="Flowchart: Card 89"/>
          <p:cNvSpPr/>
          <p:nvPr/>
        </p:nvSpPr>
        <p:spPr>
          <a:xfrm>
            <a:off x="7798196" y="2016968"/>
            <a:ext cx="230188" cy="115888"/>
          </a:xfrm>
          <a:prstGeom prst="flowChartPunchedCar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he-IL" sz="900">
              <a:solidFill>
                <a:srgbClr val="000000"/>
              </a:solidFill>
            </a:endParaRPr>
          </a:p>
        </p:txBody>
      </p:sp>
      <p:sp>
        <p:nvSpPr>
          <p:cNvPr id="92" name="Flowchart: Card 91"/>
          <p:cNvSpPr/>
          <p:nvPr/>
        </p:nvSpPr>
        <p:spPr>
          <a:xfrm>
            <a:off x="6732240" y="2016968"/>
            <a:ext cx="230188" cy="115888"/>
          </a:xfrm>
          <a:prstGeom prst="flowChartPunchedCar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hangingPunct="0">
              <a:defRPr/>
            </a:pPr>
            <a:endParaRPr lang="he-IL" sz="9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2095278"/>
            <a:ext cx="982166" cy="2536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given route</a:t>
            </a:r>
            <a:endParaRPr lang="he-IL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7308304" y="2095278"/>
            <a:ext cx="982166" cy="2536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/>
              <a:t>new route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306081804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5771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8125" y="223573"/>
            <a:ext cx="8667750" cy="4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975" tIns="9750" rIns="18975" bIns="975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spcBef>
                <a:spcPts val="521"/>
              </a:spcBef>
              <a:buSzPct val="100000"/>
            </a:pPr>
            <a:r>
              <a:rPr lang="en-US" altLang="en-US" sz="1042">
                <a:solidFill>
                  <a:srgbClr val="000000"/>
                </a:solidFill>
              </a:rPr>
              <a:t>The Neptun SDN: </a:t>
            </a:r>
            <a:r>
              <a:rPr lang="en-US" altLang="en-US" sz="917">
                <a:solidFill>
                  <a:srgbClr val="000000"/>
                </a:solidFill>
                <a:latin typeface="NimbusRomNo9L-Regu" charset="0"/>
              </a:rPr>
              <a:t>Make&amp;Activate-Before-Break.</a:t>
            </a:r>
            <a:r>
              <a:rPr lang="en-US" altLang="en-US" sz="1042">
                <a:solidFill>
                  <a:srgbClr val="000000"/>
                </a:solidFill>
              </a:rPr>
              <a:t> </a:t>
            </a:r>
          </a:p>
          <a:p>
            <a:pPr algn="l" defTabSz="95235" hangingPunct="0">
              <a:spcBef>
                <a:spcPts val="521"/>
              </a:spcBef>
              <a:buSzPct val="100000"/>
            </a:pPr>
            <a:r>
              <a:rPr lang="en-US" altLang="en-US" sz="1042">
                <a:solidFill>
                  <a:srgbClr val="000000"/>
                </a:solidFill>
              </a:rPr>
              <a:t>Prof. Shlomi Dolev. Group. Daniel Khankin, Prof. Yefim Dinitz, Dr. Alexander Binun, Dr. Shimrit Tzur-David</a:t>
            </a:r>
            <a:r>
              <a:rPr lang="en-US" altLang="en-US" sz="1000">
                <a:solidFill>
                  <a:srgbClr val="000000"/>
                </a:solidFill>
              </a:rPr>
              <a:t/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583">
                <a:solidFill>
                  <a:srgbClr val="000000"/>
                </a:solidFill>
              </a:rPr>
              <a:t>Department of Computer Science,  Ben-Gurion University of the Negev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857250"/>
            <a:ext cx="9144000" cy="331"/>
          </a:xfrm>
          <a:prstGeom prst="line">
            <a:avLst/>
          </a:prstGeom>
          <a:noFill/>
          <a:ln w="76320" cap="sq">
            <a:solidFill>
              <a:srgbClr val="FFFFF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95235" eaLnBrk="0" hangingPunct="0">
              <a:buClr>
                <a:srgbClr val="000000"/>
              </a:buClr>
              <a:buSzPct val="100000"/>
            </a:pPr>
            <a:endParaRPr lang="en-US" b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38125" y="-55232"/>
            <a:ext cx="8667750" cy="29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95235" eaLnBrk="0" hangingPunct="0">
              <a:buClr>
                <a:srgbClr val="000000"/>
              </a:buClr>
              <a:buSzPct val="100000"/>
            </a:pPr>
            <a:endParaRPr lang="en-US" b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8125" y="984250"/>
            <a:ext cx="2047875" cy="5616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Cloudification</a:t>
            </a:r>
          </a:p>
          <a:p>
            <a:pPr algn="l" defTabSz="95235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 </a:t>
            </a:r>
          </a:p>
          <a:p>
            <a:pPr algn="l" defTabSz="95235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Given: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Network Functions (NFs) (e.g. computers, routers)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Several cloud providers (CPs) C1, C2, C3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Goal: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Assign NFs to CPs. A NF </a:t>
            </a:r>
            <a:r>
              <a:rPr lang="en-US" altLang="en-US" sz="667" b="0">
                <a:solidFill>
                  <a:srgbClr val="000000"/>
                </a:solidFill>
              </a:rPr>
              <a:t>𝑁</a:t>
            </a:r>
            <a:r>
              <a:rPr lang="en-US" altLang="en-US" sz="583" b="0">
                <a:solidFill>
                  <a:srgbClr val="000000"/>
                </a:solidFill>
              </a:rPr>
              <a:t> is virtualized by a NF </a:t>
            </a:r>
            <a:r>
              <a:rPr lang="en-US" altLang="en-US" sz="667" b="0">
                <a:solidFill>
                  <a:srgbClr val="000000"/>
                </a:solidFill>
              </a:rPr>
              <a:t>𝑁′</a:t>
            </a:r>
            <a:r>
              <a:rPr lang="en-US" altLang="en-US" sz="500" b="0">
                <a:solidFill>
                  <a:srgbClr val="000000"/>
                </a:solidFill>
              </a:rPr>
              <a:t> 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Constraints</a:t>
            </a:r>
            <a:r>
              <a:rPr lang="en-US" altLang="en-US" sz="583" b="0">
                <a:solidFill>
                  <a:srgbClr val="000000"/>
                </a:solidFill>
              </a:rPr>
              <a:t>: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“Virtualization cost” is imposed by a cloud provider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Communication costs between cloud providers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Every cloud provider must be nonempty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If there is an edge between two NFs then there must be a edge between their “virtualized” counterparts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3" y="2438797"/>
            <a:ext cx="2004880" cy="91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76740" y="4650052"/>
            <a:ext cx="2263841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14550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10681229" y="5847623"/>
            <a:ext cx="15494000" cy="5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 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78034" y="4650052"/>
            <a:ext cx="2263841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14550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81273" y="4195300"/>
            <a:ext cx="6180667" cy="5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 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531070" y="998802"/>
            <a:ext cx="2047875" cy="5635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 marL="381000" indent="-363538"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1000" algn="l"/>
                <a:tab pos="838200" algn="l"/>
                <a:tab pos="1295400" algn="l"/>
                <a:tab pos="1752600" algn="l"/>
                <a:tab pos="2209800" algn="l"/>
                <a:tab pos="2667000" algn="l"/>
                <a:tab pos="3124200" algn="l"/>
                <a:tab pos="3581400" algn="l"/>
                <a:tab pos="4038600" algn="l"/>
                <a:tab pos="4495800" algn="l"/>
                <a:tab pos="4953000" algn="l"/>
                <a:tab pos="5410200" algn="l"/>
                <a:tab pos="5867400" algn="l"/>
                <a:tab pos="6324600" algn="l"/>
                <a:tab pos="6781800" algn="l"/>
                <a:tab pos="7239000" algn="l"/>
                <a:tab pos="7696200" algn="l"/>
                <a:tab pos="8153400" algn="l"/>
                <a:tab pos="8610600" algn="l"/>
                <a:tab pos="9067800" algn="l"/>
                <a:tab pos="9525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577042" y="1067263"/>
            <a:ext cx="1919883" cy="3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Route Replacement </a:t>
            </a:r>
            <a:r>
              <a:rPr lang="en-US" altLang="en-US" sz="583" b="0">
                <a:solidFill>
                  <a:srgbClr val="000000"/>
                </a:solidFill>
              </a:rPr>
              <a:t> </a:t>
            </a: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595562" y="1257102"/>
            <a:ext cx="2140149" cy="51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Given: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A pair of routes (grey=new route, solid-old route)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Goal</a:t>
            </a:r>
            <a:r>
              <a:rPr lang="en-US" altLang="en-US" sz="583" b="0">
                <a:solidFill>
                  <a:srgbClr val="000000"/>
                </a:solidFill>
              </a:rPr>
              <a:t>: </a:t>
            </a:r>
            <a:r>
              <a:rPr lang="en-US" altLang="en-US" sz="583">
                <a:solidFill>
                  <a:srgbClr val="000000"/>
                </a:solidFill>
              </a:rPr>
              <a:t>Seamlessly</a:t>
            </a:r>
            <a:r>
              <a:rPr lang="en-US" altLang="en-US" sz="583" b="0">
                <a:solidFill>
                  <a:srgbClr val="000000"/>
                </a:solidFill>
              </a:rPr>
              <a:t> replace the old route by the new one </a:t>
            </a:r>
          </a:p>
          <a:p>
            <a:pPr algn="l" defTabSz="95235" eaLnBrk="0" hangingPunct="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>
                <a:solidFill>
                  <a:srgbClr val="000000"/>
                </a:solidFill>
              </a:rPr>
              <a:t>without packet losses, delays &amp; congestions to be minimal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61" y="1748896"/>
            <a:ext cx="1883833" cy="6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2640211" y="2528756"/>
            <a:ext cx="1521354" cy="522221"/>
            <a:chOff x="7983" y="7646"/>
            <a:chExt cx="4600" cy="1579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3"/>
            <a:stretch>
              <a:fillRect/>
            </a:stretch>
          </p:blipFill>
          <p:spPr bwMode="auto">
            <a:xfrm>
              <a:off x="7983" y="7646"/>
              <a:ext cx="4402" cy="1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-58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8496" y="8655"/>
              <a:ext cx="21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750" tIns="9375" rIns="18750" bIns="9375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95235" eaLnBrk="0">
                <a:buSzPct val="100000"/>
              </a:pPr>
              <a:r>
                <a:rPr lang="en-US" altLang="en-US" sz="50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0077" y="8634"/>
              <a:ext cx="21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750" tIns="9375" rIns="18750" bIns="9375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95235" eaLnBrk="0">
                <a:buSzPct val="100000"/>
              </a:pPr>
              <a:r>
                <a:rPr lang="en-US" altLang="en-US" sz="50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1227" y="8614"/>
              <a:ext cx="21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750" tIns="9375" rIns="18750" bIns="9375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95235" eaLnBrk="0">
                <a:buSzPct val="100000"/>
              </a:pPr>
              <a:r>
                <a:rPr lang="en-US" altLang="en-US" sz="50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2259" y="8622"/>
              <a:ext cx="21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8750" tIns="9375" rIns="18750" bIns="9375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95235" eaLnBrk="0">
                <a:buSzPct val="100000"/>
              </a:pPr>
              <a:r>
                <a:rPr lang="en-US" altLang="en-US" sz="50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3092" name="Freeform 20"/>
            <p:cNvSpPr>
              <a:spLocks noChangeArrowheads="1"/>
            </p:cNvSpPr>
            <p:nvPr/>
          </p:nvSpPr>
          <p:spPr bwMode="auto">
            <a:xfrm>
              <a:off x="8292" y="8259"/>
              <a:ext cx="649" cy="678"/>
            </a:xfrm>
            <a:custGeom>
              <a:avLst/>
              <a:gdLst>
                <a:gd name="G0" fmla="+- 1449 0 0"/>
                <a:gd name="G1" fmla="+- 1 0 0"/>
                <a:gd name="G2" fmla="+- 64113 0 0"/>
                <a:gd name="G3" fmla="*/ 1 13183 51712"/>
                <a:gd name="G4" fmla="*/ 1 35047 49664"/>
                <a:gd name="G5" fmla="*/ G4 1 180"/>
                <a:gd name="G6" fmla="*/ G3 1 G5"/>
                <a:gd name="G7" fmla="+- 1 0 0"/>
                <a:gd name="G8" fmla="+- 57344 0 0"/>
                <a:gd name="T0" fmla="*/ 655 w 655"/>
                <a:gd name="T1" fmla="*/ 342 h 684"/>
                <a:gd name="T2" fmla="*/ 328 w 655"/>
                <a:gd name="T3" fmla="*/ 684 h 684"/>
                <a:gd name="T4" fmla="*/ 0 w 655"/>
                <a:gd name="T5" fmla="*/ 342 h 684"/>
                <a:gd name="T6" fmla="*/ 328 w 655"/>
                <a:gd name="T7" fmla="*/ 0 h 684"/>
                <a:gd name="T8" fmla="*/ 0 w 655"/>
                <a:gd name="T9" fmla="*/ 0 h 684"/>
                <a:gd name="T10" fmla="*/ 655 w 655"/>
                <a:gd name="T11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655" h="684">
                  <a:moveTo>
                    <a:pt x="0" y="1513"/>
                  </a:moveTo>
                  <a:lnTo>
                    <a:pt x="1449" y="1513"/>
                  </a:lnTo>
                  <a:lnTo>
                    <a:pt x="180" y="90"/>
                  </a:lnTo>
                  <a:lnTo>
                    <a:pt x="1449" y="1513"/>
                  </a:lnTo>
                  <a:lnTo>
                    <a:pt x="270" y="90"/>
                  </a:lnTo>
                  <a:lnTo>
                    <a:pt x="0" y="1513"/>
                  </a:lnTo>
                  <a:close/>
                </a:path>
              </a:pathLst>
            </a:custGeom>
            <a:noFill/>
            <a:ln w="3492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5235" eaLnBrk="0" hangingPunct="0">
                <a:buClr>
                  <a:srgbClr val="000000"/>
                </a:buClr>
                <a:buSzPct val="100000"/>
              </a:pPr>
              <a:endParaRPr lang="en-US" b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3" name="Freeform 21"/>
            <p:cNvSpPr>
              <a:spLocks noChangeArrowheads="1"/>
            </p:cNvSpPr>
            <p:nvPr/>
          </p:nvSpPr>
          <p:spPr bwMode="auto">
            <a:xfrm>
              <a:off x="9884" y="8296"/>
              <a:ext cx="578" cy="627"/>
            </a:xfrm>
            <a:custGeom>
              <a:avLst/>
              <a:gdLst>
                <a:gd name="G0" fmla="+- 1293 0 0"/>
                <a:gd name="G1" fmla="+- 1 0 0"/>
                <a:gd name="G2" fmla="+- 64225 0 0"/>
                <a:gd name="G3" fmla="*/ 1 13183 51712"/>
                <a:gd name="G4" fmla="*/ 1 35047 49664"/>
                <a:gd name="G5" fmla="*/ G4 1 180"/>
                <a:gd name="G6" fmla="*/ G3 1 G5"/>
                <a:gd name="G7" fmla="+- 1 0 0"/>
                <a:gd name="G8" fmla="+- 57344 0 0"/>
                <a:gd name="T0" fmla="*/ 584 w 584"/>
                <a:gd name="T1" fmla="*/ 317 h 633"/>
                <a:gd name="T2" fmla="*/ 292 w 584"/>
                <a:gd name="T3" fmla="*/ 633 h 633"/>
                <a:gd name="T4" fmla="*/ 0 w 584"/>
                <a:gd name="T5" fmla="*/ 317 h 633"/>
                <a:gd name="T6" fmla="*/ 292 w 584"/>
                <a:gd name="T7" fmla="*/ 0 h 633"/>
                <a:gd name="T8" fmla="*/ 0 w 584"/>
                <a:gd name="T9" fmla="*/ 0 h 633"/>
                <a:gd name="T10" fmla="*/ 584 w 584"/>
                <a:gd name="T11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84" h="633">
                  <a:moveTo>
                    <a:pt x="0" y="1401"/>
                  </a:moveTo>
                  <a:lnTo>
                    <a:pt x="1293" y="1401"/>
                  </a:lnTo>
                  <a:lnTo>
                    <a:pt x="180" y="90"/>
                  </a:lnTo>
                  <a:lnTo>
                    <a:pt x="1293" y="1401"/>
                  </a:lnTo>
                  <a:lnTo>
                    <a:pt x="270" y="90"/>
                  </a:lnTo>
                  <a:lnTo>
                    <a:pt x="0" y="1401"/>
                  </a:lnTo>
                  <a:close/>
                </a:path>
              </a:pathLst>
            </a:custGeom>
            <a:noFill/>
            <a:ln w="3492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5235" eaLnBrk="0" hangingPunct="0">
                <a:buClr>
                  <a:srgbClr val="000000"/>
                </a:buClr>
                <a:buSzPct val="100000"/>
              </a:pPr>
              <a:endParaRPr lang="en-US" b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4" name="Freeform 22"/>
            <p:cNvSpPr>
              <a:spLocks noChangeArrowheads="1"/>
            </p:cNvSpPr>
            <p:nvPr/>
          </p:nvSpPr>
          <p:spPr bwMode="auto">
            <a:xfrm>
              <a:off x="10872" y="8304"/>
              <a:ext cx="1000" cy="627"/>
            </a:xfrm>
            <a:custGeom>
              <a:avLst/>
              <a:gdLst>
                <a:gd name="G0" fmla="+- 2222 0 0"/>
                <a:gd name="G1" fmla="+- 1 0 0"/>
                <a:gd name="G2" fmla="+- 64225 0 0"/>
                <a:gd name="G3" fmla="*/ 1 13183 51712"/>
                <a:gd name="G4" fmla="*/ 1 35047 49664"/>
                <a:gd name="G5" fmla="*/ G4 1 180"/>
                <a:gd name="G6" fmla="*/ G3 1 G5"/>
                <a:gd name="G7" fmla="+- 1 0 0"/>
                <a:gd name="G8" fmla="+- 57344 0 0"/>
                <a:gd name="T0" fmla="*/ 1006 w 1006"/>
                <a:gd name="T1" fmla="*/ 317 h 633"/>
                <a:gd name="T2" fmla="*/ 503 w 1006"/>
                <a:gd name="T3" fmla="*/ 633 h 633"/>
                <a:gd name="T4" fmla="*/ 0 w 1006"/>
                <a:gd name="T5" fmla="*/ 317 h 633"/>
                <a:gd name="T6" fmla="*/ 503 w 1006"/>
                <a:gd name="T7" fmla="*/ 0 h 633"/>
                <a:gd name="T8" fmla="*/ 0 w 1006"/>
                <a:gd name="T9" fmla="*/ 0 h 633"/>
                <a:gd name="T10" fmla="*/ 1006 w 1006"/>
                <a:gd name="T11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006" h="633">
                  <a:moveTo>
                    <a:pt x="0" y="1401"/>
                  </a:moveTo>
                  <a:lnTo>
                    <a:pt x="2222" y="1401"/>
                  </a:lnTo>
                  <a:lnTo>
                    <a:pt x="180" y="90"/>
                  </a:lnTo>
                  <a:lnTo>
                    <a:pt x="2222" y="1401"/>
                  </a:lnTo>
                  <a:lnTo>
                    <a:pt x="270" y="90"/>
                  </a:lnTo>
                  <a:lnTo>
                    <a:pt x="0" y="1401"/>
                  </a:lnTo>
                  <a:close/>
                </a:path>
              </a:pathLst>
            </a:custGeom>
            <a:noFill/>
            <a:ln w="3492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5235" eaLnBrk="0" hangingPunct="0">
                <a:buClr>
                  <a:srgbClr val="000000"/>
                </a:buClr>
                <a:buSzPct val="100000"/>
              </a:pPr>
              <a:endParaRPr lang="en-US" b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95" name="Freeform 23"/>
            <p:cNvSpPr>
              <a:spLocks noChangeArrowheads="1"/>
            </p:cNvSpPr>
            <p:nvPr/>
          </p:nvSpPr>
          <p:spPr bwMode="auto">
            <a:xfrm>
              <a:off x="12005" y="8304"/>
              <a:ext cx="578" cy="627"/>
            </a:xfrm>
            <a:custGeom>
              <a:avLst/>
              <a:gdLst>
                <a:gd name="G0" fmla="+- 1293 0 0"/>
                <a:gd name="G1" fmla="+- 1 0 0"/>
                <a:gd name="G2" fmla="+- 64225 0 0"/>
                <a:gd name="G3" fmla="*/ 1 13183 51712"/>
                <a:gd name="G4" fmla="*/ 1 35047 49664"/>
                <a:gd name="G5" fmla="*/ G4 1 180"/>
                <a:gd name="G6" fmla="*/ G3 1 G5"/>
                <a:gd name="G7" fmla="+- 1 0 0"/>
                <a:gd name="G8" fmla="+- 57344 0 0"/>
                <a:gd name="T0" fmla="*/ 584 w 584"/>
                <a:gd name="T1" fmla="*/ 317 h 633"/>
                <a:gd name="T2" fmla="*/ 292 w 584"/>
                <a:gd name="T3" fmla="*/ 633 h 633"/>
                <a:gd name="T4" fmla="*/ 0 w 584"/>
                <a:gd name="T5" fmla="*/ 317 h 633"/>
                <a:gd name="T6" fmla="*/ 292 w 584"/>
                <a:gd name="T7" fmla="*/ 0 h 633"/>
                <a:gd name="T8" fmla="*/ 0 w 584"/>
                <a:gd name="T9" fmla="*/ 0 h 633"/>
                <a:gd name="T10" fmla="*/ 584 w 584"/>
                <a:gd name="T11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84" h="633">
                  <a:moveTo>
                    <a:pt x="0" y="1401"/>
                  </a:moveTo>
                  <a:lnTo>
                    <a:pt x="1293" y="1401"/>
                  </a:lnTo>
                  <a:lnTo>
                    <a:pt x="180" y="90"/>
                  </a:lnTo>
                  <a:lnTo>
                    <a:pt x="1293" y="1401"/>
                  </a:lnTo>
                  <a:lnTo>
                    <a:pt x="270" y="90"/>
                  </a:lnTo>
                  <a:lnTo>
                    <a:pt x="0" y="1401"/>
                  </a:lnTo>
                  <a:close/>
                </a:path>
              </a:pathLst>
            </a:custGeom>
            <a:noFill/>
            <a:ln w="3492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defTabSz="95235" eaLnBrk="0" hangingPunct="0">
                <a:buClr>
                  <a:srgbClr val="000000"/>
                </a:buClr>
                <a:buSzPct val="100000"/>
              </a:pPr>
              <a:endParaRPr lang="en-US" b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621029" y="2318742"/>
            <a:ext cx="1919883" cy="14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Main Idea: Common subroutes</a:t>
            </a: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15" y="4779037"/>
            <a:ext cx="2020755" cy="35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546615" y="3384021"/>
            <a:ext cx="2032331" cy="144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247775" indent="-5111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A </a:t>
            </a:r>
            <a:r>
              <a:rPr lang="en-US" altLang="en-US" sz="583" b="0" dirty="0" err="1">
                <a:solidFill>
                  <a:srgbClr val="000000"/>
                </a:solidFill>
              </a:rPr>
              <a:t>subroute</a:t>
            </a:r>
            <a:r>
              <a:rPr lang="en-US" altLang="en-US" sz="583" b="0" dirty="0">
                <a:solidFill>
                  <a:srgbClr val="000000"/>
                </a:solidFill>
              </a:rPr>
              <a:t> (</a:t>
            </a:r>
            <a:r>
              <a:rPr lang="en-US" altLang="en-US" sz="583" b="0" dirty="0" err="1">
                <a:solidFill>
                  <a:srgbClr val="000000"/>
                </a:solidFill>
              </a:rPr>
              <a:t>s,t</a:t>
            </a:r>
            <a:r>
              <a:rPr lang="en-US" altLang="en-US" sz="583" b="0" dirty="0">
                <a:solidFill>
                  <a:srgbClr val="000000"/>
                </a:solidFill>
              </a:rPr>
              <a:t>) is </a:t>
            </a:r>
            <a:r>
              <a:rPr lang="en-US" altLang="en-US" sz="583" dirty="0">
                <a:solidFill>
                  <a:srgbClr val="000000"/>
                </a:solidFill>
              </a:rPr>
              <a:t>legitimate</a:t>
            </a:r>
            <a:r>
              <a:rPr lang="en-US" altLang="en-US" sz="583" b="0" dirty="0">
                <a:solidFill>
                  <a:srgbClr val="000000"/>
                </a:solidFill>
              </a:rPr>
              <a:t> in </a:t>
            </a:r>
            <a:r>
              <a:rPr lang="en-US" altLang="en-US" sz="583" dirty="0">
                <a:solidFill>
                  <a:srgbClr val="000000"/>
                </a:solidFill>
              </a:rPr>
              <a:t>C</a:t>
            </a:r>
            <a:r>
              <a:rPr lang="en-US" altLang="en-US" sz="583" b="0" dirty="0">
                <a:solidFill>
                  <a:srgbClr val="000000"/>
                </a:solidFill>
              </a:rPr>
              <a:t> if </a:t>
            </a:r>
            <a:r>
              <a:rPr lang="en-US" altLang="en-US" sz="583" dirty="0">
                <a:solidFill>
                  <a:srgbClr val="000000"/>
                </a:solidFill>
              </a:rPr>
              <a:t>s</a:t>
            </a:r>
            <a:r>
              <a:rPr lang="en-US" altLang="en-US" sz="583" b="0" dirty="0">
                <a:solidFill>
                  <a:srgbClr val="000000"/>
                </a:solidFill>
              </a:rPr>
              <a:t> lies earlier than </a:t>
            </a:r>
            <a:r>
              <a:rPr lang="en-US" altLang="en-US" sz="583" dirty="0">
                <a:solidFill>
                  <a:srgbClr val="000000"/>
                </a:solidFill>
              </a:rPr>
              <a:t>t</a:t>
            </a:r>
            <a:r>
              <a:rPr lang="en-US" altLang="en-US" sz="583" b="0" dirty="0">
                <a:solidFill>
                  <a:srgbClr val="000000"/>
                </a:solidFill>
              </a:rPr>
              <a:t> in C</a:t>
            </a: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dirty="0">
                <a:solidFill>
                  <a:srgbClr val="000000"/>
                </a:solidFill>
              </a:rPr>
              <a:t>Algorithm Idea </a:t>
            </a:r>
            <a:r>
              <a:rPr lang="en-US" altLang="en-US" sz="583" b="0" dirty="0">
                <a:solidFill>
                  <a:srgbClr val="000000"/>
                </a:solidFill>
              </a:rPr>
              <a:t>(replacing a route R by a new route R’): </a:t>
            </a:r>
          </a:p>
          <a:p>
            <a:pPr algn="l" defTabSz="9523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583" b="0" dirty="0">
                <a:solidFill>
                  <a:srgbClr val="000000"/>
                </a:solidFill>
              </a:rPr>
              <a:t> Find all legitimate </a:t>
            </a:r>
            <a:r>
              <a:rPr lang="en-US" altLang="en-US" sz="583" b="0" dirty="0" err="1">
                <a:solidFill>
                  <a:srgbClr val="000000"/>
                </a:solidFill>
              </a:rPr>
              <a:t>subroutes</a:t>
            </a:r>
            <a:r>
              <a:rPr lang="en-US" altLang="en-US" sz="583" b="0" dirty="0">
                <a:solidFill>
                  <a:srgbClr val="000000"/>
                </a:solidFill>
              </a:rPr>
              <a:t> that are not common for R and R’; </a:t>
            </a:r>
            <a:r>
              <a:rPr lang="en-US" altLang="en-US" sz="583" i="1" dirty="0">
                <a:solidFill>
                  <a:srgbClr val="000000"/>
                </a:solidFill>
              </a:rPr>
              <a:t>enumerating them from the end</a:t>
            </a:r>
          </a:p>
          <a:p>
            <a:pPr algn="l" defTabSz="95235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583" b="0" dirty="0">
                <a:solidFill>
                  <a:srgbClr val="000000"/>
                </a:solidFill>
              </a:rPr>
              <a:t>For every legitimate routes in the enumeration:</a:t>
            </a:r>
          </a:p>
          <a:p>
            <a:pPr marL="273050" lvl="1" indent="-95250"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177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583" b="0" dirty="0">
                <a:solidFill>
                  <a:srgbClr val="000000"/>
                </a:solidFill>
              </a:rPr>
              <a:t>Launch a legitimate sub-route N’ in R’ from a router r to r’ ; redirect the flow at r to the first link of N’</a:t>
            </a:r>
          </a:p>
          <a:p>
            <a:pPr marL="273050" lvl="1" indent="-155575"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273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583" b="0" dirty="0" smtClean="0">
                <a:solidFill>
                  <a:srgbClr val="000000"/>
                </a:solidFill>
              </a:rPr>
              <a:t>The </a:t>
            </a:r>
            <a:r>
              <a:rPr lang="en-US" altLang="en-US" sz="583" b="0" dirty="0">
                <a:solidFill>
                  <a:srgbClr val="000000"/>
                </a:solidFill>
              </a:rPr>
              <a:t>current flow route </a:t>
            </a:r>
            <a:r>
              <a:rPr lang="en-US" altLang="en-US" sz="583" b="0" dirty="0" smtClean="0">
                <a:solidFill>
                  <a:srgbClr val="000000"/>
                </a:solidFill>
              </a:rPr>
              <a:t>goes along C from s to r, continues along N’ up to r’ and finishes </a:t>
            </a:r>
            <a:r>
              <a:rPr lang="en-US" altLang="en-US" sz="583" b="0" dirty="0">
                <a:solidFill>
                  <a:srgbClr val="000000"/>
                </a:solidFill>
              </a:rPr>
              <a:t>along C from r’ to d. </a:t>
            </a: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Eventually: No cycle is created; the entire old route C from r to r’  is eliminated.</a:t>
            </a: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573073" y="5312503"/>
            <a:ext cx="1885156" cy="125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Seamless launch of the new route</a:t>
            </a: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>
                <a:solidFill>
                  <a:srgbClr val="000000"/>
                </a:solidFill>
              </a:rPr>
              <a:t>A new route is created and activated by duplicating packets along the corresponding portions of both new and old routes, without exceeding bandwidth demands on network links. </a:t>
            </a:r>
          </a:p>
          <a:p>
            <a:pPr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>
                <a:solidFill>
                  <a:srgbClr val="000000"/>
                </a:solidFill>
              </a:rPr>
              <a:t>When the controller verifies the correct establishment and operation of the specific portion of the new route, the corresponding portion of the old route is removed. </a:t>
            </a:r>
          </a:p>
          <a:p>
            <a:pPr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>
                <a:solidFill>
                  <a:srgbClr val="000000"/>
                </a:solidFill>
              </a:rPr>
              <a:t>Problem: Seamlessly redirect packets</a:t>
            </a:r>
          </a:p>
          <a:p>
            <a:pPr algn="l" defTabSz="95235" eaLnBrk="0" hangingPunct="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>
                <a:solidFill>
                  <a:srgbClr val="000000"/>
                </a:solidFill>
              </a:rPr>
              <a:t>Route Replacement Verification: several phases of sending markers to verify correctness of the new portion of a route and diverting packets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88727" y="3369138"/>
            <a:ext cx="1975776" cy="73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90625" indent="-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833" dirty="0" err="1">
                <a:solidFill>
                  <a:srgbClr val="CC3300"/>
                </a:solidFill>
              </a:rPr>
              <a:t>Cloudification</a:t>
            </a:r>
            <a:r>
              <a:rPr lang="en-US" altLang="en-US" sz="833" dirty="0">
                <a:solidFill>
                  <a:srgbClr val="CC3300"/>
                </a:solidFill>
              </a:rPr>
              <a:t> Assignment </a:t>
            </a:r>
            <a:r>
              <a:rPr lang="en-US" altLang="en-US" sz="583" b="0" dirty="0">
                <a:solidFill>
                  <a:srgbClr val="000000"/>
                </a:solidFill>
              </a:rPr>
              <a:t> </a:t>
            </a:r>
          </a:p>
          <a:p>
            <a:pPr algn="l" defTabSz="95235" eaLnBrk="0" hangingPunct="0">
              <a:buSzPct val="100000"/>
            </a:pPr>
            <a:r>
              <a:rPr lang="en-US" altLang="en-US" sz="583" dirty="0" err="1">
                <a:solidFill>
                  <a:srgbClr val="000000"/>
                </a:solidFill>
              </a:rPr>
              <a:t>Optimal:Integer</a:t>
            </a:r>
            <a:r>
              <a:rPr lang="en-US" altLang="en-US" sz="583" dirty="0">
                <a:solidFill>
                  <a:srgbClr val="000000"/>
                </a:solidFill>
              </a:rPr>
              <a:t> Linear Programming (</a:t>
            </a:r>
            <a:r>
              <a:rPr lang="en-US" altLang="en-US" sz="583" dirty="0" err="1">
                <a:solidFill>
                  <a:srgbClr val="000000"/>
                </a:solidFill>
              </a:rPr>
              <a:t>cvxpy</a:t>
            </a:r>
            <a:r>
              <a:rPr lang="en-US" altLang="en-US" sz="583" b="0" dirty="0">
                <a:solidFill>
                  <a:srgbClr val="000000"/>
                </a:solidFill>
              </a:rPr>
              <a:t>, </a:t>
            </a:r>
            <a:r>
              <a:rPr lang="en-US" altLang="en-US" sz="583" dirty="0" err="1">
                <a:solidFill>
                  <a:srgbClr val="000000"/>
                </a:solidFill>
              </a:rPr>
              <a:t>JavaILP</a:t>
            </a:r>
            <a:r>
              <a:rPr lang="en-US" altLang="en-US" sz="583" dirty="0">
                <a:solidFill>
                  <a:srgbClr val="000000"/>
                </a:solidFill>
              </a:rPr>
              <a:t>)</a:t>
            </a:r>
          </a:p>
          <a:p>
            <a:pPr algn="l" defTabSz="95235" eaLnBrk="0" hangingPunct="0"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Suboptimal: </a:t>
            </a:r>
          </a:p>
          <a:p>
            <a:pPr algn="l" defTabSz="95235" eaLnBrk="0" hangingPunct="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 dirty="0">
                <a:solidFill>
                  <a:srgbClr val="000000"/>
                </a:solidFill>
              </a:rPr>
              <a:t>Enumerate all assignments differing in one NF </a:t>
            </a:r>
          </a:p>
          <a:p>
            <a:pPr marL="266700" lvl="1" indent="-171450" algn="l" defTabSz="95235" eaLnBrk="0" hangingPunct="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 dirty="0" smtClean="0">
                <a:solidFill>
                  <a:srgbClr val="000000"/>
                </a:solidFill>
              </a:rPr>
              <a:t>as long as the cost is  improved</a:t>
            </a:r>
          </a:p>
          <a:p>
            <a:pPr marL="266700" lvl="1" indent="-171450" algn="l" defTabSz="95235" eaLnBrk="0" hangingPunct="0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 dirty="0" smtClean="0">
                <a:solidFill>
                  <a:srgbClr val="000000"/>
                </a:solidFill>
              </a:rPr>
              <a:t>until </a:t>
            </a:r>
            <a:r>
              <a:rPr lang="en-US" altLang="en-US" sz="583" b="0" dirty="0">
                <a:solidFill>
                  <a:srgbClr val="000000"/>
                </a:solidFill>
              </a:rPr>
              <a:t>the cost slightly differs from the optimal</a:t>
            </a:r>
          </a:p>
          <a:p>
            <a:pPr algn="l" defTabSz="95235" eaLnBrk="0" hangingPunct="0"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51685" y="4073922"/>
            <a:ext cx="2019101" cy="3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14550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833" dirty="0">
                <a:solidFill>
                  <a:srgbClr val="CC3300"/>
                </a:solidFill>
              </a:rPr>
              <a:t>Seamless Launch of a </a:t>
            </a:r>
            <a:r>
              <a:rPr lang="en-US" altLang="en-US" sz="833" dirty="0" err="1">
                <a:solidFill>
                  <a:srgbClr val="CC3300"/>
                </a:solidFill>
              </a:rPr>
              <a:t>Cloudified</a:t>
            </a:r>
            <a:r>
              <a:rPr lang="en-US" altLang="en-US" sz="833" dirty="0">
                <a:solidFill>
                  <a:srgbClr val="CC3300"/>
                </a:solidFill>
              </a:rPr>
              <a:t> Net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New route R’= (</a:t>
            </a:r>
            <a:r>
              <a:rPr lang="en-US" altLang="en-US" sz="583" dirty="0" err="1">
                <a:solidFill>
                  <a:srgbClr val="000000"/>
                </a:solidFill>
              </a:rPr>
              <a:t>Source’,Target</a:t>
            </a:r>
            <a:r>
              <a:rPr lang="en-US" altLang="en-US" sz="583" dirty="0">
                <a:solidFill>
                  <a:srgbClr val="000000"/>
                </a:solidFill>
              </a:rPr>
              <a:t>’</a:t>
            </a:r>
            <a:r>
              <a:rPr lang="en-US" altLang="en-US" sz="583" b="0" dirty="0">
                <a:solidFill>
                  <a:srgbClr val="000000"/>
                </a:solidFill>
              </a:rPr>
              <a:t>) is launched in cloud, mimicking an old route R=(</a:t>
            </a:r>
            <a:r>
              <a:rPr lang="en-US" altLang="en-US" sz="583" dirty="0" err="1">
                <a:solidFill>
                  <a:srgbClr val="000000"/>
                </a:solidFill>
              </a:rPr>
              <a:t>Source,Target</a:t>
            </a:r>
            <a:r>
              <a:rPr lang="en-US" altLang="en-US" sz="583" b="0" dirty="0">
                <a:solidFill>
                  <a:srgbClr val="000000"/>
                </a:solidFill>
              </a:rPr>
              <a:t>) 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dirty="0">
                <a:solidFill>
                  <a:srgbClr val="000000"/>
                </a:solidFill>
              </a:rPr>
              <a:t>Markers</a:t>
            </a:r>
            <a:r>
              <a:rPr lang="en-US" altLang="en-US" sz="583" b="0" dirty="0">
                <a:solidFill>
                  <a:srgbClr val="000000"/>
                </a:solidFill>
              </a:rPr>
              <a:t> are packets aimed at testing reachability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SDN controller sends marker </a:t>
            </a:r>
            <a:r>
              <a:rPr lang="en-US" altLang="en-US" sz="583" dirty="0">
                <a:solidFill>
                  <a:srgbClr val="000000"/>
                </a:solidFill>
              </a:rPr>
              <a:t>M</a:t>
            </a:r>
            <a:r>
              <a:rPr lang="en-US" altLang="en-US" sz="583" b="0" dirty="0">
                <a:solidFill>
                  <a:srgbClr val="000000"/>
                </a:solidFill>
              </a:rPr>
              <a:t>, obtains response </a:t>
            </a:r>
            <a:r>
              <a:rPr lang="en-US" altLang="en-US" sz="583" dirty="0">
                <a:solidFill>
                  <a:srgbClr val="000000"/>
                </a:solidFill>
              </a:rPr>
              <a:t>R(M)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Source and destination of each flow almost would not feel any trouble from moving to cloud except for a small delay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dirty="0">
                <a:solidFill>
                  <a:srgbClr val="000000"/>
                </a:solidFill>
              </a:rPr>
              <a:t>Algorithm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SDN controller sends marker </a:t>
            </a:r>
            <a:r>
              <a:rPr lang="en-US" altLang="en-US" sz="583" dirty="0">
                <a:solidFill>
                  <a:srgbClr val="000000"/>
                </a:solidFill>
              </a:rPr>
              <a:t>M</a:t>
            </a:r>
            <a:r>
              <a:rPr lang="en-US" altLang="en-US" sz="583" b="0" dirty="0">
                <a:solidFill>
                  <a:srgbClr val="000000"/>
                </a:solidFill>
              </a:rPr>
              <a:t> from </a:t>
            </a:r>
            <a:r>
              <a:rPr lang="en-US" altLang="en-US" sz="583" dirty="0">
                <a:solidFill>
                  <a:srgbClr val="000000"/>
                </a:solidFill>
              </a:rPr>
              <a:t>Source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</a:t>
            </a:r>
            <a:r>
              <a:rPr lang="en-US" altLang="en-US" sz="583" b="0" dirty="0">
                <a:solidFill>
                  <a:srgbClr val="000000"/>
                </a:solidFill>
              </a:rPr>
              <a:t> and the marker </a:t>
            </a:r>
            <a:r>
              <a:rPr lang="en-US" altLang="en-US" sz="583" dirty="0">
                <a:solidFill>
                  <a:srgbClr val="000000"/>
                </a:solidFill>
              </a:rPr>
              <a:t>M’</a:t>
            </a:r>
            <a:r>
              <a:rPr lang="en-US" altLang="en-US" sz="583" b="0" dirty="0">
                <a:solidFill>
                  <a:srgbClr val="000000"/>
                </a:solidFill>
              </a:rPr>
              <a:t> from </a:t>
            </a:r>
            <a:r>
              <a:rPr lang="en-US" altLang="en-US" sz="583" dirty="0">
                <a:solidFill>
                  <a:srgbClr val="000000"/>
                </a:solidFill>
              </a:rPr>
              <a:t>Source’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Target’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100" b="0" dirty="0" smtClean="0">
                <a:solidFill>
                  <a:srgbClr val="000000"/>
                </a:solidFill>
              </a:rPr>
              <a:t>t</a:t>
            </a:r>
            <a:endParaRPr lang="en-US" altLang="en-US" sz="100" b="0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Clr>
                <a:srgbClr val="FFFFFF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en-US" sz="100" b="0" dirty="0" smtClean="0">
                <a:solidFill>
                  <a:srgbClr val="000000"/>
                </a:solidFill>
              </a:rPr>
              <a:t>           </a:t>
            </a:r>
            <a:r>
              <a:rPr lang="en-US" altLang="en-US" sz="583" b="0" dirty="0" smtClean="0">
                <a:solidFill>
                  <a:srgbClr val="000000"/>
                </a:solidFill>
              </a:rPr>
              <a:t>Packets </a:t>
            </a:r>
            <a:r>
              <a:rPr lang="en-US" altLang="en-US" sz="583" b="0" dirty="0">
                <a:solidFill>
                  <a:srgbClr val="000000"/>
                </a:solidFill>
              </a:rPr>
              <a:t>sent along </a:t>
            </a:r>
            <a:r>
              <a:rPr lang="en-US" altLang="en-US" sz="583" dirty="0">
                <a:solidFill>
                  <a:srgbClr val="000000"/>
                </a:solidFill>
              </a:rPr>
              <a:t>R</a:t>
            </a:r>
            <a:r>
              <a:rPr lang="en-US" altLang="en-US" sz="583" b="0" dirty="0">
                <a:solidFill>
                  <a:srgbClr val="000000"/>
                </a:solidFill>
              </a:rPr>
              <a:t> are duplicated along </a:t>
            </a:r>
            <a:r>
              <a:rPr lang="en-US" altLang="en-US" sz="583" dirty="0">
                <a:solidFill>
                  <a:srgbClr val="000000"/>
                </a:solidFill>
              </a:rPr>
              <a:t>R’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 dirty="0">
                <a:solidFill>
                  <a:srgbClr val="000000"/>
                </a:solidFill>
              </a:rPr>
              <a:t>SDN controller sends marker </a:t>
            </a:r>
            <a:r>
              <a:rPr lang="en-US" altLang="en-US" sz="583" dirty="0">
                <a:solidFill>
                  <a:srgbClr val="000000"/>
                </a:solidFill>
              </a:rPr>
              <a:t>M</a:t>
            </a:r>
            <a:r>
              <a:rPr lang="en-US" altLang="en-US" sz="583" baseline="-25000" dirty="0">
                <a:solidFill>
                  <a:srgbClr val="000000"/>
                </a:solidFill>
              </a:rPr>
              <a:t>1</a:t>
            </a:r>
            <a:r>
              <a:rPr lang="en-US" altLang="en-US" sz="583" b="0" dirty="0">
                <a:solidFill>
                  <a:srgbClr val="000000"/>
                </a:solidFill>
              </a:rPr>
              <a:t> from </a:t>
            </a:r>
            <a:r>
              <a:rPr lang="en-US" altLang="en-US" sz="583" dirty="0">
                <a:solidFill>
                  <a:srgbClr val="000000"/>
                </a:solidFill>
              </a:rPr>
              <a:t>Source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</a:t>
            </a:r>
            <a:r>
              <a:rPr lang="en-US" altLang="en-US" sz="583" b="0" dirty="0">
                <a:solidFill>
                  <a:srgbClr val="000000"/>
                </a:solidFill>
              </a:rPr>
              <a:t> and from </a:t>
            </a:r>
            <a:r>
              <a:rPr lang="en-US" altLang="en-US" sz="583" dirty="0">
                <a:solidFill>
                  <a:srgbClr val="000000"/>
                </a:solidFill>
              </a:rPr>
              <a:t>Source’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Target’</a:t>
            </a:r>
          </a:p>
          <a:p>
            <a:pPr algn="l" defTabSz="95235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dirty="0">
                <a:solidFill>
                  <a:srgbClr val="000000"/>
                </a:solidFill>
              </a:rPr>
              <a:t> M</a:t>
            </a:r>
            <a:r>
              <a:rPr lang="en-US" altLang="en-US" sz="583" baseline="-25000" dirty="0">
                <a:solidFill>
                  <a:srgbClr val="000000"/>
                </a:solidFill>
              </a:rPr>
              <a:t>1</a:t>
            </a:r>
            <a:r>
              <a:rPr lang="en-US" altLang="en-US" sz="583" dirty="0">
                <a:solidFill>
                  <a:srgbClr val="000000"/>
                </a:solidFill>
              </a:rPr>
              <a:t> </a:t>
            </a:r>
            <a:r>
              <a:rPr lang="en-US" altLang="en-US" sz="583" b="0" dirty="0">
                <a:solidFill>
                  <a:srgbClr val="000000"/>
                </a:solidFill>
              </a:rPr>
              <a:t>arrives at a NF </a:t>
            </a:r>
            <a:r>
              <a:rPr lang="en-US" altLang="en-US" sz="583" dirty="0">
                <a:solidFill>
                  <a:srgbClr val="000000"/>
                </a:solidFill>
              </a:rPr>
              <a:t>N </a:t>
            </a:r>
            <a:r>
              <a:rPr lang="en-US" altLang="en-US" sz="750" dirty="0">
                <a:solidFill>
                  <a:srgbClr val="000000"/>
                </a:solidFill>
              </a:rPr>
              <a:t>∈</a:t>
            </a:r>
            <a:r>
              <a:rPr lang="en-US" altLang="en-US" sz="583" b="0" dirty="0">
                <a:solidFill>
                  <a:srgbClr val="000000"/>
                </a:solidFill>
              </a:rPr>
              <a:t> R =&gt; copy the state of </a:t>
            </a:r>
            <a:r>
              <a:rPr lang="en-US" altLang="en-US" sz="583" dirty="0">
                <a:solidFill>
                  <a:srgbClr val="000000"/>
                </a:solidFill>
              </a:rPr>
              <a:t>N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N’</a:t>
            </a:r>
          </a:p>
          <a:p>
            <a:pPr algn="l" defTabSz="95235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b="0" dirty="0">
                <a:solidFill>
                  <a:srgbClr val="000000"/>
                </a:solidFill>
              </a:rPr>
              <a:t> </a:t>
            </a:r>
            <a:r>
              <a:rPr lang="en-US" altLang="en-US" sz="583" dirty="0">
                <a:solidFill>
                  <a:srgbClr val="000000"/>
                </a:solidFill>
              </a:rPr>
              <a:t>M</a:t>
            </a:r>
            <a:r>
              <a:rPr lang="en-US" altLang="en-US" sz="583" baseline="-25000" dirty="0">
                <a:solidFill>
                  <a:srgbClr val="000000"/>
                </a:solidFill>
              </a:rPr>
              <a:t>1</a:t>
            </a:r>
            <a:r>
              <a:rPr lang="en-US" altLang="en-US" sz="583" dirty="0">
                <a:solidFill>
                  <a:srgbClr val="000000"/>
                </a:solidFill>
              </a:rPr>
              <a:t> </a:t>
            </a:r>
            <a:r>
              <a:rPr lang="en-US" altLang="en-US" sz="583" b="0" dirty="0">
                <a:solidFill>
                  <a:srgbClr val="000000"/>
                </a:solidFill>
              </a:rPr>
              <a:t>arrives at a NF </a:t>
            </a:r>
            <a:r>
              <a:rPr lang="en-US" altLang="en-US" sz="583" dirty="0">
                <a:solidFill>
                  <a:srgbClr val="000000"/>
                </a:solidFill>
              </a:rPr>
              <a:t>N’ </a:t>
            </a:r>
            <a:r>
              <a:rPr lang="en-US" altLang="en-US" sz="750" dirty="0">
                <a:solidFill>
                  <a:srgbClr val="000000"/>
                </a:solidFill>
              </a:rPr>
              <a:t>∈</a:t>
            </a:r>
            <a:r>
              <a:rPr lang="en-US" altLang="en-US" sz="583" b="0" dirty="0">
                <a:solidFill>
                  <a:srgbClr val="000000"/>
                </a:solidFill>
              </a:rPr>
              <a:t> R’ =&gt; hold the incoming packets in buffer, release &amp; process them  before other packets when </a:t>
            </a:r>
            <a:r>
              <a:rPr lang="en-US" altLang="en-US" sz="583" dirty="0">
                <a:solidFill>
                  <a:srgbClr val="000000"/>
                </a:solidFill>
              </a:rPr>
              <a:t>N’</a:t>
            </a:r>
            <a:r>
              <a:rPr lang="en-US" altLang="en-US" sz="583" b="0" dirty="0">
                <a:solidFill>
                  <a:srgbClr val="000000"/>
                </a:solidFill>
              </a:rPr>
              <a:t> obtains the state from </a:t>
            </a:r>
            <a:r>
              <a:rPr lang="en-US" altLang="en-US" sz="583" dirty="0">
                <a:solidFill>
                  <a:srgbClr val="000000"/>
                </a:solidFill>
              </a:rPr>
              <a:t>N</a:t>
            </a:r>
          </a:p>
          <a:p>
            <a:pPr algn="l" defTabSz="95235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583" dirty="0">
                <a:solidFill>
                  <a:srgbClr val="000000"/>
                </a:solidFill>
              </a:rPr>
              <a:t> M</a:t>
            </a:r>
            <a:r>
              <a:rPr lang="en-US" altLang="en-US" sz="583" baseline="-25000" dirty="0">
                <a:solidFill>
                  <a:srgbClr val="000000"/>
                </a:solidFill>
              </a:rPr>
              <a:t>1</a:t>
            </a:r>
            <a:r>
              <a:rPr lang="en-US" altLang="en-US" sz="583" dirty="0">
                <a:solidFill>
                  <a:srgbClr val="000000"/>
                </a:solidFill>
              </a:rPr>
              <a:t> </a:t>
            </a:r>
            <a:r>
              <a:rPr lang="en-US" altLang="en-US" sz="583" b="0" dirty="0">
                <a:solidFill>
                  <a:srgbClr val="000000"/>
                </a:solidFill>
              </a:rPr>
              <a:t>arrives at a NF </a:t>
            </a:r>
            <a:r>
              <a:rPr lang="en-US" altLang="en-US" sz="583" dirty="0">
                <a:solidFill>
                  <a:srgbClr val="000000"/>
                </a:solidFill>
              </a:rPr>
              <a:t>N </a:t>
            </a:r>
            <a:r>
              <a:rPr lang="en-US" altLang="en-US" sz="750" dirty="0">
                <a:solidFill>
                  <a:srgbClr val="000000"/>
                </a:solidFill>
              </a:rPr>
              <a:t>∈</a:t>
            </a:r>
            <a:r>
              <a:rPr lang="en-US" altLang="en-US" sz="583" b="0" dirty="0">
                <a:solidFill>
                  <a:srgbClr val="000000"/>
                </a:solidFill>
              </a:rPr>
              <a:t> R =&gt; cancel packet duplication along R and sends marker </a:t>
            </a:r>
            <a:r>
              <a:rPr lang="en-US" altLang="en-US" sz="583" dirty="0">
                <a:solidFill>
                  <a:srgbClr val="000000"/>
                </a:solidFill>
              </a:rPr>
              <a:t>M</a:t>
            </a:r>
            <a:r>
              <a:rPr lang="en-US" altLang="en-US" sz="583" baseline="-25000" dirty="0">
                <a:solidFill>
                  <a:srgbClr val="000000"/>
                </a:solidFill>
              </a:rPr>
              <a:t>2</a:t>
            </a:r>
            <a:r>
              <a:rPr lang="en-US" altLang="en-US" sz="583" b="0" dirty="0">
                <a:solidFill>
                  <a:srgbClr val="000000"/>
                </a:solidFill>
              </a:rPr>
              <a:t> from </a:t>
            </a:r>
            <a:r>
              <a:rPr lang="en-US" altLang="en-US" sz="583" dirty="0">
                <a:solidFill>
                  <a:srgbClr val="000000"/>
                </a:solidFill>
              </a:rPr>
              <a:t>Source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</a:t>
            </a:r>
            <a:r>
              <a:rPr lang="en-US" altLang="en-US" sz="583" b="0" dirty="0">
                <a:solidFill>
                  <a:srgbClr val="000000"/>
                </a:solidFill>
              </a:rPr>
              <a:t> and the marker </a:t>
            </a:r>
            <a:r>
              <a:rPr lang="en-US" altLang="en-US" sz="583" dirty="0">
                <a:solidFill>
                  <a:srgbClr val="000000"/>
                </a:solidFill>
              </a:rPr>
              <a:t>M’</a:t>
            </a:r>
            <a:r>
              <a:rPr lang="en-US" altLang="en-US" sz="583" baseline="-25000" dirty="0">
                <a:solidFill>
                  <a:srgbClr val="000000"/>
                </a:solidFill>
              </a:rPr>
              <a:t>2</a:t>
            </a:r>
            <a:r>
              <a:rPr lang="en-US" altLang="en-US" sz="583" b="0" dirty="0">
                <a:solidFill>
                  <a:srgbClr val="000000"/>
                </a:solidFill>
              </a:rPr>
              <a:t> from </a:t>
            </a:r>
            <a:r>
              <a:rPr lang="en-US" altLang="en-US" sz="583" dirty="0">
                <a:solidFill>
                  <a:srgbClr val="000000"/>
                </a:solidFill>
              </a:rPr>
              <a:t>Source’</a:t>
            </a:r>
            <a:r>
              <a:rPr lang="en-US" altLang="en-US" sz="583" b="0" dirty="0">
                <a:solidFill>
                  <a:srgbClr val="000000"/>
                </a:solidFill>
              </a:rPr>
              <a:t> to </a:t>
            </a:r>
            <a:r>
              <a:rPr lang="en-US" altLang="en-US" sz="583" dirty="0">
                <a:solidFill>
                  <a:srgbClr val="000000"/>
                </a:solidFill>
              </a:rPr>
              <a:t>Target’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dirty="0">
                <a:solidFill>
                  <a:srgbClr val="000000"/>
                </a:solidFill>
              </a:rPr>
              <a:t> M’</a:t>
            </a:r>
            <a:r>
              <a:rPr lang="en-US" altLang="en-US" sz="583" baseline="-25000" dirty="0">
                <a:solidFill>
                  <a:srgbClr val="000000"/>
                </a:solidFill>
              </a:rPr>
              <a:t>2</a:t>
            </a:r>
            <a:r>
              <a:rPr lang="en-US" altLang="en-US" sz="583" dirty="0">
                <a:solidFill>
                  <a:srgbClr val="000000"/>
                </a:solidFill>
              </a:rPr>
              <a:t> </a:t>
            </a:r>
            <a:r>
              <a:rPr lang="en-US" altLang="en-US" sz="583" b="0" dirty="0">
                <a:solidFill>
                  <a:srgbClr val="000000"/>
                </a:solidFill>
              </a:rPr>
              <a:t>arrives at </a:t>
            </a:r>
            <a:r>
              <a:rPr lang="en-US" altLang="en-US" sz="583" dirty="0">
                <a:solidFill>
                  <a:srgbClr val="000000"/>
                </a:solidFill>
              </a:rPr>
              <a:t>N’ </a:t>
            </a:r>
            <a:r>
              <a:rPr lang="en-US" altLang="en-US" sz="750" dirty="0">
                <a:solidFill>
                  <a:srgbClr val="000000"/>
                </a:solidFill>
              </a:rPr>
              <a:t>=&gt; </a:t>
            </a:r>
            <a:r>
              <a:rPr lang="en-US" altLang="en-US" sz="583" b="0" dirty="0">
                <a:solidFill>
                  <a:srgbClr val="000000"/>
                </a:solidFill>
              </a:rPr>
              <a:t>erase all packets with the timestamp preceding M</a:t>
            </a:r>
            <a:r>
              <a:rPr lang="en-US" altLang="en-US" sz="583" b="0" baseline="-25000" dirty="0">
                <a:solidFill>
                  <a:srgbClr val="000000"/>
                </a:solidFill>
              </a:rPr>
              <a:t>2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dirty="0">
                <a:solidFill>
                  <a:srgbClr val="000000"/>
                </a:solidFill>
              </a:rPr>
              <a:t>The SDN controller dismantles the original network</a:t>
            </a: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 dirty="0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7058753" y="1021292"/>
            <a:ext cx="2047875" cy="56131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Articles</a:t>
            </a:r>
          </a:p>
          <a:p>
            <a:pPr algn="l" defTabSz="95235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S. Delaet, S. Dolev, D. Khankin, S. Tzur-David, and T. Godinger, “Seamless SDN Route Updates,” The 14th International Symposium on Network Computing and Applications (NCA), 2015</a:t>
            </a:r>
          </a:p>
          <a:p>
            <a:pPr algn="l" defTabSz="95235">
              <a:buSzPct val="100000"/>
            </a:pPr>
            <a:endParaRPr lang="en-US" altLang="en-US" sz="583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Y. Dinitz, S. Dolev, and D. Khankin, “Dependence Graph and Master Switch for Seamless Dependent Routes Replacement in SDN”, The 16th IEEE International Symposium on  Network Computing and Applications, 2017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Yefim Dinitz, Shlomi Dolev, Daniel Khankin:</a:t>
            </a: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Make&amp;Activate-Before-Break: Policy Preserving Seamless Routes Replacement in SDN. SIROCCO 2018: 34-37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Y.Dinitz, S.Dolev, S.Frenkel, A.Binun and D.Khankin. Network Cloudification. 3rd International Symposium on Cyber Security Cryptology and Machine Learning (CSCML 2019). Be'er Sheva, Israel June 27-28, 2019</a:t>
            </a:r>
          </a:p>
          <a:p>
            <a:pPr algn="l" defTabSz="95235" hangingPunct="0">
              <a:buSzPct val="100000"/>
            </a:pPr>
            <a:endParaRPr lang="en-US" altLang="en-US" sz="583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Sylvie Delaët, Shlomi Dolev, Daniel Khankin, Shimrit Tzur-David:</a:t>
            </a:r>
          </a:p>
          <a:p>
            <a:pPr algn="l" defTabSz="95235" hangingPunct="0"/>
            <a:r>
              <a:rPr lang="en-US" altLang="en-US" sz="583" b="0">
                <a:solidFill>
                  <a:srgbClr val="000000"/>
                </a:solidFill>
                <a:latin typeface="NimbusRomNo9L-Regu" charset="0"/>
              </a:rPr>
              <a:t>Make&amp;activate-before-break for seamless SDN route updates. Computer Networks 147: 81-97 (2018)</a:t>
            </a:r>
          </a:p>
          <a:p>
            <a:pPr algn="l" defTabSz="95235" hangingPunct="0">
              <a:buSzPct val="100000"/>
            </a:pPr>
            <a:endParaRPr lang="en-US" altLang="en-US" sz="458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endParaRPr lang="en-US" altLang="en-US" sz="458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buSzPct val="100000"/>
            </a:pPr>
            <a:endParaRPr lang="en-US" altLang="en-US" sz="458" b="0">
              <a:solidFill>
                <a:srgbClr val="000000"/>
              </a:solidFill>
              <a:latin typeface="NimbusRomNo9L-Regu" charset="0"/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Prototypes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Cloudification: 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Calculates optimal and suboptimal cloudification assignments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Demonstrates markers to virtualize an example network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Route Replacement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Simulator based on Mininet + POX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A network function emulated by a software running on a Mininet host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A network state is emulated by custom data</a:t>
            </a: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hangingPunct="0">
              <a:spcBef>
                <a:spcPts val="417"/>
              </a:spcBef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129198" y="5724261"/>
            <a:ext cx="876432" cy="2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Future work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7069998" y="5884664"/>
            <a:ext cx="2066726" cy="51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hangingPunct="0">
              <a:lnSpc>
                <a:spcPct val="93000"/>
              </a:lnSpc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hangingPunct="0">
              <a:lnSpc>
                <a:spcPct val="93000"/>
              </a:lnSpc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Self stabilizing SDN supporting seamless route replacement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4744641" y="5026422"/>
            <a:ext cx="2208609" cy="16017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Idea: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All the information that pass across the cloud is </a:t>
            </a:r>
            <a:r>
              <a:rPr lang="en-US" altLang="en-US" sz="583" b="0">
                <a:solidFill>
                  <a:srgbClr val="00B050"/>
                </a:solidFill>
              </a:rPr>
              <a:t>information-theoretically </a:t>
            </a:r>
            <a:r>
              <a:rPr lang="en-US" altLang="en-US" sz="583" b="0">
                <a:solidFill>
                  <a:srgbClr val="000000"/>
                </a:solidFill>
              </a:rPr>
              <a:t>secured. 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Each participant is allocated a share of the secret, 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404040"/>
                </a:solidFill>
              </a:rPr>
              <a:t>Only a group of &gt;=k participants reconstructs the secret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40404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Application:</a:t>
            </a:r>
          </a:p>
          <a:p>
            <a:pPr algn="l" defTabSz="95235" eaLnBrk="0">
              <a:spcBef>
                <a:spcPts val="135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Secret: data to be sent.</a:t>
            </a:r>
          </a:p>
          <a:p>
            <a:pPr algn="l" defTabSz="95235" eaLnBrk="0">
              <a:spcBef>
                <a:spcPts val="135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Participants:  different paths to the route destination .</a:t>
            </a:r>
          </a:p>
          <a:p>
            <a:pPr algn="l" defTabSz="95235" eaLnBrk="0">
              <a:spcBef>
                <a:spcPts val="135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No router sees </a:t>
            </a:r>
            <a:r>
              <a:rPr lang="en-US" altLang="en-US" sz="583">
                <a:solidFill>
                  <a:srgbClr val="000000"/>
                </a:solidFill>
              </a:rPr>
              <a:t>k</a:t>
            </a:r>
            <a:r>
              <a:rPr lang="en-US" altLang="en-US" sz="583" b="0">
                <a:solidFill>
                  <a:srgbClr val="000000"/>
                </a:solidFill>
              </a:rPr>
              <a:t> or more shares. </a:t>
            </a:r>
          </a:p>
          <a:p>
            <a:pPr algn="l" defTabSz="95235" eaLnBrk="0">
              <a:spcBef>
                <a:spcPts val="135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Only the destination at the public cloud that gets all the shares, can decrypt the data</a:t>
            </a:r>
          </a:p>
          <a:p>
            <a:pPr algn="l" defTabSz="95235" eaLnBrk="0">
              <a:spcBef>
                <a:spcPts val="135"/>
              </a:spcBef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When </a:t>
            </a:r>
            <a:r>
              <a:rPr lang="en-US" altLang="en-US" sz="583" i="1">
                <a:solidFill>
                  <a:srgbClr val="000000"/>
                </a:solidFill>
              </a:rPr>
              <a:t>n &gt; k</a:t>
            </a:r>
            <a:r>
              <a:rPr lang="en-US" altLang="en-US" sz="583" b="0">
                <a:solidFill>
                  <a:srgbClr val="000000"/>
                </a:solidFill>
              </a:rPr>
              <a:t>, we allow </a:t>
            </a:r>
            <a:r>
              <a:rPr lang="en-US" altLang="en-US" sz="583" i="1">
                <a:solidFill>
                  <a:srgbClr val="000000"/>
                </a:solidFill>
              </a:rPr>
              <a:t>n-k</a:t>
            </a:r>
            <a:r>
              <a:rPr lang="en-US" altLang="en-US" sz="583" b="0">
                <a:solidFill>
                  <a:srgbClr val="000000"/>
                </a:solidFill>
              </a:rPr>
              <a:t> shares to get lost, due to congestion or even by malicious routers.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766469" y="5048581"/>
            <a:ext cx="1919883" cy="3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SDN Private hybrid cloud </a:t>
            </a:r>
            <a:r>
              <a:rPr lang="en-US" altLang="en-US" sz="583" b="0">
                <a:solidFill>
                  <a:srgbClr val="000000"/>
                </a:solidFill>
              </a:rPr>
              <a:t> 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746625" y="2640211"/>
            <a:ext cx="2206625" cy="23802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Route and NF Replacement Verifying</a:t>
            </a: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4851135" y="2827073"/>
            <a:ext cx="2140149" cy="20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750" tIns="9375" rIns="18750" bIns="937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Given: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Subroute (A,B) is replaced by a new subroute with the same endpoints.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Packet duplication at A begins from the packet #N. Next packets will be forwarded along both routes.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>
                <a:solidFill>
                  <a:srgbClr val="000000"/>
                </a:solidFill>
              </a:rPr>
              <a:t>Algorithm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1. Packets &lt;=#N are forwarded along the current route.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2. Duplicates of packets, with index &gt;=#N  are traversed along both current and new sub-routes. As packets arrive at a router along the new sub-route, the new NFs are initialized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3. The controller saves the last seen packet arrived along the current route. Denote the packet index as LS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4. Packets arrive at B via the new sub-route. The new subroute can be considered as operational.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5. Duplicates of already seen packets arriving along the new route are discarded and packets that were traversing along the old route are still forwarded. 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6. When a packet arriving along the new route is subsequent 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to LS, the current route is dismantled </a:t>
            </a: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b="0" smtClean="0"/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 b="0">
              <a:solidFill>
                <a:srgbClr val="000000"/>
              </a:solidFill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749932" y="1009716"/>
            <a:ext cx="2206625" cy="16209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000" tIns="75000" rIns="75000" bIns="7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95235" eaLnBrk="0" hangingPunct="0">
              <a:buSzPct val="100000"/>
            </a:pPr>
            <a:r>
              <a:rPr lang="en-US" altLang="en-US" sz="833">
                <a:solidFill>
                  <a:srgbClr val="CC3300"/>
                </a:solidFill>
              </a:rPr>
              <a:t>Replace Routes Simultaneously</a:t>
            </a:r>
          </a:p>
          <a:p>
            <a:pPr algn="l" defTabSz="95235" eaLnBrk="0" hangingPunct="0"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Dependencies between subroutes (e.g. launching a new subroute eliminates a certain sequence of other subroutes).</a:t>
            </a:r>
          </a:p>
          <a:p>
            <a:pPr algn="l" defTabSz="95235" eaLnBrk="0" hangingPunct="0">
              <a:buSzPct val="100000"/>
            </a:pPr>
            <a:r>
              <a:rPr lang="en-US" altLang="en-US" sz="583" b="0">
                <a:solidFill>
                  <a:srgbClr val="000000"/>
                </a:solidFill>
              </a:rPr>
              <a:t>Replace Independent subroutes (C’</a:t>
            </a:r>
            <a:r>
              <a:rPr lang="en-US" altLang="en-US" sz="583" b="0" baseline="-33000">
                <a:solidFill>
                  <a:srgbClr val="000000"/>
                </a:solidFill>
              </a:rPr>
              <a:t>1</a:t>
            </a:r>
            <a:r>
              <a:rPr lang="en-US" altLang="en-US" sz="583" b="0">
                <a:solidFill>
                  <a:srgbClr val="000000"/>
                </a:solidFill>
              </a:rPr>
              <a:t> by N’</a:t>
            </a:r>
            <a:r>
              <a:rPr lang="en-US" altLang="en-US" sz="583" b="0" baseline="-33000">
                <a:solidFill>
                  <a:srgbClr val="000000"/>
                </a:solidFill>
              </a:rPr>
              <a:t>1</a:t>
            </a:r>
            <a:r>
              <a:rPr lang="en-US" altLang="en-US" sz="583" b="0">
                <a:solidFill>
                  <a:srgbClr val="000000"/>
                </a:solidFill>
              </a:rPr>
              <a:t>, C’</a:t>
            </a:r>
            <a:r>
              <a:rPr lang="en-US" altLang="en-US" sz="583" b="0" baseline="-33000">
                <a:solidFill>
                  <a:srgbClr val="000000"/>
                </a:solidFill>
              </a:rPr>
              <a:t>2</a:t>
            </a:r>
            <a:r>
              <a:rPr lang="en-US" altLang="en-US" sz="583" b="0">
                <a:solidFill>
                  <a:srgbClr val="000000"/>
                </a:solidFill>
              </a:rPr>
              <a:t> by N’</a:t>
            </a:r>
            <a:r>
              <a:rPr lang="en-US" altLang="en-US" sz="583" b="0" baseline="-33000">
                <a:solidFill>
                  <a:srgbClr val="000000"/>
                </a:solidFill>
              </a:rPr>
              <a:t>2</a:t>
            </a:r>
            <a:r>
              <a:rPr lang="en-US" altLang="en-US" sz="583" b="0">
                <a:solidFill>
                  <a:srgbClr val="000000"/>
                </a:solidFill>
              </a:rPr>
              <a:t>) simultaneously</a:t>
            </a: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833">
              <a:solidFill>
                <a:srgbClr val="CC33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  <a:p>
            <a:pPr algn="l" defTabSz="95235" eaLnBrk="0" hangingPunct="0">
              <a:buSzPct val="100000"/>
            </a:pPr>
            <a:endParaRPr lang="en-US" altLang="en-US" sz="583">
              <a:solidFill>
                <a:srgbClr val="000000"/>
              </a:solidFill>
            </a:endParaRPr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01" y="1720123"/>
            <a:ext cx="1640417" cy="8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21492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60985"/>
            <a:ext cx="8077200" cy="287770"/>
          </a:xfrm>
          <a:noFill/>
        </p:spPr>
        <p:txBody>
          <a:bodyPr/>
          <a:lstStyle/>
          <a:p>
            <a:pPr algn="just"/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he-IL" sz="2400" b="1" dirty="0">
                <a:effectLst/>
                <a:latin typeface="Comic Sans MS" panose="030F0702030302020204" pitchFamily="66" charset="0"/>
              </a:rPr>
              <a:t>אלגוריתמים לתזמור משאבים ברשת </a:t>
            </a:r>
            <a:r>
              <a:rPr lang="he-IL" sz="2400" b="1" dirty="0" smtClean="0">
                <a:effectLst/>
                <a:latin typeface="Comic Sans MS" panose="030F0702030302020204" pitchFamily="66" charset="0"/>
              </a:rPr>
              <a:t>מִתַּכְנֶתֶת</a:t>
            </a:r>
            <a:r>
              <a:rPr lang="en-US" sz="2400" b="1" dirty="0" smtClean="0">
                <a:effectLst/>
              </a:rPr>
              <a:t/>
            </a:r>
            <a:br>
              <a:rPr lang="en-US" sz="2400" b="1" dirty="0" smtClean="0">
                <a:effectLst/>
              </a:rPr>
            </a:b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Prof </a:t>
            </a:r>
            <a:r>
              <a:rPr lang="en-US" sz="1100" u="none" dirty="0">
                <a:effectLst/>
                <a:latin typeface="Comic Sans MS" panose="030F0702030302020204" pitchFamily="66" charset="0"/>
              </a:rPr>
              <a:t>Guy 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Even, EE@TAU/</a:t>
            </a:r>
            <a:r>
              <a:rPr lang="en-US" sz="1100" u="none" dirty="0" err="1" smtClean="0">
                <a:effectLst/>
                <a:latin typeface="Comic Sans MS" panose="030F0702030302020204" pitchFamily="66" charset="0"/>
              </a:rPr>
              <a:t>Dr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en-US" sz="1100" u="none" dirty="0">
                <a:effectLst/>
                <a:latin typeface="Comic Sans MS" panose="030F0702030302020204" pitchFamily="66" charset="0"/>
              </a:rPr>
              <a:t>Moti 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Medina, ECE@BGU/Prof </a:t>
            </a:r>
            <a:r>
              <a:rPr lang="en-US" sz="1100" u="none" dirty="0">
                <a:effectLst/>
                <a:latin typeface="Comic Sans MS" panose="030F0702030302020204" pitchFamily="66" charset="0"/>
              </a:rPr>
              <a:t>Boaz 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Patt-Shamir, EE@TAU/ </a:t>
            </a:r>
            <a:r>
              <a:rPr lang="en-US" sz="1100" u="none" dirty="0" err="1" smtClean="0">
                <a:effectLst/>
                <a:latin typeface="Comic Sans MS" panose="030F0702030302020204" pitchFamily="66" charset="0"/>
              </a:rPr>
              <a:t>Dr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 Dror Rawitz, EE@BIU with </a:t>
            </a:r>
            <a:r>
              <a:rPr lang="en-US" sz="1100" u="none" dirty="0" err="1" smtClean="0">
                <a:effectLst/>
                <a:latin typeface="Comic Sans MS" panose="030F0702030302020204" pitchFamily="66" charset="0"/>
              </a:rPr>
              <a:t>Dr</a:t>
            </a:r>
            <a:r>
              <a:rPr lang="en-US" sz="1100" u="none" dirty="0" smtClean="0">
                <a:effectLst/>
                <a:latin typeface="Comic Sans MS" panose="030F0702030302020204" pitchFamily="66" charset="0"/>
              </a:rPr>
              <a:t> Yaakov Stein @RAD</a:t>
            </a:r>
            <a:endParaRPr lang="en-US" sz="24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02328"/>
            <a:ext cx="3810000" cy="59757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b="1" dirty="0">
                <a:latin typeface="Comic Sans MS" panose="030F0702030302020204" pitchFamily="66" charset="0"/>
              </a:rPr>
              <a:t>On-Line Path Computation and Function Placement in </a:t>
            </a:r>
            <a:r>
              <a:rPr lang="en-US" sz="1400" b="1" dirty="0" smtClean="0">
                <a:latin typeface="Comic Sans MS" panose="030F0702030302020204" pitchFamily="66" charset="0"/>
              </a:rPr>
              <a:t>SDNs</a:t>
            </a:r>
            <a:endParaRPr lang="he-IL" sz="1400" b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Even, </a:t>
            </a:r>
            <a:r>
              <a:rPr lang="en-US" sz="1400" dirty="0" smtClean="0">
                <a:latin typeface="Comic Sans MS" panose="030F0702030302020204" pitchFamily="66" charset="0"/>
              </a:rPr>
              <a:t>G., Medina, M, &amp; </a:t>
            </a:r>
            <a:r>
              <a:rPr lang="en-US" sz="1400" dirty="0" err="1" smtClean="0">
                <a:latin typeface="Comic Sans MS" panose="030F0702030302020204" pitchFamily="66" charset="0"/>
              </a:rPr>
              <a:t>Patt</a:t>
            </a:r>
            <a:r>
              <a:rPr lang="en-US" sz="1400" dirty="0" smtClean="0">
                <a:latin typeface="Comic Sans MS" panose="030F0702030302020204" pitchFamily="66" charset="0"/>
              </a:rPr>
              <a:t>-Shamir. B.</a:t>
            </a:r>
            <a:endParaRPr lang="he-IL" sz="14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1400" dirty="0" smtClean="0">
                <a:latin typeface="Comic Sans MS" panose="030F0702030302020204" pitchFamily="66" charset="0"/>
              </a:rPr>
              <a:t>Best paper award SSS 2016</a:t>
            </a:r>
          </a:p>
          <a:p>
            <a:pPr lvl="1"/>
            <a:r>
              <a:rPr lang="en-US" sz="1400" dirty="0" smtClean="0">
                <a:latin typeface="Comic Sans MS" panose="030F0702030302020204" pitchFamily="66" charset="0"/>
              </a:rPr>
              <a:t>Journal paper in </a:t>
            </a:r>
            <a:r>
              <a:rPr lang="en-US" sz="1400" dirty="0">
                <a:latin typeface="Comic Sans MS" panose="030F0702030302020204" pitchFamily="66" charset="0"/>
              </a:rPr>
              <a:t>Theory of Computing </a:t>
            </a:r>
            <a:r>
              <a:rPr lang="en-US" sz="1400" dirty="0" smtClean="0">
                <a:latin typeface="Comic Sans MS" panose="030F0702030302020204" pitchFamily="66" charset="0"/>
              </a:rPr>
              <a:t>Systems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>
                <a:latin typeface="Comic Sans MS" panose="030F0702030302020204" pitchFamily="66" charset="0"/>
              </a:rPr>
              <a:t>Online Fault Tolerant Service </a:t>
            </a:r>
            <a:r>
              <a:rPr lang="en-US" sz="1400" b="1" dirty="0" smtClean="0">
                <a:latin typeface="Comic Sans MS" panose="030F0702030302020204" pitchFamily="66" charset="0"/>
              </a:rPr>
              <a:t>Chaining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Extended online </a:t>
            </a:r>
            <a:r>
              <a:rPr lang="en-US" sz="1400" dirty="0" err="1">
                <a:latin typeface="Comic Sans MS" panose="030F0702030302020204" pitchFamily="66" charset="0"/>
              </a:rPr>
              <a:t>alg</a:t>
            </a:r>
            <a:r>
              <a:rPr lang="en-US" sz="1400" dirty="0">
                <a:latin typeface="Comic Sans MS" panose="030F0702030302020204" pitchFamily="66" charset="0"/>
              </a:rPr>
              <a:t> to deal with </a:t>
            </a:r>
            <a:r>
              <a:rPr lang="en-US" sz="14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1+f</a:t>
            </a:r>
            <a:r>
              <a:rPr lang="en-US" sz="1400" dirty="0" smtClean="0">
                <a:latin typeface="Comic Sans MS" panose="030F0702030302020204" pitchFamily="66" charset="0"/>
              </a:rPr>
              <a:t> routes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Lift restriction on k – the max number of functions along a service chain.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Obtain quasi-polynomial running </a:t>
            </a:r>
            <a:r>
              <a:rPr lang="en-US" sz="1400" dirty="0" smtClean="0">
                <a:latin typeface="Comic Sans MS" panose="030F0702030302020204" pitchFamily="66" charset="0"/>
              </a:rPr>
              <a:t>time (running </a:t>
            </a:r>
            <a:r>
              <a:rPr lang="en-US" sz="1400" dirty="0">
                <a:latin typeface="Comic Sans MS" panose="030F0702030302020204" pitchFamily="66" charset="0"/>
              </a:rPr>
              <a:t>time is not </a:t>
            </a:r>
            <a:r>
              <a:rPr lang="en-US" sz="1400" dirty="0" err="1">
                <a:latin typeface="Comic Sans MS" panose="030F0702030302020204" pitchFamily="66" charset="0"/>
              </a:rPr>
              <a:t>exp</a:t>
            </a:r>
            <a:r>
              <a:rPr lang="en-US" sz="1400" dirty="0">
                <a:latin typeface="Comic Sans MS" panose="030F0702030302020204" pitchFamily="66" charset="0"/>
              </a:rPr>
              <a:t> in </a:t>
            </a:r>
            <a:r>
              <a:rPr lang="en-US" sz="1400" dirty="0" smtClean="0">
                <a:latin typeface="Comic Sans MS" panose="030F0702030302020204" pitchFamily="66" charset="0"/>
              </a:rPr>
              <a:t>k)</a:t>
            </a:r>
            <a:endParaRPr lang="en-US" sz="1400" dirty="0">
              <a:latin typeface="Comic Sans MS" panose="030F0702030302020204" pitchFamily="66" charset="0"/>
            </a:endParaRP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Improved competitive ratio: from O(log n +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log k</a:t>
            </a:r>
            <a:r>
              <a:rPr lang="en-US" sz="1400" dirty="0">
                <a:latin typeface="Comic Sans MS" panose="030F0702030302020204" pitchFamily="66" charset="0"/>
              </a:rPr>
              <a:t>) to O(log n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>
                <a:latin typeface="Comic Sans MS" panose="030F0702030302020204" pitchFamily="66" charset="0"/>
              </a:rPr>
              <a:t>Predicting </a:t>
            </a:r>
            <a:r>
              <a:rPr lang="en-US" sz="1400" b="1" dirty="0" err="1" smtClean="0">
                <a:latin typeface="Comic Sans MS" panose="030F0702030302020204" pitchFamily="66" charset="0"/>
              </a:rPr>
              <a:t>QoS</a:t>
            </a:r>
            <a:endParaRPr lang="en-US" sz="1400" b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Network elements do not report available capacity.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But, we do see the </a:t>
            </a:r>
            <a:r>
              <a:rPr lang="en-US" sz="1400" dirty="0" err="1">
                <a:latin typeface="Comic Sans MS" panose="030F0702030302020204" pitchFamily="66" charset="0"/>
              </a:rPr>
              <a:t>QoS</a:t>
            </a:r>
            <a:r>
              <a:rPr lang="en-US" sz="1400" dirty="0">
                <a:latin typeface="Comic Sans MS" panose="030F0702030302020204" pitchFamily="66" charset="0"/>
              </a:rPr>
              <a:t> of service chains that have been already assigned </a:t>
            </a:r>
          </a:p>
          <a:p>
            <a:pPr lvl="1"/>
            <a:endParaRPr lang="en-US" sz="1000" dirty="0">
              <a:latin typeface="Comic Sans MS" panose="030F0702030302020204" pitchFamily="66" charset="0"/>
            </a:endParaRPr>
          </a:p>
          <a:p>
            <a:pPr lvl="1"/>
            <a:endParaRPr lang="en-US" sz="1400" dirty="0">
              <a:latin typeface="Comic Sans MS" panose="030F0702030302020204" pitchFamily="66" charset="0"/>
            </a:endParaRPr>
          </a:p>
          <a:p>
            <a:endParaRPr lang="he-IL" sz="1400" b="1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9887" y="802327"/>
                <a:ext cx="3810000" cy="5975797"/>
              </a:xfrm>
            </p:spPr>
            <p:txBody>
              <a:bodyPr/>
              <a:lstStyle/>
              <a:p>
                <a:pPr lvl="1"/>
                <a:r>
                  <a:rPr lang="en-US" sz="1400" dirty="0" smtClean="0">
                    <a:latin typeface="Comic Sans MS" panose="030F0702030302020204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different algorithms for computing a service chain. When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arrives, we can choose a service chain among the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4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pPr lvl="1"/>
                <a:r>
                  <a:rPr lang="en-US" sz="14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Regret = difference between values of best expert and alg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 lvl="1"/>
                <a:r>
                  <a:rPr lang="en-US" sz="1400" dirty="0">
                    <a:latin typeface="Comic Sans MS" panose="030F0702030302020204" pitchFamily="66" charset="0"/>
                  </a:rPr>
                  <a:t>There exists a randomized algorithm whose regret satisfies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𝑅𝑒𝑔𝑟𝑒𝑡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𝑛𝐾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e>
                    </m:rad>
                  </m:oMath>
                </a14:m>
                <a:endParaRPr lang="en-US" sz="1400" dirty="0" smtClean="0">
                  <a:latin typeface="Comic Sans MS" panose="030F0702030302020204" pitchFamily="66" charset="0"/>
                </a:endParaRPr>
              </a:p>
              <a:p>
                <a:r>
                  <a:rPr lang="en-US" sz="1400" b="1" dirty="0">
                    <a:latin typeface="Comic Sans MS" panose="030F0702030302020204" pitchFamily="66" charset="0"/>
                  </a:rPr>
                  <a:t>A Model for a </a:t>
                </a:r>
                <a:r>
                  <a:rPr lang="en-US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Multi-Network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with </a:t>
                </a:r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Internetwork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Requests (LSO</a:t>
                </a:r>
                <a:r>
                  <a:rPr lang="en-US" sz="1400" b="1" dirty="0" smtClean="0">
                    <a:latin typeface="Comic Sans MS" panose="030F0702030302020204" pitchFamily="66" charset="0"/>
                  </a:rPr>
                  <a:t>)</a:t>
                </a:r>
              </a:p>
              <a:p>
                <a:pPr lvl="1"/>
                <a:r>
                  <a:rPr lang="en-US" sz="1400" dirty="0" smtClean="0">
                    <a:latin typeface="Comic Sans MS" panose="030F0702030302020204" pitchFamily="66" charset="0"/>
                  </a:rPr>
                  <a:t>We </a:t>
                </a:r>
                <a:r>
                  <a:rPr lang="en-US" sz="1400" dirty="0">
                    <a:latin typeface="Comic Sans MS" panose="030F0702030302020204" pitchFamily="66" charset="0"/>
                  </a:rPr>
                  <a:t>model a network composed of multiple subnetworks. </a:t>
                </a:r>
              </a:p>
              <a:p>
                <a:pPr lvl="1"/>
                <a:r>
                  <a:rPr lang="en-US" sz="1400" dirty="0">
                    <a:latin typeface="Comic Sans MS" panose="030F0702030302020204" pitchFamily="66" charset="0"/>
                  </a:rPr>
                  <a:t>Each subnetwork is controlled separately and does wishes to maximize its 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privacy</a:t>
                </a:r>
                <a:endParaRPr lang="en-US" sz="1400" b="1" dirty="0" smtClean="0">
                  <a:latin typeface="Comic Sans MS" panose="030F0702030302020204" pitchFamily="66" charset="0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400" b="1" dirty="0" err="1">
                    <a:latin typeface="Comic Sans MS" panose="030F0702030302020204" pitchFamily="66" charset="0"/>
                  </a:rPr>
                  <a:t>QoS</a:t>
                </a:r>
                <a:r>
                  <a:rPr lang="en-US" sz="1400" b="1" dirty="0">
                    <a:latin typeface="Comic Sans MS" panose="030F0702030302020204" pitchFamily="66" charset="0"/>
                  </a:rPr>
                  <a:t> Prediction + </a:t>
                </a:r>
                <a:r>
                  <a:rPr lang="en-US" sz="1400" b="1" dirty="0" smtClean="0">
                    <a:latin typeface="Comic Sans MS" panose="030F0702030302020204" pitchFamily="66" charset="0"/>
                  </a:rPr>
                  <a:t>LSO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Devise a set of </a:t>
                </a:r>
                <a:r>
                  <a:rPr lang="en-US" sz="1400" b="1" dirty="0" smtClean="0">
                    <a:latin typeface="Comic Sans MS" panose="030F0702030302020204" pitchFamily="66" charset="0"/>
                  </a:rPr>
                  <a:t>heuristics</a:t>
                </a:r>
              </a:p>
              <a:p>
                <a:pPr lvl="1"/>
                <a:r>
                  <a:rPr lang="en-US" sz="1400" dirty="0" smtClean="0">
                    <a:latin typeface="Comic Sans MS" panose="030F0702030302020204" pitchFamily="66" charset="0"/>
                  </a:rPr>
                  <a:t>Each </a:t>
                </a:r>
                <a:r>
                  <a:rPr lang="en-US" sz="1400" dirty="0">
                    <a:latin typeface="Comic Sans MS" panose="030F0702030302020204" pitchFamily="66" charset="0"/>
                  </a:rPr>
                  <a:t>controller executes these heuristics together with the experts scheme </a:t>
                </a:r>
              </a:p>
              <a:p>
                <a:pPr lvl="1"/>
                <a:r>
                  <a:rPr lang="en-US" sz="1400" dirty="0">
                    <a:latin typeface="Comic Sans MS" panose="030F0702030302020204" pitchFamily="66" charset="0"/>
                  </a:rPr>
                  <a:t>Resulting with a system that self adjusts according to past performance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.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9887" y="802327"/>
                <a:ext cx="3810000" cy="5975797"/>
              </a:xfrm>
              <a:blipFill rotWithShape="0">
                <a:blip r:embed="rId2"/>
                <a:stretch>
                  <a:fillRect t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fault toler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64" y="2472567"/>
            <a:ext cx="475777" cy="3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53" y="3007218"/>
            <a:ext cx="752701" cy="304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0122" y="2994162"/>
            <a:ext cx="1372478" cy="6862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669" y="4115293"/>
            <a:ext cx="1207931" cy="303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875" y="817809"/>
            <a:ext cx="1971327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1996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5231" y="6250169"/>
            <a:ext cx="2840018" cy="365125"/>
          </a:xfrm>
        </p:spPr>
        <p:txBody>
          <a:bodyPr/>
          <a:lstStyle/>
          <a:p>
            <a:r>
              <a:rPr lang="en-US">
                <a:solidFill>
                  <a:srgbClr val="073E87"/>
                </a:solidFill>
              </a:rPr>
              <a:t>Lev Academic Center- Ariel U. - Magnet NEPTUNE</a:t>
            </a:r>
          </a:p>
        </p:txBody>
      </p:sp>
      <p:sp>
        <p:nvSpPr>
          <p:cNvPr id="12" name="ענן 11"/>
          <p:cNvSpPr/>
          <p:nvPr/>
        </p:nvSpPr>
        <p:spPr>
          <a:xfrm>
            <a:off x="1449034" y="2178737"/>
            <a:ext cx="1829545" cy="99880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cxnSp>
        <p:nvCxnSpPr>
          <p:cNvPr id="16" name="Straight Arrow Connector 7"/>
          <p:cNvCxnSpPr/>
          <p:nvPr/>
        </p:nvCxnSpPr>
        <p:spPr>
          <a:xfrm>
            <a:off x="1299128" y="2454413"/>
            <a:ext cx="0" cy="2781702"/>
          </a:xfrm>
          <a:prstGeom prst="straightConnector1">
            <a:avLst/>
          </a:prstGeom>
          <a:ln w="22225">
            <a:solidFill>
              <a:srgbClr val="00B0F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32" y="2351900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32" y="2329735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תמונה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58" y="2338047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ברק 20"/>
          <p:cNvSpPr/>
          <p:nvPr/>
        </p:nvSpPr>
        <p:spPr>
          <a:xfrm rot="18895500">
            <a:off x="3424514" y="2488737"/>
            <a:ext cx="448748" cy="32428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2" name="ברק 21"/>
          <p:cNvSpPr/>
          <p:nvPr/>
        </p:nvSpPr>
        <p:spPr>
          <a:xfrm rot="18431090">
            <a:off x="4021944" y="2395139"/>
            <a:ext cx="369699" cy="220869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3" name="ברק 32"/>
          <p:cNvSpPr/>
          <p:nvPr/>
        </p:nvSpPr>
        <p:spPr>
          <a:xfrm rot="20678172">
            <a:off x="5275943" y="5515562"/>
            <a:ext cx="155165" cy="91292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4" name="ברק 33"/>
          <p:cNvSpPr/>
          <p:nvPr/>
        </p:nvSpPr>
        <p:spPr>
          <a:xfrm rot="20678172">
            <a:off x="5347158" y="4097876"/>
            <a:ext cx="215160" cy="558253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5" name="ברק 34"/>
          <p:cNvSpPr/>
          <p:nvPr/>
        </p:nvSpPr>
        <p:spPr>
          <a:xfrm rot="1801894">
            <a:off x="7157434" y="5762290"/>
            <a:ext cx="121853" cy="972487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6" name="ברק 35"/>
          <p:cNvSpPr/>
          <p:nvPr/>
        </p:nvSpPr>
        <p:spPr>
          <a:xfrm rot="19019613">
            <a:off x="4304614" y="5254027"/>
            <a:ext cx="81528" cy="641399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7" name="ברק 36"/>
          <p:cNvSpPr/>
          <p:nvPr/>
        </p:nvSpPr>
        <p:spPr>
          <a:xfrm rot="19019613">
            <a:off x="7206922" y="5265274"/>
            <a:ext cx="81528" cy="640013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38" name="ברק 37"/>
          <p:cNvSpPr/>
          <p:nvPr/>
        </p:nvSpPr>
        <p:spPr>
          <a:xfrm rot="1801894">
            <a:off x="2768509" y="4766882"/>
            <a:ext cx="122729" cy="677416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40" name="קבוצה 39"/>
          <p:cNvGrpSpPr/>
          <p:nvPr/>
        </p:nvGrpSpPr>
        <p:grpSpPr>
          <a:xfrm>
            <a:off x="357701" y="3026815"/>
            <a:ext cx="6579704" cy="792037"/>
            <a:chOff x="-1401776" y="3537592"/>
            <a:chExt cx="6579704" cy="792037"/>
          </a:xfrm>
        </p:grpSpPr>
        <p:sp>
          <p:nvSpPr>
            <p:cNvPr id="41" name="צורה חופשית 40"/>
            <p:cNvSpPr/>
            <p:nvPr/>
          </p:nvSpPr>
          <p:spPr>
            <a:xfrm>
              <a:off x="242371" y="3646583"/>
              <a:ext cx="4935557" cy="683046"/>
            </a:xfrm>
            <a:custGeom>
              <a:avLst/>
              <a:gdLst>
                <a:gd name="connsiteX0" fmla="*/ 0 w 4935557"/>
                <a:gd name="connsiteY0" fmla="*/ 683046 h 683046"/>
                <a:gd name="connsiteX1" fmla="*/ 1487277 w 4935557"/>
                <a:gd name="connsiteY1" fmla="*/ 231354 h 683046"/>
                <a:gd name="connsiteX2" fmla="*/ 3404212 w 4935557"/>
                <a:gd name="connsiteY2" fmla="*/ 396607 h 683046"/>
                <a:gd name="connsiteX3" fmla="*/ 4935557 w 4935557"/>
                <a:gd name="connsiteY3" fmla="*/ 0 h 6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5557" h="683046">
                  <a:moveTo>
                    <a:pt x="0" y="683046"/>
                  </a:moveTo>
                  <a:cubicBezTo>
                    <a:pt x="459954" y="481070"/>
                    <a:pt x="919908" y="279094"/>
                    <a:pt x="1487277" y="231354"/>
                  </a:cubicBezTo>
                  <a:cubicBezTo>
                    <a:pt x="2054646" y="183614"/>
                    <a:pt x="2829499" y="435166"/>
                    <a:pt x="3404212" y="396607"/>
                  </a:cubicBezTo>
                  <a:cubicBezTo>
                    <a:pt x="3978925" y="358048"/>
                    <a:pt x="4457241" y="179024"/>
                    <a:pt x="4935557" y="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1401776" y="3537592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ndara"/>
                </a:rPr>
                <a:t>SouthBound interface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5990" y="145287"/>
            <a:ext cx="881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ireless </a:t>
            </a:r>
            <a:r>
              <a:rPr lang="en-US" sz="3600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ontroller </a:t>
            </a:r>
            <a:r>
              <a:rPr lang="en-US" sz="3600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lacement </a:t>
            </a:r>
            <a:r>
              <a:rPr lang="en-US" sz="3600" dirty="0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roblem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LTE-U-Heterogeneous Networks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תמונה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39" y="1279822"/>
            <a:ext cx="850106" cy="742950"/>
          </a:xfrm>
          <a:prstGeom prst="rect">
            <a:avLst/>
          </a:prstGeom>
        </p:spPr>
      </p:pic>
      <p:sp>
        <p:nvSpPr>
          <p:cNvPr id="46" name="ענן 11"/>
          <p:cNvSpPr/>
          <p:nvPr/>
        </p:nvSpPr>
        <p:spPr>
          <a:xfrm>
            <a:off x="5246564" y="2238793"/>
            <a:ext cx="1829544" cy="99880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51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62" y="2411956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תמונה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63" y="2389791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תמונה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89" y="2398103"/>
            <a:ext cx="317343" cy="6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ברק 19"/>
          <p:cNvSpPr/>
          <p:nvPr/>
        </p:nvSpPr>
        <p:spPr>
          <a:xfrm rot="2820111">
            <a:off x="4656877" y="2846985"/>
            <a:ext cx="585448" cy="243108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5" name="ברק 20"/>
          <p:cNvSpPr/>
          <p:nvPr/>
        </p:nvSpPr>
        <p:spPr>
          <a:xfrm rot="19872848">
            <a:off x="6064468" y="3027034"/>
            <a:ext cx="145522" cy="106391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6" name="ברק 21"/>
          <p:cNvSpPr/>
          <p:nvPr/>
        </p:nvSpPr>
        <p:spPr>
          <a:xfrm rot="19242352">
            <a:off x="7193578" y="2716725"/>
            <a:ext cx="193737" cy="192142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7" name="ברק 32"/>
          <p:cNvSpPr/>
          <p:nvPr/>
        </p:nvSpPr>
        <p:spPr>
          <a:xfrm rot="20678172">
            <a:off x="8214428" y="4726403"/>
            <a:ext cx="155165" cy="912920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69" name="ברק 34"/>
          <p:cNvSpPr/>
          <p:nvPr/>
        </p:nvSpPr>
        <p:spPr>
          <a:xfrm rot="1801894">
            <a:off x="6379181" y="4318143"/>
            <a:ext cx="121852" cy="972488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72" name="ברק 37"/>
          <p:cNvSpPr/>
          <p:nvPr/>
        </p:nvSpPr>
        <p:spPr>
          <a:xfrm rot="1801894">
            <a:off x="2163126" y="4607406"/>
            <a:ext cx="122729" cy="677416"/>
          </a:xfrm>
          <a:prstGeom prst="lightningBol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4" y="4377711"/>
            <a:ext cx="340471" cy="29007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21" y="4049653"/>
            <a:ext cx="340471" cy="29007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42" y="5075962"/>
            <a:ext cx="340471" cy="29007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94" y="4278741"/>
            <a:ext cx="340471" cy="290077"/>
          </a:xfrm>
          <a:prstGeom prst="rect">
            <a:avLst/>
          </a:prstGeom>
        </p:spPr>
      </p:pic>
      <p:pic>
        <p:nvPicPr>
          <p:cNvPr id="76" name="תמונה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" y="1345616"/>
            <a:ext cx="885825" cy="1000125"/>
          </a:xfrm>
          <a:prstGeom prst="rect">
            <a:avLst/>
          </a:prstGeom>
        </p:spPr>
      </p:pic>
      <p:pic>
        <p:nvPicPr>
          <p:cNvPr id="77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69" y="5124841"/>
            <a:ext cx="311645" cy="3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תמונה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94" y="5414046"/>
            <a:ext cx="312485" cy="3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תמונה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31" y="4420171"/>
            <a:ext cx="312485" cy="39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תמונה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0" y="3726127"/>
            <a:ext cx="311645" cy="3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תמונה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1" y="5709675"/>
            <a:ext cx="189909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79" y="4624181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" name="קבוצה 106"/>
          <p:cNvGrpSpPr/>
          <p:nvPr/>
        </p:nvGrpSpPr>
        <p:grpSpPr>
          <a:xfrm>
            <a:off x="2885145" y="1618068"/>
            <a:ext cx="1511937" cy="685349"/>
            <a:chOff x="2885145" y="1618068"/>
            <a:chExt cx="1511937" cy="685349"/>
          </a:xfrm>
        </p:grpSpPr>
        <p:sp>
          <p:nvSpPr>
            <p:cNvPr id="108" name="ענן 107"/>
            <p:cNvSpPr/>
            <p:nvPr/>
          </p:nvSpPr>
          <p:spPr>
            <a:xfrm>
              <a:off x="2985249" y="1618068"/>
              <a:ext cx="1347924" cy="68534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85145" y="1654018"/>
              <a:ext cx="1511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/>
                </a:rPr>
                <a:t>Wi-Fi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/>
                </a:rPr>
                <a:t>Operator</a:t>
              </a:r>
              <a:endParaRPr lang="en-US" sz="1600" dirty="0">
                <a:solidFill>
                  <a:prstClr val="black"/>
                </a:solidFill>
                <a:latin typeface="Candara"/>
              </a:endParaRPr>
            </a:p>
          </p:txBody>
        </p:sp>
      </p:grpSp>
      <p:grpSp>
        <p:nvGrpSpPr>
          <p:cNvPr id="110" name="קבוצה 109"/>
          <p:cNvGrpSpPr/>
          <p:nvPr/>
        </p:nvGrpSpPr>
        <p:grpSpPr>
          <a:xfrm>
            <a:off x="7270208" y="2387793"/>
            <a:ext cx="1511937" cy="685349"/>
            <a:chOff x="2885145" y="1618068"/>
            <a:chExt cx="1511937" cy="685349"/>
          </a:xfrm>
        </p:grpSpPr>
        <p:sp>
          <p:nvSpPr>
            <p:cNvPr id="111" name="ענן 110"/>
            <p:cNvSpPr/>
            <p:nvPr/>
          </p:nvSpPr>
          <p:spPr>
            <a:xfrm>
              <a:off x="2985249" y="1618068"/>
              <a:ext cx="1347924" cy="68534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85145" y="1654018"/>
              <a:ext cx="1511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Candara"/>
                </a:rPr>
                <a:t>LTE-U Operator </a:t>
              </a:r>
              <a:endParaRPr lang="en-US" sz="1600" dirty="0">
                <a:solidFill>
                  <a:prstClr val="black"/>
                </a:solidFill>
                <a:latin typeface="Candara"/>
              </a:endParaRPr>
            </a:p>
          </p:txBody>
        </p:sp>
      </p:grpSp>
      <p:pic>
        <p:nvPicPr>
          <p:cNvPr id="73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29" y="6244673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51" y="5386165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32" y="6244673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54" y="5052952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95" y="5547091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65" y="5228266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תמונה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27" y="5270062"/>
            <a:ext cx="189908" cy="48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ברק 56"/>
          <p:cNvSpPr/>
          <p:nvPr/>
        </p:nvSpPr>
        <p:spPr>
          <a:xfrm rot="18431090" flipH="1">
            <a:off x="1961784" y="3054015"/>
            <a:ext cx="508920" cy="116590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58" name="ברק 57"/>
          <p:cNvSpPr/>
          <p:nvPr/>
        </p:nvSpPr>
        <p:spPr>
          <a:xfrm rot="18431090" flipH="1">
            <a:off x="2306607" y="2989883"/>
            <a:ext cx="668324" cy="136727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51872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7150" y="110786"/>
            <a:ext cx="73662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0000FF"/>
                </a:solidFill>
              </a:rPr>
              <a:t>NFV: Location and Coordination Problems</a:t>
            </a:r>
            <a:endParaRPr b="1">
              <a:solidFill>
                <a:srgbClr val="0000FF"/>
              </a:solidFill>
            </a:endParaRPr>
          </a:p>
          <a:p>
            <a:r>
              <a:rPr lang="en" sz="2200">
                <a:solidFill>
                  <a:srgbClr val="0000FF"/>
                </a:solidFill>
              </a:rPr>
              <a:t>Yuval Emek &amp; Shay Kutten, Technion</a:t>
            </a:r>
            <a:endParaRPr sz="2200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0647" y="1498235"/>
            <a:ext cx="5844300" cy="4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Place NFs to </a:t>
            </a: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optimize coverage</a:t>
            </a:r>
            <a:endParaRPr sz="1600" b="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Minimize distances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371600" lvl="2" indent="-317500" algn="l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■"/>
            </a:pP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max, average, </a:t>
            </a:r>
            <a:r>
              <a:rPr lang="en" sz="1600" b="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-norm</a:t>
            </a:r>
            <a:endParaRPr sz="1600" b="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Minimize #NFs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Uncertain scenarios</a:t>
            </a: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captured by </a:t>
            </a:r>
            <a:r>
              <a:rPr lang="en" sz="1600" b="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probabilistic </a:t>
            </a: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models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Probabilistic link delays</a:t>
            </a:r>
            <a:endParaRPr sz="1600" b="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Distances are </a:t>
            </a: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random variables</a:t>
            </a:r>
            <a:endParaRPr sz="1600" b="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Minimize max, average, </a:t>
            </a:r>
            <a:r>
              <a:rPr lang="en" sz="1600" b="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-norm in expectation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Inter-SDNs</a:t>
            </a:r>
            <a:endParaRPr sz="1600" b="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Demands in netwrok A can be served by NFs in network B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Probabilistic external NF locations</a:t>
            </a:r>
            <a:endParaRPr sz="1600" b="0" kern="0"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max, average, </a:t>
            </a:r>
            <a:r>
              <a:rPr lang="en" sz="1600" b="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-norm distance are </a:t>
            </a: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random variables</a:t>
            </a:r>
            <a:endParaRPr sz="1600" b="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Minimize expectation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Optimization problems are computationally intractable</a:t>
            </a:r>
            <a:endParaRPr sz="16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914400" lvl="1" indent="-317500"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6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Design efficient </a:t>
            </a:r>
            <a:r>
              <a:rPr lang="en" sz="1600" b="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approximation algorithms</a:t>
            </a:r>
            <a:endParaRPr sz="1600" b="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Publication</a:t>
            </a:r>
            <a:r>
              <a:rPr lang="en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Efficient Job Dispatching in Emerging Clouds.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Shimon Bitton</a:t>
            </a:r>
            <a:r>
              <a:rPr lang="en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Yuval Emek, and Shay Kutten.</a:t>
            </a:r>
            <a:endParaRPr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INFOCOM 2018</a:t>
            </a:r>
            <a:endParaRPr sz="1400" b="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7532751" y="1149989"/>
            <a:ext cx="1553875" cy="2159613"/>
            <a:chOff x="7456550" y="368938"/>
            <a:chExt cx="1553875" cy="2159613"/>
          </a:xfrm>
        </p:grpSpPr>
        <p:sp>
          <p:nvSpPr>
            <p:cNvPr id="57" name="Google Shape;57;p13"/>
            <p:cNvSpPr/>
            <p:nvPr/>
          </p:nvSpPr>
          <p:spPr>
            <a:xfrm>
              <a:off x="7852450" y="15551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8376838" y="1721338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311225" y="1132525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792025" y="829625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907425" y="793500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8311225" y="23101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7852450" y="2091750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92025" y="19919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8792025" y="1410788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7456550" y="113251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456550" y="18426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8268825" y="368938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7456550" y="4223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456550" y="23101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1" name="Google Shape;71;p13"/>
            <p:cNvCxnSpPr>
              <a:stCxn id="63" idx="3"/>
              <a:endCxn id="70" idx="7"/>
            </p:cNvCxnSpPr>
            <p:nvPr/>
          </p:nvCxnSpPr>
          <p:spPr>
            <a:xfrm flipH="1">
              <a:off x="7642934" y="2278166"/>
              <a:ext cx="241500" cy="6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13"/>
            <p:cNvCxnSpPr>
              <a:stCxn id="63" idx="5"/>
              <a:endCxn id="62" idx="1"/>
            </p:cNvCxnSpPr>
            <p:nvPr/>
          </p:nvCxnSpPr>
          <p:spPr>
            <a:xfrm>
              <a:off x="8038866" y="2278166"/>
              <a:ext cx="304200" cy="6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13"/>
            <p:cNvCxnSpPr>
              <a:stCxn id="63" idx="1"/>
              <a:endCxn id="67" idx="5"/>
            </p:cNvCxnSpPr>
            <p:nvPr/>
          </p:nvCxnSpPr>
          <p:spPr>
            <a:xfrm rot="10800000">
              <a:off x="7642934" y="2028934"/>
              <a:ext cx="241500" cy="94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13"/>
            <p:cNvCxnSpPr>
              <a:stCxn id="63" idx="0"/>
              <a:endCxn id="57" idx="4"/>
            </p:cNvCxnSpPr>
            <p:nvPr/>
          </p:nvCxnSpPr>
          <p:spPr>
            <a:xfrm rot="10800000">
              <a:off x="7961650" y="1773450"/>
              <a:ext cx="0" cy="31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13"/>
            <p:cNvCxnSpPr>
              <a:stCxn id="65" idx="3"/>
              <a:endCxn id="58" idx="7"/>
            </p:cNvCxnSpPr>
            <p:nvPr/>
          </p:nvCxnSpPr>
          <p:spPr>
            <a:xfrm flipH="1">
              <a:off x="8563309" y="1597204"/>
              <a:ext cx="260700" cy="15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13"/>
            <p:cNvCxnSpPr>
              <a:stCxn id="65" idx="4"/>
              <a:endCxn id="64" idx="0"/>
            </p:cNvCxnSpPr>
            <p:nvPr/>
          </p:nvCxnSpPr>
          <p:spPr>
            <a:xfrm>
              <a:off x="8901225" y="1629188"/>
              <a:ext cx="0" cy="36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13"/>
            <p:cNvCxnSpPr>
              <a:stCxn id="65" idx="0"/>
              <a:endCxn id="60" idx="4"/>
            </p:cNvCxnSpPr>
            <p:nvPr/>
          </p:nvCxnSpPr>
          <p:spPr>
            <a:xfrm rot="10800000">
              <a:off x="8901225" y="1048088"/>
              <a:ext cx="0" cy="36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3"/>
            <p:cNvCxnSpPr>
              <a:stCxn id="61" idx="1"/>
              <a:endCxn id="69" idx="5"/>
            </p:cNvCxnSpPr>
            <p:nvPr/>
          </p:nvCxnSpPr>
          <p:spPr>
            <a:xfrm rot="10800000">
              <a:off x="7643009" y="608884"/>
              <a:ext cx="296400" cy="21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3"/>
            <p:cNvCxnSpPr>
              <a:stCxn id="61" idx="3"/>
              <a:endCxn id="66" idx="7"/>
            </p:cNvCxnSpPr>
            <p:nvPr/>
          </p:nvCxnSpPr>
          <p:spPr>
            <a:xfrm flipH="1">
              <a:off x="7643009" y="979916"/>
              <a:ext cx="296400" cy="18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3"/>
            <p:cNvCxnSpPr>
              <a:stCxn id="61" idx="7"/>
              <a:endCxn id="68" idx="3"/>
            </p:cNvCxnSpPr>
            <p:nvPr/>
          </p:nvCxnSpPr>
          <p:spPr>
            <a:xfrm rot="10800000" flipH="1">
              <a:off x="8093841" y="555484"/>
              <a:ext cx="207000" cy="27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13"/>
            <p:cNvCxnSpPr>
              <a:stCxn id="61" idx="5"/>
              <a:endCxn id="59" idx="1"/>
            </p:cNvCxnSpPr>
            <p:nvPr/>
          </p:nvCxnSpPr>
          <p:spPr>
            <a:xfrm>
              <a:off x="8093841" y="979916"/>
              <a:ext cx="249300" cy="18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" name="Google Shape;82;p13"/>
          <p:cNvGrpSpPr/>
          <p:nvPr/>
        </p:nvGrpSpPr>
        <p:grpSpPr>
          <a:xfrm>
            <a:off x="6313551" y="3664589"/>
            <a:ext cx="2544475" cy="2159613"/>
            <a:chOff x="6465950" y="2883538"/>
            <a:chExt cx="2544475" cy="2159613"/>
          </a:xfrm>
        </p:grpSpPr>
        <p:sp>
          <p:nvSpPr>
            <p:cNvPr id="83" name="Google Shape;83;p13"/>
            <p:cNvSpPr/>
            <p:nvPr/>
          </p:nvSpPr>
          <p:spPr>
            <a:xfrm>
              <a:off x="7852450" y="40697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376838" y="4235938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463625" y="3570925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792025" y="3344225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907425" y="3308100"/>
              <a:ext cx="218400" cy="2184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311225" y="4824750"/>
              <a:ext cx="218400" cy="2184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852450" y="46063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8792025" y="4506550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8792025" y="3925388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456550" y="364711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456550" y="43572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116425" y="2883538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456550" y="29369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7456550" y="4824750"/>
              <a:ext cx="218400" cy="2184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99350" y="32417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999350" y="3927563"/>
              <a:ext cx="218400" cy="2184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6846950" y="46133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465950" y="4232363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465950" y="3546563"/>
              <a:ext cx="218400" cy="2184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465950" y="2936963"/>
              <a:ext cx="218400" cy="2184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03" name="Google Shape;103;p13"/>
            <p:cNvCxnSpPr>
              <a:stCxn id="102" idx="3"/>
              <a:endCxn id="102" idx="7"/>
            </p:cNvCxnSpPr>
            <p:nvPr/>
          </p:nvCxnSpPr>
          <p:spPr>
            <a:xfrm rot="10800000" flipH="1">
              <a:off x="6497934" y="2968879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3"/>
            <p:cNvCxnSpPr>
              <a:stCxn id="102" idx="1"/>
              <a:endCxn id="102" idx="5"/>
            </p:cNvCxnSpPr>
            <p:nvPr/>
          </p:nvCxnSpPr>
          <p:spPr>
            <a:xfrm>
              <a:off x="6497934" y="2968946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3"/>
            <p:cNvCxnSpPr>
              <a:stCxn id="88" idx="1"/>
              <a:endCxn id="88" idx="5"/>
            </p:cNvCxnSpPr>
            <p:nvPr/>
          </p:nvCxnSpPr>
          <p:spPr>
            <a:xfrm>
              <a:off x="8343209" y="4856734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13"/>
            <p:cNvCxnSpPr>
              <a:stCxn id="88" idx="3"/>
              <a:endCxn id="88" idx="7"/>
            </p:cNvCxnSpPr>
            <p:nvPr/>
          </p:nvCxnSpPr>
          <p:spPr>
            <a:xfrm rot="10800000" flipH="1">
              <a:off x="8343209" y="4856666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3"/>
            <p:cNvCxnSpPr>
              <a:stCxn id="98" idx="1"/>
              <a:endCxn id="98" idx="5"/>
            </p:cNvCxnSpPr>
            <p:nvPr/>
          </p:nvCxnSpPr>
          <p:spPr>
            <a:xfrm>
              <a:off x="7031334" y="3959546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13"/>
            <p:cNvCxnSpPr>
              <a:stCxn id="98" idx="3"/>
              <a:endCxn id="98" idx="7"/>
            </p:cNvCxnSpPr>
            <p:nvPr/>
          </p:nvCxnSpPr>
          <p:spPr>
            <a:xfrm rot="10800000" flipH="1">
              <a:off x="7031334" y="3959479"/>
              <a:ext cx="154500" cy="15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" name="Google Shape;109;p13"/>
            <p:cNvSpPr/>
            <p:nvPr/>
          </p:nvSpPr>
          <p:spPr>
            <a:xfrm>
              <a:off x="8639625" y="2887025"/>
              <a:ext cx="218400" cy="2184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b="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10" name="Google Shape;110;p13"/>
            <p:cNvCxnSpPr>
              <a:stCxn id="96" idx="2"/>
              <a:endCxn id="99" idx="5"/>
            </p:cNvCxnSpPr>
            <p:nvPr/>
          </p:nvCxnSpPr>
          <p:spPr>
            <a:xfrm rot="10800000">
              <a:off x="7033250" y="4799850"/>
              <a:ext cx="423300" cy="13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3"/>
            <p:cNvCxnSpPr>
              <a:stCxn id="96" idx="0"/>
              <a:endCxn id="93" idx="4"/>
            </p:cNvCxnSpPr>
            <p:nvPr/>
          </p:nvCxnSpPr>
          <p:spPr>
            <a:xfrm rot="10800000">
              <a:off x="7565750" y="4575750"/>
              <a:ext cx="0" cy="24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3"/>
            <p:cNvCxnSpPr>
              <a:stCxn id="96" idx="7"/>
              <a:endCxn id="89" idx="2"/>
            </p:cNvCxnSpPr>
            <p:nvPr/>
          </p:nvCxnSpPr>
          <p:spPr>
            <a:xfrm rot="10800000" flipH="1">
              <a:off x="7642966" y="4715434"/>
              <a:ext cx="209400" cy="141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3"/>
            <p:cNvCxnSpPr>
              <a:stCxn id="101" idx="4"/>
              <a:endCxn id="100" idx="0"/>
            </p:cNvCxnSpPr>
            <p:nvPr/>
          </p:nvCxnSpPr>
          <p:spPr>
            <a:xfrm>
              <a:off x="6575150" y="3764963"/>
              <a:ext cx="0" cy="46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3"/>
            <p:cNvCxnSpPr>
              <a:stCxn id="101" idx="7"/>
              <a:endCxn id="97" idx="2"/>
            </p:cNvCxnSpPr>
            <p:nvPr/>
          </p:nvCxnSpPr>
          <p:spPr>
            <a:xfrm rot="10800000" flipH="1">
              <a:off x="6652366" y="3350846"/>
              <a:ext cx="347100" cy="227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3"/>
            <p:cNvCxnSpPr>
              <a:stCxn id="87" idx="3"/>
              <a:endCxn id="92" idx="7"/>
            </p:cNvCxnSpPr>
            <p:nvPr/>
          </p:nvCxnSpPr>
          <p:spPr>
            <a:xfrm flipH="1">
              <a:off x="7643009" y="3494516"/>
              <a:ext cx="296400" cy="184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3"/>
            <p:cNvCxnSpPr>
              <a:stCxn id="87" idx="1"/>
              <a:endCxn id="95" idx="5"/>
            </p:cNvCxnSpPr>
            <p:nvPr/>
          </p:nvCxnSpPr>
          <p:spPr>
            <a:xfrm rot="10800000">
              <a:off x="7643009" y="3123484"/>
              <a:ext cx="296400" cy="216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3"/>
            <p:cNvCxnSpPr>
              <a:stCxn id="87" idx="7"/>
              <a:endCxn id="94" idx="3"/>
            </p:cNvCxnSpPr>
            <p:nvPr/>
          </p:nvCxnSpPr>
          <p:spPr>
            <a:xfrm rot="10800000" flipH="1">
              <a:off x="8093841" y="3070084"/>
              <a:ext cx="54600" cy="270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3"/>
            <p:cNvCxnSpPr>
              <a:stCxn id="86" idx="0"/>
              <a:endCxn id="109" idx="5"/>
            </p:cNvCxnSpPr>
            <p:nvPr/>
          </p:nvCxnSpPr>
          <p:spPr>
            <a:xfrm rot="10800000">
              <a:off x="8825925" y="3073325"/>
              <a:ext cx="75300" cy="270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13"/>
            <p:cNvCxnSpPr>
              <a:stCxn id="86" idx="3"/>
              <a:endCxn id="85" idx="7"/>
            </p:cNvCxnSpPr>
            <p:nvPr/>
          </p:nvCxnSpPr>
          <p:spPr>
            <a:xfrm flipH="1">
              <a:off x="8650009" y="3530641"/>
              <a:ext cx="174000" cy="7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13"/>
            <p:cNvCxnSpPr>
              <a:stCxn id="84" idx="2"/>
              <a:endCxn id="83" idx="5"/>
            </p:cNvCxnSpPr>
            <p:nvPr/>
          </p:nvCxnSpPr>
          <p:spPr>
            <a:xfrm rot="10800000">
              <a:off x="8038738" y="4256038"/>
              <a:ext cx="338100" cy="8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3"/>
            <p:cNvCxnSpPr>
              <a:stCxn id="84" idx="7"/>
              <a:endCxn id="91" idx="3"/>
            </p:cNvCxnSpPr>
            <p:nvPr/>
          </p:nvCxnSpPr>
          <p:spPr>
            <a:xfrm rot="10800000" flipH="1">
              <a:off x="8563254" y="4111921"/>
              <a:ext cx="260700" cy="156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3"/>
            <p:cNvCxnSpPr>
              <a:stCxn id="84" idx="5"/>
              <a:endCxn id="90" idx="1"/>
            </p:cNvCxnSpPr>
            <p:nvPr/>
          </p:nvCxnSpPr>
          <p:spPr>
            <a:xfrm>
              <a:off x="8563254" y="4422354"/>
              <a:ext cx="260700" cy="1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44233603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pPr>
              <a:defRPr/>
            </a:pPr>
            <a:fld id="{4DA4E8F7-B090-473C-85E7-8D43BA52E820}" type="slidenum">
              <a:rPr lang="he-IL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89" y="0"/>
            <a:ext cx="4790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50411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pPr>
              <a:defRPr/>
            </a:pPr>
            <a:fld id="{4DA4E8F7-B090-473C-85E7-8D43BA52E820}" type="slidenum">
              <a:rPr lang="he-IL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12" y="0"/>
            <a:ext cx="514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2533"/>
      </p:ext>
    </p:extLst>
  </p:cSld>
  <p:clrMapOvr>
    <a:masterClrMapping/>
  </p:clrMapOvr>
  <p:transition spd="slow" advClick="0" advTm="5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pPr>
              <a:defRPr/>
            </a:pPr>
            <a:fld id="{4DA4E8F7-B090-473C-85E7-8D43BA52E820}" type="slidenum">
              <a:rPr lang="he-IL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08"/>
            <a:ext cx="9144000" cy="67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4115"/>
      </p:ext>
    </p:extLst>
  </p:cSld>
  <p:clrMapOvr>
    <a:masterClrMapping/>
  </p:clrMapOvr>
  <p:transition spd="slow" advClick="0" advTm="5000">
    <p:cut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saac Keslassy - Techn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0000"/>
      </a:accent2>
      <a:accent3>
        <a:srgbClr val="FFFFFF"/>
      </a:accent3>
      <a:accent4>
        <a:srgbClr val="000000"/>
      </a:accent4>
      <a:accent5>
        <a:srgbClr val="0070C0"/>
      </a:accent5>
      <a:accent6>
        <a:srgbClr val="009900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Template_Corp_4x3_C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Template_Corp_4x3_Cla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31442</TotalTime>
  <Words>1475</Words>
  <Application>Microsoft Office PowerPoint</Application>
  <PresentationFormat>On-screen Show (4:3)</PresentationFormat>
  <Paragraphs>283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Candara</vt:lpstr>
      <vt:lpstr>Comic Sans MS</vt:lpstr>
      <vt:lpstr>NimbusRomNo9L-Regu</vt:lpstr>
      <vt:lpstr>Noto Sans CJK SC Regular</vt:lpstr>
      <vt:lpstr>Symbol</vt:lpstr>
      <vt:lpstr>Tahoma</vt:lpstr>
      <vt:lpstr>Times New Roman</vt:lpstr>
      <vt:lpstr>Wingdings</vt:lpstr>
      <vt:lpstr>Isaac Keslassy - Technion</vt:lpstr>
      <vt:lpstr>PPT_Template_Corp_4x3_Claw</vt:lpstr>
      <vt:lpstr>1_PPT_Template_Corp_4x3_Claw</vt:lpstr>
      <vt:lpstr>Simple Light</vt:lpstr>
      <vt:lpstr>Waveform</vt:lpstr>
      <vt:lpstr>Office Theme</vt:lpstr>
      <vt:lpstr>Multi-Core NFV Uri Weiser &amp; Isaac Keslassy Technion – with ADVA</vt:lpstr>
      <vt:lpstr>PowerPoint Presentation</vt:lpstr>
      <vt:lpstr>PowerPoint Presentation</vt:lpstr>
      <vt:lpstr> אלגוריתמים לתזמור משאבים ברשת מִתַּכְנֶתֶת Prof Guy Even, EE@TAU/Dr Moti Medina, ECE@BGU/Prof Boaz Patt-Shamir, EE@TAU/ Dr Dror Rawitz, EE@BIU with Dr Yaakov Stein @RAD</vt:lpstr>
      <vt:lpstr>PowerPoint Presentation</vt:lpstr>
      <vt:lpstr>NFV: Location and Coordination Problems Yuval Emek &amp; Shay Kutten, Technion</vt:lpstr>
      <vt:lpstr>PowerPoint Presentation</vt:lpstr>
      <vt:lpstr>PowerPoint Presentation</vt:lpstr>
      <vt:lpstr>PowerPoint Presentation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Topics</dc:title>
  <dc:creator>Isaac Keslassy</dc:creator>
  <cp:lastModifiedBy>Yaakov Stein</cp:lastModifiedBy>
  <cp:revision>3371</cp:revision>
  <cp:lastPrinted>2011-06-26T11:50:15Z</cp:lastPrinted>
  <dcterms:created xsi:type="dcterms:W3CDTF">2003-08-17T20:18:11Z</dcterms:created>
  <dcterms:modified xsi:type="dcterms:W3CDTF">2019-05-31T14:11:27Z</dcterms:modified>
</cp:coreProperties>
</file>