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589da78afa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589da78afa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title"/>
          </p:nvPr>
        </p:nvSpPr>
        <p:spPr>
          <a:xfrm>
            <a:off x="83100" y="-12175"/>
            <a:ext cx="7366200" cy="994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0000FF"/>
                </a:solidFill>
              </a:rPr>
              <a:t>NFV: Location and Coordination Problems</a:t>
            </a:r>
            <a:endParaRPr b="1">
              <a:solidFill>
                <a:srgbClr val="0000FF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rgbClr val="0000FF"/>
                </a:solidFill>
              </a:rPr>
              <a:t>Yuval Emek &amp; Shay Kutten, Technion</a:t>
            </a:r>
            <a:endParaRPr sz="2200">
              <a:solidFill>
                <a:srgbClr val="0000FF"/>
              </a:solidFill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140625" y="967650"/>
            <a:ext cx="5844300" cy="407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Place NFs to </a:t>
            </a:r>
            <a:r>
              <a:rPr lang="en">
                <a:solidFill>
                  <a:srgbClr val="FF0000"/>
                </a:solidFill>
              </a:rPr>
              <a:t>optimize coverage</a:t>
            </a:r>
            <a:endParaRPr>
              <a:solidFill>
                <a:srgbClr val="FF0000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Minimize distances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400"/>
              <a:buChar char="■"/>
            </a:pPr>
            <a:r>
              <a:rPr lang="en">
                <a:solidFill>
                  <a:srgbClr val="FF0000"/>
                </a:solidFill>
              </a:rPr>
              <a:t>m</a:t>
            </a:r>
            <a:r>
              <a:rPr lang="en">
                <a:solidFill>
                  <a:srgbClr val="FF0000"/>
                </a:solidFill>
              </a:rPr>
              <a:t>ax, average, </a:t>
            </a:r>
            <a:r>
              <a:rPr i="1" lang="en">
                <a:solidFill>
                  <a:srgbClr val="FF0000"/>
                </a:solidFill>
              </a:rPr>
              <a:t>p</a:t>
            </a:r>
            <a:r>
              <a:rPr lang="en">
                <a:solidFill>
                  <a:srgbClr val="FF0000"/>
                </a:solidFill>
              </a:rPr>
              <a:t>-norm</a:t>
            </a:r>
            <a:endParaRPr>
              <a:solidFill>
                <a:srgbClr val="FF0000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Minimize</a:t>
            </a:r>
            <a:r>
              <a:rPr lang="en">
                <a:solidFill>
                  <a:schemeClr val="dk1"/>
                </a:solidFill>
              </a:rPr>
              <a:t> #NFs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>
                <a:solidFill>
                  <a:srgbClr val="FF0000"/>
                </a:solidFill>
              </a:rPr>
              <a:t>Uncertain scenarios</a:t>
            </a:r>
            <a:r>
              <a:rPr lang="en"/>
              <a:t> captured by probabilisitc models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400"/>
              <a:buChar char="●"/>
            </a:pPr>
            <a:r>
              <a:rPr lang="en">
                <a:solidFill>
                  <a:srgbClr val="0000FF"/>
                </a:solidFill>
              </a:rPr>
              <a:t>Probabilistic link delays</a:t>
            </a:r>
            <a:endParaRPr>
              <a:solidFill>
                <a:srgbClr val="0000FF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Distances are </a:t>
            </a:r>
            <a:r>
              <a:rPr lang="en">
                <a:solidFill>
                  <a:srgbClr val="FF0000"/>
                </a:solidFill>
              </a:rPr>
              <a:t>random variables</a:t>
            </a:r>
            <a:endParaRPr>
              <a:solidFill>
                <a:srgbClr val="FF0000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Minimize max, average, </a:t>
            </a:r>
            <a:r>
              <a:rPr i="1" lang="en"/>
              <a:t>p</a:t>
            </a:r>
            <a:r>
              <a:rPr lang="en"/>
              <a:t>-norm in expectation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400"/>
              <a:buChar char="●"/>
            </a:pPr>
            <a:r>
              <a:rPr lang="en">
                <a:solidFill>
                  <a:srgbClr val="0000FF"/>
                </a:solidFill>
              </a:rPr>
              <a:t>Inter-SDNs</a:t>
            </a:r>
            <a:endParaRPr>
              <a:solidFill>
                <a:srgbClr val="0000FF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Demands in netwrok A can be served by NFs in network B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400"/>
              <a:buChar char="●"/>
            </a:pPr>
            <a:r>
              <a:rPr lang="en">
                <a:solidFill>
                  <a:srgbClr val="0000FF"/>
                </a:solidFill>
              </a:rPr>
              <a:t>Probabilistic external NF locations</a:t>
            </a:r>
            <a:endParaRPr>
              <a:solidFill>
                <a:srgbClr val="0000FF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m</a:t>
            </a:r>
            <a:r>
              <a:rPr lang="en"/>
              <a:t>ax, average, </a:t>
            </a:r>
            <a:r>
              <a:rPr i="1" lang="en"/>
              <a:t>p</a:t>
            </a:r>
            <a:r>
              <a:rPr lang="en"/>
              <a:t>-norm distance are </a:t>
            </a:r>
            <a:r>
              <a:rPr lang="en">
                <a:solidFill>
                  <a:srgbClr val="FF0000"/>
                </a:solidFill>
              </a:rPr>
              <a:t>random variables</a:t>
            </a:r>
            <a:endParaRPr>
              <a:solidFill>
                <a:srgbClr val="FF0000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Minimize expectation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>
                <a:solidFill>
                  <a:schemeClr val="dk1"/>
                </a:solidFill>
              </a:rPr>
              <a:t>O</a:t>
            </a:r>
            <a:r>
              <a:rPr lang="en">
                <a:solidFill>
                  <a:schemeClr val="dk1"/>
                </a:solidFill>
              </a:rPr>
              <a:t>ptimization problems are </a:t>
            </a:r>
            <a:r>
              <a:rPr lang="en"/>
              <a:t>c</a:t>
            </a:r>
            <a:r>
              <a:rPr lang="en"/>
              <a:t>omputationally intractable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Design efficient </a:t>
            </a:r>
            <a:r>
              <a:rPr lang="en">
                <a:solidFill>
                  <a:srgbClr val="FF0000"/>
                </a:solidFill>
              </a:rPr>
              <a:t>approximation algorithms</a:t>
            </a:r>
            <a:endParaRPr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Publication: </a:t>
            </a:r>
            <a:r>
              <a:rPr lang="en" sz="1100"/>
              <a:t>Efficient Job Dispatching in Emerging Clouds.</a:t>
            </a:r>
            <a:endParaRPr sz="11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Shimon Bitton, Yuval Emek, and Shay Kutten.</a:t>
            </a:r>
            <a:endParaRPr sz="11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100"/>
              <a:t>INFOCOM 2018</a:t>
            </a:r>
            <a:endParaRPr i="1" sz="1100"/>
          </a:p>
        </p:txBody>
      </p:sp>
      <p:grpSp>
        <p:nvGrpSpPr>
          <p:cNvPr id="56" name="Google Shape;56;p13"/>
          <p:cNvGrpSpPr/>
          <p:nvPr/>
        </p:nvGrpSpPr>
        <p:grpSpPr>
          <a:xfrm>
            <a:off x="7532750" y="292738"/>
            <a:ext cx="1553875" cy="2159613"/>
            <a:chOff x="7456550" y="368938"/>
            <a:chExt cx="1553875" cy="2159613"/>
          </a:xfrm>
        </p:grpSpPr>
        <p:sp>
          <p:nvSpPr>
            <p:cNvPr id="57" name="Google Shape;57;p13"/>
            <p:cNvSpPr/>
            <p:nvPr/>
          </p:nvSpPr>
          <p:spPr>
            <a:xfrm>
              <a:off x="7852450" y="1555150"/>
              <a:ext cx="218400" cy="218400"/>
            </a:xfrm>
            <a:prstGeom prst="ellipse">
              <a:avLst/>
            </a:prstGeom>
            <a:solidFill>
              <a:srgbClr val="0000FF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" name="Google Shape;58;p13"/>
            <p:cNvSpPr/>
            <p:nvPr/>
          </p:nvSpPr>
          <p:spPr>
            <a:xfrm>
              <a:off x="8376838" y="1721338"/>
              <a:ext cx="218400" cy="218400"/>
            </a:xfrm>
            <a:prstGeom prst="ellipse">
              <a:avLst/>
            </a:prstGeom>
            <a:solidFill>
              <a:srgbClr val="0000FF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" name="Google Shape;59;p13"/>
            <p:cNvSpPr/>
            <p:nvPr/>
          </p:nvSpPr>
          <p:spPr>
            <a:xfrm>
              <a:off x="8311225" y="1132525"/>
              <a:ext cx="218400" cy="218400"/>
            </a:xfrm>
            <a:prstGeom prst="ellipse">
              <a:avLst/>
            </a:prstGeom>
            <a:solidFill>
              <a:srgbClr val="0000FF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0" name="Google Shape;60;p13"/>
            <p:cNvSpPr/>
            <p:nvPr/>
          </p:nvSpPr>
          <p:spPr>
            <a:xfrm>
              <a:off x="8792025" y="829625"/>
              <a:ext cx="218400" cy="218400"/>
            </a:xfrm>
            <a:prstGeom prst="ellipse">
              <a:avLst/>
            </a:prstGeom>
            <a:solidFill>
              <a:srgbClr val="0000FF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1" name="Google Shape;61;p13"/>
            <p:cNvSpPr/>
            <p:nvPr/>
          </p:nvSpPr>
          <p:spPr>
            <a:xfrm>
              <a:off x="7907425" y="793500"/>
              <a:ext cx="218400" cy="218400"/>
            </a:xfrm>
            <a:prstGeom prst="ellipse">
              <a:avLst/>
            </a:prstGeom>
            <a:solidFill>
              <a:srgbClr val="FF0000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2" name="Google Shape;62;p13"/>
            <p:cNvSpPr/>
            <p:nvPr/>
          </p:nvSpPr>
          <p:spPr>
            <a:xfrm>
              <a:off x="8311225" y="2310150"/>
              <a:ext cx="218400" cy="218400"/>
            </a:xfrm>
            <a:prstGeom prst="ellipse">
              <a:avLst/>
            </a:prstGeom>
            <a:solidFill>
              <a:srgbClr val="0000FF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3" name="Google Shape;63;p13"/>
            <p:cNvSpPr/>
            <p:nvPr/>
          </p:nvSpPr>
          <p:spPr>
            <a:xfrm>
              <a:off x="7852450" y="2091750"/>
              <a:ext cx="218400" cy="218400"/>
            </a:xfrm>
            <a:prstGeom prst="ellipse">
              <a:avLst/>
            </a:prstGeom>
            <a:solidFill>
              <a:srgbClr val="FF0000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4" name="Google Shape;64;p13"/>
            <p:cNvSpPr/>
            <p:nvPr/>
          </p:nvSpPr>
          <p:spPr>
            <a:xfrm>
              <a:off x="8792025" y="1991950"/>
              <a:ext cx="218400" cy="218400"/>
            </a:xfrm>
            <a:prstGeom prst="ellipse">
              <a:avLst/>
            </a:prstGeom>
            <a:solidFill>
              <a:srgbClr val="0000FF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" name="Google Shape;65;p13"/>
            <p:cNvSpPr/>
            <p:nvPr/>
          </p:nvSpPr>
          <p:spPr>
            <a:xfrm>
              <a:off x="8792025" y="1410788"/>
              <a:ext cx="218400" cy="218400"/>
            </a:xfrm>
            <a:prstGeom prst="ellipse">
              <a:avLst/>
            </a:prstGeom>
            <a:solidFill>
              <a:srgbClr val="FF0000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6" name="Google Shape;66;p13"/>
            <p:cNvSpPr/>
            <p:nvPr/>
          </p:nvSpPr>
          <p:spPr>
            <a:xfrm>
              <a:off x="7456550" y="1132513"/>
              <a:ext cx="218400" cy="218400"/>
            </a:xfrm>
            <a:prstGeom prst="ellipse">
              <a:avLst/>
            </a:prstGeom>
            <a:solidFill>
              <a:srgbClr val="0000FF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7" name="Google Shape;67;p13"/>
            <p:cNvSpPr/>
            <p:nvPr/>
          </p:nvSpPr>
          <p:spPr>
            <a:xfrm>
              <a:off x="7456550" y="1842663"/>
              <a:ext cx="218400" cy="218400"/>
            </a:xfrm>
            <a:prstGeom prst="ellipse">
              <a:avLst/>
            </a:prstGeom>
            <a:solidFill>
              <a:srgbClr val="0000FF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" name="Google Shape;68;p13"/>
            <p:cNvSpPr/>
            <p:nvPr/>
          </p:nvSpPr>
          <p:spPr>
            <a:xfrm>
              <a:off x="8268825" y="368938"/>
              <a:ext cx="218400" cy="218400"/>
            </a:xfrm>
            <a:prstGeom prst="ellipse">
              <a:avLst/>
            </a:prstGeom>
            <a:solidFill>
              <a:srgbClr val="0000FF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9" name="Google Shape;69;p13"/>
            <p:cNvSpPr/>
            <p:nvPr/>
          </p:nvSpPr>
          <p:spPr>
            <a:xfrm>
              <a:off x="7456550" y="422363"/>
              <a:ext cx="218400" cy="218400"/>
            </a:xfrm>
            <a:prstGeom prst="ellipse">
              <a:avLst/>
            </a:prstGeom>
            <a:solidFill>
              <a:srgbClr val="0000FF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0" name="Google Shape;70;p13"/>
            <p:cNvSpPr/>
            <p:nvPr/>
          </p:nvSpPr>
          <p:spPr>
            <a:xfrm>
              <a:off x="7456550" y="2310150"/>
              <a:ext cx="218400" cy="218400"/>
            </a:xfrm>
            <a:prstGeom prst="ellipse">
              <a:avLst/>
            </a:prstGeom>
            <a:solidFill>
              <a:srgbClr val="0000FF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71" name="Google Shape;71;p13"/>
            <p:cNvCxnSpPr>
              <a:stCxn id="63" idx="3"/>
              <a:endCxn id="70" idx="7"/>
            </p:cNvCxnSpPr>
            <p:nvPr/>
          </p:nvCxnSpPr>
          <p:spPr>
            <a:xfrm flipH="1">
              <a:off x="7642934" y="2278166"/>
              <a:ext cx="241500" cy="639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2" name="Google Shape;72;p13"/>
            <p:cNvCxnSpPr>
              <a:stCxn id="63" idx="5"/>
              <a:endCxn id="62" idx="1"/>
            </p:cNvCxnSpPr>
            <p:nvPr/>
          </p:nvCxnSpPr>
          <p:spPr>
            <a:xfrm>
              <a:off x="8038866" y="2278166"/>
              <a:ext cx="304200" cy="639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3" name="Google Shape;73;p13"/>
            <p:cNvCxnSpPr>
              <a:stCxn id="63" idx="1"/>
              <a:endCxn id="67" idx="5"/>
            </p:cNvCxnSpPr>
            <p:nvPr/>
          </p:nvCxnSpPr>
          <p:spPr>
            <a:xfrm rot="10800000">
              <a:off x="7642934" y="2028934"/>
              <a:ext cx="241500" cy="948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4" name="Google Shape;74;p13"/>
            <p:cNvCxnSpPr>
              <a:stCxn id="63" idx="0"/>
              <a:endCxn id="57" idx="4"/>
            </p:cNvCxnSpPr>
            <p:nvPr/>
          </p:nvCxnSpPr>
          <p:spPr>
            <a:xfrm rot="10800000">
              <a:off x="7961650" y="1773450"/>
              <a:ext cx="0" cy="3183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5" name="Google Shape;75;p13"/>
            <p:cNvCxnSpPr>
              <a:stCxn id="65" idx="3"/>
              <a:endCxn id="58" idx="7"/>
            </p:cNvCxnSpPr>
            <p:nvPr/>
          </p:nvCxnSpPr>
          <p:spPr>
            <a:xfrm flipH="1">
              <a:off x="8563309" y="1597204"/>
              <a:ext cx="260700" cy="1560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6" name="Google Shape;76;p13"/>
            <p:cNvCxnSpPr>
              <a:stCxn id="65" idx="4"/>
              <a:endCxn id="64" idx="0"/>
            </p:cNvCxnSpPr>
            <p:nvPr/>
          </p:nvCxnSpPr>
          <p:spPr>
            <a:xfrm>
              <a:off x="8901225" y="1629188"/>
              <a:ext cx="0" cy="3627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7" name="Google Shape;77;p13"/>
            <p:cNvCxnSpPr>
              <a:stCxn id="65" idx="0"/>
              <a:endCxn id="60" idx="4"/>
            </p:cNvCxnSpPr>
            <p:nvPr/>
          </p:nvCxnSpPr>
          <p:spPr>
            <a:xfrm rot="10800000">
              <a:off x="8901225" y="1048088"/>
              <a:ext cx="0" cy="3627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8" name="Google Shape;78;p13"/>
            <p:cNvCxnSpPr>
              <a:stCxn id="61" idx="1"/>
              <a:endCxn id="69" idx="5"/>
            </p:cNvCxnSpPr>
            <p:nvPr/>
          </p:nvCxnSpPr>
          <p:spPr>
            <a:xfrm rot="10800000">
              <a:off x="7643009" y="608884"/>
              <a:ext cx="296400" cy="2166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9" name="Google Shape;79;p13"/>
            <p:cNvCxnSpPr>
              <a:stCxn id="61" idx="3"/>
              <a:endCxn id="66" idx="7"/>
            </p:cNvCxnSpPr>
            <p:nvPr/>
          </p:nvCxnSpPr>
          <p:spPr>
            <a:xfrm flipH="1">
              <a:off x="7643009" y="979916"/>
              <a:ext cx="296400" cy="1845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0" name="Google Shape;80;p13"/>
            <p:cNvCxnSpPr>
              <a:stCxn id="61" idx="7"/>
              <a:endCxn id="68" idx="3"/>
            </p:cNvCxnSpPr>
            <p:nvPr/>
          </p:nvCxnSpPr>
          <p:spPr>
            <a:xfrm flipH="1" rot="10800000">
              <a:off x="8093841" y="555484"/>
              <a:ext cx="207000" cy="2700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1" name="Google Shape;81;p13"/>
            <p:cNvCxnSpPr>
              <a:stCxn id="61" idx="5"/>
              <a:endCxn id="59" idx="1"/>
            </p:cNvCxnSpPr>
            <p:nvPr/>
          </p:nvCxnSpPr>
          <p:spPr>
            <a:xfrm>
              <a:off x="8093841" y="979916"/>
              <a:ext cx="249300" cy="1845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82" name="Google Shape;82;p13"/>
          <p:cNvGrpSpPr/>
          <p:nvPr/>
        </p:nvGrpSpPr>
        <p:grpSpPr>
          <a:xfrm>
            <a:off x="6313550" y="2807338"/>
            <a:ext cx="2544475" cy="2159613"/>
            <a:chOff x="6465950" y="2883538"/>
            <a:chExt cx="2544475" cy="2159613"/>
          </a:xfrm>
        </p:grpSpPr>
        <p:sp>
          <p:nvSpPr>
            <p:cNvPr id="83" name="Google Shape;83;p13"/>
            <p:cNvSpPr/>
            <p:nvPr/>
          </p:nvSpPr>
          <p:spPr>
            <a:xfrm>
              <a:off x="7852450" y="4069750"/>
              <a:ext cx="218400" cy="218400"/>
            </a:xfrm>
            <a:prstGeom prst="ellipse">
              <a:avLst/>
            </a:prstGeom>
            <a:solidFill>
              <a:srgbClr val="0000FF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" name="Google Shape;84;p13"/>
            <p:cNvSpPr/>
            <p:nvPr/>
          </p:nvSpPr>
          <p:spPr>
            <a:xfrm>
              <a:off x="8376838" y="4235938"/>
              <a:ext cx="218400" cy="218400"/>
            </a:xfrm>
            <a:prstGeom prst="ellipse">
              <a:avLst/>
            </a:prstGeom>
            <a:solidFill>
              <a:srgbClr val="FF0000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" name="Google Shape;85;p13"/>
            <p:cNvSpPr/>
            <p:nvPr/>
          </p:nvSpPr>
          <p:spPr>
            <a:xfrm>
              <a:off x="8463625" y="3570925"/>
              <a:ext cx="218400" cy="218400"/>
            </a:xfrm>
            <a:prstGeom prst="ellipse">
              <a:avLst/>
            </a:prstGeom>
            <a:solidFill>
              <a:srgbClr val="0000FF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6" name="Google Shape;86;p13"/>
            <p:cNvSpPr/>
            <p:nvPr/>
          </p:nvSpPr>
          <p:spPr>
            <a:xfrm>
              <a:off x="8792025" y="3344225"/>
              <a:ext cx="218400" cy="218400"/>
            </a:xfrm>
            <a:prstGeom prst="ellipse">
              <a:avLst/>
            </a:prstGeom>
            <a:solidFill>
              <a:srgbClr val="FF0000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13"/>
            <p:cNvSpPr/>
            <p:nvPr/>
          </p:nvSpPr>
          <p:spPr>
            <a:xfrm>
              <a:off x="7907425" y="3308100"/>
              <a:ext cx="218400" cy="218400"/>
            </a:xfrm>
            <a:prstGeom prst="ellipse">
              <a:avLst/>
            </a:prstGeom>
            <a:solidFill>
              <a:srgbClr val="00FF00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" name="Google Shape;88;p13"/>
            <p:cNvSpPr/>
            <p:nvPr/>
          </p:nvSpPr>
          <p:spPr>
            <a:xfrm>
              <a:off x="8311225" y="4824750"/>
              <a:ext cx="218400" cy="218400"/>
            </a:xfrm>
            <a:prstGeom prst="ellipse">
              <a:avLst/>
            </a:prstGeom>
            <a:solidFill>
              <a:srgbClr val="00FF00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9" name="Google Shape;89;p13"/>
            <p:cNvSpPr/>
            <p:nvPr/>
          </p:nvSpPr>
          <p:spPr>
            <a:xfrm>
              <a:off x="7852450" y="4606350"/>
              <a:ext cx="218400" cy="218400"/>
            </a:xfrm>
            <a:prstGeom prst="ellipse">
              <a:avLst/>
            </a:prstGeom>
            <a:solidFill>
              <a:srgbClr val="0000FF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0" name="Google Shape;90;p13"/>
            <p:cNvSpPr/>
            <p:nvPr/>
          </p:nvSpPr>
          <p:spPr>
            <a:xfrm>
              <a:off x="8792025" y="4506550"/>
              <a:ext cx="218400" cy="218400"/>
            </a:xfrm>
            <a:prstGeom prst="ellipse">
              <a:avLst/>
            </a:prstGeom>
            <a:solidFill>
              <a:srgbClr val="0000FF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1" name="Google Shape;91;p13"/>
            <p:cNvSpPr/>
            <p:nvPr/>
          </p:nvSpPr>
          <p:spPr>
            <a:xfrm>
              <a:off x="8792025" y="3925388"/>
              <a:ext cx="218400" cy="218400"/>
            </a:xfrm>
            <a:prstGeom prst="ellipse">
              <a:avLst/>
            </a:prstGeom>
            <a:solidFill>
              <a:srgbClr val="0000FF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2" name="Google Shape;92;p13"/>
            <p:cNvSpPr/>
            <p:nvPr/>
          </p:nvSpPr>
          <p:spPr>
            <a:xfrm>
              <a:off x="7456550" y="3647113"/>
              <a:ext cx="218400" cy="218400"/>
            </a:xfrm>
            <a:prstGeom prst="ellipse">
              <a:avLst/>
            </a:prstGeom>
            <a:solidFill>
              <a:srgbClr val="0000FF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3" name="Google Shape;93;p13"/>
            <p:cNvSpPr/>
            <p:nvPr/>
          </p:nvSpPr>
          <p:spPr>
            <a:xfrm>
              <a:off x="7456550" y="4357263"/>
              <a:ext cx="218400" cy="218400"/>
            </a:xfrm>
            <a:prstGeom prst="ellipse">
              <a:avLst/>
            </a:prstGeom>
            <a:solidFill>
              <a:srgbClr val="0000FF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" name="Google Shape;94;p13"/>
            <p:cNvSpPr/>
            <p:nvPr/>
          </p:nvSpPr>
          <p:spPr>
            <a:xfrm>
              <a:off x="8116425" y="2883538"/>
              <a:ext cx="218400" cy="218400"/>
            </a:xfrm>
            <a:prstGeom prst="ellipse">
              <a:avLst/>
            </a:prstGeom>
            <a:solidFill>
              <a:srgbClr val="0000FF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5" name="Google Shape;95;p13"/>
            <p:cNvSpPr/>
            <p:nvPr/>
          </p:nvSpPr>
          <p:spPr>
            <a:xfrm>
              <a:off x="7456550" y="2936963"/>
              <a:ext cx="218400" cy="218400"/>
            </a:xfrm>
            <a:prstGeom prst="ellipse">
              <a:avLst/>
            </a:prstGeom>
            <a:solidFill>
              <a:srgbClr val="0000FF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6" name="Google Shape;96;p13"/>
            <p:cNvSpPr/>
            <p:nvPr/>
          </p:nvSpPr>
          <p:spPr>
            <a:xfrm>
              <a:off x="7456550" y="4824750"/>
              <a:ext cx="218400" cy="218400"/>
            </a:xfrm>
            <a:prstGeom prst="ellipse">
              <a:avLst/>
            </a:prstGeom>
            <a:solidFill>
              <a:srgbClr val="00FF00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7" name="Google Shape;97;p13"/>
            <p:cNvSpPr/>
            <p:nvPr/>
          </p:nvSpPr>
          <p:spPr>
            <a:xfrm>
              <a:off x="6999350" y="3241763"/>
              <a:ext cx="218400" cy="218400"/>
            </a:xfrm>
            <a:prstGeom prst="ellipse">
              <a:avLst/>
            </a:prstGeom>
            <a:solidFill>
              <a:srgbClr val="0000FF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8" name="Google Shape;98;p13"/>
            <p:cNvSpPr/>
            <p:nvPr/>
          </p:nvSpPr>
          <p:spPr>
            <a:xfrm>
              <a:off x="6999350" y="3927563"/>
              <a:ext cx="218400" cy="218400"/>
            </a:xfrm>
            <a:prstGeom prst="ellipse">
              <a:avLst/>
            </a:prstGeom>
            <a:solidFill>
              <a:srgbClr val="00FF00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9" name="Google Shape;99;p13"/>
            <p:cNvSpPr/>
            <p:nvPr/>
          </p:nvSpPr>
          <p:spPr>
            <a:xfrm>
              <a:off x="6846950" y="4613363"/>
              <a:ext cx="218400" cy="218400"/>
            </a:xfrm>
            <a:prstGeom prst="ellipse">
              <a:avLst/>
            </a:prstGeom>
            <a:solidFill>
              <a:srgbClr val="0000FF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0" name="Google Shape;100;p13"/>
            <p:cNvSpPr/>
            <p:nvPr/>
          </p:nvSpPr>
          <p:spPr>
            <a:xfrm>
              <a:off x="6465950" y="4232363"/>
              <a:ext cx="218400" cy="218400"/>
            </a:xfrm>
            <a:prstGeom prst="ellipse">
              <a:avLst/>
            </a:prstGeom>
            <a:solidFill>
              <a:srgbClr val="0000FF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1" name="Google Shape;101;p13"/>
            <p:cNvSpPr/>
            <p:nvPr/>
          </p:nvSpPr>
          <p:spPr>
            <a:xfrm>
              <a:off x="6465950" y="3546563"/>
              <a:ext cx="218400" cy="218400"/>
            </a:xfrm>
            <a:prstGeom prst="ellipse">
              <a:avLst/>
            </a:prstGeom>
            <a:solidFill>
              <a:srgbClr val="FF0000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" name="Google Shape;102;p13"/>
            <p:cNvSpPr/>
            <p:nvPr/>
          </p:nvSpPr>
          <p:spPr>
            <a:xfrm>
              <a:off x="6465950" y="2936963"/>
              <a:ext cx="218400" cy="218400"/>
            </a:xfrm>
            <a:prstGeom prst="ellipse">
              <a:avLst/>
            </a:prstGeom>
            <a:solidFill>
              <a:srgbClr val="00FF00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103" name="Google Shape;103;p13"/>
            <p:cNvCxnSpPr>
              <a:stCxn id="102" idx="3"/>
              <a:endCxn id="102" idx="7"/>
            </p:cNvCxnSpPr>
            <p:nvPr/>
          </p:nvCxnSpPr>
          <p:spPr>
            <a:xfrm flipH="1" rot="10800000">
              <a:off x="6497934" y="2968879"/>
              <a:ext cx="154500" cy="1545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04" name="Google Shape;104;p13"/>
            <p:cNvCxnSpPr>
              <a:stCxn id="102" idx="1"/>
              <a:endCxn id="102" idx="5"/>
            </p:cNvCxnSpPr>
            <p:nvPr/>
          </p:nvCxnSpPr>
          <p:spPr>
            <a:xfrm>
              <a:off x="6497934" y="2968946"/>
              <a:ext cx="154500" cy="1545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05" name="Google Shape;105;p13"/>
            <p:cNvCxnSpPr>
              <a:stCxn id="88" idx="1"/>
              <a:endCxn id="88" idx="5"/>
            </p:cNvCxnSpPr>
            <p:nvPr/>
          </p:nvCxnSpPr>
          <p:spPr>
            <a:xfrm>
              <a:off x="8343209" y="4856734"/>
              <a:ext cx="154500" cy="1545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06" name="Google Shape;106;p13"/>
            <p:cNvCxnSpPr>
              <a:stCxn id="88" idx="3"/>
              <a:endCxn id="88" idx="7"/>
            </p:cNvCxnSpPr>
            <p:nvPr/>
          </p:nvCxnSpPr>
          <p:spPr>
            <a:xfrm flipH="1" rot="10800000">
              <a:off x="8343209" y="4856666"/>
              <a:ext cx="154500" cy="1545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07" name="Google Shape;107;p13"/>
            <p:cNvCxnSpPr>
              <a:stCxn id="98" idx="1"/>
              <a:endCxn id="98" idx="5"/>
            </p:cNvCxnSpPr>
            <p:nvPr/>
          </p:nvCxnSpPr>
          <p:spPr>
            <a:xfrm>
              <a:off x="7031334" y="3959546"/>
              <a:ext cx="154500" cy="1545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08" name="Google Shape;108;p13"/>
            <p:cNvCxnSpPr>
              <a:stCxn id="98" idx="3"/>
              <a:endCxn id="98" idx="7"/>
            </p:cNvCxnSpPr>
            <p:nvPr/>
          </p:nvCxnSpPr>
          <p:spPr>
            <a:xfrm flipH="1" rot="10800000">
              <a:off x="7031334" y="3959479"/>
              <a:ext cx="154500" cy="1545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109" name="Google Shape;109;p13"/>
            <p:cNvSpPr/>
            <p:nvPr/>
          </p:nvSpPr>
          <p:spPr>
            <a:xfrm>
              <a:off x="8639625" y="2887025"/>
              <a:ext cx="218400" cy="218400"/>
            </a:xfrm>
            <a:prstGeom prst="ellipse">
              <a:avLst/>
            </a:prstGeom>
            <a:solidFill>
              <a:srgbClr val="0000FF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110" name="Google Shape;110;p13"/>
            <p:cNvCxnSpPr>
              <a:stCxn id="96" idx="2"/>
              <a:endCxn id="99" idx="5"/>
            </p:cNvCxnSpPr>
            <p:nvPr/>
          </p:nvCxnSpPr>
          <p:spPr>
            <a:xfrm rot="10800000">
              <a:off x="7033250" y="4799850"/>
              <a:ext cx="423300" cy="1341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11" name="Google Shape;111;p13"/>
            <p:cNvCxnSpPr>
              <a:stCxn id="96" idx="0"/>
              <a:endCxn id="93" idx="4"/>
            </p:cNvCxnSpPr>
            <p:nvPr/>
          </p:nvCxnSpPr>
          <p:spPr>
            <a:xfrm rot="10800000">
              <a:off x="7565750" y="4575750"/>
              <a:ext cx="0" cy="2490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12" name="Google Shape;112;p13"/>
            <p:cNvCxnSpPr>
              <a:stCxn id="96" idx="7"/>
              <a:endCxn id="89" idx="2"/>
            </p:cNvCxnSpPr>
            <p:nvPr/>
          </p:nvCxnSpPr>
          <p:spPr>
            <a:xfrm flipH="1" rot="10800000">
              <a:off x="7642966" y="4715434"/>
              <a:ext cx="209400" cy="1413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13" name="Google Shape;113;p13"/>
            <p:cNvCxnSpPr>
              <a:stCxn id="101" idx="4"/>
              <a:endCxn id="100" idx="0"/>
            </p:cNvCxnSpPr>
            <p:nvPr/>
          </p:nvCxnSpPr>
          <p:spPr>
            <a:xfrm>
              <a:off x="6575150" y="3764963"/>
              <a:ext cx="0" cy="4674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14" name="Google Shape;114;p13"/>
            <p:cNvCxnSpPr>
              <a:stCxn id="101" idx="7"/>
              <a:endCxn id="97" idx="2"/>
            </p:cNvCxnSpPr>
            <p:nvPr/>
          </p:nvCxnSpPr>
          <p:spPr>
            <a:xfrm flipH="1" rot="10800000">
              <a:off x="6652366" y="3350846"/>
              <a:ext cx="347100" cy="2277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15" name="Google Shape;115;p13"/>
            <p:cNvCxnSpPr>
              <a:stCxn id="87" idx="3"/>
              <a:endCxn id="92" idx="7"/>
            </p:cNvCxnSpPr>
            <p:nvPr/>
          </p:nvCxnSpPr>
          <p:spPr>
            <a:xfrm flipH="1">
              <a:off x="7643009" y="3494516"/>
              <a:ext cx="296400" cy="1845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16" name="Google Shape;116;p13"/>
            <p:cNvCxnSpPr>
              <a:stCxn id="87" idx="1"/>
              <a:endCxn id="95" idx="5"/>
            </p:cNvCxnSpPr>
            <p:nvPr/>
          </p:nvCxnSpPr>
          <p:spPr>
            <a:xfrm rot="10800000">
              <a:off x="7643009" y="3123484"/>
              <a:ext cx="296400" cy="2166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17" name="Google Shape;117;p13"/>
            <p:cNvCxnSpPr>
              <a:stCxn id="87" idx="7"/>
              <a:endCxn id="94" idx="3"/>
            </p:cNvCxnSpPr>
            <p:nvPr/>
          </p:nvCxnSpPr>
          <p:spPr>
            <a:xfrm flipH="1" rot="10800000">
              <a:off x="8093841" y="3070084"/>
              <a:ext cx="54600" cy="2700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18" name="Google Shape;118;p13"/>
            <p:cNvCxnSpPr>
              <a:stCxn id="86" idx="0"/>
              <a:endCxn id="109" idx="5"/>
            </p:cNvCxnSpPr>
            <p:nvPr/>
          </p:nvCxnSpPr>
          <p:spPr>
            <a:xfrm rot="10800000">
              <a:off x="8825925" y="3073325"/>
              <a:ext cx="75300" cy="2709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19" name="Google Shape;119;p13"/>
            <p:cNvCxnSpPr>
              <a:stCxn id="86" idx="3"/>
              <a:endCxn id="85" idx="7"/>
            </p:cNvCxnSpPr>
            <p:nvPr/>
          </p:nvCxnSpPr>
          <p:spPr>
            <a:xfrm flipH="1">
              <a:off x="8650009" y="3530641"/>
              <a:ext cx="174000" cy="723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20" name="Google Shape;120;p13"/>
            <p:cNvCxnSpPr>
              <a:stCxn id="84" idx="2"/>
              <a:endCxn id="83" idx="5"/>
            </p:cNvCxnSpPr>
            <p:nvPr/>
          </p:nvCxnSpPr>
          <p:spPr>
            <a:xfrm rot="10800000">
              <a:off x="8038738" y="4256038"/>
              <a:ext cx="338100" cy="891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21" name="Google Shape;121;p13"/>
            <p:cNvCxnSpPr>
              <a:stCxn id="84" idx="7"/>
              <a:endCxn id="91" idx="3"/>
            </p:cNvCxnSpPr>
            <p:nvPr/>
          </p:nvCxnSpPr>
          <p:spPr>
            <a:xfrm flipH="1" rot="10800000">
              <a:off x="8563254" y="4111921"/>
              <a:ext cx="260700" cy="1560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22" name="Google Shape;122;p13"/>
            <p:cNvCxnSpPr>
              <a:stCxn id="84" idx="5"/>
              <a:endCxn id="90" idx="1"/>
            </p:cNvCxnSpPr>
            <p:nvPr/>
          </p:nvCxnSpPr>
          <p:spPr>
            <a:xfrm>
              <a:off x="8563254" y="4422354"/>
              <a:ext cx="260700" cy="1161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