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63" r:id="rId3"/>
  </p:sldMasterIdLst>
  <p:notesMasterIdLst>
    <p:notesMasterId r:id="rId5"/>
  </p:notesMasterIdLst>
  <p:handoutMasterIdLst>
    <p:handoutMasterId r:id="rId6"/>
  </p:handoutMasterIdLst>
  <p:sldIdLst>
    <p:sldId id="1522" r:id="rId4"/>
  </p:sldIdLst>
  <p:sldSz cx="9144000" cy="6858000" type="screen4x3"/>
  <p:notesSz cx="6794500" cy="9931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8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CC"/>
    <a:srgbClr val="00FF00"/>
    <a:srgbClr val="800000"/>
    <a:srgbClr val="B2B2B2"/>
    <a:srgbClr val="DDDDDD"/>
    <a:srgbClr val="FFFF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24" autoAdjust="0"/>
    <p:restoredTop sz="95356" autoAdjust="0"/>
  </p:normalViewPr>
  <p:slideViewPr>
    <p:cSldViewPr>
      <p:cViewPr varScale="1">
        <p:scale>
          <a:sx n="104" d="100"/>
          <a:sy n="104" d="100"/>
        </p:scale>
        <p:origin x="750" y="120"/>
      </p:cViewPr>
      <p:guideLst>
        <p:guide orient="horz" pos="398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3437" y="86"/>
      </p:cViewPr>
      <p:guideLst>
        <p:guide orient="horz" pos="3128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829"/>
            <a:ext cx="2944486" cy="496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0" tIns="47079" rIns="94160" bIns="47079" numCol="1" anchor="b" anchorCtr="0" compatLnSpc="1">
            <a:prstTxWarp prst="textNoShape">
              <a:avLst/>
            </a:prstTxWarp>
          </a:bodyPr>
          <a:lstStyle>
            <a:lvl1pPr algn="l" defTabSz="942044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496" y="9433829"/>
            <a:ext cx="2944486" cy="496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0" tIns="47079" rIns="94160" bIns="47079" numCol="1" anchor="b" anchorCtr="0" compatLnSpc="1">
            <a:prstTxWarp prst="textNoShape">
              <a:avLst/>
            </a:prstTxWarp>
          </a:bodyPr>
          <a:lstStyle>
            <a:lvl1pPr algn="r" defTabSz="942044">
              <a:defRPr sz="1300" b="0">
                <a:latin typeface="Arial" charset="0"/>
              </a:defRPr>
            </a:lvl1pPr>
          </a:lstStyle>
          <a:p>
            <a:pPr>
              <a:defRPr/>
            </a:pPr>
            <a:fld id="{4DA4E8F7-B090-473C-85E7-8D43BA52E820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989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486" cy="496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0" tIns="47079" rIns="94160" bIns="47079" numCol="1" anchor="t" anchorCtr="0" compatLnSpc="1">
            <a:prstTxWarp prst="textNoShape">
              <a:avLst/>
            </a:prstTxWarp>
          </a:bodyPr>
          <a:lstStyle>
            <a:lvl1pPr algn="l" defTabSz="942044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496" y="0"/>
            <a:ext cx="2944486" cy="496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0" tIns="47079" rIns="94160" bIns="47079" numCol="1" anchor="t" anchorCtr="0" compatLnSpc="1">
            <a:prstTxWarp prst="textNoShape">
              <a:avLst/>
            </a:prstTxWarp>
          </a:bodyPr>
          <a:lstStyle>
            <a:lvl1pPr algn="r" defTabSz="942044">
              <a:defRPr sz="1300" b="0">
                <a:latin typeface="Arial" charset="0"/>
              </a:defRPr>
            </a:lvl1pPr>
          </a:lstStyle>
          <a:p>
            <a:pPr>
              <a:defRPr/>
            </a:pPr>
            <a:fld id="{540EA318-9CAD-4C19-9D97-6DB43DC5F803}" type="datetime1">
              <a:rPr lang="en-US"/>
              <a:pPr>
                <a:defRPr/>
              </a:pPr>
              <a:t>12-May-19</a:t>
            </a:fld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6125"/>
            <a:ext cx="4964112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47" y="4718455"/>
            <a:ext cx="5436208" cy="4467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0" tIns="47079" rIns="94160" bIns="47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829"/>
            <a:ext cx="2944486" cy="496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0" tIns="47079" rIns="94160" bIns="47079" numCol="1" anchor="b" anchorCtr="0" compatLnSpc="1">
            <a:prstTxWarp prst="textNoShape">
              <a:avLst/>
            </a:prstTxWarp>
          </a:bodyPr>
          <a:lstStyle>
            <a:lvl1pPr algn="l" defTabSz="942044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496" y="9433829"/>
            <a:ext cx="2944486" cy="496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0" tIns="47079" rIns="94160" bIns="47079" numCol="1" anchor="b" anchorCtr="0" compatLnSpc="1">
            <a:prstTxWarp prst="textNoShape">
              <a:avLst/>
            </a:prstTxWarp>
          </a:bodyPr>
          <a:lstStyle>
            <a:lvl1pPr algn="r" defTabSz="942044">
              <a:defRPr sz="1300" b="0">
                <a:latin typeface="Arial" charset="0"/>
              </a:defRPr>
            </a:lvl1pPr>
          </a:lstStyle>
          <a:p>
            <a:pPr>
              <a:defRPr/>
            </a:pPr>
            <a:fld id="{86707EE3-407C-48C9-8A1D-B5A17D8C4CB0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067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24259337-2F58-4BDB-AEC2-51335DCB63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FEAF4-4EBA-48EB-B1AA-8BF45F6D8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61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306722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032638"/>
            <a:ext cx="6858000" cy="147732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algn="l">
              <a:defRPr/>
            </a:pPr>
            <a:endParaRPr lang="en-US" b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algn="l">
              <a:defRPr/>
            </a:pPr>
            <a:endParaRPr lang="en-US" b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8D374CE0-E5C5-4EB6-8586-DD7352389FC7}" type="slidenum">
              <a:rPr lang="en-US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38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07133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032637"/>
            <a:ext cx="6858000" cy="147732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algn="l">
              <a:defRPr/>
            </a:pPr>
            <a:endParaRPr lang="en-US" b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algn="l">
              <a:defRPr/>
            </a:pPr>
            <a:endParaRPr lang="en-US" b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5CCEB92F-DB15-404C-B859-36DC2ECFA92E}" type="slidenum">
              <a:rPr lang="en-US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8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E6686F6B-5164-4B8D-A1B8-E64E003932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FEAF4-4EBA-48EB-B1AA-8BF45F6D8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172741" y="6335198"/>
            <a:ext cx="2944486" cy="496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0" tIns="47079" rIns="94160" bIns="47079" numCol="1" anchor="b" anchorCtr="0" compatLnSpc="1">
            <a:prstTxWarp prst="textNoShape">
              <a:avLst/>
            </a:prstTxWarp>
          </a:bodyPr>
          <a:lstStyle>
            <a:lvl1pPr algn="r" defTabSz="942044">
              <a:defRPr sz="1300" b="0">
                <a:latin typeface="Arial" charset="0"/>
              </a:defRPr>
            </a:lvl1pPr>
          </a:lstStyle>
          <a:p>
            <a:pPr>
              <a:defRPr/>
            </a:pPr>
            <a:fld id="{4DA4E8F7-B090-473C-85E7-8D43BA52E820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AC9212-2424-4395-ACEC-611F3A9A41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FEAF4-4EBA-48EB-B1AA-8BF45F6D8E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2" charset="2"/>
        <a:buChar char="Ø"/>
        <a:defRPr sz="2800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321"/>
            <a:ext cx="7391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10400" y="6471286"/>
            <a:ext cx="2133600" cy="365760"/>
          </a:xfrm>
          <a:prstGeom prst="rect">
            <a:avLst/>
          </a:prstGeom>
        </p:spPr>
        <p:txBody>
          <a:bodyPr/>
          <a:lstStyle>
            <a:lvl1pPr algn="r" eaLnBrk="1" hangingPunct="1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b="0">
                <a:solidFill>
                  <a:prstClr val="white"/>
                </a:solidFill>
              </a:rPr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1056293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ＭＳ Ｐゴシック" pitchFamily="-110" charset="-128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pitchFamily="-110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pitchFamily="-110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pitchFamily="-110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pitchFamily="-110" charset="-128"/>
          <a:cs typeface="ＭＳ Ｐゴシック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3B9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3B9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3B9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3B900"/>
          </a:solidFill>
          <a:latin typeface="Arial" charset="0"/>
        </a:defRPr>
      </a:lvl9pPr>
    </p:titleStyle>
    <p:bodyStyle>
      <a:lvl1pPr marL="344488" indent="-344488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4"/>
        </a:buBlip>
        <a:defRPr sz="2400" b="1">
          <a:solidFill>
            <a:schemeClr val="bg1"/>
          </a:solidFill>
          <a:latin typeface="+mn-lt"/>
          <a:ea typeface="ＭＳ Ｐゴシック" pitchFamily="-110" charset="-128"/>
          <a:cs typeface="ＭＳ Ｐゴシック"/>
        </a:defRPr>
      </a:lvl1pPr>
      <a:lvl2pPr marL="914400" indent="-342900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4"/>
        </a:buBlip>
        <a:defRPr sz="2000" b="1">
          <a:solidFill>
            <a:schemeClr val="bg1"/>
          </a:solidFill>
          <a:latin typeface="+mn-lt"/>
          <a:ea typeface="ＭＳ Ｐゴシック" pitchFamily="-110" charset="-128"/>
          <a:cs typeface="ＭＳ Ｐゴシック"/>
        </a:defRPr>
      </a:lvl2pPr>
      <a:lvl3pPr marL="1371600" indent="-282575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4"/>
        </a:buBlip>
        <a:defRPr b="1">
          <a:solidFill>
            <a:schemeClr val="bg1"/>
          </a:solidFill>
          <a:latin typeface="+mn-lt"/>
          <a:ea typeface="ＭＳ Ｐゴシック" pitchFamily="-110" charset="-128"/>
          <a:cs typeface="ＭＳ Ｐゴシック"/>
        </a:defRPr>
      </a:lvl3pPr>
      <a:lvl4pPr marL="177482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ＭＳ Ｐゴシック" pitchFamily="-110" charset="-128"/>
          <a:cs typeface="ＭＳ Ｐゴシック"/>
        </a:defRPr>
      </a:lvl4pPr>
      <a:lvl5pPr marL="2117725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0" charset="-128"/>
          <a:cs typeface="ＭＳ Ｐゴシック"/>
        </a:defRPr>
      </a:lvl5pPr>
      <a:lvl6pPr marL="25749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30321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893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9465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320"/>
            <a:ext cx="7391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10400" y="6471286"/>
            <a:ext cx="2133600" cy="365760"/>
          </a:xfrm>
          <a:prstGeom prst="rect">
            <a:avLst/>
          </a:prstGeom>
        </p:spPr>
        <p:txBody>
          <a:bodyPr/>
          <a:lstStyle>
            <a:lvl1pPr algn="r" eaLnBrk="1" hangingPunct="1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b="0">
                <a:solidFill>
                  <a:prstClr val="white"/>
                </a:solidFill>
              </a:rPr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6901215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ＭＳ Ｐゴシック" pitchFamily="-110" charset="-128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pitchFamily="-110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pitchFamily="-110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pitchFamily="-110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pitchFamily="-110" charset="-128"/>
          <a:cs typeface="ＭＳ Ｐゴシック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3B9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3B9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3B9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3B900"/>
          </a:solidFill>
          <a:latin typeface="Arial" charset="0"/>
        </a:defRPr>
      </a:lvl9pPr>
    </p:titleStyle>
    <p:bodyStyle>
      <a:lvl1pPr marL="344488" indent="-344488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4"/>
        </a:buBlip>
        <a:defRPr sz="2400" b="1">
          <a:solidFill>
            <a:schemeClr val="bg1"/>
          </a:solidFill>
          <a:latin typeface="+mn-lt"/>
          <a:ea typeface="ＭＳ Ｐゴシック" pitchFamily="-110" charset="-128"/>
          <a:cs typeface="ＭＳ Ｐゴシック"/>
        </a:defRPr>
      </a:lvl1pPr>
      <a:lvl2pPr marL="914400" indent="-342900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4"/>
        </a:buBlip>
        <a:defRPr sz="2000" b="1">
          <a:solidFill>
            <a:schemeClr val="bg1"/>
          </a:solidFill>
          <a:latin typeface="+mn-lt"/>
          <a:ea typeface="ＭＳ Ｐゴシック" pitchFamily="-110" charset="-128"/>
          <a:cs typeface="ＭＳ Ｐゴシック"/>
        </a:defRPr>
      </a:lvl2pPr>
      <a:lvl3pPr marL="1371600" indent="-282575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4"/>
        </a:buBlip>
        <a:defRPr b="1">
          <a:solidFill>
            <a:schemeClr val="bg1"/>
          </a:solidFill>
          <a:latin typeface="+mn-lt"/>
          <a:ea typeface="ＭＳ Ｐゴシック" pitchFamily="-110" charset="-128"/>
          <a:cs typeface="ＭＳ Ｐゴシック"/>
        </a:defRPr>
      </a:lvl3pPr>
      <a:lvl4pPr marL="177482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ＭＳ Ｐゴシック" pitchFamily="-110" charset="-128"/>
          <a:cs typeface="ＭＳ Ｐゴシック"/>
        </a:defRPr>
      </a:lvl4pPr>
      <a:lvl5pPr marL="2117725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0" charset="-128"/>
          <a:cs typeface="ＭＳ Ｐゴシック"/>
        </a:defRPr>
      </a:lvl5pPr>
      <a:lvl6pPr marL="25749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30321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893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9465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34311"/>
          </a:xfrm>
        </p:spPr>
        <p:txBody>
          <a:bodyPr/>
          <a:lstStyle/>
          <a:p>
            <a:r>
              <a:rPr lang="en-US" altLang="en-US" sz="2800" dirty="0">
                <a:ea typeface="ＭＳ Ｐゴシック" pitchFamily="34" charset="-128"/>
              </a:rPr>
              <a:t>Multi-Core NFV</a:t>
            </a:r>
            <a:br>
              <a:rPr lang="en-US" altLang="en-US" sz="2800" dirty="0">
                <a:ea typeface="ＭＳ Ｐゴシック" pitchFamily="34" charset="-128"/>
              </a:rPr>
            </a:br>
            <a:r>
              <a:rPr lang="en-US" altLang="en-US" sz="2800" dirty="0">
                <a:solidFill>
                  <a:schemeClr val="tx1"/>
                </a:solidFill>
                <a:ea typeface="ＭＳ Ｐゴシック" pitchFamily="34" charset="-128"/>
              </a:rPr>
              <a:t>Uri Weiser &amp; Isaac Keslassy</a:t>
            </a:r>
            <a:br>
              <a:rPr lang="en-US" altLang="en-US" sz="2800" dirty="0">
                <a:ea typeface="ＭＳ Ｐゴシック" pitchFamily="34" charset="-128"/>
              </a:rPr>
            </a:br>
            <a:r>
              <a:rPr lang="en-US" altLang="en-US" sz="1800" i="1" dirty="0">
                <a:solidFill>
                  <a:schemeClr val="tx1"/>
                </a:solidFill>
                <a:ea typeface="ＭＳ Ｐゴシック" pitchFamily="34" charset="-128"/>
              </a:rPr>
              <a:t>Technion – with ADVA</a:t>
            </a:r>
            <a:endParaRPr lang="en-US" altLang="en-US" sz="2800" i="1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0" y="1637552"/>
            <a:ext cx="8915400" cy="1798451"/>
          </a:xfrm>
        </p:spPr>
        <p:txBody>
          <a:bodyPr/>
          <a:lstStyle/>
          <a:p>
            <a:r>
              <a:rPr lang="en-US" altLang="en-US" sz="2800" dirty="0">
                <a:ea typeface="ＭＳ Ｐゴシック" pitchFamily="34" charset="-128"/>
              </a:rPr>
              <a:t>Energy minimization in </a:t>
            </a:r>
            <a:r>
              <a:rPr lang="en-US" altLang="en-US" sz="2800" b="1" dirty="0">
                <a:ea typeface="ＭＳ Ｐゴシック" pitchFamily="34" charset="-128"/>
              </a:rPr>
              <a:t>asymmetric multi-core NFV</a:t>
            </a:r>
          </a:p>
          <a:p>
            <a:r>
              <a:rPr lang="en-US" altLang="en-US" sz="2800" dirty="0">
                <a:ea typeface="ＭＳ Ｐゴシック" pitchFamily="34" charset="-128"/>
              </a:rPr>
              <a:t>Obtained set of optimal points based on required performance</a:t>
            </a:r>
          </a:p>
          <a:p>
            <a:endParaRPr lang="en-US" altLang="en-US" sz="2800" dirty="0">
              <a:ea typeface="ＭＳ Ｐゴシック" pitchFamily="34" charset="-128"/>
            </a:endParaRPr>
          </a:p>
        </p:txBody>
      </p:sp>
      <p:grpSp>
        <p:nvGrpSpPr>
          <p:cNvPr id="13318" name="קבוצה 13"/>
          <p:cNvGrpSpPr>
            <a:grpSpLocks/>
          </p:cNvGrpSpPr>
          <p:nvPr/>
        </p:nvGrpSpPr>
        <p:grpSpPr bwMode="auto">
          <a:xfrm>
            <a:off x="4953000" y="3657600"/>
            <a:ext cx="4164643" cy="3124622"/>
            <a:chOff x="2790818" y="635396"/>
            <a:chExt cx="7107936" cy="5379077"/>
          </a:xfrm>
        </p:grpSpPr>
        <p:pic>
          <p:nvPicPr>
            <p:cNvPr id="13320" name="תמונה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0818" y="683521"/>
              <a:ext cx="7107936" cy="5330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667760" y="5052060"/>
              <a:ext cx="1117600" cy="369332"/>
            </a:xfrm>
            <a:prstGeom prst="rect">
              <a:avLst/>
            </a:prstGeom>
            <a:blipFill rotWithShape="1">
              <a:blip r:embed="rId3"/>
              <a:stretch>
                <a:fillRect b="-100000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>
                  <a:noFill/>
                  <a:latin typeface="Arial" panose="020B0604020202020204" pitchFamily="34" charset="0"/>
                </a:rPr>
                <a:t> </a:t>
              </a:r>
            </a:p>
          </p:txBody>
        </p:sp>
        <p:cxnSp>
          <p:nvCxnSpPr>
            <p:cNvPr id="9" name="מחבר חץ ישר 16"/>
            <p:cNvCxnSpPr/>
            <p:nvPr/>
          </p:nvCxnSpPr>
          <p:spPr>
            <a:xfrm flipH="1" flipV="1">
              <a:off x="4203983" y="4958420"/>
              <a:ext cx="23685" cy="23467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מחבר ישר 17"/>
            <p:cNvCxnSpPr/>
            <p:nvPr/>
          </p:nvCxnSpPr>
          <p:spPr>
            <a:xfrm flipV="1">
              <a:off x="4190826" y="971975"/>
              <a:ext cx="0" cy="3912336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מחבר חץ ישר 18"/>
            <p:cNvCxnSpPr/>
            <p:nvPr/>
          </p:nvCxnSpPr>
          <p:spPr>
            <a:xfrm>
              <a:off x="4272405" y="913305"/>
              <a:ext cx="165790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מחבר חץ ישר 19"/>
            <p:cNvCxnSpPr/>
            <p:nvPr/>
          </p:nvCxnSpPr>
          <p:spPr>
            <a:xfrm flipH="1">
              <a:off x="3872403" y="913305"/>
              <a:ext cx="22105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514004" y="635396"/>
              <a:ext cx="1443990" cy="307777"/>
            </a:xfrm>
            <a:prstGeom prst="rect">
              <a:avLst/>
            </a:prstGeom>
            <a:blipFill rotWithShape="1">
              <a:blip r:embed="rId4"/>
              <a:stretch>
                <a:fillRect l="-2098" t="-3846" r="-6993" b="-207692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>
                  <a:noFill/>
                  <a:latin typeface="Arial" panose="020B0604020202020204" pitchFamily="34" charset="0"/>
                </a:rPr>
                <a:t> </a:t>
              </a:r>
            </a:p>
          </p:txBody>
        </p:sp>
        <p:sp>
          <p:nvSpPr>
            <p:cNvPr id="14" name="TextBox 13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261360" y="635396"/>
              <a:ext cx="1443990" cy="307777"/>
            </a:xfrm>
            <a:prstGeom prst="rect">
              <a:avLst/>
            </a:prstGeom>
            <a:blipFill rotWithShape="1">
              <a:blip r:embed="rId5"/>
              <a:stretch>
                <a:fillRect l="-2098" t="-3846" r="-6993" b="-207692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>
                  <a:noFill/>
                  <a:latin typeface="Arial" panose="020B0604020202020204" pitchFamily="34" charset="0"/>
                </a:rPr>
                <a:t> </a:t>
              </a:r>
            </a:p>
          </p:txBody>
        </p:sp>
      </p:grpSp>
      <p:pic>
        <p:nvPicPr>
          <p:cNvPr id="13319" name="תמונה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75" y="3962400"/>
            <a:ext cx="3816350" cy="2649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D5E775D-F172-4899-9CDC-98116420A1AF}"/>
              </a:ext>
            </a:extLst>
          </p:cNvPr>
          <p:cNvSpPr txBox="1"/>
          <p:nvPr/>
        </p:nvSpPr>
        <p:spPr>
          <a:xfrm>
            <a:off x="0" y="331308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CC"/>
                </a:solidFill>
              </a:rPr>
              <a:t>Many options for cores, frequencies, etc. 	 </a:t>
            </a:r>
            <a:r>
              <a:rPr lang="en-US" sz="1600" dirty="0">
                <a:solidFill>
                  <a:srgbClr val="0000CC"/>
                </a:solidFill>
                <a:sym typeface="Symbol" panose="05050102010706020507" pitchFamily="18" charset="2"/>
              </a:rPr>
              <a:t> 	 performance/energy tradeoff</a:t>
            </a:r>
            <a:endParaRPr lang="en-US" sz="1600" dirty="0">
              <a:solidFill>
                <a:srgbClr val="0000CC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84CB18-AFD3-480D-81DE-E4D2898F5378}"/>
              </a:ext>
            </a:extLst>
          </p:cNvPr>
          <p:cNvSpPr/>
          <p:nvPr/>
        </p:nvSpPr>
        <p:spPr bwMode="auto">
          <a:xfrm>
            <a:off x="5466813" y="3605280"/>
            <a:ext cx="1619770" cy="24783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794152"/>
      </p:ext>
    </p:extLst>
  </p:cSld>
  <p:clrMapOvr>
    <a:masterClrMapping/>
  </p:clrMapOvr>
</p:sld>
</file>

<file path=ppt/theme/theme1.xml><?xml version="1.0" encoding="utf-8"?>
<a:theme xmlns:a="http://schemas.openxmlformats.org/drawingml/2006/main" name="Isaac Keslassy - Technion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0000"/>
      </a:accent2>
      <a:accent3>
        <a:srgbClr val="FFFFFF"/>
      </a:accent3>
      <a:accent4>
        <a:srgbClr val="000000"/>
      </a:accent4>
      <a:accent5>
        <a:srgbClr val="0070C0"/>
      </a:accent5>
      <a:accent6>
        <a:srgbClr val="009900"/>
      </a:accent6>
      <a:hlink>
        <a:srgbClr val="CC3300"/>
      </a:hlink>
      <a:folHlink>
        <a:srgbClr val="009900"/>
      </a:folHlink>
    </a:clrScheme>
    <a:fontScheme name="slides des class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des des class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des class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des class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des class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des class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des class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des class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des class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des class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des class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des class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des class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des class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PT_Template_Corp_4x3_Cla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PT_Template_Corp_4x3_rev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_Template_Corp_4x3_rev1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PT_Template_Corp_4x3_Cla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PT_Template_Corp_4x3_rev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_Template_Corp_4x3_rev1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31390</TotalTime>
  <Words>26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Wingdings</vt:lpstr>
      <vt:lpstr>Isaac Keslassy - Technion</vt:lpstr>
      <vt:lpstr>PPT_Template_Corp_4x3_Claw</vt:lpstr>
      <vt:lpstr>1_PPT_Template_Corp_4x3_Claw</vt:lpstr>
      <vt:lpstr>Multi-Core NFV Uri Weiser &amp; Isaac Keslassy Technion – with ADVA</vt:lpstr>
    </vt:vector>
  </TitlesOfParts>
  <Company>Technion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Topics</dc:title>
  <dc:creator>Isaac Keslassy</dc:creator>
  <cp:lastModifiedBy>Keslassy Isaac</cp:lastModifiedBy>
  <cp:revision>3359</cp:revision>
  <cp:lastPrinted>2011-06-26T11:50:15Z</cp:lastPrinted>
  <dcterms:created xsi:type="dcterms:W3CDTF">2003-08-17T20:18:11Z</dcterms:created>
  <dcterms:modified xsi:type="dcterms:W3CDTF">2019-05-12T06:10:40Z</dcterms:modified>
</cp:coreProperties>
</file>