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0" r:id="rId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DDDDDD"/>
    <a:srgbClr val="FFCCFF"/>
    <a:srgbClr val="FF99CC"/>
    <a:srgbClr val="CCFFFF"/>
    <a:srgbClr val="99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4726" autoAdjust="0"/>
  </p:normalViewPr>
  <p:slideViewPr>
    <p:cSldViewPr snapToGrid="0">
      <p:cViewPr varScale="1">
        <p:scale>
          <a:sx n="99" d="100"/>
          <a:sy n="99" d="100"/>
        </p:scale>
        <p:origin x="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102" y="11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255" y="1"/>
            <a:ext cx="4162455" cy="364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950"/>
            <a:ext cx="4160967" cy="364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255" y="6948950"/>
            <a:ext cx="4162455" cy="364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68C2E9C-A642-49FC-B22B-EF01BCE95CE8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1737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34" y="1"/>
            <a:ext cx="4160967" cy="364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267" y="3474476"/>
            <a:ext cx="7042666" cy="32913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 smtClean="0"/>
              <a:t>Click to edit Master text styles</a:t>
            </a:r>
          </a:p>
          <a:p>
            <a:pPr lvl="1"/>
            <a:r>
              <a:rPr lang="en-US" altLang="he-IL" noProof="0" smtClean="0"/>
              <a:t>Second level</a:t>
            </a:r>
          </a:p>
          <a:p>
            <a:pPr lvl="2"/>
            <a:r>
              <a:rPr lang="en-US" altLang="he-IL" noProof="0" smtClean="0"/>
              <a:t>Third level</a:t>
            </a:r>
          </a:p>
          <a:p>
            <a:pPr lvl="3"/>
            <a:r>
              <a:rPr lang="en-US" altLang="he-IL" noProof="0" smtClean="0"/>
              <a:t>Fourth level</a:t>
            </a:r>
          </a:p>
          <a:p>
            <a:pPr lvl="4"/>
            <a:r>
              <a:rPr lang="en-US" altLang="he-IL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585"/>
            <a:ext cx="4160967" cy="3646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34" y="6950585"/>
            <a:ext cx="4160967" cy="3646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9908C0A-2A99-419E-ABDC-2B6AF5A0F851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41533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BCA5-1DDB-46F9-BDBF-678987B52201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6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975F-A091-4579-AD7F-AD6CD0CB4248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4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750B-B1E2-436D-909D-127003656132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8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158D-C7DA-4F16-ACD8-5907AD9FD0BA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1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79A41-B297-4036-A0C5-27FF15DA2107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561B-895A-44AB-A134-262C9DA9E0C1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C407-0A01-46EA-9F37-64C54EA053DE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9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FB536285-E369-4EF6-8389-B562EDA9801B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14212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40D1-3B01-40A7-8ECD-D63AAEEE9895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7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E1AC-F315-4EEE-9D8B-6EE84FE3F7F6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3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DE69-0FC1-418F-9D4F-8A41CCFB9087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0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7B14-A7C5-4683-8DF5-1972BA8F7B04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3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4975" y="6400800"/>
            <a:ext cx="7842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D42AA7-7470-4F3C-AA0C-38C08DAF4202}" type="slidenum">
              <a:rPr lang="en-US" altLang="he-IL" smtClean="0"/>
              <a:pPr>
                <a:defRPr/>
              </a:pPr>
              <a:t>‹#›</a:t>
            </a:fld>
            <a:endParaRPr lang="en-US" altLang="he-I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10200" y="6400800"/>
            <a:ext cx="2644775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altLang="he-IL" dirty="0" smtClean="0"/>
              <a:t>Disjoint Sets</a:t>
            </a:r>
            <a:endParaRPr lang="en-US" alt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67614"/>
          </a:xfrm>
        </p:spPr>
        <p:txBody>
          <a:bodyPr/>
          <a:lstStyle/>
          <a:p>
            <a:pPr algn="just"/>
            <a:r>
              <a:rPr lang="en-US" sz="2400" dirty="0"/>
              <a:t/>
            </a:r>
            <a:br>
              <a:rPr lang="en-US" sz="2400" dirty="0"/>
            </a:br>
            <a:r>
              <a:rPr lang="he-IL" sz="2400" b="1" dirty="0"/>
              <a:t>אלגוריתמים לתזמור משאבים ברשת </a:t>
            </a:r>
            <a:r>
              <a:rPr lang="he-IL" sz="2400" b="1" dirty="0" smtClean="0"/>
              <a:t>מִתַּכְנֶתֶת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100" u="none" dirty="0"/>
              <a:t>Prof. Guy </a:t>
            </a:r>
            <a:r>
              <a:rPr lang="en-US" sz="1100" u="none" dirty="0" smtClean="0"/>
              <a:t>Even, EE@TAU/Dr</a:t>
            </a:r>
            <a:r>
              <a:rPr lang="en-US" sz="1100" u="none" dirty="0"/>
              <a:t>. Moti </a:t>
            </a:r>
            <a:r>
              <a:rPr lang="en-US" sz="1100" u="none" dirty="0" smtClean="0"/>
              <a:t>Medina, ECE@BGU/</a:t>
            </a:r>
            <a:r>
              <a:rPr lang="en-US" sz="1100" u="none" dirty="0"/>
              <a:t>	Prof. Boaz </a:t>
            </a:r>
            <a:r>
              <a:rPr lang="en-US" sz="1100" u="none" dirty="0" err="1" smtClean="0"/>
              <a:t>Patt</a:t>
            </a:r>
            <a:r>
              <a:rPr lang="en-US" sz="1100" u="none" dirty="0" smtClean="0"/>
              <a:t>-Shamir, EE@TAU/ Dr. Dror Rawitz, EE@BIU with Dr. Yaakov Stein @RAD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02328"/>
            <a:ext cx="3810000" cy="5975796"/>
          </a:xfrm>
        </p:spPr>
        <p:txBody>
          <a:bodyPr/>
          <a:lstStyle/>
          <a:p>
            <a:r>
              <a:rPr lang="en-US" sz="1400" b="1" dirty="0"/>
              <a:t>On-Line Path Computation and Function Placement in </a:t>
            </a:r>
            <a:r>
              <a:rPr lang="en-US" sz="1400" b="1" dirty="0" smtClean="0"/>
              <a:t>SDNs</a:t>
            </a:r>
            <a:endParaRPr lang="he-IL" sz="1400" b="1" dirty="0" smtClean="0"/>
          </a:p>
          <a:p>
            <a:pPr lvl="1"/>
            <a:r>
              <a:rPr lang="en-US" sz="1400" dirty="0"/>
              <a:t>Even, </a:t>
            </a:r>
            <a:r>
              <a:rPr lang="en-US" sz="1400" dirty="0" smtClean="0"/>
              <a:t>G., Medina, M, &amp; </a:t>
            </a:r>
            <a:r>
              <a:rPr lang="en-US" sz="1400" dirty="0" err="1" smtClean="0"/>
              <a:t>Patt</a:t>
            </a:r>
            <a:r>
              <a:rPr lang="en-US" sz="1400" dirty="0" smtClean="0"/>
              <a:t>-Shamir. B.</a:t>
            </a:r>
            <a:endParaRPr lang="he-IL" sz="1400" dirty="0" smtClean="0"/>
          </a:p>
          <a:p>
            <a:pPr lvl="1"/>
            <a:r>
              <a:rPr lang="en-US" sz="1400" dirty="0" smtClean="0"/>
              <a:t>Best paper award SSS 2016</a:t>
            </a:r>
          </a:p>
          <a:p>
            <a:pPr lvl="1"/>
            <a:r>
              <a:rPr lang="en-US" sz="1400" dirty="0" smtClean="0"/>
              <a:t>Journal paper in </a:t>
            </a:r>
            <a:r>
              <a:rPr lang="en-US" sz="1400" dirty="0"/>
              <a:t>Theory of Computing </a:t>
            </a:r>
            <a:r>
              <a:rPr lang="en-US" sz="1400" dirty="0" smtClean="0"/>
              <a:t>Systems</a:t>
            </a:r>
          </a:p>
          <a:p>
            <a:r>
              <a:rPr lang="en-US" sz="1400" b="1" dirty="0"/>
              <a:t>Online Fault Tolerant Service </a:t>
            </a:r>
            <a:r>
              <a:rPr lang="en-US" sz="1400" b="1" dirty="0" smtClean="0"/>
              <a:t>Chaining</a:t>
            </a:r>
          </a:p>
          <a:p>
            <a:pPr lvl="1"/>
            <a:r>
              <a:rPr lang="en-US" sz="1400" dirty="0"/>
              <a:t>Extended online </a:t>
            </a:r>
            <a:r>
              <a:rPr lang="en-US" sz="1400" dirty="0" err="1"/>
              <a:t>alg</a:t>
            </a:r>
            <a:r>
              <a:rPr lang="en-US" sz="1400" dirty="0"/>
              <a:t> to deal with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1+f</a:t>
            </a:r>
            <a:r>
              <a:rPr lang="en-US" sz="1400" dirty="0" smtClean="0"/>
              <a:t> routes</a:t>
            </a:r>
          </a:p>
          <a:p>
            <a:pPr lvl="1"/>
            <a:r>
              <a:rPr lang="en-US" sz="1400" dirty="0"/>
              <a:t>Lift restriction on k – the max number of functions along a service chain.</a:t>
            </a:r>
          </a:p>
          <a:p>
            <a:pPr lvl="1"/>
            <a:r>
              <a:rPr lang="en-US" sz="1400" dirty="0"/>
              <a:t>Obtain quasi-polynomial running </a:t>
            </a:r>
            <a:r>
              <a:rPr lang="en-US" sz="1400" dirty="0" smtClean="0"/>
              <a:t>time (running </a:t>
            </a:r>
            <a:r>
              <a:rPr lang="en-US" sz="1400" dirty="0"/>
              <a:t>time is not </a:t>
            </a:r>
            <a:r>
              <a:rPr lang="en-US" sz="1400" dirty="0" err="1"/>
              <a:t>exp</a:t>
            </a:r>
            <a:r>
              <a:rPr lang="en-US" sz="1400" dirty="0"/>
              <a:t> in </a:t>
            </a:r>
            <a:r>
              <a:rPr lang="en-US" sz="1400" dirty="0" smtClean="0"/>
              <a:t>k)</a:t>
            </a:r>
            <a:endParaRPr lang="en-US" sz="1400" dirty="0"/>
          </a:p>
          <a:p>
            <a:pPr lvl="1"/>
            <a:r>
              <a:rPr lang="en-US" sz="1400" dirty="0"/>
              <a:t>Improved competitive ratio: from O(log n + </a:t>
            </a:r>
            <a:r>
              <a:rPr lang="en-US" sz="1400" dirty="0">
                <a:solidFill>
                  <a:srgbClr val="FF0000"/>
                </a:solidFill>
              </a:rPr>
              <a:t>log k</a:t>
            </a:r>
            <a:r>
              <a:rPr lang="en-US" sz="1400" dirty="0"/>
              <a:t>) to O(log n</a:t>
            </a:r>
            <a:r>
              <a:rPr lang="en-US" sz="1400" dirty="0" smtClean="0"/>
              <a:t>)</a:t>
            </a:r>
          </a:p>
          <a:p>
            <a:r>
              <a:rPr lang="en-US" sz="1400" b="1" dirty="0"/>
              <a:t>Predicting </a:t>
            </a:r>
            <a:r>
              <a:rPr lang="en-US" sz="1400" b="1" dirty="0" err="1" smtClean="0"/>
              <a:t>QoS</a:t>
            </a:r>
            <a:endParaRPr lang="en-US" sz="1400" b="1" dirty="0" smtClean="0"/>
          </a:p>
          <a:p>
            <a:pPr lvl="1"/>
            <a:r>
              <a:rPr lang="en-US" sz="1400" dirty="0"/>
              <a:t>Network elements do not report available capacity.</a:t>
            </a:r>
          </a:p>
          <a:p>
            <a:pPr lvl="1"/>
            <a:r>
              <a:rPr lang="en-US" sz="1400" dirty="0"/>
              <a:t>But, we do see the </a:t>
            </a:r>
            <a:r>
              <a:rPr lang="en-US" sz="1400" dirty="0" err="1"/>
              <a:t>QoS</a:t>
            </a:r>
            <a:r>
              <a:rPr lang="en-US" sz="1400" dirty="0"/>
              <a:t> of service chains that have been already assigned </a:t>
            </a:r>
          </a:p>
          <a:p>
            <a:pPr lvl="1"/>
            <a:endParaRPr lang="en-US" sz="1000" dirty="0"/>
          </a:p>
          <a:p>
            <a:pPr lvl="1"/>
            <a:endParaRPr lang="en-US" sz="1400" dirty="0"/>
          </a:p>
          <a:p>
            <a:endParaRPr lang="he-IL" sz="14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29887" y="802327"/>
                <a:ext cx="3810000" cy="5975797"/>
              </a:xfrm>
            </p:spPr>
            <p:txBody>
              <a:bodyPr/>
              <a:lstStyle/>
              <a:p>
                <a:pPr lvl="1"/>
                <a:r>
                  <a:rPr lang="en-US" sz="1400" dirty="0" smtClean="0"/>
                  <a:t>we have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400" dirty="0"/>
                  <a:t> different algorithms for computing a service chain. When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/>
                  <a:t> arrives, we can choose a service chain among the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400" dirty="0"/>
                  <a:t>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pPr lvl="1"/>
                <a:r>
                  <a:rPr lang="en-US" sz="1400" dirty="0">
                    <a:solidFill>
                      <a:srgbClr val="7030A0"/>
                    </a:solidFill>
                  </a:rPr>
                  <a:t>Regret = difference between values of best expert and alg</a:t>
                </a:r>
                <a:r>
                  <a:rPr lang="en-US" sz="1400" dirty="0" smtClean="0"/>
                  <a:t>.</a:t>
                </a:r>
              </a:p>
              <a:p>
                <a:pPr lvl="1"/>
                <a:r>
                  <a:rPr lang="en-US" sz="1400" dirty="0"/>
                  <a:t>There exists a randomized algorithm whose regret satisfies</a:t>
                </a:r>
                <a:r>
                  <a:rPr lang="en-US" sz="1400" dirty="0" smtClean="0"/>
                  <a:t>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𝑅𝑒𝑔𝑟𝑒𝑡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𝑛𝐾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func>
                      </m:e>
                    </m:rad>
                  </m:oMath>
                </a14:m>
                <a:endParaRPr lang="en-US" sz="1400" dirty="0" smtClean="0"/>
              </a:p>
              <a:p>
                <a:r>
                  <a:rPr lang="en-US" sz="1400" b="1" dirty="0"/>
                  <a:t>A Model for a 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Multi-Network</a:t>
                </a:r>
                <a:r>
                  <a:rPr lang="en-US" sz="1400" b="1" dirty="0"/>
                  <a:t> with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Internetwork</a:t>
                </a:r>
                <a:r>
                  <a:rPr lang="en-US" sz="1400" b="1" dirty="0"/>
                  <a:t> Requests (LSO</a:t>
                </a:r>
                <a:r>
                  <a:rPr lang="en-US" sz="1400" b="1" dirty="0" smtClean="0"/>
                  <a:t>)</a:t>
                </a:r>
              </a:p>
              <a:p>
                <a:pPr lvl="1"/>
                <a:r>
                  <a:rPr lang="en-US" sz="1400" dirty="0" smtClean="0"/>
                  <a:t>We </a:t>
                </a:r>
                <a:r>
                  <a:rPr lang="en-US" sz="1400" dirty="0"/>
                  <a:t>model a network composed of multiple subnetworks. </a:t>
                </a:r>
              </a:p>
              <a:p>
                <a:pPr lvl="1"/>
                <a:r>
                  <a:rPr lang="en-US" sz="1400" dirty="0"/>
                  <a:t>Each subnetwork is controlled separately and does wishes to maximize its </a:t>
                </a:r>
                <a:r>
                  <a:rPr lang="en-US" sz="1400" dirty="0" smtClean="0"/>
                  <a:t>privacy</a:t>
                </a:r>
                <a:endParaRPr lang="en-US" sz="1400" b="1" dirty="0" smtClean="0"/>
              </a:p>
              <a:p>
                <a:r>
                  <a:rPr lang="en-US" sz="1400" b="1" dirty="0" err="1"/>
                  <a:t>QoS</a:t>
                </a:r>
                <a:r>
                  <a:rPr lang="en-US" sz="1400" b="1" dirty="0"/>
                  <a:t> Prediction + </a:t>
                </a:r>
                <a:r>
                  <a:rPr lang="en-US" sz="1400" b="1" dirty="0" smtClean="0"/>
                  <a:t>LSO</a:t>
                </a:r>
              </a:p>
              <a:p>
                <a:r>
                  <a:rPr lang="en-US" sz="1400" b="1" dirty="0"/>
                  <a:t>Devise a set of </a:t>
                </a:r>
                <a:r>
                  <a:rPr lang="en-US" sz="1400" b="1" dirty="0" smtClean="0"/>
                  <a:t>heuristics</a:t>
                </a:r>
              </a:p>
              <a:p>
                <a:pPr lvl="1"/>
                <a:r>
                  <a:rPr lang="en-US" sz="1400" dirty="0" smtClean="0"/>
                  <a:t>Each </a:t>
                </a:r>
                <a:r>
                  <a:rPr lang="en-US" sz="1400" dirty="0"/>
                  <a:t>controller executes these heuristics together with the experts scheme </a:t>
                </a:r>
              </a:p>
              <a:p>
                <a:pPr lvl="1"/>
                <a:r>
                  <a:rPr lang="en-US" sz="1400" dirty="0"/>
                  <a:t>Resulting with a system that self adjusts according to past performance.</a:t>
                </a:r>
                <a:endParaRPr lang="he-IL" sz="1400" dirty="0"/>
              </a:p>
              <a:p>
                <a:endParaRPr lang="en-US" sz="1400" b="1" dirty="0"/>
              </a:p>
              <a:p>
                <a:endParaRPr lang="he-IL" sz="1400" b="1" dirty="0"/>
              </a:p>
              <a:p>
                <a:endParaRPr lang="he-IL" sz="1800" dirty="0"/>
              </a:p>
              <a:p>
                <a:pPr lvl="1"/>
                <a:endParaRPr lang="en-US" sz="1400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29887" y="802327"/>
                <a:ext cx="3810000" cy="5975797"/>
              </a:xfrm>
              <a:blipFill rotWithShape="0">
                <a:blip r:embed="rId2"/>
                <a:stretch>
                  <a:fillRect t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fault toler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64" y="2472567"/>
            <a:ext cx="475777" cy="3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953" y="3007218"/>
            <a:ext cx="752701" cy="304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122" y="2994162"/>
            <a:ext cx="1372478" cy="6862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669" y="4115293"/>
            <a:ext cx="1207931" cy="303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875" y="817809"/>
            <a:ext cx="1971327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78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33387</TotalTime>
  <Words>127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Cambria Math</vt:lpstr>
      <vt:lpstr>Comic Sans MS</vt:lpstr>
      <vt:lpstr>Times New Roman</vt:lpstr>
      <vt:lpstr>ZapfDingbats</vt:lpstr>
      <vt:lpstr>Default Design</vt:lpstr>
      <vt:lpstr> אלגוריתמים לתזמור משאבים ברשת מִתַּכְנֶתֶת Prof. Guy Even, EE@TAU/Dr. Moti Medina, ECE@BGU/ Prof. Boaz Patt-Shamir, EE@TAU/ Dr. Dror Rawitz, EE@BIU with Dr. Yaakov Stein @RAD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Geometry 13: Motion Planning</dc:title>
  <dc:creator>Dror Rawitz</dc:creator>
  <cp:lastModifiedBy>Moti medina</cp:lastModifiedBy>
  <cp:revision>1010</cp:revision>
  <cp:lastPrinted>2016-11-07T20:25:53Z</cp:lastPrinted>
  <dcterms:created xsi:type="dcterms:W3CDTF">1999-10-08T19:08:27Z</dcterms:created>
  <dcterms:modified xsi:type="dcterms:W3CDTF">2019-05-05T20:41:55Z</dcterms:modified>
</cp:coreProperties>
</file>