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4077" r:id="rId1"/>
  </p:sldMasterIdLst>
  <p:notesMasterIdLst>
    <p:notesMasterId r:id="rId3"/>
  </p:notesMasterIdLst>
  <p:handoutMasterIdLst>
    <p:handoutMasterId r:id="rId4"/>
  </p:handoutMasterIdLst>
  <p:sldIdLst>
    <p:sldId id="292" r:id="rId2"/>
  </p:sldIdLst>
  <p:sldSz cx="9144000" cy="6858000" type="screen4x3"/>
  <p:notesSz cx="6797675" cy="987425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427" autoAdjust="0"/>
    <p:restoredTop sz="94651" autoAdjust="0"/>
  </p:normalViewPr>
  <p:slideViewPr>
    <p:cSldViewPr>
      <p:cViewPr varScale="1">
        <p:scale>
          <a:sx n="131" d="100"/>
          <a:sy n="131" d="100"/>
        </p:scale>
        <p:origin x="714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51275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4FA601A3-21C4-4D98-9058-FDDB149EAA65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020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noProof="0" smtClean="0"/>
              <a:t>לחץ כדי לערוך סגנונות טקסט של תבנית בסיס</a:t>
            </a:r>
          </a:p>
          <a:p>
            <a:pPr lvl="1"/>
            <a:r>
              <a:rPr lang="he-IL" noProof="0" smtClean="0"/>
              <a:t>רמה שנייה</a:t>
            </a:r>
          </a:p>
          <a:p>
            <a:pPr lvl="2"/>
            <a:r>
              <a:rPr lang="he-IL" noProof="0" smtClean="0"/>
              <a:t>רמה שלישית</a:t>
            </a:r>
          </a:p>
          <a:p>
            <a:pPr lvl="3"/>
            <a:r>
              <a:rPr lang="he-IL" noProof="0" smtClean="0"/>
              <a:t>רמה רביעית</a:t>
            </a:r>
          </a:p>
          <a:p>
            <a:pPr lvl="4"/>
            <a:r>
              <a:rPr lang="he-IL" noProof="0" smtClean="0"/>
              <a:t>רמה חמישית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51275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8A77CEDD-5FAB-47EC-8827-F7C4E6E06295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0992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he-IL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848C441B-BF15-44CB-A2AA-4F01A980E98C}" type="slidenum">
              <a:rPr lang="ar-SA" altLang="he-IL">
                <a:solidFill>
                  <a:srgbClr val="000000"/>
                </a:solidFill>
                <a:latin typeface="Arial" panose="020B0604020202020204" pitchFamily="34" charset="0"/>
              </a:rPr>
              <a:pPr/>
              <a:t>1</a:t>
            </a:fld>
            <a:endParaRPr lang="en-US" altLang="he-IL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372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he-IL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he-IL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he-IL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he-IL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he-IL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he-IL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he-IL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43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A6855-958A-429C-B7FB-B13D39168891}" type="slidenum">
              <a:rPr lang="ar-SA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36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689AA-5DAF-437E-9DA5-E70212F76C57}" type="slidenum">
              <a:rPr lang="ar-SA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661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4BBB3-EE6B-41DF-9F18-925ABCB3566F}" type="slidenum">
              <a:rPr lang="ar-SA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868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he-IL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906DA-13AB-4C2D-9E2E-5A707012A33F}" type="slidenum">
              <a:rPr lang="ar-SA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74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 userDrawn="1"/>
        </p:nvSpPr>
        <p:spPr bwMode="auto">
          <a:xfrm>
            <a:off x="457200" y="6308725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defPPr>
              <a:defRPr lang="he-IL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ahoma" pitchFamily="34" charset="0"/>
                <a:ea typeface="+mn-ea"/>
                <a:cs typeface="Arial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endParaRPr lang="he-IL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52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EEEF6-AF19-47B3-B790-6FFF84656B58}" type="slidenum">
              <a:rPr lang="ar-SA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90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0B7F1-456B-4207-86B8-6DFC6FB7E7BF}" type="slidenum">
              <a:rPr lang="ar-SA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49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2A20A-0460-4065-9494-957F7BFD8D7A}" type="slidenum">
              <a:rPr lang="ar-SA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4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A5607-A854-4160-A412-4CD07DD4361E}" type="slidenum">
              <a:rPr lang="ar-SA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25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 txBox="1">
            <a:spLocks/>
          </p:cNvSpPr>
          <p:nvPr userDrawn="1"/>
        </p:nvSpPr>
        <p:spPr bwMode="auto">
          <a:xfrm>
            <a:off x="457200" y="6308725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defRPr/>
            </a:pPr>
            <a:fld id="{CFCA5641-A4F2-481E-B211-D94D5F39FB1D}" type="slidenum">
              <a:rPr lang="he-IL" altLang="en-US" sz="1400" smtClean="0">
                <a:solidFill>
                  <a:srgbClr val="000000"/>
                </a:solidFill>
              </a:rPr>
              <a:pPr algn="l" rtl="0">
                <a:defRPr/>
              </a:pPr>
              <a:t>‹#›</a:t>
            </a:fld>
            <a:endParaRPr lang="he-IL" altLang="en-US" sz="1400" smtClean="0">
              <a:solidFill>
                <a:srgbClr val="000000"/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54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5D495-85AB-41D0-86C0-BABA7BDD8626}" type="slidenum">
              <a:rPr lang="ar-SA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16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26F0F-8FA8-45DB-8668-89ADB3D98FC4}" type="slidenum">
              <a:rPr lang="ar-SA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50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defRPr/>
            </a:pPr>
            <a:endParaRPr kumimoji="1"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defRPr/>
            </a:pPr>
            <a:endParaRPr kumimoji="1"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defRPr/>
            </a:pPr>
            <a:endParaRPr kumimoji="1"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defRPr/>
            </a:pPr>
            <a:endParaRPr kumimoji="1"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defRPr/>
            </a:pPr>
            <a:endParaRPr kumimoji="1"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defRPr/>
            </a:pPr>
            <a:endParaRPr kumimoji="1"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defRPr/>
            </a:pPr>
            <a:endParaRPr kumimoji="1"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text styles</a:t>
            </a:r>
          </a:p>
          <a:p>
            <a:pPr lvl="1"/>
            <a:r>
              <a:rPr lang="en-US" altLang="he-IL" smtClean="0"/>
              <a:t>Second level</a:t>
            </a:r>
          </a:p>
          <a:p>
            <a:pPr lvl="2"/>
            <a:r>
              <a:rPr lang="en-US" altLang="he-IL" smtClean="0"/>
              <a:t>Third level</a:t>
            </a:r>
          </a:p>
          <a:p>
            <a:pPr lvl="3"/>
            <a:r>
              <a:rPr lang="en-US" altLang="he-IL" smtClean="0"/>
              <a:t>Fourth level</a:t>
            </a:r>
          </a:p>
          <a:p>
            <a:pPr lvl="4"/>
            <a:r>
              <a:rPr lang="en-US" altLang="he-IL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algn="l" rtl="0">
              <a:defRPr/>
            </a:pPr>
            <a:fld id="{00D17031-6E78-4031-B597-0D317EE1F371}" type="slidenum">
              <a:rPr lang="ar-SA" altLang="he-IL">
                <a:solidFill>
                  <a:srgbClr val="000000"/>
                </a:solidFill>
                <a:latin typeface="Tahoma" panose="020B0604030504040204" pitchFamily="34" charset="0"/>
              </a:rPr>
              <a:pPr algn="l" rtl="0">
                <a:defRPr/>
              </a:pPr>
              <a:t>‹#›</a:t>
            </a:fld>
            <a:endParaRPr lang="en-US" altLang="he-IL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589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79" r:id="rId2"/>
    <p:sldLayoutId id="2147484080" r:id="rId3"/>
    <p:sldLayoutId id="2147484081" r:id="rId4"/>
    <p:sldLayoutId id="2147484082" r:id="rId5"/>
    <p:sldLayoutId id="2147484083" r:id="rId6"/>
    <p:sldLayoutId id="2147484084" r:id="rId7"/>
    <p:sldLayoutId id="2147484085" r:id="rId8"/>
    <p:sldLayoutId id="2147484086" r:id="rId9"/>
    <p:sldLayoutId id="2147484087" r:id="rId10"/>
    <p:sldLayoutId id="2147484088" r:id="rId11"/>
    <p:sldLayoutId id="2147484089" r:id="rId12"/>
    <p:sldLayoutId id="2147484090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44" r="43929" b="21606"/>
          <a:stretch>
            <a:fillRect/>
          </a:stretch>
        </p:blipFill>
        <p:spPr bwMode="auto">
          <a:xfrm>
            <a:off x="4006850" y="2595563"/>
            <a:ext cx="4719638" cy="292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260349" y="502568"/>
            <a:ext cx="8823325" cy="838200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lvl="1" algn="ctr" eaLnBrk="1" hangingPunct="1">
              <a:defRPr/>
            </a:pPr>
            <a:r>
              <a:rPr lang="en-US" altLang="he-IL" sz="2400" dirty="0">
                <a:latin typeface="+mj-lt"/>
                <a:ea typeface="+mj-ea"/>
                <a:cs typeface="+mj-cs"/>
              </a:rPr>
              <a:t>Efficient implementation of </a:t>
            </a:r>
            <a:r>
              <a:rPr lang="en-US" altLang="he-IL" sz="2400" dirty="0" smtClean="0">
                <a:latin typeface="+mj-lt"/>
                <a:ea typeface="+mj-ea"/>
                <a:cs typeface="+mj-cs"/>
              </a:rPr>
              <a:t>NFV </a:t>
            </a:r>
            <a:r>
              <a:rPr lang="en-US" altLang="he-IL" sz="2400" dirty="0">
                <a:latin typeface="+mj-lt"/>
                <a:ea typeface="+mj-ea"/>
                <a:cs typeface="+mj-cs"/>
              </a:rPr>
              <a:t>in Heterogeneous </a:t>
            </a:r>
            <a:r>
              <a:rPr lang="en-US" altLang="he-IL" sz="2400" dirty="0" smtClean="0">
                <a:latin typeface="+mj-lt"/>
                <a:ea typeface="+mj-ea"/>
                <a:cs typeface="+mj-cs"/>
              </a:rPr>
              <a:t>Networks</a:t>
            </a:r>
          </a:p>
          <a:p>
            <a:pPr lvl="1" algn="ctr" eaLnBrk="1" hangingPunct="1">
              <a:defRPr/>
            </a:pPr>
            <a:endParaRPr lang="en-US" altLang="he-IL" sz="2400" dirty="0" smtClean="0">
              <a:latin typeface="+mj-lt"/>
              <a:ea typeface="+mj-ea"/>
              <a:cs typeface="+mj-cs"/>
            </a:endParaRPr>
          </a:p>
          <a:p>
            <a:pPr lvl="1" algn="ctr" eaLnBrk="1" hangingPunct="1">
              <a:defRPr/>
            </a:pPr>
            <a:r>
              <a:rPr lang="en-US" altLang="he-IL" sz="2400" dirty="0" smtClean="0">
                <a:latin typeface="+mj-lt"/>
                <a:ea typeface="+mj-ea"/>
                <a:cs typeface="+mj-cs"/>
              </a:rPr>
              <a:t>Seffi Naor &amp; Ariel Orda, Technion</a:t>
            </a:r>
            <a:endParaRPr lang="en-US" altLang="he-IL" sz="2400" dirty="0">
              <a:latin typeface="+mj-lt"/>
              <a:ea typeface="+mj-ea"/>
              <a:cs typeface="+mj-cs"/>
            </a:endParaRPr>
          </a:p>
        </p:txBody>
      </p:sp>
      <p:sp>
        <p:nvSpPr>
          <p:cNvPr id="25" name="Rectangle 4"/>
          <p:cNvSpPr txBox="1">
            <a:spLocks noChangeArrowheads="1"/>
          </p:cNvSpPr>
          <p:nvPr/>
        </p:nvSpPr>
        <p:spPr bwMode="auto">
          <a:xfrm>
            <a:off x="50142" y="3409950"/>
            <a:ext cx="3770027" cy="1579563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buClr>
                <a:srgbClr val="3333CC"/>
              </a:buClr>
              <a:defRPr/>
            </a:pPr>
            <a:r>
              <a:rPr lang="en-US" altLang="he-IL" sz="1600" kern="0" dirty="0" smtClean="0">
                <a:solidFill>
                  <a:srgbClr val="00B0F0"/>
                </a:solidFill>
              </a:rPr>
              <a:t>Where to place services/functions?</a:t>
            </a:r>
          </a:p>
          <a:p>
            <a:pPr lvl="1" eaLnBrk="1" hangingPunct="1">
              <a:buClr>
                <a:srgbClr val="FF0000"/>
              </a:buClr>
              <a:defRPr/>
            </a:pPr>
            <a:r>
              <a:rPr lang="en-US" altLang="he-IL" sz="1400" kern="0" dirty="0" smtClean="0">
                <a:solidFill>
                  <a:srgbClr val="000000"/>
                </a:solidFill>
              </a:rPr>
              <a:t>Servers have bounded capacity</a:t>
            </a:r>
          </a:p>
          <a:p>
            <a:pPr lvl="1" eaLnBrk="1" hangingPunct="1">
              <a:buClr>
                <a:srgbClr val="FF0000"/>
              </a:buClr>
              <a:defRPr/>
            </a:pPr>
            <a:r>
              <a:rPr lang="en-US" altLang="he-IL" sz="1400" kern="0" dirty="0" smtClean="0">
                <a:solidFill>
                  <a:srgbClr val="000000"/>
                </a:solidFill>
              </a:rPr>
              <a:t>Opening cost for functions</a:t>
            </a:r>
          </a:p>
          <a:p>
            <a:pPr lvl="1" eaLnBrk="1" hangingPunct="1">
              <a:buClr>
                <a:srgbClr val="FF0000"/>
              </a:buClr>
              <a:defRPr/>
            </a:pPr>
            <a:r>
              <a:rPr lang="en-US" altLang="he-IL" sz="1400" kern="0" dirty="0" smtClean="0">
                <a:solidFill>
                  <a:srgbClr val="000000"/>
                </a:solidFill>
              </a:rPr>
              <a:t>Minimize </a:t>
            </a:r>
            <a:r>
              <a:rPr lang="en-US" altLang="he-IL" sz="1400" kern="0" dirty="0" smtClean="0">
                <a:solidFill>
                  <a:srgbClr val="00B050"/>
                </a:solidFill>
              </a:rPr>
              <a:t>detour</a:t>
            </a:r>
            <a:r>
              <a:rPr lang="en-US" altLang="he-IL" sz="1400" kern="0" dirty="0" smtClean="0">
                <a:solidFill>
                  <a:srgbClr val="000000"/>
                </a:solidFill>
              </a:rPr>
              <a:t> distance of traffic routed to functions via </a:t>
            </a:r>
            <a:r>
              <a:rPr lang="en-US" altLang="he-IL" sz="1400" kern="0" dirty="0" smtClean="0">
                <a:solidFill>
                  <a:srgbClr val="00B050"/>
                </a:solidFill>
              </a:rPr>
              <a:t>new route</a:t>
            </a:r>
          </a:p>
          <a:p>
            <a:pPr lvl="1" eaLnBrk="1" hangingPunct="1">
              <a:buClr>
                <a:srgbClr val="FF0000"/>
              </a:buClr>
              <a:defRPr/>
            </a:pPr>
            <a:r>
              <a:rPr lang="en-US" altLang="he-IL" sz="1400" kern="0" dirty="0" smtClean="0">
                <a:solidFill>
                  <a:srgbClr val="000000"/>
                </a:solidFill>
              </a:rPr>
              <a:t>Generalizing classic facility location </a:t>
            </a:r>
          </a:p>
        </p:txBody>
      </p:sp>
      <p:pic>
        <p:nvPicPr>
          <p:cNvPr id="10245" name="Picture 8" descr="https://encrypted-tbn2.gstatic.com/images?q=tbn:ANd9GcR_dCZXOxvBB3a-3yiv6KZyktVQPaDaug9hH7K6XZ5dGz4DvQf6A51qW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275" y="5564188"/>
            <a:ext cx="357188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0" descr="http://t2.gstatic.com/images?q=tbn:ANd9GcT2bE3nrUM7KxcIXhWAKfO69AJ_m7LCGckmI71mBfFzN70stGU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2113" y="6007100"/>
            <a:ext cx="319087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9" name="Group 61"/>
          <p:cNvGrpSpPr>
            <a:grpSpLocks/>
          </p:cNvGrpSpPr>
          <p:nvPr/>
        </p:nvGrpSpPr>
        <p:grpSpPr bwMode="auto">
          <a:xfrm>
            <a:off x="4105275" y="6421438"/>
            <a:ext cx="554038" cy="419100"/>
            <a:chOff x="5127969" y="1276350"/>
            <a:chExt cx="554959" cy="419100"/>
          </a:xfrm>
        </p:grpSpPr>
        <p:pic>
          <p:nvPicPr>
            <p:cNvPr id="8278" name="Picture 1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5250" y="1276350"/>
              <a:ext cx="424338" cy="419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79" name="TextBox 63"/>
            <p:cNvSpPr txBox="1">
              <a:spLocks noChangeArrowheads="1"/>
            </p:cNvSpPr>
            <p:nvPr/>
          </p:nvSpPr>
          <p:spPr bwMode="auto">
            <a:xfrm>
              <a:off x="5127969" y="1301234"/>
              <a:ext cx="5549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he-IL" sz="1800">
                  <a:solidFill>
                    <a:srgbClr val="000000"/>
                  </a:solidFill>
                </a:rPr>
                <a:t>DPI</a:t>
              </a:r>
              <a:endParaRPr lang="he-IL" altLang="he-IL" sz="1800">
                <a:solidFill>
                  <a:srgbClr val="000000"/>
                </a:solidFill>
              </a:endParaRPr>
            </a:p>
          </p:txBody>
        </p:sp>
      </p:grpSp>
      <p:pic>
        <p:nvPicPr>
          <p:cNvPr id="8200" name="Picture 17" descr="http://www.rsaweb.co.za/images/stories/icon_cdn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488" y="5762625"/>
            <a:ext cx="407987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1" name="AutoShape 19" descr="data:image/jpeg;base64,/9j/4AAQSkZJRgABAQAAAQABAAD/2wCEAAkGBxQSERITEBQUEBQUFxUUFBgXEBAVFRcUFBUXFhcUFRcYHCggGBolHRQUITEhJykrLi4uGB8zODMsNygtLisBCgoKDg0OGhAQGi0kICYsLy84NjgsLCwsLC0tLCwsLCwsLDQtLCwsLCwsLCwsNCwsLCwsLCwsLCwsLCwsLywsLP/AABEIAMwAzAMBEQACEQEDEQH/xAAbAAEAAgMBAQAAAAAAAAAAAAAABAUCAwYBB//EADwQAAIBAgIIAwYDBwQDAAAAAAABAgMRBCEFBhIxQVFhcTKRsSJygaHB0RNCUhQjYoKS4fAVMzRDJNLx/8QAGwEBAAIDAQEAAAAAAAAAAAAAAAQFAQMGAgf/xAA3EQACAQMBBAcFCAMBAQAAAAAAAQIDBBEFEiExQRMyUWFxgZEiM6Gx0QYUIzRCweHwFVLxQyT/2gAMAwEAAhEDEQA/APuIAAAAAAAAAAAAAAAAAAAAAAAAAAAAAAAAAAAAAAAAAAAAAAAAAAABjtIAbXQAXfIAXfIAXfIAXfIAbQB6pAHoAAAAAAAAAAAAAAAAAAAAABjtcswBZgDZQB6AAAAAAAAAAGgDzZ5AC77gBSAMgAAAAAAAAAAAAAAYOXIAbPPMAyAABor4yEPHJLpfPyI1a8oUfeTS89/obIUpz6qIFbT9NeFSl8LepVVftDbR6qciRGxqPjuItTWJ/lgl3k36ECp9pZ/oprzefob42C5yNE9PVXu2V/L92RZfaG7fBRXl/JsVlTXaY/65V5x/pR4/z952r0M/cqQ/12rzj/Sh/n7ztXoPuVI2R1gqcYwfwa+puj9o7lcYxfr9Tw7GnybJNPWJfmg12kn6k2n9pYvr035PP0NUrB8pEyjpmlL82z3Vixpa1aVP1Y8TRK0qx5ZJ0Jpq8WmuaaZaQnGazFpojtNbmZHoweNAHm7qAZRlcA9AAAAAAAAB42AYXv0QBkgA2G8b2CqxunIQyh+8fR+z5lHd67Qo7qftP4epMpWU5b5bkUuK0tVnvlsrlHL+5zlzq91X4ywuxbv5J9O1pw5ZIVyse/eyQeXAFwBcAXAFwBcAXAFwDZSrSi7xbi+jNlKtUpPNOTR5lCMlhotMJp+ayqJTXPdL7MvbX7QVobqy2l6P6EOpYwfV3F5g8dCr4JZ8tz8jpbW+oXK/Dlv7OfoV9SjOn1kSSYajxoARnwYBmAAAAAAwDVe/YAyAI+NxsKUbzfZcX2Il3e0rWG1UfgubNtKjKq8ROXx+lJ1cn7Mf0r68zjL7VK108N4j2fXtLejbQp97INyswSBcYAuMAXGALjAFxgC4wBcYAuMAXGALjAFxgC4wDKE2ndOzW5o9QlKDUovDMNJrDL3Rmnfy1vhL/wBvudPp+u/oufX6/Urq9l+qn6F8nfNZo6dNNZRWvcGrmQewnwe8AzAAAANVR3dvMA9AIek9IRoxu85Pwrm/sQb+/haU9p72+C7f4N9Cg6ssLgcjicTKpJym7t/5ZdDhLivUrzdSo8su4U4wjsxNVzTg9i4wBcYAuMAXGALjAFxgC4wBcYAuMAXGALjAFxgC4wBcYAuMAtND6WdNqM84Pzj1XToXWl6pK3ap1HmHy/gh3Nqqi2o8fmdVGSaus080dpGSksrgUzWNzPJLzMg2U5XQBkAY1JWTYBqprLPe82AeVqqjFylkkrs8VakacHOXBHqMXJqKOKx2MdWblL4LkuCPn15dTuarqS8u5F/RpKnHZRHuRjaLgGUItu0U2+SV2ZjCUniKyzDaSyyV/pda1/w5eX0Jn+Mu8Z6Nmn7zS/2RGqU3F2knF8mmn8yJOnODxNNPvWDbGSksp5MLnk9G/wDZJ7G3sS2Odsu/Y3/dK3R9LsPZ7TX0sNrZzvMKNGU3aEXJ9E2eKVCpVeKcW/BGZTjFZk8Gyvg6kFecJRXNrLzNlazr0VmpBpeG4xCrCe6LyaYRbdopyb4JXZojCU3iKyz22ksskVNH1Yq7pzS90lTsLmEdqVN48DUq9NvCkiLciYNwuASqWj6sleNOTXa3qS6dhc1FmNN+hplXpx3OSNdfCzh44Sj1advM11bWtS68GvI9Qqwn1Wmabmg2C4AuAdBq3pD/AKpPrD6xOm0K+f5eb8PoVl9Q/wDSPmdAdOVhjF2l0fqAbwDRiX4VzYB7cAotacVaMaa/N7T7Ld8/Q57X7jZhGiue9+CLHT6eW5vkc3c5QtRcAXBk7XQ2BjRpJu201tSfwvbsjudOs4WtFSfFrLf95IormtKrPC4ER6z09q2zJx55ediI9fobeNl47f4Nv+PnjOVkssRh4V6edpKSvFreuTRZVqFG8o4e9Nbn+6I0JzozOFqx2ZOL4NrydjgqkHCTg+TwX8XlJnfU6SdNR4OKXmrH0OFNOiocsY+Bzrk1PPeQv2qhhUqd7Nb8m33lYg/eLTT4qk3j4vxZI6OtcPbwWEZRqRurSjJfBplgnCtDK3xZGalCXY0QKOHo4WMpN2u3m9/SKK+nQttOg5t4y/PuSJMp1blpL+95LweMhVjtU3dbnwafVEy3uqVxHapvKNFSlKm8SRzWtGDUJxnFWU73XDaXE5jXLSNKqqkFja4+JaWNVzi4vkbdV8ApN1Jq+y7RXC/Fm3Q7KM2601nG5fU831dxxCJZ6S05CjLYs5SW+1srlreavStp9Hht/IiUbOdWO1wRIwGPhXi9ntKLtdd+hItbyleQbj5pmurRnRlvOX0/glSq2jlGS2kuXNdjlNWtI29fEOD3+BbWlV1KeXxRW3Kski4BlSquMlKOTTuvge6c5U5KceK3mJRUlhnd4espwjJbpJPzPolGqqtONRc1k5ycHCTi+Qr7r8szaeSTF5AEao7z7JgGYBx+sVW9eX8KS+V/qcVrU9q7a7EkXljHFFd5WXKoli4AuDJ9AwNaNWlFrNNWflZpn0C2qwr0E1vTX/Uc5VhKnUaZRYzVh5ulJNcFLf2uUNxoEk26MvJ/UsKeoL9aISxOIw0XBpwT3XSaXuvcQ1WvbCLptYXhn0Zv6OhcPa4lU5XzZVPLeWS8H0aj4Y9l6H0an1F4HNS6zOAx9Xaq1JPjJ+tjgLubqV5yfazoaUdmEV3HWaryvh49HJfO/wBTrNFebSK738yovl+M/Ip9bardaMeEYp/Ft/Yp9em3XUOSXzJunxSpt95u1Ol7VVdIv5s3fZ5vbqLuR41FezFm/XHwU/efob/tAvw4eP7GvTutLwPdUsSnCVO/tJ7VuafEzoNeLpulzTz5GNQpvaU+Rv0voJVZOcZbMnvurp29Dff6RG5n0kXiXwZ4t7x01stZRS/sWIw0tuKvwbj7Sa6reUv3S9sJ9JBea3rzXEm9LQuFstlfjMZKrLam7vduskuSRX3FzUuJ7dR7yTTpRpx2Ymi5oPYuALgHX6t1L0F0bX1+p2mizcrRJ8m0Ul9HFZlnJXVi2IZlhZ3igDTJ/vH2+qANgBxen/8AkVPh6I4jVl/9c/L5F/Z+5iV9yuJIuALgyT8LXr0EpxUoxlzi9mROoVbq0SqRTSfatzI9SFGt7L3tepd4TWmLyqxcesc15by6oa9B7qsceG9ECpp0l1Hku04VocJwkvgy6/CuKfKUWQfbpS7GjhdKYX8KrOC3J5dnmvU4e9t+gryprgvkX9Cp0lNSO9o+CPur0O6h1F4HPS6zPnVd+1Lu/U+fVevLxfzOlj1Udjqp/wAde9L1Ou0T8qvFlLf++8kUWtT/APIfux+pSa3+afgifYe582StTX7dT3V6slfZ/wB5PwRq1Lqx8STrl4KfvP0JH2g93Dx/Y1ab1peBzuEp1L7dJS9nO8U8jnqEK+duknu5rkWVR0+rNreXOD1pkrKrFT6rJ+W4uLfXpx3VY571ufoQqmnRe+DwX+j9JU6yew81vTya+BfWt7RuV+G/LmV1ahOk/aRz+tWAjBxqQVtttSXDa339Sg1uzhTkqsFjPHx7SysKzmnCXI5+5QlgLgC4B1uq/wDsfzS+h2Gh/lfNlLqHvfIt7lwQTHBeBAGvE5VIvndAG0A5XWujapGfCUbfGP8AZo5TXaLjWjU5NfFFzp0803HsfzKS5RlgLgHqZlbnkYPoNSlDEULflnFW6cmux3c6dO6t9nk1/fQ51SlRq55pnJVtX68ZWUNtcGpRs/N5HLVNIuoywo578ot43tFrLeDqdB4J0aKjN3d3J8lfgdNp1tK2oKEnv4lTdVVVqbUeByGncQp16klmrpL+VJfQ5TUqqq3M5Lhw9C5tYOFKKZ3dHwR91eh2sOovAoJdZnzis/al3fqcBV68vF/M6aPVR2Wqf/HXvSOs0T8qvFlJqHvvJFFrW/8AyX7sSl1r80/BFhYe5XiyVqY/3lX3V6slaB7yfgjTqXUj4knXTwUvefoSNf8Adw8f2NWm9aXgbdUKydFxXijJ37PczbodSLoOC4p/M86jFqopcsEDTGr01Nyox2oyd7XScW9+/eiBf6RUVRzorKfLsJFvew2VGo8MlataJqU5upUWx7LildNu7Tu7diTpGn1qNR1aixuxg1XtzCcVCG8w1yxCtTp8buT7WsvVnnX6qxCnz4mdNg8yn5HL3OaLUXAFwDuND0dijTT32u+8szutOo9FbQi+OM+pzt1PbqyaJGInaMn09SaaCRhYWigDTpKHs3W9Z+QAhO6TW55gELTOD/FpNLxL2o91w+JB1G1+8UHFcVvXj/JIta3RVE3wOIZxGDohcYGBcYGCx0XpmpQyjaUd+y93wfAn2eoVbbdHfHs+nYRq9pCtve5lytblbOm7+8i2WvRxvg/Uhf4x/wCxX6R1lqVE4wSpxeTs7ya5X4EG61itWjswWyvj/BIo2EIPL3spblRgnHQUdaJRo7GxeaWypXy5Jtcy8hrUo0NjZ9rGM8vErpaenU2s7jn7lGWOC40Jp10IuLjtxburOzTLXT9TdrFwayuJDubPpmpJ4ZX6Qxjq1JVJZOXDkkrJfIg3NeVeq6kuZIpUlTgoI26I0k6FTaS2k1aS5r7m2yu5WtTbSyuDPFxQVaGybtN6XeIcfZ2Yx3K93d8WbdQv3dNbsJHi1tVRT35bIWDxk6UlKm9l/Jrk1xIlCvUoT26bwzfUpRqR2ZI6Ghrbl7dPP+GX0ZeU9e3e3Df3MrpaZv8AZkYYnW2TVqdNRfOTv8keauuyaxThjxMw01J+1I56vXlOTlNuUnvbKKpUnUk5TeWyxjBRWzFbjC54wesC4wME7QuC/FqpPwx9qXbl8Sfp1p94rJPgt7/veRrqt0VNvm+B252xzpoxLu4x5u77IGSxisgDypG6sAVeHlsydN949uKAJVwDmdZNF2bq01k/GuT/AFdjm9X0/Ddemt3P6lvY3WV0c/L6HPXKAtMC4AuALgC4AuALgC4AuALgC4AuALgC4AuALgC4BsoUpTkowV29yPdOlKpJQgstnmcowW1LgdvorAKjBRWbecnzf2O0srSNtS2Vx5vvOdua7rT2uXIlylZXeSRMNBq0fFyk5vju7AFkAACFpHDbSvHKSzTANOGr7S5NZSXX7AG5jAOY0zoFq86Cut7hxXWPNdDm9Q0nZzUoLd2fT6FxaX6fsVOPb9TnrlFgtBcwBcAXAFwBcAXAFwBcAXAFwBcAXAFwBcA34TCzqy2aau/kurfA3ULepXls01l/3ia6tWFKO1NnY6J0XGgv1Tfil9FyR11lYQto7t8ub+ncUFzdSrPsXYWBOIpDqP8AFlsR8KftPm+QMltThZWQBmAAAAVeOwjT26eTW/k1yYB5hsSp9JLenvX9gDeAVek9CU6t5L2J81ufvLiVt3plKv7S3S7fqiZb3tSlue9f3gcvj9F1KXijdfqWcf7fE5y4sa1DrLd2rgXNG6p1eq9/YQrkQkC4AuALgC4AuALgC4AuALgC4B7BNuyTbfBK7Mxi5PCWWYbSWWXmjtXJys6v7uPL8z+xcWuj1J76vsrs5/wV1fUYR3U97+B02FwsKcdmmlFfN9W+J0VGhTox2aawinqVZ1HtTeTabTwQ6lZ1HsU93GX0X3ALPB4ZQikgCQAAAAAA0AV2O0fte1D2ZLc0ARKeMcXs1VsvhL8r78gCYmAACtxmg6NS72dh845fLcV9fTLervxh9304EulfVqe7OV3nPaX0JKjHbUlON0t1mrlJe6bK3jtqWV8S1tr2NaWzjDKm5WE4XAFwBcAXAPNowMGynRlLwxlLtFs2QpTn1Yt+R5lOMeLwT8PoKvL8myucml8t5Mp6Xcz/AE48SLO+oR/VnwLbC6rpZ1ZuXSKsvNllR0SK31ZZ8CFU1RvqR9S6wuDp01anFR62zfd7y3o21KisU4pf3tK6pWqVOu8m83Go1168YK8nb1fZAyR4051nxhDlxff7AFthsMoKyQBuAAAAAAAAAANGIwsZqzQBV1MDUp503dfpea+HIAxjpBLKonB+cfMAlxldXWaYBXaxwvhqnS0vJr+5A1OG1ay7t/xJdhLFeJw1zkjpBcAXAOk1e0KpR/ErRupeCLvu/U/oXmm6dGcekqrKfBfuVF9euMtim+HF/sXa0VQX/VD+lP1LVWFsv/NehXu7rv8AWzbTwdOPhpwj2hFfQ2wt6UOrBLyRrlWqS4yfqb1luyNy3cDW94uDABk01sXCO9q/JZvyQBo/aKlTKnHZXOW/yAJWF0XZ7U25S5vMAsoxS3AGQAAAAAAAAAAAAAAI+Jw0ZJ3QBAwytFLldeTBgxx9PapVI84SXyZquIbdKce1P5G2hLZqRl3o+dJnEo6wXALbV/Rf409qX+3F5/xP9P3LHT7Lp57Uuqvj3EG+uuhjiPWfw7ztkdVg5011sRGNtppX3XBg0vSNP9V+ybBkwekV+WE5fBJfMAKpWl4YqPe7ANkdG1J+ObtyWS+QBLw+ioR4AE6FNLcgDIAAAAAAAAAAAAAAAAAHjAKqGTkuvqgDMYB82xENmco8pNeTOJqR2ZuPY2ddB7UU+426Owcq1RQjx3vgo8WbLe3lXqKEf+I8V60aMHOX/Tv8Jh404RhBWUf8bfU66lSjSgoR4I5erUlUk5y4szq1VFNv/OhsNZhhMBtvbqZt7lyXIGSdHAQXBeQBujQiuCAM1EA9AAAAAAAAAAAAAAAAAAAAAAABV1VapLqkwD0yYOA0zQf7VUhFXbn7K57VmvU5K8pv7zKKXF/M6i1mvu8ZPs+R12hNGqhTtvnLOb68l0R0NlaK3p45viUV3cuvPPJcCwbJZENOGpfiz2n4Vu69QZLmKsAegAAAAAAAAAAAAAAAAAAAAAAAAAAAFbjVaouqaAMTJggw0dH8eVd5yaSX8NlZvuyKrWPTus+PyJLuZdCqK4fMnEojEed6ktiO78z+hgyXFCkopJAGwAAAAAAAAAAAAAAAAAAAAAAAAAAAAAEHScHZSW9ZgEWlVUldf/OjBgzANFetnsxzk/l1YMllgMKoR68QCUAAAAAAAAAAAAAAAAAAAAAAAAAAAAAAAeSVwCrxWiru8G4vowDStHVXk5u3TIAn4LARp9WATAAAAAAAAAAAAAAAAAAAAAAAAAAAAAAAAAAAAAAAAAAAAAAAAAAAAAAAAAAAAAAAAAAAAAAAAAAAAAAAAAAAAAAAAAAAAAAAAAAAAD//2Q=="/>
          <p:cNvSpPr>
            <a:spLocks noChangeAspect="1" noChangeArrowheads="1"/>
          </p:cNvSpPr>
          <p:nvPr/>
        </p:nvSpPr>
        <p:spPr bwMode="auto">
          <a:xfrm>
            <a:off x="16351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he-IL" altLang="he-IL" sz="1800">
              <a:solidFill>
                <a:srgbClr val="000000"/>
              </a:solidFill>
            </a:endParaRPr>
          </a:p>
        </p:txBody>
      </p:sp>
      <p:sp>
        <p:nvSpPr>
          <p:cNvPr id="8202" name="AutoShape 21" descr="data:image/jpeg;base64,/9j/4AAQSkZJRgABAQAAAQABAAD/2wCEAAkGBxQSERITEBQUEBQUFxUUFBgXEBAVFRcUFBUXFhcUFRcYHCggGBolHRQUITEhJykrLi4uGB8zODMsNygtLisBCgoKDg0OGhAQGi0kICYsLy84NjgsLCwsLC0tLCwsLCwsLDQtLCwsLCwsLCwsNCwsLCwsLCwsLCwsLCwsLywsLP/AABEIAMwAzAMBEQACEQEDEQH/xAAbAAEAAgMBAQAAAAAAAAAAAAAABAUCAwYBB//EADwQAAIBAgIIAwYDBwQDAAAAAAABAgMRBCEFBhIxQVFhcTKRsSJygaHB0RNCUhQjYoKS4fAVMzRDJNLx/8QAGwEBAAIDAQEAAAAAAAAAAAAAAAQFAQMGAgf/xAA3EQACAQMBBAcFCAMBAQAAAAAAAQIDBBEFEiExQRMyUWFxgZEiM6Gx0QYUIzRCweHwFVLxQyT/2gAMAwEAAhEDEQA/APuIAAAAAAAAAAAAAAAAAAAAAAAAAAAAAAAAAAAAAAAAAAAAAAAAAAABjtIAbXQAXfIAXfIAXfIAXfIAbQB6pAHoAAAAAAAAAAAAAAAAAAAAABjtcswBZgDZQB6AAAAAAAAAAGgDzZ5AC77gBSAMgAAAAAAAAAAAAAAYOXIAbPPMAyAABor4yEPHJLpfPyI1a8oUfeTS89/obIUpz6qIFbT9NeFSl8LepVVftDbR6qciRGxqPjuItTWJ/lgl3k36ECp9pZ/oprzefob42C5yNE9PVXu2V/L92RZfaG7fBRXl/JsVlTXaY/65V5x/pR4/z952r0M/cqQ/12rzj/Sh/n7ztXoPuVI2R1gqcYwfwa+puj9o7lcYxfr9Tw7GnybJNPWJfmg12kn6k2n9pYvr035PP0NUrB8pEyjpmlL82z3Vixpa1aVP1Y8TRK0qx5ZJ0Jpq8WmuaaZaQnGazFpojtNbmZHoweNAHm7qAZRlcA9AAAAAAAAB42AYXv0QBkgA2G8b2CqxunIQyh+8fR+z5lHd67Qo7qftP4epMpWU5b5bkUuK0tVnvlsrlHL+5zlzq91X4ywuxbv5J9O1pw5ZIVyse/eyQeXAFwBcAXAFwBcAXAFwDZSrSi7xbi+jNlKtUpPNOTR5lCMlhotMJp+ayqJTXPdL7MvbX7QVobqy2l6P6EOpYwfV3F5g8dCr4JZ8tz8jpbW+oXK/Dlv7OfoV9SjOn1kSSYajxoARnwYBmAAAAAAwDVe/YAyAI+NxsKUbzfZcX2Il3e0rWG1UfgubNtKjKq8ROXx+lJ1cn7Mf0r68zjL7VK108N4j2fXtLejbQp97INyswSBcYAuMAXGALjAFxgC4wBcYAuMAXGALjAFxgC4wDKE2ndOzW5o9QlKDUovDMNJrDL3Rmnfy1vhL/wBvudPp+u/oufX6/Urq9l+qn6F8nfNZo6dNNZRWvcGrmQewnwe8AzAAAANVR3dvMA9AIek9IRoxu85Pwrm/sQb+/haU9p72+C7f4N9Cg6ssLgcjicTKpJym7t/5ZdDhLivUrzdSo8su4U4wjsxNVzTg9i4wBcYAuMAXGALjAFxgC4wBcYAuMAXGALjAFxgC4wBcYAuMAtND6WdNqM84Pzj1XToXWl6pK3ap1HmHy/gh3Nqqi2o8fmdVGSaus080dpGSksrgUzWNzPJLzMg2U5XQBkAY1JWTYBqprLPe82AeVqqjFylkkrs8VakacHOXBHqMXJqKOKx2MdWblL4LkuCPn15dTuarqS8u5F/RpKnHZRHuRjaLgGUItu0U2+SV2ZjCUniKyzDaSyyV/pda1/w5eX0Jn+Mu8Z6Nmn7zS/2RGqU3F2knF8mmn8yJOnODxNNPvWDbGSksp5MLnk9G/wDZJ7G3sS2Odsu/Y3/dK3R9LsPZ7TX0sNrZzvMKNGU3aEXJ9E2eKVCpVeKcW/BGZTjFZk8Gyvg6kFecJRXNrLzNlazr0VmpBpeG4xCrCe6LyaYRbdopyb4JXZojCU3iKyz22ksskVNH1Yq7pzS90lTsLmEdqVN48DUq9NvCkiLciYNwuASqWj6sleNOTXa3qS6dhc1FmNN+hplXpx3OSNdfCzh44Sj1advM11bWtS68GvI9Qqwn1Wmabmg2C4AuAdBq3pD/AKpPrD6xOm0K+f5eb8PoVl9Q/wDSPmdAdOVhjF2l0fqAbwDRiX4VzYB7cAotacVaMaa/N7T7Ld8/Q57X7jZhGiue9+CLHT6eW5vkc3c5QtRcAXBk7XQ2BjRpJu201tSfwvbsjudOs4WtFSfFrLf95IormtKrPC4ER6z09q2zJx55ediI9fobeNl47f4Nv+PnjOVkssRh4V6edpKSvFreuTRZVqFG8o4e9Nbn+6I0JzozOFqx2ZOL4NrydjgqkHCTg+TwX8XlJnfU6SdNR4OKXmrH0OFNOiocsY+Bzrk1PPeQv2qhhUqd7Nb8m33lYg/eLTT4qk3j4vxZI6OtcPbwWEZRqRurSjJfBplgnCtDK3xZGalCXY0QKOHo4WMpN2u3m9/SKK+nQttOg5t4y/PuSJMp1blpL+95LweMhVjtU3dbnwafVEy3uqVxHapvKNFSlKm8SRzWtGDUJxnFWU73XDaXE5jXLSNKqqkFja4+JaWNVzi4vkbdV8ApN1Jq+y7RXC/Fm3Q7KM2601nG5fU831dxxCJZ6S05CjLYs5SW+1srlreavStp9Hht/IiUbOdWO1wRIwGPhXi9ntKLtdd+hItbyleQbj5pmurRnRlvOX0/glSq2jlGS2kuXNdjlNWtI29fEOD3+BbWlV1KeXxRW3Kski4BlSquMlKOTTuvge6c5U5KceK3mJRUlhnd4espwjJbpJPzPolGqqtONRc1k5ycHCTi+Qr7r8szaeSTF5AEao7z7JgGYBx+sVW9eX8KS+V/qcVrU9q7a7EkXljHFFd5WXKoli4AuDJ9AwNaNWlFrNNWflZpn0C2qwr0E1vTX/Uc5VhKnUaZRYzVh5ulJNcFLf2uUNxoEk26MvJ/UsKeoL9aISxOIw0XBpwT3XSaXuvcQ1WvbCLptYXhn0Zv6OhcPa4lU5XzZVPLeWS8H0aj4Y9l6H0an1F4HNS6zOAx9Xaq1JPjJ+tjgLubqV5yfazoaUdmEV3HWaryvh49HJfO/wBTrNFebSK738yovl+M/Ip9bardaMeEYp/Ft/Yp9em3XUOSXzJunxSpt95u1Ol7VVdIv5s3fZ5vbqLuR41FezFm/XHwU/efob/tAvw4eP7GvTutLwPdUsSnCVO/tJ7VuafEzoNeLpulzTz5GNQpvaU+Rv0voJVZOcZbMnvurp29Dff6RG5n0kXiXwZ4t7x01stZRS/sWIw0tuKvwbj7Sa6reUv3S9sJ9JBea3rzXEm9LQuFstlfjMZKrLam7vduskuSRX3FzUuJ7dR7yTTpRpx2Ymi5oPYuALgHX6t1L0F0bX1+p2mizcrRJ8m0Ul9HFZlnJXVi2IZlhZ3igDTJ/vH2+qANgBxen/8AkVPh6I4jVl/9c/L5F/Z+5iV9yuJIuALgyT8LXr0EpxUoxlzi9mROoVbq0SqRTSfatzI9SFGt7L3tepd4TWmLyqxcesc15by6oa9B7qsceG9ECpp0l1Hku04VocJwkvgy6/CuKfKUWQfbpS7GjhdKYX8KrOC3J5dnmvU4e9t+gryprgvkX9Cp0lNSO9o+CPur0O6h1F4HPS6zPnVd+1Lu/U+fVevLxfzOlj1Udjqp/wAde9L1Ou0T8qvFlLf++8kUWtT/APIfux+pSa3+afgifYe582StTX7dT3V6slfZ/wB5PwRq1Lqx8STrl4KfvP0JH2g93Dx/Y1ab1peBzuEp1L7dJS9nO8U8jnqEK+duknu5rkWVR0+rNreXOD1pkrKrFT6rJ+W4uLfXpx3VY571ufoQqmnRe+DwX+j9JU6yew81vTya+BfWt7RuV+G/LmV1ahOk/aRz+tWAjBxqQVtttSXDa339Sg1uzhTkqsFjPHx7SysKzmnCXI5+5QlgLgC4B1uq/wDsfzS+h2Gh/lfNlLqHvfIt7lwQTHBeBAGvE5VIvndAG0A5XWujapGfCUbfGP8AZo5TXaLjWjU5NfFFzp0803HsfzKS5RlgLgHqZlbnkYPoNSlDEULflnFW6cmux3c6dO6t9nk1/fQ51SlRq55pnJVtX68ZWUNtcGpRs/N5HLVNIuoywo578ot43tFrLeDqdB4J0aKjN3d3J8lfgdNp1tK2oKEnv4lTdVVVqbUeByGncQp16klmrpL+VJfQ5TUqqq3M5Lhw9C5tYOFKKZ3dHwR91eh2sOovAoJdZnzis/al3fqcBV68vF/M6aPVR2Wqf/HXvSOs0T8qvFlJqHvvJFFrW/8AyX7sSl1r80/BFhYe5XiyVqY/3lX3V6slaB7yfgjTqXUj4knXTwUvefoSNf8Adw8f2NWm9aXgbdUKydFxXijJ37PczbodSLoOC4p/M86jFqopcsEDTGr01Nyox2oyd7XScW9+/eiBf6RUVRzorKfLsJFvew2VGo8MlataJqU5upUWx7LildNu7Tu7diTpGn1qNR1aixuxg1XtzCcVCG8w1yxCtTp8buT7WsvVnnX6qxCnz4mdNg8yn5HL3OaLUXAFwDuND0dijTT32u+8szutOo9FbQi+OM+pzt1PbqyaJGInaMn09SaaCRhYWigDTpKHs3W9Z+QAhO6TW55gELTOD/FpNLxL2o91w+JB1G1+8UHFcVvXj/JIta3RVE3wOIZxGDohcYGBcYGCx0XpmpQyjaUd+y93wfAn2eoVbbdHfHs+nYRq9pCtve5lytblbOm7+8i2WvRxvg/Uhf4x/wCxX6R1lqVE4wSpxeTs7ya5X4EG61itWjswWyvj/BIo2EIPL3spblRgnHQUdaJRo7GxeaWypXy5Jtcy8hrUo0NjZ9rGM8vErpaenU2s7jn7lGWOC40Jp10IuLjtxburOzTLXT9TdrFwayuJDubPpmpJ4ZX6Qxjq1JVJZOXDkkrJfIg3NeVeq6kuZIpUlTgoI26I0k6FTaS2k1aS5r7m2yu5WtTbSyuDPFxQVaGybtN6XeIcfZ2Yx3K93d8WbdQv3dNbsJHi1tVRT35bIWDxk6UlKm9l/Jrk1xIlCvUoT26bwzfUpRqR2ZI6Ghrbl7dPP+GX0ZeU9e3e3Df3MrpaZv8AZkYYnW2TVqdNRfOTv8keauuyaxThjxMw01J+1I56vXlOTlNuUnvbKKpUnUk5TeWyxjBRWzFbjC54wesC4wME7QuC/FqpPwx9qXbl8Sfp1p94rJPgt7/veRrqt0VNvm+B252xzpoxLu4x5u77IGSxisgDypG6sAVeHlsydN949uKAJVwDmdZNF2bq01k/GuT/AFdjm9X0/Ddemt3P6lvY3WV0c/L6HPXKAtMC4AuALgC4AuALgC4AuALgC4AuALgC4AuALgC4BsoUpTkowV29yPdOlKpJQgstnmcowW1LgdvorAKjBRWbecnzf2O0srSNtS2Vx5vvOdua7rT2uXIlylZXeSRMNBq0fFyk5vju7AFkAACFpHDbSvHKSzTANOGr7S5NZSXX7AG5jAOY0zoFq86Cut7hxXWPNdDm9Q0nZzUoLd2fT6FxaX6fsVOPb9TnrlFgtBcwBcAXAFwBcAXAFwBcAXAFwBcAXAFwBcA34TCzqy2aau/kurfA3ULepXls01l/3ia6tWFKO1NnY6J0XGgv1Tfil9FyR11lYQto7t8ub+ncUFzdSrPsXYWBOIpDqP8AFlsR8KftPm+QMltThZWQBmAAAAVeOwjT26eTW/k1yYB5hsSp9JLenvX9gDeAVek9CU6t5L2J81ufvLiVt3plKv7S3S7fqiZb3tSlue9f3gcvj9F1KXijdfqWcf7fE5y4sa1DrLd2rgXNG6p1eq9/YQrkQkC4AuALgC4AuALgC4AuALgC4B7BNuyTbfBK7Mxi5PCWWYbSWWXmjtXJys6v7uPL8z+xcWuj1J76vsrs5/wV1fUYR3U97+B02FwsKcdmmlFfN9W+J0VGhTox2aawinqVZ1HtTeTabTwQ6lZ1HsU93GX0X3ALPB4ZQikgCQAAAAAA0AV2O0fte1D2ZLc0ARKeMcXs1VsvhL8r78gCYmAACtxmg6NS72dh845fLcV9fTLervxh9304EulfVqe7OV3nPaX0JKjHbUlON0t1mrlJe6bK3jtqWV8S1tr2NaWzjDKm5WE4XAFwBcAXAPNowMGynRlLwxlLtFs2QpTn1Yt+R5lOMeLwT8PoKvL8myucml8t5Mp6Xcz/AE48SLO+oR/VnwLbC6rpZ1ZuXSKsvNllR0SK31ZZ8CFU1RvqR9S6wuDp01anFR62zfd7y3o21KisU4pf3tK6pWqVOu8m83Go1168YK8nb1fZAyR4051nxhDlxff7AFthsMoKyQBuAAAAAAAAAANGIwsZqzQBV1MDUp503dfpea+HIAxjpBLKonB+cfMAlxldXWaYBXaxwvhqnS0vJr+5A1OG1ay7t/xJdhLFeJw1zkjpBcAXAOk1e0KpR/ErRupeCLvu/U/oXmm6dGcekqrKfBfuVF9euMtim+HF/sXa0VQX/VD+lP1LVWFsv/NehXu7rv8AWzbTwdOPhpwj2hFfQ2wt6UOrBLyRrlWqS4yfqb1luyNy3cDW94uDABk01sXCO9q/JZvyQBo/aKlTKnHZXOW/yAJWF0XZ7U25S5vMAsoxS3AGQAAAAAAAAAAAAAAI+Jw0ZJ3QBAwytFLldeTBgxx9PapVI84SXyZquIbdKce1P5G2hLZqRl3o+dJnEo6wXALbV/Rf409qX+3F5/xP9P3LHT7Lp57Uuqvj3EG+uuhjiPWfw7ztkdVg5011sRGNtppX3XBg0vSNP9V+ybBkwekV+WE5fBJfMAKpWl4YqPe7ANkdG1J+ObtyWS+QBLw+ioR4AE6FNLcgDIAAAAAAAAAAAAAAAAAHjAKqGTkuvqgDMYB82xENmco8pNeTOJqR2ZuPY2ddB7UU+426Owcq1RQjx3vgo8WbLe3lXqKEf+I8V60aMHOX/Tv8Jh404RhBWUf8bfU66lSjSgoR4I5erUlUk5y4szq1VFNv/OhsNZhhMBtvbqZt7lyXIGSdHAQXBeQBujQiuCAM1EA9AAAAAAAAAAAAAAAAAAAAAAABV1VapLqkwD0yYOA0zQf7VUhFXbn7K57VmvU5K8pv7zKKXF/M6i1mvu8ZPs+R12hNGqhTtvnLOb68l0R0NlaK3p45viUV3cuvPPJcCwbJZENOGpfiz2n4Vu69QZLmKsAegAAAAAAAAAAAAAAAAAAAAAAAAAAAFbjVaouqaAMTJggw0dH8eVd5yaSX8NlZvuyKrWPTus+PyJLuZdCqK4fMnEojEed6ktiO78z+hgyXFCkopJAGwAAAAAAAAAAAAAAAAAAAAAAAAAAAAAEHScHZSW9ZgEWlVUldf/OjBgzANFetnsxzk/l1YMllgMKoR68QCUAAAAAAAAAAAAAAAAAAAAAAAAAAAAAAAeSVwCrxWiru8G4vowDStHVXk5u3TIAn4LARp9WATAAAAAAAAAAAAAAAAAAAAAAAAAAAAAAAAAAAAAAAAAAAAAAAAAAAAAAAAAAAAAAAAAAAAAAAAAAAAAAAAAAAAAAAAAAAAAAAAAAAAD//2Q=="/>
          <p:cNvSpPr>
            <a:spLocks noChangeAspect="1" noChangeArrowheads="1"/>
          </p:cNvSpPr>
          <p:nvPr/>
        </p:nvSpPr>
        <p:spPr bwMode="auto">
          <a:xfrm>
            <a:off x="31591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he-IL" altLang="he-IL" sz="1800">
              <a:solidFill>
                <a:srgbClr val="000000"/>
              </a:solidFill>
            </a:endParaRPr>
          </a:p>
        </p:txBody>
      </p:sp>
      <p:pic>
        <p:nvPicPr>
          <p:cNvPr id="8203" name="Picture 23" descr="REACH YOUR USERS BY SMS MESSAGES - EXTEND SOCIAL MEDIA CAMPAIGN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850" y="6388100"/>
            <a:ext cx="4286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Picture 2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263" y="6007100"/>
            <a:ext cx="70961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205" name="Group 276497"/>
          <p:cNvGrpSpPr>
            <a:grpSpLocks/>
          </p:cNvGrpSpPr>
          <p:nvPr/>
        </p:nvGrpSpPr>
        <p:grpSpPr bwMode="auto">
          <a:xfrm>
            <a:off x="6623050" y="5965825"/>
            <a:ext cx="411163" cy="558800"/>
            <a:chOff x="6622871" y="5815348"/>
            <a:chExt cx="449161" cy="708581"/>
          </a:xfrm>
        </p:grpSpPr>
        <p:sp>
          <p:nvSpPr>
            <p:cNvPr id="276493" name="Flowchart: Magnetic Disk 276492"/>
            <p:cNvSpPr/>
            <p:nvPr/>
          </p:nvSpPr>
          <p:spPr>
            <a:xfrm>
              <a:off x="6652353" y="5889830"/>
              <a:ext cx="348576" cy="634099"/>
            </a:xfrm>
            <a:prstGeom prst="flowChartMagneticDisk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 eaLnBrk="0" hangingPunct="0">
                <a:defRPr/>
              </a:pPr>
              <a:endParaRPr lang="he-IL" dirty="0">
                <a:solidFill>
                  <a:srgbClr val="FFFFFF"/>
                </a:solidFill>
              </a:endParaRPr>
            </a:p>
          </p:txBody>
        </p:sp>
        <p:grpSp>
          <p:nvGrpSpPr>
            <p:cNvPr id="8259" name="Group 100"/>
            <p:cNvGrpSpPr>
              <a:grpSpLocks/>
            </p:cNvGrpSpPr>
            <p:nvPr/>
          </p:nvGrpSpPr>
          <p:grpSpPr bwMode="auto">
            <a:xfrm>
              <a:off x="6687886" y="6096526"/>
              <a:ext cx="305890" cy="361391"/>
              <a:chOff x="5955030" y="3031808"/>
              <a:chExt cx="914400" cy="1398587"/>
            </a:xfrm>
          </p:grpSpPr>
          <p:grpSp>
            <p:nvGrpSpPr>
              <p:cNvPr id="8261" name="Group 398"/>
              <p:cNvGrpSpPr>
                <a:grpSpLocks/>
              </p:cNvGrpSpPr>
              <p:nvPr/>
            </p:nvGrpSpPr>
            <p:grpSpPr bwMode="auto">
              <a:xfrm>
                <a:off x="6097905" y="3403283"/>
                <a:ext cx="596900" cy="1027112"/>
                <a:chOff x="3130" y="3288"/>
                <a:chExt cx="410" cy="742"/>
              </a:xfrm>
            </p:grpSpPr>
            <p:sp>
              <p:nvSpPr>
                <p:cNvPr id="8263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64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65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66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67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68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69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70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71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72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73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74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75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76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277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algn="l" rtl="0" eaLnBrk="0" hangingPunct="0"/>
                  <a:endParaRPr lang="en-US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</p:grpSp>
          <p:pic>
            <p:nvPicPr>
              <p:cNvPr id="8262" name="Picture 399" descr="cell_tower_radiation copy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55030" y="3031808"/>
                <a:ext cx="914400" cy="736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8260" name="TextBox 276495"/>
            <p:cNvSpPr txBox="1">
              <a:spLocks noChangeArrowheads="1"/>
            </p:cNvSpPr>
            <p:nvPr/>
          </p:nvSpPr>
          <p:spPr bwMode="auto">
            <a:xfrm>
              <a:off x="6622871" y="5815348"/>
              <a:ext cx="44916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he-IL" sz="1200">
                  <a:solidFill>
                    <a:srgbClr val="000000"/>
                  </a:solidFill>
                </a:rPr>
                <a:t>EPC</a:t>
              </a:r>
              <a:endParaRPr lang="he-IL" altLang="he-IL" sz="1200">
                <a:solidFill>
                  <a:srgbClr val="000000"/>
                </a:solidFill>
              </a:endParaRPr>
            </a:p>
          </p:txBody>
        </p:sp>
      </p:grpSp>
      <p:sp>
        <p:nvSpPr>
          <p:cNvPr id="8206" name="TextBox 257"/>
          <p:cNvSpPr txBox="1">
            <a:spLocks noChangeArrowheads="1"/>
          </p:cNvSpPr>
          <p:nvPr/>
        </p:nvSpPr>
        <p:spPr bwMode="auto">
          <a:xfrm>
            <a:off x="7034213" y="5603875"/>
            <a:ext cx="21097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rtl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1800" b="1">
                <a:solidFill>
                  <a:srgbClr val="FF0000"/>
                </a:solidFill>
              </a:rPr>
              <a:t>PCE     LTE   TE </a:t>
            </a:r>
          </a:p>
          <a:p>
            <a:pPr algn="l" rtl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1800" b="1">
                <a:solidFill>
                  <a:srgbClr val="FF0000"/>
                </a:solidFill>
              </a:rPr>
              <a:t>PDN-GW   S-GW</a:t>
            </a:r>
          </a:p>
          <a:p>
            <a:pPr algn="l" rtl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1800" b="1">
                <a:solidFill>
                  <a:srgbClr val="FF0000"/>
                </a:solidFill>
              </a:rPr>
              <a:t>SGSN/GGSN</a:t>
            </a:r>
          </a:p>
          <a:p>
            <a:pPr algn="l" rtl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1800" b="1">
                <a:solidFill>
                  <a:srgbClr val="FF0000"/>
                </a:solidFill>
              </a:rPr>
              <a:t>SIP     NAT RSVP</a:t>
            </a:r>
            <a:endParaRPr lang="he-IL" altLang="he-IL" sz="1800" b="1">
              <a:solidFill>
                <a:srgbClr val="FF0000"/>
              </a:solidFill>
            </a:endParaRPr>
          </a:p>
        </p:txBody>
      </p:sp>
      <p:sp>
        <p:nvSpPr>
          <p:cNvPr id="257" name="Rectangle 4"/>
          <p:cNvSpPr txBox="1">
            <a:spLocks noChangeArrowheads="1"/>
          </p:cNvSpPr>
          <p:nvPr/>
        </p:nvSpPr>
        <p:spPr bwMode="auto">
          <a:xfrm>
            <a:off x="0" y="2093913"/>
            <a:ext cx="3898900" cy="1301750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buClr>
                <a:srgbClr val="3333CC"/>
              </a:buClr>
              <a:defRPr/>
            </a:pPr>
            <a:r>
              <a:rPr lang="en-US" altLang="he-IL" sz="1600" kern="0" dirty="0" smtClean="0">
                <a:solidFill>
                  <a:srgbClr val="00B0F0"/>
                </a:solidFill>
              </a:rPr>
              <a:t>Distributed Network</a:t>
            </a:r>
          </a:p>
          <a:p>
            <a:pPr lvl="1" eaLnBrk="1" hangingPunct="1">
              <a:buClr>
                <a:srgbClr val="FF0000"/>
              </a:buClr>
              <a:defRPr/>
            </a:pPr>
            <a:r>
              <a:rPr lang="en-US" altLang="he-IL" sz="1400" kern="0" dirty="0" smtClean="0">
                <a:solidFill>
                  <a:srgbClr val="000000"/>
                </a:solidFill>
              </a:rPr>
              <a:t>Functions (services) are implemented at various locations in the network</a:t>
            </a:r>
          </a:p>
          <a:p>
            <a:pPr lvl="1" eaLnBrk="1" hangingPunct="1">
              <a:buClr>
                <a:srgbClr val="FF0000"/>
              </a:buClr>
              <a:defRPr/>
            </a:pPr>
            <a:r>
              <a:rPr lang="en-US" altLang="he-IL" sz="1400" kern="0" dirty="0">
                <a:solidFill>
                  <a:srgbClr val="000000"/>
                </a:solidFill>
              </a:rPr>
              <a:t>T</a:t>
            </a:r>
            <a:r>
              <a:rPr lang="en-US" altLang="he-IL" sz="1400" kern="0" dirty="0" smtClean="0">
                <a:solidFill>
                  <a:srgbClr val="000000"/>
                </a:solidFill>
              </a:rPr>
              <a:t>raffic is </a:t>
            </a:r>
            <a:r>
              <a:rPr lang="en-US" altLang="he-IL" sz="1400" kern="0" dirty="0" smtClean="0">
                <a:solidFill>
                  <a:srgbClr val="FF0000"/>
                </a:solidFill>
              </a:rPr>
              <a:t>routed</a:t>
            </a:r>
            <a:r>
              <a:rPr lang="en-US" altLang="he-IL" sz="1400" kern="0" dirty="0" smtClean="0">
                <a:solidFill>
                  <a:srgbClr val="000000"/>
                </a:solidFill>
              </a:rPr>
              <a:t> to these servers using the control mechanism of SDN</a:t>
            </a:r>
          </a:p>
          <a:p>
            <a:pPr lvl="1" eaLnBrk="1" hangingPunct="1">
              <a:buClr>
                <a:srgbClr val="FF0000"/>
              </a:buClr>
              <a:defRPr/>
            </a:pPr>
            <a:endParaRPr lang="en-US" altLang="he-IL" sz="1400" kern="0" dirty="0" smtClean="0">
              <a:solidFill>
                <a:srgbClr val="000000"/>
              </a:solidFill>
            </a:endParaRPr>
          </a:p>
        </p:txBody>
      </p:sp>
      <p:pic>
        <p:nvPicPr>
          <p:cNvPr id="10279" name="Picture 39" descr="http://www.alcatel-lucent.com/sites/live/files/small.jpg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263" y="3557588"/>
            <a:ext cx="141287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9" descr="http://www.alcatel-lucent.com/sites/live/files/small.jpg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3" y="4291013"/>
            <a:ext cx="141287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39" descr="http://www.alcatel-lucent.com/sites/live/files/small.jpg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463" y="4786313"/>
            <a:ext cx="141287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39" descr="http://www.alcatel-lucent.com/sites/live/files/small.jpg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188" y="4338638"/>
            <a:ext cx="141287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39" descr="http://www.alcatel-lucent.com/sites/live/files/small.jpg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288" y="3319463"/>
            <a:ext cx="141287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39" descr="http://www.alcatel-lucent.com/sites/live/files/small.jpg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6838" y="3633788"/>
            <a:ext cx="141287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4429125" y="3495675"/>
            <a:ext cx="104775" cy="600075"/>
            <a:chOff x="3533775" y="3324225"/>
            <a:chExt cx="76200" cy="704850"/>
          </a:xfrm>
        </p:grpSpPr>
        <p:sp>
          <p:nvSpPr>
            <p:cNvPr id="44" name="Oval 43"/>
            <p:cNvSpPr/>
            <p:nvPr/>
          </p:nvSpPr>
          <p:spPr>
            <a:xfrm>
              <a:off x="3533775" y="3324225"/>
              <a:ext cx="76200" cy="857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3533775" y="3486453"/>
              <a:ext cx="76200" cy="85775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3533775" y="3658004"/>
              <a:ext cx="76200" cy="8577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474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3533775" y="3810908"/>
              <a:ext cx="76200" cy="839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3533775" y="3943300"/>
              <a:ext cx="76200" cy="8577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7" name="Group 56"/>
          <p:cNvGrpSpPr>
            <a:grpSpLocks/>
          </p:cNvGrpSpPr>
          <p:nvPr/>
        </p:nvGrpSpPr>
        <p:grpSpPr bwMode="auto">
          <a:xfrm>
            <a:off x="4619625" y="4276725"/>
            <a:ext cx="104775" cy="600075"/>
            <a:chOff x="3533775" y="3324225"/>
            <a:chExt cx="76200" cy="704850"/>
          </a:xfrm>
        </p:grpSpPr>
        <p:sp>
          <p:nvSpPr>
            <p:cNvPr id="58" name="Oval 57"/>
            <p:cNvSpPr/>
            <p:nvPr/>
          </p:nvSpPr>
          <p:spPr>
            <a:xfrm>
              <a:off x="3533775" y="3324225"/>
              <a:ext cx="76200" cy="857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3533775" y="3486453"/>
              <a:ext cx="76200" cy="85775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3533775" y="3658004"/>
              <a:ext cx="76200" cy="8577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474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3533775" y="3810908"/>
              <a:ext cx="76200" cy="839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3533775" y="3943300"/>
              <a:ext cx="76200" cy="8577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" name="Group 62"/>
          <p:cNvGrpSpPr>
            <a:grpSpLocks/>
          </p:cNvGrpSpPr>
          <p:nvPr/>
        </p:nvGrpSpPr>
        <p:grpSpPr bwMode="auto">
          <a:xfrm>
            <a:off x="6429375" y="4705350"/>
            <a:ext cx="104775" cy="600075"/>
            <a:chOff x="3533775" y="3324225"/>
            <a:chExt cx="76200" cy="704850"/>
          </a:xfrm>
        </p:grpSpPr>
        <p:sp>
          <p:nvSpPr>
            <p:cNvPr id="64" name="Oval 63"/>
            <p:cNvSpPr/>
            <p:nvPr/>
          </p:nvSpPr>
          <p:spPr>
            <a:xfrm>
              <a:off x="3533775" y="3324225"/>
              <a:ext cx="76200" cy="857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3533775" y="3486453"/>
              <a:ext cx="76200" cy="85775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3533775" y="3658004"/>
              <a:ext cx="76200" cy="8577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474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3533775" y="3810908"/>
              <a:ext cx="76200" cy="839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3533775" y="3943300"/>
              <a:ext cx="76200" cy="8577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" name="Group 68"/>
          <p:cNvGrpSpPr>
            <a:grpSpLocks/>
          </p:cNvGrpSpPr>
          <p:nvPr/>
        </p:nvGrpSpPr>
        <p:grpSpPr bwMode="auto">
          <a:xfrm>
            <a:off x="6581775" y="3257550"/>
            <a:ext cx="104775" cy="600075"/>
            <a:chOff x="3533775" y="3324225"/>
            <a:chExt cx="76200" cy="704850"/>
          </a:xfrm>
        </p:grpSpPr>
        <p:sp>
          <p:nvSpPr>
            <p:cNvPr id="70" name="Oval 69"/>
            <p:cNvSpPr/>
            <p:nvPr/>
          </p:nvSpPr>
          <p:spPr>
            <a:xfrm>
              <a:off x="3533775" y="3324225"/>
              <a:ext cx="76200" cy="857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3533775" y="3486453"/>
              <a:ext cx="76200" cy="85775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3533775" y="3658004"/>
              <a:ext cx="76200" cy="8577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474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3" name="Oval 72"/>
            <p:cNvSpPr/>
            <p:nvPr/>
          </p:nvSpPr>
          <p:spPr>
            <a:xfrm>
              <a:off x="3533775" y="3810908"/>
              <a:ext cx="76200" cy="839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3533775" y="3943300"/>
              <a:ext cx="76200" cy="8577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" name="Group 74"/>
          <p:cNvGrpSpPr>
            <a:grpSpLocks/>
          </p:cNvGrpSpPr>
          <p:nvPr/>
        </p:nvGrpSpPr>
        <p:grpSpPr bwMode="auto">
          <a:xfrm>
            <a:off x="7372350" y="4248150"/>
            <a:ext cx="104775" cy="600075"/>
            <a:chOff x="3533775" y="3324225"/>
            <a:chExt cx="76200" cy="704850"/>
          </a:xfrm>
        </p:grpSpPr>
        <p:sp>
          <p:nvSpPr>
            <p:cNvPr id="76" name="Oval 75"/>
            <p:cNvSpPr/>
            <p:nvPr/>
          </p:nvSpPr>
          <p:spPr>
            <a:xfrm>
              <a:off x="3533775" y="3324225"/>
              <a:ext cx="76200" cy="857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3533775" y="3486453"/>
              <a:ext cx="76200" cy="85775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3533775" y="3658004"/>
              <a:ext cx="76200" cy="8577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474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3533775" y="3810908"/>
              <a:ext cx="76200" cy="839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3533775" y="3943300"/>
              <a:ext cx="76200" cy="8577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" name="Group 80"/>
          <p:cNvGrpSpPr>
            <a:grpSpLocks/>
          </p:cNvGrpSpPr>
          <p:nvPr/>
        </p:nvGrpSpPr>
        <p:grpSpPr bwMode="auto">
          <a:xfrm>
            <a:off x="7572375" y="3590925"/>
            <a:ext cx="104775" cy="600075"/>
            <a:chOff x="3533775" y="3324225"/>
            <a:chExt cx="76200" cy="704850"/>
          </a:xfrm>
        </p:grpSpPr>
        <p:sp>
          <p:nvSpPr>
            <p:cNvPr id="82" name="Oval 81"/>
            <p:cNvSpPr/>
            <p:nvPr/>
          </p:nvSpPr>
          <p:spPr>
            <a:xfrm>
              <a:off x="3533775" y="3324225"/>
              <a:ext cx="76200" cy="857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3533775" y="3486453"/>
              <a:ext cx="76200" cy="85775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3533775" y="3658004"/>
              <a:ext cx="76200" cy="8577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474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3533775" y="3810908"/>
              <a:ext cx="76200" cy="839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86" name="Oval 85"/>
            <p:cNvSpPr/>
            <p:nvPr/>
          </p:nvSpPr>
          <p:spPr>
            <a:xfrm>
              <a:off x="3533775" y="3943300"/>
              <a:ext cx="76200" cy="8577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 eaLnBrk="0" hangingPunct="0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87" name="Flowchart: Card 86"/>
          <p:cNvSpPr/>
          <p:nvPr/>
        </p:nvSpPr>
        <p:spPr>
          <a:xfrm>
            <a:off x="4175125" y="2851150"/>
            <a:ext cx="230188" cy="115888"/>
          </a:xfrm>
          <a:prstGeom prst="flowChartPunchedCar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eaLnBrk="0" hangingPunct="0">
              <a:defRPr/>
            </a:pPr>
            <a:endParaRPr lang="he-IL" sz="900">
              <a:solidFill>
                <a:srgbClr val="000000"/>
              </a:solidFill>
            </a:endParaRPr>
          </a:p>
        </p:txBody>
      </p:sp>
      <p:grpSp>
        <p:nvGrpSpPr>
          <p:cNvPr id="12" name="Group 90"/>
          <p:cNvGrpSpPr>
            <a:grpSpLocks/>
          </p:cNvGrpSpPr>
          <p:nvPr/>
        </p:nvGrpSpPr>
        <p:grpSpPr bwMode="auto">
          <a:xfrm>
            <a:off x="4283968" y="1814711"/>
            <a:ext cx="1343025" cy="1038225"/>
            <a:chOff x="6545990" y="800100"/>
            <a:chExt cx="1342034" cy="1037446"/>
          </a:xfrm>
        </p:grpSpPr>
        <p:pic>
          <p:nvPicPr>
            <p:cNvPr id="8226" name="Picture 41" descr="Big Network Controller icon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7975" y="800100"/>
              <a:ext cx="1182688" cy="1037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27" name="TextBox 89"/>
            <p:cNvSpPr txBox="1">
              <a:spLocks noChangeArrowheads="1"/>
            </p:cNvSpPr>
            <p:nvPr/>
          </p:nvSpPr>
          <p:spPr bwMode="auto">
            <a:xfrm>
              <a:off x="6545990" y="895350"/>
              <a:ext cx="134203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he-IL" sz="1800" b="1">
                  <a:solidFill>
                    <a:srgbClr val="FFC000"/>
                  </a:solidFill>
                </a:rPr>
                <a:t>SDN</a:t>
              </a:r>
            </a:p>
            <a:p>
              <a:pPr algn="ctr" rtl="0" eaLnBrk="0" hangingPunct="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he-IL" sz="1800" b="1">
                  <a:solidFill>
                    <a:srgbClr val="FFC000"/>
                  </a:solidFill>
                </a:rPr>
                <a:t>Controller</a:t>
              </a:r>
            </a:p>
          </p:txBody>
        </p:sp>
      </p:grpSp>
      <p:cxnSp>
        <p:nvCxnSpPr>
          <p:cNvPr id="91" name="Curved Connector 90"/>
          <p:cNvCxnSpPr>
            <a:stCxn id="87" idx="0"/>
          </p:cNvCxnSpPr>
          <p:nvPr/>
        </p:nvCxnSpPr>
        <p:spPr>
          <a:xfrm>
            <a:off x="4337050" y="2847975"/>
            <a:ext cx="914400" cy="914400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Freeform 95"/>
          <p:cNvSpPr/>
          <p:nvPr/>
        </p:nvSpPr>
        <p:spPr>
          <a:xfrm>
            <a:off x="4321175" y="2978150"/>
            <a:ext cx="1844675" cy="2495550"/>
          </a:xfrm>
          <a:custGeom>
            <a:avLst/>
            <a:gdLst>
              <a:gd name="connsiteX0" fmla="*/ 0 w 2377440"/>
              <a:gd name="connsiteY0" fmla="*/ 71846 h 1338943"/>
              <a:gd name="connsiteX1" fmla="*/ 809897 w 2377440"/>
              <a:gd name="connsiteY1" fmla="*/ 372291 h 1338943"/>
              <a:gd name="connsiteX2" fmla="*/ 1515291 w 2377440"/>
              <a:gd name="connsiteY2" fmla="*/ 45720 h 1338943"/>
              <a:gd name="connsiteX3" fmla="*/ 2129245 w 2377440"/>
              <a:gd name="connsiteY3" fmla="*/ 646611 h 1338943"/>
              <a:gd name="connsiteX4" fmla="*/ 2377440 w 2377440"/>
              <a:gd name="connsiteY4" fmla="*/ 1338943 h 1338943"/>
              <a:gd name="connsiteX0" fmla="*/ 239486 w 2616926"/>
              <a:gd name="connsiteY0" fmla="*/ 139338 h 2801983"/>
              <a:gd name="connsiteX1" fmla="*/ 134983 w 2616926"/>
              <a:gd name="connsiteY1" fmla="*/ 2751909 h 2801983"/>
              <a:gd name="connsiteX2" fmla="*/ 1049383 w 2616926"/>
              <a:gd name="connsiteY2" fmla="*/ 439783 h 2801983"/>
              <a:gd name="connsiteX3" fmla="*/ 1754777 w 2616926"/>
              <a:gd name="connsiteY3" fmla="*/ 113212 h 2801983"/>
              <a:gd name="connsiteX4" fmla="*/ 2368731 w 2616926"/>
              <a:gd name="connsiteY4" fmla="*/ 714103 h 2801983"/>
              <a:gd name="connsiteX5" fmla="*/ 2616926 w 2616926"/>
              <a:gd name="connsiteY5" fmla="*/ 1406435 h 2801983"/>
              <a:gd name="connsiteX0" fmla="*/ 2177 w 2980508"/>
              <a:gd name="connsiteY0" fmla="*/ 2503715 h 3095898"/>
              <a:gd name="connsiteX1" fmla="*/ 498565 w 2980508"/>
              <a:gd name="connsiteY1" fmla="*/ 2751909 h 3095898"/>
              <a:gd name="connsiteX2" fmla="*/ 1412965 w 2980508"/>
              <a:gd name="connsiteY2" fmla="*/ 439783 h 3095898"/>
              <a:gd name="connsiteX3" fmla="*/ 2118359 w 2980508"/>
              <a:gd name="connsiteY3" fmla="*/ 113212 h 3095898"/>
              <a:gd name="connsiteX4" fmla="*/ 2732313 w 2980508"/>
              <a:gd name="connsiteY4" fmla="*/ 714103 h 3095898"/>
              <a:gd name="connsiteX5" fmla="*/ 2980508 w 2980508"/>
              <a:gd name="connsiteY5" fmla="*/ 1406435 h 3095898"/>
              <a:gd name="connsiteX0" fmla="*/ 2177 w 2980508"/>
              <a:gd name="connsiteY0" fmla="*/ 2810691 h 3981993"/>
              <a:gd name="connsiteX1" fmla="*/ 498565 w 2980508"/>
              <a:gd name="connsiteY1" fmla="*/ 3058885 h 3981993"/>
              <a:gd name="connsiteX2" fmla="*/ 1360714 w 2980508"/>
              <a:gd name="connsiteY2" fmla="*/ 3542210 h 3981993"/>
              <a:gd name="connsiteX3" fmla="*/ 2118359 w 2980508"/>
              <a:gd name="connsiteY3" fmla="*/ 420188 h 3981993"/>
              <a:gd name="connsiteX4" fmla="*/ 2732313 w 2980508"/>
              <a:gd name="connsiteY4" fmla="*/ 1021079 h 3981993"/>
              <a:gd name="connsiteX5" fmla="*/ 2980508 w 2980508"/>
              <a:gd name="connsiteY5" fmla="*/ 1713411 h 3981993"/>
              <a:gd name="connsiteX0" fmla="*/ 2177 w 3030582"/>
              <a:gd name="connsiteY0" fmla="*/ 2227218 h 4175760"/>
              <a:gd name="connsiteX1" fmla="*/ 498565 w 3030582"/>
              <a:gd name="connsiteY1" fmla="*/ 2475412 h 4175760"/>
              <a:gd name="connsiteX2" fmla="*/ 1360714 w 3030582"/>
              <a:gd name="connsiteY2" fmla="*/ 2958737 h 4175760"/>
              <a:gd name="connsiteX3" fmla="*/ 1190896 w 3030582"/>
              <a:gd name="connsiteY3" fmla="*/ 3755572 h 4175760"/>
              <a:gd name="connsiteX4" fmla="*/ 2732313 w 3030582"/>
              <a:gd name="connsiteY4" fmla="*/ 437606 h 4175760"/>
              <a:gd name="connsiteX5" fmla="*/ 2980508 w 3030582"/>
              <a:gd name="connsiteY5" fmla="*/ 1129938 h 4175760"/>
              <a:gd name="connsiteX0" fmla="*/ 2177 w 2841170"/>
              <a:gd name="connsiteY0" fmla="*/ 1950720 h 4445726"/>
              <a:gd name="connsiteX1" fmla="*/ 498565 w 2841170"/>
              <a:gd name="connsiteY1" fmla="*/ 2198914 h 4445726"/>
              <a:gd name="connsiteX2" fmla="*/ 1360714 w 2841170"/>
              <a:gd name="connsiteY2" fmla="*/ 2682239 h 4445726"/>
              <a:gd name="connsiteX3" fmla="*/ 1190896 w 2841170"/>
              <a:gd name="connsiteY3" fmla="*/ 3479074 h 4445726"/>
              <a:gd name="connsiteX4" fmla="*/ 2732313 w 2841170"/>
              <a:gd name="connsiteY4" fmla="*/ 161108 h 4445726"/>
              <a:gd name="connsiteX5" fmla="*/ 1844040 w 2841170"/>
              <a:gd name="connsiteY5" fmla="*/ 4445726 h 4445726"/>
              <a:gd name="connsiteX0" fmla="*/ 2177 w 2357844"/>
              <a:gd name="connsiteY0" fmla="*/ 618308 h 3113314"/>
              <a:gd name="connsiteX1" fmla="*/ 498565 w 2357844"/>
              <a:gd name="connsiteY1" fmla="*/ 866502 h 3113314"/>
              <a:gd name="connsiteX2" fmla="*/ 1360714 w 2357844"/>
              <a:gd name="connsiteY2" fmla="*/ 1349827 h 3113314"/>
              <a:gd name="connsiteX3" fmla="*/ 1190896 w 2357844"/>
              <a:gd name="connsiteY3" fmla="*/ 2146662 h 3113314"/>
              <a:gd name="connsiteX4" fmla="*/ 2248987 w 2357844"/>
              <a:gd name="connsiteY4" fmla="*/ 161108 h 3113314"/>
              <a:gd name="connsiteX5" fmla="*/ 1844040 w 2357844"/>
              <a:gd name="connsiteY5" fmla="*/ 3113314 h 3113314"/>
              <a:gd name="connsiteX0" fmla="*/ 2177 w 1844040"/>
              <a:gd name="connsiteY0" fmla="*/ 0 h 2495006"/>
              <a:gd name="connsiteX1" fmla="*/ 498565 w 1844040"/>
              <a:gd name="connsiteY1" fmla="*/ 248194 h 2495006"/>
              <a:gd name="connsiteX2" fmla="*/ 1360714 w 1844040"/>
              <a:gd name="connsiteY2" fmla="*/ 731519 h 2495006"/>
              <a:gd name="connsiteX3" fmla="*/ 1190896 w 1844040"/>
              <a:gd name="connsiteY3" fmla="*/ 1528354 h 2495006"/>
              <a:gd name="connsiteX4" fmla="*/ 1582781 w 1844040"/>
              <a:gd name="connsiteY4" fmla="*/ 2272937 h 2495006"/>
              <a:gd name="connsiteX5" fmla="*/ 1844040 w 1844040"/>
              <a:gd name="connsiteY5" fmla="*/ 2495006 h 2495006"/>
              <a:gd name="connsiteX0" fmla="*/ 2177 w 1844040"/>
              <a:gd name="connsiteY0" fmla="*/ 0 h 2495006"/>
              <a:gd name="connsiteX1" fmla="*/ 498565 w 1844040"/>
              <a:gd name="connsiteY1" fmla="*/ 248194 h 2495006"/>
              <a:gd name="connsiteX2" fmla="*/ 1360714 w 1844040"/>
              <a:gd name="connsiteY2" fmla="*/ 731519 h 2495006"/>
              <a:gd name="connsiteX3" fmla="*/ 981890 w 1844040"/>
              <a:gd name="connsiteY3" fmla="*/ 1802674 h 2495006"/>
              <a:gd name="connsiteX4" fmla="*/ 1582781 w 1844040"/>
              <a:gd name="connsiteY4" fmla="*/ 2272937 h 2495006"/>
              <a:gd name="connsiteX5" fmla="*/ 1844040 w 1844040"/>
              <a:gd name="connsiteY5" fmla="*/ 2495006 h 2495006"/>
              <a:gd name="connsiteX0" fmla="*/ 2177 w 1844040"/>
              <a:gd name="connsiteY0" fmla="*/ 0 h 2495006"/>
              <a:gd name="connsiteX1" fmla="*/ 498565 w 1844040"/>
              <a:gd name="connsiteY1" fmla="*/ 248194 h 2495006"/>
              <a:gd name="connsiteX2" fmla="*/ 1151708 w 1844040"/>
              <a:gd name="connsiteY2" fmla="*/ 914399 h 2495006"/>
              <a:gd name="connsiteX3" fmla="*/ 981890 w 1844040"/>
              <a:gd name="connsiteY3" fmla="*/ 1802674 h 2495006"/>
              <a:gd name="connsiteX4" fmla="*/ 1582781 w 1844040"/>
              <a:gd name="connsiteY4" fmla="*/ 2272937 h 2495006"/>
              <a:gd name="connsiteX5" fmla="*/ 1844040 w 1844040"/>
              <a:gd name="connsiteY5" fmla="*/ 2495006 h 2495006"/>
              <a:gd name="connsiteX0" fmla="*/ 2177 w 1844040"/>
              <a:gd name="connsiteY0" fmla="*/ 0 h 2495006"/>
              <a:gd name="connsiteX1" fmla="*/ 498565 w 1844040"/>
              <a:gd name="connsiteY1" fmla="*/ 248194 h 2495006"/>
              <a:gd name="connsiteX2" fmla="*/ 694507 w 1844040"/>
              <a:gd name="connsiteY2" fmla="*/ 666202 h 2495006"/>
              <a:gd name="connsiteX3" fmla="*/ 1151708 w 1844040"/>
              <a:gd name="connsiteY3" fmla="*/ 914399 h 2495006"/>
              <a:gd name="connsiteX4" fmla="*/ 981890 w 1844040"/>
              <a:gd name="connsiteY4" fmla="*/ 1802674 h 2495006"/>
              <a:gd name="connsiteX5" fmla="*/ 1582781 w 1844040"/>
              <a:gd name="connsiteY5" fmla="*/ 2272937 h 2495006"/>
              <a:gd name="connsiteX6" fmla="*/ 1844040 w 1844040"/>
              <a:gd name="connsiteY6" fmla="*/ 2495006 h 2495006"/>
              <a:gd name="connsiteX0" fmla="*/ 2177 w 1844040"/>
              <a:gd name="connsiteY0" fmla="*/ 0 h 2495006"/>
              <a:gd name="connsiteX1" fmla="*/ 498565 w 1844040"/>
              <a:gd name="connsiteY1" fmla="*/ 248194 h 2495006"/>
              <a:gd name="connsiteX2" fmla="*/ 694507 w 1844040"/>
              <a:gd name="connsiteY2" fmla="*/ 666202 h 2495006"/>
              <a:gd name="connsiteX3" fmla="*/ 1151708 w 1844040"/>
              <a:gd name="connsiteY3" fmla="*/ 914399 h 2495006"/>
              <a:gd name="connsiteX4" fmla="*/ 981890 w 1844040"/>
              <a:gd name="connsiteY4" fmla="*/ 1802674 h 2495006"/>
              <a:gd name="connsiteX5" fmla="*/ 1595844 w 1844040"/>
              <a:gd name="connsiteY5" fmla="*/ 2037802 h 2495006"/>
              <a:gd name="connsiteX6" fmla="*/ 1582781 w 1844040"/>
              <a:gd name="connsiteY6" fmla="*/ 2272937 h 2495006"/>
              <a:gd name="connsiteX7" fmla="*/ 1844040 w 1844040"/>
              <a:gd name="connsiteY7" fmla="*/ 2495006 h 2495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4040" h="2495006">
                <a:moveTo>
                  <a:pt x="2177" y="0"/>
                </a:moveTo>
                <a:cubicBezTo>
                  <a:pt x="0" y="4354"/>
                  <a:pt x="306977" y="95794"/>
                  <a:pt x="498565" y="248194"/>
                </a:cubicBezTo>
                <a:cubicBezTo>
                  <a:pt x="640079" y="335279"/>
                  <a:pt x="585650" y="555168"/>
                  <a:pt x="694507" y="666202"/>
                </a:cubicBezTo>
                <a:cubicBezTo>
                  <a:pt x="803364" y="777236"/>
                  <a:pt x="1103811" y="724987"/>
                  <a:pt x="1151708" y="914399"/>
                </a:cubicBezTo>
                <a:cubicBezTo>
                  <a:pt x="1199605" y="1103811"/>
                  <a:pt x="907867" y="1615440"/>
                  <a:pt x="981890" y="1802674"/>
                </a:cubicBezTo>
                <a:cubicBezTo>
                  <a:pt x="1055913" y="1989908"/>
                  <a:pt x="1495696" y="1959425"/>
                  <a:pt x="1595844" y="2037802"/>
                </a:cubicBezTo>
                <a:cubicBezTo>
                  <a:pt x="1695993" y="2116179"/>
                  <a:pt x="1541415" y="2196736"/>
                  <a:pt x="1582781" y="2272937"/>
                </a:cubicBezTo>
                <a:cubicBezTo>
                  <a:pt x="1624147" y="2349138"/>
                  <a:pt x="1791788" y="2256608"/>
                  <a:pt x="1844040" y="2495006"/>
                </a:cubicBezTo>
              </a:path>
            </a:pathLst>
          </a:cu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rtl="0"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7" name="Freeform 96"/>
          <p:cNvSpPr/>
          <p:nvPr/>
        </p:nvSpPr>
        <p:spPr>
          <a:xfrm>
            <a:off x="4260850" y="2932113"/>
            <a:ext cx="1843088" cy="2495550"/>
          </a:xfrm>
          <a:custGeom>
            <a:avLst/>
            <a:gdLst>
              <a:gd name="connsiteX0" fmla="*/ 0 w 2377440"/>
              <a:gd name="connsiteY0" fmla="*/ 71846 h 1338943"/>
              <a:gd name="connsiteX1" fmla="*/ 809897 w 2377440"/>
              <a:gd name="connsiteY1" fmla="*/ 372291 h 1338943"/>
              <a:gd name="connsiteX2" fmla="*/ 1515291 w 2377440"/>
              <a:gd name="connsiteY2" fmla="*/ 45720 h 1338943"/>
              <a:gd name="connsiteX3" fmla="*/ 2129245 w 2377440"/>
              <a:gd name="connsiteY3" fmla="*/ 646611 h 1338943"/>
              <a:gd name="connsiteX4" fmla="*/ 2377440 w 2377440"/>
              <a:gd name="connsiteY4" fmla="*/ 1338943 h 1338943"/>
              <a:gd name="connsiteX0" fmla="*/ 239486 w 2616926"/>
              <a:gd name="connsiteY0" fmla="*/ 139338 h 2801983"/>
              <a:gd name="connsiteX1" fmla="*/ 134983 w 2616926"/>
              <a:gd name="connsiteY1" fmla="*/ 2751909 h 2801983"/>
              <a:gd name="connsiteX2" fmla="*/ 1049383 w 2616926"/>
              <a:gd name="connsiteY2" fmla="*/ 439783 h 2801983"/>
              <a:gd name="connsiteX3" fmla="*/ 1754777 w 2616926"/>
              <a:gd name="connsiteY3" fmla="*/ 113212 h 2801983"/>
              <a:gd name="connsiteX4" fmla="*/ 2368731 w 2616926"/>
              <a:gd name="connsiteY4" fmla="*/ 714103 h 2801983"/>
              <a:gd name="connsiteX5" fmla="*/ 2616926 w 2616926"/>
              <a:gd name="connsiteY5" fmla="*/ 1406435 h 2801983"/>
              <a:gd name="connsiteX0" fmla="*/ 2177 w 2980508"/>
              <a:gd name="connsiteY0" fmla="*/ 2503715 h 3095898"/>
              <a:gd name="connsiteX1" fmla="*/ 498565 w 2980508"/>
              <a:gd name="connsiteY1" fmla="*/ 2751909 h 3095898"/>
              <a:gd name="connsiteX2" fmla="*/ 1412965 w 2980508"/>
              <a:gd name="connsiteY2" fmla="*/ 439783 h 3095898"/>
              <a:gd name="connsiteX3" fmla="*/ 2118359 w 2980508"/>
              <a:gd name="connsiteY3" fmla="*/ 113212 h 3095898"/>
              <a:gd name="connsiteX4" fmla="*/ 2732313 w 2980508"/>
              <a:gd name="connsiteY4" fmla="*/ 714103 h 3095898"/>
              <a:gd name="connsiteX5" fmla="*/ 2980508 w 2980508"/>
              <a:gd name="connsiteY5" fmla="*/ 1406435 h 3095898"/>
              <a:gd name="connsiteX0" fmla="*/ 2177 w 2980508"/>
              <a:gd name="connsiteY0" fmla="*/ 2810691 h 3981993"/>
              <a:gd name="connsiteX1" fmla="*/ 498565 w 2980508"/>
              <a:gd name="connsiteY1" fmla="*/ 3058885 h 3981993"/>
              <a:gd name="connsiteX2" fmla="*/ 1360714 w 2980508"/>
              <a:gd name="connsiteY2" fmla="*/ 3542210 h 3981993"/>
              <a:gd name="connsiteX3" fmla="*/ 2118359 w 2980508"/>
              <a:gd name="connsiteY3" fmla="*/ 420188 h 3981993"/>
              <a:gd name="connsiteX4" fmla="*/ 2732313 w 2980508"/>
              <a:gd name="connsiteY4" fmla="*/ 1021079 h 3981993"/>
              <a:gd name="connsiteX5" fmla="*/ 2980508 w 2980508"/>
              <a:gd name="connsiteY5" fmla="*/ 1713411 h 3981993"/>
              <a:gd name="connsiteX0" fmla="*/ 2177 w 3030582"/>
              <a:gd name="connsiteY0" fmla="*/ 2227218 h 4175760"/>
              <a:gd name="connsiteX1" fmla="*/ 498565 w 3030582"/>
              <a:gd name="connsiteY1" fmla="*/ 2475412 h 4175760"/>
              <a:gd name="connsiteX2" fmla="*/ 1360714 w 3030582"/>
              <a:gd name="connsiteY2" fmla="*/ 2958737 h 4175760"/>
              <a:gd name="connsiteX3" fmla="*/ 1190896 w 3030582"/>
              <a:gd name="connsiteY3" fmla="*/ 3755572 h 4175760"/>
              <a:gd name="connsiteX4" fmla="*/ 2732313 w 3030582"/>
              <a:gd name="connsiteY4" fmla="*/ 437606 h 4175760"/>
              <a:gd name="connsiteX5" fmla="*/ 2980508 w 3030582"/>
              <a:gd name="connsiteY5" fmla="*/ 1129938 h 4175760"/>
              <a:gd name="connsiteX0" fmla="*/ 2177 w 2841170"/>
              <a:gd name="connsiteY0" fmla="*/ 1950720 h 4445726"/>
              <a:gd name="connsiteX1" fmla="*/ 498565 w 2841170"/>
              <a:gd name="connsiteY1" fmla="*/ 2198914 h 4445726"/>
              <a:gd name="connsiteX2" fmla="*/ 1360714 w 2841170"/>
              <a:gd name="connsiteY2" fmla="*/ 2682239 h 4445726"/>
              <a:gd name="connsiteX3" fmla="*/ 1190896 w 2841170"/>
              <a:gd name="connsiteY3" fmla="*/ 3479074 h 4445726"/>
              <a:gd name="connsiteX4" fmla="*/ 2732313 w 2841170"/>
              <a:gd name="connsiteY4" fmla="*/ 161108 h 4445726"/>
              <a:gd name="connsiteX5" fmla="*/ 1844040 w 2841170"/>
              <a:gd name="connsiteY5" fmla="*/ 4445726 h 4445726"/>
              <a:gd name="connsiteX0" fmla="*/ 2177 w 2357844"/>
              <a:gd name="connsiteY0" fmla="*/ 618308 h 3113314"/>
              <a:gd name="connsiteX1" fmla="*/ 498565 w 2357844"/>
              <a:gd name="connsiteY1" fmla="*/ 866502 h 3113314"/>
              <a:gd name="connsiteX2" fmla="*/ 1360714 w 2357844"/>
              <a:gd name="connsiteY2" fmla="*/ 1349827 h 3113314"/>
              <a:gd name="connsiteX3" fmla="*/ 1190896 w 2357844"/>
              <a:gd name="connsiteY3" fmla="*/ 2146662 h 3113314"/>
              <a:gd name="connsiteX4" fmla="*/ 2248987 w 2357844"/>
              <a:gd name="connsiteY4" fmla="*/ 161108 h 3113314"/>
              <a:gd name="connsiteX5" fmla="*/ 1844040 w 2357844"/>
              <a:gd name="connsiteY5" fmla="*/ 3113314 h 3113314"/>
              <a:gd name="connsiteX0" fmla="*/ 2177 w 1844040"/>
              <a:gd name="connsiteY0" fmla="*/ 0 h 2495006"/>
              <a:gd name="connsiteX1" fmla="*/ 498565 w 1844040"/>
              <a:gd name="connsiteY1" fmla="*/ 248194 h 2495006"/>
              <a:gd name="connsiteX2" fmla="*/ 1360714 w 1844040"/>
              <a:gd name="connsiteY2" fmla="*/ 731519 h 2495006"/>
              <a:gd name="connsiteX3" fmla="*/ 1190896 w 1844040"/>
              <a:gd name="connsiteY3" fmla="*/ 1528354 h 2495006"/>
              <a:gd name="connsiteX4" fmla="*/ 1582781 w 1844040"/>
              <a:gd name="connsiteY4" fmla="*/ 2272937 h 2495006"/>
              <a:gd name="connsiteX5" fmla="*/ 1844040 w 1844040"/>
              <a:gd name="connsiteY5" fmla="*/ 2495006 h 2495006"/>
              <a:gd name="connsiteX0" fmla="*/ 2177 w 1844040"/>
              <a:gd name="connsiteY0" fmla="*/ 0 h 2495006"/>
              <a:gd name="connsiteX1" fmla="*/ 498565 w 1844040"/>
              <a:gd name="connsiteY1" fmla="*/ 248194 h 2495006"/>
              <a:gd name="connsiteX2" fmla="*/ 1360714 w 1844040"/>
              <a:gd name="connsiteY2" fmla="*/ 731519 h 2495006"/>
              <a:gd name="connsiteX3" fmla="*/ 981890 w 1844040"/>
              <a:gd name="connsiteY3" fmla="*/ 1802674 h 2495006"/>
              <a:gd name="connsiteX4" fmla="*/ 1582781 w 1844040"/>
              <a:gd name="connsiteY4" fmla="*/ 2272937 h 2495006"/>
              <a:gd name="connsiteX5" fmla="*/ 1844040 w 1844040"/>
              <a:gd name="connsiteY5" fmla="*/ 2495006 h 2495006"/>
              <a:gd name="connsiteX0" fmla="*/ 2177 w 1844040"/>
              <a:gd name="connsiteY0" fmla="*/ 0 h 2495006"/>
              <a:gd name="connsiteX1" fmla="*/ 498565 w 1844040"/>
              <a:gd name="connsiteY1" fmla="*/ 248194 h 2495006"/>
              <a:gd name="connsiteX2" fmla="*/ 1151708 w 1844040"/>
              <a:gd name="connsiteY2" fmla="*/ 914399 h 2495006"/>
              <a:gd name="connsiteX3" fmla="*/ 981890 w 1844040"/>
              <a:gd name="connsiteY3" fmla="*/ 1802674 h 2495006"/>
              <a:gd name="connsiteX4" fmla="*/ 1582781 w 1844040"/>
              <a:gd name="connsiteY4" fmla="*/ 2272937 h 2495006"/>
              <a:gd name="connsiteX5" fmla="*/ 1844040 w 1844040"/>
              <a:gd name="connsiteY5" fmla="*/ 2495006 h 2495006"/>
              <a:gd name="connsiteX0" fmla="*/ 2177 w 1844040"/>
              <a:gd name="connsiteY0" fmla="*/ 0 h 2495006"/>
              <a:gd name="connsiteX1" fmla="*/ 498565 w 1844040"/>
              <a:gd name="connsiteY1" fmla="*/ 248194 h 2495006"/>
              <a:gd name="connsiteX2" fmla="*/ 694507 w 1844040"/>
              <a:gd name="connsiteY2" fmla="*/ 666202 h 2495006"/>
              <a:gd name="connsiteX3" fmla="*/ 1151708 w 1844040"/>
              <a:gd name="connsiteY3" fmla="*/ 914399 h 2495006"/>
              <a:gd name="connsiteX4" fmla="*/ 981890 w 1844040"/>
              <a:gd name="connsiteY4" fmla="*/ 1802674 h 2495006"/>
              <a:gd name="connsiteX5" fmla="*/ 1582781 w 1844040"/>
              <a:gd name="connsiteY5" fmla="*/ 2272937 h 2495006"/>
              <a:gd name="connsiteX6" fmla="*/ 1844040 w 1844040"/>
              <a:gd name="connsiteY6" fmla="*/ 2495006 h 2495006"/>
              <a:gd name="connsiteX0" fmla="*/ 2177 w 1844040"/>
              <a:gd name="connsiteY0" fmla="*/ 0 h 2495006"/>
              <a:gd name="connsiteX1" fmla="*/ 498565 w 1844040"/>
              <a:gd name="connsiteY1" fmla="*/ 248194 h 2495006"/>
              <a:gd name="connsiteX2" fmla="*/ 694507 w 1844040"/>
              <a:gd name="connsiteY2" fmla="*/ 666202 h 2495006"/>
              <a:gd name="connsiteX3" fmla="*/ 1151708 w 1844040"/>
              <a:gd name="connsiteY3" fmla="*/ 914399 h 2495006"/>
              <a:gd name="connsiteX4" fmla="*/ 981890 w 1844040"/>
              <a:gd name="connsiteY4" fmla="*/ 1802674 h 2495006"/>
              <a:gd name="connsiteX5" fmla="*/ 1595844 w 1844040"/>
              <a:gd name="connsiteY5" fmla="*/ 2037802 h 2495006"/>
              <a:gd name="connsiteX6" fmla="*/ 1582781 w 1844040"/>
              <a:gd name="connsiteY6" fmla="*/ 2272937 h 2495006"/>
              <a:gd name="connsiteX7" fmla="*/ 1844040 w 1844040"/>
              <a:gd name="connsiteY7" fmla="*/ 2495006 h 2495006"/>
              <a:gd name="connsiteX0" fmla="*/ 2177 w 1844040"/>
              <a:gd name="connsiteY0" fmla="*/ 0 h 2495006"/>
              <a:gd name="connsiteX1" fmla="*/ 498565 w 1844040"/>
              <a:gd name="connsiteY1" fmla="*/ 248194 h 2495006"/>
              <a:gd name="connsiteX2" fmla="*/ 694507 w 1844040"/>
              <a:gd name="connsiteY2" fmla="*/ 666202 h 2495006"/>
              <a:gd name="connsiteX3" fmla="*/ 143690 w 1844040"/>
              <a:gd name="connsiteY3" fmla="*/ 877385 h 2495006"/>
              <a:gd name="connsiteX4" fmla="*/ 1151708 w 1844040"/>
              <a:gd name="connsiteY4" fmla="*/ 914399 h 2495006"/>
              <a:gd name="connsiteX5" fmla="*/ 981890 w 1844040"/>
              <a:gd name="connsiteY5" fmla="*/ 1802674 h 2495006"/>
              <a:gd name="connsiteX6" fmla="*/ 1595844 w 1844040"/>
              <a:gd name="connsiteY6" fmla="*/ 2037802 h 2495006"/>
              <a:gd name="connsiteX7" fmla="*/ 1582781 w 1844040"/>
              <a:gd name="connsiteY7" fmla="*/ 2272937 h 2495006"/>
              <a:gd name="connsiteX8" fmla="*/ 1844040 w 1844040"/>
              <a:gd name="connsiteY8" fmla="*/ 2495006 h 2495006"/>
              <a:gd name="connsiteX0" fmla="*/ 2177 w 1844040"/>
              <a:gd name="connsiteY0" fmla="*/ 0 h 2495006"/>
              <a:gd name="connsiteX1" fmla="*/ 498565 w 1844040"/>
              <a:gd name="connsiteY1" fmla="*/ 248194 h 2495006"/>
              <a:gd name="connsiteX2" fmla="*/ 694507 w 1844040"/>
              <a:gd name="connsiteY2" fmla="*/ 666202 h 2495006"/>
              <a:gd name="connsiteX3" fmla="*/ 143690 w 1844040"/>
              <a:gd name="connsiteY3" fmla="*/ 877385 h 2495006"/>
              <a:gd name="connsiteX4" fmla="*/ 237308 w 1844040"/>
              <a:gd name="connsiteY4" fmla="*/ 1737359 h 2495006"/>
              <a:gd name="connsiteX5" fmla="*/ 981890 w 1844040"/>
              <a:gd name="connsiteY5" fmla="*/ 1802674 h 2495006"/>
              <a:gd name="connsiteX6" fmla="*/ 1595844 w 1844040"/>
              <a:gd name="connsiteY6" fmla="*/ 2037802 h 2495006"/>
              <a:gd name="connsiteX7" fmla="*/ 1582781 w 1844040"/>
              <a:gd name="connsiteY7" fmla="*/ 2272937 h 2495006"/>
              <a:gd name="connsiteX8" fmla="*/ 1844040 w 1844040"/>
              <a:gd name="connsiteY8" fmla="*/ 2495006 h 2495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44040" h="2495006">
                <a:moveTo>
                  <a:pt x="2177" y="0"/>
                </a:moveTo>
                <a:cubicBezTo>
                  <a:pt x="0" y="4354"/>
                  <a:pt x="306977" y="95794"/>
                  <a:pt x="498565" y="248194"/>
                </a:cubicBezTo>
                <a:cubicBezTo>
                  <a:pt x="640079" y="335279"/>
                  <a:pt x="585650" y="555168"/>
                  <a:pt x="694507" y="666202"/>
                </a:cubicBezTo>
                <a:cubicBezTo>
                  <a:pt x="764901" y="750747"/>
                  <a:pt x="219890" y="698859"/>
                  <a:pt x="143690" y="877385"/>
                </a:cubicBezTo>
                <a:cubicBezTo>
                  <a:pt x="67490" y="1055911"/>
                  <a:pt x="97608" y="1583144"/>
                  <a:pt x="237308" y="1737359"/>
                </a:cubicBezTo>
                <a:cubicBezTo>
                  <a:pt x="377008" y="1891574"/>
                  <a:pt x="755467" y="1752600"/>
                  <a:pt x="981890" y="1802674"/>
                </a:cubicBezTo>
                <a:cubicBezTo>
                  <a:pt x="1208313" y="1852748"/>
                  <a:pt x="1495696" y="1959425"/>
                  <a:pt x="1595844" y="2037802"/>
                </a:cubicBezTo>
                <a:cubicBezTo>
                  <a:pt x="1695993" y="2116179"/>
                  <a:pt x="1541415" y="2196736"/>
                  <a:pt x="1582781" y="2272937"/>
                </a:cubicBezTo>
                <a:cubicBezTo>
                  <a:pt x="1624147" y="2349138"/>
                  <a:pt x="1791788" y="2256608"/>
                  <a:pt x="1844040" y="2495006"/>
                </a:cubicBezTo>
              </a:path>
            </a:pathLst>
          </a:cu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rtl="0"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9" name="Rectangle 4"/>
          <p:cNvSpPr txBox="1">
            <a:spLocks noChangeArrowheads="1"/>
          </p:cNvSpPr>
          <p:nvPr/>
        </p:nvSpPr>
        <p:spPr bwMode="auto">
          <a:xfrm>
            <a:off x="123824" y="5096204"/>
            <a:ext cx="3859843" cy="1645164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buClr>
                <a:srgbClr val="3333CC"/>
              </a:buClr>
              <a:defRPr/>
            </a:pPr>
            <a:r>
              <a:rPr lang="en-US" altLang="he-IL" sz="1600" kern="0" dirty="0" smtClean="0">
                <a:solidFill>
                  <a:srgbClr val="00B0F0"/>
                </a:solidFill>
              </a:rPr>
              <a:t>Achievements</a:t>
            </a:r>
          </a:p>
          <a:p>
            <a:pPr lvl="1" eaLnBrk="1" hangingPunct="1">
              <a:buClr>
                <a:srgbClr val="FF0000"/>
              </a:buClr>
              <a:defRPr/>
            </a:pPr>
            <a:r>
              <a:rPr lang="en-US" altLang="he-IL" sz="1400" kern="0" dirty="0" smtClean="0">
                <a:solidFill>
                  <a:srgbClr val="000000"/>
                </a:solidFill>
              </a:rPr>
              <a:t>Novel NFV model</a:t>
            </a:r>
          </a:p>
          <a:p>
            <a:pPr lvl="1" eaLnBrk="1" hangingPunct="1">
              <a:buClr>
                <a:srgbClr val="FF0000"/>
              </a:buClr>
              <a:defRPr/>
            </a:pPr>
            <a:r>
              <a:rPr lang="en-US" altLang="he-IL" sz="1400" kern="0" dirty="0" smtClean="0">
                <a:solidFill>
                  <a:srgbClr val="000000"/>
                </a:solidFill>
              </a:rPr>
              <a:t>Efficient placement algorithms</a:t>
            </a:r>
          </a:p>
          <a:p>
            <a:pPr lvl="1" eaLnBrk="1" hangingPunct="1">
              <a:buClr>
                <a:srgbClr val="FF0000"/>
              </a:buClr>
              <a:defRPr/>
            </a:pPr>
            <a:r>
              <a:rPr lang="en-US" altLang="he-IL" sz="1400" kern="0" dirty="0" smtClean="0">
                <a:solidFill>
                  <a:srgbClr val="000000"/>
                </a:solidFill>
              </a:rPr>
              <a:t>O(1)-</a:t>
            </a:r>
            <a:r>
              <a:rPr lang="en-US" altLang="he-IL" sz="1400" kern="0" dirty="0" err="1" smtClean="0">
                <a:solidFill>
                  <a:srgbClr val="000000"/>
                </a:solidFill>
              </a:rPr>
              <a:t>bicriteria</a:t>
            </a:r>
            <a:r>
              <a:rPr lang="en-US" altLang="he-IL" sz="1400" kern="0" dirty="0" smtClean="0">
                <a:solidFill>
                  <a:srgbClr val="000000"/>
                </a:solidFill>
              </a:rPr>
              <a:t> approximation </a:t>
            </a:r>
            <a:r>
              <a:rPr lang="en-US" altLang="he-IL" sz="1400" kern="0" dirty="0" err="1" smtClean="0">
                <a:solidFill>
                  <a:srgbClr val="000000"/>
                </a:solidFill>
              </a:rPr>
              <a:t>algs</a:t>
            </a:r>
            <a:r>
              <a:rPr lang="en-US" altLang="he-IL" sz="1400" kern="0" dirty="0" smtClean="0">
                <a:solidFill>
                  <a:srgbClr val="000000"/>
                </a:solidFill>
              </a:rPr>
              <a:t>.</a:t>
            </a:r>
            <a:endParaRPr lang="en-US" altLang="he-IL" sz="1400" kern="0" dirty="0" smtClean="0">
              <a:solidFill>
                <a:srgbClr val="000000"/>
              </a:solidFill>
            </a:endParaRPr>
          </a:p>
          <a:p>
            <a:pPr lvl="1" eaLnBrk="1" hangingPunct="1">
              <a:buClr>
                <a:srgbClr val="FF0000"/>
              </a:buClr>
              <a:defRPr/>
            </a:pPr>
            <a:r>
              <a:rPr lang="en-US" altLang="he-IL" sz="1400" kern="0" dirty="0" smtClean="0">
                <a:solidFill>
                  <a:srgbClr val="000000"/>
                </a:solidFill>
              </a:rPr>
              <a:t>Improved experimental results</a:t>
            </a:r>
          </a:p>
          <a:p>
            <a:pPr lvl="1" eaLnBrk="1" hangingPunct="1">
              <a:buClr>
                <a:srgbClr val="FF0000"/>
              </a:buClr>
              <a:defRPr/>
            </a:pPr>
            <a:r>
              <a:rPr lang="en-US" altLang="he-IL" sz="1400" kern="0" dirty="0" smtClean="0">
                <a:solidFill>
                  <a:srgbClr val="000000"/>
                </a:solidFill>
              </a:rPr>
              <a:t>Extension </a:t>
            </a:r>
            <a:r>
              <a:rPr lang="en-US" altLang="he-IL" sz="1400" kern="0" dirty="0" smtClean="0">
                <a:solidFill>
                  <a:srgbClr val="000000"/>
                </a:solidFill>
              </a:rPr>
              <a:t>to dynamic environments </a:t>
            </a:r>
          </a:p>
        </p:txBody>
      </p:sp>
      <p:sp>
        <p:nvSpPr>
          <p:cNvPr id="90" name="Flowchart: Card 89"/>
          <p:cNvSpPr/>
          <p:nvPr/>
        </p:nvSpPr>
        <p:spPr>
          <a:xfrm>
            <a:off x="7798196" y="2016968"/>
            <a:ext cx="230188" cy="115888"/>
          </a:xfrm>
          <a:prstGeom prst="flowChartPunchedCar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eaLnBrk="0" hangingPunct="0">
              <a:defRPr/>
            </a:pPr>
            <a:endParaRPr lang="he-IL" sz="900">
              <a:solidFill>
                <a:srgbClr val="000000"/>
              </a:solidFill>
            </a:endParaRPr>
          </a:p>
        </p:txBody>
      </p:sp>
      <p:sp>
        <p:nvSpPr>
          <p:cNvPr id="92" name="Flowchart: Card 91"/>
          <p:cNvSpPr/>
          <p:nvPr/>
        </p:nvSpPr>
        <p:spPr>
          <a:xfrm>
            <a:off x="6732240" y="2016968"/>
            <a:ext cx="230188" cy="115888"/>
          </a:xfrm>
          <a:prstGeom prst="flowChartPunchedCar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eaLnBrk="0" hangingPunct="0">
              <a:defRPr/>
            </a:pPr>
            <a:endParaRPr lang="he-IL" sz="9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28184" y="2095278"/>
            <a:ext cx="982166" cy="25360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/>
              <a:t>given route</a:t>
            </a:r>
            <a:endParaRPr lang="he-IL" sz="1000" dirty="0"/>
          </a:p>
        </p:txBody>
      </p:sp>
      <p:sp>
        <p:nvSpPr>
          <p:cNvPr id="93" name="TextBox 92"/>
          <p:cNvSpPr txBox="1"/>
          <p:nvPr/>
        </p:nvSpPr>
        <p:spPr>
          <a:xfrm>
            <a:off x="7308304" y="2095278"/>
            <a:ext cx="982166" cy="25360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/>
              <a:t>new route</a:t>
            </a:r>
            <a:endParaRPr lang="he-IL" sz="1000" dirty="0"/>
          </a:p>
        </p:txBody>
      </p:sp>
    </p:spTree>
    <p:extLst>
      <p:ext uri="{BB962C8B-B14F-4D97-AF65-F5344CB8AC3E}">
        <p14:creationId xmlns:p14="http://schemas.microsoft.com/office/powerpoint/2010/main" val="348881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106</Words>
  <Application>Microsoft Office PowerPoint</Application>
  <PresentationFormat>On-screen Show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Tahoma</vt:lpstr>
      <vt:lpstr>Times New Roman</vt:lpstr>
      <vt:lpstr>Wingdings</vt:lpstr>
      <vt:lpstr>Blends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/>
  <cp:lastModifiedBy/>
  <cp:revision>4</cp:revision>
  <cp:lastPrinted>1601-01-01T00:00:00Z</cp:lastPrinted>
  <dcterms:created xsi:type="dcterms:W3CDTF">1601-01-01T00:00:00Z</dcterms:created>
  <dcterms:modified xsi:type="dcterms:W3CDTF">2019-05-02T21:28:24Z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1037</vt:i4>
  </property>
</Properties>
</file>