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825" r:id="rId2"/>
    <p:sldId id="853" r:id="rId3"/>
    <p:sldId id="824" r:id="rId4"/>
    <p:sldId id="827" r:id="rId5"/>
    <p:sldId id="615" r:id="rId6"/>
    <p:sldId id="828" r:id="rId7"/>
    <p:sldId id="826" r:id="rId8"/>
    <p:sldId id="833" r:id="rId9"/>
    <p:sldId id="604" r:id="rId10"/>
    <p:sldId id="829" r:id="rId11"/>
    <p:sldId id="830" r:id="rId12"/>
    <p:sldId id="831" r:id="rId13"/>
    <p:sldId id="610" r:id="rId14"/>
    <p:sldId id="832" r:id="rId15"/>
    <p:sldId id="611" r:id="rId16"/>
    <p:sldId id="616" r:id="rId17"/>
    <p:sldId id="612" r:id="rId18"/>
    <p:sldId id="834" r:id="rId19"/>
    <p:sldId id="835" r:id="rId20"/>
    <p:sldId id="613" r:id="rId21"/>
    <p:sldId id="614" r:id="rId22"/>
    <p:sldId id="838" r:id="rId23"/>
    <p:sldId id="855" r:id="rId24"/>
    <p:sldId id="839" r:id="rId25"/>
    <p:sldId id="850" r:id="rId26"/>
    <p:sldId id="837" r:id="rId27"/>
    <p:sldId id="844" r:id="rId28"/>
    <p:sldId id="851" r:id="rId29"/>
    <p:sldId id="617" r:id="rId30"/>
    <p:sldId id="836" r:id="rId31"/>
    <p:sldId id="843" r:id="rId32"/>
    <p:sldId id="845" r:id="rId33"/>
    <p:sldId id="846" r:id="rId34"/>
    <p:sldId id="847" r:id="rId35"/>
    <p:sldId id="858" r:id="rId36"/>
    <p:sldId id="848" r:id="rId37"/>
    <p:sldId id="849" r:id="rId38"/>
    <p:sldId id="852" r:id="rId39"/>
    <p:sldId id="856" r:id="rId40"/>
    <p:sldId id="857" r:id="rId41"/>
    <p:sldId id="854" r:id="rId42"/>
  </p:sldIdLst>
  <p:sldSz cx="9144000" cy="6858000" type="letter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5081"/>
    <a:srgbClr val="FF66FF"/>
    <a:srgbClr val="FF3300"/>
    <a:srgbClr val="FFCC66"/>
    <a:srgbClr val="336699"/>
    <a:srgbClr val="FF33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57" autoAdjust="0"/>
    <p:restoredTop sz="57730" autoAdjust="0"/>
  </p:normalViewPr>
  <p:slideViewPr>
    <p:cSldViewPr snapToGrid="0">
      <p:cViewPr varScale="1">
        <p:scale>
          <a:sx n="94" d="100"/>
          <a:sy n="94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t" anchorCtr="0" compatLnSpc="1">
            <a:prstTxWarp prst="textNoShape">
              <a:avLst/>
            </a:prstTxWarp>
          </a:bodyPr>
          <a:lstStyle>
            <a:lvl1pPr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t" anchorCtr="0" compatLnSpc="1">
            <a:prstTxWarp prst="textNoShape">
              <a:avLst/>
            </a:prstTxWarp>
          </a:bodyPr>
          <a:lstStyle>
            <a:lvl1pPr algn="r"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225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b" anchorCtr="0" compatLnSpc="1">
            <a:prstTxWarp prst="textNoShape">
              <a:avLst/>
            </a:prstTxWarp>
          </a:bodyPr>
          <a:lstStyle>
            <a:lvl1pPr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09113"/>
            <a:ext cx="29225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b="0"/>
            </a:lvl1pPr>
          </a:lstStyle>
          <a:p>
            <a:fld id="{041603D9-1C16-4205-996F-DE15EBB8B5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131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5713" y="0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32362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4713" y="4684713"/>
            <a:ext cx="4964112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5713" y="9450388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fld id="{42B7C487-73D2-4E0F-B7FC-751108966B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276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9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4264025" y="3159125"/>
            <a:ext cx="4194175" cy="688975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10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3724275" y="1874838"/>
            <a:ext cx="4702175" cy="1143000"/>
          </a:xfrm>
        </p:spPr>
        <p:txBody>
          <a:bodyPr/>
          <a:lstStyle>
            <a:lvl1pPr>
              <a:defRPr sz="4000">
                <a:solidFill>
                  <a:srgbClr val="F46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24938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000"/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  <a:lvl3pPr>
              <a:lnSpc>
                <a:spcPct val="100000"/>
              </a:lnSpc>
              <a:spcBef>
                <a:spcPts val="600"/>
              </a:spcBef>
              <a:defRPr/>
            </a:lvl3pPr>
            <a:lvl4pPr>
              <a:lnSpc>
                <a:spcPct val="100000"/>
              </a:lnSpc>
              <a:spcBef>
                <a:spcPts val="600"/>
              </a:spcBef>
              <a:defRPr/>
            </a:lvl4pPr>
            <a:lvl5pPr>
              <a:lnSpc>
                <a:spcPct val="10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72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41E9CE7A-8875-49B1-A8FE-AC6E33D132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7656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74BCD7AF-3681-414F-9F8B-EBD4C0F4D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5800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D8265502-EE88-4087-8209-1EFD904E76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7767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4F5CB899-ABB6-4FE7-8AAD-EB5BED8A03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4313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65100"/>
            <a:ext cx="1984375" cy="5942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5100"/>
            <a:ext cx="5802313" cy="5942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8332C239-DDA6-44C7-A5A4-6FED9181B3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81508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Freeform 50"/>
          <p:cNvSpPr>
            <a:spLocks/>
          </p:cNvSpPr>
          <p:nvPr/>
        </p:nvSpPr>
        <p:spPr bwMode="auto">
          <a:xfrm>
            <a:off x="7667625" y="6573838"/>
            <a:ext cx="1477963" cy="285750"/>
          </a:xfrm>
          <a:custGeom>
            <a:avLst/>
            <a:gdLst/>
            <a:ahLst/>
            <a:cxnLst>
              <a:cxn ang="0">
                <a:pos x="855" y="2"/>
              </a:cxn>
              <a:cxn ang="0">
                <a:pos x="855" y="198"/>
              </a:cxn>
              <a:cxn ang="0">
                <a:pos x="0" y="198"/>
              </a:cxn>
              <a:cxn ang="0">
                <a:pos x="0" y="98"/>
              </a:cxn>
              <a:cxn ang="0">
                <a:pos x="4" y="68"/>
              </a:cxn>
              <a:cxn ang="0">
                <a:pos x="19" y="41"/>
              </a:cxn>
              <a:cxn ang="0">
                <a:pos x="39" y="21"/>
              </a:cxn>
              <a:cxn ang="0">
                <a:pos x="65" y="6"/>
              </a:cxn>
              <a:cxn ang="0">
                <a:pos x="88" y="0"/>
              </a:cxn>
              <a:cxn ang="0">
                <a:pos x="855" y="2"/>
              </a:cxn>
            </a:cxnLst>
            <a:rect l="0" t="0" r="r" b="b"/>
            <a:pathLst>
              <a:path w="855" h="198">
                <a:moveTo>
                  <a:pt x="855" y="2"/>
                </a:moveTo>
                <a:lnTo>
                  <a:pt x="855" y="198"/>
                </a:lnTo>
                <a:lnTo>
                  <a:pt x="0" y="198"/>
                </a:lnTo>
                <a:lnTo>
                  <a:pt x="0" y="98"/>
                </a:lnTo>
                <a:lnTo>
                  <a:pt x="4" y="68"/>
                </a:lnTo>
                <a:lnTo>
                  <a:pt x="19" y="41"/>
                </a:lnTo>
                <a:lnTo>
                  <a:pt x="39" y="21"/>
                </a:lnTo>
                <a:lnTo>
                  <a:pt x="65" y="6"/>
                </a:lnTo>
                <a:lnTo>
                  <a:pt x="88" y="0"/>
                </a:lnTo>
                <a:lnTo>
                  <a:pt x="855" y="2"/>
                </a:lnTo>
                <a:close/>
              </a:path>
            </a:pathLst>
          </a:custGeom>
          <a:solidFill>
            <a:srgbClr val="B7D5EF"/>
          </a:solidFill>
          <a:ln w="9525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923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85088" y="6618288"/>
            <a:ext cx="1458912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Y(J)S   DSP     Slide </a:t>
            </a:r>
            <a:fld id="{8AFB6D30-2E83-4478-B9B6-90361BEC74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8338" y="165100"/>
            <a:ext cx="6686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9" r:id="rId3"/>
    <p:sldLayoutId id="2147483870" r:id="rId4"/>
    <p:sldLayoutId id="2147483872" r:id="rId5"/>
    <p:sldLayoutId id="2147483873" r:id="rId6"/>
    <p:sldLayoutId id="2147483874" r:id="rId7"/>
  </p:sldLayoutIdLst>
  <p:transition spd="med"/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75000"/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DSPs?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this part of the course DSP = Digital Signal Process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A DSP is a CPU that is used in signal processing applications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Why do we need a DSP? Why not use a </a:t>
            </a:r>
            <a:r>
              <a:rPr lang="en-US" i="1" dirty="0"/>
              <a:t>regular</a:t>
            </a:r>
            <a:r>
              <a:rPr lang="en-US" dirty="0"/>
              <a:t> CPU?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DSPs are optimized for DSP, and thus :</a:t>
            </a:r>
          </a:p>
          <a:p>
            <a:pPr defTabSz="463550">
              <a:spcBef>
                <a:spcPts val="1200"/>
              </a:spcBef>
            </a:pPr>
            <a:r>
              <a:rPr lang="en-US" dirty="0"/>
              <a:t>DSPs are physically small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several millimeters as compared to several centimeters</a:t>
            </a:r>
          </a:p>
          <a:p>
            <a:pPr>
              <a:spcBef>
                <a:spcPts val="1200"/>
              </a:spcBef>
            </a:pPr>
            <a:r>
              <a:rPr lang="en-US" dirty="0"/>
              <a:t>DSPs are much more energy efficient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 DSP may consumes milliwatts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as compared to standard CPUs tens of watts or more</a:t>
            </a:r>
          </a:p>
          <a:p>
            <a:pPr defTabSz="463550">
              <a:spcBef>
                <a:spcPts val="1200"/>
              </a:spcBef>
            </a:pPr>
            <a:r>
              <a:rPr lang="en-US" dirty="0"/>
              <a:t>DSPs are less expensive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 DSP may cost several dollars or less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as compared to a CPUs 10s – 100s of dollars or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Y(J)S   DSP     Slide </a:t>
            </a:r>
            <a:fld id="{C61314C7-C31C-4AF5-ACEE-36E1E89E86E0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918090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2F4233B0-D54B-4EAF-84C7-A1ADEFC74972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10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Intermediate level MAC loop</a:t>
            </a:r>
          </a:p>
        </p:txBody>
      </p:sp>
      <p:sp>
        <p:nvSpPr>
          <p:cNvPr id="737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1194" y="1501255"/>
            <a:ext cx="8536106" cy="5190058"/>
          </a:xfrm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dirty="0"/>
              <a:t>So, in some imaginary assembly level language</a:t>
            </a:r>
          </a:p>
          <a:p>
            <a:pPr marL="419100" indent="-419100" eaLnBrk="1" hangingPunct="1">
              <a:spcBef>
                <a:spcPts val="0"/>
              </a:spcBef>
              <a:spcAft>
                <a:spcPts val="1800"/>
              </a:spcAft>
              <a:buFont typeface="Wingdings" pitchFamily="2" charset="2"/>
              <a:buNone/>
            </a:pPr>
            <a:r>
              <a:rPr lang="en-US" altLang="en-US" dirty="0"/>
              <a:t>	our MAC loop looks like this:</a:t>
            </a:r>
            <a:endParaRPr lang="en-US" altLang="en-US" sz="2000" dirty="0"/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loop over all times n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clear y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set number-of-iterations to n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loop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decrement number-of-iterations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if number-of-iterations = 0 then terminate loop</a:t>
            </a:r>
          </a:p>
          <a:p>
            <a:pPr marL="1333500" lvl="2" indent="-4191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a pointer</a:t>
            </a:r>
          </a:p>
          <a:p>
            <a:pPr marL="1333500" lvl="2" indent="-4191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x pointer</a:t>
            </a:r>
          </a:p>
          <a:p>
            <a:pPr marL="1333500" lvl="2" indent="-419100" defTabSz="4572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multiply z  a * x 		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(3-address addressing)</a:t>
            </a:r>
          </a:p>
          <a:p>
            <a:pPr marL="1333500" lvl="2" indent="-419100" defTabSz="4572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increment y  y + z	  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(2-address addressing)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output y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962408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2F4233B0-D54B-4EAF-84C7-A1ADEFC74972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11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 level MAC loop</a:t>
            </a:r>
          </a:p>
        </p:txBody>
      </p:sp>
      <p:sp>
        <p:nvSpPr>
          <p:cNvPr id="737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1194" y="1501255"/>
            <a:ext cx="8536106" cy="5190058"/>
          </a:xfrm>
        </p:spPr>
        <p:txBody>
          <a:bodyPr/>
          <a:lstStyle/>
          <a:p>
            <a:pPr marL="419100" indent="-419100"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altLang="en-US" dirty="0"/>
              <a:t>Now let’s use registers! (remember we have a, x, and y registers)</a:t>
            </a:r>
            <a:endParaRPr lang="en-US" altLang="en-US" sz="2000" dirty="0"/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loop over all times n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clear y register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set number-of-iterations to n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loop</a:t>
            </a:r>
          </a:p>
          <a:p>
            <a:pPr marL="1333500" lvl="2" indent="-4191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a pointer</a:t>
            </a:r>
          </a:p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memory addressed by a into register a</a:t>
            </a:r>
          </a:p>
          <a:p>
            <a:pPr marL="1333500" lvl="2" indent="-4191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x pointer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memory addressed by x into register x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multiply z  a * x 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(register operation!)</a:t>
            </a:r>
          </a:p>
          <a:p>
            <a:pPr marL="1333500" lvl="2" indent="-4191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increment y  y + z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(register operation!)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decrement number-of-iterations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if number-of-iterations = 0 then terminate loop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store y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4369974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Zero-overhead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1487606"/>
            <a:ext cx="8516203" cy="461950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DSPs, like many CPUs, have a </a:t>
            </a:r>
            <a:r>
              <a:rPr lang="en-US" b="1" dirty="0"/>
              <a:t>zero-overhead loop</a:t>
            </a:r>
          </a:p>
          <a:p>
            <a:pPr marL="0" indent="0">
              <a:buNone/>
            </a:pPr>
            <a:r>
              <a:rPr lang="en-US" dirty="0"/>
              <a:t>This means that we can configure a special </a:t>
            </a:r>
            <a:r>
              <a:rPr lang="en-US" i="1" dirty="0"/>
              <a:t>loop counter </a:t>
            </a:r>
            <a:r>
              <a:rPr lang="en-US" dirty="0"/>
              <a:t>register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that auto-decrements and is tested implicitly </a:t>
            </a:r>
          </a:p>
          <a:p>
            <a:pPr marL="419100" indent="-419100" eaLnBrk="1" hangingPunct="1"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loop over all times n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clear y register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loop number-of-iterations times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a pointer</a:t>
            </a:r>
          </a:p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memory addressed by a into register a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x pointer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memory addressed by x into register x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multiply z  a * x 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(register operation!)</a:t>
            </a:r>
          </a:p>
          <a:p>
            <a:pPr marL="1333500" lvl="2" indent="-419100" eaLnBrk="1" hangingPunct="1">
              <a:spcBef>
                <a:spcPct val="100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increment y  y + z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(register operation!)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store y</a:t>
            </a:r>
            <a:endParaRPr lang="en-US" altLang="en-US" sz="1800" dirty="0"/>
          </a:p>
          <a:p>
            <a:pPr marL="0" indent="0" defTabSz="463550">
              <a:buNone/>
            </a:pPr>
            <a:r>
              <a:rPr lang="en-US" dirty="0"/>
              <a:t>Why do we no longer care about the decrement and testing?</a:t>
            </a:r>
          </a:p>
          <a:p>
            <a:pPr marL="0" indent="0" defTabSz="463550">
              <a:buNone/>
            </a:pPr>
            <a:r>
              <a:rPr lang="en-US" dirty="0"/>
              <a:t>Since additional hardware (</a:t>
            </a:r>
            <a:r>
              <a:rPr lang="en-US" i="1" dirty="0"/>
              <a:t>silicon</a:t>
            </a:r>
            <a:r>
              <a:rPr lang="en-US" dirty="0"/>
              <a:t>) takes care of this task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i="1" dirty="0"/>
              <a:t>in parallel to </a:t>
            </a:r>
            <a:r>
              <a:rPr lang="en-US" dirty="0"/>
              <a:t>other operations!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08696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BE89E028-1AC3-4431-AE18-36E2981843EB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13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Cycle counting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1243013"/>
            <a:ext cx="8623300" cy="5245100"/>
          </a:xfrm>
        </p:spPr>
        <p:txBody>
          <a:bodyPr/>
          <a:lstStyle/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000" dirty="0"/>
              <a:t>We still can’t count clock ticks</a:t>
            </a:r>
          </a:p>
          <a:p>
            <a:pPr marL="0" indent="0" defTabSz="463550" eaLnBrk="1" hangingPunct="1"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en-US" sz="2000" dirty="0"/>
              <a:t>	since really low level (hardware) operations</a:t>
            </a:r>
          </a:p>
          <a:p>
            <a:pPr marL="0" indent="0" defTabSz="463550" eaLnBrk="1" hangingPunct="1"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en-US" dirty="0"/>
              <a:t>		</a:t>
            </a:r>
            <a:r>
              <a:rPr lang="en-US" altLang="en-US" sz="2000" dirty="0"/>
              <a:t>need to take the op-code fetch and decode into account</a:t>
            </a:r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So the clocks operations </a:t>
            </a:r>
            <a:r>
              <a:rPr lang="en-US" altLang="en-US" sz="2000" i="1" dirty="0"/>
              <a:t>inside</a:t>
            </a:r>
            <a:r>
              <a:rPr lang="en-US" altLang="en-US" sz="2000" dirty="0"/>
              <a:t> the outer loop look something like this:	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endParaRPr lang="en-US" altLang="en-US" sz="200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endParaRPr lang="en-US" altLang="en-US" sz="200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register a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register x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Fetch operation (MULT)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Decode operation (MULT)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MULT a*x with result in register z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Fetch operation (INC)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Decode operation (INC)</a:t>
            </a:r>
          </a:p>
          <a:p>
            <a:pPr marL="419100" indent="-419100" eaLnBrk="1" hangingPunct="1">
              <a:spcBef>
                <a:spcPts val="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INC register y by contents of register z</a:t>
            </a:r>
          </a:p>
          <a:p>
            <a:pPr marL="419100" indent="-41910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So it takes at least 10 cycles to perform each MAC using a </a:t>
            </a:r>
            <a:r>
              <a:rPr lang="en-US" altLang="en-US" sz="2000" b="1" i="1" dirty="0">
                <a:sym typeface="Symbol" panose="05050102010706020507" pitchFamily="18" charset="2"/>
              </a:rPr>
              <a:t>regular</a:t>
            </a:r>
            <a:r>
              <a:rPr lang="en-US" altLang="en-US" sz="2000" dirty="0">
                <a:sym typeface="Symbol" panose="05050102010706020507" pitchFamily="18" charset="2"/>
              </a:rPr>
              <a:t> CPU</a:t>
            </a:r>
          </a:p>
          <a:p>
            <a:pPr marL="419100" indent="-41910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>
                <a:sym typeface="Symbol" panose="05050102010706020507" pitchFamily="18" charset="2"/>
              </a:rPr>
              <a:t>Our mission (and we have decided to accept it!)</a:t>
            </a:r>
          </a:p>
          <a:p>
            <a:pPr marL="419100" indent="-4191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	is to reduce this to 1 clock cycle</a:t>
            </a:r>
            <a:r>
              <a:rPr lang="en-US" altLang="en-US" dirty="0">
                <a:sym typeface="Symbol" panose="05050102010706020507" pitchFamily="18" charset="2"/>
              </a:rPr>
              <a:t> by adding new silicon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marL="419100" indent="-419100" eaLnBrk="1" hangingPunct="1">
              <a:spcBef>
                <a:spcPct val="10000"/>
              </a:spcBef>
              <a:buFont typeface="Wingdings" pitchFamily="2" charset="2"/>
              <a:buNone/>
            </a:pPr>
            <a:endParaRPr lang="en-US" altLang="en-US" sz="2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really isn’t right!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3140"/>
            <a:ext cx="7772400" cy="4523973"/>
          </a:xfrm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None/>
            </a:pPr>
            <a:r>
              <a:rPr lang="en-US" altLang="en-US" dirty="0">
                <a:sym typeface="Symbol" panose="05050102010706020507" pitchFamily="18" charset="2"/>
              </a:rPr>
              <a:t>W</a:t>
            </a:r>
            <a:r>
              <a:rPr lang="en-US" altLang="en-US" dirty="0"/>
              <a:t>e ridiculously assumed each operation takes only 1 cycle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we know multiplication takes many more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addition frequently takes a few cycles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even fetch really requires at least 2 cycles 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1 to send an address to external memory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1 to retrieve the value from the memory</a:t>
            </a:r>
          </a:p>
          <a:p>
            <a:pPr marL="57150" indent="0" eaLnBrk="1" hangingPunct="1">
              <a:spcBef>
                <a:spcPts val="1200"/>
              </a:spcBef>
              <a:buNone/>
            </a:pPr>
            <a:r>
              <a:rPr lang="en-US" altLang="en-US" dirty="0"/>
              <a:t>So we are radically underestimating </a:t>
            </a:r>
          </a:p>
          <a:p>
            <a:pPr marL="57150" indent="0" defTabSz="463550" eaLnBrk="1" hangingPunct="1">
              <a:spcBef>
                <a:spcPts val="0"/>
              </a:spcBef>
              <a:buNone/>
            </a:pPr>
            <a:r>
              <a:rPr lang="en-US" altLang="en-US" dirty="0"/>
              <a:t>	the number of cycles a regular CPU needs</a:t>
            </a:r>
          </a:p>
          <a:p>
            <a:pPr marL="57150" indent="0" eaLnBrk="1" hangingPunct="1">
              <a:spcBef>
                <a:spcPts val="1200"/>
              </a:spcBef>
              <a:buNone/>
            </a:pPr>
            <a:r>
              <a:rPr lang="en-US" altLang="en-US" dirty="0"/>
              <a:t>But we don’t care since this will happen in any CPU</a:t>
            </a:r>
          </a:p>
          <a:p>
            <a:pPr marL="57150" indent="0" defTabSz="463550" eaLnBrk="1" hangingPunct="1">
              <a:spcBef>
                <a:spcPts val="0"/>
              </a:spcBef>
              <a:buNone/>
            </a:pPr>
            <a:r>
              <a:rPr lang="en-US" altLang="en-US" dirty="0"/>
              <a:t>	even a DSP!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16576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7DCAC4B-8CAA-4C78-AD2A-924487EA1518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15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Step 1 - new </a:t>
            </a:r>
            <a:r>
              <a:rPr lang="en-US" dirty="0" err="1"/>
              <a:t>opcode</a:t>
            </a:r>
            <a:endParaRPr lang="en-US" dirty="0"/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116013"/>
            <a:ext cx="8483600" cy="5588000"/>
          </a:xfrm>
        </p:spPr>
        <p:txBody>
          <a:bodyPr/>
          <a:lstStyle/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To build a DSP (a 1-cycle MAC CPU)</a:t>
            </a:r>
          </a:p>
          <a:p>
            <a:pPr marL="419100" indent="-4191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	we need to enhance the basic CPU with new hardware (silicon)</a:t>
            </a:r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The easiest step is to define a new opcode called MAC</a:t>
            </a:r>
          </a:p>
          <a:p>
            <a:pPr marL="419100" indent="-4191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which is what Intel did in the </a:t>
            </a:r>
            <a:r>
              <a:rPr lang="en-US" altLang="en-US" i="1" dirty="0"/>
              <a:t>MMX extensions</a:t>
            </a:r>
            <a:endParaRPr lang="en-US" altLang="en-US" sz="2000" i="1" dirty="0"/>
          </a:p>
          <a:p>
            <a:pPr marL="419100" indent="-419100"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marL="419100" indent="-41910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419100" indent="-419100"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The upgraded code now looks like this:</a:t>
            </a:r>
          </a:p>
          <a:p>
            <a:pPr marL="419100" indent="-419100" eaLnBrk="1" hangingPunct="1"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endParaRPr lang="en-US" altLang="en-US" sz="200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endParaRPr lang="en-US" altLang="en-US" sz="200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register a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register x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Fetch operation (MAC)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Decode operation (MAC)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MAC a*x with incremented to accumulator y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altLang="en-US" sz="2000" dirty="0">
              <a:sym typeface="Symbol" panose="05050102010706020507" pitchFamily="18" charset="2"/>
            </a:endParaRP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7030A0"/>
                </a:solidFill>
                <a:sym typeface="Symbol" panose="05050102010706020507" pitchFamily="18" charset="2"/>
              </a:rPr>
              <a:t>However 7 &gt; 1, so this is still NOT a DSP !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156200" y="2552700"/>
            <a:ext cx="3746500" cy="1905000"/>
            <a:chOff x="5156200" y="2552700"/>
            <a:chExt cx="3746500" cy="1905000"/>
          </a:xfrm>
        </p:grpSpPr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>
              <a:off x="5219700" y="2552700"/>
              <a:ext cx="1803400" cy="1905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782" name="Line 6"/>
            <p:cNvSpPr>
              <a:spLocks noChangeShapeType="1"/>
            </p:cNvSpPr>
            <p:nvPr/>
          </p:nvSpPr>
          <p:spPr bwMode="auto">
            <a:xfrm>
              <a:off x="7035800" y="3289300"/>
              <a:ext cx="8001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83" name="Text Box 7"/>
            <p:cNvSpPr txBox="1">
              <a:spLocks noChangeArrowheads="1"/>
            </p:cNvSpPr>
            <p:nvPr/>
          </p:nvSpPr>
          <p:spPr bwMode="auto">
            <a:xfrm>
              <a:off x="7835900" y="3086100"/>
              <a:ext cx="10668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memory</a:t>
              </a:r>
            </a:p>
          </p:txBody>
        </p: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7175500" y="2946400"/>
              <a:ext cx="723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5785" name="Text Box 9"/>
            <p:cNvSpPr txBox="1">
              <a:spLocks noChangeArrowheads="1"/>
            </p:cNvSpPr>
            <p:nvPr/>
          </p:nvSpPr>
          <p:spPr bwMode="auto">
            <a:xfrm>
              <a:off x="5346700" y="2641600"/>
              <a:ext cx="1346200" cy="631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ALU with</a:t>
              </a:r>
            </a:p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ADD, MULT, MAC, etc</a:t>
              </a:r>
            </a:p>
          </p:txBody>
        </p:sp>
        <p:sp>
          <p:nvSpPr>
            <p:cNvPr id="75786" name="Text Box 10"/>
            <p:cNvSpPr txBox="1">
              <a:spLocks noChangeArrowheads="1"/>
            </p:cNvSpPr>
            <p:nvPr/>
          </p:nvSpPr>
          <p:spPr bwMode="auto">
            <a:xfrm>
              <a:off x="5308600" y="3505200"/>
              <a:ext cx="4445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PC</a:t>
              </a:r>
            </a:p>
          </p:txBody>
        </p:sp>
        <p:sp>
          <p:nvSpPr>
            <p:cNvPr id="75787" name="Text Box 11"/>
            <p:cNvSpPr txBox="1">
              <a:spLocks noChangeArrowheads="1"/>
            </p:cNvSpPr>
            <p:nvPr/>
          </p:nvSpPr>
          <p:spPr bwMode="auto">
            <a:xfrm>
              <a:off x="6146800" y="40894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0"/>
                <a:t>a</a:t>
              </a:r>
            </a:p>
          </p:txBody>
        </p:sp>
        <p:sp>
          <p:nvSpPr>
            <p:cNvPr id="75788" name="Text Box 12"/>
            <p:cNvSpPr txBox="1">
              <a:spLocks noChangeArrowheads="1"/>
            </p:cNvSpPr>
            <p:nvPr/>
          </p:nvSpPr>
          <p:spPr bwMode="auto">
            <a:xfrm>
              <a:off x="6146800" y="3860800"/>
              <a:ext cx="825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registers</a:t>
              </a:r>
            </a:p>
          </p:txBody>
        </p:sp>
        <p:sp>
          <p:nvSpPr>
            <p:cNvPr id="75789" name="Text Box 13"/>
            <p:cNvSpPr txBox="1">
              <a:spLocks noChangeArrowheads="1"/>
            </p:cNvSpPr>
            <p:nvPr/>
          </p:nvSpPr>
          <p:spPr bwMode="auto">
            <a:xfrm>
              <a:off x="6591300" y="40894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0"/>
                <a:t>x</a:t>
              </a:r>
            </a:p>
          </p:txBody>
        </p:sp>
        <p:sp>
          <p:nvSpPr>
            <p:cNvPr id="75790" name="Text Box 15"/>
            <p:cNvSpPr txBox="1">
              <a:spLocks noChangeArrowheads="1"/>
            </p:cNvSpPr>
            <p:nvPr/>
          </p:nvSpPr>
          <p:spPr bwMode="auto">
            <a:xfrm>
              <a:off x="5156200" y="3848100"/>
              <a:ext cx="11303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accumulator</a:t>
              </a:r>
            </a:p>
          </p:txBody>
        </p:sp>
        <p:sp>
          <p:nvSpPr>
            <p:cNvPr id="75791" name="Text Box 17"/>
            <p:cNvSpPr txBox="1">
              <a:spLocks noChangeArrowheads="1"/>
            </p:cNvSpPr>
            <p:nvPr/>
          </p:nvSpPr>
          <p:spPr bwMode="auto">
            <a:xfrm>
              <a:off x="5384800" y="40767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y</a:t>
              </a:r>
            </a:p>
          </p:txBody>
        </p:sp>
        <p:sp>
          <p:nvSpPr>
            <p:cNvPr id="75792" name="Text Box 21"/>
            <p:cNvSpPr txBox="1">
              <a:spLocks noChangeArrowheads="1"/>
            </p:cNvSpPr>
            <p:nvPr/>
          </p:nvSpPr>
          <p:spPr bwMode="auto">
            <a:xfrm>
              <a:off x="6134100" y="3505200"/>
              <a:ext cx="3810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pa</a:t>
              </a:r>
            </a:p>
          </p:txBody>
        </p:sp>
        <p:sp>
          <p:nvSpPr>
            <p:cNvPr id="75793" name="Text Box 22"/>
            <p:cNvSpPr txBox="1">
              <a:spLocks noChangeArrowheads="1"/>
            </p:cNvSpPr>
            <p:nvPr/>
          </p:nvSpPr>
          <p:spPr bwMode="auto">
            <a:xfrm>
              <a:off x="6146800" y="3276600"/>
              <a:ext cx="952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p-registers</a:t>
              </a:r>
            </a:p>
          </p:txBody>
        </p:sp>
        <p:sp>
          <p:nvSpPr>
            <p:cNvPr id="75794" name="Text Box 23"/>
            <p:cNvSpPr txBox="1">
              <a:spLocks noChangeArrowheads="1"/>
            </p:cNvSpPr>
            <p:nvPr/>
          </p:nvSpPr>
          <p:spPr bwMode="auto">
            <a:xfrm>
              <a:off x="6578600" y="3505200"/>
              <a:ext cx="3937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px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36CB2E37-48A8-4A7E-A26E-BC4832BAA409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16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30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Step 2 - register arithmetic</a:t>
            </a:r>
          </a:p>
        </p:txBody>
      </p:sp>
      <p:sp>
        <p:nvSpPr>
          <p:cNvPr id="7680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3200" y="1077913"/>
            <a:ext cx="4584700" cy="3594100"/>
          </a:xfrm>
        </p:spPr>
        <p:txBody>
          <a:bodyPr/>
          <a:lstStyle/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The two operations</a:t>
            </a:r>
          </a:p>
          <a:p>
            <a:pPr marL="419100" indent="-419100" eaLnBrk="1" hangingPunct="1"/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endParaRPr lang="en-US" altLang="en-US" sz="200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endParaRPr lang="en-US" altLang="en-US" sz="200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419100" indent="-4191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i="1" dirty="0"/>
              <a:t>could</a:t>
            </a:r>
            <a:r>
              <a:rPr lang="en-US" altLang="en-US" sz="2000" dirty="0"/>
              <a:t> be performed in parallel</a:t>
            </a:r>
          </a:p>
          <a:p>
            <a:pPr marL="876300" lvl="1" indent="-4191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but both are performed by the ALU</a:t>
            </a:r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So we add pointer arithmetic units </a:t>
            </a:r>
          </a:p>
          <a:p>
            <a:pPr marL="876300" lvl="1" indent="-4191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one for each </a:t>
            </a:r>
            <a:r>
              <a:rPr lang="en-US" altLang="en-US" sz="2000" i="1" dirty="0"/>
              <a:t>pointer register</a:t>
            </a:r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Special sign || used in DSP assembler</a:t>
            </a:r>
          </a:p>
          <a:p>
            <a:pPr marL="876300" lvl="1" indent="-4191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to mean operations in parallel</a:t>
            </a:r>
          </a:p>
        </p:txBody>
      </p:sp>
      <p:sp>
        <p:nvSpPr>
          <p:cNvPr id="76818" name="Text Box 2075"/>
          <p:cNvSpPr txBox="1">
            <a:spLocks noChangeArrowheads="1"/>
          </p:cNvSpPr>
          <p:nvPr/>
        </p:nvSpPr>
        <p:spPr bwMode="auto">
          <a:xfrm>
            <a:off x="228600" y="4470400"/>
            <a:ext cx="77470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Update pointer to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b="0" baseline="-25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||</a:t>
            </a:r>
            <a:r>
              <a:rPr lang="en-US" altLang="en-US" sz="2000" b="0" baseline="-25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pointer to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endParaRPr lang="en-US" altLang="en-US" sz="2000" b="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register a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contents of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register x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Fetch operation (MAC)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Decode operation (MAC)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MAC a*x with incremented to accumulator y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However 6 &gt; 1, so this is still NOT a DSP !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00600" y="1663700"/>
            <a:ext cx="3860800" cy="2362200"/>
            <a:chOff x="4800600" y="1663700"/>
            <a:chExt cx="3860800" cy="2362200"/>
          </a:xfrm>
        </p:grpSpPr>
        <p:sp>
          <p:nvSpPr>
            <p:cNvPr id="76805" name="Rectangle 2053"/>
            <p:cNvSpPr>
              <a:spLocks noChangeArrowheads="1"/>
            </p:cNvSpPr>
            <p:nvPr/>
          </p:nvSpPr>
          <p:spPr bwMode="auto">
            <a:xfrm>
              <a:off x="4800600" y="1663700"/>
              <a:ext cx="1981200" cy="2362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06" name="Line 2054"/>
            <p:cNvSpPr>
              <a:spLocks noChangeShapeType="1"/>
            </p:cNvSpPr>
            <p:nvPr/>
          </p:nvSpPr>
          <p:spPr bwMode="auto">
            <a:xfrm>
              <a:off x="6794500" y="2400300"/>
              <a:ext cx="8001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07" name="Text Box 2055"/>
            <p:cNvSpPr txBox="1">
              <a:spLocks noChangeArrowheads="1"/>
            </p:cNvSpPr>
            <p:nvPr/>
          </p:nvSpPr>
          <p:spPr bwMode="auto">
            <a:xfrm>
              <a:off x="7594600" y="2197100"/>
              <a:ext cx="10668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memory</a:t>
              </a:r>
            </a:p>
          </p:txBody>
        </p:sp>
        <p:sp>
          <p:nvSpPr>
            <p:cNvPr id="76808" name="Text Box 2056"/>
            <p:cNvSpPr txBox="1">
              <a:spLocks noChangeArrowheads="1"/>
            </p:cNvSpPr>
            <p:nvPr/>
          </p:nvSpPr>
          <p:spPr bwMode="auto">
            <a:xfrm>
              <a:off x="6934200" y="2057400"/>
              <a:ext cx="723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6809" name="Text Box 2057"/>
            <p:cNvSpPr txBox="1">
              <a:spLocks noChangeArrowheads="1"/>
            </p:cNvSpPr>
            <p:nvPr/>
          </p:nvSpPr>
          <p:spPr bwMode="auto">
            <a:xfrm>
              <a:off x="5105400" y="1752600"/>
              <a:ext cx="1346200" cy="631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ALU with</a:t>
              </a:r>
            </a:p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ADD, MULT, MAC, etc</a:t>
              </a:r>
            </a:p>
          </p:txBody>
        </p:sp>
        <p:sp>
          <p:nvSpPr>
            <p:cNvPr id="76810" name="Text Box 2058"/>
            <p:cNvSpPr txBox="1">
              <a:spLocks noChangeArrowheads="1"/>
            </p:cNvSpPr>
            <p:nvPr/>
          </p:nvSpPr>
          <p:spPr bwMode="auto">
            <a:xfrm>
              <a:off x="4876800" y="2616200"/>
              <a:ext cx="4445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PC</a:t>
              </a:r>
            </a:p>
          </p:txBody>
        </p:sp>
        <p:sp>
          <p:nvSpPr>
            <p:cNvPr id="76811" name="Text Box 2062"/>
            <p:cNvSpPr txBox="1">
              <a:spLocks noChangeArrowheads="1"/>
            </p:cNvSpPr>
            <p:nvPr/>
          </p:nvSpPr>
          <p:spPr bwMode="auto">
            <a:xfrm>
              <a:off x="4813300" y="3289300"/>
              <a:ext cx="11303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accumulator</a:t>
              </a:r>
            </a:p>
          </p:txBody>
        </p:sp>
        <p:sp>
          <p:nvSpPr>
            <p:cNvPr id="76812" name="Text Box 2063"/>
            <p:cNvSpPr txBox="1">
              <a:spLocks noChangeArrowheads="1"/>
            </p:cNvSpPr>
            <p:nvPr/>
          </p:nvSpPr>
          <p:spPr bwMode="auto">
            <a:xfrm>
              <a:off x="4953000" y="35687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y</a:t>
              </a:r>
            </a:p>
          </p:txBody>
        </p:sp>
        <p:sp>
          <p:nvSpPr>
            <p:cNvPr id="76813" name="Line 2066"/>
            <p:cNvSpPr>
              <a:spLocks noChangeShapeType="1"/>
            </p:cNvSpPr>
            <p:nvPr/>
          </p:nvSpPr>
          <p:spPr bwMode="auto">
            <a:xfrm flipV="1">
              <a:off x="6083300" y="29337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4" name="Line 2067"/>
            <p:cNvSpPr>
              <a:spLocks noChangeShapeType="1"/>
            </p:cNvSpPr>
            <p:nvPr/>
          </p:nvSpPr>
          <p:spPr bwMode="auto">
            <a:xfrm flipV="1">
              <a:off x="6527800" y="29337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5" name="Rectangle 2065"/>
            <p:cNvSpPr>
              <a:spLocks noChangeArrowheads="1"/>
            </p:cNvSpPr>
            <p:nvPr/>
          </p:nvSpPr>
          <p:spPr bwMode="auto">
            <a:xfrm>
              <a:off x="6464300" y="3022600"/>
              <a:ext cx="127000" cy="1397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16" name="Rectangle 2064"/>
            <p:cNvSpPr>
              <a:spLocks noChangeArrowheads="1"/>
            </p:cNvSpPr>
            <p:nvPr/>
          </p:nvSpPr>
          <p:spPr bwMode="auto">
            <a:xfrm>
              <a:off x="6019800" y="3022600"/>
              <a:ext cx="127000" cy="1397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17" name="Text Box 2069"/>
            <p:cNvSpPr txBox="1">
              <a:spLocks noChangeArrowheads="1"/>
            </p:cNvSpPr>
            <p:nvPr/>
          </p:nvSpPr>
          <p:spPr bwMode="auto">
            <a:xfrm>
              <a:off x="5283200" y="2971800"/>
              <a:ext cx="812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INC/DEC</a:t>
              </a:r>
            </a:p>
          </p:txBody>
        </p:sp>
        <p:sp>
          <p:nvSpPr>
            <p:cNvPr id="76819" name="Text Box 2077"/>
            <p:cNvSpPr txBox="1">
              <a:spLocks noChangeArrowheads="1"/>
            </p:cNvSpPr>
            <p:nvPr/>
          </p:nvSpPr>
          <p:spPr bwMode="auto">
            <a:xfrm>
              <a:off x="6032500" y="35560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x</a:t>
              </a:r>
            </a:p>
          </p:txBody>
        </p:sp>
        <p:sp>
          <p:nvSpPr>
            <p:cNvPr id="76820" name="Text Box 2078"/>
            <p:cNvSpPr txBox="1">
              <a:spLocks noChangeArrowheads="1"/>
            </p:cNvSpPr>
            <p:nvPr/>
          </p:nvSpPr>
          <p:spPr bwMode="auto">
            <a:xfrm>
              <a:off x="5943600" y="3289300"/>
              <a:ext cx="825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registers</a:t>
              </a:r>
            </a:p>
          </p:txBody>
        </p:sp>
        <p:sp>
          <p:nvSpPr>
            <p:cNvPr id="76821" name="Text Box 2079"/>
            <p:cNvSpPr txBox="1">
              <a:spLocks noChangeArrowheads="1"/>
            </p:cNvSpPr>
            <p:nvPr/>
          </p:nvSpPr>
          <p:spPr bwMode="auto">
            <a:xfrm>
              <a:off x="6400800" y="35560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z</a:t>
              </a:r>
            </a:p>
          </p:txBody>
        </p:sp>
        <p:sp>
          <p:nvSpPr>
            <p:cNvPr id="76822" name="Text Box 2080"/>
            <p:cNvSpPr txBox="1">
              <a:spLocks noChangeArrowheads="1"/>
            </p:cNvSpPr>
            <p:nvPr/>
          </p:nvSpPr>
          <p:spPr bwMode="auto">
            <a:xfrm>
              <a:off x="5892800" y="2616200"/>
              <a:ext cx="3810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pa</a:t>
              </a:r>
            </a:p>
          </p:txBody>
        </p:sp>
        <p:sp>
          <p:nvSpPr>
            <p:cNvPr id="76823" name="Text Box 2081"/>
            <p:cNvSpPr txBox="1">
              <a:spLocks noChangeArrowheads="1"/>
            </p:cNvSpPr>
            <p:nvPr/>
          </p:nvSpPr>
          <p:spPr bwMode="auto">
            <a:xfrm>
              <a:off x="5905500" y="2374900"/>
              <a:ext cx="952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p-registers</a:t>
              </a:r>
            </a:p>
          </p:txBody>
        </p:sp>
        <p:sp>
          <p:nvSpPr>
            <p:cNvPr id="76824" name="Text Box 2082"/>
            <p:cNvSpPr txBox="1">
              <a:spLocks noChangeArrowheads="1"/>
            </p:cNvSpPr>
            <p:nvPr/>
          </p:nvSpPr>
          <p:spPr bwMode="auto">
            <a:xfrm>
              <a:off x="6337300" y="2616200"/>
              <a:ext cx="3937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px</a:t>
              </a:r>
            </a:p>
          </p:txBody>
        </p:sp>
        <p:sp>
          <p:nvSpPr>
            <p:cNvPr id="76825" name="Text Box 2077"/>
            <p:cNvSpPr txBox="1">
              <a:spLocks noChangeArrowheads="1"/>
            </p:cNvSpPr>
            <p:nvPr/>
          </p:nvSpPr>
          <p:spPr bwMode="auto">
            <a:xfrm>
              <a:off x="5664200" y="35560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a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3430DB6A-4D9A-4ED0-BAAE-38C4F65BFC35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17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165100"/>
            <a:ext cx="79692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Step 3 - memory banks and buses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1255713"/>
            <a:ext cx="7975600" cy="4940300"/>
          </a:xfrm>
        </p:spPr>
        <p:txBody>
          <a:bodyPr/>
          <a:lstStyle/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We would like to perform the </a:t>
            </a:r>
            <a:r>
              <a:rPr lang="en-US" altLang="en-US" sz="2000" b="1" dirty="0"/>
              <a:t>load</a:t>
            </a:r>
            <a:r>
              <a:rPr lang="en-US" altLang="en-US" sz="2000" dirty="0"/>
              <a:t>s in parallel</a:t>
            </a:r>
          </a:p>
          <a:p>
            <a:pPr marL="876300" lvl="1" indent="-419100" eaLnBrk="1" hangingPunct="1">
              <a:spcBef>
                <a:spcPts val="0"/>
              </a:spcBef>
              <a:buFontTx/>
              <a:buNone/>
            </a:pPr>
            <a:r>
              <a:rPr lang="en-US" altLang="en-US" sz="2000" dirty="0"/>
              <a:t>but we can't since they both have to go over the same bus</a:t>
            </a:r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2000" dirty="0"/>
              <a:t>So we add another bus</a:t>
            </a:r>
          </a:p>
          <a:p>
            <a:pPr marL="876300" lvl="1" indent="-419100" eaLnBrk="1" hangingPunct="1">
              <a:spcBef>
                <a:spcPts val="0"/>
              </a:spcBef>
              <a:buFontTx/>
              <a:buNone/>
            </a:pPr>
            <a:r>
              <a:rPr lang="en-US" altLang="en-US" sz="2000" dirty="0"/>
              <a:t>and segment into </a:t>
            </a:r>
            <a:r>
              <a:rPr lang="en-US" altLang="en-US" sz="2000" i="1" dirty="0"/>
              <a:t>memory banks</a:t>
            </a:r>
          </a:p>
          <a:p>
            <a:pPr marL="876300" lvl="1" indent="-419100" eaLnBrk="1" hangingPunct="1">
              <a:spcBef>
                <a:spcPts val="0"/>
              </a:spcBef>
              <a:buFontTx/>
              <a:buNone/>
            </a:pPr>
            <a:r>
              <a:rPr lang="en-US" altLang="en-US" sz="2000" dirty="0"/>
              <a:t>so that there </a:t>
            </a:r>
            <a:r>
              <a:rPr lang="en-US" altLang="en-US" dirty="0"/>
              <a:t>is </a:t>
            </a:r>
            <a:r>
              <a:rPr lang="en-US" altLang="en-US" sz="2000" dirty="0"/>
              <a:t>no contention !</a:t>
            </a:r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sz="1800" dirty="0"/>
              <a:t>There </a:t>
            </a:r>
            <a:r>
              <a:rPr lang="en-US" altLang="en-US" sz="1800" b="1" i="1" dirty="0"/>
              <a:t>is</a:t>
            </a:r>
            <a:r>
              <a:rPr lang="en-US" altLang="en-US" sz="1800" dirty="0"/>
              <a:t> </a:t>
            </a:r>
            <a:r>
              <a:rPr lang="en-US" altLang="en-US" sz="1800" i="1" dirty="0"/>
              <a:t>dual-port memory</a:t>
            </a:r>
          </a:p>
          <a:p>
            <a:pPr marL="419100" indent="-4191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1800" dirty="0"/>
              <a:t>	but it has an </a:t>
            </a:r>
            <a:r>
              <a:rPr lang="en-US" altLang="en-US" sz="1800" i="1" dirty="0"/>
              <a:t>arbitrator</a:t>
            </a:r>
            <a:r>
              <a:rPr lang="en-US" altLang="en-US" sz="1800" dirty="0"/>
              <a:t> which adds delay</a:t>
            </a:r>
          </a:p>
          <a:p>
            <a:pPr marL="419100" indent="-4191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419100" indent="-4191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9100" indent="-4191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9100" indent="-419100" eaLnBrk="1" hangingPunct="1">
              <a:lnSpc>
                <a:spcPct val="80000"/>
              </a:lnSpc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baseline="-25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||</a:t>
            </a:r>
            <a:r>
              <a:rPr lang="en-US" altLang="en-US" sz="2000" baseline="-25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pointer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endParaRPr lang="en-US" altLang="en-US" sz="200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||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x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Fetch operation (MAC)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Decode operation (MAC)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SzPct val="100000"/>
              <a:buFont typeface="Wingdings" pitchFamily="2" charset="2"/>
              <a:buAutoNum type="arabicPeriod"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MAC a*x with incremented to accumulator y</a:t>
            </a:r>
          </a:p>
          <a:p>
            <a:pPr marL="419100" indent="-419100" eaLnBrk="1" hangingPunct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7030A0"/>
                </a:solidFill>
                <a:sym typeface="Symbol" panose="05050102010706020507" pitchFamily="18" charset="2"/>
              </a:rPr>
              <a:t>However 5 &gt; 1, so this is still NOT a DSP !</a:t>
            </a:r>
            <a:endParaRPr lang="en-US" altLang="en-US" sz="2000" dirty="0">
              <a:solidFill>
                <a:srgbClr val="7030A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08600" y="2082800"/>
            <a:ext cx="3721100" cy="2298700"/>
            <a:chOff x="5308600" y="2082800"/>
            <a:chExt cx="3721100" cy="2298700"/>
          </a:xfrm>
        </p:grpSpPr>
        <p:sp>
          <p:nvSpPr>
            <p:cNvPr id="77829" name="Rectangle 5"/>
            <p:cNvSpPr>
              <a:spLocks noChangeArrowheads="1"/>
            </p:cNvSpPr>
            <p:nvPr/>
          </p:nvSpPr>
          <p:spPr bwMode="auto">
            <a:xfrm>
              <a:off x="5346700" y="2082800"/>
              <a:ext cx="1803400" cy="22987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830" name="Line 6"/>
            <p:cNvSpPr>
              <a:spLocks noChangeShapeType="1"/>
            </p:cNvSpPr>
            <p:nvPr/>
          </p:nvSpPr>
          <p:spPr bwMode="auto">
            <a:xfrm>
              <a:off x="7162800" y="2921000"/>
              <a:ext cx="8001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7962900" y="2717800"/>
              <a:ext cx="10668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bank 1</a:t>
              </a:r>
            </a:p>
          </p:txBody>
        </p:sp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7302500" y="2578100"/>
              <a:ext cx="723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7833" name="Text Box 9"/>
            <p:cNvSpPr txBox="1">
              <a:spLocks noChangeArrowheads="1"/>
            </p:cNvSpPr>
            <p:nvPr/>
          </p:nvSpPr>
          <p:spPr bwMode="auto">
            <a:xfrm>
              <a:off x="5473700" y="2171700"/>
              <a:ext cx="1346200" cy="631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ALU with</a:t>
              </a:r>
            </a:p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ADD, MULT, MAC, etc</a:t>
              </a:r>
            </a:p>
          </p:txBody>
        </p:sp>
        <p:sp>
          <p:nvSpPr>
            <p:cNvPr id="77834" name="Line 21"/>
            <p:cNvSpPr>
              <a:spLocks noChangeShapeType="1"/>
            </p:cNvSpPr>
            <p:nvPr/>
          </p:nvSpPr>
          <p:spPr bwMode="auto">
            <a:xfrm>
              <a:off x="7150100" y="3670300"/>
              <a:ext cx="8001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5" name="Text Box 22"/>
            <p:cNvSpPr txBox="1">
              <a:spLocks noChangeArrowheads="1"/>
            </p:cNvSpPr>
            <p:nvPr/>
          </p:nvSpPr>
          <p:spPr bwMode="auto">
            <a:xfrm>
              <a:off x="7950200" y="3467100"/>
              <a:ext cx="10668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bank 2</a:t>
              </a:r>
            </a:p>
          </p:txBody>
        </p:sp>
        <p:sp>
          <p:nvSpPr>
            <p:cNvPr id="77836" name="Text Box 23"/>
            <p:cNvSpPr txBox="1">
              <a:spLocks noChangeArrowheads="1"/>
            </p:cNvSpPr>
            <p:nvPr/>
          </p:nvSpPr>
          <p:spPr bwMode="auto">
            <a:xfrm>
              <a:off x="7289800" y="3327400"/>
              <a:ext cx="723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7837" name="Text Box 25"/>
            <p:cNvSpPr txBox="1">
              <a:spLocks noChangeArrowheads="1"/>
            </p:cNvSpPr>
            <p:nvPr/>
          </p:nvSpPr>
          <p:spPr bwMode="auto">
            <a:xfrm>
              <a:off x="5397500" y="3060700"/>
              <a:ext cx="4445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PC</a:t>
              </a:r>
            </a:p>
          </p:txBody>
        </p:sp>
        <p:sp>
          <p:nvSpPr>
            <p:cNvPr id="77838" name="Text Box 26"/>
            <p:cNvSpPr txBox="1">
              <a:spLocks noChangeArrowheads="1"/>
            </p:cNvSpPr>
            <p:nvPr/>
          </p:nvSpPr>
          <p:spPr bwMode="auto">
            <a:xfrm>
              <a:off x="5308600" y="3733800"/>
              <a:ext cx="11303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accumulator</a:t>
              </a:r>
            </a:p>
          </p:txBody>
        </p:sp>
        <p:sp>
          <p:nvSpPr>
            <p:cNvPr id="77839" name="Text Box 27"/>
            <p:cNvSpPr txBox="1">
              <a:spLocks noChangeArrowheads="1"/>
            </p:cNvSpPr>
            <p:nvPr/>
          </p:nvSpPr>
          <p:spPr bwMode="auto">
            <a:xfrm>
              <a:off x="5473700" y="40132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y</a:t>
              </a:r>
            </a:p>
          </p:txBody>
        </p:sp>
        <p:sp>
          <p:nvSpPr>
            <p:cNvPr id="77840" name="Line 28"/>
            <p:cNvSpPr>
              <a:spLocks noChangeShapeType="1"/>
            </p:cNvSpPr>
            <p:nvPr/>
          </p:nvSpPr>
          <p:spPr bwMode="auto">
            <a:xfrm flipV="1">
              <a:off x="6413500" y="33782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1" name="Line 29"/>
            <p:cNvSpPr>
              <a:spLocks noChangeShapeType="1"/>
            </p:cNvSpPr>
            <p:nvPr/>
          </p:nvSpPr>
          <p:spPr bwMode="auto">
            <a:xfrm flipV="1">
              <a:off x="6858000" y="33782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2" name="Rectangle 30"/>
            <p:cNvSpPr>
              <a:spLocks noChangeArrowheads="1"/>
            </p:cNvSpPr>
            <p:nvPr/>
          </p:nvSpPr>
          <p:spPr bwMode="auto">
            <a:xfrm>
              <a:off x="6794500" y="3467100"/>
              <a:ext cx="127000" cy="1397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843" name="Rectangle 31"/>
            <p:cNvSpPr>
              <a:spLocks noChangeArrowheads="1"/>
            </p:cNvSpPr>
            <p:nvPr/>
          </p:nvSpPr>
          <p:spPr bwMode="auto">
            <a:xfrm>
              <a:off x="6350000" y="3467100"/>
              <a:ext cx="127000" cy="1397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844" name="Text Box 32"/>
            <p:cNvSpPr txBox="1">
              <a:spLocks noChangeArrowheads="1"/>
            </p:cNvSpPr>
            <p:nvPr/>
          </p:nvSpPr>
          <p:spPr bwMode="auto">
            <a:xfrm>
              <a:off x="5613400" y="3416300"/>
              <a:ext cx="812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INC/DEC</a:t>
              </a:r>
            </a:p>
          </p:txBody>
        </p:sp>
        <p:sp>
          <p:nvSpPr>
            <p:cNvPr id="77845" name="Text Box 33"/>
            <p:cNvSpPr txBox="1">
              <a:spLocks noChangeArrowheads="1"/>
            </p:cNvSpPr>
            <p:nvPr/>
          </p:nvSpPr>
          <p:spPr bwMode="auto">
            <a:xfrm>
              <a:off x="6273800" y="40005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0"/>
                <a:t>a</a:t>
              </a:r>
            </a:p>
          </p:txBody>
        </p:sp>
        <p:sp>
          <p:nvSpPr>
            <p:cNvPr id="77846" name="Text Box 34"/>
            <p:cNvSpPr txBox="1">
              <a:spLocks noChangeArrowheads="1"/>
            </p:cNvSpPr>
            <p:nvPr/>
          </p:nvSpPr>
          <p:spPr bwMode="auto">
            <a:xfrm>
              <a:off x="6273800" y="3733800"/>
              <a:ext cx="825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registers</a:t>
              </a:r>
            </a:p>
          </p:txBody>
        </p:sp>
        <p:sp>
          <p:nvSpPr>
            <p:cNvPr id="77847" name="Text Box 35"/>
            <p:cNvSpPr txBox="1">
              <a:spLocks noChangeArrowheads="1"/>
            </p:cNvSpPr>
            <p:nvPr/>
          </p:nvSpPr>
          <p:spPr bwMode="auto">
            <a:xfrm>
              <a:off x="6718300" y="40005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0"/>
                <a:t>x</a:t>
              </a:r>
            </a:p>
          </p:txBody>
        </p:sp>
        <p:sp>
          <p:nvSpPr>
            <p:cNvPr id="77848" name="Text Box 36"/>
            <p:cNvSpPr txBox="1">
              <a:spLocks noChangeArrowheads="1"/>
            </p:cNvSpPr>
            <p:nvPr/>
          </p:nvSpPr>
          <p:spPr bwMode="auto">
            <a:xfrm>
              <a:off x="6223000" y="3060700"/>
              <a:ext cx="3810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pa</a:t>
              </a:r>
            </a:p>
          </p:txBody>
        </p:sp>
        <p:sp>
          <p:nvSpPr>
            <p:cNvPr id="77849" name="Text Box 37"/>
            <p:cNvSpPr txBox="1">
              <a:spLocks noChangeArrowheads="1"/>
            </p:cNvSpPr>
            <p:nvPr/>
          </p:nvSpPr>
          <p:spPr bwMode="auto">
            <a:xfrm>
              <a:off x="6235700" y="2819400"/>
              <a:ext cx="952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p-registers</a:t>
              </a:r>
            </a:p>
          </p:txBody>
        </p:sp>
        <p:sp>
          <p:nvSpPr>
            <p:cNvPr id="77850" name="Text Box 38"/>
            <p:cNvSpPr txBox="1">
              <a:spLocks noChangeArrowheads="1"/>
            </p:cNvSpPr>
            <p:nvPr/>
          </p:nvSpPr>
          <p:spPr bwMode="auto">
            <a:xfrm>
              <a:off x="6667500" y="3060700"/>
              <a:ext cx="3937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px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Harvard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1487607"/>
            <a:ext cx="8270543" cy="4230806"/>
          </a:xfrm>
        </p:spPr>
        <p:txBody>
          <a:bodyPr/>
          <a:lstStyle/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One of the first digital computers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was the </a:t>
            </a:r>
            <a:r>
              <a:rPr lang="en-US" b="1" dirty="0"/>
              <a:t>A</a:t>
            </a:r>
            <a:r>
              <a:rPr lang="en-US" dirty="0"/>
              <a:t>utomatic </a:t>
            </a:r>
            <a:r>
              <a:rPr lang="en-US" b="1" dirty="0"/>
              <a:t>S</a:t>
            </a:r>
            <a:r>
              <a:rPr lang="en-US" dirty="0"/>
              <a:t>equence </a:t>
            </a:r>
            <a:r>
              <a:rPr lang="en-US" b="1" dirty="0"/>
              <a:t>C</a:t>
            </a:r>
            <a:r>
              <a:rPr lang="en-US" dirty="0"/>
              <a:t>ontrolled </a:t>
            </a:r>
            <a:r>
              <a:rPr lang="en-US" b="1" dirty="0"/>
              <a:t>C</a:t>
            </a:r>
            <a:r>
              <a:rPr lang="en-US" dirty="0"/>
              <a:t>alculator (the Mark I)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that was designed in Harvard by Howard Aiken (and built by IBM)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employed &gt;750,000 electromechanical components</a:t>
            </a:r>
          </a:p>
          <a:p>
            <a:pPr marL="0" indent="0" defTabSz="463550">
              <a:buNone/>
            </a:pPr>
            <a:r>
              <a:rPr lang="en-US" dirty="0"/>
              <a:t>It was funded by the US Navy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later enhanced to become the Harvard Mark II, III, and IV</a:t>
            </a:r>
          </a:p>
          <a:p>
            <a:pPr marL="0" indent="0" defTabSz="463550">
              <a:buNone/>
            </a:pPr>
            <a:r>
              <a:rPr lang="en-US" dirty="0"/>
              <a:t>The Harvard computers were used by John von Neumann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for calculations related to the Manhattan project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and was programmed by Grace Hopper (the originator of the word </a:t>
            </a:r>
            <a:r>
              <a:rPr lang="en-US" i="1" dirty="0"/>
              <a:t>bug</a:t>
            </a:r>
            <a:r>
              <a:rPr lang="en-US" dirty="0"/>
              <a:t>)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overall architecture of the Harvard computers included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a central processing unit 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program memory (that is immutable during run-time)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data memory (that can be read and written during run-time)</a:t>
            </a:r>
          </a:p>
          <a:p>
            <a:pPr defTabSz="463550"/>
            <a:endParaRPr lang="en-US" dirty="0"/>
          </a:p>
          <a:p>
            <a:pPr defTabSz="4635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15225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Von Neumann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9" y="1308100"/>
            <a:ext cx="8284190" cy="51199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E</a:t>
            </a:r>
            <a:r>
              <a:rPr lang="en-US" dirty="0"/>
              <a:t>lectronic </a:t>
            </a:r>
            <a:r>
              <a:rPr lang="en-US" b="1" dirty="0"/>
              <a:t>N</a:t>
            </a:r>
            <a:r>
              <a:rPr lang="en-US" dirty="0"/>
              <a:t>umerical </a:t>
            </a:r>
            <a:r>
              <a:rPr lang="en-US" b="1" dirty="0"/>
              <a:t>I</a:t>
            </a:r>
            <a:r>
              <a:rPr lang="en-US" dirty="0"/>
              <a:t>ntegrator and </a:t>
            </a:r>
            <a:r>
              <a:rPr lang="en-US" b="1" dirty="0"/>
              <a:t>C</a:t>
            </a:r>
            <a:r>
              <a:rPr lang="en-US" dirty="0"/>
              <a:t>omputer is often called the 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pPr marL="0" indent="0" defTabSz="463550">
              <a:buNone/>
            </a:pPr>
            <a:r>
              <a:rPr lang="en-US" dirty="0"/>
              <a:t>	fully programmable, general-purpose, digital computer</a:t>
            </a:r>
          </a:p>
          <a:p>
            <a:pPr marL="0" indent="0" defTabSz="463550">
              <a:buNone/>
            </a:pPr>
            <a:r>
              <a:rPr lang="en-US" dirty="0"/>
              <a:t>It was designed by John </a:t>
            </a:r>
            <a:r>
              <a:rPr lang="en-US" dirty="0" err="1"/>
              <a:t>Mauchly</a:t>
            </a:r>
            <a:r>
              <a:rPr lang="en-US" dirty="0"/>
              <a:t> and J. </a:t>
            </a:r>
            <a:r>
              <a:rPr lang="en-US" dirty="0" err="1"/>
              <a:t>Presper</a:t>
            </a:r>
            <a:r>
              <a:rPr lang="en-US" dirty="0"/>
              <a:t> Eckert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at the University of Pennsylvania, funded by the US army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based on principles described in 1945 by John von Neumann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overall architecture of the ENIAC included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a central processing unit 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a single memory that holds both program op-codes and data</a:t>
            </a:r>
          </a:p>
          <a:p>
            <a:pPr marL="0" indent="0" defTabSz="463550">
              <a:buNone/>
            </a:pPr>
            <a:r>
              <a:rPr lang="en-US" dirty="0"/>
              <a:t>Von Neumann merged program and data memory not only to simplify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but to enable changing the program during run-time (</a:t>
            </a:r>
            <a:r>
              <a:rPr lang="en-US" i="1" dirty="0"/>
              <a:t>learning</a:t>
            </a:r>
            <a:r>
              <a:rPr lang="en-US" dirty="0"/>
              <a:t>)</a:t>
            </a:r>
          </a:p>
          <a:p>
            <a:pPr marL="0" indent="0" defTabSz="463550">
              <a:buNone/>
            </a:pPr>
            <a:r>
              <a:rPr lang="en-US" dirty="0"/>
              <a:t>Turing, after reading von Neumann’s paper,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abstracted these principles into what is called the </a:t>
            </a:r>
            <a:r>
              <a:rPr lang="en-US" i="1" dirty="0"/>
              <a:t>Turing machine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von Neumann architecture is used in all modern computers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i="1" dirty="0"/>
              <a:t>	except DSPs!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1816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special processors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DSPs are not the only species of special CPUs</a:t>
            </a:r>
          </a:p>
          <a:p>
            <a:pPr>
              <a:spcBef>
                <a:spcPts val="1200"/>
              </a:spcBef>
            </a:pPr>
            <a:r>
              <a:rPr lang="en-US" dirty="0"/>
              <a:t>Array Processors specialize in matrix multiplication</a:t>
            </a:r>
          </a:p>
          <a:p>
            <a:pPr>
              <a:spcBef>
                <a:spcPts val="1200"/>
              </a:spcBef>
            </a:pPr>
            <a:r>
              <a:rPr lang="en-US" dirty="0"/>
              <a:t>FFT chips compute FFT even faster than DSPs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by parallelizing the butterflies (up to a given size)</a:t>
            </a:r>
          </a:p>
          <a:p>
            <a:pPr>
              <a:spcBef>
                <a:spcPts val="1200"/>
              </a:spcBef>
            </a:pPr>
            <a:r>
              <a:rPr lang="en-US" dirty="0"/>
              <a:t>Systolic Arrays have arrays of simple processors to perform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matrix operations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convolutions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image processing</a:t>
            </a:r>
          </a:p>
          <a:p>
            <a:pPr>
              <a:spcBef>
                <a:spcPts val="1200"/>
              </a:spcBef>
            </a:pPr>
            <a:r>
              <a:rPr lang="en-US" dirty="0"/>
              <a:t>Graphics Processing Units were designed for graphics displays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but are now used for many parallelizable</a:t>
            </a:r>
            <a:r>
              <a:rPr lang="en-US" b="1" dirty="0"/>
              <a:t> </a:t>
            </a:r>
            <a:r>
              <a:rPr lang="en-US" dirty="0"/>
              <a:t>tasks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such as deep learning</a:t>
            </a:r>
          </a:p>
          <a:p>
            <a:pPr marL="400050">
              <a:spcBef>
                <a:spcPts val="1200"/>
              </a:spcBef>
            </a:pPr>
            <a:r>
              <a:rPr lang="en-US" dirty="0"/>
              <a:t>AI processors, to accelerate neutral network training</a:t>
            </a:r>
          </a:p>
          <a:p>
            <a:pPr marL="400050">
              <a:spcBef>
                <a:spcPts val="1200"/>
              </a:spcBef>
            </a:pPr>
            <a:r>
              <a:rPr lang="en-US" dirty="0"/>
              <a:t>Network processors are optimal for packet forwarding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70831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5DDC22CB-BB9B-489C-88B7-E76E7FFD7811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20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165100"/>
            <a:ext cx="79692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Step 4 - Harvard architecture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460310"/>
            <a:ext cx="8496300" cy="326250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By adopting Harvard architecture with yet another bus to another memory</a:t>
            </a:r>
          </a:p>
          <a:p>
            <a:pPr defTabSz="46355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we needn't count fetch since it is performed in parallel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dirty="0"/>
              <a:t>We can remove the decode cycle as well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dirty="0"/>
              <a:t> (we’ll see why later)</a:t>
            </a:r>
          </a:p>
        </p:txBody>
      </p:sp>
      <p:sp>
        <p:nvSpPr>
          <p:cNvPr id="78864" name="Text Box 28"/>
          <p:cNvSpPr txBox="1">
            <a:spLocks noChangeArrowheads="1"/>
          </p:cNvSpPr>
          <p:nvPr/>
        </p:nvSpPr>
        <p:spPr bwMode="auto">
          <a:xfrm>
            <a:off x="304800" y="4870450"/>
            <a:ext cx="838200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Update pointer to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b="0" baseline="-25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||</a:t>
            </a:r>
            <a:r>
              <a:rPr lang="en-US" altLang="en-US" sz="2000" b="0" baseline="-25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Update pointer to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endParaRPr lang="en-US" altLang="en-US" sz="2000" b="0" baseline="-250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a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|| </a:t>
            </a: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Load </a:t>
            </a:r>
            <a:r>
              <a:rPr lang="en-US" altLang="en-US" sz="2000" b="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2000" b="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into x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Clr>
                <a:srgbClr val="F46300"/>
              </a:buClr>
              <a:buSzPct val="100000"/>
              <a:buFont typeface="Wingdings" panose="05000000000000000000" pitchFamily="2" charset="2"/>
              <a:buAutoNum type="arabicPeriod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MAC a*x with incremented to accumulator y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buClr>
                <a:srgbClr val="F46300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000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However 3 &gt; 1, so this is still NOT a DSP !</a:t>
            </a:r>
            <a:endParaRPr lang="en-US" altLang="en-US" b="0" dirty="0">
              <a:solidFill>
                <a:srgbClr val="7030A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106988" y="2363788"/>
            <a:ext cx="3771900" cy="2273300"/>
            <a:chOff x="5308600" y="2184400"/>
            <a:chExt cx="3771900" cy="2273300"/>
          </a:xfrm>
        </p:grpSpPr>
        <p:sp>
          <p:nvSpPr>
            <p:cNvPr id="78853" name="Rectangle 5"/>
            <p:cNvSpPr>
              <a:spLocks noChangeArrowheads="1"/>
            </p:cNvSpPr>
            <p:nvPr/>
          </p:nvSpPr>
          <p:spPr bwMode="auto">
            <a:xfrm>
              <a:off x="5397500" y="2184400"/>
              <a:ext cx="1803400" cy="22733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854" name="Line 6"/>
            <p:cNvSpPr>
              <a:spLocks noChangeShapeType="1"/>
            </p:cNvSpPr>
            <p:nvPr/>
          </p:nvSpPr>
          <p:spPr bwMode="auto">
            <a:xfrm>
              <a:off x="7213600" y="2565400"/>
              <a:ext cx="8001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55" name="Text Box 7"/>
            <p:cNvSpPr txBox="1">
              <a:spLocks noChangeArrowheads="1"/>
            </p:cNvSpPr>
            <p:nvPr/>
          </p:nvSpPr>
          <p:spPr bwMode="auto">
            <a:xfrm>
              <a:off x="8013700" y="2362200"/>
              <a:ext cx="10668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data 1</a:t>
              </a:r>
            </a:p>
          </p:txBody>
        </p:sp>
        <p:sp>
          <p:nvSpPr>
            <p:cNvPr id="78856" name="Text Box 8"/>
            <p:cNvSpPr txBox="1">
              <a:spLocks noChangeArrowheads="1"/>
            </p:cNvSpPr>
            <p:nvPr/>
          </p:nvSpPr>
          <p:spPr bwMode="auto">
            <a:xfrm>
              <a:off x="7353300" y="2222500"/>
              <a:ext cx="723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8857" name="Text Box 9"/>
            <p:cNvSpPr txBox="1">
              <a:spLocks noChangeArrowheads="1"/>
            </p:cNvSpPr>
            <p:nvPr/>
          </p:nvSpPr>
          <p:spPr bwMode="auto">
            <a:xfrm>
              <a:off x="5524500" y="2273300"/>
              <a:ext cx="1346200" cy="631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ALU with</a:t>
              </a:r>
            </a:p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/>
                <a:t>ADD, MULT, MAC, etc</a:t>
              </a:r>
            </a:p>
          </p:txBody>
        </p:sp>
        <p:sp>
          <p:nvSpPr>
            <p:cNvPr id="78858" name="Line 21"/>
            <p:cNvSpPr>
              <a:spLocks noChangeShapeType="1"/>
            </p:cNvSpPr>
            <p:nvPr/>
          </p:nvSpPr>
          <p:spPr bwMode="auto">
            <a:xfrm>
              <a:off x="7200900" y="3314700"/>
              <a:ext cx="8001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59" name="Text Box 22"/>
            <p:cNvSpPr txBox="1">
              <a:spLocks noChangeArrowheads="1"/>
            </p:cNvSpPr>
            <p:nvPr/>
          </p:nvSpPr>
          <p:spPr bwMode="auto">
            <a:xfrm>
              <a:off x="8001000" y="3111500"/>
              <a:ext cx="10668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data 2</a:t>
              </a:r>
            </a:p>
          </p:txBody>
        </p:sp>
        <p:sp>
          <p:nvSpPr>
            <p:cNvPr id="78860" name="Text Box 23"/>
            <p:cNvSpPr txBox="1">
              <a:spLocks noChangeArrowheads="1"/>
            </p:cNvSpPr>
            <p:nvPr/>
          </p:nvSpPr>
          <p:spPr bwMode="auto">
            <a:xfrm>
              <a:off x="7340600" y="2971800"/>
              <a:ext cx="723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8861" name="Line 24"/>
            <p:cNvSpPr>
              <a:spLocks noChangeShapeType="1"/>
            </p:cNvSpPr>
            <p:nvPr/>
          </p:nvSpPr>
          <p:spPr bwMode="auto">
            <a:xfrm>
              <a:off x="7213600" y="4038600"/>
              <a:ext cx="8001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2" name="Text Box 25"/>
            <p:cNvSpPr txBox="1">
              <a:spLocks noChangeArrowheads="1"/>
            </p:cNvSpPr>
            <p:nvPr/>
          </p:nvSpPr>
          <p:spPr bwMode="auto">
            <a:xfrm>
              <a:off x="8001000" y="3848100"/>
              <a:ext cx="10668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program</a:t>
              </a:r>
            </a:p>
          </p:txBody>
        </p:sp>
        <p:sp>
          <p:nvSpPr>
            <p:cNvPr id="78863" name="Text Box 26"/>
            <p:cNvSpPr txBox="1">
              <a:spLocks noChangeArrowheads="1"/>
            </p:cNvSpPr>
            <p:nvPr/>
          </p:nvSpPr>
          <p:spPr bwMode="auto">
            <a:xfrm>
              <a:off x="7340600" y="3708400"/>
              <a:ext cx="723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8865" name="Text Box 29"/>
            <p:cNvSpPr txBox="1">
              <a:spLocks noChangeArrowheads="1"/>
            </p:cNvSpPr>
            <p:nvPr/>
          </p:nvSpPr>
          <p:spPr bwMode="auto">
            <a:xfrm>
              <a:off x="5461000" y="3124200"/>
              <a:ext cx="4445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PC</a:t>
              </a:r>
            </a:p>
          </p:txBody>
        </p:sp>
        <p:sp>
          <p:nvSpPr>
            <p:cNvPr id="78866" name="Text Box 30"/>
            <p:cNvSpPr txBox="1">
              <a:spLocks noChangeArrowheads="1"/>
            </p:cNvSpPr>
            <p:nvPr/>
          </p:nvSpPr>
          <p:spPr bwMode="auto">
            <a:xfrm>
              <a:off x="5308600" y="3797300"/>
              <a:ext cx="11303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accumulator</a:t>
              </a:r>
            </a:p>
          </p:txBody>
        </p:sp>
        <p:sp>
          <p:nvSpPr>
            <p:cNvPr id="78867" name="Text Box 31"/>
            <p:cNvSpPr txBox="1">
              <a:spLocks noChangeArrowheads="1"/>
            </p:cNvSpPr>
            <p:nvPr/>
          </p:nvSpPr>
          <p:spPr bwMode="auto">
            <a:xfrm>
              <a:off x="5524500" y="40767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y</a:t>
              </a:r>
            </a:p>
          </p:txBody>
        </p:sp>
        <p:sp>
          <p:nvSpPr>
            <p:cNvPr id="78868" name="Line 32"/>
            <p:cNvSpPr>
              <a:spLocks noChangeShapeType="1"/>
            </p:cNvSpPr>
            <p:nvPr/>
          </p:nvSpPr>
          <p:spPr bwMode="auto">
            <a:xfrm flipV="1">
              <a:off x="6413500" y="34417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69" name="Line 33"/>
            <p:cNvSpPr>
              <a:spLocks noChangeShapeType="1"/>
            </p:cNvSpPr>
            <p:nvPr/>
          </p:nvSpPr>
          <p:spPr bwMode="auto">
            <a:xfrm flipV="1">
              <a:off x="6858000" y="34417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0" name="Rectangle 34"/>
            <p:cNvSpPr>
              <a:spLocks noChangeArrowheads="1"/>
            </p:cNvSpPr>
            <p:nvPr/>
          </p:nvSpPr>
          <p:spPr bwMode="auto">
            <a:xfrm>
              <a:off x="6794500" y="3530600"/>
              <a:ext cx="127000" cy="1397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871" name="Rectangle 35"/>
            <p:cNvSpPr>
              <a:spLocks noChangeArrowheads="1"/>
            </p:cNvSpPr>
            <p:nvPr/>
          </p:nvSpPr>
          <p:spPr bwMode="auto">
            <a:xfrm>
              <a:off x="6350000" y="3530600"/>
              <a:ext cx="127000" cy="1397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872" name="Text Box 36"/>
            <p:cNvSpPr txBox="1">
              <a:spLocks noChangeArrowheads="1"/>
            </p:cNvSpPr>
            <p:nvPr/>
          </p:nvSpPr>
          <p:spPr bwMode="auto">
            <a:xfrm>
              <a:off x="5613400" y="3479800"/>
              <a:ext cx="8128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INC/DEC</a:t>
              </a:r>
            </a:p>
          </p:txBody>
        </p:sp>
        <p:sp>
          <p:nvSpPr>
            <p:cNvPr id="78873" name="Text Box 37"/>
            <p:cNvSpPr txBox="1">
              <a:spLocks noChangeArrowheads="1"/>
            </p:cNvSpPr>
            <p:nvPr/>
          </p:nvSpPr>
          <p:spPr bwMode="auto">
            <a:xfrm>
              <a:off x="6273800" y="40640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0"/>
                <a:t>a</a:t>
              </a:r>
            </a:p>
          </p:txBody>
        </p:sp>
        <p:sp>
          <p:nvSpPr>
            <p:cNvPr id="78874" name="Text Box 38"/>
            <p:cNvSpPr txBox="1">
              <a:spLocks noChangeArrowheads="1"/>
            </p:cNvSpPr>
            <p:nvPr/>
          </p:nvSpPr>
          <p:spPr bwMode="auto">
            <a:xfrm>
              <a:off x="6273800" y="3797300"/>
              <a:ext cx="825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registers</a:t>
              </a:r>
            </a:p>
          </p:txBody>
        </p:sp>
        <p:sp>
          <p:nvSpPr>
            <p:cNvPr id="78875" name="Text Box 39"/>
            <p:cNvSpPr txBox="1">
              <a:spLocks noChangeArrowheads="1"/>
            </p:cNvSpPr>
            <p:nvPr/>
          </p:nvSpPr>
          <p:spPr bwMode="auto">
            <a:xfrm>
              <a:off x="6718300" y="4064000"/>
              <a:ext cx="3429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0"/>
                <a:t>x</a:t>
              </a:r>
            </a:p>
          </p:txBody>
        </p:sp>
        <p:sp>
          <p:nvSpPr>
            <p:cNvPr id="78876" name="Text Box 40"/>
            <p:cNvSpPr txBox="1">
              <a:spLocks noChangeArrowheads="1"/>
            </p:cNvSpPr>
            <p:nvPr/>
          </p:nvSpPr>
          <p:spPr bwMode="auto">
            <a:xfrm>
              <a:off x="6223000" y="3124200"/>
              <a:ext cx="3810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pa</a:t>
              </a:r>
            </a:p>
          </p:txBody>
        </p:sp>
        <p:sp>
          <p:nvSpPr>
            <p:cNvPr id="78877" name="Text Box 41"/>
            <p:cNvSpPr txBox="1">
              <a:spLocks noChangeArrowheads="1"/>
            </p:cNvSpPr>
            <p:nvPr/>
          </p:nvSpPr>
          <p:spPr bwMode="auto">
            <a:xfrm>
              <a:off x="6235700" y="2882900"/>
              <a:ext cx="9525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p-registers</a:t>
              </a:r>
            </a:p>
          </p:txBody>
        </p:sp>
        <p:sp>
          <p:nvSpPr>
            <p:cNvPr id="78878" name="Text Box 42"/>
            <p:cNvSpPr txBox="1">
              <a:spLocks noChangeArrowheads="1"/>
            </p:cNvSpPr>
            <p:nvPr/>
          </p:nvSpPr>
          <p:spPr bwMode="auto">
            <a:xfrm>
              <a:off x="6667500" y="3124200"/>
              <a:ext cx="393700" cy="3143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px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9B039359-853E-4A0C-B6A3-21DB81D3CCE5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21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165100"/>
            <a:ext cx="79692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Step 5 - pipelines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435098"/>
            <a:ext cx="8258412" cy="275590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We seem to be stuck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Update MUST be before Load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Load MUST be before MAC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But we can use a </a:t>
            </a:r>
            <a:r>
              <a:rPr lang="en-US" altLang="en-US" i="1" dirty="0"/>
              <a:t>pipelined</a:t>
            </a:r>
            <a:r>
              <a:rPr lang="en-US" altLang="en-US" dirty="0"/>
              <a:t> approach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It takes 1 tick per tap as long as the pipeline is </a:t>
            </a:r>
            <a:r>
              <a:rPr lang="en-US" altLang="en-US" i="1" dirty="0"/>
              <a:t>full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altogether it takes n+2 clocks (which is n for large n!)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en-US" dirty="0"/>
              <a:t>More generally, a pipeline of depth D takes n+D-1 ticks</a:t>
            </a:r>
          </a:p>
        </p:txBody>
      </p:sp>
      <p:graphicFrame>
        <p:nvGraphicFramePr>
          <p:cNvPr id="471078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500073"/>
              </p:ext>
            </p:extLst>
          </p:nvPr>
        </p:nvGraphicFramePr>
        <p:xfrm>
          <a:off x="1130300" y="4610100"/>
          <a:ext cx="6096000" cy="1397001"/>
        </p:xfrm>
        <a:graphic>
          <a:graphicData uri="http://schemas.openxmlformats.org/drawingml/2006/table">
            <a:tbl>
              <a:tblPr/>
              <a:tblGrid>
                <a:gridCol w="8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6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9911" name="Line 39"/>
          <p:cNvSpPr>
            <a:spLocks noChangeShapeType="1"/>
          </p:cNvSpPr>
          <p:nvPr/>
        </p:nvSpPr>
        <p:spPr bwMode="auto">
          <a:xfrm>
            <a:off x="863600" y="6134100"/>
            <a:ext cx="6845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7670800" y="5892800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t</a:t>
            </a:r>
          </a:p>
        </p:txBody>
      </p:sp>
      <p:sp>
        <p:nvSpPr>
          <p:cNvPr id="79913" name="Line 41"/>
          <p:cNvSpPr>
            <a:spLocks noChangeShapeType="1"/>
          </p:cNvSpPr>
          <p:nvPr/>
        </p:nvSpPr>
        <p:spPr bwMode="auto">
          <a:xfrm flipV="1">
            <a:off x="863600" y="4559300"/>
            <a:ext cx="0" cy="1562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4" name="Text Box 42"/>
          <p:cNvSpPr txBox="1">
            <a:spLocks noChangeArrowheads="1"/>
          </p:cNvSpPr>
          <p:nvPr/>
        </p:nvSpPr>
        <p:spPr bwMode="auto">
          <a:xfrm>
            <a:off x="647700" y="4165600"/>
            <a:ext cx="55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op</a:t>
            </a:r>
          </a:p>
        </p:txBody>
      </p:sp>
      <p:sp>
        <p:nvSpPr>
          <p:cNvPr id="79915" name="Line 43"/>
          <p:cNvSpPr>
            <a:spLocks noChangeShapeType="1"/>
          </p:cNvSpPr>
          <p:nvPr/>
        </p:nvSpPr>
        <p:spPr bwMode="auto">
          <a:xfrm>
            <a:off x="1536700" y="6070600"/>
            <a:ext cx="0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6" name="Text Box 44"/>
          <p:cNvSpPr txBox="1">
            <a:spLocks noChangeArrowheads="1"/>
          </p:cNvSpPr>
          <p:nvPr/>
        </p:nvSpPr>
        <p:spPr bwMode="auto">
          <a:xfrm>
            <a:off x="1358900" y="619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1</a:t>
            </a:r>
          </a:p>
        </p:txBody>
      </p:sp>
      <p:sp>
        <p:nvSpPr>
          <p:cNvPr id="79917" name="Line 45"/>
          <p:cNvSpPr>
            <a:spLocks noChangeShapeType="1"/>
          </p:cNvSpPr>
          <p:nvPr/>
        </p:nvSpPr>
        <p:spPr bwMode="auto">
          <a:xfrm>
            <a:off x="2413000" y="6070600"/>
            <a:ext cx="0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8" name="Text Box 46"/>
          <p:cNvSpPr txBox="1">
            <a:spLocks noChangeArrowheads="1"/>
          </p:cNvSpPr>
          <p:nvPr/>
        </p:nvSpPr>
        <p:spPr bwMode="auto">
          <a:xfrm>
            <a:off x="2235200" y="619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2</a:t>
            </a:r>
          </a:p>
        </p:txBody>
      </p:sp>
      <p:sp>
        <p:nvSpPr>
          <p:cNvPr id="79919" name="Line 47"/>
          <p:cNvSpPr>
            <a:spLocks noChangeShapeType="1"/>
          </p:cNvSpPr>
          <p:nvPr/>
        </p:nvSpPr>
        <p:spPr bwMode="auto">
          <a:xfrm>
            <a:off x="3302000" y="6070600"/>
            <a:ext cx="0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20" name="Text Box 48"/>
          <p:cNvSpPr txBox="1">
            <a:spLocks noChangeArrowheads="1"/>
          </p:cNvSpPr>
          <p:nvPr/>
        </p:nvSpPr>
        <p:spPr bwMode="auto">
          <a:xfrm>
            <a:off x="3124200" y="619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3</a:t>
            </a:r>
          </a:p>
        </p:txBody>
      </p:sp>
      <p:sp>
        <p:nvSpPr>
          <p:cNvPr id="79921" name="Line 49"/>
          <p:cNvSpPr>
            <a:spLocks noChangeShapeType="1"/>
          </p:cNvSpPr>
          <p:nvPr/>
        </p:nvSpPr>
        <p:spPr bwMode="auto">
          <a:xfrm>
            <a:off x="4165600" y="6070600"/>
            <a:ext cx="0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22" name="Text Box 50"/>
          <p:cNvSpPr txBox="1">
            <a:spLocks noChangeArrowheads="1"/>
          </p:cNvSpPr>
          <p:nvPr/>
        </p:nvSpPr>
        <p:spPr bwMode="auto">
          <a:xfrm>
            <a:off x="3987800" y="619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4</a:t>
            </a:r>
          </a:p>
        </p:txBody>
      </p:sp>
      <p:sp>
        <p:nvSpPr>
          <p:cNvPr id="79923" name="Line 51"/>
          <p:cNvSpPr>
            <a:spLocks noChangeShapeType="1"/>
          </p:cNvSpPr>
          <p:nvPr/>
        </p:nvSpPr>
        <p:spPr bwMode="auto">
          <a:xfrm>
            <a:off x="5054600" y="6070600"/>
            <a:ext cx="0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24" name="Text Box 52"/>
          <p:cNvSpPr txBox="1">
            <a:spLocks noChangeArrowheads="1"/>
          </p:cNvSpPr>
          <p:nvPr/>
        </p:nvSpPr>
        <p:spPr bwMode="auto">
          <a:xfrm>
            <a:off x="4876800" y="619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5</a:t>
            </a:r>
          </a:p>
        </p:txBody>
      </p:sp>
      <p:sp>
        <p:nvSpPr>
          <p:cNvPr id="79925" name="Line 53"/>
          <p:cNvSpPr>
            <a:spLocks noChangeShapeType="1"/>
          </p:cNvSpPr>
          <p:nvPr/>
        </p:nvSpPr>
        <p:spPr bwMode="auto">
          <a:xfrm>
            <a:off x="5930900" y="6057900"/>
            <a:ext cx="1588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26" name="Text Box 54"/>
          <p:cNvSpPr txBox="1">
            <a:spLocks noChangeArrowheads="1"/>
          </p:cNvSpPr>
          <p:nvPr/>
        </p:nvSpPr>
        <p:spPr bwMode="auto">
          <a:xfrm>
            <a:off x="5753100" y="61849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6</a:t>
            </a:r>
          </a:p>
        </p:txBody>
      </p:sp>
      <p:sp>
        <p:nvSpPr>
          <p:cNvPr id="79927" name="Line 55"/>
          <p:cNvSpPr>
            <a:spLocks noChangeShapeType="1"/>
          </p:cNvSpPr>
          <p:nvPr/>
        </p:nvSpPr>
        <p:spPr bwMode="auto">
          <a:xfrm>
            <a:off x="6781800" y="6057900"/>
            <a:ext cx="1588" cy="16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28" name="Text Box 56"/>
          <p:cNvSpPr txBox="1">
            <a:spLocks noChangeArrowheads="1"/>
          </p:cNvSpPr>
          <p:nvPr/>
        </p:nvSpPr>
        <p:spPr bwMode="auto">
          <a:xfrm>
            <a:off x="6604000" y="61849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/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11" grpId="0" animBg="1"/>
      <p:bldP spid="79912" grpId="0"/>
      <p:bldP spid="79913" grpId="0" animBg="1"/>
      <p:bldP spid="79914" grpId="0"/>
      <p:bldP spid="79915" grpId="0" animBg="1"/>
      <p:bldP spid="79916" grpId="0"/>
      <p:bldP spid="79917" grpId="0" animBg="1"/>
      <p:bldP spid="79918" grpId="0"/>
      <p:bldP spid="79919" grpId="0" animBg="1"/>
      <p:bldP spid="79920" grpId="0"/>
      <p:bldP spid="79921" grpId="0" animBg="1"/>
      <p:bldP spid="79922" grpId="0"/>
      <p:bldP spid="79923" grpId="0" animBg="1"/>
      <p:bldP spid="79924" grpId="0"/>
      <p:bldP spid="79925" grpId="0" animBg="1"/>
      <p:bldP spid="79926" grpId="0"/>
      <p:bldP spid="79927" grpId="0" animBg="1"/>
      <p:bldP spid="799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867" y="165100"/>
            <a:ext cx="7806022" cy="1143000"/>
          </a:xfrm>
        </p:spPr>
        <p:txBody>
          <a:bodyPr/>
          <a:lstStyle/>
          <a:p>
            <a:r>
              <a:rPr lang="en-US" dirty="0"/>
              <a:t>Why do we need longer pipelines?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5719"/>
            <a:ext cx="7772400" cy="4701394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Why would we want D&gt;3 ?</a:t>
            </a:r>
          </a:p>
          <a:p>
            <a:pPr marL="0" indent="0" defTabSz="463550">
              <a:buNone/>
            </a:pPr>
            <a:r>
              <a:rPr lang="en-US" dirty="0"/>
              <a:t>Remember that we said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that we don’t have to count ticks for fetch and decode?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These are actually performed in parallel using a pipeline</a:t>
            </a:r>
          </a:p>
          <a:p>
            <a:pPr marL="0" indent="0" defTabSz="463550">
              <a:buNone/>
            </a:pPr>
            <a:r>
              <a:rPr lang="en-US" dirty="0"/>
              <a:t>Doesn’t a MAC op-code have to multiply before adding?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Yes, but we can pipeline them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Remember we said that multiplication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really takes many more than 1 cycle?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We can pipeline these cycles to reduce overall execution time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Of course, adding to the pipeline’s depth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increases the delay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makes filling the pipeline more challenging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is subject to diminishing returns (Amdahl’s law)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12078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Pipelines in other CPUs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8037786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Many modern CPUs employ pipelines – how are DSPs different?</a:t>
            </a:r>
          </a:p>
          <a:p>
            <a:pPr>
              <a:spcBef>
                <a:spcPts val="1200"/>
              </a:spcBef>
            </a:pPr>
            <a:r>
              <a:rPr lang="en-US" dirty="0"/>
              <a:t>DSPs employ pipelining as a </a:t>
            </a:r>
            <a:r>
              <a:rPr lang="en-US" i="1" dirty="0"/>
              <a:t>last resort </a:t>
            </a:r>
            <a:r>
              <a:rPr lang="en-US" dirty="0"/>
              <a:t>(when logically </a:t>
            </a:r>
            <a:r>
              <a:rPr lang="en-US" i="1" dirty="0"/>
              <a:t>stuck</a:t>
            </a:r>
            <a:r>
              <a:rPr lang="en-US" dirty="0"/>
              <a:t>)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other CPUs use pipelining as the main (only) parallelization </a:t>
            </a:r>
          </a:p>
          <a:p>
            <a:pPr marL="346075" indent="0" defTabSz="461963">
              <a:buNone/>
            </a:pPr>
            <a:r>
              <a:rPr lang="en-US" dirty="0"/>
              <a:t>Thus non-DSP CPUs </a:t>
            </a:r>
            <a:r>
              <a:rPr lang="en-US" i="1" dirty="0"/>
              <a:t>can</a:t>
            </a:r>
            <a:r>
              <a:rPr lang="en-US" dirty="0"/>
              <a:t> pipeline </a:t>
            </a:r>
            <a:r>
              <a:rPr lang="en-US" i="1" dirty="0"/>
              <a:t>all </a:t>
            </a:r>
            <a:r>
              <a:rPr lang="en-US" dirty="0"/>
              <a:t>stages of a MAC</a:t>
            </a:r>
          </a:p>
          <a:p>
            <a:pPr marL="346075" indent="0" defTabSz="461963">
              <a:spcBef>
                <a:spcPts val="0"/>
              </a:spcBef>
              <a:buNone/>
            </a:pPr>
            <a:r>
              <a:rPr lang="en-US" dirty="0"/>
              <a:t>	resulting in lower ticks/tap</a:t>
            </a:r>
          </a:p>
          <a:p>
            <a:pPr marL="346075" indent="0" defTabSz="461963">
              <a:spcBef>
                <a:spcPts val="0"/>
              </a:spcBef>
              <a:buNone/>
            </a:pPr>
            <a:r>
              <a:rPr lang="en-US" dirty="0"/>
              <a:t>		but more delay and less determinism</a:t>
            </a:r>
          </a:p>
          <a:p>
            <a:pPr marL="346075" indent="0" defTabSz="461963">
              <a:spcBef>
                <a:spcPts val="0"/>
              </a:spcBef>
              <a:buNone/>
            </a:pPr>
            <a:r>
              <a:rPr lang="en-US" dirty="0"/>
              <a:t>Advanced non-DSP CPUs even employ speculative </a:t>
            </a:r>
            <a:r>
              <a:rPr lang="en-US" dirty="0" err="1"/>
              <a:t>lookahead</a:t>
            </a:r>
            <a:endParaRPr lang="en-US" dirty="0"/>
          </a:p>
          <a:p>
            <a:pPr marL="346075" indent="0" defTabSz="461963">
              <a:spcBef>
                <a:spcPts val="0"/>
              </a:spcBef>
              <a:buNone/>
            </a:pPr>
            <a:r>
              <a:rPr lang="en-US" dirty="0"/>
              <a:t>	to attempt to keep the pipeline full with conditional branches</a:t>
            </a:r>
            <a:endParaRPr lang="en-US" sz="1800" dirty="0"/>
          </a:p>
          <a:p>
            <a:pPr defTabSz="461963">
              <a:spcBef>
                <a:spcPts val="1200"/>
              </a:spcBef>
            </a:pPr>
            <a:r>
              <a:rPr lang="en-US" dirty="0"/>
              <a:t>DSPs allow programmers to monitor and manipulate the pipeline</a:t>
            </a:r>
          </a:p>
          <a:p>
            <a:pPr marL="0" indent="0" defTabSz="461963">
              <a:buNone/>
            </a:pPr>
            <a:r>
              <a:rPr lang="en-US" dirty="0"/>
              <a:t>	for other CPUs pipelining is basically transparent</a:t>
            </a:r>
          </a:p>
          <a:p>
            <a:pPr defTabSz="461963">
              <a:spcBef>
                <a:spcPts val="1200"/>
              </a:spcBef>
            </a:pPr>
            <a:r>
              <a:rPr lang="en-US" dirty="0"/>
              <a:t>DSPs actually get more from pipelining 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due to memory banks and Harvard architecture</a:t>
            </a:r>
          </a:p>
          <a:p>
            <a:pPr defTabSz="46196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42590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DSP programming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8100"/>
            <a:ext cx="8076063" cy="4799013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DSP programming is harder than regular programming</a:t>
            </a:r>
          </a:p>
          <a:p>
            <a:pPr marL="0" indent="0" defTabSz="463550">
              <a:buNone/>
            </a:pPr>
            <a:r>
              <a:rPr lang="en-US" dirty="0"/>
              <a:t>	(which is why it is today mostly done in India and eastern Europe)</a:t>
            </a:r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For maximal efficiency :</a:t>
            </a:r>
          </a:p>
          <a:p>
            <a:pPr defTabSz="463550"/>
            <a:r>
              <a:rPr lang="en-US" dirty="0"/>
              <a:t>one needs to program in assembly</a:t>
            </a:r>
          </a:p>
          <a:p>
            <a:pPr defTabSz="463550"/>
            <a:r>
              <a:rPr lang="en-US" dirty="0"/>
              <a:t>one needs to know the DSP’s architecture</a:t>
            </a:r>
          </a:p>
          <a:p>
            <a:pPr defTabSz="463550"/>
            <a:r>
              <a:rPr lang="en-US" dirty="0"/>
              <a:t>one needs to program in </a:t>
            </a:r>
            <a:r>
              <a:rPr lang="en-US" i="1" dirty="0"/>
              <a:t>parallel</a:t>
            </a:r>
            <a:r>
              <a:rPr lang="en-US" dirty="0"/>
              <a:t> assembly</a:t>
            </a:r>
          </a:p>
          <a:p>
            <a:pPr defTabSz="463550"/>
            <a:r>
              <a:rPr lang="en-US" dirty="0"/>
              <a:t>one needs to place data in the correct memory banks</a:t>
            </a:r>
          </a:p>
          <a:p>
            <a:pPr defTabSz="463550"/>
            <a:r>
              <a:rPr lang="en-US" dirty="0"/>
              <a:t>one needs to keep the pipeline full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last portion often requires painstakingly rewriting and reordering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usual technique is to start with many NOPs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iteratively improve the program eliminating pipeline holes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6987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DSP programmers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845"/>
            <a:ext cx="7772400" cy="4551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three types of DSP programmers</a:t>
            </a:r>
          </a:p>
          <a:p>
            <a:pPr marL="0" indent="0">
              <a:buNone/>
            </a:pPr>
            <a:r>
              <a:rPr lang="en-US" dirty="0"/>
              <a:t>1. algorithm designers 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 floating point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care more about theory than real-time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usually code in MATLAB, Python, C++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en-US" dirty="0"/>
              <a:t>2. low-level coders</a:t>
            </a:r>
          </a:p>
          <a:p>
            <a:pPr lvl="1">
              <a:spcBef>
                <a:spcPts val="0"/>
              </a:spcBef>
            </a:pPr>
            <a:r>
              <a:rPr lang="en-US" dirty="0"/>
              <a:t>structure code for real-time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convert algorithms from floating point to fixed point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usually code in C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3. DSP coders</a:t>
            </a:r>
          </a:p>
          <a:p>
            <a:pPr lvl="1" indent="-342900">
              <a:spcBef>
                <a:spcPts val="0"/>
              </a:spcBef>
            </a:pPr>
            <a:r>
              <a:rPr lang="en-US" dirty="0"/>
              <a:t>convert real-time oriented C to parallel assembly</a:t>
            </a:r>
          </a:p>
          <a:p>
            <a:pPr lvl="1" indent="-342900">
              <a:spcBef>
                <a:spcPts val="0"/>
              </a:spcBef>
            </a:pPr>
            <a:r>
              <a:rPr lang="en-US" dirty="0"/>
              <a:t>work directly on the silicon</a:t>
            </a:r>
          </a:p>
          <a:p>
            <a:pPr lvl="1" indent="-342900">
              <a:spcBef>
                <a:spcPts val="0"/>
              </a:spcBef>
            </a:pPr>
            <a:r>
              <a:rPr lang="en-US" dirty="0"/>
              <a:t>program critical routines in DSP assembly language </a:t>
            </a:r>
          </a:p>
          <a:p>
            <a:pPr lvl="1" indent="-342900">
              <a:spcBef>
                <a:spcPts val="0"/>
              </a:spcBef>
            </a:pPr>
            <a:r>
              <a:rPr lang="en-US" dirty="0"/>
              <a:t>program non-critical routines in C with pragmas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242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Zero-overhead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1308100"/>
            <a:ext cx="8325133" cy="45649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do the input sample values get into the buffers?</a:t>
            </a:r>
          </a:p>
          <a:p>
            <a:pPr marL="0" indent="0" defTabSz="463550">
              <a:buNone/>
            </a:pPr>
            <a:r>
              <a:rPr lang="en-US" dirty="0"/>
              <a:t>All CPUs have (serial or parallel) I/O ports 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with memory for one value (bit or byte or whatever)</a:t>
            </a:r>
          </a:p>
          <a:p>
            <a:pPr marL="0" indent="0" defTabSz="463550">
              <a:buNone/>
            </a:pPr>
            <a:r>
              <a:rPr lang="en-US" dirty="0"/>
              <a:t>There are two methods for transferring from an input port to the buffer:</a:t>
            </a:r>
          </a:p>
          <a:p>
            <a:pPr marL="0" indent="0" defTabSz="463550">
              <a:buSzPct val="100000"/>
              <a:buNone/>
            </a:pPr>
            <a:r>
              <a:rPr lang="en-US" dirty="0"/>
              <a:t>1. Polling – the CPU repeatedly checks if something is in port memory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this is very inefficient since we need to check overly frequently</a:t>
            </a:r>
          </a:p>
          <a:p>
            <a:pPr marL="0" indent="0" defTabSz="463550">
              <a:buNone/>
            </a:pPr>
            <a:r>
              <a:rPr lang="en-US" dirty="0"/>
              <a:t>2. Interrupts – when the input port is ready it raises an </a:t>
            </a:r>
            <a:r>
              <a:rPr lang="en-US" i="1" dirty="0"/>
              <a:t>interrupt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causing the CPU to perform a </a:t>
            </a:r>
            <a:r>
              <a:rPr lang="en-US" i="1" dirty="0"/>
              <a:t>context switch</a:t>
            </a:r>
          </a:p>
          <a:p>
            <a:pPr marL="0" indent="0" defTabSz="463550">
              <a:buNone/>
            </a:pPr>
            <a:r>
              <a:rPr lang="en-US" dirty="0"/>
              <a:t>Context switches are very expensive on regular CPUs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since all registers need to be saved and later restored</a:t>
            </a:r>
          </a:p>
          <a:p>
            <a:pPr marL="0" indent="0" defTabSz="463550">
              <a:buNone/>
            </a:pPr>
            <a:r>
              <a:rPr lang="en-US" dirty="0"/>
              <a:t>Most DSPs have a limited zero-overhead interrupt mechanism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where certain registers are copied into shadow registers in 1 cycle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and restored when returning form the interrupt handler</a:t>
            </a:r>
          </a:p>
          <a:p>
            <a:pPr marL="0" indent="0" defTabSz="463550">
              <a:buNone/>
            </a:pPr>
            <a:r>
              <a:rPr lang="en-US" dirty="0"/>
              <a:t>Such handlers are usually limited to a small number of instructions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(just enough to copy and increment the buffer length)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are themselves non-</a:t>
            </a:r>
            <a:r>
              <a:rPr lang="en-US" dirty="0" err="1"/>
              <a:t>interruptable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586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7939088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the real world signal values are real numbers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that can be well approximated by rational numbers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but not usually by integers</a:t>
            </a:r>
          </a:p>
          <a:p>
            <a:pPr marL="0" indent="0" defTabSz="463550">
              <a:buNone/>
            </a:pPr>
            <a:r>
              <a:rPr lang="en-US" i="1" dirty="0"/>
              <a:t>Fixed point </a:t>
            </a:r>
            <a:r>
              <a:rPr lang="en-US" dirty="0"/>
              <a:t>representation represents a rational number as a integer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by </a:t>
            </a:r>
            <a:r>
              <a:rPr lang="en-US" i="1" dirty="0"/>
              <a:t>fixing</a:t>
            </a:r>
            <a:r>
              <a:rPr lang="en-US" dirty="0"/>
              <a:t> the (binary) decimal </a:t>
            </a:r>
            <a:r>
              <a:rPr lang="en-US" i="1" dirty="0"/>
              <a:t>point, </a:t>
            </a:r>
            <a:r>
              <a:rPr lang="en-US" dirty="0"/>
              <a:t>described as </a:t>
            </a:r>
            <a:r>
              <a:rPr lang="en-US" dirty="0" err="1"/>
              <a:t>Qm.n</a:t>
            </a:r>
            <a:r>
              <a:rPr lang="en-US" dirty="0"/>
              <a:t> notation</a:t>
            </a:r>
          </a:p>
          <a:p>
            <a:pPr marL="0" indent="0" defTabSz="463550">
              <a:spcBef>
                <a:spcPts val="0"/>
              </a:spcBef>
              <a:buNone/>
            </a:pP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We often take m=0 and use </a:t>
            </a:r>
            <a:r>
              <a:rPr lang="en-US" dirty="0" err="1"/>
              <a:t>Qn</a:t>
            </a:r>
            <a:r>
              <a:rPr lang="en-US" dirty="0"/>
              <a:t> (scientific) notation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in which the integer value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represents the rational </a:t>
            </a:r>
            <a:r>
              <a:rPr lang="en-US" b="1" dirty="0"/>
              <a:t>Q</a:t>
            </a:r>
            <a:r>
              <a:rPr lang="en-US" dirty="0"/>
              <a:t> 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/ 2</a:t>
            </a:r>
            <a:r>
              <a:rPr lang="en-US" b="1" baseline="30000" dirty="0"/>
              <a:t>n</a:t>
            </a:r>
          </a:p>
          <a:p>
            <a:pPr marL="0" indent="0" defTabSz="463550">
              <a:buNone/>
            </a:pPr>
            <a:r>
              <a:rPr lang="en-US" dirty="0"/>
              <a:t>In each part of the program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all values are represented in the same </a:t>
            </a:r>
            <a:r>
              <a:rPr lang="en-US" dirty="0" err="1"/>
              <a:t>Qn</a:t>
            </a:r>
            <a:r>
              <a:rPr lang="en-US" dirty="0"/>
              <a:t> 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but in different parts different </a:t>
            </a:r>
            <a:r>
              <a:rPr lang="en-US" dirty="0" err="1"/>
              <a:t>Qn</a:t>
            </a:r>
            <a:r>
              <a:rPr lang="en-US" dirty="0"/>
              <a:t> are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27</a:t>
            </a:fld>
            <a:endParaRPr lang="en-US" altLang="en-US"/>
          </a:p>
        </p:txBody>
      </p:sp>
      <p:grpSp>
        <p:nvGrpSpPr>
          <p:cNvPr id="24" name="Group 23"/>
          <p:cNvGrpSpPr/>
          <p:nvPr/>
        </p:nvGrpSpPr>
        <p:grpSpPr>
          <a:xfrm>
            <a:off x="869513" y="3202636"/>
            <a:ext cx="7373735" cy="1572568"/>
            <a:chOff x="869513" y="3693958"/>
            <a:chExt cx="7373735" cy="1572568"/>
          </a:xfrm>
        </p:grpSpPr>
        <p:sp>
          <p:nvSpPr>
            <p:cNvPr id="5" name="Rectangle 4"/>
            <p:cNvSpPr/>
            <p:nvPr/>
          </p:nvSpPr>
          <p:spPr bwMode="auto">
            <a:xfrm>
              <a:off x="914400" y="3693958"/>
              <a:ext cx="7328848" cy="58685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Connector 6"/>
            <p:cNvCxnSpPr>
              <a:stCxn id="5" idx="0"/>
              <a:endCxn id="5" idx="2"/>
            </p:cNvCxnSpPr>
            <p:nvPr/>
          </p:nvCxnSpPr>
          <p:spPr bwMode="auto">
            <a:xfrm>
              <a:off x="4578824" y="3693958"/>
              <a:ext cx="0" cy="586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5495499" y="3693958"/>
              <a:ext cx="0" cy="586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6412174" y="3693958"/>
              <a:ext cx="0" cy="586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7326573" y="3693958"/>
              <a:ext cx="0" cy="586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840174" y="3693958"/>
              <a:ext cx="0" cy="586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2756849" y="3693958"/>
              <a:ext cx="0" cy="586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3671248" y="3693958"/>
              <a:ext cx="0" cy="5868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869513" y="3707606"/>
              <a:ext cx="9556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sign</a:t>
              </a:r>
            </a:p>
            <a:p>
              <a:pPr algn="ctr"/>
              <a:r>
                <a:rPr lang="en-US" sz="1600" dirty="0">
                  <a:latin typeface="+mn-lt"/>
                </a:rPr>
                <a:t>bit</a:t>
              </a:r>
              <a:endParaRPr lang="en-US" dirty="0">
                <a:latin typeface="+mn-lt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462639" y="3875964"/>
              <a:ext cx="249250" cy="24566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ight Brace 19"/>
            <p:cNvSpPr/>
            <p:nvPr/>
          </p:nvSpPr>
          <p:spPr bwMode="auto">
            <a:xfrm rot="5400000">
              <a:off x="2924211" y="3232991"/>
              <a:ext cx="555613" cy="2753612"/>
            </a:xfrm>
            <a:prstGeom prst="rightBrac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ight Brace 20"/>
            <p:cNvSpPr/>
            <p:nvPr/>
          </p:nvSpPr>
          <p:spPr bwMode="auto">
            <a:xfrm rot="5400000">
              <a:off x="6137449" y="2781807"/>
              <a:ext cx="555613" cy="3655984"/>
            </a:xfrm>
            <a:prstGeom prst="rightBrac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70005" y="4804861"/>
              <a:ext cx="464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n-lt"/>
                </a:rPr>
                <a:t>m</a:t>
              </a:r>
              <a:endParaRPr lang="en-US" dirty="0"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34754" y="4796864"/>
              <a:ext cx="464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n-lt"/>
                </a:rPr>
                <a:t>n</a:t>
              </a:r>
              <a:endParaRPr lang="en-US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175108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representation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3958"/>
            <a:ext cx="7772400" cy="50496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 a machine with 16 bit registers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28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50881" y="2307175"/>
          <a:ext cx="724696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4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7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Q15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Q8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Q4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0100000000000000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0010000000000000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0001000000000000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1100000000000000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-16384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1010000000000000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1001000000000000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712668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3B4318C-CF03-44B5-B693-8D8EA6A52126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Saturation Arithmetic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81113"/>
            <a:ext cx="8623300" cy="51308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en-US" sz="2000" dirty="0"/>
              <a:t>Many DSPs are fixed point, i.e. handle </a:t>
            </a:r>
            <a:r>
              <a:rPr lang="en-US" altLang="en-US" dirty="0"/>
              <a:t>(2s complement)</a:t>
            </a:r>
            <a:r>
              <a:rPr lang="en-US" altLang="en-US" sz="2800" dirty="0"/>
              <a:t> </a:t>
            </a:r>
            <a:r>
              <a:rPr lang="en-US" altLang="en-US" sz="2000" dirty="0"/>
              <a:t>integers only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Floating point is more expensive and slower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(because of the need to renormalize after calculation)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Floating point numbers can underflow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Fixed point numbers can overflow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We saw that </a:t>
            </a:r>
            <a:r>
              <a:rPr lang="en-US" altLang="en-US" sz="2000" i="1" dirty="0"/>
              <a:t>accumulators</a:t>
            </a:r>
            <a:r>
              <a:rPr lang="en-US" altLang="en-US" sz="2000" dirty="0"/>
              <a:t> have guard bits to protect against overflow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When regular fixed point CPUs overflow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numbers greater than MAXINT become negative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numbers smaller than -MAXINT become positive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Fixed point DSPs have a </a:t>
            </a:r>
            <a:r>
              <a:rPr lang="en-US" altLang="en-US" sz="2000" i="1" dirty="0"/>
              <a:t>saturation arithmetic </a:t>
            </a:r>
            <a:r>
              <a:rPr lang="en-US" altLang="en-US" sz="2000" dirty="0"/>
              <a:t>mode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numbers larger than MAXINT become MAXINT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numbers smaller than -MAXINT become -MAXINT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this is still an error, but a smaller error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There is a tradeoff between safety from overflow and SNR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2F42636C-E818-44C9-BA3A-EEF2EC9306A3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DSP Processors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090613"/>
            <a:ext cx="8750300" cy="5422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We have seen that the Multiply and Accumulate (MAC) operation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is very prevalent in DSP computation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computation of energy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 filters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AR filters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correlation of two signals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DFT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/>
              <a:t>A Digital Signal Processor (DSP) is a CPU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	that can compute MACs very efficiently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/>
              <a:t>In fact, a DSP </a:t>
            </a:r>
            <a:r>
              <a:rPr lang="en-US" altLang="en-US" dirty="0"/>
              <a:t>computes each individual MAC in </a:t>
            </a:r>
            <a:r>
              <a:rPr lang="en-US" altLang="en-US" b="1" dirty="0"/>
              <a:t>1 </a:t>
            </a:r>
            <a:r>
              <a:rPr lang="en-US" altLang="en-US" b="1" i="1" dirty="0"/>
              <a:t>CPU clock cycle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Thus an L coefficient MA takes (about) L clock cycles in a DSP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dirty="0"/>
              <a:t>	and to perform it in real-time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		L must be less than the sample interval (time between 2 inputs)</a:t>
            </a:r>
          </a:p>
        </p:txBody>
      </p:sp>
    </p:spTree>
    <p:extLst>
      <p:ext uri="{BB962C8B-B14F-4D97-AF65-F5344CB8AC3E}">
        <p14:creationId xmlns:p14="http://schemas.microsoft.com/office/powerpoint/2010/main" val="1760024032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is special?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10" y="1308100"/>
            <a:ext cx="8243248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have already mentioned that DSPs support bit-reversed addressing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which speeds calculation of FFTs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However, it is important to consider what DSPs don’t have:</a:t>
            </a:r>
          </a:p>
          <a:p>
            <a:pPr defTabSz="463550">
              <a:spcBef>
                <a:spcPts val="300"/>
              </a:spcBef>
            </a:pPr>
            <a:r>
              <a:rPr lang="en-US" dirty="0"/>
              <a:t>most DSPs run at modest clock rates compared to modern CPUs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(50MHz, 100 MHz, 200 MHz)</a:t>
            </a:r>
          </a:p>
          <a:p>
            <a:pPr defTabSz="463550">
              <a:spcBef>
                <a:spcPts val="300"/>
              </a:spcBef>
            </a:pPr>
            <a:r>
              <a:rPr lang="en-US" dirty="0"/>
              <a:t>many DSPs are fixed point</a:t>
            </a:r>
          </a:p>
          <a:p>
            <a:pPr defTabSz="463550">
              <a:spcBef>
                <a:spcPts val="300"/>
              </a:spcBef>
            </a:pPr>
            <a:r>
              <a:rPr lang="en-US" dirty="0"/>
              <a:t>many DSPs have modest word sizes (16/24 bits, 32/40 bits)</a:t>
            </a:r>
          </a:p>
          <a:p>
            <a:pPr defTabSz="463550">
              <a:spcBef>
                <a:spcPts val="300"/>
              </a:spcBef>
            </a:pPr>
            <a:r>
              <a:rPr lang="en-US" dirty="0"/>
              <a:t>DSPs do not have program or data cache memory</a:t>
            </a:r>
          </a:p>
          <a:p>
            <a:pPr defTabSz="463550">
              <a:spcBef>
                <a:spcPts val="300"/>
              </a:spcBef>
            </a:pPr>
            <a:r>
              <a:rPr lang="en-US" dirty="0"/>
              <a:t>DSPs do not use modern accelerations, e.g., speculative execution</a:t>
            </a:r>
          </a:p>
          <a:p>
            <a:pPr defTabSz="463550">
              <a:spcBef>
                <a:spcPts val="300"/>
              </a:spcBef>
            </a:pPr>
            <a:r>
              <a:rPr lang="en-US" dirty="0"/>
              <a:t>most DSPs do not have a division op-code</a:t>
            </a:r>
          </a:p>
          <a:p>
            <a:pPr defTabSz="463550">
              <a:spcBef>
                <a:spcPts val="300"/>
              </a:spcBef>
            </a:pPr>
            <a:r>
              <a:rPr lang="en-US" dirty="0"/>
              <a:t>DSPs do not have a square-root op-code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That’s why DSPs are amazing at DSP tasks (	but miserable at others)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but can be small and require little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798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– no division?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8100"/>
            <a:ext cx="8100391" cy="4799013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Most DSPs do not have an op-code for division, which is often needed</a:t>
            </a:r>
          </a:p>
          <a:p>
            <a:pPr marL="0" indent="0" defTabSz="463550">
              <a:buNone/>
            </a:pPr>
            <a:r>
              <a:rPr lang="en-US" dirty="0"/>
              <a:t>For example, </a:t>
            </a:r>
            <a:r>
              <a:rPr lang="en-US" b="1" dirty="0"/>
              <a:t>A</a:t>
            </a:r>
            <a:r>
              <a:rPr lang="en-US" dirty="0"/>
              <a:t>utomatic </a:t>
            </a:r>
            <a:r>
              <a:rPr lang="en-US" b="1" dirty="0"/>
              <a:t>G</a:t>
            </a:r>
            <a:r>
              <a:rPr lang="en-US" dirty="0"/>
              <a:t>ain </a:t>
            </a:r>
            <a:r>
              <a:rPr lang="en-US" b="1" dirty="0"/>
              <a:t>C</a:t>
            </a:r>
            <a:r>
              <a:rPr lang="en-US" dirty="0"/>
              <a:t>ontrol divides by the RMS </a:t>
            </a:r>
          </a:p>
          <a:p>
            <a:pPr marL="0" indent="0" defTabSz="463550">
              <a:buNone/>
            </a:pPr>
            <a:r>
              <a:rPr lang="en-US" dirty="0"/>
              <a:t>So what does one do?</a:t>
            </a:r>
          </a:p>
          <a:p>
            <a:pPr marL="0" indent="0" defTabSz="463550">
              <a:buNone/>
            </a:pPr>
            <a:r>
              <a:rPr lang="en-US" dirty="0"/>
              <a:t>If time is not critical one can use a library routine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but for real-time we need something better </a:t>
            </a:r>
          </a:p>
          <a:p>
            <a:pPr marL="0" indent="0" defTabSz="463550">
              <a:buNone/>
            </a:pPr>
            <a:r>
              <a:rPr lang="en-US" dirty="0"/>
              <a:t>It is enough to know how to invert y = 1/x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for which there are many iterations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 that converges to the right answer</a:t>
            </a:r>
          </a:p>
          <a:p>
            <a:pPr marL="0" indent="0" defTabSz="463550">
              <a:buNone/>
            </a:pPr>
            <a:r>
              <a:rPr lang="en-US" dirty="0"/>
              <a:t>The simplest one is</a:t>
            </a:r>
          </a:p>
          <a:p>
            <a:pPr marL="0" indent="0" eaLnBrk="1" hangingPunct="1">
              <a:lnSpc>
                <a:spcPct val="120000"/>
              </a:lnSpc>
              <a:spcBef>
                <a:spcPct val="20000"/>
              </a:spcBef>
              <a:buSzPct val="100000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Start with a reasonable guess for y</a:t>
            </a:r>
          </a:p>
          <a:p>
            <a:pPr marL="0" indent="0" eaLnBrk="1" hangingPunct="1">
              <a:spcBef>
                <a:spcPts val="0"/>
              </a:spcBef>
              <a:buSzPct val="100000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  <a:p>
            <a:pPr marL="0" indent="0" eaLnBrk="1" hangingPunct="1">
              <a:spcBef>
                <a:spcPts val="0"/>
              </a:spcBef>
              <a:buSzPct val="100000"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y ← y * (2 – y*x)     </a:t>
            </a:r>
            <a:r>
              <a:rPr lang="en-US" altLang="en-US" dirty="0"/>
              <a:t>Note that y is a </a:t>
            </a:r>
            <a:r>
              <a:rPr lang="en-US" altLang="en-US" i="1" dirty="0"/>
              <a:t>fixed point </a:t>
            </a:r>
            <a:r>
              <a:rPr lang="en-US" altLang="en-US" dirty="0"/>
              <a:t>!</a:t>
            </a:r>
          </a:p>
          <a:p>
            <a:pPr marL="0" indent="0" eaLnBrk="1" hangingPunct="1">
              <a:spcBef>
                <a:spcPts val="1800"/>
              </a:spcBef>
              <a:buSzPct val="100000"/>
              <a:buNone/>
            </a:pPr>
            <a:r>
              <a:rPr lang="en-US" dirty="0"/>
              <a:t>If you start with a good guess, this will converge in a few iterations</a:t>
            </a:r>
          </a:p>
          <a:p>
            <a:pPr marL="0" indent="0" eaLnBrk="1" hangingPunct="1">
              <a:lnSpc>
                <a:spcPct val="120000"/>
              </a:lnSpc>
              <a:spcBef>
                <a:spcPct val="20000"/>
              </a:spcBef>
              <a:buSzPct val="100000"/>
              <a:buNone/>
            </a:pPr>
            <a:r>
              <a:rPr lang="en-US" sz="1800" dirty="0"/>
              <a:t>For AGC, initializing with the previous value, 3 iterations is often enough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0135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division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37731"/>
            <a:ext cx="7772400" cy="44693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you need to divide  y = N/D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don’t want to invert and multiply </a:t>
            </a:r>
          </a:p>
          <a:p>
            <a:pPr marL="0" indent="0" defTabSz="46355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		then </a:t>
            </a:r>
            <a:r>
              <a:rPr lang="en-US" i="1" dirty="0"/>
              <a:t>Goldschmidt division </a:t>
            </a:r>
            <a:r>
              <a:rPr lang="en-US" dirty="0"/>
              <a:t>uses a similar trick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N’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</a:t>
            </a:r>
          </a:p>
          <a:p>
            <a:pPr marL="0" indent="0" defTabSz="46355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D’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</a:t>
            </a:r>
          </a:p>
          <a:p>
            <a:pPr marL="0" indent="0" defTabSz="46355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Loop until D’≈ 1</a:t>
            </a:r>
          </a:p>
          <a:p>
            <a:pPr marL="0" indent="0" defTabSz="46355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 2 – D’</a:t>
            </a:r>
          </a:p>
          <a:p>
            <a:pPr marL="0" indent="0" defTabSz="46355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N’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 N’ * q</a:t>
            </a:r>
          </a:p>
          <a:p>
            <a:pPr marL="0" indent="0" defTabSz="46355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D’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 D’ * q</a:t>
            </a:r>
          </a:p>
          <a:p>
            <a:pPr marL="0" indent="0" defTabSz="46355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 ← N’</a:t>
            </a:r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>
                <a:cs typeface="Courier New" panose="02070309020205020404" pitchFamily="49" charset="0"/>
              </a:rPr>
              <a:t>More generally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>
                <a:cs typeface="Courier New" panose="02070309020205020404" pitchFamily="49" charset="0"/>
              </a:rPr>
              <a:t>	many operations can be carried out by finding a recursion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>
                <a:cs typeface="Courier New" panose="02070309020205020404" pitchFamily="49" charset="0"/>
              </a:rPr>
              <a:t>		for which the answer is an </a:t>
            </a:r>
            <a:r>
              <a:rPr lang="en-US" i="1" dirty="0">
                <a:cs typeface="Courier New" panose="02070309020205020404" pitchFamily="49" charset="0"/>
              </a:rPr>
              <a:t>attractive fixed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019673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 root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42144" y="1460050"/>
                <a:ext cx="7772400" cy="4114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Square roots are often needed in DSP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and some DSPs have a </a:t>
                </a:r>
                <a:r>
                  <a:rPr lang="en-US" i="1" dirty="0"/>
                  <a:t>square-root-seed</a:t>
                </a:r>
                <a:r>
                  <a:rPr lang="en-US" dirty="0"/>
                  <a:t> op-code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	but none have a full square-root 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The most common non-DSP iteration for square root  y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rad>
                  </m:oMath>
                </a14:m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is the Newton-Raphson iteration which converges </a:t>
                </a:r>
                <a:r>
                  <a:rPr lang="en-US" dirty="0" err="1"/>
                  <a:t>quadratically</a:t>
                </a:r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	</a:t>
                </a:r>
                <a:r>
                  <a:rPr lang="en-US" sz="1800" dirty="0"/>
                  <a:t>(and is great for finding square roots in your head!)</a:t>
                </a:r>
                <a:endParaRPr lang="en-US" dirty="0"/>
              </a:p>
              <a:p>
                <a:pPr marL="0" indent="0" defTabSz="46355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 </a:t>
                </a:r>
                <a:r>
                  <a:rPr lang="en-US" alt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←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square-root-seed(x)</a:t>
                </a:r>
              </a:p>
              <a:p>
                <a:pPr marL="0" indent="0" defTabSz="46355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Loop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	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 </a:t>
                </a:r>
                <a:r>
                  <a:rPr lang="en-US" alt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← ½ (y + x/y)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but this requires a division!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Sometimes one can use the fact that log(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rad>
                  </m:oMath>
                </a14:m>
                <a:r>
                  <a:rPr lang="en-US" dirty="0"/>
                  <a:t>) = ½ log(x)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along with an algorithm for log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For small intervals one can use polynomial approximations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such as </a:t>
                </a:r>
                <a:r>
                  <a:rPr lang="en-US" i="1" dirty="0"/>
                  <a:t>y ≈ −</a:t>
                </a:r>
                <a:r>
                  <a:rPr lang="en-US" dirty="0"/>
                  <a:t>0</a:t>
                </a:r>
                <a:r>
                  <a:rPr lang="en-US" i="1" dirty="0"/>
                  <a:t>.</a:t>
                </a:r>
                <a:r>
                  <a:rPr lang="en-US" dirty="0"/>
                  <a:t>5973</a:t>
                </a:r>
                <a:r>
                  <a:rPr lang="en-US" i="1" dirty="0"/>
                  <a:t>x</a:t>
                </a:r>
                <a:r>
                  <a:rPr lang="en-US" b="1" baseline="30000" dirty="0"/>
                  <a:t>2</a:t>
                </a:r>
                <a:r>
                  <a:rPr lang="en-US" dirty="0"/>
                  <a:t> + 1</a:t>
                </a:r>
                <a:r>
                  <a:rPr lang="en-US" i="1" dirty="0"/>
                  <a:t>.</a:t>
                </a:r>
                <a:r>
                  <a:rPr lang="en-US" dirty="0"/>
                  <a:t>4043</a:t>
                </a:r>
                <a:r>
                  <a:rPr lang="en-US" i="1" dirty="0"/>
                  <a:t>x </a:t>
                </a:r>
                <a:r>
                  <a:rPr lang="en-US" dirty="0"/>
                  <a:t>+ 0</a:t>
                </a:r>
                <a:r>
                  <a:rPr lang="en-US" i="1" dirty="0"/>
                  <a:t>.</a:t>
                </a:r>
                <a:r>
                  <a:rPr lang="en-US" dirty="0"/>
                  <a:t>1628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But there is often an alternative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2144" y="1460050"/>
                <a:ext cx="7772400" cy="4114800"/>
              </a:xfrm>
              <a:blipFill>
                <a:blip r:embed="rId2"/>
                <a:stretch>
                  <a:fillRect l="-784" t="-741" r="-314" b="-3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102643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Pythagorean 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0310"/>
            <a:ext cx="7772400" cy="46468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DSP applications square root is mostly required as part of </a:t>
            </a:r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	Pythagorean addition </a:t>
            </a:r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for which there are approximations such as</a:t>
            </a:r>
          </a:p>
          <a:p>
            <a:pPr marL="0" indent="0" defTabSz="463550">
              <a:spcBef>
                <a:spcPts val="1800"/>
              </a:spcBef>
              <a:buNone/>
            </a:pP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where 0.25 &lt; k &lt; 0.31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k=0.267304 gives the exact mean 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k=0.300585 gives minimum variance</a:t>
            </a:r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More importantly there is the </a:t>
            </a:r>
            <a:r>
              <a:rPr lang="en-US" i="1" dirty="0" err="1"/>
              <a:t>Moler</a:t>
            </a:r>
            <a:r>
              <a:rPr lang="en-US" i="1" dirty="0"/>
              <a:t>-Morrison</a:t>
            </a:r>
            <a:r>
              <a:rPr lang="en-US" dirty="0"/>
              <a:t> algorithm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which requires 2 divisions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and the CORDIC algorithm that requires only shift and add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converges exponentially, gaining 1 bit per iteration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078" y="1770158"/>
            <a:ext cx="3081621" cy="7013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338" y="2911598"/>
            <a:ext cx="529590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930074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1D97-9EC3-4C65-B98B-C966F1CA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Moler</a:t>
            </a:r>
            <a:r>
              <a:rPr lang="en-US" dirty="0"/>
              <a:t>-Morrison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B3CB7-7233-4E0B-BA97-226FD761B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92312"/>
            <a:ext cx="7772400" cy="43475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find p, Pythagorean sum of x and y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Loop until q ≈ 0</a:t>
            </a:r>
          </a:p>
          <a:p>
            <a:pPr marL="0" indent="0" defTabSz="45720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(q/p)</a:t>
            </a:r>
            <a:r>
              <a:rPr lang="en-US" b="1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 defTabSz="45720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r/(4+r)</a:t>
            </a:r>
          </a:p>
          <a:p>
            <a:pPr marL="0" indent="0" defTabSz="45720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 + 2*s*p</a:t>
            </a:r>
          </a:p>
          <a:p>
            <a:pPr marL="0" indent="0" defTabSz="45720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q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←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s*q</a:t>
            </a:r>
          </a:p>
          <a:p>
            <a:pPr marL="0" indent="0" defTabSz="45720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return p</a:t>
            </a:r>
            <a:endParaRPr lang="en-US" dirty="0"/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Note that p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⊕</a:t>
            </a:r>
            <a:r>
              <a:rPr lang="en-US" dirty="0"/>
              <a:t> q = x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⊕</a:t>
            </a:r>
            <a:r>
              <a:rPr lang="en-US" dirty="0"/>
              <a:t> y  and  0 ≤ q ≤ p  </a:t>
            </a:r>
            <a:r>
              <a:rPr lang="en-US" i="1" dirty="0"/>
              <a:t>always</a:t>
            </a:r>
            <a:r>
              <a:rPr lang="en-US" dirty="0"/>
              <a:t> </a:t>
            </a:r>
          </a:p>
          <a:p>
            <a:pPr marL="0" indent="0" defTabSz="457200">
              <a:buNone/>
            </a:pPr>
            <a:r>
              <a:rPr lang="en-US" dirty="0"/>
              <a:t>	and that the algorithm drives q →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BBA15-E2A3-419C-A96D-FE292D2614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787593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Sine and Cosine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308100"/>
                <a:ext cx="8028543" cy="47990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Of course we need sin and cos all the time!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Non-DSP libraries use Taylor expansions, which are inefficient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However, we most often need to generate both sin(</a:t>
                </a:r>
                <a:r>
                  <a:rPr lang="el-GR" dirty="0"/>
                  <a:t>ω</a:t>
                </a:r>
                <a:r>
                  <a:rPr lang="en-US" dirty="0"/>
                  <a:t>n) and cos(</a:t>
                </a:r>
                <a:r>
                  <a:rPr lang="el-GR" dirty="0"/>
                  <a:t>ω</a:t>
                </a:r>
                <a:r>
                  <a:rPr lang="en-US" dirty="0"/>
                  <a:t>n)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for increasing n = 0, 1, 2, 3, 4 ...</a:t>
                </a:r>
              </a:p>
              <a:p>
                <a:pPr marL="0" indent="0" defTabSz="461963">
                  <a:spcBef>
                    <a:spcPts val="1200"/>
                  </a:spcBef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1.</a:t>
                </a:r>
                <a:r>
                  <a:rPr lang="en-US" dirty="0"/>
                  <a:t>	We know how to update sin(</a:t>
                </a:r>
                <a:r>
                  <a:rPr lang="el-GR" dirty="0"/>
                  <a:t>ω</a:t>
                </a:r>
                <a:r>
                  <a:rPr lang="en-US" dirty="0"/>
                  <a:t>n) using a difference equation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	sin(</a:t>
                </a:r>
                <a:r>
                  <a:rPr lang="el-GR" dirty="0"/>
                  <a:t>ω</a:t>
                </a:r>
                <a:r>
                  <a:rPr lang="en-US" dirty="0"/>
                  <a:t>(n+1))  = 2cos(</a:t>
                </a:r>
                <a:r>
                  <a:rPr lang="el-GR" dirty="0"/>
                  <a:t>ω</a:t>
                </a:r>
                <a:r>
                  <a:rPr lang="en-US" dirty="0"/>
                  <a:t>) sin(</a:t>
                </a:r>
                <a:r>
                  <a:rPr lang="el-GR" dirty="0"/>
                  <a:t>ω</a:t>
                </a:r>
                <a:r>
                  <a:rPr lang="en-US" dirty="0"/>
                  <a:t>n) – sin(</a:t>
                </a:r>
                <a:r>
                  <a:rPr lang="el-GR" dirty="0"/>
                  <a:t>ω</a:t>
                </a:r>
                <a:r>
                  <a:rPr lang="en-US" dirty="0"/>
                  <a:t>(n-1))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which requires 2 initial values</a:t>
                </a:r>
              </a:p>
              <a:p>
                <a:pPr marL="0" indent="0" defTabSz="46355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2.</a:t>
                </a:r>
                <a:r>
                  <a:rPr lang="en-US" dirty="0"/>
                  <a:t> 	Both sin and cos together is easy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l-GR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which is the same as the trig identities: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		sin(</a:t>
                </a:r>
                <a:r>
                  <a:rPr lang="el-GR" dirty="0"/>
                  <a:t>ω</a:t>
                </a:r>
                <a:r>
                  <a:rPr lang="en-US" dirty="0"/>
                  <a:t>(n+1))  = cos(</a:t>
                </a:r>
                <a:r>
                  <a:rPr lang="el-GR" dirty="0"/>
                  <a:t>ω</a:t>
                </a:r>
                <a:r>
                  <a:rPr lang="en-US" dirty="0"/>
                  <a:t>) sin(</a:t>
                </a:r>
                <a:r>
                  <a:rPr lang="el-GR" dirty="0"/>
                  <a:t>ω</a:t>
                </a:r>
                <a:r>
                  <a:rPr lang="en-US" dirty="0"/>
                  <a:t>n) + sin(</a:t>
                </a:r>
                <a:r>
                  <a:rPr lang="el-GR" dirty="0"/>
                  <a:t>ω</a:t>
                </a:r>
                <a:r>
                  <a:rPr lang="en-US" dirty="0"/>
                  <a:t>) cos(</a:t>
                </a:r>
                <a:r>
                  <a:rPr lang="el-GR" dirty="0"/>
                  <a:t>ω</a:t>
                </a:r>
                <a:r>
                  <a:rPr lang="en-US" dirty="0"/>
                  <a:t>n) 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		cos(</a:t>
                </a:r>
                <a:r>
                  <a:rPr lang="el-GR" dirty="0"/>
                  <a:t>ω</a:t>
                </a:r>
                <a:r>
                  <a:rPr lang="en-US" dirty="0"/>
                  <a:t>(n+1)) = cos(</a:t>
                </a:r>
                <a:r>
                  <a:rPr lang="el-GR" dirty="0"/>
                  <a:t>ω</a:t>
                </a:r>
                <a:r>
                  <a:rPr lang="en-US" dirty="0"/>
                  <a:t>) cos(</a:t>
                </a:r>
                <a:r>
                  <a:rPr lang="el-GR" dirty="0"/>
                  <a:t>ω</a:t>
                </a:r>
                <a:r>
                  <a:rPr lang="en-US" dirty="0"/>
                  <a:t>n) - sin(</a:t>
                </a:r>
                <a:r>
                  <a:rPr lang="el-GR" dirty="0"/>
                  <a:t>ω</a:t>
                </a:r>
                <a:r>
                  <a:rPr lang="en-US" dirty="0"/>
                  <a:t>) sin(</a:t>
                </a:r>
                <a:r>
                  <a:rPr lang="el-GR" dirty="0"/>
                  <a:t>ω</a:t>
                </a:r>
                <a:r>
                  <a:rPr lang="en-US" dirty="0"/>
                  <a:t>n) 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	So, from a single pair we can continue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However, both methods 1 and 2 may suffer from </a:t>
                </a:r>
                <a:r>
                  <a:rPr lang="en-US" i="1" dirty="0"/>
                  <a:t>error accumulation</a:t>
                </a:r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308100"/>
                <a:ext cx="8028543" cy="4799013"/>
              </a:xfrm>
              <a:blipFill>
                <a:blip r:embed="rId2"/>
                <a:stretch>
                  <a:fillRect l="-759" t="-635" b="-3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571807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CORDIC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5656" y="1308100"/>
                <a:ext cx="8761863" cy="5310188"/>
              </a:xfrm>
            </p:spPr>
            <p:txBody>
              <a:bodyPr/>
              <a:lstStyle/>
              <a:p>
                <a:pPr marL="0" indent="0" defTabSz="463550">
                  <a:buNone/>
                </a:pPr>
                <a:r>
                  <a:rPr lang="en-US" dirty="0"/>
                  <a:t>The </a:t>
                </a:r>
                <a:r>
                  <a:rPr lang="en-US" b="1" dirty="0" err="1"/>
                  <a:t>CO</a:t>
                </a:r>
                <a:r>
                  <a:rPr lang="en-US" dirty="0" err="1"/>
                  <a:t>ordinate</a:t>
                </a:r>
                <a:r>
                  <a:rPr lang="en-US" dirty="0"/>
                  <a:t> </a:t>
                </a:r>
                <a:r>
                  <a:rPr lang="en-US" b="1" dirty="0"/>
                  <a:t>R</a:t>
                </a:r>
                <a:r>
                  <a:rPr lang="en-US" dirty="0"/>
                  <a:t>otation for </a:t>
                </a:r>
                <a:r>
                  <a:rPr lang="en-US" b="1" dirty="0" err="1"/>
                  <a:t>DI</a:t>
                </a:r>
                <a:r>
                  <a:rPr lang="en-US" dirty="0" err="1"/>
                  <a:t>gital</a:t>
                </a:r>
                <a:r>
                  <a:rPr lang="en-US" dirty="0"/>
                  <a:t> </a:t>
                </a:r>
                <a:r>
                  <a:rPr lang="en-US" b="1" dirty="0"/>
                  <a:t>C</a:t>
                </a:r>
                <a:r>
                  <a:rPr lang="en-US" dirty="0"/>
                  <a:t>omputers (CORDIC) algorithm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is an iteration for calculating elementary functions 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	using only addition and binary shift 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It was described in 1959 by </a:t>
                </a:r>
                <a:r>
                  <a:rPr lang="en-US" dirty="0" err="1"/>
                  <a:t>Volder</a:t>
                </a:r>
                <a:r>
                  <a:rPr lang="en-US" dirty="0"/>
                  <a:t> (and refined Walther)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and was used in the first scientific hand-held calculator (HP-35)</a:t>
                </a:r>
              </a:p>
              <a:p>
                <a:pPr marL="0" indent="0" defTabSz="463550">
                  <a:buNone/>
                </a:pPr>
                <a:r>
                  <a:rPr lang="en-US" dirty="0"/>
                  <a:t>It computes 1 bit / iteration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and so is great for hardware implementations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	but has a </a:t>
                </a:r>
                <a:r>
                  <a:rPr lang="en-US" i="1" dirty="0"/>
                  <a:t>conditional</a:t>
                </a:r>
                <a:r>
                  <a:rPr lang="en-US" dirty="0"/>
                  <a:t> and so breaks pipelines</a:t>
                </a:r>
              </a:p>
              <a:p>
                <a:pPr marL="0" indent="0" defTabSz="463550">
                  <a:spcBef>
                    <a:spcPts val="1200"/>
                  </a:spcBef>
                  <a:buNone/>
                </a:pPr>
                <a:r>
                  <a:rPr lang="en-US" dirty="0"/>
                  <a:t>CORDIC can simultaneously compute these pairs of functions</a:t>
                </a:r>
              </a:p>
              <a:p>
                <a:pPr>
                  <a:spcBef>
                    <a:spcPts val="0"/>
                  </a:spcBef>
                </a:pPr>
                <a:r>
                  <a:rPr lang="en-US" dirty="0"/>
                  <a:t>sin(</a:t>
                </a:r>
                <a:r>
                  <a:rPr lang="en-US" i="1" dirty="0"/>
                  <a:t>θ</a:t>
                </a:r>
                <a:r>
                  <a:rPr lang="en-US" dirty="0"/>
                  <a:t>) and cos(</a:t>
                </a:r>
                <a:r>
                  <a:rPr lang="en-US" i="1" dirty="0"/>
                  <a:t>θ</a:t>
                </a:r>
                <a:r>
                  <a:rPr lang="en-US" dirty="0"/>
                  <a:t>)</a:t>
                </a:r>
              </a:p>
              <a:p>
                <a:pPr>
                  <a:spcBef>
                    <a:spcPts val="0"/>
                  </a:spcBef>
                </a:pPr>
                <a:r>
                  <a:rPr lang="en-US" dirty="0" err="1"/>
                  <a:t>sinh</a:t>
                </a:r>
                <a:r>
                  <a:rPr lang="en-US" dirty="0"/>
                  <a:t>(</a:t>
                </a:r>
                <a:r>
                  <a:rPr lang="en-US" i="1" dirty="0"/>
                  <a:t>θ</a:t>
                </a:r>
                <a:r>
                  <a:rPr lang="en-US" dirty="0"/>
                  <a:t>) and </a:t>
                </a:r>
                <a:r>
                  <a:rPr lang="en-US" dirty="0" err="1"/>
                  <a:t>cosh</a:t>
                </a:r>
                <a:r>
                  <a:rPr lang="en-US" dirty="0"/>
                  <a:t>(</a:t>
                </a:r>
                <a:r>
                  <a:rPr lang="en-US" i="1" dirty="0"/>
                  <a:t>θ</a:t>
                </a:r>
                <a:r>
                  <a:rPr lang="en-US" dirty="0"/>
                  <a:t>) </a:t>
                </a:r>
              </a:p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tan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40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a:rPr lang="en-US" sz="24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rad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 ln(</a:t>
                </a:r>
                <a:r>
                  <a:rPr lang="en-US" i="1" dirty="0"/>
                  <a:t>x</a:t>
                </a:r>
                <a:r>
                  <a:rPr lang="en-US" dirty="0"/>
                  <a:t>)</a:t>
                </a:r>
              </a:p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(alone)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5656" y="1308100"/>
                <a:ext cx="8761863" cy="5310188"/>
              </a:xfrm>
              <a:blipFill rotWithShape="0">
                <a:blip r:embed="rId2"/>
                <a:stretch>
                  <a:fillRect l="-695" t="-574" b="-2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Y(J)S   DSP     Slide </a:t>
            </a:r>
            <a:fld id="{C61314C7-C31C-4AF5-ACEE-36E1E89E86E0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333606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idea behind</a:t>
            </a:r>
            <a:br>
              <a:rPr lang="en-US" dirty="0"/>
            </a:br>
            <a:r>
              <a:rPr lang="en-US" dirty="0"/>
              <a:t>CORDIC for sin/cos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569492"/>
                <a:ext cx="8134643" cy="504879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An arbitrary angle </a:t>
                </a:r>
                <a:r>
                  <a:rPr lang="en-US" altLang="zh-TW" b="1" dirty="0">
                    <a:latin typeface="Symbol" panose="05050102010706020507" pitchFamily="18" charset="2"/>
                  </a:rPr>
                  <a:t>q</a:t>
                </a:r>
                <a:r>
                  <a:rPr lang="en-US" altLang="zh-TW" dirty="0">
                    <a:latin typeface="Symbol" panose="05050102010706020507" pitchFamily="18" charset="2"/>
                  </a:rPr>
                  <a:t> </a:t>
                </a:r>
                <a:r>
                  <a:rPr lang="en-US" dirty="0"/>
                  <a:t>in the 1</a:t>
                </a:r>
                <a:r>
                  <a:rPr lang="en-US" baseline="30000" dirty="0"/>
                  <a:t>st</a:t>
                </a:r>
                <a:r>
                  <a:rPr lang="en-US" dirty="0"/>
                  <a:t> quadrant </a:t>
                </a:r>
                <a:r>
                  <a:rPr lang="en-US" altLang="he-IL" dirty="0"/>
                  <a:t>[0</a:t>
                </a:r>
                <a:r>
                  <a:rPr lang="en-US" altLang="he-IL" dirty="0">
                    <a:sym typeface="Symbol" panose="05050102010706020507" pitchFamily="18" charset="2"/>
                  </a:rPr>
                  <a:t>,/2] can always be written </a:t>
                </a:r>
              </a:p>
              <a:p>
                <a:pPr marL="0" indent="0" defTabSz="461963">
                  <a:buNone/>
                </a:pPr>
                <a:r>
                  <a:rPr lang="en-US" altLang="he-IL" dirty="0">
                    <a:sym typeface="Symbol" panose="05050102010706020507" pitchFamily="18" charset="2"/>
                  </a:rPr>
                  <a:t>	as a sum of  angles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±</m:t>
                        </m:r>
                        <m:r>
                          <a:rPr lang="en-US" altLang="he-I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he-IL" dirty="0">
                    <a:sym typeface="Symbol" panose="05050102010706020507" pitchFamily="18" charset="2"/>
                  </a:rPr>
                  <a:t>  where tan(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he-IL" dirty="0">
                    <a:sym typeface="Symbol" panose="05050102010706020507" pitchFamily="18" charset="2"/>
                  </a:rPr>
                  <a:t>) = 2</a:t>
                </a:r>
                <a:r>
                  <a:rPr lang="en-US" altLang="he-IL" sz="2400" b="1" baseline="30000" dirty="0">
                    <a:sym typeface="Symbol" panose="05050102010706020507" pitchFamily="18" charset="2"/>
                  </a:rPr>
                  <a:t>-i</a:t>
                </a:r>
                <a:endParaRPr lang="en-US" altLang="he-IL" b="1" baseline="300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altLang="he-IL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altLang="he-IL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/>
                  <a:t>For example, </a:t>
                </a:r>
              </a:p>
              <a:p>
                <a:pPr marL="0" indent="0">
                  <a:buNone/>
                </a:pPr>
                <a:r>
                  <a:rPr lang="en-US" dirty="0"/>
                  <a:t>90</a:t>
                </a:r>
                <a:r>
                  <a:rPr lang="en-US" baseline="30000" dirty="0"/>
                  <a:t>o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 + ...</a:t>
                </a:r>
              </a:p>
              <a:p>
                <a:pPr marL="0" indent="0">
                  <a:buNone/>
                </a:pPr>
                <a:r>
                  <a:rPr lang="en-US" dirty="0"/>
                  <a:t>60</a:t>
                </a:r>
                <a:r>
                  <a:rPr lang="en-US" baseline="30000" dirty="0"/>
                  <a:t>o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 + ...</a:t>
                </a:r>
              </a:p>
              <a:p>
                <a:pPr marL="0" indent="0">
                  <a:buNone/>
                </a:pPr>
                <a:r>
                  <a:rPr lang="en-US" dirty="0"/>
                  <a:t>30</a:t>
                </a:r>
                <a:r>
                  <a:rPr lang="en-US" baseline="30000" dirty="0"/>
                  <a:t>o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 + ...</a:t>
                </a:r>
              </a:p>
              <a:p>
                <a:pPr marL="0" indent="0">
                  <a:buNone/>
                </a:pPr>
                <a:r>
                  <a:rPr lang="en-US" dirty="0"/>
                  <a:t>15</a:t>
                </a:r>
                <a:r>
                  <a:rPr lang="en-US" baseline="30000" dirty="0"/>
                  <a:t>o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 + ...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Note that multiplication by </a:t>
                </a:r>
                <a:r>
                  <a:rPr lang="en-US" altLang="he-IL" dirty="0">
                    <a:sym typeface="Symbol" panose="05050102010706020507" pitchFamily="18" charset="2"/>
                  </a:rPr>
                  <a:t>tan(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he-IL" dirty="0">
                    <a:sym typeface="Symbol" panose="05050102010706020507" pitchFamily="18" charset="2"/>
                  </a:rPr>
                  <a:t>) is actually just a right shift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569492"/>
                <a:ext cx="8134643" cy="5048795"/>
              </a:xfrm>
              <a:blipFill>
                <a:blip r:embed="rId2"/>
                <a:stretch>
                  <a:fillRect l="-749" t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38</a:t>
            </a:fld>
            <a:endParaRPr lang="en-US" altLang="en-US"/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737736" y="2520719"/>
            <a:ext cx="3024188" cy="979488"/>
            <a:chOff x="2160" y="1804"/>
            <a:chExt cx="1905" cy="617"/>
          </a:xfrm>
        </p:grpSpPr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2160" y="1862"/>
              <a:ext cx="190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4000" b="0" dirty="0">
                  <a:effectLst/>
                  <a:sym typeface="Symbol" panose="05050102010706020507" pitchFamily="18" charset="2"/>
                </a:rPr>
                <a:t> </a:t>
              </a:r>
              <a:r>
                <a:rPr lang="en-US" altLang="zh-TW" sz="2800" b="0" dirty="0">
                  <a:effectLst/>
                  <a:latin typeface="Symbol" panose="05050102010706020507" pitchFamily="18" charset="2"/>
                </a:rPr>
                <a:t>q =</a:t>
              </a:r>
              <a:r>
                <a:rPr lang="en-US" altLang="zh-TW" sz="4000" b="0" dirty="0">
                  <a:effectLst/>
                  <a:sym typeface="Symbol" panose="05050102010706020507" pitchFamily="18" charset="2"/>
                </a:rPr>
                <a:t> </a:t>
              </a:r>
              <a:r>
                <a:rPr lang="en-US" altLang="zh-TW" sz="3200" b="0" dirty="0">
                  <a:effectLst/>
                  <a:sym typeface="Symbol" panose="05050102010706020507" pitchFamily="18" charset="2"/>
                </a:rPr>
                <a:t>(</a:t>
              </a:r>
              <a:r>
                <a:rPr lang="en-US" altLang="en-US" sz="2800" b="0" dirty="0">
                  <a:effectLst/>
                  <a:sym typeface="Symbol" panose="05050102010706020507" pitchFamily="18" charset="2"/>
                </a:rPr>
                <a:t> </a:t>
              </a:r>
              <a:r>
                <a:rPr lang="en-US" altLang="zh-TW" sz="2800" b="0" dirty="0">
                  <a:effectLst/>
                  <a:sym typeface="Symbol" panose="05050102010706020507" pitchFamily="18" charset="2"/>
                </a:rPr>
                <a:t>tan</a:t>
              </a:r>
              <a:r>
                <a:rPr lang="en-US" altLang="zh-TW" sz="2800" b="0" baseline="30000" dirty="0">
                  <a:effectLst/>
                </a:rPr>
                <a:t>-1</a:t>
              </a:r>
              <a:r>
                <a:rPr lang="en-US" altLang="zh-TW" b="0" i="1" baseline="30000" dirty="0">
                  <a:effectLst/>
                </a:rPr>
                <a:t> </a:t>
              </a:r>
              <a:r>
                <a:rPr lang="en-US" altLang="zh-TW" sz="2800" b="0" dirty="0">
                  <a:effectLst/>
                  <a:sym typeface="Symbol" panose="05050102010706020507" pitchFamily="18" charset="2"/>
                </a:rPr>
                <a:t>2</a:t>
              </a:r>
              <a:r>
                <a:rPr lang="en-US" altLang="zh-TW" b="0" i="1" baseline="30000" dirty="0">
                  <a:effectLst/>
                </a:rPr>
                <a:t>-</a:t>
              </a:r>
              <a:r>
                <a:rPr lang="en-US" altLang="zh-TW" b="0" baseline="30000" dirty="0">
                  <a:effectLst/>
                </a:rPr>
                <a:t>k</a:t>
              </a:r>
              <a:r>
                <a:rPr lang="en-US" altLang="zh-TW" b="0" i="1" baseline="30000" dirty="0">
                  <a:effectLst/>
                </a:rPr>
                <a:t> </a:t>
              </a:r>
              <a:r>
                <a:rPr lang="en-US" altLang="zh-TW" sz="3200" b="0" dirty="0">
                  <a:effectLst/>
                  <a:sym typeface="Symbol" panose="05050102010706020507" pitchFamily="18" charset="2"/>
                </a:rPr>
                <a:t>)</a:t>
              </a:r>
              <a:endParaRPr lang="en-US" altLang="en-US" sz="3200" b="0" dirty="0">
                <a:effectLst/>
                <a:sym typeface="Symbol" panose="05050102010706020507" pitchFamily="18" charset="2"/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2640" y="2208"/>
              <a:ext cx="32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he-IL" sz="1600" dirty="0">
                  <a:effectLst/>
                </a:rPr>
                <a:t>k=0</a:t>
              </a:r>
              <a:endParaRPr lang="en-US" altLang="he-IL" sz="18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2688" y="1804"/>
              <a:ext cx="2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he-IL" sz="1600">
                  <a:effectLst/>
                  <a:sym typeface="Symbol" panose="05050102010706020507" pitchFamily="18" charset="2"/>
                </a:rPr>
                <a:t></a:t>
              </a:r>
              <a:endParaRPr lang="en-US" altLang="he-IL" sz="1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79474" y="2354943"/>
          <a:ext cx="2340968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effectLst/>
                          <a:sym typeface="Symbol" panose="05050102010706020507" pitchFamily="18" charset="2"/>
                        </a:rPr>
                        <a:t>tan</a:t>
                      </a:r>
                      <a:r>
                        <a:rPr lang="en-US" altLang="zh-TW" sz="1800" b="1" baseline="30000" dirty="0">
                          <a:effectLst/>
                        </a:rPr>
                        <a:t>-1</a:t>
                      </a:r>
                      <a:r>
                        <a:rPr lang="en-US" altLang="zh-TW" b="1" i="1" baseline="30000" dirty="0">
                          <a:effectLst/>
                        </a:rPr>
                        <a:t> </a:t>
                      </a:r>
                      <a:r>
                        <a:rPr lang="en-US" altLang="zh-TW" sz="1800" b="1" dirty="0">
                          <a:effectLst/>
                          <a:sym typeface="Symbol" panose="05050102010706020507" pitchFamily="18" charset="2"/>
                        </a:rPr>
                        <a:t>2</a:t>
                      </a:r>
                      <a:r>
                        <a:rPr lang="en-US" altLang="zh-TW" b="1" i="1" baseline="30000" dirty="0">
                          <a:effectLst/>
                        </a:rPr>
                        <a:t>-</a:t>
                      </a:r>
                      <a:r>
                        <a:rPr lang="en-US" altLang="zh-TW" b="1" baseline="30000" dirty="0">
                          <a:effectLst/>
                        </a:rPr>
                        <a:t>k</a:t>
                      </a:r>
                      <a:r>
                        <a:rPr lang="en-US" altLang="zh-TW" b="1" i="1" baseline="30000" dirty="0">
                          <a:effectLst/>
                        </a:rPr>
                        <a:t>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  <a:r>
                        <a:rPr lang="en-US" baseline="30000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26.566</a:t>
                      </a:r>
                      <a:r>
                        <a:rPr lang="en-US" baseline="30000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14.036</a:t>
                      </a:r>
                      <a:r>
                        <a:rPr lang="en-US" baseline="30000" dirty="0"/>
                        <a:t>o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7.125</a:t>
                      </a:r>
                      <a:r>
                        <a:rPr lang="en-US" baseline="30000" dirty="0"/>
                        <a:t>o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3.576</a:t>
                      </a:r>
                      <a:r>
                        <a:rPr lang="en-US" baseline="30000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1.790</a:t>
                      </a:r>
                      <a:r>
                        <a:rPr lang="en-US" baseline="30000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...</a:t>
                      </a:r>
                      <a:endParaRPr lang="en-US" baseline="30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40586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750" y="5722259"/>
            <a:ext cx="2654868" cy="9817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4181" y="4173178"/>
            <a:ext cx="2910384" cy="9164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CORDIC for sin/cos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6312" y="1244685"/>
                <a:ext cx="8134643" cy="437961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he-IL" dirty="0">
                    <a:sym typeface="Symbol" panose="05050102010706020507" pitchFamily="18" charset="2"/>
                  </a:rPr>
                  <a:t>Recall that coordinate rotations in the plane are performed by</a:t>
                </a:r>
              </a:p>
              <a:p>
                <a:pPr marL="0" indent="0">
                  <a:buNone/>
                </a:pPr>
                <a:endParaRPr lang="en-US" altLang="he-IL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altLang="he-IL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altLang="he-IL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altLang="he-IL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altLang="he-IL" dirty="0">
                    <a:sym typeface="Symbol" panose="05050102010706020507" pitchFamily="18" charset="2"/>
                  </a:rPr>
                  <a:t>We can reach an arbitrary point on the unit circle (cos(</a:t>
                </a:r>
                <a:r>
                  <a:rPr lang="en-US" altLang="zh-TW" dirty="0">
                    <a:latin typeface="Symbol" panose="05050102010706020507" pitchFamily="18" charset="2"/>
                  </a:rPr>
                  <a:t>q</a:t>
                </a:r>
                <a:r>
                  <a:rPr lang="en-US" altLang="he-IL" dirty="0">
                    <a:sym typeface="Symbol" panose="05050102010706020507" pitchFamily="18" charset="2"/>
                  </a:rPr>
                  <a:t>), sin(</a:t>
                </a:r>
                <a:r>
                  <a:rPr lang="en-US" altLang="zh-TW" dirty="0">
                    <a:latin typeface="Symbol" panose="05050102010706020507" pitchFamily="18" charset="2"/>
                  </a:rPr>
                  <a:t>q))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altLang="he-IL" dirty="0">
                    <a:latin typeface="Symbol" panose="05050102010706020507" pitchFamily="18" charset="2"/>
                    <a:sym typeface="Symbol" panose="05050102010706020507" pitchFamily="18" charset="2"/>
                  </a:rPr>
                  <a:t>	</a:t>
                </a:r>
                <a:r>
                  <a:rPr lang="en-US" altLang="he-IL" dirty="0">
                    <a:sym typeface="Symbol" panose="05050102010706020507" pitchFamily="18" charset="2"/>
                  </a:rPr>
                  <a:t> by starting from the point (1,0) [</a:t>
                </a:r>
                <a:r>
                  <a:rPr lang="en-US" altLang="zh-TW" dirty="0">
                    <a:latin typeface="Symbol" panose="05050102010706020507" pitchFamily="18" charset="2"/>
                  </a:rPr>
                  <a:t>q=0]</a:t>
                </a:r>
                <a:endParaRPr lang="en-US" altLang="he-IL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altLang="he-IL" dirty="0">
                    <a:sym typeface="Symbol" panose="05050102010706020507" pitchFamily="18" charset="2"/>
                  </a:rPr>
                  <a:t>	and performing a </a:t>
                </a:r>
                <a:r>
                  <a:rPr lang="en-US" dirty="0"/>
                  <a:t>coordinate rotation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The coordinate rotation can be decomposed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into the sum of angles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±</m:t>
                        </m:r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he-IL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± </m:t>
                    </m:r>
                  </m:oMath>
                </a14:m>
                <a:r>
                  <a:rPr lang="en-US" altLang="zh-TW" dirty="0">
                    <a:sym typeface="Symbol" panose="05050102010706020507" pitchFamily="18" charset="2"/>
                  </a:rPr>
                  <a:t>tan</a:t>
                </a:r>
                <a:r>
                  <a:rPr lang="en-US" altLang="zh-TW" baseline="30000" dirty="0"/>
                  <a:t>-1</a:t>
                </a:r>
                <a:r>
                  <a:rPr lang="en-US" altLang="zh-TW" i="1" baseline="30000" dirty="0"/>
                  <a:t> </a:t>
                </a:r>
                <a:r>
                  <a:rPr lang="en-US" altLang="zh-TW" dirty="0">
                    <a:sym typeface="Symbol" panose="05050102010706020507" pitchFamily="18" charset="2"/>
                  </a:rPr>
                  <a:t>2</a:t>
                </a:r>
                <a:r>
                  <a:rPr lang="en-US" altLang="zh-TW" i="1" baseline="30000" dirty="0"/>
                  <a:t>-</a:t>
                </a:r>
                <a:r>
                  <a:rPr lang="en-US" altLang="zh-TW" baseline="30000" dirty="0"/>
                  <a:t>k</a:t>
                </a:r>
                <a:r>
                  <a:rPr lang="en-US" altLang="zh-TW" i="1" baseline="30000" dirty="0"/>
                  <a:t> </a:t>
                </a: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So the R(</a:t>
                </a:r>
                <a:r>
                  <a:rPr lang="en-US" altLang="zh-TW" dirty="0">
                    <a:latin typeface="Symbol" panose="05050102010706020507" pitchFamily="18" charset="2"/>
                  </a:rPr>
                  <a:t>q</a:t>
                </a:r>
                <a:r>
                  <a:rPr lang="en-US" dirty="0"/>
                  <a:t>) can be written as 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the product of matrices of the form	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6312" y="1244685"/>
                <a:ext cx="8134643" cy="4379615"/>
              </a:xfrm>
              <a:blipFill rotWithShape="0">
                <a:blip r:embed="rId4"/>
                <a:stretch>
                  <a:fillRect l="-825" t="-556" b="-26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39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833" y="1637253"/>
            <a:ext cx="6948314" cy="1507772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238156" y="4075219"/>
            <a:ext cx="2571764" cy="1169381"/>
            <a:chOff x="5910058" y="5550908"/>
            <a:chExt cx="2571764" cy="1169381"/>
          </a:xfrm>
        </p:grpSpPr>
        <p:sp>
          <p:nvSpPr>
            <p:cNvPr id="5" name="Oval 4"/>
            <p:cNvSpPr/>
            <p:nvPr/>
          </p:nvSpPr>
          <p:spPr bwMode="auto">
            <a:xfrm>
              <a:off x="6235547" y="5699489"/>
              <a:ext cx="848299" cy="81524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6643171" y="6085079"/>
              <a:ext cx="45719" cy="4571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 flipV="1">
              <a:off x="6665205" y="5552501"/>
              <a:ext cx="0" cy="11677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5910058" y="6107507"/>
              <a:ext cx="148226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6931328" y="5785310"/>
              <a:ext cx="45719" cy="45719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flipV="1">
              <a:off x="6651122" y="5799956"/>
              <a:ext cx="327181" cy="31593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6750375" y="5859031"/>
              <a:ext cx="407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/>
                <a:t>θ</a:t>
              </a:r>
              <a:endParaRPr lang="en-US" sz="16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54187" y="5550908"/>
              <a:ext cx="15276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(cos</a:t>
              </a:r>
              <a:r>
                <a:rPr lang="el-GR" sz="1600" dirty="0"/>
                <a:t>θ</a:t>
              </a:r>
              <a:r>
                <a:rPr lang="en-US" sz="1600" dirty="0"/>
                <a:t>, sin</a:t>
              </a:r>
              <a:r>
                <a:rPr lang="el-GR" sz="1600" dirty="0"/>
                <a:t>θ</a:t>
              </a:r>
              <a:r>
                <a:rPr lang="en-US" sz="1600" dirty="0"/>
                <a:t>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024051" y="6033162"/>
              <a:ext cx="6823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(1,0)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51224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8100"/>
            <a:ext cx="8076063" cy="479901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The term architecture in CS originated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when IBM designed a series of computers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and desired to use the same (assembly) code on all of them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Like in buildings, architecture means the overall design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without quantitative details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A DSP is a CPU with a specific architecture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designed to be efficient in computation of MACs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idea is to remove all architectural elements not needed for MACs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(e.g., cache memory) in order to keep size and power minimal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and add new architectural elements that support MACs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We will start with a simple generic CPU architecture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see what elements we need to  add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897873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multiplications!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397876"/>
                <a:ext cx="8294427" cy="470923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Multiplying by the M matrices 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only requires addition/subtractions and left shifts</a:t>
                </a:r>
              </a:p>
              <a:p>
                <a:pPr marL="0" indent="0" defTabSz="461963">
                  <a:spcBef>
                    <a:spcPts val="1200"/>
                  </a:spcBef>
                  <a:buNone/>
                </a:pPr>
                <a:r>
                  <a:rPr lang="en-US" dirty="0"/>
                  <a:t>All that is needed is to finish off is to multiply once by all the cos(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altLang="he-IL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𝛼</m:t>
                        </m:r>
                      </m:e>
                      <m:sub>
                        <m:r>
                          <a:rPr lang="en-US" altLang="he-IL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but since cos is an even function we can precompute the product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1963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1963">
                  <a:spcBef>
                    <a:spcPts val="1200"/>
                  </a:spcBef>
                  <a:buNone/>
                </a:pPr>
                <a:r>
                  <a:rPr lang="en-US" dirty="0"/>
                  <a:t>And instead of multiplying by K at the end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we can simply start with the vector (K,0) instead of (1,0) !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Note that since the multiplicands are all inverse powers of 2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each iteration gives us another bit of accuracy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	(exponentially fast convergence!)</a:t>
                </a:r>
              </a:p>
              <a:p>
                <a:pPr marL="0" indent="0" defTabSz="461963">
                  <a:spcBef>
                    <a:spcPts val="1200"/>
                  </a:spcBef>
                  <a:buNone/>
                </a:pPr>
                <a:r>
                  <a:rPr lang="en-US" dirty="0"/>
                  <a:t>We can now give the full CORDIC algorithm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to simultaneously calculate the cos and sin 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	of any angle in the 1</a:t>
                </a:r>
                <a:r>
                  <a:rPr lang="en-US" baseline="30000" dirty="0"/>
                  <a:t>st</a:t>
                </a:r>
                <a:r>
                  <a:rPr lang="en-US" dirty="0"/>
                  <a:t> quadrant</a:t>
                </a:r>
              </a:p>
              <a:p>
                <a:pPr marL="0" indent="0" defTabSz="461963">
                  <a:spcBef>
                    <a:spcPts val="1200"/>
                  </a:spcBef>
                  <a:buNone/>
                </a:pPr>
                <a:r>
                  <a:rPr lang="en-US" dirty="0">
                    <a:solidFill>
                      <a:srgbClr val="002060"/>
                    </a:solidFill>
                  </a:rPr>
                  <a:t>What do we do for the other quadrants?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397876"/>
                <a:ext cx="8294427" cy="4709237"/>
              </a:xfrm>
              <a:blipFill rotWithShape="0">
                <a:blip r:embed="rId2"/>
                <a:stretch>
                  <a:fillRect l="-735" t="-517" b="-14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72" y="2912208"/>
            <a:ext cx="5808443" cy="70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82729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CORDIC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41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8" y="1308100"/>
            <a:ext cx="4901893" cy="4891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739557">
            <a:off x="4023852" y="3195812"/>
            <a:ext cx="5883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+mn-lt"/>
              </a:rPr>
              <a:t>The full derivation is in the course text!</a:t>
            </a:r>
          </a:p>
        </p:txBody>
      </p:sp>
      <p:sp>
        <p:nvSpPr>
          <p:cNvPr id="7" name="Left Brace 6"/>
          <p:cNvSpPr/>
          <p:nvPr/>
        </p:nvSpPr>
        <p:spPr bwMode="auto">
          <a:xfrm>
            <a:off x="2947921" y="3671248"/>
            <a:ext cx="245659" cy="1146412"/>
          </a:xfrm>
          <a:prstGeom prst="leftBrac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3344" y="4059788"/>
            <a:ext cx="2415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depends on </a:t>
            </a:r>
            <a:r>
              <a:rPr lang="en-US" sz="1800" b="0" dirty="0" err="1">
                <a:latin typeface="+mn-lt"/>
              </a:rPr>
              <a:t>sgn</a:t>
            </a:r>
            <a:r>
              <a:rPr lang="en-US" sz="1800" b="0" dirty="0">
                <a:latin typeface="+mn-lt"/>
              </a:rPr>
              <a:t>(z)</a:t>
            </a:r>
          </a:p>
        </p:txBody>
      </p:sp>
    </p:spTree>
    <p:extLst>
      <p:ext uri="{BB962C8B-B14F-4D97-AF65-F5344CB8AC3E}">
        <p14:creationId xmlns:p14="http://schemas.microsoft.com/office/powerpoint/2010/main" val="355843453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2F42636C-E818-44C9-BA3A-EEF2EC9306A3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5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simple CPU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090613"/>
            <a:ext cx="8750300" cy="5422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We will assume a simplistic model of CPU architecture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the CPU is driven by a crystal (clock)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faster CPUs can use higher frequency clocks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the CPU connects to external memory </a:t>
            </a:r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dirty="0"/>
              <a:t>	over a bus</a:t>
            </a:r>
          </a:p>
          <a:p>
            <a:pPr defTabSz="463550" eaLnBrk="1" hangingPunct="1">
              <a:spcBef>
                <a:spcPts val="0"/>
              </a:spcBef>
            </a:pPr>
            <a:r>
              <a:rPr lang="en-US" altLang="en-US" dirty="0"/>
              <a:t>the CPU has an ALU with</a:t>
            </a:r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dirty="0"/>
              <a:t>	the usual arithmetic operations</a:t>
            </a:r>
          </a:p>
          <a:p>
            <a:pPr defTabSz="463550" eaLnBrk="1" hangingPunct="1">
              <a:spcBef>
                <a:spcPts val="0"/>
              </a:spcBef>
            </a:pPr>
            <a:r>
              <a:rPr lang="en-US" altLang="en-US" dirty="0"/>
              <a:t>the CPU has registers</a:t>
            </a:r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dirty="0"/>
              <a:t>	which are internal memory locations</a:t>
            </a:r>
          </a:p>
          <a:p>
            <a:pPr marL="0" indent="0" defTabSz="463550" eaLnBrk="1" hangingPunct="1">
              <a:spcBef>
                <a:spcPts val="0"/>
              </a:spcBef>
              <a:buNone/>
            </a:pPr>
            <a:r>
              <a:rPr lang="en-US" altLang="en-US" dirty="0"/>
              <a:t>		upon which the ALU can operate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</p:txBody>
      </p:sp>
      <p:grpSp>
        <p:nvGrpSpPr>
          <p:cNvPr id="72709" name="Group 24"/>
          <p:cNvGrpSpPr>
            <a:grpSpLocks/>
          </p:cNvGrpSpPr>
          <p:nvPr/>
        </p:nvGrpSpPr>
        <p:grpSpPr bwMode="auto">
          <a:xfrm>
            <a:off x="4483100" y="2349500"/>
            <a:ext cx="4254500" cy="2393950"/>
            <a:chOff x="1952" y="2624"/>
            <a:chExt cx="2680" cy="1508"/>
          </a:xfrm>
        </p:grpSpPr>
        <p:sp>
          <p:nvSpPr>
            <p:cNvPr id="72722" name="Line 18"/>
            <p:cNvSpPr>
              <a:spLocks noChangeShapeType="1"/>
            </p:cNvSpPr>
            <p:nvPr/>
          </p:nvSpPr>
          <p:spPr bwMode="auto">
            <a:xfrm>
              <a:off x="2104" y="3104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23" name="Text Box 4"/>
            <p:cNvSpPr txBox="1">
              <a:spLocks noChangeArrowheads="1"/>
            </p:cNvSpPr>
            <p:nvPr/>
          </p:nvSpPr>
          <p:spPr bwMode="auto">
            <a:xfrm>
              <a:off x="2848" y="2624"/>
              <a:ext cx="808" cy="955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en-US" altLang="en-US" sz="2800" b="0" dirty="0"/>
            </a:p>
            <a:p>
              <a:pPr algn="ctr" eaLnBrk="1" hangingPunct="1">
                <a:spcBef>
                  <a:spcPct val="10000"/>
                </a:spcBef>
              </a:pPr>
              <a:r>
                <a:rPr lang="en-US" altLang="en-US" sz="2800" b="0" dirty="0"/>
                <a:t>CPU</a:t>
              </a:r>
            </a:p>
            <a:p>
              <a:pPr algn="ctr" eaLnBrk="1" hangingPunct="1">
                <a:spcBef>
                  <a:spcPct val="10000"/>
                </a:spcBef>
              </a:pPr>
              <a:endParaRPr lang="en-US" altLang="en-US" sz="2800" b="0" dirty="0"/>
            </a:p>
          </p:txBody>
        </p:sp>
        <p:sp>
          <p:nvSpPr>
            <p:cNvPr id="72724" name="Text Box 5"/>
            <p:cNvSpPr txBox="1">
              <a:spLocks noChangeArrowheads="1"/>
            </p:cNvSpPr>
            <p:nvPr/>
          </p:nvSpPr>
          <p:spPr bwMode="auto">
            <a:xfrm>
              <a:off x="2424" y="3864"/>
              <a:ext cx="632" cy="2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XTAL</a:t>
              </a:r>
            </a:p>
          </p:txBody>
        </p:sp>
        <p:sp>
          <p:nvSpPr>
            <p:cNvPr id="72725" name="Line 6"/>
            <p:cNvSpPr>
              <a:spLocks noChangeShapeType="1"/>
            </p:cNvSpPr>
            <p:nvPr/>
          </p:nvSpPr>
          <p:spPr bwMode="auto">
            <a:xfrm>
              <a:off x="3056" y="4000"/>
              <a:ext cx="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26" name="Line 7"/>
            <p:cNvSpPr>
              <a:spLocks noChangeShapeType="1"/>
            </p:cNvSpPr>
            <p:nvPr/>
          </p:nvSpPr>
          <p:spPr bwMode="auto">
            <a:xfrm flipV="1">
              <a:off x="3256" y="3576"/>
              <a:ext cx="0" cy="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27" name="Line 8"/>
            <p:cNvSpPr>
              <a:spLocks noChangeShapeType="1"/>
            </p:cNvSpPr>
            <p:nvPr/>
          </p:nvSpPr>
          <p:spPr bwMode="auto">
            <a:xfrm>
              <a:off x="3312" y="4000"/>
              <a:ext cx="9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28" name="Rectangle 9"/>
            <p:cNvSpPr>
              <a:spLocks noChangeArrowheads="1"/>
            </p:cNvSpPr>
            <p:nvPr/>
          </p:nvSpPr>
          <p:spPr bwMode="auto">
            <a:xfrm>
              <a:off x="3400" y="3840"/>
              <a:ext cx="56" cy="16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29" name="Rectangle 10"/>
            <p:cNvSpPr>
              <a:spLocks noChangeArrowheads="1"/>
            </p:cNvSpPr>
            <p:nvPr/>
          </p:nvSpPr>
          <p:spPr bwMode="auto">
            <a:xfrm>
              <a:off x="3520" y="3840"/>
              <a:ext cx="56" cy="16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30" name="Rectangle 12"/>
            <p:cNvSpPr>
              <a:spLocks noChangeArrowheads="1"/>
            </p:cNvSpPr>
            <p:nvPr/>
          </p:nvSpPr>
          <p:spPr bwMode="auto">
            <a:xfrm>
              <a:off x="3640" y="3840"/>
              <a:ext cx="56" cy="16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31" name="Rectangle 13"/>
            <p:cNvSpPr>
              <a:spLocks noChangeArrowheads="1"/>
            </p:cNvSpPr>
            <p:nvPr/>
          </p:nvSpPr>
          <p:spPr bwMode="auto">
            <a:xfrm>
              <a:off x="3760" y="3840"/>
              <a:ext cx="56" cy="16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32" name="Rectangle 14"/>
            <p:cNvSpPr>
              <a:spLocks noChangeArrowheads="1"/>
            </p:cNvSpPr>
            <p:nvPr/>
          </p:nvSpPr>
          <p:spPr bwMode="auto">
            <a:xfrm>
              <a:off x="3880" y="3840"/>
              <a:ext cx="56" cy="16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33" name="Rectangle 15"/>
            <p:cNvSpPr>
              <a:spLocks noChangeArrowheads="1"/>
            </p:cNvSpPr>
            <p:nvPr/>
          </p:nvSpPr>
          <p:spPr bwMode="auto">
            <a:xfrm>
              <a:off x="4000" y="3840"/>
              <a:ext cx="56" cy="16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34" name="Rectangle 16"/>
            <p:cNvSpPr>
              <a:spLocks noChangeArrowheads="1"/>
            </p:cNvSpPr>
            <p:nvPr/>
          </p:nvSpPr>
          <p:spPr bwMode="auto">
            <a:xfrm>
              <a:off x="4120" y="3840"/>
              <a:ext cx="56" cy="16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35" name="Text Box 17"/>
            <p:cNvSpPr txBox="1">
              <a:spLocks noChangeArrowheads="1"/>
            </p:cNvSpPr>
            <p:nvPr/>
          </p:nvSpPr>
          <p:spPr bwMode="auto">
            <a:xfrm>
              <a:off x="4280" y="3880"/>
              <a:ext cx="1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0" dirty="0"/>
                <a:t>t</a:t>
              </a:r>
            </a:p>
          </p:txBody>
        </p:sp>
        <p:sp>
          <p:nvSpPr>
            <p:cNvPr id="72736" name="Line 20"/>
            <p:cNvSpPr>
              <a:spLocks noChangeShapeType="1"/>
            </p:cNvSpPr>
            <p:nvPr/>
          </p:nvSpPr>
          <p:spPr bwMode="auto">
            <a:xfrm>
              <a:off x="2432" y="3096"/>
              <a:ext cx="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37" name="Line 21"/>
            <p:cNvSpPr>
              <a:spLocks noChangeShapeType="1"/>
            </p:cNvSpPr>
            <p:nvPr/>
          </p:nvSpPr>
          <p:spPr bwMode="auto">
            <a:xfrm>
              <a:off x="3944" y="3096"/>
              <a:ext cx="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38" name="Text Box 22"/>
            <p:cNvSpPr txBox="1">
              <a:spLocks noChangeArrowheads="1"/>
            </p:cNvSpPr>
            <p:nvPr/>
          </p:nvSpPr>
          <p:spPr bwMode="auto">
            <a:xfrm>
              <a:off x="1952" y="2976"/>
              <a:ext cx="1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 dirty="0"/>
                <a:t>x</a:t>
              </a:r>
            </a:p>
          </p:txBody>
        </p:sp>
        <p:sp>
          <p:nvSpPr>
            <p:cNvPr id="72739" name="Text Box 23"/>
            <p:cNvSpPr txBox="1">
              <a:spLocks noChangeArrowheads="1"/>
            </p:cNvSpPr>
            <p:nvPr/>
          </p:nvSpPr>
          <p:spPr bwMode="auto">
            <a:xfrm>
              <a:off x="4448" y="2968"/>
              <a:ext cx="1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 dirty="0"/>
                <a:t>y</a:t>
              </a:r>
            </a:p>
          </p:txBody>
        </p:sp>
      </p:grpSp>
      <p:grpSp>
        <p:nvGrpSpPr>
          <p:cNvPr id="72710" name="Group 39"/>
          <p:cNvGrpSpPr>
            <a:grpSpLocks/>
          </p:cNvGrpSpPr>
          <p:nvPr/>
        </p:nvGrpSpPr>
        <p:grpSpPr bwMode="auto">
          <a:xfrm>
            <a:off x="5473700" y="4914900"/>
            <a:ext cx="3479800" cy="1790700"/>
            <a:chOff x="3448" y="3096"/>
            <a:chExt cx="2192" cy="1128"/>
          </a:xfrm>
        </p:grpSpPr>
        <p:sp>
          <p:nvSpPr>
            <p:cNvPr id="72711" name="Rectangle 25"/>
            <p:cNvSpPr>
              <a:spLocks noChangeArrowheads="1"/>
            </p:cNvSpPr>
            <p:nvPr/>
          </p:nvSpPr>
          <p:spPr bwMode="auto">
            <a:xfrm>
              <a:off x="3448" y="3096"/>
              <a:ext cx="1008" cy="11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72712" name="Line 26"/>
            <p:cNvSpPr>
              <a:spLocks noChangeShapeType="1"/>
            </p:cNvSpPr>
            <p:nvPr/>
          </p:nvSpPr>
          <p:spPr bwMode="auto">
            <a:xfrm>
              <a:off x="4464" y="3560"/>
              <a:ext cx="50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13" name="Text Box 28"/>
            <p:cNvSpPr txBox="1">
              <a:spLocks noChangeArrowheads="1"/>
            </p:cNvSpPr>
            <p:nvPr/>
          </p:nvSpPr>
          <p:spPr bwMode="auto">
            <a:xfrm>
              <a:off x="4968" y="3432"/>
              <a:ext cx="67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memory</a:t>
              </a:r>
            </a:p>
          </p:txBody>
        </p:sp>
        <p:sp>
          <p:nvSpPr>
            <p:cNvPr id="72714" name="Text Box 29"/>
            <p:cNvSpPr txBox="1">
              <a:spLocks noChangeArrowheads="1"/>
            </p:cNvSpPr>
            <p:nvPr/>
          </p:nvSpPr>
          <p:spPr bwMode="auto">
            <a:xfrm>
              <a:off x="4552" y="3344"/>
              <a:ext cx="4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bus</a:t>
              </a:r>
            </a:p>
          </p:txBody>
        </p:sp>
        <p:sp>
          <p:nvSpPr>
            <p:cNvPr id="72715" name="Text Box 30"/>
            <p:cNvSpPr txBox="1">
              <a:spLocks noChangeArrowheads="1"/>
            </p:cNvSpPr>
            <p:nvPr/>
          </p:nvSpPr>
          <p:spPr bwMode="auto">
            <a:xfrm>
              <a:off x="3552" y="3184"/>
              <a:ext cx="760" cy="3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 dirty="0"/>
                <a:t>ALU with</a:t>
              </a:r>
            </a:p>
            <a:p>
              <a:pPr eaLnBrk="1" hangingPunct="1">
                <a:lnSpc>
                  <a:spcPct val="80000"/>
                </a:lnSpc>
                <a:spcBef>
                  <a:spcPct val="10000"/>
                </a:spcBef>
              </a:pPr>
              <a:r>
                <a:rPr lang="en-US" altLang="en-US" sz="1400" b="0" dirty="0"/>
                <a:t>ADD, MULT, </a:t>
              </a:r>
              <a:r>
                <a:rPr lang="en-US" altLang="en-US" sz="1400" b="0" dirty="0" err="1"/>
                <a:t>etc</a:t>
              </a:r>
              <a:endParaRPr lang="en-US" altLang="en-US" sz="1400" b="0" dirty="0"/>
            </a:p>
          </p:txBody>
        </p:sp>
        <p:sp>
          <p:nvSpPr>
            <p:cNvPr id="72716" name="Text Box 31"/>
            <p:cNvSpPr txBox="1">
              <a:spLocks noChangeArrowheads="1"/>
            </p:cNvSpPr>
            <p:nvPr/>
          </p:nvSpPr>
          <p:spPr bwMode="auto">
            <a:xfrm>
              <a:off x="3528" y="3768"/>
              <a:ext cx="280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PC</a:t>
              </a:r>
            </a:p>
          </p:txBody>
        </p:sp>
        <p:sp>
          <p:nvSpPr>
            <p:cNvPr id="72717" name="Text Box 32"/>
            <p:cNvSpPr txBox="1">
              <a:spLocks noChangeArrowheads="1"/>
            </p:cNvSpPr>
            <p:nvPr/>
          </p:nvSpPr>
          <p:spPr bwMode="auto">
            <a:xfrm>
              <a:off x="3856" y="3768"/>
              <a:ext cx="21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a</a:t>
              </a:r>
            </a:p>
          </p:txBody>
        </p:sp>
        <p:sp>
          <p:nvSpPr>
            <p:cNvPr id="72718" name="Text Box 33"/>
            <p:cNvSpPr txBox="1">
              <a:spLocks noChangeArrowheads="1"/>
            </p:cNvSpPr>
            <p:nvPr/>
          </p:nvSpPr>
          <p:spPr bwMode="auto">
            <a:xfrm>
              <a:off x="3848" y="3624"/>
              <a:ext cx="52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>
                  <a:latin typeface="Arial" panose="020B0604020202020204" pitchFamily="34" charset="0"/>
                  <a:cs typeface="Arial" panose="020B0604020202020204" pitchFamily="34" charset="0"/>
                </a:rPr>
                <a:t>registers</a:t>
              </a:r>
            </a:p>
          </p:txBody>
        </p:sp>
        <p:sp>
          <p:nvSpPr>
            <p:cNvPr id="72719" name="Text Box 34"/>
            <p:cNvSpPr txBox="1">
              <a:spLocks noChangeArrowheads="1"/>
            </p:cNvSpPr>
            <p:nvPr/>
          </p:nvSpPr>
          <p:spPr bwMode="auto">
            <a:xfrm>
              <a:off x="4096" y="3768"/>
              <a:ext cx="21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x</a:t>
              </a:r>
            </a:p>
          </p:txBody>
        </p:sp>
        <p:sp>
          <p:nvSpPr>
            <p:cNvPr id="72720" name="Text Box 35"/>
            <p:cNvSpPr txBox="1">
              <a:spLocks noChangeArrowheads="1"/>
            </p:cNvSpPr>
            <p:nvPr/>
          </p:nvSpPr>
          <p:spPr bwMode="auto">
            <a:xfrm>
              <a:off x="3856" y="3992"/>
              <a:ext cx="21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y</a:t>
              </a:r>
            </a:p>
          </p:txBody>
        </p:sp>
        <p:sp>
          <p:nvSpPr>
            <p:cNvPr id="72721" name="Text Box 38"/>
            <p:cNvSpPr txBox="1">
              <a:spLocks noChangeArrowheads="1"/>
            </p:cNvSpPr>
            <p:nvPr/>
          </p:nvSpPr>
          <p:spPr bwMode="auto">
            <a:xfrm>
              <a:off x="4096" y="3992"/>
              <a:ext cx="21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0"/>
                <a:t>z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XTAL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8" y="1487606"/>
            <a:ext cx="8212541" cy="4954137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All CPUs are driven by an oscillator (usually a piezoelectric crystal)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that supplies periodic pulses </a:t>
            </a:r>
            <a:r>
              <a:rPr lang="en-US" sz="1800" dirty="0"/>
              <a:t>(we often say </a:t>
            </a:r>
            <a:r>
              <a:rPr lang="en-US" sz="1800" i="1" dirty="0"/>
              <a:t>clocks </a:t>
            </a:r>
            <a:r>
              <a:rPr lang="en-US" sz="1800" dirty="0"/>
              <a:t>or </a:t>
            </a:r>
            <a:r>
              <a:rPr lang="en-US" sz="1800" i="1" dirty="0"/>
              <a:t>cycles </a:t>
            </a:r>
            <a:r>
              <a:rPr lang="en-US" sz="1800" dirty="0"/>
              <a:t>or </a:t>
            </a:r>
            <a:r>
              <a:rPr lang="en-US" sz="1800" i="1" dirty="0"/>
              <a:t>ticks</a:t>
            </a:r>
            <a:r>
              <a:rPr lang="en-US" sz="1800" dirty="0"/>
              <a:t>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We quantify efficiency of an operation by the number of ticks it requires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CPUs are rated according to the maximum frequency of the crystal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So, a 3 GHz CPU can compute 3 times as fast as a 1 GHZ CPU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if it is fed by a 3 GHZ crystal </a:t>
            </a:r>
            <a:r>
              <a:rPr lang="en-US" sz="1800" dirty="0"/>
              <a:t>(but will be the same if fed by 1 GHz </a:t>
            </a:r>
            <a:r>
              <a:rPr lang="en-US" sz="1800" dirty="0" err="1"/>
              <a:t>xtal</a:t>
            </a:r>
            <a:r>
              <a:rPr lang="en-US" sz="1800" dirty="0"/>
              <a:t>!)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sz="1800" dirty="0"/>
              <a:t>To increase yield, fabricated CPUs dies are tested for speed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sz="1800" dirty="0"/>
              <a:t>	and the CPUs rated according to the speed attained</a:t>
            </a:r>
          </a:p>
          <a:p>
            <a:pPr marL="0" indent="0" defTabSz="463550">
              <a:buNone/>
            </a:pPr>
            <a:r>
              <a:rPr lang="en-US" dirty="0"/>
              <a:t>Modern CPUs use microcode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their op-codes do not directly translate into hardware operations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but are actually subroutines in a lower level language 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Each individual microcode instruction takes place in on pulse time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Most op-codes require multiple microcode instructions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(e.g., the multiplication op-code might be </a:t>
            </a:r>
            <a:r>
              <a:rPr lang="en-US" dirty="0" err="1"/>
              <a:t>microcoded</a:t>
            </a:r>
            <a:r>
              <a:rPr lang="en-US" dirty="0"/>
              <a:t> Toom-Cook)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32115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registers?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8130654" cy="53101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CPUs are classified based on the number of addresses in an op-code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3 address CPUs:  A1 = A2 </a:t>
            </a:r>
            <a:r>
              <a:rPr lang="en-US" sz="1800" b="1" dirty="0"/>
              <a:t>op</a:t>
            </a:r>
            <a:r>
              <a:rPr lang="en-US" sz="1800" dirty="0"/>
              <a:t> A3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2 address CPUs:  A1 = A1 </a:t>
            </a:r>
            <a:r>
              <a:rPr lang="en-US" sz="1800" b="1" dirty="0"/>
              <a:t>op</a:t>
            </a:r>
            <a:r>
              <a:rPr lang="en-US" sz="1800" dirty="0"/>
              <a:t> A2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0 address CPUs (stack machines):  </a:t>
            </a:r>
            <a:r>
              <a:rPr lang="en-US" sz="1800" b="1" dirty="0"/>
              <a:t>op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Early computers allowed arithmetic operations on memory locations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but this severely limits memory space</a:t>
            </a:r>
          </a:p>
          <a:p>
            <a:pPr marL="0" indent="0" defTabSz="463550">
              <a:buNone/>
            </a:pPr>
            <a:r>
              <a:rPr lang="en-US" sz="1800" dirty="0"/>
              <a:t>So a full 3-address architecture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sz="1800" dirty="0"/>
              <a:t>	needs an opcode that contains 3 addresses in memory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sz="1800" dirty="0"/>
              <a:t>For example, a computer with 1 MB of memory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sz="1800" dirty="0"/>
              <a:t>	requires 3*20bits = 60 bits just to specify memory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sz="1800" dirty="0"/>
              <a:t>		and more bits to describe the operation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alternative is to enable arithmetic only on registers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which are special memory locations internal to the CPU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So, if we have 16 registers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 a full 3-address architecture only requires 3*4=12 bits + operation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The cost is the need to </a:t>
            </a:r>
            <a:r>
              <a:rPr lang="en-US" b="1" dirty="0"/>
              <a:t>load</a:t>
            </a:r>
            <a:r>
              <a:rPr lang="en-US" dirty="0"/>
              <a:t> from and </a:t>
            </a:r>
            <a:r>
              <a:rPr lang="en-US" b="1" dirty="0"/>
              <a:t>store</a:t>
            </a:r>
            <a:r>
              <a:rPr lang="en-US" dirty="0"/>
              <a:t> to external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13589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8100"/>
            <a:ext cx="8185245" cy="5188234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Not all registers are created equal!</a:t>
            </a:r>
          </a:p>
          <a:p>
            <a:pPr marL="0" indent="0" defTabSz="463550">
              <a:buNone/>
            </a:pPr>
            <a:r>
              <a:rPr lang="en-US" dirty="0"/>
              <a:t>In addition to general purpose registers all CPUs have special ones</a:t>
            </a:r>
          </a:p>
          <a:p>
            <a:pPr marL="0" indent="0" defTabSz="463550">
              <a:buNone/>
            </a:pPr>
            <a:r>
              <a:rPr lang="en-US" dirty="0"/>
              <a:t>There is one special register called the </a:t>
            </a:r>
            <a:r>
              <a:rPr lang="en-US" b="1" dirty="0"/>
              <a:t>P</a:t>
            </a:r>
            <a:r>
              <a:rPr lang="en-US" dirty="0"/>
              <a:t>rogram </a:t>
            </a:r>
            <a:r>
              <a:rPr lang="en-US" b="1" dirty="0"/>
              <a:t>C</a:t>
            </a:r>
            <a:r>
              <a:rPr lang="en-US" dirty="0"/>
              <a:t>ounter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that always holds the address of the next op-code to be performed</a:t>
            </a:r>
          </a:p>
          <a:p>
            <a:pPr marL="0" indent="0" defTabSz="463550">
              <a:buNone/>
            </a:pPr>
            <a:r>
              <a:rPr lang="en-US" dirty="0"/>
              <a:t>It is auto-incremented each operation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but can be overwritten by </a:t>
            </a:r>
            <a:r>
              <a:rPr lang="en-US" i="1" dirty="0" err="1"/>
              <a:t>goto</a:t>
            </a:r>
            <a:r>
              <a:rPr lang="en-US" dirty="0"/>
              <a:t> and </a:t>
            </a:r>
            <a:r>
              <a:rPr lang="en-US" i="1" dirty="0"/>
              <a:t>conditional</a:t>
            </a:r>
            <a:r>
              <a:rPr lang="en-US" dirty="0"/>
              <a:t> </a:t>
            </a:r>
            <a:r>
              <a:rPr lang="en-US" i="1" dirty="0"/>
              <a:t>branch</a:t>
            </a:r>
            <a:r>
              <a:rPr lang="en-US" dirty="0"/>
              <a:t> op-codes</a:t>
            </a:r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In DSPs some registers are </a:t>
            </a:r>
            <a:r>
              <a:rPr lang="en-US" i="1" dirty="0"/>
              <a:t>accumulators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Accumulators hold larger numbers than regular registers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(e.g., a regular register may be 16 bits in length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and an accumulator 24 bits – 8 </a:t>
            </a:r>
            <a:r>
              <a:rPr lang="en-US" i="1" dirty="0"/>
              <a:t>guard bits</a:t>
            </a:r>
            <a:r>
              <a:rPr lang="en-US" dirty="0"/>
              <a:t>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Accumulators are used for accumulating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need the longer length in order not to overflow!</a:t>
            </a:r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Many CPUs have other special registers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such as stack pointers, loop counters, pointer registers,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027620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2F4233B0-D54B-4EAF-84C7-A1ADEFC74972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High-level MAC loop</a:t>
            </a:r>
          </a:p>
        </p:txBody>
      </p:sp>
      <p:sp>
        <p:nvSpPr>
          <p:cNvPr id="737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03200" y="1405719"/>
            <a:ext cx="8674100" cy="5285594"/>
          </a:xfrm>
        </p:spPr>
        <p:txBody>
          <a:bodyPr/>
          <a:lstStyle/>
          <a:p>
            <a:pPr marL="419100" indent="-4191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altLang="en-US" dirty="0"/>
              <a:t>T</a:t>
            </a:r>
            <a:r>
              <a:rPr lang="en-US" altLang="en-US" sz="2000" dirty="0"/>
              <a:t>he basic </a:t>
            </a:r>
            <a:r>
              <a:rPr lang="en-US" altLang="en-US" sz="2000" i="1" dirty="0"/>
              <a:t>MAC loop </a:t>
            </a:r>
            <a:r>
              <a:rPr lang="en-US" altLang="en-US" sz="2000" dirty="0"/>
              <a:t>in high level languages is</a:t>
            </a:r>
          </a:p>
          <a:p>
            <a:pPr marL="419100" indent="-41910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dirty="0"/>
              <a:t>	(assuming that a and x are in static buffers)</a:t>
            </a:r>
          </a:p>
          <a:p>
            <a:pPr marL="419100" indent="-41910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loop over all times n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altLang="en-US" sz="18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 0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loop over i from 1 to number of coefficients</a:t>
            </a:r>
          </a:p>
          <a:p>
            <a:pPr marL="1333500" lvl="2" indent="-41910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y</a:t>
            </a:r>
            <a:r>
              <a:rPr lang="en-US" altLang="en-US" sz="18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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y</a:t>
            </a:r>
            <a:r>
              <a:rPr lang="en-US" altLang="en-US" sz="18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+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en-US" sz="18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*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1800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(j somehow related to i)</a:t>
            </a:r>
          </a:p>
          <a:p>
            <a:pPr marL="876300" lvl="1" indent="-419100" eaLnBrk="1" hangingPunct="1">
              <a:spcBef>
                <a:spcPct val="1000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output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y</a:t>
            </a:r>
            <a:r>
              <a:rPr lang="en-US" altLang="en-US" sz="18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altLang="en-US" sz="18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9100" indent="-419100" eaLnBrk="1" hangingPunct="1">
              <a:spcBef>
                <a:spcPct val="10000"/>
              </a:spcBef>
              <a:buFont typeface="Wingdings" pitchFamily="2" charset="2"/>
              <a:buNone/>
            </a:pPr>
            <a:endParaRPr lang="en-US" altLang="en-US" sz="18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9100" indent="-419100" eaLnBrk="1" hangingPunct="1">
              <a:buFont typeface="Wingdings" pitchFamily="2" charset="2"/>
              <a:buNone/>
            </a:pPr>
            <a:r>
              <a:rPr lang="en-US" altLang="en-US" dirty="0"/>
              <a:t>E</a:t>
            </a:r>
            <a:r>
              <a:rPr lang="en-US" altLang="en-US" sz="2000" dirty="0"/>
              <a:t>fficient low level programming always uses (read) pointers </a:t>
            </a:r>
          </a:p>
          <a:p>
            <a:pPr marL="0" indent="0" defTabSz="463550" eaLnBrk="1" hangingPunct="1">
              <a:spcBef>
                <a:spcPct val="10000"/>
              </a:spcBef>
              <a:buNone/>
            </a:pPr>
            <a:r>
              <a:rPr lang="en-US" altLang="en-US" dirty="0"/>
              <a:t>	since a</a:t>
            </a:r>
            <a:r>
              <a:rPr lang="en-US" altLang="en-US" sz="2000" dirty="0"/>
              <a:t>rray indexing requires </a:t>
            </a:r>
            <a:r>
              <a:rPr lang="en-US" altLang="en-US" dirty="0"/>
              <a:t>wasteful </a:t>
            </a:r>
            <a:r>
              <a:rPr lang="en-US" altLang="en-US" sz="2000" dirty="0"/>
              <a:t>offset calculations </a:t>
            </a:r>
          </a:p>
          <a:p>
            <a:pPr marL="0" indent="0" defTabSz="463550" eaLnBrk="1" hangingPunct="1">
              <a:spcBef>
                <a:spcPct val="10000"/>
              </a:spcBef>
              <a:buNone/>
            </a:pPr>
            <a:r>
              <a:rPr lang="en-US" altLang="en-US" dirty="0"/>
              <a:t>		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ADDR(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a[i]) = ADDR(a[0]) + i * word-length</a:t>
            </a:r>
          </a:p>
          <a:p>
            <a:pPr marL="0" indent="0" eaLnBrk="1" hangingPunct="1">
              <a:spcBef>
                <a:spcPct val="10000"/>
              </a:spcBef>
              <a:buNone/>
            </a:pPr>
            <a:r>
              <a:rPr lang="en-US" altLang="en-US" dirty="0"/>
              <a:t>To</a:t>
            </a:r>
            <a:r>
              <a:rPr lang="en-US" altLang="en-US" sz="2000" dirty="0"/>
              <a:t> explicitly increment the pointers</a:t>
            </a:r>
          </a:p>
          <a:p>
            <a:pPr marL="0" indent="0" eaLnBrk="1" hangingPunct="1">
              <a:spcBef>
                <a:spcPct val="10000"/>
              </a:spcBef>
              <a:buNone/>
            </a:pPr>
            <a:r>
              <a:rPr lang="en-US" altLang="en-US" dirty="0"/>
              <a:t>	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ADDR(a[i+1]) = ADDR(a[i]) + word-length</a:t>
            </a:r>
          </a:p>
          <a:p>
            <a:pPr marL="419100" indent="-419100" eaLnBrk="1" hangingPunct="1">
              <a:spcBef>
                <a:spcPct val="10000"/>
              </a:spcBef>
              <a:buFont typeface="Wingdings" pitchFamily="2" charset="2"/>
              <a:buNone/>
            </a:pPr>
            <a:endParaRPr lang="en-US" alt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672646" y="3439235"/>
            <a:ext cx="4447771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400" b="0" dirty="0">
                <a:latin typeface="+mn-lt"/>
              </a:rPr>
              <a:t>For energy and correlation i and j increase together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en-US" sz="1400" b="0" dirty="0">
                <a:latin typeface="+mn-lt"/>
              </a:rPr>
              <a:t>For convolution i increases and j decreases</a:t>
            </a:r>
            <a:endParaRPr lang="en-US" sz="3600" b="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aster-2001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ster-200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master-20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20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Data\Microsoft\Templates\master-2001.pot</Template>
  <TotalTime>25809</TotalTime>
  <Words>5077</Words>
  <Application>Microsoft Office PowerPoint</Application>
  <PresentationFormat>Letter Paper (8.5x11 in)</PresentationFormat>
  <Paragraphs>769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Arial</vt:lpstr>
      <vt:lpstr>Cambria Math</vt:lpstr>
      <vt:lpstr>Courier New</vt:lpstr>
      <vt:lpstr>Symbol</vt:lpstr>
      <vt:lpstr>Times New Roman</vt:lpstr>
      <vt:lpstr>Wingdings</vt:lpstr>
      <vt:lpstr>master-2001</vt:lpstr>
      <vt:lpstr>Why do we need DSPs?</vt:lpstr>
      <vt:lpstr>Other special processors</vt:lpstr>
      <vt:lpstr>DSP Processors</vt:lpstr>
      <vt:lpstr>CPU architecture</vt:lpstr>
      <vt:lpstr>A simple CPU</vt:lpstr>
      <vt:lpstr>What is the XTAL for?</vt:lpstr>
      <vt:lpstr>Why registers?</vt:lpstr>
      <vt:lpstr>Special registers</vt:lpstr>
      <vt:lpstr>High-level MAC loop</vt:lpstr>
      <vt:lpstr>Intermediate level MAC loop</vt:lpstr>
      <vt:lpstr>Low level MAC loop</vt:lpstr>
      <vt:lpstr>Zero-overhead loops</vt:lpstr>
      <vt:lpstr>Cycle counting</vt:lpstr>
      <vt:lpstr>This really isn’t right!</vt:lpstr>
      <vt:lpstr>Step 1 - new opcode</vt:lpstr>
      <vt:lpstr>Step 2 - register arithmetic</vt:lpstr>
      <vt:lpstr>Step 3 - memory banks and buses</vt:lpstr>
      <vt:lpstr>Harvard architecture</vt:lpstr>
      <vt:lpstr>Von Neumann architecture</vt:lpstr>
      <vt:lpstr>Step 4 - Harvard architecture</vt:lpstr>
      <vt:lpstr>Step 5 - pipelines</vt:lpstr>
      <vt:lpstr>Why do we need longer pipelines?</vt:lpstr>
      <vt:lpstr>Pipelines in other CPUs</vt:lpstr>
      <vt:lpstr>DSP programming </vt:lpstr>
      <vt:lpstr>DSP programmers</vt:lpstr>
      <vt:lpstr>Zero-overhead interrupts</vt:lpstr>
      <vt:lpstr>Fixed point</vt:lpstr>
      <vt:lpstr>Q representation examples</vt:lpstr>
      <vt:lpstr>Saturation Arithmetic</vt:lpstr>
      <vt:lpstr>What else is special?</vt:lpstr>
      <vt:lpstr>What – no division?</vt:lpstr>
      <vt:lpstr>Full division</vt:lpstr>
      <vt:lpstr>Square root</vt:lpstr>
      <vt:lpstr>Pythagorean addition</vt:lpstr>
      <vt:lpstr>Moler-Morrison</vt:lpstr>
      <vt:lpstr>Sine and Cosine</vt:lpstr>
      <vt:lpstr>CORDIC</vt:lpstr>
      <vt:lpstr>The main idea behind CORDIC for sin/cos</vt:lpstr>
      <vt:lpstr>CORDIC for sin/cos</vt:lpstr>
      <vt:lpstr>No multiplications!</vt:lpstr>
      <vt:lpstr>The CORDIC algorithm</vt:lpstr>
    </vt:vector>
  </TitlesOfParts>
  <Company>RAD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 2020</dc:title>
  <dc:creator>Yaakov Stein</dc:creator>
  <cp:keywords>DSP, Y(J)S</cp:keywords>
  <cp:lastModifiedBy>Yaakov Stein</cp:lastModifiedBy>
  <cp:revision>932</cp:revision>
  <dcterms:created xsi:type="dcterms:W3CDTF">2001-12-06T08:31:54Z</dcterms:created>
  <dcterms:modified xsi:type="dcterms:W3CDTF">2021-12-20T20:28:24Z</dcterms:modified>
</cp:coreProperties>
</file>