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869" r:id="rId2"/>
    <p:sldId id="859" r:id="rId3"/>
    <p:sldId id="860" r:id="rId4"/>
    <p:sldId id="861" r:id="rId5"/>
    <p:sldId id="862" r:id="rId6"/>
    <p:sldId id="863" r:id="rId7"/>
    <p:sldId id="864" r:id="rId8"/>
    <p:sldId id="865" r:id="rId9"/>
    <p:sldId id="866" r:id="rId10"/>
    <p:sldId id="867" r:id="rId11"/>
    <p:sldId id="868" r:id="rId12"/>
    <p:sldId id="744" r:id="rId13"/>
    <p:sldId id="751" r:id="rId14"/>
    <p:sldId id="758" r:id="rId15"/>
    <p:sldId id="755" r:id="rId16"/>
    <p:sldId id="759" r:id="rId17"/>
    <p:sldId id="752" r:id="rId18"/>
    <p:sldId id="760" r:id="rId19"/>
    <p:sldId id="761" r:id="rId20"/>
    <p:sldId id="763" r:id="rId21"/>
    <p:sldId id="762" r:id="rId22"/>
    <p:sldId id="767" r:id="rId23"/>
    <p:sldId id="769" r:id="rId24"/>
    <p:sldId id="768" r:id="rId25"/>
    <p:sldId id="770" r:id="rId26"/>
  </p:sldIdLst>
  <p:sldSz cx="9144000" cy="6858000" type="letter"/>
  <p:notesSz cx="67437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5081"/>
    <a:srgbClr val="FF66FF"/>
    <a:srgbClr val="FF3300"/>
    <a:srgbClr val="FFCC66"/>
    <a:srgbClr val="336699"/>
    <a:srgbClr val="FF33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57" autoAdjust="0"/>
    <p:restoredTop sz="57730" autoAdjust="0"/>
  </p:normalViewPr>
  <p:slideViewPr>
    <p:cSldViewPr snapToGrid="0">
      <p:cViewPr varScale="1">
        <p:scale>
          <a:sx n="90" d="100"/>
          <a:sy n="90" d="100"/>
        </p:scale>
        <p:origin x="10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6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68" tIns="48534" rIns="97068" bIns="48534" numCol="1" anchor="t" anchorCtr="0" compatLnSpc="1">
            <a:prstTxWarp prst="textNoShape">
              <a:avLst/>
            </a:prstTxWarp>
          </a:bodyPr>
          <a:lstStyle>
            <a:lvl1pPr defTabSz="971550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68" tIns="48534" rIns="97068" bIns="48534" numCol="1" anchor="t" anchorCtr="0" compatLnSpc="1">
            <a:prstTxWarp prst="textNoShape">
              <a:avLst/>
            </a:prstTxWarp>
          </a:bodyPr>
          <a:lstStyle>
            <a:lvl1pPr algn="r" defTabSz="971550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225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68" tIns="48534" rIns="97068" bIns="48534" numCol="1" anchor="b" anchorCtr="0" compatLnSpc="1">
            <a:prstTxWarp prst="textNoShape">
              <a:avLst/>
            </a:prstTxWarp>
          </a:bodyPr>
          <a:lstStyle>
            <a:lvl1pPr defTabSz="971550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409113"/>
            <a:ext cx="292258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68" tIns="48534" rIns="97068" bIns="48534" numCol="1" anchor="b" anchorCtr="0" compatLnSpc="1">
            <a:prstTxWarp prst="textNoShape">
              <a:avLst/>
            </a:prstTxWarp>
          </a:bodyPr>
          <a:lstStyle>
            <a:lvl1pPr algn="r" defTabSz="971550">
              <a:defRPr sz="1300" b="0"/>
            </a:lvl1pPr>
          </a:lstStyle>
          <a:p>
            <a:fld id="{041603D9-1C16-4205-996F-DE15EBB8B5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3131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defTabSz="957263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95713" y="0"/>
            <a:ext cx="2919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0588" y="738188"/>
            <a:ext cx="4932362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4713" y="4684713"/>
            <a:ext cx="4964112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0388"/>
            <a:ext cx="2921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defTabSz="957263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95713" y="9450388"/>
            <a:ext cx="2919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/>
            </a:lvl1pPr>
          </a:lstStyle>
          <a:p>
            <a:fld id="{42B7C487-73D2-4E0F-B7FC-751108966B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2766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9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4264025" y="3159125"/>
            <a:ext cx="4194175" cy="6889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 sz="1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510" name="Rectangle 30"/>
          <p:cNvSpPr>
            <a:spLocks noGrp="1" noChangeArrowheads="1"/>
          </p:cNvSpPr>
          <p:nvPr>
            <p:ph type="ctrTitle"/>
          </p:nvPr>
        </p:nvSpPr>
        <p:spPr>
          <a:xfrm>
            <a:off x="3724275" y="1874838"/>
            <a:ext cx="4702175" cy="1143000"/>
          </a:xfrm>
        </p:spPr>
        <p:txBody>
          <a:bodyPr/>
          <a:lstStyle>
            <a:lvl1pPr>
              <a:defRPr sz="4000">
                <a:solidFill>
                  <a:srgbClr val="F463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24938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000"/>
            </a:lvl1pPr>
            <a:lvl2pPr>
              <a:lnSpc>
                <a:spcPct val="100000"/>
              </a:lnSpc>
              <a:spcBef>
                <a:spcPts val="600"/>
              </a:spcBef>
              <a:defRPr sz="2000"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81726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Y(J)S   DSP     Slide </a:t>
            </a:r>
            <a:fld id="{41E9CE7A-8875-49B1-A8FE-AC6E33D132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67656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Y(J)S   DSP     Slide </a:t>
            </a:r>
            <a:fld id="{74BCD7AF-3681-414F-9F8B-EBD4C0F4D2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58000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Y(J)S   DSP     Slide </a:t>
            </a:r>
            <a:fld id="{D8265502-EE88-4087-8209-1EFD904E76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7767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Y(J)S   DSP     Slide </a:t>
            </a:r>
            <a:fld id="{4F5CB899-ABB6-4FE7-8AAD-EB5BED8A03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43139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165100"/>
            <a:ext cx="1984375" cy="59420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5100"/>
            <a:ext cx="5802313" cy="59420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Y(J)S   DSP     Slide </a:t>
            </a:r>
            <a:fld id="{8332C239-DDA6-44C7-A5A4-6FED9181B3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281508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Freeform 50"/>
          <p:cNvSpPr>
            <a:spLocks/>
          </p:cNvSpPr>
          <p:nvPr/>
        </p:nvSpPr>
        <p:spPr bwMode="auto">
          <a:xfrm>
            <a:off x="7667625" y="6573838"/>
            <a:ext cx="1477963" cy="285750"/>
          </a:xfrm>
          <a:custGeom>
            <a:avLst/>
            <a:gdLst/>
            <a:ahLst/>
            <a:cxnLst>
              <a:cxn ang="0">
                <a:pos x="855" y="2"/>
              </a:cxn>
              <a:cxn ang="0">
                <a:pos x="855" y="198"/>
              </a:cxn>
              <a:cxn ang="0">
                <a:pos x="0" y="198"/>
              </a:cxn>
              <a:cxn ang="0">
                <a:pos x="0" y="98"/>
              </a:cxn>
              <a:cxn ang="0">
                <a:pos x="4" y="68"/>
              </a:cxn>
              <a:cxn ang="0">
                <a:pos x="19" y="41"/>
              </a:cxn>
              <a:cxn ang="0">
                <a:pos x="39" y="21"/>
              </a:cxn>
              <a:cxn ang="0">
                <a:pos x="65" y="6"/>
              </a:cxn>
              <a:cxn ang="0">
                <a:pos x="88" y="0"/>
              </a:cxn>
              <a:cxn ang="0">
                <a:pos x="855" y="2"/>
              </a:cxn>
            </a:cxnLst>
            <a:rect l="0" t="0" r="r" b="b"/>
            <a:pathLst>
              <a:path w="855" h="198">
                <a:moveTo>
                  <a:pt x="855" y="2"/>
                </a:moveTo>
                <a:lnTo>
                  <a:pt x="855" y="198"/>
                </a:lnTo>
                <a:lnTo>
                  <a:pt x="0" y="198"/>
                </a:lnTo>
                <a:lnTo>
                  <a:pt x="0" y="98"/>
                </a:lnTo>
                <a:lnTo>
                  <a:pt x="4" y="68"/>
                </a:lnTo>
                <a:lnTo>
                  <a:pt x="19" y="41"/>
                </a:lnTo>
                <a:lnTo>
                  <a:pt x="39" y="21"/>
                </a:lnTo>
                <a:lnTo>
                  <a:pt x="65" y="6"/>
                </a:lnTo>
                <a:lnTo>
                  <a:pt x="88" y="0"/>
                </a:lnTo>
                <a:lnTo>
                  <a:pt x="855" y="2"/>
                </a:lnTo>
                <a:close/>
              </a:path>
            </a:pathLst>
          </a:custGeom>
          <a:solidFill>
            <a:srgbClr val="B7D5EF"/>
          </a:solidFill>
          <a:ln w="9525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923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85088" y="6618288"/>
            <a:ext cx="1458912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/>
              <a:t>Y(J)S   DSP     Slide </a:t>
            </a:r>
            <a:fld id="{8AFB6D30-2E83-4478-B9B6-90361BEC74E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38338" y="165100"/>
            <a:ext cx="6686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65" r:id="rId2"/>
    <p:sldLayoutId id="2147483869" r:id="rId3"/>
    <p:sldLayoutId id="2147483870" r:id="rId4"/>
    <p:sldLayoutId id="2147483872" r:id="rId5"/>
    <p:sldLayoutId id="2147483873" r:id="rId6"/>
    <p:sldLayoutId id="2147483874" r:id="rId7"/>
  </p:sldLayoutIdLst>
  <p:transition spd="med"/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70000"/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Char char="–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50000"/>
        <a:buFont typeface="Wingdings" pitchFamily="2" charset="2"/>
        <a:buChar char="l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75000"/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30000"/>
        <a:buFont typeface="Wingdings" pitchFamily="2" charset="2"/>
        <a:buChar char="l"/>
        <a:defRPr sz="22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30000"/>
        <a:buFont typeface="Wingdings" pitchFamily="2" charset="2"/>
        <a:buChar char="l"/>
        <a:defRPr sz="22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30000"/>
        <a:buFont typeface="Wingdings" pitchFamily="2" charset="2"/>
        <a:buChar char="l"/>
        <a:defRPr sz="22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30000"/>
        <a:buFont typeface="Wingdings" pitchFamily="2" charset="2"/>
        <a:buChar char="l"/>
        <a:defRPr sz="22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30000"/>
        <a:buFont typeface="Wingdings" pitchFamily="2" charset="2"/>
        <a:buChar char="l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C1EF86-6DE9-4AB5-96AC-1667FE71CB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74BCD7AF-3681-414F-9F8B-EBD4C0F4D2DB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EF206C-2F81-4691-AF62-31D4DDAA1D60}"/>
              </a:ext>
            </a:extLst>
          </p:cNvPr>
          <p:cNvSpPr txBox="1"/>
          <p:nvPr/>
        </p:nvSpPr>
        <p:spPr>
          <a:xfrm>
            <a:off x="2306320" y="2785242"/>
            <a:ext cx="3515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Correlation</a:t>
            </a:r>
          </a:p>
        </p:txBody>
      </p:sp>
    </p:spTree>
    <p:extLst>
      <p:ext uri="{BB962C8B-B14F-4D97-AF65-F5344CB8AC3E}">
        <p14:creationId xmlns:p14="http://schemas.microsoft.com/office/powerpoint/2010/main" val="330459065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E530D-A4D3-4922-B1E0-5BE55F309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Yule Walker with correlations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65B5B6-6A7B-4025-9D05-7C8A20DBC6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Start with the Yule Walker equations (e.g., for M=4)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b="1" i="1" baseline="-25000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b="1" i="1" baseline="-2500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US" b="1" i="1" baseline="-1600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baseline="-2500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b="1" i="1" baseline="-25000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US" b="1" i="1" baseline="-1600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1" i="1" baseline="-2500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b="1" i="1" baseline="-2500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b="1" i="1" baseline="-2500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US" b="1" i="1" baseline="-1600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baseline="-2500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b="1" i="1" baseline="-2500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US" b="1" i="1" baseline="-1600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baseline="-25000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b="1" i="1" baseline="-2500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US" b="1" i="1" baseline="-1600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baseline="-2500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b="1" i="1" baseline="-2500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US" b="1" i="1" baseline="-1600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baseline="-2500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b="1" i="1" baseline="-2500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US" b="1" i="1" baseline="-160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1" i="1" baseline="-2500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b="1" i="1" baseline="-2500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US" b="1" i="1" baseline="-160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1" i="1" baseline="-2500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b="1" i="1" baseline="-2500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US" b="1" i="1" baseline="-160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1" i="1" baseline="-25000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b="1" i="1" baseline="-2500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US" b="1" i="1" baseline="-160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1" i="1" baseline="-2500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b="1" i="1" baseline="-2500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b="1" i="1" baseline="-2500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US" b="1" i="1" baseline="-1600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baseline="-2500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b="1" i="1" baseline="-2500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US" b="1" i="1" baseline="-160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1" i="1" baseline="-2500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b="1" i="1" baseline="-2500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b="1" i="1" baseline="-2500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b="1" i="1" baseline="-2500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b="1" i="1" baseline="-25000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b="1" i="1" baseline="-25000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b="1" i="1" baseline="-2500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US" b="1" i="1" baseline="-160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1" i="1" baseline="-2500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b="1" i="1" baseline="-2500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US" b="1" i="1" baseline="-160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1" i="1" baseline="-2500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b="1" i="1" baseline="-2500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US" b="1" i="1" baseline="-160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1" i="1" baseline="-25000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b="1" i="1" baseline="-2500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US" b="1" i="1" baseline="-160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1" i="1" baseline="-25000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Multiply both sides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1" i="1" baseline="-2500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/>
                  <a:t> and</a:t>
                </a:r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sum over n </a:t>
                </a:r>
                <a:r>
                  <a:rPr lang="en-US" sz="1800" dirty="0"/>
                  <a:t> </a:t>
                </a:r>
                <a:r>
                  <a:rPr lang="en-US" sz="2400" dirty="0"/>
                  <a:t>(</a:t>
                </a:r>
                <a:r>
                  <a:rPr lang="en-US" sz="1800" dirty="0"/>
                  <a:t>note ∑</a:t>
                </a:r>
                <a:r>
                  <a:rPr lang="en-US" sz="1800" dirty="0" err="1"/>
                  <a:t>s</a:t>
                </a:r>
                <a:r>
                  <a:rPr lang="en-US" sz="1800" b="1" baseline="-25000" dirty="0" err="1"/>
                  <a:t>n</a:t>
                </a:r>
                <a:r>
                  <a:rPr lang="en-US" sz="1800" b="1" baseline="-28000" dirty="0" err="1"/>
                  <a:t>+</a:t>
                </a:r>
                <a:r>
                  <a:rPr lang="en-US" sz="1800" b="1" baseline="-25000" dirty="0" err="1"/>
                  <a:t>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</a:t>
                </a:r>
                <a:r>
                  <a:rPr lang="en-US" sz="1800" b="1" baseline="-25000" dirty="0" err="1"/>
                  <a:t>n</a:t>
                </a:r>
                <a:r>
                  <a:rPr lang="en-US" sz="1800" dirty="0"/>
                  <a:t> = ∑</a:t>
                </a:r>
                <a:r>
                  <a:rPr lang="en-US" sz="1800" dirty="0" err="1"/>
                  <a:t>s</a:t>
                </a:r>
                <a:r>
                  <a:rPr lang="en-US" sz="1800" b="1" baseline="-25000" dirty="0" err="1"/>
                  <a:t>n</a:t>
                </a:r>
                <a:r>
                  <a:rPr lang="en-US" sz="1800" b="1" baseline="-25000" dirty="0"/>
                  <a:t>-m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</a:t>
                </a:r>
                <a:r>
                  <a:rPr lang="en-US" sz="1800" b="1" baseline="-25000" dirty="0" err="1"/>
                  <a:t>n</a:t>
                </a:r>
                <a:r>
                  <a:rPr lang="en-US" sz="2400" dirty="0"/>
                  <a:t>)</a:t>
                </a:r>
                <a:r>
                  <a:rPr lang="en-US" dirty="0"/>
                  <a:t>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b="1" i="1" baseline="-25000" smtClean="0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dirty="0"/>
                                      <m:t>C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400" b="1" baseline="-25000" dirty="0"/>
                                      <m:t>s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dirty="0"/>
                                      <m:t>(1)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dirty="0"/>
                                      <m:t>C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400" b="1" baseline="-25000" dirty="0"/>
                                      <m:t>s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dirty="0"/>
                                      <m:t>(1)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r>
                                      <a:rPr lang="en-US" b="1" i="1" baseline="-25000" smtClean="0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dirty="0"/>
                                      <m:t>C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400" b="1" baseline="-25000" dirty="0"/>
                                      <m:t>s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dirty="0"/>
                                      <m:t>(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dirty="0" smtClean="0"/>
                                      <m:t>2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dirty="0"/>
                                      <m:t>)</m:t>
                                    </m:r>
                                  </m:e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dirty="0"/>
                                      <m:t>C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400" b="1" baseline="-25000" dirty="0"/>
                                      <m:t>s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dirty="0"/>
                                      <m:t>(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dirty="0" smtClean="0"/>
                                      <m:t>e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dirty="0"/>
                                      <m:t>)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dirty="0"/>
                                      <m:t>C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400" b="1" baseline="-25000" dirty="0"/>
                                      <m:t>s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dirty="0"/>
                                      <m:t>(1)</m:t>
                                    </m:r>
                                  </m:e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dirty="0"/>
                                      <m:t>C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400" b="1" baseline="-25000" dirty="0"/>
                                      <m:t>s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dirty="0"/>
                                      <m:t>(2)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dirty="0"/>
                                      <m:t>C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400" b="1" baseline="-25000" dirty="0"/>
                                      <m:t>s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dirty="0"/>
                                      <m:t>(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dirty="0" smtClean="0"/>
                                      <m:t>2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dirty="0"/>
                                      <m:t>)</m:t>
                                    </m:r>
                                  </m:e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dirty="0"/>
                                      <m:t>C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400" b="1" baseline="-25000" dirty="0"/>
                                      <m:t>s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dirty="0"/>
                                      <m:t>(1)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dirty="0"/>
                                      <m:t>C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400" b="1" baseline="-25000" dirty="0"/>
                                      <m:t>s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dirty="0"/>
                                      <m:t>(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dirty="0" smtClean="0"/>
                                      <m:t>3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dirty="0"/>
                                      <m:t>)</m:t>
                                    </m:r>
                                  </m:e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dirty="0"/>
                                      <m:t>C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400" b="1" baseline="-25000" dirty="0"/>
                                      <m:t>s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dirty="0"/>
                                      <m:t>(2)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b="1" i="1" baseline="-25000" smtClean="0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dirty="0"/>
                                      <m:t>C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400" b="1" baseline="-25000" dirty="0"/>
                                      <m:t>s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dirty="0"/>
                                      <m:t>(1)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dirty="0"/>
                                      <m:t>C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400" b="1" baseline="-25000" dirty="0"/>
                                      <m:t>s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dirty="0"/>
                                      <m:t>(1)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r>
                                      <a:rPr lang="en-US" b="1" i="1" baseline="-25000" smtClean="0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b="1" i="1" baseline="-2500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b="1" i="1" baseline="-2500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b="1" i="1" baseline="-25000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b="1" i="1" baseline="-25000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dirty="0"/>
                                      <m:t>C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400" b="1" baseline="-25000" dirty="0"/>
                                      <m:t>s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dirty="0"/>
                                      <m:t>(1)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dirty="0"/>
                                      <m:t>C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400" b="1" baseline="-25000" dirty="0"/>
                                      <m:t>s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dirty="0"/>
                                      <m:t>(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dirty="0" smtClean="0"/>
                                      <m:t>2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dirty="0"/>
                                      <m:t>)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dirty="0"/>
                                      <m:t>C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400" b="1" baseline="-25000" dirty="0"/>
                                      <m:t>s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dirty="0"/>
                                      <m:t>(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dirty="0" smtClean="0"/>
                                      <m:t>3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dirty="0"/>
                                      <m:t>)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dirty="0"/>
                                      <m:t>C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400" b="1" baseline="-25000" dirty="0"/>
                                      <m:t>s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dirty="0"/>
                                      <m:t>(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dirty="0" smtClean="0"/>
                                      <m:t>4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dirty="0"/>
                                      <m:t>)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65B5B6-6A7B-4025-9D05-7C8A20DBC6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3" t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795553-C1AD-43EF-B9DA-8F5E6DD1A6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220135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C1EF86-6DE9-4AB5-96AC-1667FE71CB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74BCD7AF-3681-414F-9F8B-EBD4C0F4D2DB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EF206C-2F81-4691-AF62-31D4DDAA1D60}"/>
              </a:ext>
            </a:extLst>
          </p:cNvPr>
          <p:cNvSpPr txBox="1"/>
          <p:nvPr/>
        </p:nvSpPr>
        <p:spPr>
          <a:xfrm>
            <a:off x="2306320" y="2785242"/>
            <a:ext cx="3515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Adaptation</a:t>
            </a:r>
          </a:p>
        </p:txBody>
      </p:sp>
    </p:spTree>
    <p:extLst>
      <p:ext uri="{BB962C8B-B14F-4D97-AF65-F5344CB8AC3E}">
        <p14:creationId xmlns:p14="http://schemas.microsoft.com/office/powerpoint/2010/main" val="311550875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Adaptive 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768" y="1161535"/>
            <a:ext cx="8266670" cy="531340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We often would like to remove noise from a noisy signal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Sometimes we can access a signal that is highly correlated to the noise</a:t>
            </a:r>
          </a:p>
          <a:p>
            <a:pPr marL="0" indent="0" defTabSz="363538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/>
              <a:t>For example, assume 2 microphones</a:t>
            </a:r>
          </a:p>
          <a:p>
            <a:pPr marL="0" indent="0" defTabSz="363538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1. air conditioner noise   </a:t>
            </a:r>
            <a:r>
              <a:rPr lang="en-US" sz="2000" dirty="0" err="1"/>
              <a:t>q</a:t>
            </a:r>
            <a:r>
              <a:rPr lang="en-US" sz="2400" b="1" baseline="-25000" dirty="0" err="1"/>
              <a:t>n</a:t>
            </a:r>
            <a:endParaRPr lang="en-US" sz="2000" b="1" baseline="-25000" dirty="0"/>
          </a:p>
          <a:p>
            <a:pPr marL="0" indent="0" defTabSz="363538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2. speech </a:t>
            </a:r>
            <a:r>
              <a:rPr lang="en-US" sz="2000" dirty="0" err="1"/>
              <a:t>x</a:t>
            </a:r>
            <a:r>
              <a:rPr lang="en-US" sz="2400" b="1" baseline="-25000" dirty="0" err="1"/>
              <a:t>n</a:t>
            </a:r>
            <a:r>
              <a:rPr lang="en-US" sz="2000" b="1" baseline="-25000" dirty="0"/>
              <a:t> </a:t>
            </a:r>
            <a:r>
              <a:rPr lang="en-US" sz="2000" dirty="0"/>
              <a:t>+ filtered</a:t>
            </a:r>
            <a:r>
              <a:rPr lang="en-US" sz="1800" dirty="0"/>
              <a:t> </a:t>
            </a:r>
            <a:r>
              <a:rPr lang="en-US" sz="2000" dirty="0"/>
              <a:t>air conditioner noise q’  </a:t>
            </a:r>
          </a:p>
          <a:p>
            <a:pPr marL="0" indent="0" defTabSz="363538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/>
              <a:t>In the simplest case </a:t>
            </a:r>
          </a:p>
          <a:p>
            <a:pPr marL="0" indent="0" defTabSz="363538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sz="2000" dirty="0"/>
              <a:t>the filtering is a </a:t>
            </a:r>
            <a:r>
              <a:rPr lang="en-US" sz="2000" i="1" dirty="0"/>
              <a:t>single-tap</a:t>
            </a:r>
            <a:r>
              <a:rPr lang="en-US" sz="2000" dirty="0"/>
              <a:t> MA filter which adds a </a:t>
            </a:r>
            <a:r>
              <a:rPr lang="en-US" sz="2000" dirty="0" err="1"/>
              <a:t>q</a:t>
            </a:r>
            <a:r>
              <a:rPr lang="en-US" sz="2400" b="1" baseline="-25000" dirty="0" err="1"/>
              <a:t>n</a:t>
            </a:r>
            <a:r>
              <a:rPr lang="en-US" sz="2400" b="1" baseline="-25000" dirty="0"/>
              <a:t>-m</a:t>
            </a:r>
            <a:endParaRPr lang="en-US" sz="2000" b="1" baseline="-25000" dirty="0"/>
          </a:p>
          <a:p>
            <a:pPr marL="0" indent="0" defTabSz="363538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so </a:t>
            </a:r>
            <a:r>
              <a:rPr lang="en-US" sz="2000" dirty="0" err="1"/>
              <a:t>y</a:t>
            </a:r>
            <a:r>
              <a:rPr lang="en-US" sz="2400" b="1" baseline="-25000" dirty="0" err="1"/>
              <a:t>n</a:t>
            </a:r>
            <a:r>
              <a:rPr lang="en-US" sz="2000" dirty="0"/>
              <a:t> = </a:t>
            </a:r>
            <a:r>
              <a:rPr lang="en-US" sz="2000" dirty="0" err="1"/>
              <a:t>x</a:t>
            </a:r>
            <a:r>
              <a:rPr lang="en-US" sz="2400" b="1" baseline="-25000" dirty="0" err="1"/>
              <a:t>n</a:t>
            </a:r>
            <a:r>
              <a:rPr lang="en-US" sz="2000" dirty="0"/>
              <a:t> + a </a:t>
            </a:r>
            <a:r>
              <a:rPr lang="en-US" sz="2000" dirty="0" err="1"/>
              <a:t>q</a:t>
            </a:r>
            <a:r>
              <a:rPr lang="en-US" sz="2400" b="1" baseline="-25000" dirty="0" err="1"/>
              <a:t>n</a:t>
            </a:r>
            <a:r>
              <a:rPr lang="en-US" sz="2400" b="1" baseline="-25000" dirty="0"/>
              <a:t>-</a:t>
            </a:r>
            <a:r>
              <a:rPr lang="en-US" sz="2400" b="1" i="1" baseline="-25000" dirty="0"/>
              <a:t>m</a:t>
            </a:r>
            <a:r>
              <a:rPr lang="en-US" sz="2400" b="1" baseline="-25000" dirty="0"/>
              <a:t>  </a:t>
            </a:r>
            <a:r>
              <a:rPr lang="en-US" sz="2000" dirty="0"/>
              <a:t>where a and m are unknown</a:t>
            </a:r>
          </a:p>
          <a:p>
            <a:pPr marL="0" indent="0" defTabSz="363538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/>
              <a:t>The idea is to find a and </a:t>
            </a:r>
            <a:r>
              <a:rPr lang="en-US" dirty="0"/>
              <a:t>m by adapting our estimates of them</a:t>
            </a:r>
          </a:p>
          <a:p>
            <a:pPr marL="0" indent="0" defTabSz="363538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so this is called an </a:t>
            </a:r>
            <a:r>
              <a:rPr lang="en-US" i="1" dirty="0"/>
              <a:t>adaptive filter</a:t>
            </a:r>
          </a:p>
          <a:p>
            <a:pPr marL="0" indent="0" defTabSz="363538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/>
              <a:t>If a and q change over time</a:t>
            </a:r>
          </a:p>
          <a:p>
            <a:pPr marL="0" indent="0" defTabSz="363538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or even when we simply alter our estimates of them </a:t>
            </a:r>
          </a:p>
          <a:p>
            <a:pPr marL="0" indent="0" defTabSz="363538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	</a:t>
            </a:r>
            <a:r>
              <a:rPr lang="en-US" sz="2000" dirty="0"/>
              <a:t>then this is not a </a:t>
            </a:r>
            <a:r>
              <a:rPr lang="en-US" sz="2000" i="1" dirty="0"/>
              <a:t>filter</a:t>
            </a:r>
            <a:r>
              <a:rPr lang="en-US" sz="2000" dirty="0"/>
              <a:t> since it is not time invariant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12</a:t>
            </a:fld>
            <a:endParaRPr lang="en-US" altLang="en-US"/>
          </a:p>
        </p:txBody>
      </p:sp>
      <p:grpSp>
        <p:nvGrpSpPr>
          <p:cNvPr id="21" name="Group 20"/>
          <p:cNvGrpSpPr/>
          <p:nvPr/>
        </p:nvGrpSpPr>
        <p:grpSpPr>
          <a:xfrm>
            <a:off x="6620468" y="1984881"/>
            <a:ext cx="2344852" cy="1246697"/>
            <a:chOff x="6105465" y="1984881"/>
            <a:chExt cx="2344852" cy="124669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309577">
              <a:off x="6446844" y="2550320"/>
              <a:ext cx="258269" cy="28389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309577">
              <a:off x="7134712" y="2673245"/>
              <a:ext cx="258269" cy="28389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5465" y="1984881"/>
              <a:ext cx="1065739" cy="51950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7704903" y="2215304"/>
              <a:ext cx="745414" cy="696068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270188" y="2727600"/>
              <a:ext cx="332598" cy="341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q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493932" y="2350844"/>
              <a:ext cx="332598" cy="341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x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22026" y="2862246"/>
              <a:ext cx="1031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y = </a:t>
              </a:r>
              <a:r>
                <a:rPr lang="en-US" sz="1800" dirty="0" err="1"/>
                <a:t>x+q</a:t>
              </a:r>
              <a:r>
                <a:rPr lang="en-US" sz="1800" dirty="0"/>
                <a:t>’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3129584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768" y="1161535"/>
            <a:ext cx="8266670" cy="5313406"/>
          </a:xfrm>
        </p:spPr>
        <p:txBody>
          <a:bodyPr/>
          <a:lstStyle/>
          <a:p>
            <a:pPr marL="0" indent="0" defTabSz="363538">
              <a:buNone/>
            </a:pPr>
            <a:r>
              <a:rPr lang="en-US" dirty="0"/>
              <a:t>We can assume that </a:t>
            </a:r>
          </a:p>
          <a:p>
            <a:pPr defTabSz="363538">
              <a:spcBef>
                <a:spcPts val="0"/>
              </a:spcBef>
            </a:pPr>
            <a:r>
              <a:rPr lang="en-US" dirty="0"/>
              <a:t>	the desired signal x   and </a:t>
            </a:r>
          </a:p>
          <a:p>
            <a:pPr defTabSz="363538">
              <a:spcBef>
                <a:spcPts val="0"/>
              </a:spcBef>
            </a:pPr>
            <a:r>
              <a:rPr lang="en-US" dirty="0"/>
              <a:t>	the noise</a:t>
            </a:r>
          </a:p>
          <a:p>
            <a:pPr marL="0" indent="0" defTabSz="363538">
              <a:spcBef>
                <a:spcPts val="0"/>
              </a:spcBef>
              <a:buNone/>
            </a:pPr>
            <a:r>
              <a:rPr lang="en-US" dirty="0"/>
              <a:t>are </a:t>
            </a:r>
            <a:r>
              <a:rPr lang="en-US" i="1" dirty="0"/>
              <a:t>uncorrelated</a:t>
            </a:r>
          </a:p>
          <a:p>
            <a:pPr marL="0" indent="0" defTabSz="363538">
              <a:spcBef>
                <a:spcPts val="1200"/>
              </a:spcBef>
              <a:buNone/>
            </a:pPr>
            <a:r>
              <a:rPr lang="en-US" dirty="0"/>
              <a:t>By finding the maximum cross-correlation</a:t>
            </a:r>
          </a:p>
          <a:p>
            <a:pPr marL="0" indent="0" defTabSz="363538">
              <a:spcBef>
                <a:spcPts val="0"/>
              </a:spcBef>
              <a:buNone/>
            </a:pPr>
            <a:r>
              <a:rPr lang="en-US" dirty="0"/>
              <a:t>	between q and y=</a:t>
            </a:r>
            <a:r>
              <a:rPr lang="en-US" dirty="0" err="1"/>
              <a:t>x+q</a:t>
            </a:r>
            <a:r>
              <a:rPr lang="en-US" dirty="0"/>
              <a:t>’ (which only looks for q!)</a:t>
            </a:r>
          </a:p>
          <a:p>
            <a:pPr marL="0" indent="0" defTabSz="363538">
              <a:spcBef>
                <a:spcPts val="0"/>
              </a:spcBef>
              <a:buNone/>
            </a:pPr>
            <a:r>
              <a:rPr lang="en-US" dirty="0"/>
              <a:t>		we can determine </a:t>
            </a:r>
            <a:r>
              <a:rPr lang="en-US" i="1" dirty="0"/>
              <a:t>m </a:t>
            </a:r>
            <a:r>
              <a:rPr lang="en-US" dirty="0"/>
              <a:t>and thus </a:t>
            </a:r>
            <a:r>
              <a:rPr lang="en-US" dirty="0" err="1"/>
              <a:t>q</a:t>
            </a:r>
            <a:r>
              <a:rPr lang="en-US" sz="2400" b="1" baseline="-25000" dirty="0" err="1"/>
              <a:t>n</a:t>
            </a:r>
            <a:r>
              <a:rPr lang="en-US" sz="2400" b="1" baseline="-25000" dirty="0"/>
              <a:t>-m</a:t>
            </a:r>
            <a:endParaRPr lang="en-US" b="1" baseline="-25000" dirty="0"/>
          </a:p>
          <a:p>
            <a:pPr marL="0" indent="0" defTabSz="363538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/>
              <a:t>But how do we find </a:t>
            </a:r>
            <a:r>
              <a:rPr lang="en-US" sz="2000" i="1" dirty="0"/>
              <a:t>a</a:t>
            </a:r>
            <a:r>
              <a:rPr lang="en-US" sz="2000" dirty="0"/>
              <a:t> ?</a:t>
            </a:r>
          </a:p>
          <a:p>
            <a:pPr marL="0" indent="0" defTabSz="363538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/>
              <a:t>Estimate   x*</a:t>
            </a:r>
            <a:r>
              <a:rPr lang="en-US" sz="2400" b="1" baseline="-25000" dirty="0"/>
              <a:t>n</a:t>
            </a:r>
            <a:r>
              <a:rPr lang="en-US" sz="2000" dirty="0"/>
              <a:t> = </a:t>
            </a:r>
            <a:r>
              <a:rPr lang="en-US" sz="2000" dirty="0" err="1"/>
              <a:t>y</a:t>
            </a:r>
            <a:r>
              <a:rPr lang="en-US" sz="2400" b="1" baseline="-25000" dirty="0" err="1"/>
              <a:t>n</a:t>
            </a:r>
            <a:r>
              <a:rPr lang="en-US" sz="2000" dirty="0"/>
              <a:t> - c </a:t>
            </a:r>
            <a:r>
              <a:rPr lang="en-US" sz="2000" dirty="0" err="1"/>
              <a:t>q</a:t>
            </a:r>
            <a:r>
              <a:rPr lang="en-US" sz="2400" b="1" baseline="-25000" dirty="0" err="1"/>
              <a:t>n</a:t>
            </a:r>
            <a:r>
              <a:rPr lang="en-US" sz="2400" b="1" baseline="-25000" dirty="0"/>
              <a:t>-</a:t>
            </a:r>
            <a:r>
              <a:rPr lang="en-US" sz="2400" b="1" i="1" baseline="-25000" dirty="0"/>
              <a:t>m</a:t>
            </a:r>
            <a:r>
              <a:rPr lang="en-US" sz="2400" b="1" baseline="-25000" dirty="0"/>
              <a:t>   </a:t>
            </a:r>
            <a:r>
              <a:rPr lang="en-US" sz="2000" dirty="0"/>
              <a:t>=   </a:t>
            </a:r>
            <a:r>
              <a:rPr lang="en-US" sz="2000" dirty="0" err="1"/>
              <a:t>x</a:t>
            </a:r>
            <a:r>
              <a:rPr lang="en-US" sz="2400" b="1" baseline="-25000" dirty="0" err="1"/>
              <a:t>n</a:t>
            </a:r>
            <a:r>
              <a:rPr lang="en-US" sz="2000" dirty="0"/>
              <a:t> + (a</a:t>
            </a:r>
            <a:r>
              <a:rPr lang="en-US" sz="2000" i="1" dirty="0"/>
              <a:t>-</a:t>
            </a:r>
            <a:r>
              <a:rPr lang="en-US" sz="2000" dirty="0"/>
              <a:t>c</a:t>
            </a:r>
            <a:r>
              <a:rPr lang="en-US" sz="2000" i="1" dirty="0"/>
              <a:t>)</a:t>
            </a:r>
            <a:r>
              <a:rPr lang="en-US" sz="2000" dirty="0"/>
              <a:t> </a:t>
            </a:r>
            <a:r>
              <a:rPr lang="en-US" sz="2000" dirty="0" err="1"/>
              <a:t>q</a:t>
            </a:r>
            <a:r>
              <a:rPr lang="en-US" sz="2400" b="1" baseline="-25000" dirty="0" err="1"/>
              <a:t>n</a:t>
            </a:r>
            <a:r>
              <a:rPr lang="en-US" sz="2400" b="1" baseline="-25000" dirty="0"/>
              <a:t>-m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13</a:t>
            </a:fld>
            <a:endParaRPr lang="en-US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2273321" y="4638226"/>
            <a:ext cx="5035737" cy="1836715"/>
            <a:chOff x="2397599" y="2817042"/>
            <a:chExt cx="5035737" cy="1836715"/>
          </a:xfrm>
        </p:grpSpPr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2397599" y="2817042"/>
              <a:ext cx="3048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chemeClr val="bg2"/>
                  </a:solidFill>
                  <a:latin typeface="+mn-lt"/>
                </a:rPr>
                <a:t>x</a:t>
              </a:r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2397599" y="3493294"/>
              <a:ext cx="3048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chemeClr val="bg2"/>
                  </a:solidFill>
                  <a:latin typeface="+mn-lt"/>
                </a:rPr>
                <a:t>q</a:t>
              </a:r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4380387" y="2910682"/>
              <a:ext cx="365125" cy="327025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>
              <a:off x="4559774" y="2912269"/>
              <a:ext cx="0" cy="32385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4378799" y="3071019"/>
              <a:ext cx="35718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>
              <a:off x="2702399" y="3071019"/>
              <a:ext cx="16764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4735987" y="3071019"/>
              <a:ext cx="131921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18" name="Oval 13"/>
            <p:cNvSpPr>
              <a:spLocks noChangeArrowheads="1"/>
            </p:cNvSpPr>
            <p:nvPr/>
          </p:nvSpPr>
          <p:spPr bwMode="auto">
            <a:xfrm>
              <a:off x="6056787" y="2926557"/>
              <a:ext cx="365125" cy="325437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>
              <a:off x="6236174" y="2913857"/>
              <a:ext cx="0" cy="32385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>
              <a:off x="6055199" y="3072607"/>
              <a:ext cx="35718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5963218" y="3063037"/>
              <a:ext cx="25241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rgbClr val="002060"/>
                  </a:solidFill>
                  <a:latin typeface="+mn-lt"/>
                </a:rPr>
                <a:t>-</a:t>
              </a:r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3540599" y="3493294"/>
              <a:ext cx="533400" cy="461665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 dirty="0">
                  <a:solidFill>
                    <a:schemeClr val="bg2"/>
                  </a:solidFill>
                  <a:latin typeface="+mn-lt"/>
                </a:rPr>
                <a:t>a</a:t>
              </a: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2702399" y="3707607"/>
              <a:ext cx="8382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4073999" y="3707607"/>
              <a:ext cx="48577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4559774" y="3236119"/>
              <a:ext cx="0" cy="4714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3235799" y="3707607"/>
              <a:ext cx="0" cy="6858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3235799" y="4393407"/>
              <a:ext cx="19050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>
              <a:off x="5674199" y="4393407"/>
              <a:ext cx="56197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6236174" y="3236119"/>
              <a:ext cx="0" cy="11572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6412387" y="3072607"/>
              <a:ext cx="48577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1" name="Text Box 29"/>
            <p:cNvSpPr txBox="1">
              <a:spLocks noChangeArrowheads="1"/>
            </p:cNvSpPr>
            <p:nvPr/>
          </p:nvSpPr>
          <p:spPr bwMode="auto">
            <a:xfrm>
              <a:off x="6898161" y="2869407"/>
              <a:ext cx="53517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x*</a:t>
              </a:r>
              <a:endParaRPr lang="en-US" altLang="en-US" sz="2400" dirty="0">
                <a:latin typeface="+mn-lt"/>
              </a:endParaRPr>
            </a:p>
          </p:txBody>
        </p:sp>
        <p:sp>
          <p:nvSpPr>
            <p:cNvPr id="32" name="Line 37"/>
            <p:cNvSpPr>
              <a:spLocks noChangeShapeType="1"/>
            </p:cNvSpPr>
            <p:nvPr/>
          </p:nvSpPr>
          <p:spPr bwMode="auto">
            <a:xfrm>
              <a:off x="3692999" y="3072607"/>
              <a:ext cx="7620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3" name="Line 38"/>
            <p:cNvSpPr>
              <a:spLocks noChangeShapeType="1"/>
            </p:cNvSpPr>
            <p:nvPr/>
          </p:nvSpPr>
          <p:spPr bwMode="auto">
            <a:xfrm>
              <a:off x="5521799" y="3071019"/>
              <a:ext cx="7620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4" name="Line 39"/>
            <p:cNvSpPr>
              <a:spLocks noChangeShapeType="1"/>
            </p:cNvSpPr>
            <p:nvPr/>
          </p:nvSpPr>
          <p:spPr bwMode="auto">
            <a:xfrm>
              <a:off x="6664799" y="3072607"/>
              <a:ext cx="7620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5" name="Line 40"/>
            <p:cNvSpPr>
              <a:spLocks noChangeShapeType="1"/>
            </p:cNvSpPr>
            <p:nvPr/>
          </p:nvSpPr>
          <p:spPr bwMode="auto">
            <a:xfrm>
              <a:off x="4073999" y="4393407"/>
              <a:ext cx="7620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6" name="Line 41"/>
            <p:cNvSpPr>
              <a:spLocks noChangeShapeType="1"/>
            </p:cNvSpPr>
            <p:nvPr/>
          </p:nvSpPr>
          <p:spPr bwMode="auto">
            <a:xfrm>
              <a:off x="5978999" y="4393407"/>
              <a:ext cx="7620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7" name="Line 42"/>
            <p:cNvSpPr>
              <a:spLocks noChangeShapeType="1"/>
            </p:cNvSpPr>
            <p:nvPr/>
          </p:nvSpPr>
          <p:spPr bwMode="auto">
            <a:xfrm>
              <a:off x="3007199" y="3707607"/>
              <a:ext cx="7620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8" name="Line 43"/>
            <p:cNvSpPr>
              <a:spLocks noChangeShapeType="1"/>
            </p:cNvSpPr>
            <p:nvPr/>
          </p:nvSpPr>
          <p:spPr bwMode="auto">
            <a:xfrm>
              <a:off x="4378799" y="3707607"/>
              <a:ext cx="7620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9" name="Line 62"/>
            <p:cNvSpPr>
              <a:spLocks noChangeShapeType="1"/>
            </p:cNvSpPr>
            <p:nvPr/>
          </p:nvSpPr>
          <p:spPr bwMode="auto">
            <a:xfrm flipV="1">
              <a:off x="4966174" y="3990182"/>
              <a:ext cx="1023938" cy="663575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40" name="Text Box 19"/>
            <p:cNvSpPr txBox="1">
              <a:spLocks noChangeArrowheads="1"/>
            </p:cNvSpPr>
            <p:nvPr/>
          </p:nvSpPr>
          <p:spPr bwMode="auto">
            <a:xfrm>
              <a:off x="5155087" y="4162574"/>
              <a:ext cx="533400" cy="46166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 dirty="0">
                  <a:solidFill>
                    <a:schemeClr val="bg2"/>
                  </a:solidFill>
                  <a:latin typeface="+mn-lt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675095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energy parabola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363538">
              <a:spcBef>
                <a:spcPts val="0"/>
              </a:spcBef>
              <a:buNone/>
            </a:pPr>
            <a:r>
              <a:rPr lang="en-US" dirty="0"/>
              <a:t>x*</a:t>
            </a:r>
            <a:r>
              <a:rPr lang="en-US" sz="2400" b="1" baseline="-25000" dirty="0"/>
              <a:t>n</a:t>
            </a:r>
            <a:r>
              <a:rPr lang="en-US" dirty="0"/>
              <a:t> =  </a:t>
            </a:r>
            <a:r>
              <a:rPr lang="en-US" dirty="0" err="1"/>
              <a:t>x</a:t>
            </a:r>
            <a:r>
              <a:rPr lang="en-US" sz="2400" b="1" baseline="-25000" dirty="0" err="1"/>
              <a:t>n</a:t>
            </a:r>
            <a:r>
              <a:rPr lang="en-US" dirty="0"/>
              <a:t> + (a</a:t>
            </a:r>
            <a:r>
              <a:rPr lang="en-US" i="1" dirty="0"/>
              <a:t>-</a:t>
            </a:r>
            <a:r>
              <a:rPr lang="en-US" dirty="0"/>
              <a:t>c</a:t>
            </a:r>
            <a:r>
              <a:rPr lang="en-US" i="1" dirty="0"/>
              <a:t>)</a:t>
            </a:r>
            <a:r>
              <a:rPr lang="en-US" dirty="0"/>
              <a:t> </a:t>
            </a:r>
            <a:r>
              <a:rPr lang="en-US" dirty="0" err="1"/>
              <a:t>q</a:t>
            </a:r>
            <a:r>
              <a:rPr lang="en-US" sz="2400" b="1" baseline="-25000" dirty="0" err="1"/>
              <a:t>n</a:t>
            </a:r>
            <a:r>
              <a:rPr lang="en-US" sz="2400" b="1" baseline="-25000" dirty="0"/>
              <a:t>-m </a:t>
            </a:r>
            <a:endParaRPr lang="en-US" dirty="0"/>
          </a:p>
          <a:p>
            <a:pPr marL="0" indent="0" defTabSz="363538">
              <a:spcBef>
                <a:spcPts val="1800"/>
              </a:spcBef>
              <a:buNone/>
            </a:pPr>
            <a:r>
              <a:rPr lang="en-US" dirty="0"/>
              <a:t>So  </a:t>
            </a:r>
            <a:r>
              <a:rPr lang="en-US" altLang="en-US" dirty="0"/>
              <a:t>	E</a:t>
            </a:r>
            <a:r>
              <a:rPr lang="en-US" altLang="en-US" sz="2400" b="1" baseline="-25000" dirty="0"/>
              <a:t>x*</a:t>
            </a:r>
            <a:r>
              <a:rPr lang="en-US" altLang="en-US" dirty="0">
                <a:latin typeface="Symbol" panose="05050102010706020507" pitchFamily="18" charset="2"/>
              </a:rPr>
              <a:t> = &lt;</a:t>
            </a:r>
            <a:r>
              <a:rPr lang="en-US" altLang="en-US" dirty="0"/>
              <a:t> x*</a:t>
            </a:r>
            <a:r>
              <a:rPr lang="en-US" altLang="en-US" baseline="30000" dirty="0"/>
              <a:t>2 </a:t>
            </a:r>
            <a:r>
              <a:rPr lang="en-US" altLang="en-US" dirty="0">
                <a:latin typeface="Symbol" panose="05050102010706020507" pitchFamily="18" charset="2"/>
              </a:rPr>
              <a:t>&gt;</a:t>
            </a:r>
            <a:r>
              <a:rPr lang="en-US" altLang="en-US" dirty="0"/>
              <a:t> = </a:t>
            </a:r>
            <a:r>
              <a:rPr lang="en-US" altLang="en-US" dirty="0">
                <a:latin typeface="Symbol" panose="05050102010706020507" pitchFamily="18" charset="2"/>
              </a:rPr>
              <a:t>&lt;</a:t>
            </a:r>
            <a:r>
              <a:rPr lang="en-US" altLang="en-US" dirty="0"/>
              <a:t> x</a:t>
            </a:r>
            <a:r>
              <a:rPr lang="en-US" altLang="en-US" baseline="30000" dirty="0"/>
              <a:t>2</a:t>
            </a:r>
            <a:r>
              <a:rPr lang="en-US" altLang="en-US" dirty="0"/>
              <a:t> </a:t>
            </a:r>
            <a:r>
              <a:rPr lang="en-US" altLang="en-US" dirty="0">
                <a:latin typeface="Symbol" panose="05050102010706020507" pitchFamily="18" charset="2"/>
              </a:rPr>
              <a:t>&gt;</a:t>
            </a:r>
            <a:r>
              <a:rPr lang="en-US" altLang="en-US" dirty="0"/>
              <a:t> + (a-c)</a:t>
            </a:r>
            <a:r>
              <a:rPr lang="en-US" altLang="en-US" baseline="30000" dirty="0"/>
              <a:t>2</a:t>
            </a:r>
            <a:r>
              <a:rPr lang="en-US" altLang="en-US" dirty="0"/>
              <a:t> </a:t>
            </a:r>
            <a:r>
              <a:rPr lang="en-US" altLang="en-US" dirty="0">
                <a:latin typeface="Symbol" panose="05050102010706020507" pitchFamily="18" charset="2"/>
              </a:rPr>
              <a:t>&lt;</a:t>
            </a:r>
            <a:r>
              <a:rPr lang="en-US" altLang="en-US" dirty="0"/>
              <a:t> q</a:t>
            </a:r>
            <a:r>
              <a:rPr lang="en-US" altLang="en-US" baseline="30000" dirty="0"/>
              <a:t>2</a:t>
            </a:r>
            <a:r>
              <a:rPr lang="en-US" altLang="en-US" dirty="0"/>
              <a:t> </a:t>
            </a:r>
            <a:r>
              <a:rPr lang="en-US" altLang="en-US" dirty="0">
                <a:latin typeface="Symbol" panose="05050102010706020507" pitchFamily="18" charset="2"/>
              </a:rPr>
              <a:t>&gt;</a:t>
            </a:r>
            <a:r>
              <a:rPr lang="en-US" altLang="en-US" dirty="0"/>
              <a:t>  + 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Symbol" panose="05050102010706020507" pitchFamily="18" charset="2"/>
              </a:rPr>
              <a:t> 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(a-c)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Symbol" panose="05050102010706020507" pitchFamily="18" charset="2"/>
              </a:rPr>
              <a:t> &lt;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x q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Symbol" panose="05050102010706020507" pitchFamily="18" charset="2"/>
              </a:rPr>
              <a:t>&gt;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Since x and q are uncorrelated the last term is zero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The energy is parabolic in c with a single minimum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14</a:t>
            </a:fld>
            <a:endParaRPr lang="en-US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3188793" y="4176251"/>
            <a:ext cx="1846734" cy="2030839"/>
            <a:chOff x="6132517" y="4202482"/>
            <a:chExt cx="1846734" cy="203083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32517" y="4574770"/>
              <a:ext cx="1734171" cy="13365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836763" y="4202482"/>
              <a:ext cx="541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E</a:t>
              </a:r>
              <a:r>
                <a:rPr lang="en-US" sz="2000" baseline="-25000" dirty="0">
                  <a:latin typeface="+mn-lt"/>
                </a:rPr>
                <a:t>x*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754125" y="5638908"/>
              <a:ext cx="2251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c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44983" y="5833211"/>
              <a:ext cx="2251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610603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768" y="1161535"/>
            <a:ext cx="8266670" cy="5313406"/>
          </a:xfrm>
        </p:spPr>
        <p:txBody>
          <a:bodyPr/>
          <a:lstStyle/>
          <a:p>
            <a:pPr marL="0" indent="0" defTabSz="363538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/>
              <a:t>Starting from x*</a:t>
            </a:r>
            <a:r>
              <a:rPr lang="en-US" sz="2400" b="1" baseline="-25000" dirty="0"/>
              <a:t>n</a:t>
            </a:r>
            <a:r>
              <a:rPr lang="en-US" sz="2000" dirty="0"/>
              <a:t> =  </a:t>
            </a:r>
            <a:r>
              <a:rPr lang="en-US" sz="2000" dirty="0" err="1"/>
              <a:t>x</a:t>
            </a:r>
            <a:r>
              <a:rPr lang="en-US" sz="2400" b="1" baseline="-25000" dirty="0" err="1"/>
              <a:t>n</a:t>
            </a:r>
            <a:r>
              <a:rPr lang="en-US" sz="2000" dirty="0"/>
              <a:t> + (a</a:t>
            </a:r>
            <a:r>
              <a:rPr lang="en-US" sz="2000" i="1" dirty="0"/>
              <a:t>-</a:t>
            </a:r>
            <a:r>
              <a:rPr lang="en-US" sz="2000" dirty="0"/>
              <a:t>c</a:t>
            </a:r>
            <a:r>
              <a:rPr lang="en-US" sz="2000" i="1" dirty="0"/>
              <a:t>)</a:t>
            </a:r>
            <a:r>
              <a:rPr lang="en-US" sz="2000" dirty="0"/>
              <a:t> </a:t>
            </a:r>
            <a:r>
              <a:rPr lang="en-US" sz="2000" dirty="0" err="1"/>
              <a:t>q</a:t>
            </a:r>
            <a:r>
              <a:rPr lang="en-US" sz="2400" b="1" baseline="-25000" dirty="0" err="1"/>
              <a:t>n</a:t>
            </a:r>
            <a:r>
              <a:rPr lang="en-US" sz="2400" b="1" baseline="-25000" dirty="0"/>
              <a:t>-m </a:t>
            </a:r>
            <a:endParaRPr lang="en-US" sz="2000" dirty="0"/>
          </a:p>
          <a:p>
            <a:pPr marL="0" indent="0" defTabSz="363538">
              <a:spcBef>
                <a:spcPts val="1200"/>
              </a:spcBef>
              <a:buNone/>
            </a:pPr>
            <a:r>
              <a:rPr lang="en-US" sz="2000" dirty="0"/>
              <a:t>The global minimum is for c=a </a:t>
            </a:r>
            <a:r>
              <a:rPr lang="en-US" dirty="0"/>
              <a:t>and there x*</a:t>
            </a:r>
            <a:r>
              <a:rPr lang="en-US" sz="2400" b="1" baseline="-25000" dirty="0"/>
              <a:t>n</a:t>
            </a:r>
            <a:r>
              <a:rPr lang="en-US" dirty="0"/>
              <a:t> =  </a:t>
            </a:r>
            <a:r>
              <a:rPr lang="en-US" dirty="0" err="1"/>
              <a:t>x</a:t>
            </a:r>
            <a:r>
              <a:rPr lang="en-US" sz="2400" b="1" baseline="-25000" dirty="0" err="1"/>
              <a:t>n</a:t>
            </a:r>
            <a:r>
              <a:rPr lang="en-US" dirty="0"/>
              <a:t> </a:t>
            </a:r>
          </a:p>
          <a:p>
            <a:pPr marL="0" indent="0" defTabSz="363538">
              <a:spcBef>
                <a:spcPts val="1200"/>
              </a:spcBef>
              <a:buNone/>
            </a:pPr>
            <a:r>
              <a:rPr lang="en-US" dirty="0"/>
              <a:t>To find c we </a:t>
            </a:r>
            <a:r>
              <a:rPr lang="en-US" sz="2000" dirty="0"/>
              <a:t>need to minimize the </a:t>
            </a:r>
            <a:r>
              <a:rPr lang="en-US" dirty="0"/>
              <a:t>energy of x*</a:t>
            </a:r>
            <a:r>
              <a:rPr lang="en-US" sz="2400" b="1" baseline="-25000" dirty="0"/>
              <a:t>n  </a:t>
            </a:r>
            <a:r>
              <a:rPr lang="en-US" sz="2000" dirty="0"/>
              <a:t>as a function of c</a:t>
            </a:r>
          </a:p>
          <a:p>
            <a:pPr marL="0" indent="0" defTabSz="363538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</a:t>
            </a:r>
          </a:p>
          <a:p>
            <a:pPr marL="0" indent="0" defTabSz="363538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 defTabSz="363538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defTabSz="363538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 defTabSz="363538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defTabSz="363538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 defTabSz="363538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defTabSz="363538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This minimization is typically done via </a:t>
            </a:r>
            <a:r>
              <a:rPr lang="en-US" sz="2000" i="1" dirty="0"/>
              <a:t>gradient descent </a:t>
            </a:r>
            <a:r>
              <a:rPr lang="en-US" sz="1200" dirty="0"/>
              <a:t>(AKA steepest descent)</a:t>
            </a:r>
            <a:endParaRPr lang="en-US" sz="2000" dirty="0"/>
          </a:p>
          <a:p>
            <a:pPr marL="0" indent="0" defTabSz="363538">
              <a:spcBef>
                <a:spcPts val="1200"/>
              </a:spcBef>
              <a:buNone/>
            </a:pPr>
            <a:r>
              <a:rPr lang="en-US" dirty="0"/>
              <a:t>What if we receive the noise and echoes of it? </a:t>
            </a:r>
            <a:r>
              <a:rPr lang="en-US" dirty="0" err="1"/>
              <a:t>y</a:t>
            </a:r>
            <a:r>
              <a:rPr lang="en-US" sz="2400" b="1" baseline="-25000" dirty="0" err="1"/>
              <a:t>n</a:t>
            </a:r>
            <a:r>
              <a:rPr lang="en-US" dirty="0"/>
              <a:t> = </a:t>
            </a:r>
            <a:r>
              <a:rPr lang="en-US" dirty="0" err="1"/>
              <a:t>x</a:t>
            </a:r>
            <a:r>
              <a:rPr lang="en-US" sz="2400" b="1" baseline="-25000" dirty="0" err="1"/>
              <a:t>n</a:t>
            </a:r>
            <a:r>
              <a:rPr lang="en-US" dirty="0"/>
              <a:t> + </a:t>
            </a:r>
            <a:r>
              <a:rPr lang="el-GR" dirty="0"/>
              <a:t>Σ</a:t>
            </a:r>
            <a:r>
              <a:rPr lang="en-US" b="1" baseline="-25000" dirty="0"/>
              <a:t>m</a:t>
            </a:r>
            <a:r>
              <a:rPr lang="en-US" dirty="0"/>
              <a:t> a</a:t>
            </a:r>
            <a:r>
              <a:rPr lang="en-US" b="1" baseline="-25000" dirty="0"/>
              <a:t>m</a:t>
            </a:r>
            <a:r>
              <a:rPr lang="en-US" dirty="0"/>
              <a:t> </a:t>
            </a:r>
            <a:r>
              <a:rPr lang="en-US" dirty="0" err="1"/>
              <a:t>q</a:t>
            </a:r>
            <a:r>
              <a:rPr lang="en-US" sz="2400" b="1" baseline="-25000" dirty="0" err="1"/>
              <a:t>n</a:t>
            </a:r>
            <a:r>
              <a:rPr lang="en-US" sz="2400" b="1" baseline="-25000" dirty="0"/>
              <a:t>-m </a:t>
            </a:r>
            <a:endParaRPr lang="en-US" dirty="0"/>
          </a:p>
          <a:p>
            <a:pPr marL="0" indent="0" defTabSz="363538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/>
              <a:t>The same thing can be done for a M-tap filter</a:t>
            </a:r>
          </a:p>
          <a:p>
            <a:pPr marL="0" indent="0" defTabSz="363538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using M-dimensional gradient descent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15</a:t>
            </a:fld>
            <a:endParaRPr lang="en-US" altLang="en-US"/>
          </a:p>
        </p:txBody>
      </p:sp>
      <p:grpSp>
        <p:nvGrpSpPr>
          <p:cNvPr id="9" name="Group 8"/>
          <p:cNvGrpSpPr/>
          <p:nvPr/>
        </p:nvGrpSpPr>
        <p:grpSpPr>
          <a:xfrm>
            <a:off x="3375505" y="2599576"/>
            <a:ext cx="1846734" cy="2030839"/>
            <a:chOff x="6132517" y="4202482"/>
            <a:chExt cx="1846734" cy="203083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32517" y="4574770"/>
              <a:ext cx="1734171" cy="13365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836763" y="4202482"/>
              <a:ext cx="541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E</a:t>
              </a:r>
              <a:r>
                <a:rPr lang="en-US" sz="2000" baseline="-25000" dirty="0">
                  <a:latin typeface="+mn-lt"/>
                </a:rPr>
                <a:t>x*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54125" y="5638908"/>
              <a:ext cx="2251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c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44983" y="5833211"/>
              <a:ext cx="2251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474387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791568" y="3543418"/>
            <a:ext cx="5141141" cy="3126486"/>
            <a:chOff x="2183641" y="2985691"/>
            <a:chExt cx="5141141" cy="3126486"/>
          </a:xfrm>
        </p:grpSpPr>
        <p:grpSp>
          <p:nvGrpSpPr>
            <p:cNvPr id="42" name="Group 41"/>
            <p:cNvGrpSpPr/>
            <p:nvPr/>
          </p:nvGrpSpPr>
          <p:grpSpPr>
            <a:xfrm>
              <a:off x="2183641" y="2985691"/>
              <a:ext cx="5141141" cy="3126486"/>
              <a:chOff x="6132517" y="4392141"/>
              <a:chExt cx="2048227" cy="1652554"/>
            </a:xfrm>
          </p:grpSpPr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132517" y="4574770"/>
                <a:ext cx="1734171" cy="1336500"/>
              </a:xfrm>
              <a:prstGeom prst="rect">
                <a:avLst/>
              </a:prstGeom>
            </p:spPr>
          </p:pic>
          <p:sp>
            <p:nvSpPr>
              <p:cNvPr id="50" name="TextBox 49"/>
              <p:cNvSpPr txBox="1"/>
              <p:nvPr/>
            </p:nvSpPr>
            <p:spPr>
              <a:xfrm>
                <a:off x="6931687" y="4392141"/>
                <a:ext cx="233346" cy="211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E</a:t>
                </a:r>
                <a:endParaRPr lang="en-US" sz="2000" baseline="-25000" dirty="0">
                  <a:latin typeface="+mn-lt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7866688" y="5755069"/>
                <a:ext cx="314056" cy="211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c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844983" y="5833211"/>
                <a:ext cx="225126" cy="211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000" dirty="0">
                  <a:latin typeface="+mn-lt"/>
                </a:endParaRPr>
              </a:p>
            </p:txBody>
          </p:sp>
        </p:grpSp>
        <p:cxnSp>
          <p:nvCxnSpPr>
            <p:cNvPr id="43" name="Straight Arrow Connector 42"/>
            <p:cNvCxnSpPr/>
            <p:nvPr/>
          </p:nvCxnSpPr>
          <p:spPr bwMode="auto">
            <a:xfrm flipH="1">
              <a:off x="5561352" y="3472476"/>
              <a:ext cx="884327" cy="137934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4" name="Straight Arrow Connector 43"/>
            <p:cNvCxnSpPr/>
            <p:nvPr/>
          </p:nvCxnSpPr>
          <p:spPr bwMode="auto">
            <a:xfrm flipH="1">
              <a:off x="5054185" y="4851816"/>
              <a:ext cx="507166" cy="50472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5" name="Straight Arrow Connector 44"/>
            <p:cNvCxnSpPr/>
            <p:nvPr/>
          </p:nvCxnSpPr>
          <p:spPr bwMode="auto">
            <a:xfrm flipH="1">
              <a:off x="4675093" y="5356536"/>
              <a:ext cx="379091" cy="257546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 flipH="1">
              <a:off x="4404999" y="5608964"/>
              <a:ext cx="264078" cy="15532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>
              <a:off x="2271975" y="3385802"/>
              <a:ext cx="1352956" cy="2010841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8" name="Straight Arrow Connector 47"/>
            <p:cNvCxnSpPr/>
            <p:nvPr/>
          </p:nvCxnSpPr>
          <p:spPr bwMode="auto">
            <a:xfrm>
              <a:off x="3624931" y="5408911"/>
              <a:ext cx="1508051" cy="95463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642144" y="1462603"/>
            <a:ext cx="7772400" cy="4114800"/>
          </a:xfrm>
        </p:spPr>
        <p:txBody>
          <a:bodyPr/>
          <a:lstStyle/>
          <a:p>
            <a:pPr marL="0" indent="0" defTabSz="363538">
              <a:spcBef>
                <a:spcPts val="0"/>
              </a:spcBef>
              <a:buNone/>
            </a:pPr>
            <a:r>
              <a:rPr lang="en-US" dirty="0"/>
              <a:t>In gradient descent we choose a </a:t>
            </a:r>
            <a:r>
              <a:rPr lang="en-US" i="1" dirty="0"/>
              <a:t>step size </a:t>
            </a:r>
            <a:r>
              <a:rPr lang="el-GR" dirty="0"/>
              <a:t>λ</a:t>
            </a:r>
            <a:endParaRPr lang="en-US" dirty="0"/>
          </a:p>
          <a:p>
            <a:pPr marL="0" indent="0" defTabSz="363538">
              <a:spcBef>
                <a:spcPts val="0"/>
              </a:spcBef>
              <a:buNone/>
            </a:pPr>
            <a:r>
              <a:rPr lang="en-US" dirty="0"/>
              <a:t>	at each step we estimate the gradient (derivative of E) </a:t>
            </a:r>
            <a:r>
              <a:rPr lang="en-US" altLang="en-US" dirty="0">
                <a:latin typeface="Symbol" panose="05050102010706020507" pitchFamily="18" charset="2"/>
              </a:rPr>
              <a:t>d </a:t>
            </a:r>
            <a:endParaRPr lang="en-US" dirty="0"/>
          </a:p>
          <a:p>
            <a:pPr marL="0" indent="0" defTabSz="363538">
              <a:spcBef>
                <a:spcPts val="0"/>
              </a:spcBef>
              <a:buNone/>
            </a:pPr>
            <a:r>
              <a:rPr lang="en-US" dirty="0"/>
              <a:t>		and correct c at each step by c ← c - </a:t>
            </a:r>
            <a:r>
              <a:rPr lang="el-GR" dirty="0"/>
              <a:t>λ</a:t>
            </a:r>
            <a:r>
              <a:rPr lang="en-US" dirty="0"/>
              <a:t> </a:t>
            </a:r>
            <a:r>
              <a:rPr lang="en-US" altLang="en-US" dirty="0">
                <a:latin typeface="Symbol" panose="05050102010706020507" pitchFamily="18" charset="2"/>
              </a:rPr>
              <a:t>d </a:t>
            </a:r>
            <a:endParaRPr lang="en-US" altLang="en-US" dirty="0"/>
          </a:p>
          <a:p>
            <a:pPr marL="0" indent="0" defTabSz="363538">
              <a:spcBef>
                <a:spcPts val="0"/>
              </a:spcBef>
              <a:buNone/>
            </a:pPr>
            <a:r>
              <a:rPr lang="en-US" altLang="en-US" dirty="0"/>
              <a:t>The gradient points in the direction that E increases</a:t>
            </a:r>
          </a:p>
          <a:p>
            <a:pPr marL="0" indent="0" defTabSz="363538">
              <a:spcBef>
                <a:spcPts val="0"/>
              </a:spcBef>
              <a:buNone/>
            </a:pPr>
            <a:r>
              <a:rPr lang="en-US" altLang="en-US" dirty="0"/>
              <a:t>	so we move in the opposite direction (minus sign)</a:t>
            </a:r>
          </a:p>
          <a:p>
            <a:pPr marL="0" indent="0" defTabSz="363538">
              <a:spcBef>
                <a:spcPts val="0"/>
              </a:spcBef>
              <a:buNone/>
            </a:pPr>
            <a:r>
              <a:rPr lang="en-US" altLang="en-US" dirty="0"/>
              <a:t>The larger the gradient the further we move</a:t>
            </a:r>
          </a:p>
          <a:p>
            <a:pPr marL="0" indent="0" defTabSz="363538">
              <a:spcBef>
                <a:spcPts val="0"/>
              </a:spcBef>
              <a:buNone/>
            </a:pPr>
            <a:endParaRPr lang="en-US" dirty="0"/>
          </a:p>
          <a:p>
            <a:pPr marL="0" indent="0" defTabSz="363538">
              <a:spcBef>
                <a:spcPts val="0"/>
              </a:spcBef>
              <a:buNone/>
            </a:pPr>
            <a:endParaRPr lang="en-US" dirty="0"/>
          </a:p>
          <a:p>
            <a:pPr marL="0" indent="0" defTabSz="363538">
              <a:spcBef>
                <a:spcPts val="0"/>
              </a:spcBef>
              <a:buNone/>
            </a:pPr>
            <a:endParaRPr lang="en-US" dirty="0"/>
          </a:p>
          <a:p>
            <a:pPr marL="0" indent="0" defTabSz="363538">
              <a:spcBef>
                <a:spcPts val="0"/>
              </a:spcBef>
              <a:buNone/>
            </a:pPr>
            <a:endParaRPr lang="en-US" dirty="0"/>
          </a:p>
          <a:p>
            <a:pPr marL="0" indent="0" defTabSz="363538">
              <a:spcBef>
                <a:spcPts val="0"/>
              </a:spcBef>
              <a:buNone/>
            </a:pPr>
            <a:endParaRPr lang="en-US" dirty="0"/>
          </a:p>
          <a:p>
            <a:pPr marL="0" indent="0" defTabSz="363538">
              <a:spcBef>
                <a:spcPts val="0"/>
              </a:spcBef>
              <a:buNone/>
            </a:pPr>
            <a:r>
              <a:rPr lang="en-US" dirty="0"/>
              <a:t>													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089281" y="4868137"/>
            <a:ext cx="35924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+mn-lt"/>
              </a:rPr>
              <a:t>for more complex problems </a:t>
            </a:r>
          </a:p>
          <a:p>
            <a:r>
              <a:rPr lang="en-US" sz="2000" b="0" dirty="0">
                <a:latin typeface="+mn-lt"/>
              </a:rPr>
              <a:t>the energy is not parabolic </a:t>
            </a:r>
          </a:p>
          <a:p>
            <a:r>
              <a:rPr lang="en-US" sz="2000" b="0" dirty="0">
                <a:latin typeface="+mn-lt"/>
              </a:rPr>
              <a:t>and may contain local minima</a:t>
            </a:r>
          </a:p>
        </p:txBody>
      </p:sp>
      <p:sp>
        <p:nvSpPr>
          <p:cNvPr id="39" name="TextBox 38"/>
          <p:cNvSpPr txBox="1"/>
          <p:nvPr/>
        </p:nvSpPr>
        <p:spPr>
          <a:xfrm rot="3245506">
            <a:off x="828362" y="4372196"/>
            <a:ext cx="2199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defTabSz="363538">
              <a:spcBef>
                <a:spcPts val="0"/>
              </a:spcBef>
              <a:buNone/>
            </a:pPr>
            <a:r>
              <a:rPr lang="en-US" sz="1400" b="0" dirty="0">
                <a:latin typeface="+mn-lt"/>
              </a:rPr>
              <a:t>choosing the step size </a:t>
            </a:r>
          </a:p>
          <a:p>
            <a:pPr marL="0" indent="0" defTabSz="363538">
              <a:spcBef>
                <a:spcPts val="0"/>
              </a:spcBef>
              <a:buNone/>
            </a:pPr>
            <a:r>
              <a:rPr lang="en-US" sz="1400" b="0" dirty="0">
                <a:latin typeface="+mn-lt"/>
              </a:rPr>
              <a:t>can be important!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1348549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Echo cancellation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45021"/>
            <a:ext cx="7939088" cy="456209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Another common use of adaptive filters is </a:t>
            </a:r>
            <a:r>
              <a:rPr lang="en-US" i="1" dirty="0"/>
              <a:t>echo cancellation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r>
              <a:rPr lang="en-US" b="1" dirty="0"/>
              <a:t>A</a:t>
            </a:r>
            <a:r>
              <a:rPr lang="en-US" dirty="0"/>
              <a:t>coustic </a:t>
            </a:r>
            <a:r>
              <a:rPr lang="en-US" b="1" dirty="0"/>
              <a:t>E</a:t>
            </a:r>
            <a:r>
              <a:rPr lang="en-US" dirty="0"/>
              <a:t>cho </a:t>
            </a:r>
            <a:r>
              <a:rPr lang="en-US" b="1" dirty="0"/>
              <a:t>C</a:t>
            </a:r>
            <a:r>
              <a:rPr lang="en-US" dirty="0"/>
              <a:t>ancellation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e.g., for car hands-free units</a:t>
            </a:r>
          </a:p>
          <a:p>
            <a:pPr marL="0" indent="0" defTabSz="461963">
              <a:spcBef>
                <a:spcPts val="0"/>
              </a:spcBef>
              <a:buNone/>
            </a:pPr>
            <a:endParaRPr lang="en-US" dirty="0"/>
          </a:p>
          <a:p>
            <a:pPr marL="0" indent="0" defTabSz="461963">
              <a:spcBef>
                <a:spcPts val="0"/>
              </a:spcBef>
              <a:buNone/>
            </a:pPr>
            <a:endParaRPr lang="en-US" dirty="0"/>
          </a:p>
          <a:p>
            <a:pPr marL="0" indent="0" defTabSz="461963">
              <a:spcBef>
                <a:spcPts val="0"/>
              </a:spcBef>
              <a:buNone/>
            </a:pPr>
            <a:endParaRPr lang="en-US" dirty="0"/>
          </a:p>
          <a:p>
            <a:pPr marL="0" indent="0" defTabSz="461963">
              <a:spcBef>
                <a:spcPts val="0"/>
              </a:spcBef>
              <a:buNone/>
            </a:pPr>
            <a:endParaRPr lang="en-US" dirty="0"/>
          </a:p>
          <a:p>
            <a:pPr defTabSz="461963">
              <a:spcBef>
                <a:spcPts val="0"/>
              </a:spcBef>
            </a:pPr>
            <a:r>
              <a:rPr lang="en-US" b="1" dirty="0"/>
              <a:t>L</a:t>
            </a:r>
            <a:r>
              <a:rPr lang="en-US" dirty="0"/>
              <a:t>ine </a:t>
            </a:r>
            <a:r>
              <a:rPr lang="en-US" b="1" dirty="0"/>
              <a:t>E</a:t>
            </a:r>
            <a:r>
              <a:rPr lang="en-US" dirty="0"/>
              <a:t>cho </a:t>
            </a:r>
            <a:r>
              <a:rPr lang="en-US" b="1" dirty="0"/>
              <a:t>C</a:t>
            </a:r>
            <a:r>
              <a:rPr lang="en-US" dirty="0"/>
              <a:t>ancellation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17</a:t>
            </a:fld>
            <a:endParaRPr lang="en-US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5281613" y="2186151"/>
            <a:ext cx="3615559" cy="1996966"/>
            <a:chOff x="1828800" y="1828800"/>
            <a:chExt cx="5791200" cy="3352800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828800" y="1828800"/>
              <a:ext cx="5791200" cy="3352800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2057400" y="3778250"/>
            <a:ext cx="1371600" cy="1235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" name="Clip" r:id="rId3" imgW="1761480" imgH="1584360" progId="MS_ClipArt_Gallery.2">
                    <p:embed/>
                  </p:oleObj>
                </mc:Choice>
                <mc:Fallback>
                  <p:oleObj name="Clip" r:id="rId3" imgW="1761480" imgH="1584360" progId="MS_ClipArt_Gallery.2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7400" y="3778250"/>
                          <a:ext cx="1371600" cy="1235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V="1">
              <a:off x="2895600" y="1828800"/>
              <a:ext cx="1676400" cy="220980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4572000" y="1828800"/>
              <a:ext cx="3048000" cy="259080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H="1">
              <a:off x="5486400" y="4419600"/>
              <a:ext cx="2133600" cy="76200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 flipV="1">
              <a:off x="2895600" y="4267200"/>
              <a:ext cx="2590800" cy="91440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H="1" flipV="1">
              <a:off x="2057400" y="1828800"/>
              <a:ext cx="838200" cy="220980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H="1">
              <a:off x="1828800" y="1828800"/>
              <a:ext cx="228600" cy="76200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1828800" y="2590800"/>
              <a:ext cx="762000" cy="182880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V="1">
              <a:off x="2590800" y="4267200"/>
              <a:ext cx="152400" cy="15240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 flipV="1">
              <a:off x="3429000" y="2819400"/>
              <a:ext cx="228600" cy="304800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H="1" flipV="1">
              <a:off x="2590800" y="2819400"/>
              <a:ext cx="152400" cy="304800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 flipV="1">
              <a:off x="2895600" y="1828800"/>
              <a:ext cx="4114800" cy="220980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 flipV="1">
              <a:off x="3983038" y="3124200"/>
              <a:ext cx="325437" cy="209550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7010400" y="1828800"/>
              <a:ext cx="609600" cy="30480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 flipH="1">
              <a:off x="4308475" y="2133600"/>
              <a:ext cx="3311525" cy="304800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H="1" flipV="1">
              <a:off x="2743200" y="4267200"/>
              <a:ext cx="1565275" cy="91440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2663040" y="5090829"/>
            <a:ext cx="1066800" cy="156966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 dirty="0">
              <a:solidFill>
                <a:srgbClr val="FC0128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7030A0"/>
                </a:solidFill>
              </a:rPr>
              <a:t>hybrid</a:t>
            </a:r>
          </a:p>
          <a:p>
            <a:pPr>
              <a:spcBef>
                <a:spcPct val="50000"/>
              </a:spcBef>
            </a:pPr>
            <a:endParaRPr lang="en-US" altLang="en-US" sz="2400" dirty="0">
              <a:solidFill>
                <a:srgbClr val="FC0128"/>
              </a:solidFill>
            </a:endParaRPr>
          </a:p>
        </p:txBody>
      </p:sp>
      <p:sp>
        <p:nvSpPr>
          <p:cNvPr id="42" name="Line 8"/>
          <p:cNvSpPr>
            <a:spLocks noChangeShapeType="1"/>
          </p:cNvSpPr>
          <p:nvPr/>
        </p:nvSpPr>
        <p:spPr bwMode="auto">
          <a:xfrm>
            <a:off x="6950877" y="5797267"/>
            <a:ext cx="46037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9"/>
          <p:cNvSpPr>
            <a:spLocks noChangeShapeType="1"/>
          </p:cNvSpPr>
          <p:nvPr/>
        </p:nvSpPr>
        <p:spPr bwMode="auto">
          <a:xfrm>
            <a:off x="6950877" y="5949667"/>
            <a:ext cx="46037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15"/>
          <p:cNvSpPr>
            <a:spLocks noChangeShapeType="1"/>
          </p:cNvSpPr>
          <p:nvPr/>
        </p:nvSpPr>
        <p:spPr bwMode="auto">
          <a:xfrm>
            <a:off x="2213777" y="5787742"/>
            <a:ext cx="46037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16"/>
          <p:cNvSpPr>
            <a:spLocks noChangeShapeType="1"/>
          </p:cNvSpPr>
          <p:nvPr/>
        </p:nvSpPr>
        <p:spPr bwMode="auto">
          <a:xfrm>
            <a:off x="2213777" y="5940142"/>
            <a:ext cx="46037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 Box 19"/>
          <p:cNvSpPr txBox="1">
            <a:spLocks noChangeArrowheads="1"/>
          </p:cNvSpPr>
          <p:nvPr/>
        </p:nvSpPr>
        <p:spPr bwMode="auto">
          <a:xfrm>
            <a:off x="5880902" y="5090829"/>
            <a:ext cx="1066800" cy="156966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 dirty="0">
              <a:solidFill>
                <a:srgbClr val="FC0128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7030A0"/>
                </a:solidFill>
              </a:rPr>
              <a:t>hybrid</a:t>
            </a:r>
          </a:p>
          <a:p>
            <a:pPr>
              <a:spcBef>
                <a:spcPct val="50000"/>
              </a:spcBef>
            </a:pPr>
            <a:endParaRPr lang="en-US" altLang="en-US" sz="2400" dirty="0">
              <a:solidFill>
                <a:srgbClr val="FC0128"/>
              </a:solidFill>
            </a:endParaRPr>
          </a:p>
        </p:txBody>
      </p:sp>
      <p:sp>
        <p:nvSpPr>
          <p:cNvPr id="47" name="Line 20"/>
          <p:cNvSpPr>
            <a:spLocks noChangeShapeType="1"/>
          </p:cNvSpPr>
          <p:nvPr/>
        </p:nvSpPr>
        <p:spPr bwMode="auto">
          <a:xfrm>
            <a:off x="3742540" y="5249579"/>
            <a:ext cx="2151062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8" name="Line 21"/>
          <p:cNvSpPr>
            <a:spLocks noChangeShapeType="1"/>
          </p:cNvSpPr>
          <p:nvPr/>
        </p:nvSpPr>
        <p:spPr bwMode="auto">
          <a:xfrm>
            <a:off x="3729840" y="5481354"/>
            <a:ext cx="2151062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9" name="Line 22"/>
          <p:cNvSpPr>
            <a:spLocks noChangeShapeType="1"/>
          </p:cNvSpPr>
          <p:nvPr/>
        </p:nvSpPr>
        <p:spPr bwMode="auto">
          <a:xfrm>
            <a:off x="3710790" y="6175092"/>
            <a:ext cx="2151062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0" name="Line 23"/>
          <p:cNvSpPr>
            <a:spLocks noChangeShapeType="1"/>
          </p:cNvSpPr>
          <p:nvPr/>
        </p:nvSpPr>
        <p:spPr bwMode="auto">
          <a:xfrm>
            <a:off x="3729840" y="6437029"/>
            <a:ext cx="2151062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1" name="Line 24"/>
          <p:cNvSpPr>
            <a:spLocks noChangeShapeType="1"/>
          </p:cNvSpPr>
          <p:nvPr/>
        </p:nvSpPr>
        <p:spPr bwMode="auto">
          <a:xfrm>
            <a:off x="4818453" y="5352767"/>
            <a:ext cx="15875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24"/>
          <p:cNvSpPr>
            <a:spLocks noChangeShapeType="1"/>
          </p:cNvSpPr>
          <p:nvPr/>
        </p:nvSpPr>
        <p:spPr bwMode="auto">
          <a:xfrm flipH="1">
            <a:off x="4639012" y="6308954"/>
            <a:ext cx="15875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" name="Picture 13" descr="C:\WINDOWS\Application Data\Microsoft\Media Catalog\Downloaded Clips\cl0\SY01625_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48" y="5095497"/>
            <a:ext cx="1335523" cy="94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46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3" descr="C:\WINDOWS\Application Data\Microsoft\Media Catalog\Downloaded Clips\cl0\SY01625_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064" y="5090829"/>
            <a:ext cx="1335523" cy="94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463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92546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Echo suppressors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857" y="1487344"/>
            <a:ext cx="7980031" cy="524100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Telephony hybrids are not perfect 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leaking some amount of echo is sent back to the speaker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If the echo delay is &lt; 20 </a:t>
            </a:r>
            <a:r>
              <a:rPr lang="en-US" dirty="0" err="1"/>
              <a:t>ms</a:t>
            </a:r>
            <a:r>
              <a:rPr lang="en-US" dirty="0"/>
              <a:t> then this is not noticed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but round-trip delay for US coast-to-coast is &gt; 50 </a:t>
            </a:r>
            <a:r>
              <a:rPr lang="en-US" dirty="0" err="1"/>
              <a:t>ms</a:t>
            </a:r>
            <a:endParaRPr lang="en-US" dirty="0"/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	and for satellite conversations the delay is &gt; ½ second</a:t>
            </a:r>
          </a:p>
          <a:p>
            <a:pPr marL="0" indent="0">
              <a:buNone/>
            </a:pPr>
            <a:r>
              <a:rPr lang="en-US" dirty="0"/>
              <a:t>Before the advent of DSPs echo was removed by </a:t>
            </a:r>
            <a:r>
              <a:rPr lang="en-US" i="1" dirty="0"/>
              <a:t>echo suppressors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that chose the louder direction and blocked the opposite direction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 	effectively making telephone conversations half-duplex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		(this still sometimes happens with simple office phones)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/>
              <a:t>For non-speech (fax, modems) echo suppressors are turned off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altLang="en-US" dirty="0"/>
              <a:t>	by sending a 2100 Hz tone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/>
              <a:t>Echo suppression is a waste of full-duplex infrastructure</a:t>
            </a:r>
          </a:p>
          <a:p>
            <a:pPr defTabSz="463550">
              <a:spcBef>
                <a:spcPts val="0"/>
              </a:spcBef>
            </a:pPr>
            <a:r>
              <a:rPr lang="en-US" altLang="en-US" dirty="0"/>
              <a:t>conversation is unnatural </a:t>
            </a:r>
          </a:p>
          <a:p>
            <a:pPr defTabSz="463550">
              <a:spcBef>
                <a:spcPts val="0"/>
              </a:spcBef>
            </a:pPr>
            <a:r>
              <a:rPr lang="en-US" altLang="en-US" dirty="0"/>
              <a:t>hard to break in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speaker hears dead line (so telephones artificially add </a:t>
            </a:r>
            <a:r>
              <a:rPr lang="en-US" altLang="en-US" i="1" dirty="0" err="1"/>
              <a:t>sidetone</a:t>
            </a:r>
            <a:r>
              <a:rPr lang="en-US" altLang="en-US" dirty="0"/>
              <a:t>)</a:t>
            </a:r>
            <a:endParaRPr lang="en-US" altLang="en-US" sz="2400" dirty="0"/>
          </a:p>
          <a:p>
            <a:pPr marL="0" indent="0" defTabSz="463550">
              <a:spcBef>
                <a:spcPts val="1800"/>
              </a:spcBef>
              <a:buNone/>
            </a:pPr>
            <a:r>
              <a:rPr lang="en-US" dirty="0"/>
              <a:t>LEC was one of the first applications of DSPs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243387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Echo cancellers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54149"/>
            <a:ext cx="7939088" cy="26128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a simplistic model of LEC the near end simply estimates the echo 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and subtracts it to send clean (echo-less) speech to the far end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(of course, the far end does the same)</a:t>
            </a:r>
          </a:p>
          <a:p>
            <a:pPr marL="0" indent="0" defTabSz="463550">
              <a:spcBef>
                <a:spcPts val="1200"/>
              </a:spcBef>
              <a:buNone/>
            </a:pPr>
            <a:endParaRPr lang="en-US" dirty="0"/>
          </a:p>
          <a:p>
            <a:pPr marL="0" indent="0" defTabSz="463550">
              <a:spcBef>
                <a:spcPts val="1200"/>
              </a:spcBef>
              <a:buNone/>
            </a:pPr>
            <a:endParaRPr lang="en-US" dirty="0"/>
          </a:p>
          <a:p>
            <a:pPr marL="0" indent="0" defTabSz="463550">
              <a:spcBef>
                <a:spcPts val="1200"/>
              </a:spcBef>
              <a:buNone/>
            </a:pPr>
            <a:endParaRPr lang="en-US" dirty="0"/>
          </a:p>
          <a:p>
            <a:pPr marL="0" indent="0" defTabSz="463550">
              <a:spcBef>
                <a:spcPts val="1200"/>
              </a:spcBef>
              <a:buNone/>
            </a:pPr>
            <a:endParaRPr lang="en-US" dirty="0"/>
          </a:p>
          <a:p>
            <a:pPr marL="0" indent="0" defTabSz="463550">
              <a:spcBef>
                <a:spcPts val="1200"/>
              </a:spcBef>
              <a:buNone/>
            </a:pPr>
            <a:endParaRPr lang="en-US" dirty="0"/>
          </a:p>
          <a:p>
            <a:pPr marL="0" indent="0" defTabSz="463550">
              <a:spcBef>
                <a:spcPts val="1200"/>
              </a:spcBef>
              <a:buNone/>
            </a:pPr>
            <a:r>
              <a:rPr lang="en-US" dirty="0"/>
              <a:t>Real LECs have additional elements, including</a:t>
            </a:r>
          </a:p>
          <a:p>
            <a:pPr defTabSz="463550">
              <a:spcBef>
                <a:spcPts val="0"/>
              </a:spcBef>
            </a:pPr>
            <a:r>
              <a:rPr lang="en-US" dirty="0"/>
              <a:t>double-talk detectors (</a:t>
            </a:r>
            <a:r>
              <a:rPr lang="en-US" dirty="0" err="1"/>
              <a:t>Geigel</a:t>
            </a:r>
            <a:r>
              <a:rPr lang="en-US" dirty="0"/>
              <a:t> algorithm)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 to freeze adaptation when both sides are speaking</a:t>
            </a:r>
          </a:p>
          <a:p>
            <a:pPr defTabSz="463550">
              <a:spcBef>
                <a:spcPts val="0"/>
              </a:spcBef>
            </a:pPr>
            <a:r>
              <a:rPr lang="en-US" dirty="0"/>
              <a:t>nonlinear processing (center clipping) to remove residual echo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19</a:t>
            </a:fld>
            <a:endParaRPr lang="en-US" altLang="en-US"/>
          </a:p>
        </p:txBody>
      </p:sp>
      <p:grpSp>
        <p:nvGrpSpPr>
          <p:cNvPr id="35" name="Group 34"/>
          <p:cNvGrpSpPr/>
          <p:nvPr/>
        </p:nvGrpSpPr>
        <p:grpSpPr>
          <a:xfrm>
            <a:off x="1938338" y="2581018"/>
            <a:ext cx="4735513" cy="1953986"/>
            <a:chOff x="1863725" y="4462689"/>
            <a:chExt cx="4735513" cy="1953986"/>
          </a:xfrm>
        </p:grpSpPr>
        <p:sp>
          <p:nvSpPr>
            <p:cNvPr id="5" name="Text Box 1059"/>
            <p:cNvSpPr txBox="1">
              <a:spLocks noChangeArrowheads="1"/>
            </p:cNvSpPr>
            <p:nvPr/>
          </p:nvSpPr>
          <p:spPr bwMode="auto">
            <a:xfrm rot="16200000">
              <a:off x="1351757" y="5428456"/>
              <a:ext cx="142081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dirty="0"/>
                <a:t>near end</a:t>
              </a:r>
            </a:p>
          </p:txBody>
        </p:sp>
        <p:sp>
          <p:nvSpPr>
            <p:cNvPr id="6" name="Line 1060"/>
            <p:cNvSpPr>
              <a:spLocks noChangeShapeType="1"/>
            </p:cNvSpPr>
            <p:nvPr/>
          </p:nvSpPr>
          <p:spPr bwMode="auto">
            <a:xfrm>
              <a:off x="2509838" y="5330825"/>
              <a:ext cx="3476625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1061"/>
            <p:cNvSpPr>
              <a:spLocks noChangeShapeType="1"/>
            </p:cNvSpPr>
            <p:nvPr/>
          </p:nvSpPr>
          <p:spPr bwMode="auto">
            <a:xfrm>
              <a:off x="2509838" y="5995988"/>
              <a:ext cx="3476625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1063"/>
            <p:cNvSpPr>
              <a:spLocks noChangeShapeType="1"/>
            </p:cNvSpPr>
            <p:nvPr/>
          </p:nvSpPr>
          <p:spPr bwMode="auto">
            <a:xfrm flipH="1">
              <a:off x="4478338" y="5995238"/>
              <a:ext cx="138614" cy="5071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1070"/>
            <p:cNvSpPr txBox="1">
              <a:spLocks noChangeArrowheads="1"/>
            </p:cNvSpPr>
            <p:nvPr/>
          </p:nvSpPr>
          <p:spPr bwMode="auto">
            <a:xfrm rot="5400000">
              <a:off x="5851526" y="5530850"/>
              <a:ext cx="10985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dirty="0"/>
                <a:t>far end</a:t>
              </a:r>
              <a:endParaRPr lang="en-US" altLang="en-US" sz="1800" dirty="0"/>
            </a:p>
          </p:txBody>
        </p:sp>
        <p:sp>
          <p:nvSpPr>
            <p:cNvPr id="11" name="Oval 1076"/>
            <p:cNvSpPr>
              <a:spLocks noChangeArrowheads="1"/>
            </p:cNvSpPr>
            <p:nvPr/>
          </p:nvSpPr>
          <p:spPr bwMode="auto">
            <a:xfrm flipV="1">
              <a:off x="3328988" y="5170488"/>
              <a:ext cx="339725" cy="344487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077"/>
            <p:cNvSpPr>
              <a:spLocks noChangeShapeType="1"/>
            </p:cNvSpPr>
            <p:nvPr/>
          </p:nvSpPr>
          <p:spPr bwMode="auto">
            <a:xfrm flipV="1">
              <a:off x="3505200" y="5172075"/>
              <a:ext cx="0" cy="34290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078"/>
            <p:cNvSpPr>
              <a:spLocks noChangeShapeType="1"/>
            </p:cNvSpPr>
            <p:nvPr/>
          </p:nvSpPr>
          <p:spPr bwMode="auto">
            <a:xfrm flipV="1">
              <a:off x="3336925" y="5346700"/>
              <a:ext cx="331788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079"/>
            <p:cNvSpPr>
              <a:spLocks noChangeShapeType="1"/>
            </p:cNvSpPr>
            <p:nvPr/>
          </p:nvSpPr>
          <p:spPr bwMode="auto">
            <a:xfrm>
              <a:off x="3505200" y="5516563"/>
              <a:ext cx="0" cy="48895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080"/>
            <p:cNvSpPr txBox="1">
              <a:spLocks noChangeArrowheads="1"/>
            </p:cNvSpPr>
            <p:nvPr/>
          </p:nvSpPr>
          <p:spPr bwMode="auto">
            <a:xfrm flipV="1">
              <a:off x="3505200" y="5226050"/>
              <a:ext cx="350838" cy="823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dirty="0"/>
                <a:t>-</a:t>
              </a:r>
            </a:p>
          </p:txBody>
        </p:sp>
        <p:sp>
          <p:nvSpPr>
            <p:cNvPr id="16" name="Rectangle 1081"/>
            <p:cNvSpPr>
              <a:spLocks noChangeArrowheads="1"/>
            </p:cNvSpPr>
            <p:nvPr/>
          </p:nvSpPr>
          <p:spPr bwMode="auto">
            <a:xfrm flipV="1">
              <a:off x="3433763" y="5683250"/>
              <a:ext cx="152400" cy="176213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Arc 1086"/>
            <p:cNvSpPr>
              <a:spLocks/>
            </p:cNvSpPr>
            <p:nvPr/>
          </p:nvSpPr>
          <p:spPr bwMode="auto">
            <a:xfrm flipH="1" flipV="1">
              <a:off x="2578100" y="5649913"/>
              <a:ext cx="190500" cy="17462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Arc 1087"/>
            <p:cNvSpPr>
              <a:spLocks/>
            </p:cNvSpPr>
            <p:nvPr/>
          </p:nvSpPr>
          <p:spPr bwMode="auto">
            <a:xfrm flipH="1">
              <a:off x="2578100" y="5476875"/>
              <a:ext cx="190500" cy="17303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092"/>
            <p:cNvSpPr>
              <a:spLocks noChangeShapeType="1"/>
            </p:cNvSpPr>
            <p:nvPr/>
          </p:nvSpPr>
          <p:spPr bwMode="auto">
            <a:xfrm flipH="1" flipV="1">
              <a:off x="2768600" y="5824538"/>
              <a:ext cx="522288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093"/>
            <p:cNvSpPr>
              <a:spLocks noChangeShapeType="1"/>
            </p:cNvSpPr>
            <p:nvPr/>
          </p:nvSpPr>
          <p:spPr bwMode="auto">
            <a:xfrm flipH="1" flipV="1">
              <a:off x="2768600" y="5476875"/>
              <a:ext cx="522288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094"/>
            <p:cNvSpPr>
              <a:spLocks noChangeShapeType="1"/>
            </p:cNvSpPr>
            <p:nvPr/>
          </p:nvSpPr>
          <p:spPr bwMode="auto">
            <a:xfrm flipH="1" flipV="1">
              <a:off x="2867025" y="5824538"/>
              <a:ext cx="184150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095"/>
            <p:cNvSpPr>
              <a:spLocks noChangeShapeType="1"/>
            </p:cNvSpPr>
            <p:nvPr/>
          </p:nvSpPr>
          <p:spPr bwMode="auto">
            <a:xfrm flipV="1">
              <a:off x="2867025" y="5476875"/>
              <a:ext cx="196850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100"/>
            <p:cNvSpPr>
              <a:spLocks noChangeShapeType="1"/>
            </p:cNvSpPr>
            <p:nvPr/>
          </p:nvSpPr>
          <p:spPr bwMode="auto">
            <a:xfrm flipV="1">
              <a:off x="3790950" y="5184775"/>
              <a:ext cx="1689100" cy="0"/>
            </a:xfrm>
            <a:prstGeom prst="line">
              <a:avLst/>
            </a:prstGeom>
            <a:noFill/>
            <a:ln w="28575">
              <a:solidFill>
                <a:srgbClr val="114FFB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1101"/>
            <p:cNvSpPr txBox="1">
              <a:spLocks noChangeArrowheads="1"/>
            </p:cNvSpPr>
            <p:nvPr/>
          </p:nvSpPr>
          <p:spPr bwMode="auto">
            <a:xfrm>
              <a:off x="3890312" y="4855184"/>
              <a:ext cx="149701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dirty="0">
                  <a:solidFill>
                    <a:srgbClr val="114FFB"/>
                  </a:solidFill>
                </a:rPr>
                <a:t>clean speech</a:t>
              </a:r>
            </a:p>
          </p:txBody>
        </p:sp>
        <p:sp>
          <p:nvSpPr>
            <p:cNvPr id="25" name="Text Box 1102"/>
            <p:cNvSpPr txBox="1">
              <a:spLocks noChangeArrowheads="1"/>
            </p:cNvSpPr>
            <p:nvPr/>
          </p:nvSpPr>
          <p:spPr bwMode="auto">
            <a:xfrm>
              <a:off x="2601913" y="6049963"/>
              <a:ext cx="1087437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accent1"/>
                  </a:solidFill>
                </a:rPr>
                <a:t>echo path</a:t>
              </a:r>
            </a:p>
          </p:txBody>
        </p:sp>
        <p:sp>
          <p:nvSpPr>
            <p:cNvPr id="29" name="Rectangle 1118"/>
            <p:cNvSpPr>
              <a:spLocks noChangeArrowheads="1"/>
            </p:cNvSpPr>
            <p:nvPr/>
          </p:nvSpPr>
          <p:spPr bwMode="auto">
            <a:xfrm>
              <a:off x="2260600" y="5172075"/>
              <a:ext cx="249238" cy="930275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1119"/>
            <p:cNvSpPr>
              <a:spLocks noChangeArrowheads="1"/>
            </p:cNvSpPr>
            <p:nvPr/>
          </p:nvSpPr>
          <p:spPr bwMode="auto">
            <a:xfrm>
              <a:off x="5986463" y="5172075"/>
              <a:ext cx="249237" cy="930275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2" name="Straight Arrow Connector 31"/>
            <p:cNvCxnSpPr/>
            <p:nvPr/>
          </p:nvCxnSpPr>
          <p:spPr bwMode="auto">
            <a:xfrm flipV="1">
              <a:off x="3350573" y="5613245"/>
              <a:ext cx="343694" cy="35639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3" name="Line 1063"/>
            <p:cNvSpPr>
              <a:spLocks noChangeShapeType="1"/>
            </p:cNvSpPr>
            <p:nvPr/>
          </p:nvSpPr>
          <p:spPr bwMode="auto">
            <a:xfrm flipV="1">
              <a:off x="4562497" y="5334200"/>
              <a:ext cx="176213" cy="8218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509838" y="4462689"/>
              <a:ext cx="838691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800" dirty="0">
                  <a:solidFill>
                    <a:srgbClr val="7030A0"/>
                  </a:solidFill>
                </a:rPr>
                <a:t>speech</a:t>
              </a:r>
            </a:p>
            <a:p>
              <a:pPr algn="ctr"/>
              <a:r>
                <a:rPr lang="en-US" sz="1800" dirty="0">
                  <a:solidFill>
                    <a:srgbClr val="7030A0"/>
                  </a:solidFill>
                </a:rPr>
                <a:t>+</a:t>
              </a:r>
            </a:p>
            <a:p>
              <a:pPr algn="ctr"/>
              <a:r>
                <a:rPr lang="en-US" sz="1800" dirty="0">
                  <a:solidFill>
                    <a:srgbClr val="7030A0"/>
                  </a:solidFill>
                </a:rPr>
                <a:t>echo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53893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Signal similarity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768" y="1450427"/>
            <a:ext cx="8266670" cy="502451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tx1"/>
                </a:solidFill>
              </a:rPr>
              <a:t>We often need to know how </a:t>
            </a:r>
            <a:r>
              <a:rPr lang="en-US" sz="2000" i="1" dirty="0">
                <a:solidFill>
                  <a:schemeClr val="tx1"/>
                </a:solidFill>
              </a:rPr>
              <a:t>similar</a:t>
            </a:r>
            <a:r>
              <a:rPr lang="en-US" sz="2000" dirty="0">
                <a:solidFill>
                  <a:schemeClr val="tx1"/>
                </a:solidFill>
              </a:rPr>
              <a:t> two signals </a:t>
            </a:r>
            <a:r>
              <a:rPr lang="en-US" sz="2000" b="1" i="1" dirty="0">
                <a:solidFill>
                  <a:schemeClr val="tx1"/>
                </a:solidFill>
              </a:rPr>
              <a:t>x</a:t>
            </a:r>
            <a:r>
              <a:rPr lang="en-US" sz="2000" dirty="0">
                <a:solidFill>
                  <a:schemeClr val="tx1"/>
                </a:solidFill>
              </a:rPr>
              <a:t> and </a:t>
            </a:r>
            <a:r>
              <a:rPr lang="en-US" sz="2000" b="1" i="1" dirty="0">
                <a:solidFill>
                  <a:schemeClr val="tx1"/>
                </a:solidFill>
              </a:rPr>
              <a:t>y</a:t>
            </a:r>
            <a:r>
              <a:rPr lang="en-US" sz="2000" dirty="0">
                <a:solidFill>
                  <a:schemeClr val="tx1"/>
                </a:solidFill>
              </a:rPr>
              <a:t> are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for example, to detect the appearance of a single in noise</a:t>
            </a:r>
          </a:p>
          <a:p>
            <a:pPr marL="0" indent="0" defTabSz="461963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>
                <a:solidFill>
                  <a:schemeClr val="tx1"/>
                </a:solidFill>
              </a:rPr>
              <a:t>In radar we transmit a known signal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the signal propagates in space until it is reflected by a target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tx1"/>
                </a:solidFill>
              </a:rPr>
              <a:t>		it then travels back and is received by the radar receiver</a:t>
            </a:r>
          </a:p>
          <a:p>
            <a:pPr marL="0" indent="0" defTabSz="461963">
              <a:lnSpc>
                <a:spcPct val="100000"/>
              </a:lnSpc>
              <a:buNone/>
            </a:pPr>
            <a:r>
              <a:rPr lang="en-US" dirty="0"/>
              <a:t>By accurately detecting the exact time that the signal is received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and subtracting the exact time it was transmitted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	we can deduce the distance to the target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However, due to </a:t>
            </a:r>
          </a:p>
          <a:p>
            <a:pPr defTabSz="461963">
              <a:spcBef>
                <a:spcPts val="0"/>
              </a:spcBef>
            </a:pPr>
            <a:r>
              <a:rPr lang="en-US" dirty="0"/>
              <a:t>the 1/r</a:t>
            </a:r>
            <a:r>
              <a:rPr lang="en-US" baseline="30000" dirty="0"/>
              <a:t>2</a:t>
            </a:r>
            <a:r>
              <a:rPr lang="en-US" dirty="0"/>
              <a:t> propagation loss </a:t>
            </a:r>
          </a:p>
          <a:p>
            <a:pPr defTabSz="461963">
              <a:spcBef>
                <a:spcPts val="0"/>
              </a:spcBef>
            </a:pPr>
            <a:r>
              <a:rPr lang="en-US" dirty="0"/>
              <a:t>the minute amount of energy reflected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tx1"/>
                </a:solidFill>
              </a:rPr>
              <a:t>the signal received is very weak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while the noise may be large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 defTabSz="461963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dirty="0"/>
              <a:t>We need a very sensitive way to detect the known signal in noise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432106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Realistic LEC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20</a:t>
            </a:fld>
            <a:endParaRPr lang="en-US" alt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8E3DF13-B0F6-4ED3-97BE-56DC746444FD}"/>
              </a:ext>
            </a:extLst>
          </p:cNvPr>
          <p:cNvGrpSpPr/>
          <p:nvPr/>
        </p:nvGrpSpPr>
        <p:grpSpPr>
          <a:xfrm>
            <a:off x="573161" y="2362200"/>
            <a:ext cx="7572375" cy="2579670"/>
            <a:chOff x="573161" y="2362200"/>
            <a:chExt cx="7572375" cy="257967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3161" y="2362200"/>
              <a:ext cx="7572375" cy="2579670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1A1F042-D3DB-45F3-A730-4D1E35F4CF28}"/>
                </a:ext>
              </a:extLst>
            </p:cNvPr>
            <p:cNvCxnSpPr/>
            <p:nvPr/>
          </p:nvCxnSpPr>
          <p:spPr bwMode="auto">
            <a:xfrm>
              <a:off x="6472719" y="2362200"/>
              <a:ext cx="55480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62093739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 in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6663"/>
            <a:ext cx="7772400" cy="4660450"/>
          </a:xfrm>
        </p:spPr>
        <p:txBody>
          <a:bodyPr/>
          <a:lstStyle/>
          <a:p>
            <a:pPr marL="0" indent="0" defTabSz="463550">
              <a:buNone/>
            </a:pPr>
            <a:r>
              <a:rPr lang="en-US" dirty="0"/>
              <a:t>The LEC mechanism</a:t>
            </a:r>
          </a:p>
          <a:p>
            <a:pPr defTabSz="463550"/>
            <a:r>
              <a:rPr lang="en-US" dirty="0"/>
              <a:t>places samples received from the far-end into the X buffer</a:t>
            </a:r>
          </a:p>
          <a:p>
            <a:pPr defTabSz="463550"/>
            <a:r>
              <a:rPr lang="en-US" dirty="0"/>
              <a:t>convolves them with the current filter (called the H register)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obtaining the echo estimate </a:t>
            </a:r>
          </a:p>
          <a:p>
            <a:pPr defTabSz="463550"/>
            <a:r>
              <a:rPr lang="en-US" dirty="0"/>
              <a:t>subtracts the echo estimate from the near-end samples</a:t>
            </a:r>
          </a:p>
          <a:p>
            <a:pPr marL="0" indent="0" defTabSz="463550">
              <a:spcBef>
                <a:spcPts val="1200"/>
              </a:spcBef>
              <a:buNone/>
            </a:pPr>
            <a:r>
              <a:rPr lang="en-US" dirty="0"/>
              <a:t>How is the filter adaptation done?</a:t>
            </a:r>
          </a:p>
          <a:p>
            <a:pPr marL="0" indent="0" defTabSz="463550">
              <a:spcBef>
                <a:spcPts val="1200"/>
              </a:spcBef>
              <a:buNone/>
            </a:pPr>
            <a:r>
              <a:rPr lang="en-US" dirty="0"/>
              <a:t>Assume that only the far-end subscriber is talking 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then the signal at the input to the </a:t>
            </a:r>
            <a:r>
              <a:rPr lang="en-US" dirty="0" err="1"/>
              <a:t>subtracter</a:t>
            </a:r>
            <a:r>
              <a:rPr lang="en-US" dirty="0"/>
              <a:t> is unwanted echo 		generated by the near-end hybrid and telephone </a:t>
            </a:r>
          </a:p>
          <a:p>
            <a:pPr marL="0" indent="0" defTabSz="463550">
              <a:buNone/>
            </a:pPr>
            <a:r>
              <a:rPr lang="en-US" dirty="0"/>
              <a:t>The adaptation mechanism varies the filter coefficients 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minimizing the energy at the output of the </a:t>
            </a:r>
            <a:r>
              <a:rPr lang="en-US" dirty="0" err="1"/>
              <a:t>subtracter</a:t>
            </a:r>
            <a:r>
              <a:rPr lang="en-US" dirty="0"/>
              <a:t> </a:t>
            </a:r>
          </a:p>
          <a:p>
            <a:pPr marL="0" indent="0" defTabSz="463550">
              <a:buNone/>
            </a:pPr>
            <a:r>
              <a:rPr lang="en-US" dirty="0"/>
              <a:t>If the far-end is quiet or double-talk is detected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the adaptation algorithm automatically stops updating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7443950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520792"/>
                <a:ext cx="7728735" cy="509749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 problem that arises in data communications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can model the channel distortion as </a:t>
                </a:r>
              </a:p>
              <a:p>
                <a:r>
                  <a:rPr lang="en-US" dirty="0"/>
                  <a:t>filtering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Y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l-GR" dirty="0"/>
                      <m:t>ω</m:t>
                    </m:r>
                    <m:r>
                      <m:rPr>
                        <m:nor/>
                      </m:rPr>
                      <a:rPr lang="en-US" dirty="0"/>
                      <m:t>) = </m:t>
                    </m:r>
                    <m:r>
                      <m:rPr>
                        <m:nor/>
                      </m:rPr>
                      <a:rPr lang="en-US" dirty="0"/>
                      <m:t>H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l-GR" dirty="0"/>
                      <m:t>ω</m:t>
                    </m:r>
                    <m:r>
                      <m:rPr>
                        <m:nor/>
                      </m:rPr>
                      <a:rPr lang="en-US" dirty="0"/>
                      <m:t>) 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l-GR" dirty="0"/>
                      <m:t>ω</m:t>
                    </m:r>
                    <m:r>
                      <m:rPr>
                        <m:nor/>
                      </m:rPr>
                      <a:rPr lang="en-US" dirty="0"/>
                      <m:t>)</m:t>
                    </m:r>
                  </m:oMath>
                </a14:m>
                <a:r>
                  <a:rPr lang="en-US" dirty="0"/>
                  <a:t>  i.e.,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 i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l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l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dirty="0"/>
                  <a:t>  </a:t>
                </a:r>
              </a:p>
              <a:p>
                <a:r>
                  <a:rPr lang="en-US" dirty="0">
                    <a:solidFill>
                      <a:schemeClr val="accent4">
                        <a:lumMod val="50000"/>
                        <a:lumOff val="50000"/>
                      </a:schemeClr>
                    </a:solidFill>
                  </a:rPr>
                  <a:t>adding noise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4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4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4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i="1">
                            <a:solidFill>
                              <a:schemeClr val="accent4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4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4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4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chemeClr val="accent4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solidFill>
                                  <a:schemeClr val="accent4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4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4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>
                                <a:solidFill>
                                  <a:schemeClr val="accent4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4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>
                            <a:solidFill>
                              <a:schemeClr val="accent4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4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>
                    <a:solidFill>
                      <a:schemeClr val="accent4">
                        <a:lumMod val="50000"/>
                        <a:lumOff val="50000"/>
                      </a:schemeClr>
                    </a:solidFill>
                  </a:rPr>
                  <a:t> 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/>
                  <a:t>Recovering the original signal </a:t>
                </a:r>
              </a:p>
              <a:p>
                <a:pPr marL="0" indent="0" defTabSz="461963">
                  <a:spcBef>
                    <a:spcPts val="0"/>
                  </a:spcBef>
                  <a:buNone/>
                </a:pPr>
                <a:r>
                  <a:rPr lang="en-US" dirty="0"/>
                  <a:t>	requires applying the </a:t>
                </a:r>
                <a:r>
                  <a:rPr lang="en-US" i="1" dirty="0"/>
                  <a:t>inverse</a:t>
                </a:r>
                <a:r>
                  <a:rPr lang="en-US" dirty="0"/>
                  <a:t> of the channel filter (equalization)</a:t>
                </a:r>
              </a:p>
              <a:p>
                <a:pPr marL="0" indent="0" defTabSz="461963">
                  <a:spcBef>
                    <a:spcPts val="0"/>
                  </a:spcBef>
                  <a:buNone/>
                </a:pPr>
                <a:r>
                  <a:rPr lang="en-US" dirty="0"/>
                  <a:t>		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/>
                      <m:t>X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l-GR" dirty="0"/>
                      <m:t>ω</m:t>
                    </m:r>
                    <m:r>
                      <m:rPr>
                        <m:nor/>
                      </m:rPr>
                      <a:rPr lang="en-US" dirty="0"/>
                      <m:t>) = </m:t>
                    </m:r>
                    <m:r>
                      <m:rPr>
                        <m:nor/>
                      </m:rPr>
                      <a:rPr lang="en-US" b="0" i="0" dirty="0" smtClean="0"/>
                      <m:t>G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l-GR" dirty="0"/>
                      <m:t>ω</m:t>
                    </m:r>
                    <m:r>
                      <m:rPr>
                        <m:nor/>
                      </m:rPr>
                      <a:rPr lang="en-US" dirty="0"/>
                      <m:t>) </m:t>
                    </m:r>
                    <m:r>
                      <m:rPr>
                        <m:nor/>
                      </m:rPr>
                      <a:rPr lang="en-US" b="0" i="0" dirty="0" smtClean="0"/>
                      <m:t>Y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l-GR" dirty="0"/>
                      <m:t>ω</m:t>
                    </m:r>
                    <m:r>
                      <m:rPr>
                        <m:nor/>
                      </m:rPr>
                      <a:rPr lang="en-US" dirty="0"/>
                      <m:t>)</m:t>
                    </m:r>
                  </m:oMath>
                </a14:m>
                <a:r>
                  <a:rPr lang="en-US" dirty="0"/>
                  <a:t> i.e.,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dirty="0"/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b="0" dirty="0"/>
                  <a:t>For this we need to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find the channel filter coefficients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invert the filter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rgbClr val="002060"/>
                    </a:solidFill>
                  </a:rPr>
                  <a:t>Equalizers are also used in stereo audio systems. Why 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520792"/>
                <a:ext cx="7728735" cy="5097496"/>
              </a:xfrm>
              <a:blipFill rotWithShape="0">
                <a:blip r:embed="rId2"/>
                <a:stretch>
                  <a:fillRect l="-868" t="-478" r="-631" b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784334" y="2154274"/>
            <a:ext cx="12834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+mn-lt"/>
              </a:rPr>
              <a:t>transmitter</a:t>
            </a:r>
            <a:endParaRPr lang="en-US" b="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1019" y="2146435"/>
            <a:ext cx="12834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+mn-lt"/>
              </a:rPr>
              <a:t>  receiver</a:t>
            </a:r>
            <a:endParaRPr lang="en-US" b="0" dirty="0">
              <a:latin typeface="+mn-lt"/>
            </a:endParaRPr>
          </a:p>
        </p:txBody>
      </p:sp>
      <p:cxnSp>
        <p:nvCxnSpPr>
          <p:cNvPr id="10" name="Straight Connector 9"/>
          <p:cNvCxnSpPr>
            <a:stCxn id="6" idx="3"/>
            <a:endCxn id="8" idx="1"/>
          </p:cNvCxnSpPr>
          <p:nvPr/>
        </p:nvCxnSpPr>
        <p:spPr bwMode="auto">
          <a:xfrm flipV="1">
            <a:off x="3067758" y="2331101"/>
            <a:ext cx="1913261" cy="783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522847" y="2059807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latin typeface="+mn-lt"/>
              </a:rPr>
              <a:t>distorting</a:t>
            </a:r>
          </a:p>
          <a:p>
            <a:r>
              <a:rPr lang="en-US" sz="1400" b="0" dirty="0">
                <a:latin typeface="+mn-lt"/>
              </a:rPr>
              <a:t> channel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5240" y="5632541"/>
            <a:ext cx="3864737" cy="59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086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Multipath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69631" y="1308100"/>
            <a:ext cx="8188569" cy="4799013"/>
          </a:xfrm>
        </p:spPr>
        <p:txBody>
          <a:bodyPr/>
          <a:lstStyle/>
          <a:p>
            <a:pPr marL="0" indent="0" defTabSz="457200">
              <a:buNone/>
            </a:pPr>
            <a:r>
              <a:rPr lang="en-US" dirty="0"/>
              <a:t>What happens when a signal is received over a </a:t>
            </a:r>
            <a:r>
              <a:rPr lang="en-US" dirty="0">
                <a:solidFill>
                  <a:schemeClr val="accent6"/>
                </a:solidFill>
              </a:rPr>
              <a:t>primary (shortest) path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and also over </a:t>
            </a:r>
            <a:r>
              <a:rPr lang="en-US" dirty="0">
                <a:solidFill>
                  <a:srgbClr val="FF3300"/>
                </a:solidFill>
              </a:rPr>
              <a:t>delayed paths </a:t>
            </a:r>
            <a:r>
              <a:rPr lang="en-US" dirty="0"/>
              <a:t>(e.g. reflections off buildings) ?</a:t>
            </a:r>
          </a:p>
          <a:p>
            <a:pPr marL="0" indent="0" defTabSz="457200">
              <a:spcBef>
                <a:spcPts val="1200"/>
              </a:spcBef>
              <a:buNone/>
            </a:pPr>
            <a:r>
              <a:rPr lang="en-US" dirty="0"/>
              <a:t>The composite signal contains echoes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and is thus an MA filtered version of the original	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67724" y="3725093"/>
            <a:ext cx="7921088" cy="2343177"/>
            <a:chOff x="367724" y="3725093"/>
            <a:chExt cx="7921088" cy="234317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4243" y="3725093"/>
              <a:ext cx="6556917" cy="54666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6214" y="4394963"/>
              <a:ext cx="6556917" cy="23337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8614" y="4658873"/>
              <a:ext cx="6556917" cy="23337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1014" y="4922783"/>
              <a:ext cx="6556917" cy="23337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3414" y="5186693"/>
              <a:ext cx="6556917" cy="23337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5814" y="5450603"/>
              <a:ext cx="6556917" cy="23337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68214" y="5714513"/>
              <a:ext cx="6556917" cy="23337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742249" y="3879674"/>
              <a:ext cx="1546563" cy="237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latin typeface="+mn-lt"/>
                </a:rPr>
                <a:t>primary path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 rot="3542407">
              <a:off x="7175597" y="5037411"/>
              <a:ext cx="1546563" cy="237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latin typeface="+mn-lt"/>
                </a:rPr>
                <a:t>delayed paths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8736" y="4892252"/>
              <a:ext cx="445788" cy="672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4400" b="1" dirty="0">
                  <a:latin typeface="+mn-lt"/>
                </a:rPr>
                <a:t>+</a:t>
              </a:r>
              <a:endParaRPr lang="en-US" sz="1100" b="1" dirty="0">
                <a:latin typeface="+mn-lt"/>
              </a:endParaRPr>
            </a:p>
          </p:txBody>
        </p:sp>
        <p:cxnSp>
          <p:nvCxnSpPr>
            <p:cNvPr id="23" name="Straight Connector 22"/>
            <p:cNvCxnSpPr>
              <a:endCxn id="8" idx="1"/>
            </p:cNvCxnSpPr>
            <p:nvPr/>
          </p:nvCxnSpPr>
          <p:spPr>
            <a:xfrm>
              <a:off x="494241" y="4511652"/>
              <a:ext cx="311973" cy="1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67724" y="4505204"/>
              <a:ext cx="542075" cy="381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accent1"/>
                  </a:solidFill>
                  <a:latin typeface="+mn-lt"/>
                </a:rPr>
                <a:t>min </a:t>
              </a:r>
            </a:p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accent1"/>
                  </a:solidFill>
                  <a:latin typeface="+mn-lt"/>
                </a:rPr>
                <a:t>delay</a:t>
              </a:r>
            </a:p>
          </p:txBody>
        </p:sp>
        <p:cxnSp>
          <p:nvCxnSpPr>
            <p:cNvPr id="30" name="Straight Connector 29"/>
            <p:cNvCxnSpPr>
              <a:endCxn id="15" idx="1"/>
            </p:cNvCxnSpPr>
            <p:nvPr/>
          </p:nvCxnSpPr>
          <p:spPr>
            <a:xfrm flipV="1">
              <a:off x="494241" y="5831203"/>
              <a:ext cx="1073973" cy="22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602934" y="5832051"/>
              <a:ext cx="922225" cy="236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accent1"/>
                  </a:solidFill>
                  <a:latin typeface="+mn-lt"/>
                </a:rPr>
                <a:t>max delay</a:t>
              </a:r>
            </a:p>
          </p:txBody>
        </p:sp>
      </p:grpSp>
      <p:pic>
        <p:nvPicPr>
          <p:cNvPr id="14338" name="Picture 2" descr="Image result for build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160" y="2370228"/>
            <a:ext cx="903203" cy="90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12084">
            <a:off x="8336224" y="1870034"/>
            <a:ext cx="224583" cy="315757"/>
          </a:xfrm>
          <a:prstGeom prst="rect">
            <a:avLst/>
          </a:prstGeom>
        </p:spPr>
      </p:pic>
      <p:pic>
        <p:nvPicPr>
          <p:cNvPr id="22" name="Picture 7" descr="bts-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275" y="3270699"/>
            <a:ext cx="320393" cy="84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8442423" y="2235388"/>
            <a:ext cx="165223" cy="941124"/>
          </a:xfrm>
          <a:prstGeom prst="straightConnector1">
            <a:avLst/>
          </a:prstGeom>
          <a:ln w="1905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7707657" y="2885333"/>
            <a:ext cx="827578" cy="4447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733448" y="2196544"/>
            <a:ext cx="652255" cy="63469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7710891" y="2975040"/>
            <a:ext cx="827578" cy="4447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7724359" y="3077399"/>
            <a:ext cx="827578" cy="4447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7697958" y="2098424"/>
            <a:ext cx="652255" cy="63469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7724359" y="2008717"/>
            <a:ext cx="604624" cy="59847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5088" y="6618288"/>
            <a:ext cx="1458912" cy="239712"/>
          </a:xfrm>
        </p:spPr>
        <p:txBody>
          <a:bodyPr/>
          <a:lstStyle/>
          <a:p>
            <a:r>
              <a:rPr lang="en-US" altLang="en-US" dirty="0"/>
              <a:t>Y(J)S   DSP     Slide 23</a:t>
            </a:r>
          </a:p>
        </p:txBody>
      </p:sp>
    </p:spTree>
    <p:extLst>
      <p:ext uri="{BB962C8B-B14F-4D97-AF65-F5344CB8AC3E}">
        <p14:creationId xmlns:p14="http://schemas.microsoft.com/office/powerpoint/2010/main" val="4011780045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equalizer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30417"/>
            <a:ext cx="7772400" cy="457669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we start the transmission with a known signal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then finding the channel filter is a system identification problem</a:t>
            </a:r>
          </a:p>
          <a:p>
            <a:pPr marL="0" indent="0" defTabSz="461963">
              <a:buNone/>
            </a:pPr>
            <a:r>
              <a:rPr lang="en-US" dirty="0"/>
              <a:t>In particular, if we assume that the channel filter </a:t>
            </a:r>
          </a:p>
          <a:p>
            <a:pPr defTabSz="461963">
              <a:spcBef>
                <a:spcPts val="0"/>
              </a:spcBef>
            </a:pPr>
            <a:r>
              <a:rPr lang="en-US" dirty="0"/>
              <a:t>is MA then we need to solve Wiener-</a:t>
            </a:r>
            <a:r>
              <a:rPr lang="en-US" dirty="0" err="1"/>
              <a:t>Hopf</a:t>
            </a:r>
            <a:r>
              <a:rPr lang="en-US" dirty="0"/>
              <a:t> equations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	and the inverse filter will be AR  </a:t>
            </a:r>
            <a:r>
              <a:rPr lang="en-US" dirty="0">
                <a:solidFill>
                  <a:srgbClr val="002060"/>
                </a:solidFill>
              </a:rPr>
              <a:t>why?</a:t>
            </a:r>
          </a:p>
          <a:p>
            <a:pPr defTabSz="461963">
              <a:spcBef>
                <a:spcPts val="0"/>
              </a:spcBef>
            </a:pPr>
            <a:r>
              <a:rPr lang="en-US" dirty="0"/>
              <a:t>is AR then we need to solve Yule-Walker equations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	and the inverse filter will be MA  </a:t>
            </a:r>
            <a:r>
              <a:rPr lang="en-US" dirty="0">
                <a:solidFill>
                  <a:srgbClr val="002060"/>
                </a:solidFill>
              </a:rPr>
              <a:t>why?</a:t>
            </a:r>
          </a:p>
          <a:p>
            <a:pPr marL="0" indent="0" defTabSz="461963">
              <a:buNone/>
            </a:pPr>
            <a:r>
              <a:rPr lang="en-US" dirty="0">
                <a:solidFill>
                  <a:srgbClr val="002060"/>
                </a:solidFill>
              </a:rPr>
              <a:t>	Sometimes we can’t transmit a special known sequence - why? 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>
                <a:solidFill>
                  <a:srgbClr val="002060"/>
                </a:solidFill>
              </a:rPr>
              <a:t>	for example, receiver may turn on at any time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>
                <a:solidFill>
                  <a:srgbClr val="002060"/>
                </a:solidFill>
              </a:rPr>
              <a:t>		then we need </a:t>
            </a:r>
            <a:r>
              <a:rPr lang="en-US" i="1" dirty="0">
                <a:solidFill>
                  <a:srgbClr val="002060"/>
                </a:solidFill>
              </a:rPr>
              <a:t>blind</a:t>
            </a:r>
            <a:r>
              <a:rPr lang="en-US" dirty="0">
                <a:solidFill>
                  <a:srgbClr val="002060"/>
                </a:solidFill>
              </a:rPr>
              <a:t> equalization</a:t>
            </a:r>
          </a:p>
          <a:p>
            <a:pPr marL="0" indent="0" defTabSz="461963">
              <a:buNone/>
            </a:pPr>
            <a:r>
              <a:rPr lang="en-US" dirty="0"/>
              <a:t>And even if we can, what if the channel changes over time? </a:t>
            </a:r>
            <a:r>
              <a:rPr lang="en-US" dirty="0">
                <a:solidFill>
                  <a:srgbClr val="002060"/>
                </a:solidFill>
              </a:rPr>
              <a:t>why?</a:t>
            </a:r>
            <a:endParaRPr lang="en-US" dirty="0"/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2060"/>
                </a:solidFill>
              </a:rPr>
              <a:t>for example, a </a:t>
            </a:r>
            <a:r>
              <a:rPr lang="en-US" i="1" dirty="0">
                <a:solidFill>
                  <a:srgbClr val="002060"/>
                </a:solidFill>
              </a:rPr>
              <a:t>mobile</a:t>
            </a:r>
            <a:r>
              <a:rPr lang="en-US" dirty="0">
                <a:solidFill>
                  <a:srgbClr val="002060"/>
                </a:solidFill>
              </a:rPr>
              <a:t> receiver</a:t>
            </a:r>
          </a:p>
          <a:p>
            <a:pPr marL="0" indent="0" defTabSz="461963">
              <a:spcBef>
                <a:spcPts val="1200"/>
              </a:spcBef>
              <a:buNone/>
            </a:pPr>
            <a:r>
              <a:rPr lang="en-US" dirty="0"/>
              <a:t>Then we need to adapt the equalizer over time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if we can derive a measure of received SNR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	we can use gradient descent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67601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equalizer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985" y="1441938"/>
            <a:ext cx="7907215" cy="46651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There are two ways to apply equalization G to compensate for H</a:t>
            </a:r>
          </a:p>
          <a:p>
            <a:r>
              <a:rPr lang="en-US" dirty="0"/>
              <a:t>at the receiver x = G y = G H x = H</a:t>
            </a:r>
            <a:r>
              <a:rPr lang="en-US" b="1" baseline="30000" dirty="0"/>
              <a:t>-1</a:t>
            </a:r>
            <a:r>
              <a:rPr lang="en-US" dirty="0"/>
              <a:t> H x</a:t>
            </a:r>
          </a:p>
          <a:p>
            <a:r>
              <a:rPr lang="en-US" dirty="0"/>
              <a:t>at the transmitter (Tomlinson precoding) :  transmit x’ = G x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and receiver automatically sees y =  H G x = H H</a:t>
            </a:r>
            <a:r>
              <a:rPr lang="en-US" b="1" baseline="30000" dirty="0"/>
              <a:t>-1</a:t>
            </a:r>
            <a:r>
              <a:rPr lang="en-US" dirty="0"/>
              <a:t> x</a:t>
            </a:r>
          </a:p>
          <a:p>
            <a:pPr marL="0" indent="0">
              <a:buNone/>
            </a:pPr>
            <a:r>
              <a:rPr lang="en-US" dirty="0"/>
              <a:t>If the channel filter is not AR then the second way is better – </a:t>
            </a:r>
            <a:r>
              <a:rPr lang="en-US" dirty="0">
                <a:solidFill>
                  <a:srgbClr val="002060"/>
                </a:solidFill>
              </a:rPr>
              <a:t>why?</a:t>
            </a:r>
          </a:p>
          <a:p>
            <a:pPr marL="0" indent="0">
              <a:buNone/>
            </a:pPr>
            <a:r>
              <a:rPr lang="en-US" dirty="0"/>
              <a:t>Because at frequencies where the filter has zeros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the channel frequency response is not invertible</a:t>
            </a:r>
          </a:p>
          <a:p>
            <a:pPr marL="0" indent="0" defTabSz="457200">
              <a:buNone/>
            </a:pPr>
            <a:r>
              <a:rPr lang="en-US" dirty="0"/>
              <a:t>That is, if at </a:t>
            </a:r>
            <a:r>
              <a:rPr lang="el-GR" dirty="0"/>
              <a:t>ω</a:t>
            </a:r>
            <a:r>
              <a:rPr lang="en-US" b="1" baseline="-25000" dirty="0"/>
              <a:t>0</a:t>
            </a:r>
            <a:r>
              <a:rPr lang="en-US" dirty="0"/>
              <a:t> we have H(</a:t>
            </a:r>
            <a:r>
              <a:rPr lang="el-GR" dirty="0"/>
              <a:t>ω</a:t>
            </a:r>
            <a:r>
              <a:rPr lang="en-US" b="1" baseline="-25000" dirty="0"/>
              <a:t>0</a:t>
            </a:r>
            <a:r>
              <a:rPr lang="en-US" dirty="0"/>
              <a:t>)=0 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then no G(</a:t>
            </a:r>
            <a:r>
              <a:rPr lang="el-GR" dirty="0"/>
              <a:t>ω</a:t>
            </a:r>
            <a:r>
              <a:rPr lang="en-US" b="1" baseline="-25000" dirty="0"/>
              <a:t>0</a:t>
            </a:r>
            <a:r>
              <a:rPr lang="en-US" dirty="0"/>
              <a:t>) can obey G(</a:t>
            </a:r>
            <a:r>
              <a:rPr lang="el-GR" dirty="0"/>
              <a:t>ω</a:t>
            </a:r>
            <a:r>
              <a:rPr lang="en-US" b="1" baseline="-25000" dirty="0"/>
              <a:t>0</a:t>
            </a:r>
            <a:r>
              <a:rPr lang="en-US" dirty="0"/>
              <a:t>) H(</a:t>
            </a:r>
            <a:r>
              <a:rPr lang="el-GR" dirty="0"/>
              <a:t>ω</a:t>
            </a:r>
            <a:r>
              <a:rPr lang="en-US" b="1" baseline="-25000" dirty="0"/>
              <a:t>0</a:t>
            </a:r>
            <a:r>
              <a:rPr lang="en-US" dirty="0"/>
              <a:t>) = 1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	and so information there is lost</a:t>
            </a:r>
          </a:p>
          <a:p>
            <a:pPr marL="0" indent="0" defTabSz="457200">
              <a:buNone/>
            </a:pPr>
            <a:r>
              <a:rPr lang="en-US" dirty="0"/>
              <a:t>Even if H(</a:t>
            </a:r>
            <a:r>
              <a:rPr lang="el-GR" dirty="0"/>
              <a:t>ω</a:t>
            </a:r>
            <a:r>
              <a:rPr lang="en-US" b="1" baseline="-25000" dirty="0"/>
              <a:t>0</a:t>
            </a:r>
            <a:r>
              <a:rPr lang="en-US" dirty="0"/>
              <a:t>) is not exactly zero, but very small H(</a:t>
            </a:r>
            <a:r>
              <a:rPr lang="el-GR" dirty="0"/>
              <a:t>ω</a:t>
            </a:r>
            <a:r>
              <a:rPr lang="en-US" b="1" baseline="-25000" dirty="0"/>
              <a:t>0</a:t>
            </a:r>
            <a:r>
              <a:rPr lang="en-US" dirty="0"/>
              <a:t>) ≈ 0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G(</a:t>
            </a:r>
            <a:r>
              <a:rPr lang="el-GR" dirty="0"/>
              <a:t>ω</a:t>
            </a:r>
            <a:r>
              <a:rPr lang="en-US" b="1" baseline="-25000" dirty="0"/>
              <a:t>0</a:t>
            </a:r>
            <a:r>
              <a:rPr lang="en-US" dirty="0"/>
              <a:t>) will have to be very large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	and will lead to </a:t>
            </a:r>
            <a:r>
              <a:rPr lang="en-US" i="1" dirty="0"/>
              <a:t>noise amplification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(we have been neglecting the additive noise until now ...)</a:t>
            </a:r>
          </a:p>
          <a:p>
            <a:pPr marL="0" indent="0" defTabSz="457200">
              <a:spcBef>
                <a:spcPts val="1200"/>
              </a:spcBef>
              <a:buNone/>
            </a:pPr>
            <a:r>
              <a:rPr lang="en-US" dirty="0"/>
              <a:t>However, Tomlinson requires a </a:t>
            </a:r>
            <a:r>
              <a:rPr lang="en-US" i="1" dirty="0"/>
              <a:t>back-channel</a:t>
            </a:r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13442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Signal similarity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768" y="1450428"/>
            <a:ext cx="8266670" cy="308047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>
                <a:solidFill>
                  <a:schemeClr val="tx1"/>
                </a:solidFill>
              </a:rPr>
              <a:t>To compare two signals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tx1"/>
                </a:solidFill>
              </a:rPr>
              <a:t>	we can compute the difference signal </a:t>
            </a:r>
            <a:r>
              <a:rPr lang="el-GR" sz="2000" b="1" dirty="0">
                <a:solidFill>
                  <a:schemeClr val="tx1"/>
                </a:solidFill>
              </a:rPr>
              <a:t>δ</a:t>
            </a:r>
            <a:r>
              <a:rPr lang="en-US" sz="2000" dirty="0">
                <a:solidFill>
                  <a:schemeClr val="tx1"/>
                </a:solidFill>
              </a:rPr>
              <a:t> = </a:t>
            </a:r>
            <a:r>
              <a:rPr lang="en-US" sz="2000" b="1" i="1" dirty="0">
                <a:solidFill>
                  <a:schemeClr val="tx1"/>
                </a:solidFill>
              </a:rPr>
              <a:t>x</a:t>
            </a:r>
            <a:r>
              <a:rPr lang="en-US" sz="2000" dirty="0">
                <a:solidFill>
                  <a:schemeClr val="tx1"/>
                </a:solidFill>
              </a:rPr>
              <a:t> – </a:t>
            </a:r>
            <a:r>
              <a:rPr lang="en-US" sz="2000" b="1" i="1" dirty="0">
                <a:solidFill>
                  <a:schemeClr val="tx1"/>
                </a:solidFill>
              </a:rPr>
              <a:t>y</a:t>
            </a:r>
          </a:p>
          <a:p>
            <a:pPr marL="0" indent="0" defTabSz="358775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tx1"/>
                </a:solidFill>
              </a:rPr>
              <a:t>		and define similarity as its energy E</a:t>
            </a:r>
            <a:r>
              <a:rPr lang="el-GR" sz="2000" b="1" baseline="-25000" dirty="0">
                <a:solidFill>
                  <a:schemeClr val="tx1"/>
                </a:solidFill>
              </a:rPr>
              <a:t>δ</a:t>
            </a:r>
            <a:r>
              <a:rPr lang="en-US" sz="2000" dirty="0">
                <a:solidFill>
                  <a:schemeClr val="tx1"/>
                </a:solidFill>
              </a:rPr>
              <a:t> being </a:t>
            </a:r>
            <a:r>
              <a:rPr lang="en-US" sz="2000" i="1" dirty="0">
                <a:solidFill>
                  <a:schemeClr val="tx1"/>
                </a:solidFill>
              </a:rPr>
              <a:t>small </a:t>
            </a:r>
          </a:p>
          <a:p>
            <a:pPr marL="0" indent="0" defTabSz="358775">
              <a:lnSpc>
                <a:spcPct val="100000"/>
              </a:lnSpc>
              <a:buNone/>
            </a:pPr>
            <a:r>
              <a:rPr lang="en-US" sz="2000" dirty="0">
                <a:solidFill>
                  <a:schemeClr val="tx1"/>
                </a:solidFill>
              </a:rPr>
              <a:t>But that doesn’t work if (with respect to </a:t>
            </a:r>
            <a:r>
              <a:rPr lang="en-US" sz="2000" b="1" i="1" dirty="0">
                <a:solidFill>
                  <a:schemeClr val="tx1"/>
                </a:solidFill>
              </a:rPr>
              <a:t>x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  <a:p>
            <a:pPr defTabSz="358775">
              <a:lnSpc>
                <a:spcPct val="100000"/>
              </a:lnSpc>
            </a:pPr>
            <a:r>
              <a:rPr lang="en-US" sz="2000" b="1" i="1" dirty="0">
                <a:solidFill>
                  <a:schemeClr val="tx1"/>
                </a:solidFill>
              </a:rPr>
              <a:t>y</a:t>
            </a:r>
            <a:r>
              <a:rPr lang="en-US" sz="2000" dirty="0">
                <a:solidFill>
                  <a:schemeClr val="tx1"/>
                </a:solidFill>
              </a:rPr>
              <a:t> has some gain</a:t>
            </a:r>
          </a:p>
          <a:p>
            <a:pPr defTabSz="358775">
              <a:lnSpc>
                <a:spcPct val="100000"/>
              </a:lnSpc>
            </a:pPr>
            <a:r>
              <a:rPr lang="en-US" sz="2000" b="1" i="1" dirty="0">
                <a:solidFill>
                  <a:schemeClr val="tx1"/>
                </a:solidFill>
              </a:rPr>
              <a:t>y</a:t>
            </a:r>
            <a:r>
              <a:rPr lang="en-US" sz="2000" dirty="0">
                <a:solidFill>
                  <a:schemeClr val="tx1"/>
                </a:solidFill>
              </a:rPr>
              <a:t> is shifted in time </a:t>
            </a:r>
          </a:p>
          <a:p>
            <a:pPr marL="0" indent="0" defTabSz="358775">
              <a:spcBef>
                <a:spcPts val="1200"/>
              </a:spcBef>
              <a:buNone/>
            </a:pPr>
            <a:r>
              <a:rPr lang="en-US" dirty="0"/>
              <a:t>For example, if </a:t>
            </a:r>
            <a:r>
              <a:rPr lang="en-US" b="1" i="1" dirty="0"/>
              <a:t>y</a:t>
            </a:r>
            <a:r>
              <a:rPr lang="en-US" dirty="0"/>
              <a:t> = g </a:t>
            </a:r>
            <a:r>
              <a:rPr lang="en-US" b="1" i="1" dirty="0"/>
              <a:t>x </a:t>
            </a:r>
            <a:r>
              <a:rPr lang="en-US" dirty="0"/>
              <a:t>then the difference is </a:t>
            </a:r>
            <a:r>
              <a:rPr lang="el-GR" b="1" dirty="0"/>
              <a:t>δ</a:t>
            </a:r>
            <a:r>
              <a:rPr lang="en-US" dirty="0"/>
              <a:t> = (1-g) </a:t>
            </a:r>
            <a:r>
              <a:rPr lang="en-US" b="1" i="1" dirty="0"/>
              <a:t>x</a:t>
            </a:r>
          </a:p>
          <a:p>
            <a:pPr marL="0" indent="0" defTabSz="358775">
              <a:spcBef>
                <a:spcPts val="0"/>
              </a:spcBef>
              <a:buNone/>
            </a:pPr>
            <a:r>
              <a:rPr lang="en-US" b="1" i="1" dirty="0"/>
              <a:t>	</a:t>
            </a:r>
            <a:r>
              <a:rPr lang="en-US" dirty="0"/>
              <a:t>which is only small if g≈1</a:t>
            </a:r>
          </a:p>
          <a:p>
            <a:pPr marL="0" indent="0" defTabSz="358775">
              <a:lnSpc>
                <a:spcPct val="100000"/>
              </a:lnSpc>
              <a:spcBef>
                <a:spcPts val="1200"/>
              </a:spcBef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3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6C096D-735A-40A3-AD0E-471BE9D70B60}"/>
                  </a:ext>
                </a:extLst>
              </p:cNvPr>
              <p:cNvSpPr txBox="1"/>
              <p:nvPr/>
            </p:nvSpPr>
            <p:spPr>
              <a:xfrm>
                <a:off x="580768" y="4460597"/>
                <a:ext cx="6141425" cy="22775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defTabSz="358775">
                  <a:spcBef>
                    <a:spcPts val="1200"/>
                  </a:spcBef>
                  <a:buNone/>
                </a:pPr>
                <a:r>
                  <a:rPr lang="en-US" sz="2000" b="0" dirty="0">
                    <a:latin typeface="+mn-lt"/>
                    <a:cs typeface="+mn-cs"/>
                  </a:rPr>
                  <a:t>We can derive something better from the energy E</a:t>
                </a:r>
                <a:r>
                  <a:rPr lang="el-GR" sz="2000" b="0" baseline="-25000" dirty="0">
                    <a:latin typeface="+mn-lt"/>
                    <a:cs typeface="+mn-cs"/>
                  </a:rPr>
                  <a:t>δ</a:t>
                </a:r>
                <a:endParaRPr lang="en-US" sz="2000" b="0" baseline="-25000" dirty="0">
                  <a:latin typeface="+mn-lt"/>
                  <a:cs typeface="+mn-cs"/>
                </a:endParaRPr>
              </a:p>
              <a:p>
                <a:pPr marL="0" indent="0" defTabSz="358775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sz="3200" dirty="0">
                    <a:solidFill>
                      <a:schemeClr val="tx1"/>
                    </a:solidFill>
                  </a:rPr>
                  <a:t>		</a:t>
                </a:r>
                <a:r>
                  <a:rPr lang="en-US" sz="2000" b="0" dirty="0">
                    <a:solidFill>
                      <a:schemeClr val="tx1"/>
                    </a:solidFill>
                  </a:rPr>
                  <a:t>E</a:t>
                </a:r>
                <a:r>
                  <a:rPr lang="el-GR" sz="2000" b="0" baseline="-25000" dirty="0">
                    <a:solidFill>
                      <a:schemeClr val="tx1"/>
                    </a:solidFill>
                  </a:rPr>
                  <a:t>δ</a:t>
                </a:r>
                <a:r>
                  <a:rPr lang="en-US" sz="2000" b="0" baseline="-25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b="0" dirty="0">
                    <a:solidFill>
                      <a:schemeClr val="tx1"/>
                    </a:solidFill>
                  </a:rPr>
                  <a:t>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b="0" dirty="0">
                    <a:solidFill>
                      <a:schemeClr val="tx1"/>
                    </a:solidFill>
                  </a:rPr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b="0" dirty="0">
                    <a:solidFill>
                      <a:schemeClr val="tx1"/>
                    </a:solidFill>
                  </a:rPr>
                  <a:t>)</a:t>
                </a:r>
                <a:r>
                  <a:rPr lang="en-US" sz="2400" b="0" baseline="30000" dirty="0">
                    <a:solidFill>
                      <a:schemeClr val="tx1"/>
                    </a:solidFill>
                  </a:rPr>
                  <a:t>2  </a:t>
                </a:r>
              </a:p>
              <a:p>
                <a:pPr marL="0" indent="0" defTabSz="358775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b="0" baseline="30000" dirty="0">
                    <a:solidFill>
                      <a:schemeClr val="tx1"/>
                    </a:solidFill>
                  </a:rPr>
                  <a:t>	      		</a:t>
                </a:r>
                <a:r>
                  <a:rPr lang="en-US" sz="2000" b="0" dirty="0">
                    <a:solidFill>
                      <a:schemeClr val="tx1"/>
                    </a:solidFill>
                  </a:rPr>
                  <a:t>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  <m:e>
                        <m:sSub>
                          <m:sSubPr>
                            <m:ctrlP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b="0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0" dirty="0">
                    <a:solidFill>
                      <a:schemeClr val="tx1"/>
                    </a:solidFill>
                  </a:rPr>
                  <a:t>– 2</a:t>
                </a:r>
                <a:r>
                  <a:rPr lang="en-US" sz="24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  <m:e>
                        <m:sSub>
                          <m:sSubPr>
                            <m:ctrlPr>
                              <a:rPr lang="en-US" sz="2000" b="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sz="20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b="0" baseline="30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0" dirty="0">
                    <a:solidFill>
                      <a:schemeClr val="tx1"/>
                    </a:solidFill>
                  </a:rPr>
                  <a:t>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  <m:e>
                        <m:sSub>
                          <m:sSubPr>
                            <m:ctrlP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b="0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tx1"/>
                    </a:solidFill>
                  </a:rPr>
                  <a:t>  </a:t>
                </a:r>
              </a:p>
              <a:p>
                <a:pPr marL="0" indent="0" defTabSz="358775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b="0" dirty="0">
                    <a:solidFill>
                      <a:schemeClr val="tx1"/>
                    </a:solidFill>
                  </a:rPr>
                  <a:t>        		</a:t>
                </a:r>
                <a:r>
                  <a:rPr lang="en-US" sz="2000" b="0" dirty="0">
                    <a:solidFill>
                      <a:schemeClr val="tx1"/>
                    </a:solidFill>
                  </a:rPr>
                  <a:t>= E</a:t>
                </a:r>
                <a:r>
                  <a:rPr lang="en-US" sz="2000" b="0" baseline="-25000" dirty="0">
                    <a:solidFill>
                      <a:schemeClr val="tx1"/>
                    </a:solidFill>
                  </a:rPr>
                  <a:t>x</a:t>
                </a:r>
                <a:r>
                  <a:rPr lang="en-US" sz="2000" b="0" dirty="0">
                    <a:solidFill>
                      <a:schemeClr val="tx1"/>
                    </a:solidFill>
                  </a:rPr>
                  <a:t> – 2 </a:t>
                </a:r>
                <a:r>
                  <a:rPr lang="en-US" sz="2000" b="0" dirty="0" err="1">
                    <a:solidFill>
                      <a:srgbClr val="7030A0"/>
                    </a:solidFill>
                  </a:rPr>
                  <a:t>C</a:t>
                </a:r>
                <a:r>
                  <a:rPr lang="en-US" sz="2400" b="0" baseline="-25000" dirty="0" err="1">
                    <a:solidFill>
                      <a:srgbClr val="7030A0"/>
                    </a:solidFill>
                  </a:rPr>
                  <a:t>xy</a:t>
                </a:r>
                <a:r>
                  <a:rPr lang="en-US" sz="2000" b="0" dirty="0">
                    <a:solidFill>
                      <a:schemeClr val="tx1"/>
                    </a:solidFill>
                  </a:rPr>
                  <a:t> + </a:t>
                </a:r>
                <a:r>
                  <a:rPr lang="en-US" sz="2000" b="0" dirty="0" err="1">
                    <a:solidFill>
                      <a:schemeClr val="tx1"/>
                    </a:solidFill>
                  </a:rPr>
                  <a:t>E</a:t>
                </a:r>
                <a:r>
                  <a:rPr lang="en-US" sz="2000" b="0" baseline="-25000" dirty="0" err="1">
                    <a:solidFill>
                      <a:schemeClr val="tx1"/>
                    </a:solidFill>
                  </a:rPr>
                  <a:t>y</a:t>
                </a:r>
                <a:endParaRPr lang="en-US" sz="2000" b="0" baseline="-25000" dirty="0">
                  <a:solidFill>
                    <a:schemeClr val="tx1"/>
                  </a:solidFill>
                </a:endParaRPr>
              </a:p>
              <a:p>
                <a:pPr defTabSz="358775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0" dirty="0" err="1">
                    <a:solidFill>
                      <a:srgbClr val="7030A0"/>
                    </a:solidFill>
                    <a:latin typeface="+mn-lt"/>
                    <a:cs typeface="+mn-cs"/>
                  </a:rPr>
                  <a:t>C</a:t>
                </a:r>
                <a:r>
                  <a:rPr lang="en-US" sz="2000" b="0" baseline="-25000" dirty="0" err="1">
                    <a:solidFill>
                      <a:srgbClr val="7030A0"/>
                    </a:solidFill>
                    <a:latin typeface="+mn-lt"/>
                    <a:cs typeface="+mn-cs"/>
                  </a:rPr>
                  <a:t>xy</a:t>
                </a:r>
                <a:r>
                  <a:rPr lang="en-US" sz="2000" b="0" dirty="0">
                    <a:latin typeface="+mn-lt"/>
                    <a:cs typeface="+mn-cs"/>
                  </a:rPr>
                  <a:t> is called the (cross)correlation between x and y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6C096D-735A-40A3-AD0E-471BE9D70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68" y="4460597"/>
                <a:ext cx="6141425" cy="2277547"/>
              </a:xfrm>
              <a:prstGeom prst="rect">
                <a:avLst/>
              </a:prstGeom>
              <a:blipFill>
                <a:blip r:embed="rId2"/>
                <a:stretch>
                  <a:fillRect l="-992" t="-1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94585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Correlation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8727" y="1224597"/>
                <a:ext cx="8266670" cy="5313406"/>
              </a:xfrm>
            </p:spPr>
            <p:txBody>
              <a:bodyPr/>
              <a:lstStyle/>
              <a:p>
                <a:pPr marL="0" indent="0" defTabSz="358775">
                  <a:spcBef>
                    <a:spcPts val="1200"/>
                  </a:spcBef>
                  <a:buNone/>
                </a:pPr>
                <a:r>
                  <a:rPr lang="en-US" dirty="0"/>
                  <a:t>E</a:t>
                </a:r>
                <a:r>
                  <a:rPr lang="el-GR" b="1" baseline="-25000" dirty="0"/>
                  <a:t>δ</a:t>
                </a:r>
                <a:r>
                  <a:rPr lang="en-US" b="1" baseline="-25000" dirty="0"/>
                  <a:t>  </a:t>
                </a:r>
                <a:r>
                  <a:rPr lang="en-US" dirty="0"/>
                  <a:t>=  E</a:t>
                </a:r>
                <a:r>
                  <a:rPr lang="en-US" b="1" baseline="-25000" dirty="0"/>
                  <a:t>x</a:t>
                </a:r>
                <a:r>
                  <a:rPr lang="en-US" dirty="0"/>
                  <a:t> – 2 </a:t>
                </a:r>
                <a:r>
                  <a:rPr lang="en-US" dirty="0" err="1"/>
                  <a:t>C</a:t>
                </a:r>
                <a:r>
                  <a:rPr lang="en-US" sz="2400" b="1" baseline="-25000" dirty="0" err="1"/>
                  <a:t>xy</a:t>
                </a:r>
                <a:r>
                  <a:rPr lang="en-US" dirty="0"/>
                  <a:t> + </a:t>
                </a:r>
                <a:r>
                  <a:rPr lang="en-US" dirty="0" err="1"/>
                  <a:t>E</a:t>
                </a:r>
                <a:r>
                  <a:rPr lang="en-US" b="1" baseline="-25000" dirty="0" err="1"/>
                  <a:t>y</a:t>
                </a:r>
                <a:endParaRPr lang="en-US" b="1" baseline="-25000" dirty="0"/>
              </a:p>
              <a:p>
                <a:pPr marL="0" indent="0" defTabSz="358775">
                  <a:buNone/>
                </a:pPr>
                <a:r>
                  <a:rPr lang="en-US" dirty="0"/>
                  <a:t>	where E</a:t>
                </a:r>
                <a:r>
                  <a:rPr lang="en-US" b="1" baseline="-25000" dirty="0"/>
                  <a:t>x</a:t>
                </a:r>
                <a:r>
                  <a:rPr lang="en-US" dirty="0"/>
                  <a:t> and </a:t>
                </a:r>
                <a:r>
                  <a:rPr lang="en-US" dirty="0" err="1"/>
                  <a:t>E</a:t>
                </a:r>
                <a:r>
                  <a:rPr lang="en-US" b="1" baseline="-25000" dirty="0" err="1"/>
                  <a:t>y</a:t>
                </a:r>
                <a:r>
                  <a:rPr lang="en-US" b="1" baseline="-25000" dirty="0"/>
                  <a:t> </a:t>
                </a:r>
                <a:r>
                  <a:rPr lang="en-US" dirty="0"/>
                  <a:t>are the (constant) energies of the 2 signals</a:t>
                </a:r>
              </a:p>
              <a:p>
                <a:pPr marL="0" indent="0" defTabSz="358775">
                  <a:spcBef>
                    <a:spcPts val="1200"/>
                  </a:spcBef>
                  <a:buNone/>
                </a:pPr>
                <a:r>
                  <a:rPr lang="en-US" dirty="0"/>
                  <a:t>Note that when E</a:t>
                </a:r>
                <a:r>
                  <a:rPr lang="el-GR" b="1" baseline="-25000" dirty="0"/>
                  <a:t>δ</a:t>
                </a:r>
                <a:r>
                  <a:rPr lang="en-US" b="1" baseline="-25000" dirty="0"/>
                  <a:t> </a:t>
                </a:r>
                <a:r>
                  <a:rPr lang="en-US" dirty="0"/>
                  <a:t>is </a:t>
                </a:r>
                <a:r>
                  <a:rPr lang="en-US" i="1" dirty="0"/>
                  <a:t>minimal</a:t>
                </a:r>
                <a:r>
                  <a:rPr lang="en-US" dirty="0"/>
                  <a:t>, </a:t>
                </a:r>
                <a:r>
                  <a:rPr lang="en-US" sz="1800" dirty="0" err="1"/>
                  <a:t>C</a:t>
                </a:r>
                <a:r>
                  <a:rPr lang="en-US" b="1" baseline="-25000" dirty="0" err="1"/>
                  <a:t>xy</a:t>
                </a:r>
                <a:r>
                  <a:rPr lang="en-US" dirty="0"/>
                  <a:t> is </a:t>
                </a:r>
                <a:r>
                  <a:rPr lang="en-US" i="1" dirty="0"/>
                  <a:t>maximal</a:t>
                </a:r>
              </a:p>
              <a:p>
                <a:pPr marL="0" indent="0" defTabSz="358775">
                  <a:spcBef>
                    <a:spcPts val="0"/>
                  </a:spcBef>
                  <a:buNone/>
                </a:pPr>
                <a:r>
                  <a:rPr lang="en-US" sz="2000" i="1" dirty="0">
                    <a:solidFill>
                      <a:schemeClr val="tx1"/>
                    </a:solidFill>
                  </a:rPr>
                  <a:t>	</a:t>
                </a:r>
                <a:r>
                  <a:rPr lang="en-US" sz="2000" dirty="0">
                    <a:solidFill>
                      <a:schemeClr val="tx1"/>
                    </a:solidFill>
                  </a:rPr>
                  <a:t>so we say the signals are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correlated </a:t>
                </a:r>
                <a:r>
                  <a:rPr lang="en-US" sz="2000" dirty="0">
                    <a:solidFill>
                      <a:schemeClr val="tx1"/>
                    </a:solidFill>
                  </a:rPr>
                  <a:t>when </a:t>
                </a:r>
                <a:r>
                  <a:rPr lang="en-US" sz="1800" dirty="0" err="1"/>
                  <a:t>C</a:t>
                </a:r>
                <a:r>
                  <a:rPr lang="en-US" b="1" baseline="-25000" dirty="0" err="1"/>
                  <a:t>xy</a:t>
                </a:r>
                <a:r>
                  <a:rPr lang="en-US" b="1" baseline="-25000" dirty="0"/>
                  <a:t> </a:t>
                </a:r>
                <a:r>
                  <a:rPr lang="en-US" dirty="0"/>
                  <a:t>is </a:t>
                </a:r>
                <a:r>
                  <a:rPr lang="en-US" i="1" dirty="0"/>
                  <a:t>large</a:t>
                </a:r>
              </a:p>
              <a:p>
                <a:pPr marL="0" indent="0" defTabSz="358775">
                  <a:spcBef>
                    <a:spcPts val="1200"/>
                  </a:spcBef>
                  <a:buNone/>
                </a:pPr>
                <a:r>
                  <a:rPr lang="en-US" sz="1800" dirty="0" err="1"/>
                  <a:t>C</a:t>
                </a:r>
                <a:r>
                  <a:rPr lang="en-US" b="1" baseline="-25000" dirty="0" err="1"/>
                  <a:t>xy</a:t>
                </a:r>
                <a:r>
                  <a:rPr lang="en-US" dirty="0"/>
                  <a:t> is still large even if </a:t>
                </a:r>
                <a:r>
                  <a:rPr lang="en-US" b="1" i="1" dirty="0"/>
                  <a:t>y</a:t>
                </a:r>
                <a:r>
                  <a:rPr lang="en-US" dirty="0"/>
                  <a:t> has arbitrary gain with respect to </a:t>
                </a:r>
                <a:r>
                  <a:rPr lang="en-US" b="1" i="1" dirty="0"/>
                  <a:t>x</a:t>
                </a:r>
                <a:r>
                  <a:rPr lang="en-US" dirty="0"/>
                  <a:t> </a:t>
                </a:r>
              </a:p>
              <a:p>
                <a:pPr marL="0" indent="0" defTabSz="358775">
                  <a:spcBef>
                    <a:spcPts val="0"/>
                  </a:spcBef>
                  <a:buNone/>
                </a:pPr>
                <a:r>
                  <a:rPr lang="en-US" dirty="0"/>
                  <a:t>	since the gain is captured in the energy component</a:t>
                </a:r>
              </a:p>
              <a:p>
                <a:pPr marL="0" indent="0" defTabSz="358775">
                  <a:spcBef>
                    <a:spcPts val="1200"/>
                  </a:spcBef>
                  <a:buNone/>
                </a:pPr>
                <a:r>
                  <a:rPr lang="en-US" dirty="0"/>
                  <a:t>For example, if </a:t>
                </a:r>
                <a:r>
                  <a:rPr lang="en-US" b="1" i="1" dirty="0"/>
                  <a:t>y</a:t>
                </a:r>
                <a:r>
                  <a:rPr lang="en-US" dirty="0"/>
                  <a:t> = g </a:t>
                </a:r>
                <a:r>
                  <a:rPr lang="en-US" b="1" i="1" dirty="0"/>
                  <a:t>x  </a:t>
                </a:r>
                <a:r>
                  <a:rPr lang="en-US" dirty="0"/>
                  <a:t>(and thus </a:t>
                </a:r>
                <a:r>
                  <a:rPr lang="en-US" dirty="0" err="1"/>
                  <a:t>E</a:t>
                </a:r>
                <a:r>
                  <a:rPr lang="en-US" b="1" baseline="-25000" dirty="0" err="1"/>
                  <a:t>y</a:t>
                </a:r>
                <a:r>
                  <a:rPr lang="en-US" b="1" baseline="-25000" dirty="0"/>
                  <a:t> </a:t>
                </a:r>
                <a:r>
                  <a:rPr lang="en-US" dirty="0"/>
                  <a:t>= g</a:t>
                </a:r>
                <a:r>
                  <a:rPr lang="en-US" b="1" baseline="30000" dirty="0"/>
                  <a:t>2</a:t>
                </a:r>
                <a:r>
                  <a:rPr lang="en-US" dirty="0"/>
                  <a:t> E</a:t>
                </a:r>
                <a:r>
                  <a:rPr lang="en-US" b="1" baseline="-25000" dirty="0"/>
                  <a:t>x</a:t>
                </a:r>
                <a:r>
                  <a:rPr lang="en-US" dirty="0"/>
                  <a:t>)</a:t>
                </a:r>
                <a:endParaRPr lang="en-US" b="1" i="1" dirty="0"/>
              </a:p>
              <a:p>
                <a:pPr marL="0" indent="0" defTabSz="358775">
                  <a:spcBef>
                    <a:spcPts val="0"/>
                  </a:spcBef>
                  <a:buNone/>
                </a:pPr>
                <a:r>
                  <a:rPr lang="en-US" b="1" i="1" dirty="0"/>
                  <a:t>	</a:t>
                </a:r>
                <a:r>
                  <a:rPr lang="en-US" dirty="0"/>
                  <a:t>then</a:t>
                </a:r>
                <a:r>
                  <a:rPr lang="en-US" b="1" i="1" dirty="0"/>
                  <a:t> </a:t>
                </a:r>
                <a:r>
                  <a:rPr lang="en-US" dirty="0"/>
                  <a:t>	 </a:t>
                </a:r>
                <a:r>
                  <a:rPr lang="en-US" dirty="0" err="1"/>
                  <a:t>C</a:t>
                </a:r>
                <a:r>
                  <a:rPr lang="en-US" sz="2400" b="1" baseline="-25000" dirty="0" err="1"/>
                  <a:t>xy</a:t>
                </a:r>
                <a:r>
                  <a:rPr lang="en-US" sz="2400" b="1" baseline="-25000" dirty="0"/>
                  <a:t>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 = g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 = g E</a:t>
                </a:r>
                <a:r>
                  <a:rPr lang="en-US" b="1" baseline="-25000" dirty="0"/>
                  <a:t>x</a:t>
                </a:r>
                <a:endParaRPr lang="en-US" dirty="0"/>
              </a:p>
              <a:p>
                <a:pPr marL="0" indent="0" defTabSz="358775">
                  <a:spcBef>
                    <a:spcPts val="1200"/>
                  </a:spcBef>
                  <a:buNone/>
                </a:pPr>
                <a:r>
                  <a:rPr lang="en-US" sz="1800" dirty="0">
                    <a:solidFill>
                      <a:srgbClr val="002060"/>
                    </a:solidFill>
                  </a:rPr>
                  <a:t>What do we mean by large?</a:t>
                </a:r>
              </a:p>
              <a:p>
                <a:pPr marL="0" indent="0" defTabSz="358775">
                  <a:spcBef>
                    <a:spcPts val="1200"/>
                  </a:spcBef>
                  <a:buNone/>
                </a:pPr>
                <a:r>
                  <a:rPr lang="en-US" sz="1800" dirty="0"/>
                  <a:t>If </a:t>
                </a:r>
                <a:r>
                  <a:rPr lang="en-US" sz="1800" b="1" i="1" dirty="0"/>
                  <a:t>y</a:t>
                </a:r>
                <a:r>
                  <a:rPr lang="en-US" sz="1800" dirty="0"/>
                  <a:t> = g </a:t>
                </a:r>
                <a:r>
                  <a:rPr lang="en-US" sz="1800" b="1" i="1" dirty="0"/>
                  <a:t>x</a:t>
                </a:r>
                <a:r>
                  <a:rPr lang="en-US" sz="1800" dirty="0"/>
                  <a:t>  we can also write</a:t>
                </a:r>
                <a:r>
                  <a:rPr lang="en-US" sz="1800" b="1" i="1" dirty="0"/>
                  <a:t> 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</a:t>
                </a:r>
                <a:r>
                  <a:rPr lang="en-US" sz="1800" b="1" baseline="-25000" dirty="0" err="1"/>
                  <a:t>xy</a:t>
                </a:r>
                <a:r>
                  <a:rPr lang="en-US" sz="1800" b="1" baseline="-25000" dirty="0"/>
                  <a:t> </a:t>
                </a:r>
                <a:r>
                  <a:rPr lang="en-US" sz="1800" dirty="0"/>
                  <a:t>= g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x</m:t>
                            </m:r>
                          </m:sub>
                        </m:sSub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1800" b="1" baseline="-25000" dirty="0"/>
                  <a:t>  </a:t>
                </a:r>
                <a:r>
                  <a:rPr lang="en-US" sz="1800" dirty="0"/>
                  <a:t>=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x</m:t>
                            </m:r>
                          </m:sub>
                        </m:sSub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g</m:t>
                            </m:r>
                            <m:r>
                              <a:rPr lang="en-US" sz="1800" b="1" i="0" baseline="3000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1800" b="1" i="0" baseline="3000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sub>
                        </m:sSub>
                      </m:e>
                    </m:rad>
                    <m:r>
                      <m:rPr>
                        <m:nor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sz="1800" dirty="0"/>
                      <m:t>=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  </m:t>
                    </m:r>
                    <m:rad>
                      <m:radPr>
                        <m:deg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x</m:t>
                            </m:r>
                          </m:sub>
                        </m:sSub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y</m:t>
                            </m:r>
                          </m:sub>
                        </m:sSub>
                      </m:e>
                    </m:rad>
                  </m:oMath>
                </a14:m>
                <a:endParaRPr lang="en-US" sz="1800" dirty="0"/>
              </a:p>
              <a:p>
                <a:pPr marL="0" indent="0" defTabSz="358775">
                  <a:spcBef>
                    <a:spcPts val="0"/>
                  </a:spcBef>
                  <a:buNone/>
                </a:pPr>
                <a:r>
                  <a:rPr lang="en-US" sz="1800" dirty="0"/>
                  <a:t>	so, a simple way to gauge the size of cross-correlation</a:t>
                </a:r>
              </a:p>
              <a:p>
                <a:pPr marL="0" indent="0" defTabSz="358775">
                  <a:spcBef>
                    <a:spcPts val="0"/>
                  </a:spcBef>
                  <a:buNone/>
                </a:pPr>
                <a:r>
                  <a:rPr lang="en-US" sz="1800" dirty="0"/>
                  <a:t>		is to compare it with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sub>
                        </m:s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y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1800" dirty="0"/>
                  <a:t>  (it won’t be exactly equal because of noise!)</a:t>
                </a:r>
              </a:p>
              <a:p>
                <a:pPr marL="0" indent="0" defTabSz="358775">
                  <a:spcBef>
                    <a:spcPts val="1200"/>
                  </a:spcBef>
                  <a:buNone/>
                </a:pPr>
                <a:r>
                  <a:rPr lang="en-US" sz="1800" dirty="0"/>
                  <a:t>However, </a:t>
                </a:r>
                <a:r>
                  <a:rPr lang="en-US" sz="1800" dirty="0" err="1"/>
                  <a:t>C</a:t>
                </a:r>
                <a:r>
                  <a:rPr lang="en-US" b="1" baseline="-25000" dirty="0" err="1"/>
                  <a:t>xy</a:t>
                </a:r>
                <a:r>
                  <a:rPr lang="en-US" b="1" baseline="-25000" dirty="0"/>
                  <a:t> </a:t>
                </a:r>
                <a:r>
                  <a:rPr lang="en-US" dirty="0"/>
                  <a:t>will not indicate similarity if </a:t>
                </a:r>
                <a:r>
                  <a:rPr lang="en-US" b="1" i="1" dirty="0"/>
                  <a:t>y </a:t>
                </a:r>
                <a:r>
                  <a:rPr lang="en-US" dirty="0"/>
                  <a:t>is shifted in time</a:t>
                </a:r>
              </a:p>
              <a:p>
                <a:pPr marL="0" indent="0" defTabSz="358775">
                  <a:spcBef>
                    <a:spcPts val="0"/>
                  </a:spcBef>
                  <a:buNone/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 defTabSz="358775">
                  <a:spcBef>
                    <a:spcPts val="0"/>
                  </a:spcBef>
                  <a:buNone/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 defTabSz="358775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8727" y="1224597"/>
                <a:ext cx="8266670" cy="5313406"/>
              </a:xfrm>
              <a:blipFill>
                <a:blip r:embed="rId2"/>
                <a:stretch>
                  <a:fillRect l="-737" t="-573" r="-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947234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8386" y="165100"/>
            <a:ext cx="7216502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Correlation and </a:t>
            </a:r>
            <a:r>
              <a:rPr lang="en-US" dirty="0" err="1"/>
              <a:t>anticorrelation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768" y="1161535"/>
            <a:ext cx="8266670" cy="5313406"/>
          </a:xfrm>
        </p:spPr>
        <p:txBody>
          <a:bodyPr/>
          <a:lstStyle/>
          <a:p>
            <a:pPr defTabSz="358775">
              <a:lnSpc>
                <a:spcPct val="100000"/>
              </a:lnSpc>
              <a:spcBef>
                <a:spcPts val="0"/>
              </a:spcBef>
            </a:pPr>
            <a:endParaRPr lang="en-US" sz="2000" dirty="0">
              <a:solidFill>
                <a:schemeClr val="accent2"/>
              </a:solidFill>
            </a:endParaRPr>
          </a:p>
          <a:p>
            <a:pPr marL="0" indent="0" defTabSz="358775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If </a:t>
            </a:r>
            <a:r>
              <a:rPr lang="en-US" sz="2000" dirty="0" err="1"/>
              <a:t>C</a:t>
            </a:r>
            <a:r>
              <a:rPr lang="en-US" sz="2400" b="1" baseline="-25000" dirty="0" err="1"/>
              <a:t>xy</a:t>
            </a:r>
            <a:r>
              <a:rPr lang="en-US" sz="2000" b="1" baseline="-25000" dirty="0"/>
              <a:t> </a:t>
            </a:r>
            <a:r>
              <a:rPr lang="en-US" sz="2000" dirty="0"/>
              <a:t>is positive and</a:t>
            </a:r>
            <a:r>
              <a:rPr lang="en-US" sz="2000" b="1" dirty="0"/>
              <a:t> </a:t>
            </a:r>
            <a:r>
              <a:rPr lang="en-US" sz="2000" dirty="0"/>
              <a:t>large </a:t>
            </a:r>
          </a:p>
          <a:p>
            <a:pPr marL="0" indent="0" defTabSz="358775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then x and y are </a:t>
            </a:r>
            <a:r>
              <a:rPr lang="en-US" sz="2000" i="1" dirty="0"/>
              <a:t>correlated</a:t>
            </a:r>
            <a:r>
              <a:rPr lang="en-US" sz="2000" dirty="0"/>
              <a:t> (similar)</a:t>
            </a:r>
          </a:p>
          <a:p>
            <a:pPr marL="0" indent="0" defTabSz="358775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 defTabSz="358775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 defTabSz="358775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 defTabSz="358775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 defTabSz="358775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If </a:t>
            </a:r>
            <a:r>
              <a:rPr lang="en-US" sz="2000" dirty="0" err="1"/>
              <a:t>C</a:t>
            </a:r>
            <a:r>
              <a:rPr lang="en-US" sz="2400" b="1" baseline="-25000" dirty="0" err="1"/>
              <a:t>xy</a:t>
            </a:r>
            <a:r>
              <a:rPr lang="en-US" sz="2000" b="1" baseline="-25000" dirty="0"/>
              <a:t> </a:t>
            </a:r>
            <a:r>
              <a:rPr lang="en-US" sz="2000" dirty="0"/>
              <a:t>is negative and</a:t>
            </a:r>
            <a:r>
              <a:rPr lang="en-US" sz="2000" b="1" dirty="0"/>
              <a:t> </a:t>
            </a:r>
            <a:r>
              <a:rPr lang="en-US" sz="2000" dirty="0"/>
              <a:t>large </a:t>
            </a:r>
          </a:p>
          <a:p>
            <a:pPr marL="0" indent="0" defTabSz="358775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then x and y are </a:t>
            </a:r>
            <a:r>
              <a:rPr lang="en-US" sz="2000" i="1" dirty="0" err="1"/>
              <a:t>anticorrelated</a:t>
            </a:r>
            <a:endParaRPr lang="en-US" sz="2000" i="1" dirty="0"/>
          </a:p>
          <a:p>
            <a:pPr marL="0" indent="0" defTabSz="358775">
              <a:lnSpc>
                <a:spcPct val="100000"/>
              </a:lnSpc>
              <a:spcBef>
                <a:spcPts val="0"/>
              </a:spcBef>
              <a:buNone/>
            </a:pPr>
            <a:endParaRPr lang="en-US" sz="2000" i="1" dirty="0"/>
          </a:p>
          <a:p>
            <a:pPr marL="0" indent="0" defTabSz="358775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 defTabSz="358775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 defTabSz="358775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defTabSz="358775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If </a:t>
            </a:r>
            <a:r>
              <a:rPr lang="en-US" sz="2000" dirty="0" err="1"/>
              <a:t>C</a:t>
            </a:r>
            <a:r>
              <a:rPr lang="en-US" sz="2400" b="1" baseline="-25000" dirty="0" err="1"/>
              <a:t>xy</a:t>
            </a:r>
            <a:r>
              <a:rPr lang="en-US" sz="2000" b="1" baseline="-25000" dirty="0"/>
              <a:t> </a:t>
            </a:r>
            <a:r>
              <a:rPr lang="en-US" sz="2000" dirty="0"/>
              <a:t>is zero (or very small) </a:t>
            </a:r>
          </a:p>
          <a:p>
            <a:pPr marL="0" indent="0" defTabSz="358775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then x and y are </a:t>
            </a:r>
            <a:r>
              <a:rPr lang="en-US" sz="2000" i="1" dirty="0"/>
              <a:t>uncorrelated</a:t>
            </a:r>
            <a:r>
              <a:rPr lang="en-US" sz="2000" dirty="0"/>
              <a:t> (different)</a:t>
            </a:r>
          </a:p>
          <a:p>
            <a:pPr marL="0" indent="0" defTabSz="358775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217" y="1471025"/>
            <a:ext cx="2604901" cy="10664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543" y="3123366"/>
            <a:ext cx="2604900" cy="1143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543" y="4956098"/>
            <a:ext cx="2663575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6285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Correlation with lags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0768" y="1161535"/>
                <a:ext cx="8447618" cy="5313406"/>
              </a:xfrm>
            </p:spPr>
            <p:txBody>
              <a:bodyPr/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To take care of time shifts with define  (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m</a:t>
                </a:r>
                <a:r>
                  <a:rPr lang="en-US" sz="2000" dirty="0">
                    <a:solidFill>
                      <a:schemeClr val="tx1"/>
                    </a:solidFill>
                  </a:rPr>
                  <a:t> is called the correlation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lag</a:t>
                </a:r>
                <a:r>
                  <a:rPr lang="en-US" sz="2000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0" indent="0" defTabSz="358775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					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</a:t>
                </a:r>
                <a:r>
                  <a:rPr lang="en-US" sz="2400" b="1" baseline="-25000" dirty="0" err="1">
                    <a:solidFill>
                      <a:schemeClr val="tx1"/>
                    </a:solidFill>
                  </a:rPr>
                  <a:t>xy</a:t>
                </a:r>
                <a:r>
                  <a:rPr lang="en-US" sz="2400" dirty="0">
                    <a:solidFill>
                      <a:schemeClr val="tx1"/>
                    </a:solidFill>
                  </a:rPr>
                  <a:t>(m)</a:t>
                </a:r>
                <a:r>
                  <a:rPr lang="en-US" sz="20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  <m:e>
                        <m:sSub>
                          <m:sSub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 defTabSz="358775">
                  <a:spcBef>
                    <a:spcPts val="1200"/>
                  </a:spcBef>
                  <a:buNone/>
                </a:pPr>
                <a:r>
                  <a:rPr lang="en-US" dirty="0"/>
                  <a:t>(</a:t>
                </a:r>
                <a:r>
                  <a:rPr lang="en-US" i="1" dirty="0"/>
                  <a:t>m</a:t>
                </a:r>
                <a:r>
                  <a:rPr lang="en-US" dirty="0"/>
                  <a:t> is called the correlation </a:t>
                </a:r>
                <a:r>
                  <a:rPr lang="en-US" i="1" dirty="0"/>
                  <a:t>lag</a:t>
                </a:r>
                <a:r>
                  <a:rPr lang="en-US" dirty="0"/>
                  <a:t>) </a:t>
                </a:r>
              </a:p>
              <a:p>
                <a:pPr marL="0" indent="0" defTabSz="358775">
                  <a:spcBef>
                    <a:spcPts val="1200"/>
                  </a:spcBef>
                  <a:buNone/>
                </a:pPr>
                <a:r>
                  <a:rPr lang="en-US" dirty="0"/>
                  <a:t>We now </a:t>
                </a:r>
                <a:r>
                  <a:rPr lang="en-US" sz="2000" dirty="0">
                    <a:solidFill>
                      <a:schemeClr val="tx1"/>
                    </a:solidFill>
                  </a:rPr>
                  <a:t>look for its maximum value (its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peak</a:t>
                </a:r>
                <a:r>
                  <a:rPr lang="en-US" sz="2000" dirty="0">
                    <a:solidFill>
                      <a:schemeClr val="tx1"/>
                    </a:solidFill>
                  </a:rPr>
                  <a:t>) </a:t>
                </a:r>
              </a:p>
              <a:p>
                <a:pPr marL="0" indent="0" defTabSz="358775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dirty="0"/>
              </a:p>
              <a:p>
                <a:pPr marL="0" indent="0" defTabSz="358775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dirty="0"/>
              </a:p>
              <a:p>
                <a:pPr marL="0" indent="0" defTabSz="358775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dirty="0"/>
              </a:p>
              <a:p>
                <a:pPr marL="0" indent="0" defTabSz="358775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dirty="0"/>
                  <a:t>This peak corresponds to the optimal time shift</a:t>
                </a:r>
              </a:p>
              <a:p>
                <a:pPr marL="0" indent="0" defTabSz="358775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	if there the correlation is significant </a:t>
                </a:r>
                <a:r>
                  <a:rPr lang="en-US" sz="1800" dirty="0">
                    <a:solidFill>
                      <a:schemeClr val="tx1"/>
                    </a:solidFill>
                  </a:rPr>
                  <a:t>(using the same criterion as before)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 defTabSz="358775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then we have found our similar signal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 defTabSz="358775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Note the difference between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correlation</a:t>
                </a:r>
                <a:r>
                  <a:rPr lang="en-US" sz="2000" dirty="0">
                    <a:solidFill>
                      <a:schemeClr val="tx1"/>
                    </a:solidFill>
                  </a:rPr>
                  <a:t> and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convolution</a:t>
                </a:r>
              </a:p>
              <a:p>
                <a:pPr defTabSz="358775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dirty="0">
                    <a:solidFill>
                      <a:schemeClr val="tx1"/>
                    </a:solidFill>
                  </a:rPr>
                  <a:t>	in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correlation</a:t>
                </a:r>
                <a:r>
                  <a:rPr lang="en-US" sz="2000" dirty="0">
                    <a:solidFill>
                      <a:schemeClr val="tx1"/>
                    </a:solidFill>
                  </a:rPr>
                  <a:t> both indexes increase</a:t>
                </a:r>
              </a:p>
              <a:p>
                <a:pPr defTabSz="358775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dirty="0">
                    <a:solidFill>
                      <a:schemeClr val="tx1"/>
                    </a:solidFill>
                  </a:rPr>
                  <a:t>	in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convolution</a:t>
                </a:r>
                <a:r>
                  <a:rPr lang="en-US" sz="2000" dirty="0">
                    <a:solidFill>
                      <a:schemeClr val="tx1"/>
                    </a:solidFill>
                  </a:rPr>
                  <a:t> one increases one decreases</a:t>
                </a:r>
              </a:p>
              <a:p>
                <a:pPr defTabSz="358775">
                  <a:lnSpc>
                    <a:spcPct val="100000"/>
                  </a:lnSpc>
                  <a:spcBef>
                    <a:spcPts val="0"/>
                  </a:spcBef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 defTabSz="358775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0768" y="1161535"/>
                <a:ext cx="8447618" cy="5313406"/>
              </a:xfrm>
              <a:blipFill>
                <a:blip r:embed="rId2"/>
                <a:stretch>
                  <a:fillRect l="-722" t="-574" b="-2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563" y="3220636"/>
            <a:ext cx="2929580" cy="96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3111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Autocorrelation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0768" y="1161535"/>
                <a:ext cx="8266670" cy="5313406"/>
              </a:xfrm>
            </p:spPr>
            <p:txBody>
              <a:bodyPr/>
              <a:lstStyle/>
              <a:p>
                <a:pPr marL="0" indent="0" defTabSz="358775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We can define the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auto</a:t>
                </a:r>
                <a:r>
                  <a:rPr lang="en-US" sz="2000" dirty="0">
                    <a:solidFill>
                      <a:schemeClr val="tx1"/>
                    </a:solidFill>
                  </a:rPr>
                  <a:t>correlation	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</a:t>
                </a:r>
                <a:r>
                  <a:rPr lang="en-US" sz="2400" b="1" baseline="-25000" dirty="0" err="1">
                    <a:solidFill>
                      <a:schemeClr val="tx1"/>
                    </a:solidFill>
                  </a:rPr>
                  <a:t>xx</a:t>
                </a:r>
                <a:r>
                  <a:rPr lang="en-US" sz="2400" dirty="0">
                    <a:solidFill>
                      <a:schemeClr val="tx1"/>
                    </a:solidFill>
                  </a:rPr>
                  <a:t>(m)</a:t>
                </a:r>
                <a:r>
                  <a:rPr lang="en-US" sz="20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  <m:e>
                        <m:sSub>
                          <m:sSub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 defTabSz="358775">
                  <a:lnSpc>
                    <a:spcPct val="100000"/>
                  </a:lnSpc>
                  <a:spcBef>
                    <a:spcPts val="300"/>
                  </a:spcBef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	which tells us how similar the signal is to itself </a:t>
                </a:r>
              </a:p>
              <a:p>
                <a:pPr marL="0" indent="0" defTabSz="358775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dirty="0"/>
                  <a:t>Of course a signal is always similar to itself!</a:t>
                </a:r>
              </a:p>
              <a:p>
                <a:pPr marL="0" indent="0" defTabSz="358775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dirty="0"/>
                  <a:t>But we use autocorrelation to see how similar a signal is </a:t>
                </a:r>
              </a:p>
              <a:p>
                <a:pPr marL="0" indent="0" defTabSz="358775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to a time shifted version of itself</a:t>
                </a:r>
              </a:p>
              <a:p>
                <a:pPr marL="0" indent="0" defTabSz="358775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A periodic signal has peaks at lags that are multiples of its period!</a:t>
                </a:r>
              </a:p>
              <a:p>
                <a:pPr marL="0" indent="0" defTabSz="358775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 defTabSz="358775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 defTabSz="358775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Since |</a:t>
                </a:r>
                <a:r>
                  <a:rPr lang="en-US" sz="2800" dirty="0">
                    <a:solidFill>
                      <a:schemeClr val="tx1"/>
                    </a:solidFill>
                  </a:rPr>
                  <a:t>c</a:t>
                </a:r>
                <a:r>
                  <a:rPr lang="en-US" sz="2000" baseline="-25000" dirty="0">
                    <a:solidFill>
                      <a:schemeClr val="tx1"/>
                    </a:solidFill>
                  </a:rPr>
                  <a:t>xx</a:t>
                </a:r>
                <a:r>
                  <a:rPr lang="en-US" sz="1800" dirty="0">
                    <a:solidFill>
                      <a:schemeClr val="tx1"/>
                    </a:solidFill>
                  </a:rPr>
                  <a:t>(m)</a:t>
                </a:r>
                <a:r>
                  <a:rPr lang="en-US" sz="2000" dirty="0">
                    <a:solidFill>
                      <a:schemeClr val="tx1"/>
                    </a:solidFill>
                  </a:rPr>
                  <a:t>| ≤ E</a:t>
                </a:r>
                <a:r>
                  <a:rPr lang="en-US" sz="2000" baseline="-25000" dirty="0">
                    <a:solidFill>
                      <a:schemeClr val="tx1"/>
                    </a:solidFill>
                  </a:rPr>
                  <a:t>x</a:t>
                </a:r>
                <a:r>
                  <a:rPr lang="en-US" sz="2000" dirty="0">
                    <a:solidFill>
                      <a:schemeClr val="tx1"/>
                    </a:solidFill>
                  </a:rPr>
                  <a:t>  it is useful to define the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normalized</a:t>
                </a:r>
                <a:r>
                  <a:rPr lang="en-US" sz="2000" dirty="0">
                    <a:solidFill>
                      <a:schemeClr val="tx1"/>
                    </a:solidFill>
                  </a:rPr>
                  <a:t> autocorrelation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	c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xx</a:t>
                </a:r>
                <a:r>
                  <a:rPr lang="en-US" sz="1800" dirty="0">
                    <a:solidFill>
                      <a:schemeClr val="tx1"/>
                    </a:solidFill>
                  </a:rPr>
                  <a:t>(m)</a:t>
                </a:r>
                <a:r>
                  <a:rPr lang="en-US" sz="2000" dirty="0">
                    <a:solidFill>
                      <a:schemeClr val="tx1"/>
                    </a:solidFill>
                  </a:rPr>
                  <a:t> =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C</a:t>
                </a:r>
                <a:r>
                  <a:rPr lang="en-US" sz="2000" baseline="-25000" dirty="0" err="1">
                    <a:solidFill>
                      <a:schemeClr val="tx1"/>
                    </a:solidFill>
                  </a:rPr>
                  <a:t>xx</a:t>
                </a:r>
                <a:r>
                  <a:rPr lang="en-US" sz="1800" dirty="0">
                    <a:solidFill>
                      <a:schemeClr val="tx1"/>
                    </a:solidFill>
                  </a:rPr>
                  <a:t>(m)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/ </a:t>
                </a:r>
                <a:r>
                  <a:rPr lang="en-US" sz="2400" dirty="0">
                    <a:solidFill>
                      <a:schemeClr val="tx1"/>
                    </a:solidFill>
                  </a:rPr>
                  <a:t>E</a:t>
                </a:r>
                <a:r>
                  <a:rPr lang="en-US" sz="2800" baseline="-25000" dirty="0">
                    <a:solidFill>
                      <a:schemeClr val="tx1"/>
                    </a:solidFill>
                  </a:rPr>
                  <a:t>x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 defTabSz="358775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where |</a:t>
                </a:r>
                <a:r>
                  <a:rPr lang="en-US" sz="2400" dirty="0">
                    <a:solidFill>
                      <a:schemeClr val="tx1"/>
                    </a:solidFill>
                  </a:rPr>
                  <a:t>c</a:t>
                </a:r>
                <a:r>
                  <a:rPr lang="en-US" sz="2000" baseline="-25000" dirty="0">
                    <a:solidFill>
                      <a:schemeClr val="tx1"/>
                    </a:solidFill>
                  </a:rPr>
                  <a:t>xx</a:t>
                </a:r>
                <a:r>
                  <a:rPr lang="en-US" sz="2000" dirty="0">
                    <a:solidFill>
                      <a:schemeClr val="tx1"/>
                    </a:solidFill>
                  </a:rPr>
                  <a:t>| ≤ 1</a:t>
                </a:r>
              </a:p>
              <a:p>
                <a:pPr marL="0" indent="0" defTabSz="358775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dirty="0">
                    <a:solidFill>
                      <a:srgbClr val="002060"/>
                    </a:solidFill>
                  </a:rPr>
                  <a:t>Why can autocorrelation be more accurate than using the FFT?</a:t>
                </a:r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0768" y="1161535"/>
                <a:ext cx="8266670" cy="5313406"/>
              </a:xfrm>
              <a:blipFill rotWithShape="0">
                <a:blip r:embed="rId2"/>
                <a:stretch>
                  <a:fillRect l="-737" t="-8152" b="-1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640" y="3551181"/>
            <a:ext cx="5039240" cy="112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408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146743" y="4905246"/>
            <a:ext cx="2820945" cy="13027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Wiener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768" y="1161535"/>
            <a:ext cx="8266670" cy="531340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i="1" dirty="0"/>
              <a:t>Pulse radars </a:t>
            </a:r>
            <a:r>
              <a:rPr lang="en-US" sz="2000" dirty="0"/>
              <a:t>transmit a short </a:t>
            </a:r>
            <a:r>
              <a:rPr lang="en-US" sz="1800" dirty="0"/>
              <a:t>(and thus low energy) </a:t>
            </a:r>
            <a:r>
              <a:rPr lang="en-US" sz="2000" i="1" dirty="0"/>
              <a:t>distinctive</a:t>
            </a:r>
            <a:r>
              <a:rPr lang="en-US" sz="2000" dirty="0"/>
              <a:t> pulse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and receive a delayed, weak, noisy copy after time  t =  </a:t>
            </a:r>
            <a:r>
              <a:rPr lang="en-US" sz="2000"/>
              <a:t>2 R / c</a:t>
            </a: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The </a:t>
            </a:r>
            <a:r>
              <a:rPr lang="en-US" sz="2000" b="1" dirty="0"/>
              <a:t>Wiener filter </a:t>
            </a:r>
            <a:r>
              <a:rPr lang="en-US" sz="2000" dirty="0"/>
              <a:t>finds t by building an MA filter </a:t>
            </a:r>
          </a:p>
          <a:p>
            <a:pPr marL="0" indent="0" defTabSz="358775">
              <a:lnSpc>
                <a:spcPct val="100000"/>
              </a:lnSpc>
              <a:buNone/>
            </a:pPr>
            <a:r>
              <a:rPr lang="en-US" sz="2000" dirty="0"/>
              <a:t>	with coefficients equal to the time reversed signal</a:t>
            </a:r>
          </a:p>
          <a:p>
            <a:pPr marL="0" indent="0" defTabSz="358775">
              <a:lnSpc>
                <a:spcPct val="100000"/>
              </a:lnSpc>
              <a:buNone/>
            </a:pPr>
            <a:r>
              <a:rPr lang="en-US" sz="2000" dirty="0"/>
              <a:t>The MA’s </a:t>
            </a:r>
            <a:r>
              <a:rPr lang="en-US" sz="2000" i="1" dirty="0"/>
              <a:t>convolution</a:t>
            </a:r>
            <a:r>
              <a:rPr lang="en-US" sz="2000" dirty="0"/>
              <a:t> actually performs a </a:t>
            </a:r>
            <a:r>
              <a:rPr lang="en-US" sz="2000" i="1" dirty="0"/>
              <a:t>correlation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158" y="1624939"/>
            <a:ext cx="2820945" cy="13027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671" y="3652022"/>
            <a:ext cx="5353050" cy="1326249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 bwMode="auto">
          <a:xfrm>
            <a:off x="2767914" y="3631002"/>
            <a:ext cx="2335427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713205" y="3514681"/>
            <a:ext cx="444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6159787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Prediction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0768" y="1161535"/>
                <a:ext cx="8266670" cy="5313406"/>
              </a:xfrm>
            </p:spPr>
            <p:txBody>
              <a:bodyPr/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Wiener’s famous paper was named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  <a:tabLst>
                    <a:tab pos="363538" algn="l"/>
                  </a:tabLst>
                </a:pPr>
                <a:r>
                  <a:rPr lang="en-US" sz="2000" dirty="0">
                    <a:solidFill>
                      <a:schemeClr val="tx1"/>
                    </a:solidFill>
                  </a:rPr>
                  <a:t>	Interpolation, extrapolation and smoothing of stationary time series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  <a:tabLst>
                    <a:tab pos="363538" algn="l"/>
                  </a:tabLst>
                </a:pPr>
                <a:r>
                  <a:rPr lang="en-US" sz="2000" dirty="0">
                    <a:solidFill>
                      <a:schemeClr val="tx1"/>
                    </a:solidFill>
                  </a:rPr>
                  <a:t>Where in modern terminology:</a:t>
                </a:r>
              </a:p>
              <a:p>
                <a:pPr>
                  <a:spcBef>
                    <a:spcPts val="0"/>
                  </a:spcBef>
                  <a:tabLst>
                    <a:tab pos="363538" algn="l"/>
                  </a:tabLst>
                </a:pPr>
                <a:r>
                  <a:rPr lang="en-US" sz="2000" dirty="0">
                    <a:solidFill>
                      <a:schemeClr val="tx1"/>
                    </a:solidFill>
                  </a:rPr>
                  <a:t>	smoothing = low-pass filtering</a:t>
                </a:r>
              </a:p>
              <a:p>
                <a:pPr>
                  <a:spcBef>
                    <a:spcPts val="0"/>
                  </a:spcBef>
                  <a:tabLst>
                    <a:tab pos="363538" algn="l"/>
                  </a:tabLst>
                </a:pPr>
                <a:r>
                  <a:rPr lang="en-US" sz="2000" dirty="0">
                    <a:solidFill>
                      <a:schemeClr val="tx1"/>
                    </a:solidFill>
                  </a:rPr>
                  <a:t>	interpolation = resampling (sampling at different time instants)</a:t>
                </a:r>
              </a:p>
              <a:p>
                <a:pPr>
                  <a:spcBef>
                    <a:spcPts val="0"/>
                  </a:spcBef>
                  <a:tabLst>
                    <a:tab pos="363538" algn="l"/>
                  </a:tabLst>
                </a:pPr>
                <a:r>
                  <a:rPr lang="en-US" sz="2000" dirty="0">
                    <a:solidFill>
                      <a:schemeClr val="tx1"/>
                    </a:solidFill>
                  </a:rPr>
                  <a:t>	extrapolation = prediction</a:t>
                </a:r>
              </a:p>
              <a:p>
                <a:pPr marL="0" indent="0">
                  <a:lnSpc>
                    <a:spcPct val="100000"/>
                  </a:lnSpc>
                  <a:buNone/>
                  <a:tabLst>
                    <a:tab pos="363538" algn="l"/>
                  </a:tabLst>
                </a:pPr>
                <a:r>
                  <a:rPr lang="en-US" sz="2000" dirty="0">
                    <a:solidFill>
                      <a:schemeClr val="tx1"/>
                    </a:solidFill>
                  </a:rPr>
                  <a:t>We previously saw how Yule predicted sun-spots via an AR process</a:t>
                </a:r>
              </a:p>
              <a:p>
                <a:pPr marL="0" indent="0">
                  <a:lnSpc>
                    <a:spcPct val="100000"/>
                  </a:lnSpc>
                  <a:buNone/>
                  <a:tabLst>
                    <a:tab pos="363538" algn="l"/>
                  </a:tabLst>
                </a:pPr>
                <a:r>
                  <a:rPr lang="en-US" sz="2000" dirty="0">
                    <a:solidFill>
                      <a:schemeClr val="tx1"/>
                    </a:solidFill>
                  </a:rPr>
                  <a:t>		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*</a:t>
                </a:r>
                <a14:m>
                  <m:oMath xmlns:m="http://schemas.openxmlformats.org/officeDocument/2006/math">
                    <m:r>
                      <a:rPr lang="en-US" sz="2800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>
                    <a:solidFill>
                      <a:schemeClr val="tx1"/>
                    </a:solidFill>
                  </a:rPr>
                  <a:t>where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s</a:t>
                </a:r>
                <a:r>
                  <a:rPr lang="en-US" sz="2000" dirty="0">
                    <a:solidFill>
                      <a:schemeClr val="tx1"/>
                    </a:solidFill>
                  </a:rPr>
                  <a:t>*</a:t>
                </a:r>
                <a14:m>
                  <m:oMath xmlns:m="http://schemas.openxmlformats.org/officeDocument/2006/math">
                    <m:r>
                      <a:rPr lang="en-US" sz="2400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the estimate of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s</a:t>
                </a:r>
                <a14:m>
                  <m:oMath xmlns:m="http://schemas.openxmlformats.org/officeDocument/2006/math">
                    <m:r>
                      <a:rPr lang="en-US" sz="2400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b="1" baseline="-25000" dirty="0">
                    <a:solidFill>
                      <a:schemeClr val="tx1"/>
                    </a:solidFill>
                  </a:rPr>
                  <a:t> 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  <a:tabLst>
                    <a:tab pos="363538" algn="l"/>
                  </a:tabLst>
                </a:pPr>
                <a:r>
                  <a:rPr lang="en-US" sz="1800" dirty="0">
                    <a:solidFill>
                      <a:schemeClr val="tx1"/>
                    </a:solidFill>
                  </a:rPr>
                  <a:t>Let’s directly derive the coefficient b for the simplest case (M=1)</a:t>
                </a:r>
              </a:p>
              <a:p>
                <a:pPr marL="0" indent="0">
                  <a:lnSpc>
                    <a:spcPct val="100000"/>
                  </a:lnSpc>
                  <a:buNone/>
                  <a:tabLst>
                    <a:tab pos="363538" algn="l"/>
                  </a:tabLst>
                </a:pPr>
                <a:r>
                  <a:rPr lang="en-US" sz="1800" dirty="0">
                    <a:solidFill>
                      <a:schemeClr val="tx1"/>
                    </a:solidFill>
                  </a:rPr>
                  <a:t>We want to minimize the energy of the error signal e = y*-y</a:t>
                </a:r>
              </a:p>
              <a:p>
                <a:pPr marL="0" indent="0">
                  <a:buNone/>
                  <a:tabLst>
                    <a:tab pos="363538" algn="l"/>
                  </a:tabLst>
                </a:pPr>
                <a:r>
                  <a:rPr lang="en-US" sz="14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000" dirty="0">
                                <a:solidFill>
                                  <a:schemeClr val="tx1"/>
                                </a:solidFill>
                              </a:rPr>
                              <m:t>e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1800" i="1" dirty="0">
                                <a:solidFill>
                                  <a:schemeClr val="tx1"/>
                                </a:solidFill>
                              </a:rPr>
                              <m:t>s</m:t>
                            </m:r>
                            <m:r>
                              <a:rPr lang="en-US" sz="1800" i="1" baseline="-25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nor/>
                                  </m:rPr>
                                  <a:rPr lang="en-US" sz="1800" i="1" dirty="0">
                                    <a:solidFill>
                                      <a:schemeClr val="tx1"/>
                                    </a:solidFill>
                                  </a:rPr>
                                  <m:t>s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sz="1800" baseline="30000" dirty="0">
                    <a:solidFill>
                      <a:schemeClr val="tx1"/>
                    </a:solidFill>
                  </a:rPr>
                  <a:t>2 </a:t>
                </a:r>
                <a:r>
                  <a:rPr lang="en-US" sz="1800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1600" i="1" dirty="0">
                            <a:solidFill>
                              <a:schemeClr val="tx1"/>
                            </a:solidFill>
                          </a:rPr>
                          <m:t>s</m:t>
                        </m:r>
                        <m:r>
                          <a:rPr lang="en-US" sz="16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m:rPr>
                        <m:nor/>
                      </m:rPr>
                      <a:rPr lang="en-US" sz="1600" baseline="30000" dirty="0">
                        <a:solidFill>
                          <a:schemeClr val="tx1"/>
                        </a:solidFill>
                      </a:rPr>
                      <m:t>2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>
                    <a:solidFill>
                      <a:schemeClr val="tx1"/>
                    </a:solidFill>
                  </a:rPr>
                  <a:t>= (1+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US" sz="1800" dirty="0">
                    <a:solidFill>
                      <a:schemeClr val="tx1"/>
                    </a:solidFill>
                  </a:rPr>
                  <a:t>)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E</a:t>
                </a:r>
                <a:r>
                  <a:rPr lang="en-US" sz="2000" b="1" baseline="-25000" dirty="0" err="1">
                    <a:solidFill>
                      <a:schemeClr val="tx1"/>
                    </a:solidFill>
                  </a:rPr>
                  <a:t>s</a:t>
                </a:r>
                <a:r>
                  <a:rPr lang="en-US" sz="1800" dirty="0">
                    <a:solidFill>
                      <a:schemeClr val="tx1"/>
                    </a:solidFill>
                  </a:rPr>
                  <a:t> – 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C</a:t>
                </a:r>
                <a:r>
                  <a:rPr lang="en-US" sz="2000" b="1" baseline="-25000" dirty="0">
                    <a:solidFill>
                      <a:schemeClr val="tx1"/>
                    </a:solidFill>
                  </a:rPr>
                  <a:t>s</a:t>
                </a:r>
                <a:r>
                  <a:rPr lang="en-US" sz="1800" dirty="0">
                    <a:solidFill>
                      <a:schemeClr val="tx1"/>
                    </a:solidFill>
                  </a:rPr>
                  <a:t>(1)</a:t>
                </a:r>
              </a:p>
              <a:p>
                <a:pPr marL="0" indent="0">
                  <a:buNone/>
                  <a:tabLst>
                    <a:tab pos="363538" algn="l"/>
                  </a:tabLst>
                </a:pPr>
                <a:r>
                  <a:rPr lang="en-US" sz="1800" dirty="0">
                    <a:solidFill>
                      <a:schemeClr val="tx1"/>
                    </a:solidFill>
                  </a:rPr>
                  <a:t>Differentiating and setting equal to zero we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= C</a:t>
                </a:r>
                <a:r>
                  <a:rPr lang="en-US" sz="2000" b="1" baseline="-25000" dirty="0">
                    <a:solidFill>
                      <a:schemeClr val="tx1"/>
                    </a:solidFill>
                  </a:rPr>
                  <a:t>s</a:t>
                </a:r>
                <a:r>
                  <a:rPr lang="en-US" sz="1800" dirty="0">
                    <a:solidFill>
                      <a:schemeClr val="tx1"/>
                    </a:solidFill>
                  </a:rPr>
                  <a:t>(1) /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E</a:t>
                </a:r>
                <a:r>
                  <a:rPr lang="en-US" sz="2000" b="1" baseline="-25000" dirty="0" err="1">
                    <a:solidFill>
                      <a:schemeClr val="tx1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=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c</a:t>
                </a:r>
                <a:r>
                  <a:rPr lang="en-US" sz="2000" b="1" baseline="-25000" dirty="0" err="1">
                    <a:solidFill>
                      <a:schemeClr val="tx1"/>
                    </a:solidFill>
                  </a:rPr>
                  <a:t>s</a:t>
                </a:r>
                <a:r>
                  <a:rPr lang="en-US" sz="1800" dirty="0">
                    <a:solidFill>
                      <a:schemeClr val="tx1"/>
                    </a:solidFill>
                  </a:rPr>
                  <a:t>(1)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  <a:tabLst>
                    <a:tab pos="363538" algn="l"/>
                  </a:tabLst>
                </a:pPr>
                <a:r>
                  <a:rPr lang="en-US" sz="2000" dirty="0">
                    <a:solidFill>
                      <a:schemeClr val="tx1"/>
                    </a:solidFill>
                  </a:rPr>
                  <a:t>So, there is a connection between prediction and autocorrelation!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  <a:tabLst>
                    <a:tab pos="363538" algn="l"/>
                  </a:tabLst>
                </a:pPr>
                <a:r>
                  <a:rPr lang="en-US" sz="2000" dirty="0">
                    <a:solidFill>
                      <a:schemeClr val="tx1"/>
                    </a:solidFill>
                  </a:rPr>
                  <a:t>More generally, the coefficients are given by Yule Walker equations!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0768" y="1161535"/>
                <a:ext cx="8266670" cy="5313406"/>
              </a:xfrm>
              <a:blipFill rotWithShape="0">
                <a:blip r:embed="rId2"/>
                <a:stretch>
                  <a:fillRect l="-737" t="-574" b="-2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454391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master-2001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aster-200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master-200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-200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-200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-200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-20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-20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-20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Data\Microsoft\Templates\master-2001.pot</Template>
  <TotalTime>26091</TotalTime>
  <Words>2567</Words>
  <Application>Microsoft Office PowerPoint</Application>
  <PresentationFormat>Letter Paper (8.5x11 in)</PresentationFormat>
  <Paragraphs>361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Cambria Math</vt:lpstr>
      <vt:lpstr>Symbol</vt:lpstr>
      <vt:lpstr>Times New Roman</vt:lpstr>
      <vt:lpstr>Wingdings</vt:lpstr>
      <vt:lpstr>master-2001</vt:lpstr>
      <vt:lpstr>Clip</vt:lpstr>
      <vt:lpstr>PowerPoint Presentation</vt:lpstr>
      <vt:lpstr>Signal similarity</vt:lpstr>
      <vt:lpstr>Signal similarity</vt:lpstr>
      <vt:lpstr>Correlation</vt:lpstr>
      <vt:lpstr>Correlation and anticorrelation</vt:lpstr>
      <vt:lpstr>Correlation with lags</vt:lpstr>
      <vt:lpstr>Autocorrelation </vt:lpstr>
      <vt:lpstr>Wiener filter</vt:lpstr>
      <vt:lpstr>Prediction</vt:lpstr>
      <vt:lpstr>Yule Walker with correlations</vt:lpstr>
      <vt:lpstr>PowerPoint Presentation</vt:lpstr>
      <vt:lpstr>Adaptive filters</vt:lpstr>
      <vt:lpstr>Adaptation</vt:lpstr>
      <vt:lpstr>The energy parabola</vt:lpstr>
      <vt:lpstr>Adaptation</vt:lpstr>
      <vt:lpstr>Gradient descent</vt:lpstr>
      <vt:lpstr>Echo cancellation</vt:lpstr>
      <vt:lpstr>Echo suppressors</vt:lpstr>
      <vt:lpstr>Echo cancellers</vt:lpstr>
      <vt:lpstr>Realistic LEC</vt:lpstr>
      <vt:lpstr>LEC in action</vt:lpstr>
      <vt:lpstr>Equalization</vt:lpstr>
      <vt:lpstr>Multipath</vt:lpstr>
      <vt:lpstr>Finding the equalizer</vt:lpstr>
      <vt:lpstr>Using the equalizer</vt:lpstr>
    </vt:vector>
  </TitlesOfParts>
  <Company>RAD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DSP 2020</dc:title>
  <dc:creator>Yaakov Stein</dc:creator>
  <cp:keywords>DSP, Y(J)S</cp:keywords>
  <cp:lastModifiedBy>Yaakov Stein</cp:lastModifiedBy>
  <cp:revision>943</cp:revision>
  <dcterms:created xsi:type="dcterms:W3CDTF">2001-12-06T08:31:54Z</dcterms:created>
  <dcterms:modified xsi:type="dcterms:W3CDTF">2021-12-27T07:05:18Z</dcterms:modified>
</cp:coreProperties>
</file>