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878" r:id="rId2"/>
    <p:sldId id="689" r:id="rId3"/>
    <p:sldId id="674" r:id="rId4"/>
    <p:sldId id="860" r:id="rId5"/>
    <p:sldId id="825" r:id="rId6"/>
    <p:sldId id="826" r:id="rId7"/>
    <p:sldId id="821" r:id="rId8"/>
    <p:sldId id="824" r:id="rId9"/>
    <p:sldId id="822" r:id="rId10"/>
    <p:sldId id="828" r:id="rId11"/>
    <p:sldId id="830" r:id="rId12"/>
    <p:sldId id="829" r:id="rId13"/>
    <p:sldId id="827" r:id="rId14"/>
    <p:sldId id="861" r:id="rId15"/>
    <p:sldId id="832" r:id="rId16"/>
    <p:sldId id="831" r:id="rId17"/>
    <p:sldId id="833" r:id="rId18"/>
    <p:sldId id="862" r:id="rId19"/>
    <p:sldId id="823" r:id="rId20"/>
    <p:sldId id="859" r:id="rId21"/>
    <p:sldId id="834" r:id="rId22"/>
    <p:sldId id="835" r:id="rId23"/>
    <p:sldId id="863" r:id="rId24"/>
    <p:sldId id="687" r:id="rId25"/>
    <p:sldId id="690" r:id="rId26"/>
    <p:sldId id="879" r:id="rId27"/>
    <p:sldId id="724" r:id="rId28"/>
    <p:sldId id="693" r:id="rId29"/>
    <p:sldId id="695" r:id="rId30"/>
    <p:sldId id="697" r:id="rId31"/>
    <p:sldId id="698" r:id="rId32"/>
    <p:sldId id="699" r:id="rId33"/>
    <p:sldId id="700" r:id="rId34"/>
    <p:sldId id="701" r:id="rId35"/>
    <p:sldId id="704" r:id="rId36"/>
    <p:sldId id="703" r:id="rId37"/>
    <p:sldId id="705" r:id="rId38"/>
    <p:sldId id="706" r:id="rId39"/>
    <p:sldId id="708" r:id="rId40"/>
    <p:sldId id="709" r:id="rId41"/>
    <p:sldId id="712" r:id="rId42"/>
    <p:sldId id="713" r:id="rId43"/>
    <p:sldId id="865" r:id="rId44"/>
    <p:sldId id="866" r:id="rId45"/>
    <p:sldId id="867" r:id="rId46"/>
    <p:sldId id="868" r:id="rId47"/>
    <p:sldId id="870" r:id="rId48"/>
    <p:sldId id="874" r:id="rId49"/>
    <p:sldId id="876" r:id="rId50"/>
    <p:sldId id="877" r:id="rId51"/>
  </p:sldIdLst>
  <p:sldSz cx="9144000" cy="6858000" type="letter"/>
  <p:notesSz cx="6743700" cy="9906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3300"/>
    <a:srgbClr val="FFCC66"/>
    <a:srgbClr val="336699"/>
    <a:srgbClr val="FF33CC"/>
    <a:srgbClr val="005081"/>
    <a:srgbClr val="FF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57" autoAdjust="0"/>
    <p:restoredTop sz="57730" autoAdjust="0"/>
  </p:normalViewPr>
  <p:slideViewPr>
    <p:cSldViewPr snapToGrid="0">
      <p:cViewPr varScale="1">
        <p:scale>
          <a:sx n="90" d="100"/>
          <a:sy n="90" d="100"/>
        </p:scale>
        <p:origin x="10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image" Target="../media/image3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068" tIns="48534" rIns="97068" bIns="48534" numCol="1" anchor="t" anchorCtr="0" compatLnSpc="1">
            <a:prstTxWarp prst="textNoShape">
              <a:avLst/>
            </a:prstTxWarp>
          </a:bodyPr>
          <a:lstStyle>
            <a:lvl1pPr defTabSz="971550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258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068" tIns="48534" rIns="97068" bIns="48534" numCol="1" anchor="t" anchorCtr="0" compatLnSpc="1">
            <a:prstTxWarp prst="textNoShape">
              <a:avLst/>
            </a:prstTxWarp>
          </a:bodyPr>
          <a:lstStyle>
            <a:lvl1pPr algn="r" defTabSz="971550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9113"/>
            <a:ext cx="2922588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068" tIns="48534" rIns="97068" bIns="48534" numCol="1" anchor="b" anchorCtr="0" compatLnSpc="1">
            <a:prstTxWarp prst="textNoShape">
              <a:avLst/>
            </a:prstTxWarp>
          </a:bodyPr>
          <a:lstStyle>
            <a:lvl1pPr defTabSz="971550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409113"/>
            <a:ext cx="2922587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068" tIns="48534" rIns="97068" bIns="48534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b="0"/>
            </a:lvl1pPr>
          </a:lstStyle>
          <a:p>
            <a:fld id="{041603D9-1C16-4205-996F-DE15EBB8B5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3131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defTabSz="957263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95713" y="0"/>
            <a:ext cx="29194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0588" y="738188"/>
            <a:ext cx="4932362" cy="37004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4713" y="4684713"/>
            <a:ext cx="4964112" cy="451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50388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defTabSz="957263">
              <a:defRPr sz="13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5713" y="9450388"/>
            <a:ext cx="29194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/>
            </a:lvl1pPr>
          </a:lstStyle>
          <a:p>
            <a:fld id="{42B7C487-73D2-4E0F-B7FC-751108966B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12766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9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4264025" y="3159125"/>
            <a:ext cx="4194175" cy="688975"/>
          </a:xfrm>
        </p:spPr>
        <p:txBody>
          <a:bodyPr/>
          <a:lstStyle>
            <a:lvl1pPr marL="0" indent="0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 sz="1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0510" name="Rectangle 30"/>
          <p:cNvSpPr>
            <a:spLocks noGrp="1" noChangeArrowheads="1"/>
          </p:cNvSpPr>
          <p:nvPr>
            <p:ph type="ctrTitle"/>
          </p:nvPr>
        </p:nvSpPr>
        <p:spPr>
          <a:xfrm>
            <a:off x="3724275" y="1874838"/>
            <a:ext cx="4702175" cy="1143000"/>
          </a:xfrm>
        </p:spPr>
        <p:txBody>
          <a:bodyPr/>
          <a:lstStyle>
            <a:lvl1pPr>
              <a:defRPr sz="4000">
                <a:solidFill>
                  <a:srgbClr val="F463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24938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defRPr sz="2000"/>
            </a:lvl1pPr>
            <a:lvl2pPr>
              <a:lnSpc>
                <a:spcPct val="100000"/>
              </a:lnSpc>
              <a:spcBef>
                <a:spcPts val="600"/>
              </a:spcBef>
              <a:defRPr sz="2000"/>
            </a:lvl2pPr>
            <a:lvl3pPr>
              <a:lnSpc>
                <a:spcPct val="100000"/>
              </a:lnSpc>
              <a:spcBef>
                <a:spcPts val="600"/>
              </a:spcBef>
              <a:defRPr/>
            </a:lvl3pPr>
            <a:lvl4pPr>
              <a:lnSpc>
                <a:spcPct val="100000"/>
              </a:lnSpc>
              <a:spcBef>
                <a:spcPts val="600"/>
              </a:spcBef>
              <a:defRPr/>
            </a:lvl4pPr>
            <a:lvl5pPr>
              <a:lnSpc>
                <a:spcPct val="10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18172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Y(J)S   DSP     Slide </a:t>
            </a:r>
            <a:fld id="{41E9CE7A-8875-49B1-A8FE-AC6E33D132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67656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Y(J)S   DSP     Slide </a:t>
            </a:r>
            <a:fld id="{74BCD7AF-3681-414F-9F8B-EBD4C0F4D2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258000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egular Slid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ound Same Side Corner Rectangle 40"/>
          <p:cNvSpPr/>
          <p:nvPr/>
        </p:nvSpPr>
        <p:spPr bwMode="auto">
          <a:xfrm rot="5400000">
            <a:off x="3505201" y="-3351213"/>
            <a:ext cx="862012" cy="7872413"/>
          </a:xfrm>
          <a:prstGeom prst="round2SameRect">
            <a:avLst>
              <a:gd name="adj1" fmla="val 18406"/>
              <a:gd name="adj2" fmla="val 0"/>
            </a:avLst>
          </a:prstGeom>
          <a:solidFill>
            <a:schemeClr val="lt1"/>
          </a:solidFill>
          <a:ln>
            <a:noFill/>
            <a:headEnd type="none" w="med" len="med"/>
            <a:tailEnd type="none" w="med" len="med"/>
          </a:ln>
          <a:effectLst>
            <a:outerShdw blurRad="215900" dist="38100" dir="2700000" sx="102000" sy="102000" algn="tl" rotWithShape="0">
              <a:schemeClr val="tx1">
                <a:alpha val="19000"/>
              </a:scheme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2" name="Round Single Corner Rectangle 41"/>
          <p:cNvSpPr/>
          <p:nvPr/>
        </p:nvSpPr>
        <p:spPr bwMode="auto">
          <a:xfrm flipV="1">
            <a:off x="0" y="0"/>
            <a:ext cx="228600" cy="1981200"/>
          </a:xfrm>
          <a:prstGeom prst="round1Rect">
            <a:avLst>
              <a:gd name="adj" fmla="val 50000"/>
            </a:avLst>
          </a:prstGeom>
          <a:solidFill>
            <a:srgbClr val="0098A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3" name="Round Single Corner Rectangle 42"/>
          <p:cNvSpPr/>
          <p:nvPr/>
        </p:nvSpPr>
        <p:spPr bwMode="auto">
          <a:xfrm flipH="1">
            <a:off x="8839200" y="6380163"/>
            <a:ext cx="304800" cy="477837"/>
          </a:xfrm>
          <a:prstGeom prst="round1Rect">
            <a:avLst>
              <a:gd name="adj" fmla="val 50000"/>
            </a:avLst>
          </a:prstGeom>
          <a:solidFill>
            <a:srgbClr val="C000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4" name="Rectangle 2"/>
          <p:cNvSpPr>
            <a:spLocks noGrp="1" noChangeArrowheads="1"/>
          </p:cNvSpPr>
          <p:nvPr>
            <p:ph type="title"/>
          </p:nvPr>
        </p:nvSpPr>
        <p:spPr>
          <a:xfrm>
            <a:off x="639077" y="262623"/>
            <a:ext cx="6766560" cy="644740"/>
          </a:xfrm>
          <a:prstGeom prst="rect">
            <a:avLst/>
          </a:prstGeom>
        </p:spPr>
        <p:txBody>
          <a:bodyPr anchor="ctr" anchorCtr="0"/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US" sz="3200" b="0" kern="0" baseline="0" dirty="0" smtClean="0">
                <a:solidFill>
                  <a:srgbClr val="0098A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5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39076" y="1280161"/>
            <a:ext cx="8200123" cy="5100002"/>
          </a:xfrm>
          <a:prstGeom prst="rect">
            <a:avLst/>
          </a:prstGeom>
        </p:spPr>
        <p:txBody>
          <a:bodyPr/>
          <a:lstStyle>
            <a:lvl1pPr marL="225425" indent="-225425" defTabSz="45720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defRPr sz="2000">
                <a:solidFill>
                  <a:srgbClr val="000000"/>
                </a:solidFill>
              </a:defRPr>
            </a:lvl1pPr>
            <a:lvl2pPr marL="576263" indent="-238125">
              <a:lnSpc>
                <a:spcPct val="100000"/>
              </a:lnSpc>
              <a:spcBef>
                <a:spcPts val="600"/>
              </a:spcBef>
              <a:defRPr sz="2000">
                <a:solidFill>
                  <a:srgbClr val="000000"/>
                </a:solidFill>
              </a:defRPr>
            </a:lvl2pPr>
            <a:lvl3pPr marL="857250" indent="-168275">
              <a:lnSpc>
                <a:spcPct val="100000"/>
              </a:lnSpc>
              <a:spcBef>
                <a:spcPts val="600"/>
              </a:spcBef>
              <a:defRPr sz="1800">
                <a:solidFill>
                  <a:srgbClr val="000000"/>
                </a:solidFill>
              </a:defRPr>
            </a:lvl3pPr>
            <a:lvl4pPr marL="1196975" indent="-225425">
              <a:lnSpc>
                <a:spcPct val="100000"/>
              </a:lnSpc>
              <a:spcBef>
                <a:spcPts val="600"/>
              </a:spcBef>
              <a:defRPr sz="1600">
                <a:solidFill>
                  <a:srgbClr val="000000"/>
                </a:solidFill>
              </a:defRPr>
            </a:lvl4pPr>
            <a:lvl5pPr marL="1433513" indent="-180975">
              <a:lnSpc>
                <a:spcPct val="100000"/>
              </a:lnSpc>
              <a:spcBef>
                <a:spcPts val="600"/>
              </a:spcBef>
              <a:defRPr sz="16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6824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egular Slide withou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Same Side Corner Rectangle 3"/>
          <p:cNvSpPr/>
          <p:nvPr/>
        </p:nvSpPr>
        <p:spPr bwMode="auto">
          <a:xfrm rot="5400000">
            <a:off x="3505201" y="-3351213"/>
            <a:ext cx="862012" cy="7872413"/>
          </a:xfrm>
          <a:prstGeom prst="round2SameRect">
            <a:avLst>
              <a:gd name="adj1" fmla="val 18406"/>
              <a:gd name="adj2" fmla="val 0"/>
            </a:avLst>
          </a:prstGeom>
          <a:solidFill>
            <a:schemeClr val="lt1"/>
          </a:solidFill>
          <a:ln>
            <a:noFill/>
            <a:headEnd type="none" w="med" len="med"/>
            <a:tailEnd type="none" w="med" len="med"/>
          </a:ln>
          <a:effectLst>
            <a:outerShdw blurRad="215900" dist="38100" dir="2700000" sx="102000" sy="102000" algn="tl" rotWithShape="0">
              <a:schemeClr val="tx1">
                <a:alpha val="19000"/>
              </a:scheme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5" name="Round Single Corner Rectangle 4"/>
          <p:cNvSpPr/>
          <p:nvPr/>
        </p:nvSpPr>
        <p:spPr bwMode="auto">
          <a:xfrm flipV="1">
            <a:off x="0" y="0"/>
            <a:ext cx="228600" cy="1981200"/>
          </a:xfrm>
          <a:prstGeom prst="round1Rect">
            <a:avLst>
              <a:gd name="adj" fmla="val 50000"/>
            </a:avLst>
          </a:prstGeom>
          <a:solidFill>
            <a:srgbClr val="0098A1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39077" y="262623"/>
            <a:ext cx="6766560" cy="644740"/>
          </a:xfrm>
          <a:prstGeom prst="rect">
            <a:avLst/>
          </a:prstGeom>
        </p:spPr>
        <p:txBody>
          <a:bodyPr anchor="ctr" anchorCtr="0"/>
          <a:lstStyle>
            <a:lvl1pPr algn="l" rtl="0" eaLnBrk="1" fontAlgn="base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lang="en-US" sz="3200" b="0" kern="0" baseline="0" dirty="0" smtClean="0">
                <a:solidFill>
                  <a:srgbClr val="0098A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ound Single Corner Rectangle 6"/>
          <p:cNvSpPr/>
          <p:nvPr/>
        </p:nvSpPr>
        <p:spPr bwMode="auto">
          <a:xfrm flipH="1">
            <a:off x="8839200" y="6380163"/>
            <a:ext cx="304800" cy="477837"/>
          </a:xfrm>
          <a:prstGeom prst="round1Rect">
            <a:avLst>
              <a:gd name="adj" fmla="val 50000"/>
            </a:avLst>
          </a:prstGeom>
          <a:solidFill>
            <a:srgbClr val="C00000"/>
          </a:solidFill>
          <a:ln>
            <a:noFill/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348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Freeform 50"/>
          <p:cNvSpPr>
            <a:spLocks/>
          </p:cNvSpPr>
          <p:nvPr/>
        </p:nvSpPr>
        <p:spPr bwMode="auto">
          <a:xfrm>
            <a:off x="7667625" y="6573838"/>
            <a:ext cx="1477963" cy="285750"/>
          </a:xfrm>
          <a:custGeom>
            <a:avLst/>
            <a:gdLst/>
            <a:ahLst/>
            <a:cxnLst>
              <a:cxn ang="0">
                <a:pos x="855" y="2"/>
              </a:cxn>
              <a:cxn ang="0">
                <a:pos x="855" y="198"/>
              </a:cxn>
              <a:cxn ang="0">
                <a:pos x="0" y="198"/>
              </a:cxn>
              <a:cxn ang="0">
                <a:pos x="0" y="98"/>
              </a:cxn>
              <a:cxn ang="0">
                <a:pos x="4" y="68"/>
              </a:cxn>
              <a:cxn ang="0">
                <a:pos x="19" y="41"/>
              </a:cxn>
              <a:cxn ang="0">
                <a:pos x="39" y="21"/>
              </a:cxn>
              <a:cxn ang="0">
                <a:pos x="65" y="6"/>
              </a:cxn>
              <a:cxn ang="0">
                <a:pos x="88" y="0"/>
              </a:cxn>
              <a:cxn ang="0">
                <a:pos x="855" y="2"/>
              </a:cxn>
            </a:cxnLst>
            <a:rect l="0" t="0" r="r" b="b"/>
            <a:pathLst>
              <a:path w="855" h="198">
                <a:moveTo>
                  <a:pt x="855" y="2"/>
                </a:moveTo>
                <a:lnTo>
                  <a:pt x="855" y="198"/>
                </a:lnTo>
                <a:lnTo>
                  <a:pt x="0" y="198"/>
                </a:lnTo>
                <a:lnTo>
                  <a:pt x="0" y="98"/>
                </a:lnTo>
                <a:lnTo>
                  <a:pt x="4" y="68"/>
                </a:lnTo>
                <a:lnTo>
                  <a:pt x="19" y="41"/>
                </a:lnTo>
                <a:lnTo>
                  <a:pt x="39" y="21"/>
                </a:lnTo>
                <a:lnTo>
                  <a:pt x="65" y="6"/>
                </a:lnTo>
                <a:lnTo>
                  <a:pt x="88" y="0"/>
                </a:lnTo>
                <a:lnTo>
                  <a:pt x="855" y="2"/>
                </a:lnTo>
                <a:close/>
              </a:path>
            </a:pathLst>
          </a:custGeom>
          <a:solidFill>
            <a:srgbClr val="B7D5EF"/>
          </a:solidFill>
          <a:ln w="9525" cmpd="sng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923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85088" y="6618288"/>
            <a:ext cx="1458912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/>
              <a:t>Y(J)S   DSP     Slide </a:t>
            </a:r>
            <a:fld id="{8AFB6D30-2E83-4478-B9B6-90361BEC74E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38338" y="165100"/>
            <a:ext cx="66865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65" r:id="rId2"/>
    <p:sldLayoutId id="2147483869" r:id="rId3"/>
    <p:sldLayoutId id="2147483870" r:id="rId4"/>
    <p:sldLayoutId id="2147483876" r:id="rId5"/>
    <p:sldLayoutId id="2147483877" r:id="rId6"/>
  </p:sldLayoutIdLst>
  <p:transition spd="med"/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rgbClr val="3366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70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Char char="–"/>
        <a:defRPr sz="22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50000"/>
        <a:buFont typeface="Wingdings" pitchFamily="2" charset="2"/>
        <a:buChar char="l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75000"/>
        <a:buChar char="–"/>
        <a:defRPr sz="22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30000"/>
        <a:buFont typeface="Wingdings" pitchFamily="2" charset="2"/>
        <a:buChar char="l"/>
        <a:defRPr sz="22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30000"/>
        <a:buFont typeface="Wingdings" pitchFamily="2" charset="2"/>
        <a:buChar char="l"/>
        <a:defRPr sz="22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30000"/>
        <a:buFont typeface="Wingdings" pitchFamily="2" charset="2"/>
        <a:buChar char="l"/>
        <a:defRPr sz="22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30000"/>
        <a:buFont typeface="Wingdings" pitchFamily="2" charset="2"/>
        <a:buChar char="l"/>
        <a:defRPr sz="22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buClr>
          <a:srgbClr val="F46300"/>
        </a:buClr>
        <a:buSzPct val="30000"/>
        <a:buFont typeface="Wingdings" pitchFamily="2" charset="2"/>
        <a:buChar char="l"/>
        <a:defRPr sz="2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7.png"/><Relationship Id="rId4" Type="http://schemas.openxmlformats.org/officeDocument/2006/relationships/image" Target="../media/image16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5.png"/><Relationship Id="rId4" Type="http://schemas.openxmlformats.org/officeDocument/2006/relationships/image" Target="../media/image16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6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7.e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0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31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32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4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33.e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e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9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2.png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525" y="165100"/>
            <a:ext cx="7913688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Application: Data Communications</a:t>
            </a:r>
          </a:p>
        </p:txBody>
      </p:sp>
      <p:sp>
        <p:nvSpPr>
          <p:cNvPr id="92163" name="Content Placeholder 2"/>
          <p:cNvSpPr>
            <a:spLocks noGrp="1"/>
          </p:cNvSpPr>
          <p:nvPr>
            <p:ph idx="1"/>
          </p:nvPr>
        </p:nvSpPr>
        <p:spPr>
          <a:xfrm>
            <a:off x="320654" y="1403350"/>
            <a:ext cx="8559800" cy="506095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dirty="0"/>
              <a:t>Communications is moving information from place to place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en-US" altLang="en-US" dirty="0"/>
              <a:t>Information is the amount of surprise, and can be quantified!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en-US" altLang="en-US" dirty="0"/>
              <a:t>Communications was originally analog – telegraph, telephone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en-US" altLang="en-US" dirty="0"/>
              <a:t>There are many forms of digital communications that we use every day</a:t>
            </a:r>
          </a:p>
          <a:p>
            <a:r>
              <a:rPr lang="en-US" altLang="en-US" dirty="0"/>
              <a:t>Mobile (cellular) 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Internet 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from 4G </a:t>
            </a:r>
            <a:r>
              <a:rPr lang="en-US" altLang="en-US" i="1" dirty="0"/>
              <a:t>voice</a:t>
            </a:r>
            <a:r>
              <a:rPr lang="en-US" altLang="en-US" dirty="0"/>
              <a:t> is simply packet data</a:t>
            </a:r>
          </a:p>
          <a:p>
            <a:r>
              <a:rPr lang="en-US" altLang="en-US" dirty="0"/>
              <a:t>Television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DVB (Idan plus)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Cable TV (DOCSIS)</a:t>
            </a:r>
          </a:p>
          <a:p>
            <a:r>
              <a:rPr lang="en-US" altLang="en-US" dirty="0"/>
              <a:t>Home Internet access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DSL (ADSL, VDSL)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Cable modem (DOCSIS again)</a:t>
            </a:r>
          </a:p>
          <a:p>
            <a:pPr>
              <a:spcBef>
                <a:spcPts val="0"/>
              </a:spcBef>
            </a:pPr>
            <a:r>
              <a:rPr lang="en-US" altLang="en-US" dirty="0"/>
              <a:t>Internet of Things 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smart home / smart city</a:t>
            </a:r>
          </a:p>
          <a:p>
            <a:pPr lvl="1">
              <a:spcBef>
                <a:spcPts val="0"/>
              </a:spcBef>
            </a:pPr>
            <a:r>
              <a:rPr lang="en-US" altLang="en-US" dirty="0"/>
              <a:t>Industry 4.0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B7D57744-8155-4E3D-8978-1D0CBD6CE909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1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408419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Shannon’s 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308100"/>
            <a:ext cx="8179067" cy="514082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Shannon taught us that information can be </a:t>
            </a:r>
            <a:r>
              <a:rPr lang="en-US" i="1" dirty="0"/>
              <a:t>quantified</a:t>
            </a:r>
          </a:p>
          <a:p>
            <a:pPr marL="0" indent="0">
              <a:buNone/>
            </a:pPr>
            <a:r>
              <a:rPr lang="en-US" dirty="0"/>
              <a:t>You can compare the amount of information in a book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to that in a piece of music or in a picture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	just like you can compare the weight of lead and feathers</a:t>
            </a:r>
          </a:p>
          <a:p>
            <a:pPr marL="0" indent="0" defTabSz="461963">
              <a:buNone/>
            </a:pPr>
            <a:r>
              <a:rPr lang="en-US" dirty="0"/>
              <a:t>The unit often used is the </a:t>
            </a:r>
            <a:r>
              <a:rPr lang="en-US" i="1" dirty="0"/>
              <a:t>bit</a:t>
            </a:r>
          </a:p>
          <a:p>
            <a:pPr marL="0" indent="0" defTabSz="461963">
              <a:buNone/>
            </a:pPr>
            <a:r>
              <a:rPr lang="en-US" dirty="0"/>
              <a:t>Beware, Shannon’s bit is more general than Tukey’s </a:t>
            </a:r>
            <a:r>
              <a:rPr lang="en-US" b="1" dirty="0"/>
              <a:t>bi</a:t>
            </a:r>
            <a:r>
              <a:rPr lang="en-US" dirty="0"/>
              <a:t>nary digi</a:t>
            </a:r>
            <a:r>
              <a:rPr lang="en-US" b="1" dirty="0"/>
              <a:t>t</a:t>
            </a:r>
          </a:p>
          <a:p>
            <a:pPr marL="0" indent="0" defTabSz="461963">
              <a:buNone/>
            </a:pPr>
            <a:r>
              <a:rPr lang="en-US" dirty="0"/>
              <a:t>Tukey’s bit is only useful for encoding numbers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while Shannon’s bit can be used for any form of information</a:t>
            </a:r>
          </a:p>
          <a:p>
            <a:pPr marL="0" indent="0" defTabSz="461963">
              <a:spcBef>
                <a:spcPts val="1200"/>
              </a:spcBef>
              <a:buNone/>
            </a:pPr>
            <a:r>
              <a:rPr lang="en-US" dirty="0"/>
              <a:t>Consider the set of all items of interest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(e.g., all news items, all types of animals, all letters in an alphabet)</a:t>
            </a:r>
          </a:p>
          <a:p>
            <a:pPr marL="0" indent="0" defTabSz="461963">
              <a:buNone/>
            </a:pPr>
            <a:r>
              <a:rPr lang="en-US" dirty="0"/>
              <a:t>How much information is involved in selecting one item from this set?</a:t>
            </a:r>
          </a:p>
          <a:p>
            <a:pPr marL="0" indent="0" defTabSz="461963">
              <a:buNone/>
            </a:pPr>
            <a:r>
              <a:rPr lang="en-US" dirty="0"/>
              <a:t>Shannon’s bit is defined as follows:</a:t>
            </a:r>
          </a:p>
          <a:p>
            <a:pPr defTabSz="461963">
              <a:spcBef>
                <a:spcPts val="0"/>
              </a:spcBef>
            </a:pPr>
            <a:r>
              <a:rPr lang="en-US" dirty="0"/>
              <a:t>ask questions with yes/no (binary) answers until you find out</a:t>
            </a:r>
          </a:p>
          <a:p>
            <a:pPr defTabSz="461963">
              <a:spcBef>
                <a:spcPts val="0"/>
              </a:spcBef>
            </a:pPr>
            <a:r>
              <a:rPr lang="en-US" dirty="0"/>
              <a:t>the minimum number of questions required 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	is the information content in bits</a:t>
            </a:r>
          </a:p>
          <a:p>
            <a:pPr marL="0" indent="0" defTabSz="461963">
              <a:spcBef>
                <a:spcPts val="1200"/>
              </a:spcBef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488049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05288"/>
            <a:ext cx="8044314" cy="470182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Children play a game called </a:t>
            </a:r>
            <a:r>
              <a:rPr lang="en-US" b="1" dirty="0"/>
              <a:t>21 questions</a:t>
            </a:r>
          </a:p>
          <a:p>
            <a:pPr marL="0" indent="0">
              <a:buNone/>
            </a:pPr>
            <a:r>
              <a:rPr lang="en-US" dirty="0"/>
              <a:t>One player (the puzzler) thinks of something – say an elephant</a:t>
            </a:r>
          </a:p>
          <a:p>
            <a:pPr marL="0" indent="0">
              <a:buNone/>
            </a:pPr>
            <a:r>
              <a:rPr lang="en-US" dirty="0"/>
              <a:t>The other player (the questioner) asks yes/no questions</a:t>
            </a:r>
          </a:p>
          <a:p>
            <a:pPr marL="0" indent="0">
              <a:buNone/>
            </a:pPr>
            <a:r>
              <a:rPr lang="en-US" dirty="0"/>
              <a:t>If he finds out in 21 questions or less the questioner wins</a:t>
            </a:r>
          </a:p>
          <a:p>
            <a:pPr marL="0" indent="0">
              <a:spcBef>
                <a:spcPts val="0"/>
              </a:spcBef>
              <a:buNone/>
              <a:tabLst>
                <a:tab pos="461963" algn="l"/>
              </a:tabLst>
            </a:pPr>
            <a:r>
              <a:rPr lang="en-US" dirty="0"/>
              <a:t>	</a:t>
            </a:r>
            <a:r>
              <a:rPr lang="en-US" sz="1800" dirty="0"/>
              <a:t>(and proves that the puzzler’s brain contains &lt; 21 bits of information)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	otherwise the puzzler wins</a:t>
            </a:r>
          </a:p>
          <a:p>
            <a:pPr marL="457200" indent="-457200">
              <a:spcBef>
                <a:spcPts val="1200"/>
              </a:spcBef>
              <a:buClr>
                <a:srgbClr val="7030A0"/>
              </a:buClr>
              <a:buSzPct val="100000"/>
              <a:buFont typeface="+mj-lt"/>
              <a:buAutoNum type="arabicPeriod"/>
            </a:pPr>
            <a:r>
              <a:rPr lang="en-US" dirty="0"/>
              <a:t>Is it an animal? YES</a:t>
            </a:r>
          </a:p>
          <a:p>
            <a:pPr marL="457200" indent="-457200">
              <a:spcBef>
                <a:spcPts val="0"/>
              </a:spcBef>
              <a:buClr>
                <a:srgbClr val="7030A0"/>
              </a:buClr>
              <a:buSzPct val="100000"/>
              <a:buFont typeface="+mj-lt"/>
              <a:buAutoNum type="arabicPeriod"/>
            </a:pPr>
            <a:r>
              <a:rPr lang="en-US" dirty="0"/>
              <a:t>Is it bigger than a bread-box? YES</a:t>
            </a:r>
          </a:p>
          <a:p>
            <a:pPr marL="457200" indent="-457200">
              <a:spcBef>
                <a:spcPts val="0"/>
              </a:spcBef>
              <a:buClr>
                <a:srgbClr val="7030A0"/>
              </a:buClr>
              <a:buSzPct val="100000"/>
              <a:buFont typeface="+mj-lt"/>
              <a:buAutoNum type="arabicPeriod"/>
            </a:pPr>
            <a:r>
              <a:rPr lang="en-US" dirty="0"/>
              <a:t>Does it live in the water? NO</a:t>
            </a:r>
          </a:p>
          <a:p>
            <a:pPr marL="457200" indent="-457200">
              <a:spcBef>
                <a:spcPts val="0"/>
              </a:spcBef>
              <a:buClr>
                <a:srgbClr val="7030A0"/>
              </a:buClr>
              <a:buSzPct val="100000"/>
              <a:buFont typeface="+mj-lt"/>
              <a:buAutoNum type="arabicPeriod"/>
            </a:pPr>
            <a:r>
              <a:rPr lang="en-US" dirty="0"/>
              <a:t>Does it live in Africa? YES</a:t>
            </a:r>
          </a:p>
          <a:p>
            <a:pPr marL="457200" indent="-457200">
              <a:spcBef>
                <a:spcPts val="0"/>
              </a:spcBef>
              <a:buClr>
                <a:srgbClr val="7030A0"/>
              </a:buClr>
              <a:buSzPct val="100000"/>
              <a:buFont typeface="+mj-lt"/>
              <a:buAutoNum type="arabicPeriod"/>
            </a:pPr>
            <a:r>
              <a:rPr lang="en-US" dirty="0"/>
              <a:t>Is it a lion? NO</a:t>
            </a:r>
          </a:p>
          <a:p>
            <a:pPr marL="457200" indent="-457200">
              <a:spcBef>
                <a:spcPts val="0"/>
              </a:spcBef>
              <a:buClr>
                <a:srgbClr val="7030A0"/>
              </a:buClr>
              <a:buSzPct val="100000"/>
              <a:buFont typeface="+mj-lt"/>
              <a:buAutoNum type="arabicPeriod"/>
            </a:pPr>
            <a:r>
              <a:rPr lang="en-US" dirty="0"/>
              <a:t>Is it an elephant? YES</a:t>
            </a:r>
          </a:p>
          <a:p>
            <a:pPr marL="0" indent="0">
              <a:spcBef>
                <a:spcPts val="0"/>
              </a:spcBef>
              <a:buClr>
                <a:srgbClr val="7030A0"/>
              </a:buClr>
              <a:buSzPct val="100000"/>
              <a:buNone/>
            </a:pPr>
            <a:r>
              <a:rPr lang="en-US" dirty="0"/>
              <a:t>The questioner wins, but this is not the optimal set of questions</a:t>
            </a:r>
          </a:p>
          <a:p>
            <a:pPr marL="0" indent="0">
              <a:buClr>
                <a:srgbClr val="7030A0"/>
              </a:buClr>
              <a:buSzPct val="100000"/>
              <a:buNone/>
            </a:pPr>
            <a:r>
              <a:rPr lang="en-US" dirty="0"/>
              <a:t>The optimal strategy asks questions </a:t>
            </a:r>
          </a:p>
          <a:p>
            <a:pPr marL="0" indent="0" defTabSz="461963">
              <a:spcBef>
                <a:spcPts val="0"/>
              </a:spcBef>
              <a:buClr>
                <a:srgbClr val="7030A0"/>
              </a:buClr>
              <a:buSzPct val="100000"/>
              <a:buNone/>
            </a:pPr>
            <a:r>
              <a:rPr lang="en-US" dirty="0"/>
              <a:t>	that divide the remaining possibilities in half!</a:t>
            </a:r>
          </a:p>
          <a:p>
            <a:pPr marL="0" indent="0" defTabSz="461963">
              <a:spcBef>
                <a:spcPts val="0"/>
              </a:spcBef>
              <a:buClr>
                <a:srgbClr val="7030A0"/>
              </a:buClr>
              <a:buSzPct val="100000"/>
              <a:buNone/>
            </a:pPr>
            <a:r>
              <a:rPr lang="en-US" dirty="0"/>
              <a:t>		(assuming equally probable items)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402500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both bits are the same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8100"/>
            <a:ext cx="8183880" cy="4799013"/>
          </a:xfrm>
          <a:noFill/>
        </p:spPr>
        <p:txBody>
          <a:bodyPr/>
          <a:lstStyle/>
          <a:p>
            <a:pPr marL="0" indent="0" defTabSz="461963">
              <a:buNone/>
            </a:pPr>
            <a:r>
              <a:rPr lang="en-US" dirty="0"/>
              <a:t>When are Tukey’s bits the same as Shannon’s?</a:t>
            </a:r>
          </a:p>
          <a:p>
            <a:pPr marL="0" indent="0" defTabSz="461963">
              <a:buNone/>
            </a:pPr>
            <a:r>
              <a:rPr lang="en-US" dirty="0"/>
              <a:t>Assume that the set of all possibilities consists of the numbers</a:t>
            </a:r>
          </a:p>
          <a:p>
            <a:pPr marL="0" indent="0" defTabSz="461963">
              <a:buNone/>
            </a:pPr>
            <a:r>
              <a:rPr lang="en-US" dirty="0"/>
              <a:t>	between 0 and 15</a:t>
            </a:r>
          </a:p>
          <a:p>
            <a:pPr marL="0" indent="0" defTabSz="461963">
              <a:buNone/>
            </a:pPr>
            <a:r>
              <a:rPr lang="en-US" dirty="0"/>
              <a:t>The puzzler thinks of the number 10</a:t>
            </a:r>
          </a:p>
          <a:p>
            <a:pPr marL="0" indent="0" defTabSz="461963">
              <a:buNone/>
            </a:pPr>
            <a:r>
              <a:rPr lang="en-US" dirty="0"/>
              <a:t>The questioner asks the optimal set of questions as follows:</a:t>
            </a:r>
          </a:p>
          <a:p>
            <a:pPr marL="0" indent="0" defTabSz="461963">
              <a:buNone/>
            </a:pPr>
            <a:endParaRPr lang="en-US" dirty="0"/>
          </a:p>
          <a:p>
            <a:pPr marL="0" indent="0" defTabSz="461963">
              <a:buNone/>
            </a:pPr>
            <a:endParaRPr lang="en-US" dirty="0"/>
          </a:p>
          <a:p>
            <a:pPr marL="457200" indent="-457200">
              <a:spcBef>
                <a:spcPts val="1200"/>
              </a:spcBef>
              <a:buClr>
                <a:srgbClr val="7030A0"/>
              </a:buClr>
              <a:buSzPct val="100000"/>
              <a:buFont typeface="+mj-lt"/>
              <a:buAutoNum type="arabicPeriod"/>
            </a:pPr>
            <a:r>
              <a:rPr lang="en-US" dirty="0"/>
              <a:t>Is greater than 7 ? 		YES =	</a:t>
            </a:r>
            <a:r>
              <a:rPr lang="en-US" b="1" dirty="0"/>
              <a:t>1</a:t>
            </a:r>
          </a:p>
          <a:p>
            <a:pPr marL="457200" indent="-457200">
              <a:spcBef>
                <a:spcPts val="0"/>
              </a:spcBef>
              <a:buClr>
                <a:srgbClr val="7030A0"/>
              </a:buClr>
              <a:buSzPct val="100000"/>
              <a:buFont typeface="+mj-lt"/>
              <a:buAutoNum type="arabicPeriod"/>
            </a:pPr>
            <a:r>
              <a:rPr lang="en-US" dirty="0"/>
              <a:t>Is greater than 11?	 	NO = 	</a:t>
            </a:r>
            <a:r>
              <a:rPr lang="en-US" b="1" dirty="0"/>
              <a:t>0</a:t>
            </a:r>
          </a:p>
          <a:p>
            <a:pPr marL="457200" indent="-457200">
              <a:spcBef>
                <a:spcPts val="0"/>
              </a:spcBef>
              <a:buClr>
                <a:srgbClr val="7030A0"/>
              </a:buClr>
              <a:buSzPct val="100000"/>
              <a:buFont typeface="+mj-lt"/>
              <a:buAutoNum type="arabicPeriod"/>
            </a:pPr>
            <a:r>
              <a:rPr lang="en-US" dirty="0"/>
              <a:t>Is it greater than 9 ? 	YES = 	</a:t>
            </a:r>
            <a:r>
              <a:rPr lang="en-US" b="1" dirty="0"/>
              <a:t>1</a:t>
            </a:r>
          </a:p>
          <a:p>
            <a:pPr marL="457200" indent="-457200">
              <a:spcBef>
                <a:spcPts val="0"/>
              </a:spcBef>
              <a:buClr>
                <a:srgbClr val="7030A0"/>
              </a:buClr>
              <a:buSzPct val="100000"/>
              <a:buFont typeface="+mj-lt"/>
              <a:buAutoNum type="arabicPeriod"/>
            </a:pPr>
            <a:r>
              <a:rPr lang="en-US" dirty="0"/>
              <a:t>Is it greater than 10? 	NO = 	</a:t>
            </a:r>
            <a:r>
              <a:rPr lang="en-US" b="1" dirty="0"/>
              <a:t>0</a:t>
            </a:r>
            <a:r>
              <a:rPr lang="en-US" dirty="0"/>
              <a:t> </a:t>
            </a:r>
          </a:p>
          <a:p>
            <a:pPr marL="0" indent="0">
              <a:spcBef>
                <a:spcPts val="1200"/>
              </a:spcBef>
              <a:buClr>
                <a:srgbClr val="7030A0"/>
              </a:buClr>
              <a:buSzPct val="100000"/>
              <a:buNone/>
            </a:pPr>
            <a:r>
              <a:rPr lang="en-US" dirty="0"/>
              <a:t>So the Shannon information quantity is 4 bits</a:t>
            </a:r>
          </a:p>
          <a:p>
            <a:pPr marL="0" indent="0">
              <a:spcBef>
                <a:spcPts val="0"/>
              </a:spcBef>
              <a:buClr>
                <a:srgbClr val="7030A0"/>
              </a:buClr>
              <a:buSzPct val="100000"/>
              <a:buNone/>
            </a:pPr>
            <a:r>
              <a:rPr lang="en-US" dirty="0"/>
              <a:t>	and the answers form the Tukey binary number for 10 – </a:t>
            </a:r>
            <a:r>
              <a:rPr lang="en-US" b="1" dirty="0"/>
              <a:t>1010</a:t>
            </a:r>
          </a:p>
          <a:p>
            <a:pPr marL="0" indent="0">
              <a:spcBef>
                <a:spcPts val="1200"/>
              </a:spcBef>
              <a:buClr>
                <a:srgbClr val="7030A0"/>
              </a:buClr>
              <a:buSzPct val="100000"/>
              <a:buNone/>
            </a:pPr>
            <a:r>
              <a:rPr lang="en-US" dirty="0">
                <a:solidFill>
                  <a:srgbClr val="002060"/>
                </a:solidFill>
              </a:rPr>
              <a:t>What should the questioner do if the items are not equally probable?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12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727277"/>
              </p:ext>
            </p:extLst>
          </p:nvPr>
        </p:nvGraphicFramePr>
        <p:xfrm>
          <a:off x="685800" y="3371241"/>
          <a:ext cx="7514128" cy="3946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9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96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96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96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96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696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696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96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963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6963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6963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69633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6963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69633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394635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4433239" y="3253339"/>
            <a:ext cx="3757064" cy="635267"/>
          </a:xfrm>
          <a:prstGeom prst="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423614" y="3249649"/>
            <a:ext cx="1905934" cy="635267"/>
          </a:xfrm>
          <a:prstGeom prst="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373242" y="3245959"/>
            <a:ext cx="965931" cy="635267"/>
          </a:xfrm>
          <a:prstGeom prst="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363617" y="3245958"/>
            <a:ext cx="490918" cy="635267"/>
          </a:xfrm>
          <a:prstGeom prst="rect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4801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Source Encoding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8100"/>
            <a:ext cx="7772400" cy="47990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does this have to do with communications?</a:t>
            </a:r>
          </a:p>
          <a:p>
            <a:pPr marL="0" indent="0">
              <a:buNone/>
            </a:pPr>
            <a:r>
              <a:rPr lang="en-US" dirty="0"/>
              <a:t>Shannon tells us that we need to first encode the information 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according to Shannon’s 2</a:t>
            </a:r>
            <a:r>
              <a:rPr lang="en-US" baseline="30000" dirty="0"/>
              <a:t>nd</a:t>
            </a:r>
            <a:r>
              <a:rPr lang="en-US" dirty="0"/>
              <a:t> law</a:t>
            </a:r>
          </a:p>
          <a:p>
            <a:pPr marL="0" indent="0" defTabSz="457200">
              <a:buNone/>
            </a:pPr>
            <a:r>
              <a:rPr lang="en-US" dirty="0"/>
              <a:t>Example: if the current letter in English text is Q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how much information is there in the fact 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	that the following letter is U?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Exactly zero! So we shouldn’t waste bits on it!</a:t>
            </a:r>
          </a:p>
          <a:p>
            <a:pPr marL="0" indent="0" defTabSz="457200">
              <a:buNone/>
            </a:pPr>
            <a:r>
              <a:rPr lang="en-US" dirty="0"/>
              <a:t>Example: assume a language with 4 letters A, B, C, and D</a:t>
            </a:r>
          </a:p>
          <a:p>
            <a:pPr marL="0" indent="0" defTabSz="457200">
              <a:buNone/>
            </a:pPr>
            <a:r>
              <a:rPr lang="en-US" dirty="0"/>
              <a:t>If they are all equally probable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then we can encode 00, 01, 10, 11   –   2 bits per letter!</a:t>
            </a:r>
          </a:p>
          <a:p>
            <a:pPr marL="0" indent="0" defTabSz="457200">
              <a:buNone/>
            </a:pPr>
            <a:r>
              <a:rPr lang="en-US" dirty="0">
                <a:solidFill>
                  <a:srgbClr val="002060"/>
                </a:solidFill>
              </a:rPr>
              <a:t>But if p(A) = 1/2    p(B) = 1/4    p(C)=p(D)=1/8 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>
                <a:solidFill>
                  <a:srgbClr val="002060"/>
                </a:solidFill>
              </a:rPr>
              <a:t>	how should we encode the letters?</a:t>
            </a:r>
          </a:p>
          <a:p>
            <a:pPr marL="0" indent="0" defTabSz="457200">
              <a:buNone/>
            </a:pPr>
            <a:r>
              <a:rPr lang="en-US" dirty="0"/>
              <a:t>A=1 B=01 C=001 D=000</a:t>
            </a:r>
          </a:p>
          <a:p>
            <a:pPr marL="0" indent="0" defTabSz="457200">
              <a:buNone/>
            </a:pPr>
            <a:r>
              <a:rPr lang="en-US" dirty="0"/>
              <a:t>Average bits per letter = 1/2*</a:t>
            </a:r>
            <a:r>
              <a:rPr lang="en-US" b="1" dirty="0"/>
              <a:t>1</a:t>
            </a:r>
            <a:r>
              <a:rPr lang="en-US" dirty="0"/>
              <a:t> + 1/4*</a:t>
            </a:r>
            <a:r>
              <a:rPr lang="en-US" b="1" dirty="0"/>
              <a:t>2</a:t>
            </a:r>
            <a:r>
              <a:rPr lang="en-US" dirty="0"/>
              <a:t> + 1/8*</a:t>
            </a:r>
            <a:r>
              <a:rPr lang="en-US" b="1" dirty="0"/>
              <a:t>3</a:t>
            </a:r>
            <a:r>
              <a:rPr lang="en-US" dirty="0"/>
              <a:t> + 1/8*</a:t>
            </a:r>
            <a:r>
              <a:rPr lang="en-US" b="1" dirty="0"/>
              <a:t>3</a:t>
            </a:r>
            <a:r>
              <a:rPr lang="en-US" dirty="0"/>
              <a:t> = 1.75 bits</a:t>
            </a:r>
          </a:p>
          <a:p>
            <a:pPr marL="0" indent="0" defTabSz="457200">
              <a:buNone/>
            </a:pPr>
            <a:r>
              <a:rPr lang="en-US" dirty="0"/>
              <a:t>This is smaller – and the minimal amount!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69399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Shannon information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559859"/>
                <a:ext cx="7772400" cy="454725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We can generalize the last example</a:t>
                </a:r>
              </a:p>
              <a:p>
                <a:pPr marL="0" indent="0">
                  <a:buNone/>
                </a:pPr>
                <a:r>
                  <a:rPr lang="en-US" dirty="0"/>
                  <a:t>If we have N possible symbols, each of which has probability p</a:t>
                </a:r>
                <a:r>
                  <a:rPr lang="en-US" b="1" baseline="-25000" dirty="0"/>
                  <a:t>i</a:t>
                </a:r>
              </a:p>
              <a:p>
                <a:pPr marL="0" indent="0" defTabSz="457200">
                  <a:buNone/>
                </a:pPr>
                <a:r>
                  <a:rPr lang="en-US" dirty="0"/>
                  <a:t>	then the information per symbols is given by</a:t>
                </a:r>
              </a:p>
              <a:p>
                <a:pPr marL="0" indent="0">
                  <a:buNone/>
                </a:pPr>
                <a:r>
                  <a:rPr lang="en-US" b="0" dirty="0"/>
                  <a:t>              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&lt;</m:t>
                    </m:r>
                    <m:func>
                      <m:func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8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latin typeface="Cambria Math" panose="02040503050406030204" pitchFamily="18" charset="0"/>
                                      </a:rPr>
                                      <m:t>p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sz="2800" b="0" i="0" smtClean="0">
                                        <a:latin typeface="Cambria Math" panose="02040503050406030204" pitchFamily="18" charset="0"/>
                                      </a:rPr>
                                      <m:t>i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</m:func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&gt;  =  −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sty m:val="p"/>
                            <m:brk m:alnAt="23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i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sup>
                      <m:e>
                        <m:sSub>
                          <m:sSubPr>
                            <m:ctrlPr>
                              <a:rPr lang="en-US" sz="2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latin typeface="Cambria Math" panose="02040503050406030204" pitchFamily="18" charset="0"/>
                              </a:rPr>
                              <m:t>i</m:t>
                            </m:r>
                            <m:r>
                              <a:rPr lang="en-US" sz="2800" b="0" i="0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</m:sSub>
                        <m:func>
                          <m:func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8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sSub>
                              <m:sSub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2800" b="0" i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US" sz="2800" b="0" i="0" smtClean="0">
                                    <a:latin typeface="Cambria Math" panose="02040503050406030204" pitchFamily="18" charset="0"/>
                                  </a:rPr>
                                  <m:t>i</m:t>
                                </m:r>
                              </m:sub>
                            </m:sSub>
                          </m:e>
                        </m:func>
                      </m:e>
                    </m:nary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If we use the base-2 logarithm </a:t>
                </a:r>
                <a:r>
                  <a:rPr lang="en-US" sz="1800" dirty="0"/>
                  <a:t>(physicists use ln and call this </a:t>
                </a:r>
                <a:r>
                  <a:rPr lang="en-US" sz="1800" i="1" dirty="0"/>
                  <a:t>entropy</a:t>
                </a:r>
                <a:r>
                  <a:rPr lang="en-US" sz="1800" dirty="0"/>
                  <a:t>)</a:t>
                </a:r>
                <a:endParaRPr lang="en-US" dirty="0"/>
              </a:p>
              <a:p>
                <a:pPr marL="0" indent="0" defTabSz="457200">
                  <a:spcBef>
                    <a:spcPts val="0"/>
                  </a:spcBef>
                  <a:buNone/>
                </a:pPr>
                <a:r>
                  <a:rPr lang="en-US" dirty="0"/>
                  <a:t>	we get the information in </a:t>
                </a:r>
                <a:r>
                  <a:rPr lang="en-US" i="1" dirty="0"/>
                  <a:t>bits</a:t>
                </a:r>
                <a:r>
                  <a:rPr lang="en-US" dirty="0"/>
                  <a:t> per symbol</a:t>
                </a:r>
              </a:p>
              <a:p>
                <a:pPr marL="0" indent="0" defTabSz="457200">
                  <a:buNone/>
                </a:pPr>
                <a:r>
                  <a:rPr lang="en-US" dirty="0"/>
                  <a:t>If there are 2</a:t>
                </a:r>
                <a:r>
                  <a:rPr lang="en-US" b="1" baseline="30000" dirty="0"/>
                  <a:t>m</a:t>
                </a:r>
                <a:r>
                  <a:rPr lang="en-US" dirty="0"/>
                  <a:t> equally probable symbols (each with p=2</a:t>
                </a:r>
                <a:r>
                  <a:rPr lang="en-US" baseline="30000" dirty="0"/>
                  <a:t>-m</a:t>
                </a:r>
                <a:r>
                  <a:rPr lang="en-US" dirty="0"/>
                  <a:t>)</a:t>
                </a:r>
              </a:p>
              <a:p>
                <a:pPr marL="0" indent="0" defTabSz="457200">
                  <a:spcBef>
                    <a:spcPts val="0"/>
                  </a:spcBef>
                  <a:buNone/>
                </a:pPr>
                <a:r>
                  <a:rPr lang="en-US" dirty="0"/>
                  <a:t>	the information of selecting 1 symbol is (obviously) m bits </a:t>
                </a:r>
              </a:p>
              <a:p>
                <a:pPr marL="0" indent="0" defTabSz="457200">
                  <a:buNone/>
                </a:pPr>
                <a:r>
                  <a:rPr lang="en-US" dirty="0"/>
                  <a:t>The information content of a string of K </a:t>
                </a:r>
                <a:r>
                  <a:rPr lang="en-US" i="1" dirty="0"/>
                  <a:t>independent</a:t>
                </a:r>
                <a:r>
                  <a:rPr lang="en-US" dirty="0"/>
                  <a:t> symbols</a:t>
                </a:r>
              </a:p>
              <a:p>
                <a:pPr marL="0" indent="0" defTabSz="457200">
                  <a:spcBef>
                    <a:spcPts val="0"/>
                  </a:spcBef>
                  <a:buNone/>
                </a:pPr>
                <a:r>
                  <a:rPr lang="en-US" dirty="0"/>
                  <a:t>	is K times the information of a single symbol</a:t>
                </a:r>
              </a:p>
              <a:p>
                <a:pPr marL="0" indent="0" defTabSz="457200">
                  <a:spcBef>
                    <a:spcPts val="1200"/>
                  </a:spcBef>
                  <a:buNone/>
                </a:pPr>
                <a:r>
                  <a:rPr lang="en-US" sz="1800" dirty="0">
                    <a:solidFill>
                      <a:srgbClr val="002060"/>
                    </a:solidFill>
                  </a:rPr>
                  <a:t>What is the entropy in bit/symbol of our previous example? </a:t>
                </a:r>
              </a:p>
              <a:p>
                <a:pPr marL="0" indent="0" defTabSz="457200">
                  <a:spcBef>
                    <a:spcPts val="0"/>
                  </a:spcBef>
                  <a:buNone/>
                </a:pPr>
                <a:r>
                  <a:rPr lang="en-US" sz="1800" dirty="0">
                    <a:solidFill>
                      <a:srgbClr val="002060"/>
                    </a:solidFill>
                  </a:rPr>
                  <a:t>	p(A) = 1/2  p(B) = 1/4    p(C)=p(D)=1/8</a:t>
                </a:r>
              </a:p>
              <a:p>
                <a:pPr marL="0" indent="0" defTabSz="457200">
                  <a:spcBef>
                    <a:spcPts val="0"/>
                  </a:spcBef>
                  <a:buNone/>
                </a:pPr>
                <a:r>
                  <a:rPr lang="en-US" sz="1800" dirty="0">
                    <a:solidFill>
                      <a:srgbClr val="002060"/>
                    </a:solidFill>
                  </a:rPr>
                  <a:t>1/2 * log</a:t>
                </a:r>
                <a:r>
                  <a:rPr lang="en-US" sz="1800" b="1" baseline="-25000" dirty="0">
                    <a:solidFill>
                      <a:srgbClr val="002060"/>
                    </a:solidFill>
                  </a:rPr>
                  <a:t>2</a:t>
                </a:r>
                <a:r>
                  <a:rPr lang="en-US" sz="1800" dirty="0">
                    <a:solidFill>
                      <a:srgbClr val="002060"/>
                    </a:solidFill>
                  </a:rPr>
                  <a:t>(2) + 1/4 log</a:t>
                </a:r>
                <a:r>
                  <a:rPr lang="en-US" sz="1800" b="1" baseline="-25000" dirty="0">
                    <a:solidFill>
                      <a:srgbClr val="002060"/>
                    </a:solidFill>
                  </a:rPr>
                  <a:t>2</a:t>
                </a:r>
                <a:r>
                  <a:rPr lang="en-US" sz="1800" dirty="0">
                    <a:solidFill>
                      <a:srgbClr val="002060"/>
                    </a:solidFill>
                  </a:rPr>
                  <a:t>(4) + 1/8 log</a:t>
                </a:r>
                <a:r>
                  <a:rPr lang="en-US" sz="1800" b="1" baseline="-25000" dirty="0">
                    <a:solidFill>
                      <a:srgbClr val="002060"/>
                    </a:solidFill>
                  </a:rPr>
                  <a:t>2</a:t>
                </a:r>
                <a:r>
                  <a:rPr lang="en-US" sz="1800" dirty="0">
                    <a:solidFill>
                      <a:srgbClr val="002060"/>
                    </a:solidFill>
                  </a:rPr>
                  <a:t>(8)</a:t>
                </a:r>
                <a:r>
                  <a:rPr lang="en-US" dirty="0">
                    <a:solidFill>
                      <a:srgbClr val="002060"/>
                    </a:solidFill>
                  </a:rPr>
                  <a:t> </a:t>
                </a:r>
                <a:r>
                  <a:rPr lang="en-US" sz="1800" dirty="0">
                    <a:solidFill>
                      <a:srgbClr val="002060"/>
                    </a:solidFill>
                  </a:rPr>
                  <a:t>+ 1/8 log</a:t>
                </a:r>
                <a:r>
                  <a:rPr lang="en-US" sz="1800" b="1" baseline="-25000" dirty="0">
                    <a:solidFill>
                      <a:srgbClr val="002060"/>
                    </a:solidFill>
                  </a:rPr>
                  <a:t>2</a:t>
                </a:r>
                <a:r>
                  <a:rPr lang="en-US" sz="1800" dirty="0">
                    <a:solidFill>
                      <a:srgbClr val="002060"/>
                    </a:solidFill>
                  </a:rPr>
                  <a:t>(8) = 1.75 bits/symbol</a:t>
                </a:r>
              </a:p>
              <a:p>
                <a:pPr marL="0" indent="0" defTabSz="457200">
                  <a:spcBef>
                    <a:spcPts val="0"/>
                  </a:spcBef>
                  <a:buNone/>
                </a:pPr>
                <a:endParaRPr lang="en-US" dirty="0">
                  <a:solidFill>
                    <a:srgbClr val="002060"/>
                  </a:solidFill>
                </a:endParaRPr>
              </a:p>
              <a:p>
                <a:pPr marL="0" indent="0" defTabSz="457200">
                  <a:spcBef>
                    <a:spcPts val="1200"/>
                  </a:spcBef>
                  <a:buNone/>
                </a:pPr>
                <a:endParaRPr lang="en-US" dirty="0">
                  <a:solidFill>
                    <a:srgbClr val="002060"/>
                  </a:solidFill>
                </a:endParaRPr>
              </a:p>
              <a:p>
                <a:pPr marL="0" indent="0" defTabSz="457200">
                  <a:spcBef>
                    <a:spcPts val="1200"/>
                  </a:spcBef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559859"/>
                <a:ext cx="7772400" cy="4547254"/>
              </a:xfrm>
              <a:blipFill rotWithShape="0">
                <a:blip r:embed="rId2"/>
                <a:stretch>
                  <a:fillRect l="-863" t="-670" b="-115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00502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Shannon encoding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5960" y="1391920"/>
            <a:ext cx="7757160" cy="536448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Shannon’s 2</a:t>
            </a:r>
            <a:r>
              <a:rPr lang="en-US" baseline="30000" dirty="0"/>
              <a:t>nd</a:t>
            </a:r>
            <a:r>
              <a:rPr lang="en-US" dirty="0"/>
              <a:t> law is not constructive – 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it tells us how many bits are required to capture information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	but doesn’t teach us how to actually encode information </a:t>
            </a:r>
          </a:p>
          <a:p>
            <a:pPr marL="0" indent="0" defTabSz="457200">
              <a:buNone/>
            </a:pPr>
            <a:r>
              <a:rPr lang="en-US" dirty="0"/>
              <a:t>So generations of mathematicians and engineers have developed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coding methods that approach Shannon’s information </a:t>
            </a:r>
            <a:r>
              <a:rPr lang="en-US" i="1" dirty="0"/>
              <a:t>limit</a:t>
            </a:r>
          </a:p>
          <a:p>
            <a:pPr defTabSz="457200"/>
            <a:r>
              <a:rPr lang="en-US" dirty="0"/>
              <a:t>Ziv and Lempel developed a digital file compression method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that approaches Shannon’s limit asymptotically (for large files)</a:t>
            </a:r>
          </a:p>
          <a:p>
            <a:pPr defTabSz="457200"/>
            <a:r>
              <a:rPr lang="en-US" dirty="0"/>
              <a:t>the speech compression methods we already learned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are </a:t>
            </a:r>
            <a:r>
              <a:rPr lang="en-US" i="1" dirty="0" err="1"/>
              <a:t>lossy</a:t>
            </a:r>
            <a:r>
              <a:rPr lang="en-US" dirty="0"/>
              <a:t> methods of Shannon encoding for speech signals</a:t>
            </a:r>
          </a:p>
          <a:p>
            <a:pPr defTabSz="457200"/>
            <a:r>
              <a:rPr lang="en-US" dirty="0"/>
              <a:t>the </a:t>
            </a:r>
            <a:r>
              <a:rPr lang="en-US" b="1" dirty="0"/>
              <a:t>J</a:t>
            </a:r>
            <a:r>
              <a:rPr lang="en-US" dirty="0"/>
              <a:t>oint </a:t>
            </a:r>
            <a:r>
              <a:rPr lang="en-US" b="1" dirty="0"/>
              <a:t>P</a:t>
            </a:r>
            <a:r>
              <a:rPr lang="en-US" dirty="0"/>
              <a:t>hotographic </a:t>
            </a:r>
            <a:r>
              <a:rPr lang="en-US" b="1" dirty="0"/>
              <a:t>E</a:t>
            </a:r>
            <a:r>
              <a:rPr lang="en-US" dirty="0"/>
              <a:t>xperts </a:t>
            </a:r>
            <a:r>
              <a:rPr lang="en-US" b="1" dirty="0"/>
              <a:t>G</a:t>
            </a:r>
            <a:r>
              <a:rPr lang="en-US" dirty="0"/>
              <a:t>roup have developed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a </a:t>
            </a:r>
            <a:r>
              <a:rPr lang="en-US" i="1" dirty="0" err="1"/>
              <a:t>lossy</a:t>
            </a:r>
            <a:r>
              <a:rPr lang="en-US" dirty="0"/>
              <a:t> mechanism to encode images</a:t>
            </a:r>
          </a:p>
          <a:p>
            <a:pPr defTabSz="457200"/>
            <a:r>
              <a:rPr lang="en-US" dirty="0"/>
              <a:t>the </a:t>
            </a:r>
            <a:r>
              <a:rPr lang="en-US" b="1" dirty="0"/>
              <a:t>M</a:t>
            </a:r>
            <a:r>
              <a:rPr lang="en-US" dirty="0"/>
              <a:t>otion </a:t>
            </a:r>
            <a:r>
              <a:rPr lang="en-US" b="1" dirty="0"/>
              <a:t>P</a:t>
            </a:r>
            <a:r>
              <a:rPr lang="en-US" dirty="0"/>
              <a:t>ictures </a:t>
            </a:r>
            <a:r>
              <a:rPr lang="en-US" b="1" dirty="0"/>
              <a:t>E</a:t>
            </a:r>
            <a:r>
              <a:rPr lang="en-US" dirty="0"/>
              <a:t>xpert </a:t>
            </a:r>
            <a:r>
              <a:rPr lang="en-US" b="1" dirty="0"/>
              <a:t>G</a:t>
            </a:r>
            <a:r>
              <a:rPr lang="en-US" dirty="0"/>
              <a:t>roup have developed 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many </a:t>
            </a:r>
            <a:r>
              <a:rPr lang="en-US" i="1" dirty="0" err="1"/>
              <a:t>lossy</a:t>
            </a:r>
            <a:r>
              <a:rPr lang="en-US" dirty="0"/>
              <a:t> mechanisms for encoding video</a:t>
            </a:r>
          </a:p>
          <a:p>
            <a:pPr marL="0" indent="0" defTabSz="457200">
              <a:spcBef>
                <a:spcPts val="1200"/>
              </a:spcBef>
              <a:buNone/>
            </a:pPr>
            <a:r>
              <a:rPr lang="en-US" dirty="0">
                <a:solidFill>
                  <a:srgbClr val="002060"/>
                </a:solidFill>
              </a:rPr>
              <a:t>If Ziv-Lempel compression can compress a file to 1/5 its size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>
                <a:solidFill>
                  <a:srgbClr val="002060"/>
                </a:solidFill>
              </a:rPr>
              <a:t>	why can’t we recompress that file to 1/25 the original?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1037162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Error detection/correction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32560"/>
            <a:ext cx="8194040" cy="467455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Information theory teaches us how to optimally encode information 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and it also teaches us how to protect information from errors </a:t>
            </a:r>
          </a:p>
          <a:p>
            <a:pPr marL="0" indent="0" defTabSz="457200">
              <a:buNone/>
            </a:pPr>
            <a:r>
              <a:rPr lang="en-US" dirty="0"/>
              <a:t>You all know about parity bits</a:t>
            </a:r>
          </a:p>
          <a:p>
            <a:pPr marL="0" indent="0" defTabSz="457200">
              <a:buNone/>
            </a:pPr>
            <a:r>
              <a:rPr lang="en-US" dirty="0"/>
              <a:t>F</a:t>
            </a:r>
            <a:r>
              <a:rPr lang="en-US" sz="1800" dirty="0"/>
              <a:t>or example, we can add 1 bit to each byte making the number of 1s even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sz="1800" dirty="0"/>
              <a:t>	this adds 12.5% overhead 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sz="1800" dirty="0"/>
              <a:t>		and detects any single bit error 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sz="1800" dirty="0"/>
              <a:t>			but can’t correct any errors</a:t>
            </a:r>
          </a:p>
          <a:p>
            <a:pPr marL="0" indent="0" defTabSz="457200">
              <a:buNone/>
            </a:pPr>
            <a:endParaRPr lang="en-US" sz="1800" dirty="0"/>
          </a:p>
          <a:p>
            <a:pPr marL="0" indent="0" defTabSz="457200">
              <a:buNone/>
            </a:pPr>
            <a:r>
              <a:rPr lang="en-US" sz="1800" dirty="0"/>
              <a:t>Building on this we can make a simple error correction technique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sz="1800" dirty="0"/>
              <a:t>	that adds 16 bits to 64, i.e., 25% overhead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sz="1800" dirty="0"/>
              <a:t>		but can detect any two errors 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sz="1800" dirty="0"/>
              <a:t>			and correct any single error</a:t>
            </a:r>
          </a:p>
          <a:p>
            <a:pPr marL="0" indent="0" defTabSz="457200">
              <a:spcBef>
                <a:spcPts val="1200"/>
              </a:spcBef>
              <a:buNone/>
            </a:pPr>
            <a:r>
              <a:rPr lang="en-US" sz="1800" dirty="0">
                <a:solidFill>
                  <a:srgbClr val="002060"/>
                </a:solidFill>
              </a:rPr>
              <a:t>What happens if there two errors in the same row or column?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sz="1800" dirty="0">
                <a:solidFill>
                  <a:srgbClr val="002060"/>
                </a:solidFill>
              </a:rPr>
              <a:t>What happens if the error is in the parity check bits?</a:t>
            </a:r>
          </a:p>
          <a:p>
            <a:pPr marL="0" indent="0" defTabSz="457200">
              <a:spcBef>
                <a:spcPts val="1200"/>
              </a:spcBef>
              <a:buNone/>
            </a:pPr>
            <a:r>
              <a:rPr lang="en-US" sz="1800" dirty="0"/>
              <a:t>There are much more sophisticated error correction schemes!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 dirty="0"/>
              <a:t>Y(J)S   DSP     Slide </a:t>
            </a:r>
            <a:fld id="{C61314C7-C31C-4AF5-ACEE-36E1E89E86E0}" type="slidenum">
              <a:rPr lang="en-US" altLang="en-US" smtClean="0"/>
              <a:pPr/>
              <a:t>16</a:t>
            </a:fld>
            <a:endParaRPr lang="en-US" alt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7314565" y="3016885"/>
            <a:ext cx="1212850" cy="852488"/>
            <a:chOff x="5140325" y="3463925"/>
            <a:chExt cx="1212850" cy="852488"/>
          </a:xfrm>
        </p:grpSpPr>
        <p:sp>
          <p:nvSpPr>
            <p:cNvPr id="8" name="Text Box 36"/>
            <p:cNvSpPr txBox="1">
              <a:spLocks noChangeArrowheads="1"/>
            </p:cNvSpPr>
            <p:nvPr/>
          </p:nvSpPr>
          <p:spPr bwMode="auto">
            <a:xfrm>
              <a:off x="5140325" y="3463925"/>
              <a:ext cx="857250" cy="8524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01011001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01001010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00100000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01010011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01110100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01100101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01101001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01101110</a:t>
              </a:r>
              <a:endParaRPr lang="en-US" altLang="en-US"/>
            </a:p>
          </p:txBody>
        </p:sp>
        <p:sp>
          <p:nvSpPr>
            <p:cNvPr id="12" name="Text Box 43"/>
            <p:cNvSpPr txBox="1">
              <a:spLocks noChangeArrowheads="1"/>
            </p:cNvSpPr>
            <p:nvPr/>
          </p:nvSpPr>
          <p:spPr bwMode="auto">
            <a:xfrm>
              <a:off x="6105525" y="3463925"/>
              <a:ext cx="247650" cy="8524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endParaRPr lang="en-US" altLang="en-US"/>
            </a:p>
          </p:txBody>
        </p:sp>
      </p:grpSp>
      <p:grpSp>
        <p:nvGrpSpPr>
          <p:cNvPr id="89" name="Group 88"/>
          <p:cNvGrpSpPr/>
          <p:nvPr/>
        </p:nvGrpSpPr>
        <p:grpSpPr>
          <a:xfrm>
            <a:off x="7332980" y="4432618"/>
            <a:ext cx="1212850" cy="1196975"/>
            <a:chOff x="4692015" y="4380548"/>
            <a:chExt cx="1212850" cy="1196975"/>
          </a:xfrm>
        </p:grpSpPr>
        <p:sp>
          <p:nvSpPr>
            <p:cNvPr id="47" name="Text Box 36"/>
            <p:cNvSpPr txBox="1">
              <a:spLocks noChangeArrowheads="1"/>
            </p:cNvSpPr>
            <p:nvPr/>
          </p:nvSpPr>
          <p:spPr bwMode="auto">
            <a:xfrm>
              <a:off x="4692015" y="4380548"/>
              <a:ext cx="857250" cy="8524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01011001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01001010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00100000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01010011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01110100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01100101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01101001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01101110</a:t>
              </a:r>
              <a:endParaRPr lang="en-US" altLang="en-US" dirty="0"/>
            </a:p>
          </p:txBody>
        </p:sp>
        <p:sp>
          <p:nvSpPr>
            <p:cNvPr id="51" name="Text Box 40"/>
            <p:cNvSpPr txBox="1">
              <a:spLocks noChangeArrowheads="1"/>
            </p:cNvSpPr>
            <p:nvPr/>
          </p:nvSpPr>
          <p:spPr bwMode="auto">
            <a:xfrm>
              <a:off x="5657215" y="4380548"/>
              <a:ext cx="247650" cy="8524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lnSpc>
                  <a:spcPct val="7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</a:p>
            <a:p>
              <a:pPr algn="ctr" eaLnBrk="1" hangingPunct="1">
                <a:lnSpc>
                  <a:spcPct val="50000"/>
                </a:lnSpc>
                <a:spcBef>
                  <a:spcPct val="10000"/>
                </a:spcBef>
                <a:buClr>
                  <a:srgbClr val="F46300"/>
                </a:buClr>
                <a:buSzPct val="70000"/>
                <a:buFont typeface="Wingdings" panose="05000000000000000000" pitchFamily="2" charset="2"/>
                <a:buNone/>
              </a:pPr>
              <a:r>
                <a:rPr lang="en-US" altLang="en-US" sz="1000">
                  <a:latin typeface="Courier New" panose="02070309020205020404" pitchFamily="49" charset="0"/>
                  <a:cs typeface="Courier New" panose="02070309020205020404" pitchFamily="49" charset="0"/>
                </a:rPr>
                <a:t>1</a:t>
              </a:r>
              <a:endParaRPr lang="en-US" altLang="en-US"/>
            </a:p>
          </p:txBody>
        </p:sp>
        <p:sp>
          <p:nvSpPr>
            <p:cNvPr id="52" name="Text Box 41"/>
            <p:cNvSpPr txBox="1">
              <a:spLocks noChangeArrowheads="1"/>
            </p:cNvSpPr>
            <p:nvPr/>
          </p:nvSpPr>
          <p:spPr bwMode="auto">
            <a:xfrm>
              <a:off x="4695190" y="5323523"/>
              <a:ext cx="876300" cy="2540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01110110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6072867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FEC or not to FEC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685800" y="1992313"/>
            <a:ext cx="828548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Shannon’s separation theorem implies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that it is suboptimal to use </a:t>
            </a:r>
            <a:r>
              <a:rPr lang="en-US" i="1" dirty="0"/>
              <a:t>data-layer</a:t>
            </a:r>
            <a:r>
              <a:rPr lang="en-US" dirty="0"/>
              <a:t> </a:t>
            </a:r>
            <a:r>
              <a:rPr lang="en-US" b="1" dirty="0"/>
              <a:t>E</a:t>
            </a:r>
            <a:r>
              <a:rPr lang="en-US" dirty="0"/>
              <a:t>rror </a:t>
            </a:r>
            <a:r>
              <a:rPr lang="en-US" b="1" dirty="0"/>
              <a:t>C</a:t>
            </a:r>
            <a:r>
              <a:rPr lang="en-US" dirty="0"/>
              <a:t>orrection schemes</a:t>
            </a:r>
          </a:p>
          <a:p>
            <a:pPr marL="0" indent="0">
              <a:buNone/>
            </a:pPr>
            <a:r>
              <a:rPr lang="en-US" dirty="0"/>
              <a:t>This is because an ECC always adds extra non-information bits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reducing the information bit rate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Yet, many communications systems use error detection/correction</a:t>
            </a:r>
          </a:p>
          <a:p>
            <a:pPr>
              <a:spcBef>
                <a:spcPts val="0"/>
              </a:spcBef>
            </a:pPr>
            <a:r>
              <a:rPr lang="en-US" dirty="0"/>
              <a:t>CRC (Cyclic Redundancy Code) in Ethernet </a:t>
            </a:r>
          </a:p>
          <a:p>
            <a:pPr>
              <a:spcBef>
                <a:spcPts val="0"/>
              </a:spcBef>
            </a:pPr>
            <a:r>
              <a:rPr lang="en-US" dirty="0"/>
              <a:t>turbo codes in cellular communications</a:t>
            </a:r>
          </a:p>
          <a:p>
            <a:pPr>
              <a:spcBef>
                <a:spcPts val="0"/>
              </a:spcBef>
            </a:pPr>
            <a:r>
              <a:rPr lang="en-US" dirty="0"/>
              <a:t>Reed Solomon FEC in ADSL and optical networks</a:t>
            </a:r>
          </a:p>
          <a:p>
            <a:pPr marL="0" indent="0">
              <a:buNone/>
            </a:pPr>
            <a:r>
              <a:rPr lang="en-US" dirty="0"/>
              <a:t>This is because unlike the assumptions of the capacity theorem 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the SNR is often not stationary due to </a:t>
            </a:r>
            <a:r>
              <a:rPr lang="en-US" i="1" dirty="0"/>
              <a:t>noise events </a:t>
            </a:r>
            <a:r>
              <a:rPr lang="en-US" dirty="0"/>
              <a:t>and</a:t>
            </a:r>
            <a:r>
              <a:rPr lang="en-US" i="1" dirty="0"/>
              <a:t> fading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	resulting in errors in the recovered information</a:t>
            </a:r>
          </a:p>
          <a:p>
            <a:pPr marL="0" indent="0">
              <a:buNone/>
            </a:pPr>
            <a:r>
              <a:rPr lang="en-US" dirty="0"/>
              <a:t>S</a:t>
            </a:r>
            <a:r>
              <a:rPr lang="en-US" i="1" dirty="0"/>
              <a:t>ignal layer </a:t>
            </a:r>
            <a:r>
              <a:rPr lang="en-US" dirty="0"/>
              <a:t>ECC methods (e.g., TCM) 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don’t contradict the separation theorem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537476" y="1304936"/>
            <a:ext cx="7769426" cy="604398"/>
            <a:chOff x="504779" y="2814344"/>
            <a:chExt cx="7769426" cy="604398"/>
          </a:xfrm>
        </p:grpSpPr>
        <p:cxnSp>
          <p:nvCxnSpPr>
            <p:cNvPr id="5" name="Straight Connector 5"/>
            <p:cNvCxnSpPr>
              <a:cxnSpLocks noChangeShapeType="1"/>
            </p:cNvCxnSpPr>
            <p:nvPr/>
          </p:nvCxnSpPr>
          <p:spPr bwMode="auto">
            <a:xfrm>
              <a:off x="504779" y="3182051"/>
              <a:ext cx="7769426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" name="TextBox 6"/>
            <p:cNvSpPr txBox="1">
              <a:spLocks noChangeArrowheads="1"/>
            </p:cNvSpPr>
            <p:nvPr/>
          </p:nvSpPr>
          <p:spPr bwMode="auto">
            <a:xfrm>
              <a:off x="776419" y="2947265"/>
              <a:ext cx="805472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200" dirty="0"/>
                <a:t>source</a:t>
              </a:r>
            </a:p>
            <a:p>
              <a:pPr algn="ctr" eaLnBrk="1" hangingPunct="1"/>
              <a:r>
                <a:rPr lang="en-US" altLang="en-US" sz="1200" dirty="0"/>
                <a:t>encoder</a:t>
              </a:r>
            </a:p>
          </p:txBody>
        </p:sp>
        <p:sp>
          <p:nvSpPr>
            <p:cNvPr id="7" name="TextBox 7"/>
            <p:cNvSpPr txBox="1">
              <a:spLocks noChangeArrowheads="1"/>
            </p:cNvSpPr>
            <p:nvPr/>
          </p:nvSpPr>
          <p:spPr bwMode="auto">
            <a:xfrm>
              <a:off x="1798084" y="2947265"/>
              <a:ext cx="748347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200" dirty="0"/>
                <a:t>ECC</a:t>
              </a:r>
            </a:p>
            <a:p>
              <a:pPr algn="ctr" eaLnBrk="1" hangingPunct="1"/>
              <a:r>
                <a:rPr lang="en-US" altLang="en-US" sz="1200" dirty="0"/>
                <a:t>encoder</a:t>
              </a:r>
            </a:p>
          </p:txBody>
        </p:sp>
        <p:sp>
          <p:nvSpPr>
            <p:cNvPr id="8" name="TextBox 8"/>
            <p:cNvSpPr txBox="1">
              <a:spLocks noChangeArrowheads="1"/>
            </p:cNvSpPr>
            <p:nvPr/>
          </p:nvSpPr>
          <p:spPr bwMode="auto">
            <a:xfrm>
              <a:off x="7323518" y="2950169"/>
              <a:ext cx="785938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200"/>
                <a:t>source</a:t>
              </a:r>
            </a:p>
            <a:p>
              <a:pPr algn="ctr" eaLnBrk="1" hangingPunct="1"/>
              <a:r>
                <a:rPr lang="en-US" altLang="en-US" sz="1200"/>
                <a:t>decoder</a:t>
              </a:r>
            </a:p>
          </p:txBody>
        </p:sp>
        <p:sp>
          <p:nvSpPr>
            <p:cNvPr id="9" name="TextBox 9"/>
            <p:cNvSpPr txBox="1">
              <a:spLocks noChangeArrowheads="1"/>
            </p:cNvSpPr>
            <p:nvPr/>
          </p:nvSpPr>
          <p:spPr bwMode="auto">
            <a:xfrm>
              <a:off x="6343621" y="2950169"/>
              <a:ext cx="838005" cy="46166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200" dirty="0"/>
                <a:t>ECC</a:t>
              </a:r>
            </a:p>
            <a:p>
              <a:pPr algn="ctr" eaLnBrk="1" hangingPunct="1"/>
              <a:r>
                <a:rPr lang="en-US" altLang="en-US" sz="1200" dirty="0"/>
                <a:t>decoder</a:t>
              </a: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755990" y="2814344"/>
              <a:ext cx="1267004" cy="40011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2000" b="1" dirty="0">
                  <a:latin typeface="+mn-lt"/>
                </a:rPr>
                <a:t>channel</a:t>
              </a:r>
              <a:endParaRPr lang="en-US" b="1" dirty="0">
                <a:latin typeface="+mn-lt"/>
              </a:endParaRPr>
            </a:p>
          </p:txBody>
        </p:sp>
        <p:sp>
          <p:nvSpPr>
            <p:cNvPr id="19" name="TextBox 7"/>
            <p:cNvSpPr txBox="1">
              <a:spLocks noChangeArrowheads="1"/>
            </p:cNvSpPr>
            <p:nvPr/>
          </p:nvSpPr>
          <p:spPr bwMode="auto">
            <a:xfrm>
              <a:off x="2729171" y="2940359"/>
              <a:ext cx="1006488" cy="47547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square" tIns="144000" rIns="72000" bIns="144000" anchor="ctr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ts val="600"/>
                </a:spcBef>
              </a:pPr>
              <a:r>
                <a:rPr lang="en-US" altLang="en-US" sz="1200" dirty="0"/>
                <a:t>modulator</a:t>
              </a:r>
            </a:p>
          </p:txBody>
        </p:sp>
        <p:sp>
          <p:nvSpPr>
            <p:cNvPr id="21" name="TextBox 7"/>
            <p:cNvSpPr txBox="1">
              <a:spLocks noChangeArrowheads="1"/>
            </p:cNvSpPr>
            <p:nvPr/>
          </p:nvSpPr>
          <p:spPr bwMode="auto">
            <a:xfrm>
              <a:off x="5119251" y="2943264"/>
              <a:ext cx="1090073" cy="47547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square" tIns="144000" bIns="144000" anchor="ctr" anchorCtr="0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1200" dirty="0"/>
                <a:t>demodulator</a:t>
              </a:r>
            </a:p>
          </p:txBody>
        </p:sp>
      </p:grpSp>
      <p:sp>
        <p:nvSpPr>
          <p:cNvPr id="13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685088" y="6618288"/>
            <a:ext cx="1458912" cy="239712"/>
          </a:xfrm>
        </p:spPr>
        <p:txBody>
          <a:bodyPr/>
          <a:lstStyle/>
          <a:p>
            <a:r>
              <a:rPr lang="en-US" altLang="en-US" dirty="0"/>
              <a:t>Y(J)S   DSP     Slide </a:t>
            </a:r>
            <a:fld id="{12012773-5F93-4209-969C-90CB1D9EC299}" type="slidenum">
              <a:rPr lang="en-US" altLang="en-US" smtClean="0"/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35367983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capacity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8100"/>
            <a:ext cx="7772400" cy="4799013"/>
          </a:xfrm>
        </p:spPr>
        <p:txBody>
          <a:bodyPr/>
          <a:lstStyle/>
          <a:p>
            <a:pPr marL="0" indent="0" defTabSz="228600">
              <a:buNone/>
            </a:pPr>
            <a:r>
              <a:rPr lang="en-US" dirty="0"/>
              <a:t>Shannon’s third theorem states that there is an upper limit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dirty="0"/>
              <a:t>	on the data rate in which bits can be transferred in a channel</a:t>
            </a:r>
          </a:p>
          <a:p>
            <a:pPr marL="0" indent="0" defTabSz="228600">
              <a:buNone/>
            </a:pPr>
            <a:r>
              <a:rPr lang="en-US" dirty="0"/>
              <a:t>This is the main reason a 100 Mbps Internet connection 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dirty="0"/>
              <a:t>	costs more than a 20 Mbps one!</a:t>
            </a:r>
          </a:p>
          <a:p>
            <a:pPr marL="0" indent="0" defTabSz="228600">
              <a:buNone/>
            </a:pPr>
            <a:r>
              <a:rPr lang="en-US" dirty="0"/>
              <a:t>If there were no such limit then 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dirty="0"/>
              <a:t>	why not give the customer as much as the routers can forward?</a:t>
            </a:r>
          </a:p>
          <a:p>
            <a:pPr marL="0" indent="0" defTabSz="228600">
              <a:buNone/>
            </a:pPr>
            <a:r>
              <a:rPr lang="en-US" dirty="0"/>
              <a:t>This capacity depends on </a:t>
            </a:r>
          </a:p>
          <a:p>
            <a:pPr defTabSz="228600"/>
            <a:r>
              <a:rPr lang="en-US" dirty="0"/>
              <a:t>the Signal to Noise ratio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dirty="0"/>
              <a:t>		the amplitude of the modulated signal 	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dirty="0"/>
              <a:t>			divided by the amplitude of the noise added by the channel</a:t>
            </a:r>
          </a:p>
          <a:p>
            <a:pPr defTabSz="228600"/>
            <a:r>
              <a:rPr lang="en-US" dirty="0"/>
              <a:t>the bandwidth of the analog channel (in Hz)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dirty="0"/>
              <a:t>		which is why communications people frequently say 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dirty="0"/>
              <a:t>			</a:t>
            </a:r>
            <a:r>
              <a:rPr lang="en-US" i="1" dirty="0"/>
              <a:t>bandwidth</a:t>
            </a:r>
            <a:r>
              <a:rPr lang="en-US" dirty="0"/>
              <a:t> instead of </a:t>
            </a:r>
            <a:r>
              <a:rPr lang="en-US" i="1" dirty="0"/>
              <a:t>data-rate</a:t>
            </a:r>
            <a:r>
              <a:rPr lang="en-US" dirty="0"/>
              <a:t>!</a:t>
            </a:r>
          </a:p>
          <a:p>
            <a:pPr marL="0" indent="0" defTabSz="228600">
              <a:buNone/>
            </a:pPr>
            <a:r>
              <a:rPr lang="en-US" dirty="0"/>
              <a:t>Since this is a theorem in signal processing we are going to </a:t>
            </a:r>
            <a:r>
              <a:rPr lang="en-US" i="1" dirty="0"/>
              <a:t>prove</a:t>
            </a:r>
            <a:r>
              <a:rPr lang="en-US" dirty="0"/>
              <a:t> it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1600" dirty="0"/>
              <a:t>Well, actually our proof has a lot of holes</a:t>
            </a:r>
          </a:p>
          <a:p>
            <a:pPr marL="0" indent="0" defTabSz="228600">
              <a:spcBef>
                <a:spcPts val="0"/>
              </a:spcBef>
              <a:buNone/>
            </a:pPr>
            <a:r>
              <a:rPr lang="en-US" sz="1600" dirty="0"/>
              <a:t>	one day you should read Shannon’s real proof – just for the beauty of it!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4746838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Channel Capacity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046" y="1238233"/>
            <a:ext cx="8141678" cy="5180152"/>
          </a:xfrm>
        </p:spPr>
        <p:txBody>
          <a:bodyPr/>
          <a:lstStyle/>
          <a:p>
            <a:pPr marL="0" indent="0" defTabSz="463550">
              <a:buNone/>
            </a:pPr>
            <a:r>
              <a:rPr lang="en-US" dirty="0"/>
              <a:t>Let’s first prove that a channel with no noise has infinite capacity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even if its bandwidth is close to zero</a:t>
            </a:r>
          </a:p>
          <a:p>
            <a:pPr marL="0" indent="0" defTabSz="463550">
              <a:buNone/>
            </a:pPr>
            <a:endParaRPr lang="en-US" dirty="0"/>
          </a:p>
          <a:p>
            <a:pPr marL="0" indent="0" defTabSz="463550">
              <a:spcBef>
                <a:spcPts val="1800"/>
              </a:spcBef>
              <a:buNone/>
            </a:pPr>
            <a:r>
              <a:rPr lang="en-US" dirty="0"/>
              <a:t>Let’s take some large amount of information</a:t>
            </a:r>
          </a:p>
          <a:p>
            <a:pPr defTabSz="463550"/>
            <a:r>
              <a:rPr lang="en-US" dirty="0"/>
              <a:t>source encode it into bits   1011101001011110001010100010...</a:t>
            </a:r>
          </a:p>
          <a:p>
            <a:pPr defTabSz="463550"/>
            <a:r>
              <a:rPr lang="en-US" dirty="0"/>
              <a:t>add “0.” at the beginning 0.1011101001011110001010100010...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to obtain a number between 0 and 1</a:t>
            </a:r>
          </a:p>
          <a:p>
            <a:pPr defTabSz="463550"/>
            <a:r>
              <a:rPr lang="en-US" dirty="0"/>
              <a:t>place precisely that voltage as DC on the </a:t>
            </a:r>
            <a:r>
              <a:rPr lang="en-US" i="1" dirty="0"/>
              <a:t>wire</a:t>
            </a:r>
            <a:r>
              <a:rPr lang="en-US" dirty="0"/>
              <a:t> 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connecting transmitter to receiver</a:t>
            </a:r>
          </a:p>
          <a:p>
            <a:pPr defTabSz="463550"/>
            <a:r>
              <a:rPr lang="en-US" dirty="0"/>
              <a:t>since there is no noise precisely this voltage will be received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even though the bandwidth is small (DC requires no bandwidth!)</a:t>
            </a:r>
          </a:p>
          <a:p>
            <a:pPr defTabSz="463550">
              <a:spcBef>
                <a:spcPts val="0"/>
              </a:spcBef>
            </a:pPr>
            <a:r>
              <a:rPr lang="en-US" dirty="0"/>
              <a:t>there is no physical limit on how fast this voltage can be measured</a:t>
            </a:r>
          </a:p>
          <a:p>
            <a:pPr marL="0" indent="0" defTabSz="463550">
              <a:spcBef>
                <a:spcPts val="1200"/>
              </a:spcBef>
              <a:buNone/>
            </a:pPr>
            <a:r>
              <a:rPr lang="en-US" dirty="0"/>
              <a:t>So we can transfer a large amount of data in negligible time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which means the capacity is infinite</a:t>
            </a:r>
          </a:p>
          <a:p>
            <a:pPr defTabSz="46355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19</a:t>
            </a:fld>
            <a:endParaRPr lang="en-US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2361066" y="2026305"/>
            <a:ext cx="3850943" cy="400110"/>
            <a:chOff x="2361066" y="2026305"/>
            <a:chExt cx="3850943" cy="400110"/>
          </a:xfrm>
        </p:grpSpPr>
        <p:sp>
          <p:nvSpPr>
            <p:cNvPr id="5" name="TextBox 4"/>
            <p:cNvSpPr txBox="1"/>
            <p:nvPr/>
          </p:nvSpPr>
          <p:spPr>
            <a:xfrm>
              <a:off x="2361066" y="2026305"/>
              <a:ext cx="1160059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XMTR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051950" y="2026305"/>
              <a:ext cx="1160059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RCVR</a:t>
              </a:r>
              <a:endParaRPr lang="en-US" dirty="0"/>
            </a:p>
          </p:txBody>
        </p:sp>
        <p:cxnSp>
          <p:nvCxnSpPr>
            <p:cNvPr id="8" name="Straight Connector 7"/>
            <p:cNvCxnSpPr>
              <a:stCxn id="5" idx="3"/>
              <a:endCxn id="6" idx="1"/>
            </p:cNvCxnSpPr>
            <p:nvPr/>
          </p:nvCxnSpPr>
          <p:spPr bwMode="auto">
            <a:xfrm>
              <a:off x="3521125" y="2226360"/>
              <a:ext cx="1530825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" name="Group 18"/>
          <p:cNvGrpSpPr/>
          <p:nvPr/>
        </p:nvGrpSpPr>
        <p:grpSpPr>
          <a:xfrm>
            <a:off x="6405592" y="3589146"/>
            <a:ext cx="1718806" cy="998232"/>
            <a:chOff x="6695738" y="1582071"/>
            <a:chExt cx="1718806" cy="998232"/>
          </a:xfrm>
        </p:grpSpPr>
        <p:cxnSp>
          <p:nvCxnSpPr>
            <p:cNvPr id="10" name="Straight Arrow Connector 9"/>
            <p:cNvCxnSpPr/>
            <p:nvPr/>
          </p:nvCxnSpPr>
          <p:spPr bwMode="auto">
            <a:xfrm flipV="1">
              <a:off x="6945923" y="1802423"/>
              <a:ext cx="0" cy="623992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>
              <a:off x="6945923" y="2426415"/>
              <a:ext cx="1310054" cy="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6818436" y="1582071"/>
              <a:ext cx="1846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v</a:t>
              </a: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229906" y="2272526"/>
              <a:ext cx="1846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t</a:t>
              </a: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708532" y="2272525"/>
              <a:ext cx="1846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695738" y="1806497"/>
              <a:ext cx="1846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 bwMode="auto">
            <a:xfrm>
              <a:off x="6945923" y="2114419"/>
              <a:ext cx="1283983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93368312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8525" y="165100"/>
            <a:ext cx="7913688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Digital Communications</a:t>
            </a:r>
          </a:p>
        </p:txBody>
      </p:sp>
      <p:sp>
        <p:nvSpPr>
          <p:cNvPr id="92163" name="Content Placeholder 2"/>
          <p:cNvSpPr>
            <a:spLocks noGrp="1"/>
          </p:cNvSpPr>
          <p:nvPr>
            <p:ph idx="1"/>
          </p:nvPr>
        </p:nvSpPr>
        <p:spPr>
          <a:xfrm>
            <a:off x="320654" y="1403350"/>
            <a:ext cx="8559800" cy="506095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dirty="0"/>
              <a:t>All physical channels 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dirty="0"/>
              <a:t>have limited bandwidth (BW)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dirty="0"/>
              <a:t>add noise (so that the signal to noise ratio SNR is finite)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so analog communications always degrades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	and there is no way to completely remove noise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en-US" altLang="en-US" dirty="0"/>
              <a:t>In analog communications the only solution to noise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	is to transmit a stronger signal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		since later </a:t>
            </a:r>
            <a:r>
              <a:rPr lang="en-US" altLang="en-US" sz="2000" dirty="0"/>
              <a:t>amplification amplifies N along with S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dirty="0"/>
              <a:t>Communications has become digital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dirty="0"/>
              <a:t>digital communications is all or nothing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dirty="0"/>
              <a:t>perfect reception or no data received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B7D57744-8155-4E3D-8978-1D0CBD6CE909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284600" y="4198564"/>
            <a:ext cx="542774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000" dirty="0">
                <a:solidFill>
                  <a:srgbClr val="33CC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1.5N</a:t>
            </a:r>
            <a:endParaRPr lang="en-US" dirty="0">
              <a:solidFill>
                <a:srgbClr val="33CC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Channel Capacity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290992"/>
            <a:ext cx="8076063" cy="4701825"/>
          </a:xfrm>
        </p:spPr>
        <p:txBody>
          <a:bodyPr/>
          <a:lstStyle/>
          <a:p>
            <a:pPr marL="0" indent="0" defTabSz="463550">
              <a:buNone/>
            </a:pPr>
            <a:r>
              <a:rPr lang="en-US" dirty="0"/>
              <a:t>Now let’s prove that a channel with infinite bandwidth 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has infinite capacity even if it has noise of peak-to-peak value N</a:t>
            </a:r>
          </a:p>
          <a:p>
            <a:pPr marL="0" indent="0" defTabSz="463550">
              <a:buNone/>
            </a:pPr>
            <a:endParaRPr lang="en-US" dirty="0"/>
          </a:p>
          <a:p>
            <a:pPr marL="0" indent="0" defTabSz="463550">
              <a:spcBef>
                <a:spcPts val="1800"/>
              </a:spcBef>
              <a:buNone/>
            </a:pPr>
            <a:endParaRPr lang="en-US" dirty="0"/>
          </a:p>
          <a:p>
            <a:pPr marL="0" indent="0" defTabSz="463550">
              <a:spcBef>
                <a:spcPts val="1800"/>
              </a:spcBef>
              <a:buNone/>
            </a:pPr>
            <a:r>
              <a:rPr lang="en-US" dirty="0"/>
              <a:t>Let’s take some large amount of information</a:t>
            </a:r>
          </a:p>
          <a:p>
            <a:pPr defTabSz="463550"/>
            <a:r>
              <a:rPr lang="en-US" dirty="0"/>
              <a:t>source encode it into bits   1011101001011110001010100010...</a:t>
            </a:r>
          </a:p>
          <a:p>
            <a:pPr defTabSz="342900"/>
            <a:r>
              <a:rPr lang="en-US" dirty="0"/>
              <a:t>for every 0 bit transmit 0 voltage for T seconds</a:t>
            </a:r>
          </a:p>
          <a:p>
            <a:pPr marL="0" indent="0" defTabSz="342900">
              <a:spcBef>
                <a:spcPts val="0"/>
              </a:spcBef>
              <a:buNone/>
            </a:pPr>
            <a:r>
              <a:rPr lang="en-US" dirty="0"/>
              <a:t>	for every 1 bit transmit 1.5N voltage for T seconds</a:t>
            </a:r>
          </a:p>
          <a:p>
            <a:pPr defTabSz="342900"/>
            <a:r>
              <a:rPr lang="en-US" dirty="0"/>
              <a:t>for every 0 bit the receiver will see a voltage between –N/2 and N/2</a:t>
            </a:r>
          </a:p>
          <a:p>
            <a:pPr marL="0" indent="0" defTabSz="342900">
              <a:spcBef>
                <a:spcPts val="0"/>
              </a:spcBef>
              <a:buNone/>
            </a:pPr>
            <a:r>
              <a:rPr lang="en-US" dirty="0"/>
              <a:t>	for every 1 bit it will see a voltage between N and 2N</a:t>
            </a:r>
          </a:p>
          <a:p>
            <a:pPr defTabSz="463550"/>
            <a:r>
              <a:rPr lang="en-US" dirty="0"/>
              <a:t>since there is no overlap the receiver can identify 0/1 with no error</a:t>
            </a:r>
          </a:p>
          <a:p>
            <a:pPr defTabSz="463550"/>
            <a:r>
              <a:rPr lang="en-US" dirty="0"/>
              <a:t>since the bandwidth is infinite, we can send T→0</a:t>
            </a:r>
          </a:p>
          <a:p>
            <a:pPr marL="0" indent="0" defTabSz="463550">
              <a:spcBef>
                <a:spcPts val="1200"/>
              </a:spcBef>
              <a:buNone/>
            </a:pPr>
            <a:r>
              <a:rPr lang="en-US" dirty="0"/>
              <a:t>So we can transfer a large amount of data in negligible time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which means the capacity is infinite</a:t>
            </a:r>
          </a:p>
          <a:p>
            <a:pPr marL="0" indent="0" defTabSz="46355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20</a:t>
            </a:fld>
            <a:endParaRPr lang="en-US" altLang="en-US"/>
          </a:p>
        </p:txBody>
      </p:sp>
      <p:grpSp>
        <p:nvGrpSpPr>
          <p:cNvPr id="36" name="Group 35"/>
          <p:cNvGrpSpPr/>
          <p:nvPr/>
        </p:nvGrpSpPr>
        <p:grpSpPr>
          <a:xfrm>
            <a:off x="140675" y="3852912"/>
            <a:ext cx="611066" cy="1906113"/>
            <a:chOff x="140675" y="3852912"/>
            <a:chExt cx="611066" cy="1906113"/>
          </a:xfrm>
        </p:grpSpPr>
        <p:sp>
          <p:nvSpPr>
            <p:cNvPr id="34" name="TextBox 33"/>
            <p:cNvSpPr txBox="1"/>
            <p:nvPr/>
          </p:nvSpPr>
          <p:spPr>
            <a:xfrm>
              <a:off x="252872" y="4890153"/>
              <a:ext cx="451555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 N/2</a:t>
              </a: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52872" y="5512804"/>
              <a:ext cx="451555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-N/2</a:t>
              </a: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07808" y="3852912"/>
              <a:ext cx="443933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2N</a:t>
              </a: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24710" y="3983653"/>
              <a:ext cx="79130" cy="676275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210054" y="4989999"/>
              <a:ext cx="79130" cy="676275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 flipH="1">
              <a:off x="237393" y="3852912"/>
              <a:ext cx="30958" cy="188846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4" name="TextBox 23"/>
            <p:cNvSpPr txBox="1"/>
            <p:nvPr/>
          </p:nvSpPr>
          <p:spPr>
            <a:xfrm>
              <a:off x="331708" y="5174249"/>
              <a:ext cx="209951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  <a:endParaRPr lang="en-US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28776" y="4508967"/>
              <a:ext cx="209951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N</a:t>
              </a: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23" name="Straight Connector 22"/>
            <p:cNvCxnSpPr/>
            <p:nvPr/>
          </p:nvCxnSpPr>
          <p:spPr bwMode="auto">
            <a:xfrm>
              <a:off x="169982" y="4662856"/>
              <a:ext cx="211015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/>
            <p:nvPr/>
          </p:nvCxnSpPr>
          <p:spPr bwMode="auto">
            <a:xfrm>
              <a:off x="140675" y="5328138"/>
              <a:ext cx="211015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158767" y="3983653"/>
              <a:ext cx="211015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5550340" y="2378964"/>
            <a:ext cx="28375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>
                <a:latin typeface="+mn-lt"/>
              </a:rPr>
              <a:t>DC-less noise with uniform distribution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2562556" y="2093162"/>
            <a:ext cx="3037734" cy="860147"/>
            <a:chOff x="2562556" y="2093162"/>
            <a:chExt cx="3037734" cy="860147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965131" y="2202155"/>
              <a:ext cx="2152283" cy="676275"/>
            </a:xfrm>
            <a:prstGeom prst="rect">
              <a:avLst/>
            </a:prstGeom>
          </p:spPr>
        </p:pic>
        <p:cxnSp>
          <p:nvCxnSpPr>
            <p:cNvPr id="12" name="Straight Connector 11"/>
            <p:cNvCxnSpPr/>
            <p:nvPr/>
          </p:nvCxnSpPr>
          <p:spPr bwMode="auto">
            <a:xfrm>
              <a:off x="2708031" y="2202155"/>
              <a:ext cx="0" cy="67627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2655279" y="2878430"/>
              <a:ext cx="12309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2649416" y="2202155"/>
              <a:ext cx="12309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2562556" y="2375890"/>
              <a:ext cx="209951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alibri" panose="020F0502020204030204" pitchFamily="34" charset="0"/>
                  <a:cs typeface="Calibri" panose="020F0502020204030204" pitchFamily="34" charset="0"/>
                </a:rPr>
                <a:t>N</a:t>
              </a: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 bwMode="auto">
            <a:xfrm>
              <a:off x="2852172" y="2529778"/>
              <a:ext cx="2522341" cy="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1" name="TextBox 40"/>
            <p:cNvSpPr txBox="1"/>
            <p:nvPr/>
          </p:nvSpPr>
          <p:spPr>
            <a:xfrm>
              <a:off x="5148735" y="2707088"/>
              <a:ext cx="451555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-N/2</a:t>
              </a: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148735" y="2093162"/>
              <a:ext cx="451555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Calibri" panose="020F0502020204030204" pitchFamily="34" charset="0"/>
                  <a:cs typeface="Calibri" panose="020F0502020204030204" pitchFamily="34" charset="0"/>
                </a:rPr>
                <a:t> N/2</a:t>
              </a:r>
              <a:endParaRPr lang="en-US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802378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5100"/>
            <a:ext cx="8330248" cy="1143000"/>
          </a:xfrm>
        </p:spPr>
        <p:txBody>
          <a:bodyPr/>
          <a:lstStyle/>
          <a:p>
            <a:r>
              <a:rPr lang="en-US" dirty="0"/>
              <a:t>Shannon’s capacity theorem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264084" y="1520857"/>
            <a:ext cx="8843273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If there is both noise and limited bandwidth:</a:t>
            </a:r>
          </a:p>
          <a:p>
            <a:r>
              <a:rPr lang="en-US" dirty="0"/>
              <a:t>assume (</a:t>
            </a:r>
            <a:r>
              <a:rPr lang="en-US" i="1" dirty="0" err="1"/>
              <a:t>wolg</a:t>
            </a:r>
            <a:r>
              <a:rPr lang="en-US" dirty="0"/>
              <a:t>) that we transmit some signal with values between </a:t>
            </a:r>
            <a:r>
              <a:rPr lang="en-US" b="1" dirty="0"/>
              <a:t>0</a:t>
            </a:r>
            <a:r>
              <a:rPr lang="en-US" dirty="0"/>
              <a:t> and </a:t>
            </a:r>
            <a:r>
              <a:rPr lang="en-US" b="1" dirty="0"/>
              <a:t>S</a:t>
            </a:r>
          </a:p>
          <a:p>
            <a:pPr>
              <a:spcBef>
                <a:spcPts val="300"/>
              </a:spcBef>
            </a:pPr>
            <a:r>
              <a:rPr lang="en-US" dirty="0"/>
              <a:t>assume that the channel adds DC-less noise with uniform distribution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we’ll call the peak-to-peak noise 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so that the noise values are between –N/2 and +N/2</a:t>
            </a:r>
          </a:p>
          <a:p>
            <a:pPr>
              <a:spcBef>
                <a:spcPts val="300"/>
              </a:spcBef>
            </a:pPr>
            <a:r>
              <a:rPr lang="en-US" dirty="0"/>
              <a:t>the receiver always sees values between –N/2 and S+N/2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so the receiver’s dynamic range is S+N</a:t>
            </a:r>
          </a:p>
          <a:p>
            <a:pPr>
              <a:spcBef>
                <a:spcPts val="300"/>
              </a:spcBef>
            </a:pPr>
            <a:r>
              <a:rPr lang="en-US" dirty="0"/>
              <a:t>to maximize the information per symbol w/o overlap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we space the signal levels by N</a:t>
            </a:r>
          </a:p>
          <a:p>
            <a:pPr>
              <a:spcBef>
                <a:spcPts val="300"/>
              </a:spcBef>
            </a:pPr>
            <a:r>
              <a:rPr lang="en-US" dirty="0"/>
              <a:t>so there can be (S+N)/N = S/N + 1 = SNR+1 different symbols</a:t>
            </a:r>
          </a:p>
          <a:p>
            <a:pPr>
              <a:spcBef>
                <a:spcPts val="300"/>
              </a:spcBef>
            </a:pPr>
            <a:r>
              <a:rPr lang="en-US" dirty="0"/>
              <a:t>hence each symbol contains log</a:t>
            </a:r>
            <a:r>
              <a:rPr lang="en-US" sz="2400" b="1" baseline="-25000" dirty="0"/>
              <a:t>2</a:t>
            </a:r>
            <a:r>
              <a:rPr lang="en-US" dirty="0"/>
              <a:t>(SNR + 1) bits</a:t>
            </a:r>
          </a:p>
          <a:p>
            <a:pPr>
              <a:spcBef>
                <a:spcPts val="300"/>
              </a:spcBef>
            </a:pPr>
            <a:r>
              <a:rPr lang="en-US" dirty="0"/>
              <a:t>but there can be BW symbols per second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Hence, the maximum information rate   C = BW log</a:t>
            </a:r>
            <a:r>
              <a:rPr lang="en-US" sz="2400" b="1" baseline="-25000" dirty="0"/>
              <a:t>2</a:t>
            </a:r>
            <a:r>
              <a:rPr lang="en-US" dirty="0"/>
              <a:t>(SNR + 1)   bit/s</a:t>
            </a:r>
          </a:p>
          <a:p>
            <a:pPr marL="0" indent="0">
              <a:buNone/>
            </a:pPr>
            <a:r>
              <a:rPr lang="en-US" dirty="0"/>
              <a:t>The maximum spectral efficiency is C/BW = log</a:t>
            </a:r>
            <a:r>
              <a:rPr lang="en-US" sz="2400" b="1" baseline="-25000" dirty="0"/>
              <a:t>2</a:t>
            </a:r>
            <a:r>
              <a:rPr lang="en-US" dirty="0"/>
              <a:t>(SNR + 1)  bit/s/Hz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269329" y="2515046"/>
            <a:ext cx="1838028" cy="2179964"/>
            <a:chOff x="7269329" y="2924477"/>
            <a:chExt cx="1838028" cy="2179964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8588252" y="3310581"/>
              <a:ext cx="0" cy="290873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7517808" y="3204374"/>
              <a:ext cx="0" cy="1651640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>
              <a:off x="8309407" y="3039980"/>
              <a:ext cx="0" cy="1957137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8173118" y="3039980"/>
              <a:ext cx="272715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8164958" y="3601454"/>
              <a:ext cx="272715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8173189" y="4154906"/>
              <a:ext cx="272715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8181140" y="4724472"/>
              <a:ext cx="272715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8181140" y="3304674"/>
              <a:ext cx="272715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8172980" y="3874099"/>
              <a:ext cx="272715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8181211" y="4419600"/>
              <a:ext cx="272715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8181211" y="4997117"/>
              <a:ext cx="272715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7528505" y="3039980"/>
              <a:ext cx="652635" cy="180298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517808" y="4856014"/>
              <a:ext cx="663332" cy="141103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8501561" y="3347425"/>
              <a:ext cx="198783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>
                  <a:latin typeface="+mn-lt"/>
                </a:rPr>
                <a:t>N</a:t>
              </a:r>
              <a:endParaRPr lang="en-US" sz="1100" b="1" dirty="0">
                <a:latin typeface="+mn-lt"/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8501561" y="3307744"/>
              <a:ext cx="99391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8486984" y="3603268"/>
              <a:ext cx="99391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7269329" y="3116593"/>
              <a:ext cx="198783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>
                  <a:latin typeface="+mn-lt"/>
                </a:rPr>
                <a:t>S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281059" y="4740598"/>
              <a:ext cx="198783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>
                  <a:latin typeface="+mn-lt"/>
                </a:rPr>
                <a:t>0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8380475" y="2924477"/>
              <a:ext cx="51805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>
                  <a:latin typeface="+mn-lt"/>
                </a:rPr>
                <a:t>S+N/2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343272" y="4873609"/>
              <a:ext cx="51805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>
                  <a:latin typeface="+mn-lt"/>
                </a:rPr>
                <a:t>-N/2</a:t>
              </a:r>
              <a:endParaRPr lang="en-US" sz="1100" b="1" dirty="0">
                <a:latin typeface="+mn-lt"/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8907282" y="3039893"/>
              <a:ext cx="0" cy="1957941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8679975" y="3913152"/>
              <a:ext cx="427382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>
                  <a:latin typeface="+mn-lt"/>
                </a:rPr>
                <a:t>S+N</a:t>
              </a:r>
              <a:endParaRPr lang="en-US" sz="1100" b="1" dirty="0">
                <a:latin typeface="+mn-lt"/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8823201" y="3039893"/>
              <a:ext cx="99391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8823202" y="4997117"/>
              <a:ext cx="99391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7517808" y="3929127"/>
              <a:ext cx="746991" cy="381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100" b="1" dirty="0">
                  <a:solidFill>
                    <a:schemeClr val="tx2"/>
                  </a:solidFill>
                  <a:latin typeface="+mn-lt"/>
                </a:rPr>
                <a:t>(S+N)/N  </a:t>
              </a:r>
            </a:p>
            <a:p>
              <a:pPr algn="ctr">
                <a:lnSpc>
                  <a:spcPct val="85000"/>
                </a:lnSpc>
              </a:pPr>
              <a:r>
                <a:rPr lang="en-US" sz="1100" b="1" dirty="0">
                  <a:solidFill>
                    <a:schemeClr val="tx2"/>
                  </a:solidFill>
                  <a:latin typeface="+mn-lt"/>
                </a:rPr>
                <a:t>levels</a:t>
              </a:r>
            </a:p>
          </p:txBody>
        </p:sp>
      </p:grpSp>
      <p:sp>
        <p:nvSpPr>
          <p:cNvPr id="3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685088" y="6618288"/>
            <a:ext cx="1458912" cy="239712"/>
          </a:xfrm>
        </p:spPr>
        <p:txBody>
          <a:bodyPr/>
          <a:lstStyle/>
          <a:p>
            <a:r>
              <a:rPr lang="en-US" altLang="en-US" dirty="0"/>
              <a:t>Y(J)S   DSP     Slide </a:t>
            </a:r>
            <a:fld id="{A9E6C90C-0E99-4BB7-8C30-BC8DCB14AF30}" type="slidenum">
              <a:rPr lang="en-US" altLang="en-US" smtClean="0"/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7871989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Capacity for frequency-dependent SNR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566213" y="1257287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capacity theorem assumed that the SNR was </a:t>
            </a:r>
          </a:p>
          <a:p>
            <a:pPr>
              <a:spcBef>
                <a:spcPts val="0"/>
              </a:spcBef>
            </a:pPr>
            <a:r>
              <a:rPr lang="en-US" dirty="0"/>
              <a:t>constant from DC to BW</a:t>
            </a:r>
          </a:p>
          <a:p>
            <a:pPr>
              <a:spcBef>
                <a:spcPts val="0"/>
              </a:spcBef>
            </a:pPr>
            <a:r>
              <a:rPr lang="en-US" dirty="0"/>
              <a:t>zero over BW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or more generally </a:t>
            </a:r>
          </a:p>
          <a:p>
            <a:pPr>
              <a:spcBef>
                <a:spcPts val="0"/>
              </a:spcBef>
            </a:pPr>
            <a:r>
              <a:rPr lang="en-US" dirty="0"/>
              <a:t>constant in some passband</a:t>
            </a:r>
          </a:p>
          <a:p>
            <a:pPr>
              <a:spcBef>
                <a:spcPts val="0"/>
              </a:spcBef>
            </a:pPr>
            <a:r>
              <a:rPr lang="en-US" dirty="0"/>
              <a:t>zero outside the passband</a:t>
            </a:r>
          </a:p>
          <a:p>
            <a:pPr marL="0" indent="0">
              <a:buNone/>
            </a:pPr>
            <a:r>
              <a:rPr lang="en-US" dirty="0"/>
              <a:t>Which will not be the case if either</a:t>
            </a:r>
          </a:p>
          <a:p>
            <a:pPr>
              <a:spcBef>
                <a:spcPts val="0"/>
              </a:spcBef>
            </a:pPr>
            <a:r>
              <a:rPr lang="en-US" dirty="0"/>
              <a:t>the signal attenuation (including multipath cancellation)     </a:t>
            </a:r>
          </a:p>
          <a:p>
            <a:pPr>
              <a:spcBef>
                <a:spcPts val="0"/>
              </a:spcBef>
            </a:pPr>
            <a:r>
              <a:rPr lang="en-US" dirty="0"/>
              <a:t>the noise (including interference)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or both, vary with frequency</a:t>
            </a:r>
          </a:p>
          <a:p>
            <a:pPr marL="0" indent="0">
              <a:buNone/>
            </a:pPr>
            <a:r>
              <a:rPr lang="en-US" dirty="0"/>
              <a:t>The extension of the theorem is simple</a:t>
            </a:r>
          </a:p>
          <a:p>
            <a:pPr>
              <a:spcBef>
                <a:spcPts val="0"/>
              </a:spcBef>
            </a:pPr>
            <a:r>
              <a:rPr lang="en-US" dirty="0"/>
              <a:t>divide the passband into channels of bandwidth </a:t>
            </a:r>
            <a:r>
              <a:rPr lang="el-GR" dirty="0"/>
              <a:t>Δ</a:t>
            </a:r>
            <a:r>
              <a:rPr lang="en-US" dirty="0"/>
              <a:t>f centered at f</a:t>
            </a:r>
          </a:p>
          <a:p>
            <a:pPr>
              <a:spcBef>
                <a:spcPts val="0"/>
              </a:spcBef>
            </a:pPr>
            <a:r>
              <a:rPr lang="en-US" dirty="0"/>
              <a:t>the capacity theorem states that for the channel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 </a:t>
            </a:r>
            <a:r>
              <a:rPr lang="en-US" dirty="0" err="1"/>
              <a:t>C</a:t>
            </a:r>
            <a:r>
              <a:rPr lang="en-US" sz="2400" b="1" baseline="-25000" dirty="0" err="1"/>
              <a:t>f</a:t>
            </a:r>
            <a:r>
              <a:rPr lang="en-US" dirty="0"/>
              <a:t> ≈ log</a:t>
            </a:r>
            <a:r>
              <a:rPr lang="en-US" sz="2400" b="1" baseline="-25000" dirty="0"/>
              <a:t>2</a:t>
            </a:r>
            <a:r>
              <a:rPr lang="en-US" dirty="0"/>
              <a:t>(SNR(f) + 1) </a:t>
            </a:r>
            <a:r>
              <a:rPr lang="el-GR" dirty="0"/>
              <a:t>Δ</a:t>
            </a:r>
            <a:r>
              <a:rPr lang="en-US" dirty="0"/>
              <a:t>f</a:t>
            </a:r>
          </a:p>
          <a:p>
            <a:pPr>
              <a:spcBef>
                <a:spcPts val="0"/>
              </a:spcBef>
            </a:pPr>
            <a:r>
              <a:rPr lang="en-US" dirty="0"/>
              <a:t>the composite capacity is ∑</a:t>
            </a:r>
            <a:r>
              <a:rPr lang="en-US" baseline="-25000" dirty="0"/>
              <a:t>f</a:t>
            </a:r>
            <a:r>
              <a:rPr lang="en-US" dirty="0"/>
              <a:t> log</a:t>
            </a:r>
            <a:r>
              <a:rPr lang="en-US" sz="2400" b="1" baseline="-25000" dirty="0"/>
              <a:t>2</a:t>
            </a:r>
            <a:r>
              <a:rPr lang="en-US" dirty="0"/>
              <a:t>(SNR(f) + 1) </a:t>
            </a:r>
            <a:r>
              <a:rPr lang="el-GR" dirty="0"/>
              <a:t>Δ</a:t>
            </a:r>
            <a:r>
              <a:rPr lang="en-US" dirty="0"/>
              <a:t>f</a:t>
            </a:r>
          </a:p>
          <a:p>
            <a:pPr marL="0" indent="0">
              <a:buNone/>
            </a:pPr>
            <a:r>
              <a:rPr lang="en-US" dirty="0"/>
              <a:t>The theorem becomes exact when we send </a:t>
            </a:r>
            <a:r>
              <a:rPr lang="el-GR" dirty="0"/>
              <a:t>Δ</a:t>
            </a:r>
            <a:r>
              <a:rPr lang="en-US" dirty="0"/>
              <a:t>f → 0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and then C = ∫ log</a:t>
            </a:r>
            <a:r>
              <a:rPr lang="en-US" sz="2400" b="1" baseline="-25000" dirty="0"/>
              <a:t>2</a:t>
            </a:r>
            <a:r>
              <a:rPr lang="en-US" dirty="0"/>
              <a:t>(SNR(f) + 1) </a:t>
            </a:r>
            <a:r>
              <a:rPr lang="en-US" dirty="0" err="1"/>
              <a:t>df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865232" y="2143566"/>
            <a:ext cx="1686790" cy="1049244"/>
            <a:chOff x="5134804" y="2321842"/>
            <a:chExt cx="1686790" cy="1049244"/>
          </a:xfrm>
        </p:grpSpPr>
        <p:grpSp>
          <p:nvGrpSpPr>
            <p:cNvPr id="16" name="Group 15"/>
            <p:cNvGrpSpPr/>
            <p:nvPr/>
          </p:nvGrpSpPr>
          <p:grpSpPr>
            <a:xfrm>
              <a:off x="5134804" y="2321842"/>
              <a:ext cx="1686790" cy="1049244"/>
              <a:chOff x="3861955" y="1601475"/>
              <a:chExt cx="1686790" cy="1049244"/>
            </a:xfrm>
          </p:grpSpPr>
          <p:cxnSp>
            <p:nvCxnSpPr>
              <p:cNvPr id="17" name="Straight Arrow Connector 16"/>
              <p:cNvCxnSpPr/>
              <p:nvPr/>
            </p:nvCxnSpPr>
            <p:spPr>
              <a:xfrm flipV="1">
                <a:off x="4125191" y="1756064"/>
                <a:ext cx="0" cy="644236"/>
              </a:xfrm>
              <a:prstGeom prst="straightConnector1">
                <a:avLst/>
              </a:prstGeom>
              <a:ln w="19050">
                <a:solidFill>
                  <a:schemeClr val="accent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4125191" y="2400300"/>
                <a:ext cx="1226127" cy="0"/>
              </a:xfrm>
              <a:prstGeom prst="straightConnector1">
                <a:avLst/>
              </a:prstGeom>
              <a:ln w="19050">
                <a:solidFill>
                  <a:schemeClr val="accent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4731471" y="1984664"/>
                <a:ext cx="384901" cy="0"/>
              </a:xfrm>
              <a:prstGeom prst="line">
                <a:avLst/>
              </a:prstGeom>
              <a:ln w="28575">
                <a:solidFill>
                  <a:srgbClr val="4D494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5103672" y="1984664"/>
                <a:ext cx="0" cy="415636"/>
              </a:xfrm>
              <a:prstGeom prst="line">
                <a:avLst/>
              </a:prstGeom>
              <a:ln w="28575">
                <a:solidFill>
                  <a:srgbClr val="4D494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TextBox 20"/>
              <p:cNvSpPr txBox="1"/>
              <p:nvPr/>
            </p:nvSpPr>
            <p:spPr>
              <a:xfrm>
                <a:off x="3861955" y="1601475"/>
                <a:ext cx="526472" cy="236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85000"/>
                  </a:lnSpc>
                </a:pPr>
                <a:r>
                  <a:rPr lang="en-US" sz="1100" b="1" dirty="0">
                    <a:solidFill>
                      <a:schemeClr val="tx2"/>
                    </a:solidFill>
                    <a:latin typeface="+mn-lt"/>
                  </a:rPr>
                  <a:t>SNR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230091" y="2296391"/>
                <a:ext cx="318654" cy="236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85000"/>
                  </a:lnSpc>
                </a:pPr>
                <a:r>
                  <a:rPr lang="en-US" sz="1100" b="1" dirty="0">
                    <a:solidFill>
                      <a:schemeClr val="tx2"/>
                    </a:solidFill>
                    <a:latin typeface="+mn-lt"/>
                  </a:rPr>
                  <a:t>f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4717311" y="2414500"/>
                <a:ext cx="425920" cy="236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85000"/>
                  </a:lnSpc>
                </a:pPr>
                <a:r>
                  <a:rPr lang="en-US" sz="1100" b="1" dirty="0">
                    <a:solidFill>
                      <a:schemeClr val="tx2"/>
                    </a:solidFill>
                    <a:latin typeface="+mn-lt"/>
                  </a:rPr>
                  <a:t>BW</a:t>
                </a:r>
              </a:p>
            </p:txBody>
          </p:sp>
        </p:grpSp>
        <p:cxnSp>
          <p:nvCxnSpPr>
            <p:cNvPr id="25" name="Straight Connector 24"/>
            <p:cNvCxnSpPr/>
            <p:nvPr/>
          </p:nvCxnSpPr>
          <p:spPr>
            <a:xfrm>
              <a:off x="6011536" y="2705031"/>
              <a:ext cx="0" cy="415636"/>
            </a:xfrm>
            <a:prstGeom prst="line">
              <a:avLst/>
            </a:prstGeom>
            <a:ln w="28575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017893" y="3236236"/>
              <a:ext cx="90807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>
              <a:off x="5945497" y="3234993"/>
              <a:ext cx="13987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292132" y="3236627"/>
              <a:ext cx="90807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16200000">
              <a:off x="6305461" y="3235384"/>
              <a:ext cx="139878" cy="0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 32"/>
          <p:cNvGrpSpPr/>
          <p:nvPr/>
        </p:nvGrpSpPr>
        <p:grpSpPr>
          <a:xfrm>
            <a:off x="4135490" y="1562766"/>
            <a:ext cx="1686790" cy="1011490"/>
            <a:chOff x="3469697" y="1523654"/>
            <a:chExt cx="1686790" cy="1011490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3732933" y="1678243"/>
              <a:ext cx="0" cy="644236"/>
            </a:xfrm>
            <a:prstGeom prst="straightConnector1">
              <a:avLst/>
            </a:prstGeom>
            <a:ln w="1905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Arrow Connector 5"/>
            <p:cNvCxnSpPr/>
            <p:nvPr/>
          </p:nvCxnSpPr>
          <p:spPr>
            <a:xfrm>
              <a:off x="3732933" y="2322479"/>
              <a:ext cx="1226127" cy="0"/>
            </a:xfrm>
            <a:prstGeom prst="straightConnector1">
              <a:avLst/>
            </a:prstGeom>
            <a:ln w="1905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32933" y="1906843"/>
              <a:ext cx="592282" cy="0"/>
            </a:xfrm>
            <a:prstGeom prst="line">
              <a:avLst/>
            </a:prstGeom>
            <a:ln w="28575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316556" y="1906843"/>
              <a:ext cx="0" cy="415636"/>
            </a:xfrm>
            <a:prstGeom prst="line">
              <a:avLst/>
            </a:prstGeom>
            <a:ln w="28575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469697" y="1523654"/>
              <a:ext cx="526472" cy="236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100" b="1" dirty="0">
                  <a:solidFill>
                    <a:schemeClr val="tx2"/>
                  </a:solidFill>
                  <a:latin typeface="+mn-lt"/>
                </a:rPr>
                <a:t>SNR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837833" y="2218570"/>
              <a:ext cx="318654" cy="236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100" b="1" dirty="0">
                  <a:solidFill>
                    <a:schemeClr val="tx2"/>
                  </a:solidFill>
                  <a:latin typeface="+mn-lt"/>
                </a:rPr>
                <a:t>f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74967" y="2298925"/>
              <a:ext cx="499628" cy="236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100" b="1" dirty="0">
                  <a:solidFill>
                    <a:schemeClr val="tx2"/>
                  </a:solidFill>
                  <a:latin typeface="+mn-lt"/>
                </a:rPr>
                <a:t>BW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541567" y="2298925"/>
              <a:ext cx="376706" cy="236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100" b="1" dirty="0">
                  <a:solidFill>
                    <a:schemeClr val="tx2"/>
                  </a:solidFill>
                  <a:latin typeface="+mn-lt"/>
                </a:rPr>
                <a:t>0</a:t>
              </a:r>
            </a:p>
          </p:txBody>
        </p:sp>
      </p:grpSp>
      <p:pic>
        <p:nvPicPr>
          <p:cNvPr id="34" name="Picture 94"/>
          <p:cNvPicPr>
            <a:picLocks noChangeAspect="1" noChangeArrowheads="1"/>
          </p:cNvPicPr>
          <p:nvPr/>
        </p:nvPicPr>
        <p:blipFill>
          <a:blip r:embed="rId2" cstate="print">
            <a:lum contrast="-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01215" y="3508004"/>
            <a:ext cx="1095887" cy="821915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0102" y="3800449"/>
            <a:ext cx="1172451" cy="816196"/>
          </a:xfrm>
          <a:prstGeom prst="rect">
            <a:avLst/>
          </a:prstGeom>
        </p:spPr>
      </p:pic>
      <p:grpSp>
        <p:nvGrpSpPr>
          <p:cNvPr id="73" name="Group 72"/>
          <p:cNvGrpSpPr/>
          <p:nvPr/>
        </p:nvGrpSpPr>
        <p:grpSpPr>
          <a:xfrm>
            <a:off x="6426708" y="5273558"/>
            <a:ext cx="2350202" cy="1310360"/>
            <a:chOff x="5955135" y="5485438"/>
            <a:chExt cx="2350202" cy="1358958"/>
          </a:xfrm>
        </p:grpSpPr>
        <p:sp>
          <p:nvSpPr>
            <p:cNvPr id="36" name="Line 12"/>
            <p:cNvSpPr>
              <a:spLocks noChangeShapeType="1"/>
            </p:cNvSpPr>
            <p:nvPr/>
          </p:nvSpPr>
          <p:spPr bwMode="auto">
            <a:xfrm>
              <a:off x="6325770" y="5915394"/>
              <a:ext cx="0" cy="786403"/>
            </a:xfrm>
            <a:prstGeom prst="line">
              <a:avLst/>
            </a:prstGeom>
            <a:noFill/>
            <a:ln w="19050">
              <a:solidFill>
                <a:srgbClr val="114FF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Line 13"/>
            <p:cNvSpPr>
              <a:spLocks noChangeShapeType="1"/>
            </p:cNvSpPr>
            <p:nvPr/>
          </p:nvSpPr>
          <p:spPr bwMode="auto">
            <a:xfrm>
              <a:off x="6406286" y="5915394"/>
              <a:ext cx="0" cy="786403"/>
            </a:xfrm>
            <a:prstGeom prst="line">
              <a:avLst/>
            </a:prstGeom>
            <a:noFill/>
            <a:ln w="19050">
              <a:solidFill>
                <a:srgbClr val="114FF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14"/>
            <p:cNvSpPr>
              <a:spLocks noChangeShapeType="1"/>
            </p:cNvSpPr>
            <p:nvPr/>
          </p:nvSpPr>
          <p:spPr bwMode="auto">
            <a:xfrm>
              <a:off x="6486803" y="5915394"/>
              <a:ext cx="0" cy="786403"/>
            </a:xfrm>
            <a:prstGeom prst="line">
              <a:avLst/>
            </a:prstGeom>
            <a:noFill/>
            <a:ln w="19050">
              <a:solidFill>
                <a:srgbClr val="114FF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15"/>
            <p:cNvSpPr>
              <a:spLocks noChangeShapeType="1"/>
            </p:cNvSpPr>
            <p:nvPr/>
          </p:nvSpPr>
          <p:spPr bwMode="auto">
            <a:xfrm>
              <a:off x="6567319" y="5915394"/>
              <a:ext cx="0" cy="786403"/>
            </a:xfrm>
            <a:prstGeom prst="line">
              <a:avLst/>
            </a:prstGeom>
            <a:noFill/>
            <a:ln w="19050">
              <a:solidFill>
                <a:srgbClr val="114FF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16"/>
            <p:cNvSpPr>
              <a:spLocks noChangeShapeType="1"/>
            </p:cNvSpPr>
            <p:nvPr/>
          </p:nvSpPr>
          <p:spPr bwMode="auto">
            <a:xfrm>
              <a:off x="6647835" y="5990289"/>
              <a:ext cx="0" cy="711507"/>
            </a:xfrm>
            <a:prstGeom prst="line">
              <a:avLst/>
            </a:prstGeom>
            <a:noFill/>
            <a:ln w="19050">
              <a:solidFill>
                <a:srgbClr val="114FF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Line 17"/>
            <p:cNvSpPr>
              <a:spLocks noChangeShapeType="1"/>
            </p:cNvSpPr>
            <p:nvPr/>
          </p:nvSpPr>
          <p:spPr bwMode="auto">
            <a:xfrm>
              <a:off x="6728351" y="6065185"/>
              <a:ext cx="0" cy="636612"/>
            </a:xfrm>
            <a:prstGeom prst="line">
              <a:avLst/>
            </a:prstGeom>
            <a:noFill/>
            <a:ln w="19050">
              <a:solidFill>
                <a:srgbClr val="114FF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" name="Line 19"/>
            <p:cNvSpPr>
              <a:spLocks noChangeShapeType="1"/>
            </p:cNvSpPr>
            <p:nvPr/>
          </p:nvSpPr>
          <p:spPr bwMode="auto">
            <a:xfrm>
              <a:off x="6808867" y="6140080"/>
              <a:ext cx="0" cy="561716"/>
            </a:xfrm>
            <a:prstGeom prst="line">
              <a:avLst/>
            </a:prstGeom>
            <a:noFill/>
            <a:ln w="19050">
              <a:solidFill>
                <a:srgbClr val="114FF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Line 20"/>
            <p:cNvSpPr>
              <a:spLocks noChangeShapeType="1"/>
            </p:cNvSpPr>
            <p:nvPr/>
          </p:nvSpPr>
          <p:spPr bwMode="auto">
            <a:xfrm>
              <a:off x="6889384" y="6214976"/>
              <a:ext cx="0" cy="486821"/>
            </a:xfrm>
            <a:prstGeom prst="line">
              <a:avLst/>
            </a:prstGeom>
            <a:noFill/>
            <a:ln w="19050">
              <a:solidFill>
                <a:srgbClr val="114FF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Line 21"/>
            <p:cNvSpPr>
              <a:spLocks noChangeShapeType="1"/>
            </p:cNvSpPr>
            <p:nvPr/>
          </p:nvSpPr>
          <p:spPr bwMode="auto">
            <a:xfrm>
              <a:off x="6969900" y="6289871"/>
              <a:ext cx="0" cy="411925"/>
            </a:xfrm>
            <a:prstGeom prst="line">
              <a:avLst/>
            </a:prstGeom>
            <a:noFill/>
            <a:ln w="19050">
              <a:solidFill>
                <a:srgbClr val="114FF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Line 22"/>
            <p:cNvSpPr>
              <a:spLocks noChangeShapeType="1"/>
            </p:cNvSpPr>
            <p:nvPr/>
          </p:nvSpPr>
          <p:spPr bwMode="auto">
            <a:xfrm>
              <a:off x="7050416" y="6364767"/>
              <a:ext cx="0" cy="337030"/>
            </a:xfrm>
            <a:prstGeom prst="line">
              <a:avLst/>
            </a:prstGeom>
            <a:noFill/>
            <a:ln w="19050">
              <a:solidFill>
                <a:srgbClr val="114FF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Line 23"/>
            <p:cNvSpPr>
              <a:spLocks noChangeShapeType="1"/>
            </p:cNvSpPr>
            <p:nvPr/>
          </p:nvSpPr>
          <p:spPr bwMode="auto">
            <a:xfrm>
              <a:off x="7130932" y="6402215"/>
              <a:ext cx="0" cy="299582"/>
            </a:xfrm>
            <a:prstGeom prst="line">
              <a:avLst/>
            </a:prstGeom>
            <a:noFill/>
            <a:ln w="19050">
              <a:solidFill>
                <a:srgbClr val="114FF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Line 24"/>
            <p:cNvSpPr>
              <a:spLocks noChangeShapeType="1"/>
            </p:cNvSpPr>
            <p:nvPr/>
          </p:nvSpPr>
          <p:spPr bwMode="auto">
            <a:xfrm>
              <a:off x="7211448" y="6514558"/>
              <a:ext cx="0" cy="187239"/>
            </a:xfrm>
            <a:prstGeom prst="line">
              <a:avLst/>
            </a:prstGeom>
            <a:noFill/>
            <a:ln w="19050">
              <a:solidFill>
                <a:srgbClr val="114FF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Line 25"/>
            <p:cNvSpPr>
              <a:spLocks noChangeShapeType="1"/>
            </p:cNvSpPr>
            <p:nvPr/>
          </p:nvSpPr>
          <p:spPr bwMode="auto">
            <a:xfrm>
              <a:off x="7291965" y="6558247"/>
              <a:ext cx="0" cy="143550"/>
            </a:xfrm>
            <a:prstGeom prst="line">
              <a:avLst/>
            </a:prstGeom>
            <a:noFill/>
            <a:ln w="19050">
              <a:solidFill>
                <a:srgbClr val="114FF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Line 31"/>
            <p:cNvSpPr>
              <a:spLocks noChangeShapeType="1"/>
            </p:cNvSpPr>
            <p:nvPr/>
          </p:nvSpPr>
          <p:spPr bwMode="auto">
            <a:xfrm>
              <a:off x="7372481" y="6558247"/>
              <a:ext cx="0" cy="143550"/>
            </a:xfrm>
            <a:prstGeom prst="line">
              <a:avLst/>
            </a:prstGeom>
            <a:noFill/>
            <a:ln w="19050">
              <a:solidFill>
                <a:srgbClr val="114FF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32"/>
            <p:cNvSpPr>
              <a:spLocks noChangeShapeType="1"/>
            </p:cNvSpPr>
            <p:nvPr/>
          </p:nvSpPr>
          <p:spPr bwMode="auto">
            <a:xfrm>
              <a:off x="7452997" y="6402215"/>
              <a:ext cx="0" cy="299582"/>
            </a:xfrm>
            <a:prstGeom prst="line">
              <a:avLst/>
            </a:prstGeom>
            <a:noFill/>
            <a:ln w="19050">
              <a:solidFill>
                <a:srgbClr val="114FF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Line 33"/>
            <p:cNvSpPr>
              <a:spLocks noChangeShapeType="1"/>
            </p:cNvSpPr>
            <p:nvPr/>
          </p:nvSpPr>
          <p:spPr bwMode="auto">
            <a:xfrm>
              <a:off x="7533513" y="6402215"/>
              <a:ext cx="0" cy="299582"/>
            </a:xfrm>
            <a:prstGeom prst="line">
              <a:avLst/>
            </a:prstGeom>
            <a:noFill/>
            <a:ln w="19050">
              <a:solidFill>
                <a:srgbClr val="114FF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34"/>
            <p:cNvSpPr>
              <a:spLocks noChangeShapeType="1"/>
            </p:cNvSpPr>
            <p:nvPr/>
          </p:nvSpPr>
          <p:spPr bwMode="auto">
            <a:xfrm>
              <a:off x="7614029" y="6558247"/>
              <a:ext cx="0" cy="143550"/>
            </a:xfrm>
            <a:prstGeom prst="line">
              <a:avLst/>
            </a:prstGeom>
            <a:noFill/>
            <a:ln w="19050">
              <a:solidFill>
                <a:srgbClr val="114FF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Line 35"/>
            <p:cNvSpPr>
              <a:spLocks noChangeShapeType="1"/>
            </p:cNvSpPr>
            <p:nvPr/>
          </p:nvSpPr>
          <p:spPr bwMode="auto">
            <a:xfrm>
              <a:off x="7694546" y="6558247"/>
              <a:ext cx="0" cy="143550"/>
            </a:xfrm>
            <a:prstGeom prst="line">
              <a:avLst/>
            </a:prstGeom>
            <a:noFill/>
            <a:ln w="19050">
              <a:solidFill>
                <a:srgbClr val="114FF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Line 37"/>
            <p:cNvSpPr>
              <a:spLocks noChangeShapeType="1"/>
            </p:cNvSpPr>
            <p:nvPr/>
          </p:nvSpPr>
          <p:spPr bwMode="auto">
            <a:xfrm>
              <a:off x="6245254" y="5915394"/>
              <a:ext cx="322065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Line 38"/>
            <p:cNvSpPr>
              <a:spLocks noChangeShapeType="1"/>
            </p:cNvSpPr>
            <p:nvPr/>
          </p:nvSpPr>
          <p:spPr bwMode="auto">
            <a:xfrm>
              <a:off x="6567319" y="5915394"/>
              <a:ext cx="724646" cy="642853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Line 39"/>
            <p:cNvSpPr>
              <a:spLocks noChangeShapeType="1"/>
            </p:cNvSpPr>
            <p:nvPr/>
          </p:nvSpPr>
          <p:spPr bwMode="auto">
            <a:xfrm>
              <a:off x="7291965" y="6558247"/>
              <a:ext cx="80516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Line 40"/>
            <p:cNvSpPr>
              <a:spLocks noChangeShapeType="1"/>
            </p:cNvSpPr>
            <p:nvPr/>
          </p:nvSpPr>
          <p:spPr bwMode="auto">
            <a:xfrm flipV="1">
              <a:off x="7372481" y="6402215"/>
              <a:ext cx="80516" cy="15603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Line 41"/>
            <p:cNvSpPr>
              <a:spLocks noChangeShapeType="1"/>
            </p:cNvSpPr>
            <p:nvPr/>
          </p:nvSpPr>
          <p:spPr bwMode="auto">
            <a:xfrm>
              <a:off x="7452997" y="6402215"/>
              <a:ext cx="80516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Line 42"/>
            <p:cNvSpPr>
              <a:spLocks noChangeShapeType="1"/>
            </p:cNvSpPr>
            <p:nvPr/>
          </p:nvSpPr>
          <p:spPr bwMode="auto">
            <a:xfrm>
              <a:off x="7533513" y="6402215"/>
              <a:ext cx="80516" cy="156032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43"/>
            <p:cNvSpPr>
              <a:spLocks noChangeShapeType="1"/>
            </p:cNvSpPr>
            <p:nvPr/>
          </p:nvSpPr>
          <p:spPr bwMode="auto">
            <a:xfrm>
              <a:off x="7614029" y="6558247"/>
              <a:ext cx="161032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44"/>
            <p:cNvSpPr>
              <a:spLocks noChangeShapeType="1"/>
            </p:cNvSpPr>
            <p:nvPr/>
          </p:nvSpPr>
          <p:spPr bwMode="auto">
            <a:xfrm>
              <a:off x="7775062" y="6558247"/>
              <a:ext cx="80516" cy="14355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Line 45"/>
            <p:cNvSpPr>
              <a:spLocks noChangeShapeType="1"/>
            </p:cNvSpPr>
            <p:nvPr/>
          </p:nvSpPr>
          <p:spPr bwMode="auto">
            <a:xfrm>
              <a:off x="7775062" y="6561531"/>
              <a:ext cx="0" cy="143550"/>
            </a:xfrm>
            <a:prstGeom prst="line">
              <a:avLst/>
            </a:prstGeom>
            <a:noFill/>
            <a:ln w="19050">
              <a:solidFill>
                <a:srgbClr val="114FF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65" name="Straight Arrow Connector 64"/>
            <p:cNvCxnSpPr/>
            <p:nvPr/>
          </p:nvCxnSpPr>
          <p:spPr>
            <a:xfrm flipV="1">
              <a:off x="6245254" y="5657368"/>
              <a:ext cx="0" cy="1066966"/>
            </a:xfrm>
            <a:prstGeom prst="straightConnector1">
              <a:avLst/>
            </a:prstGeom>
            <a:ln w="1905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6245254" y="6713188"/>
              <a:ext cx="1857088" cy="0"/>
            </a:xfrm>
            <a:prstGeom prst="straightConnector1">
              <a:avLst/>
            </a:prstGeom>
            <a:ln w="1905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5955135" y="5485438"/>
              <a:ext cx="593133" cy="2463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100" b="1" dirty="0" err="1">
                  <a:solidFill>
                    <a:schemeClr val="tx2"/>
                  </a:solidFill>
                  <a:latin typeface="+mn-lt"/>
                </a:rPr>
                <a:t>C</a:t>
              </a:r>
              <a:r>
                <a:rPr lang="en-US" sz="1100" b="1" baseline="-25000" dirty="0" err="1">
                  <a:solidFill>
                    <a:schemeClr val="tx2"/>
                  </a:solidFill>
                  <a:latin typeface="+mn-lt"/>
                </a:rPr>
                <a:t>f</a:t>
              </a:r>
              <a:endParaRPr lang="en-US" sz="1100" b="1" baseline="-25000" dirty="0">
                <a:solidFill>
                  <a:schemeClr val="tx2"/>
                </a:solidFill>
                <a:latin typeface="+mn-lt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986683" y="6608177"/>
              <a:ext cx="318654" cy="236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100" b="1" dirty="0">
                  <a:solidFill>
                    <a:schemeClr val="tx2"/>
                  </a:solidFill>
                  <a:latin typeface="+mn-lt"/>
                </a:rPr>
                <a:t>f</a:t>
              </a:r>
            </a:p>
          </p:txBody>
        </p:sp>
      </p:grpSp>
      <p:sp>
        <p:nvSpPr>
          <p:cNvPr id="6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685088" y="6618288"/>
            <a:ext cx="1458912" cy="239712"/>
          </a:xfrm>
        </p:spPr>
        <p:txBody>
          <a:bodyPr/>
          <a:lstStyle/>
          <a:p>
            <a:r>
              <a:rPr lang="en-US" altLang="en-US" dirty="0"/>
              <a:t>Y(J)S   DSP     Slide </a:t>
            </a:r>
            <a:fld id="{B00F7C3D-888D-4A19-8262-1F4AF611EB9D}" type="slidenum">
              <a:rPr lang="en-US" altLang="en-US" smtClean="0"/>
              <a:t>22</a:t>
            </a:fld>
            <a:endParaRPr lang="en-US" alt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40716" y="2244015"/>
            <a:ext cx="779226" cy="1028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021436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Water </a:t>
            </a:r>
            <a:r>
              <a:rPr lang="en-US"/>
              <a:t>pouring theorem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317809" y="1308100"/>
            <a:ext cx="8587039" cy="4114800"/>
          </a:xfrm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i="1" dirty="0"/>
              <a:t>converse</a:t>
            </a:r>
            <a:r>
              <a:rPr lang="en-US" dirty="0"/>
              <a:t> to Shannon’s channel capacity theorem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is </a:t>
            </a:r>
            <a:r>
              <a:rPr lang="en-US" dirty="0" err="1"/>
              <a:t>Gallager’s</a:t>
            </a:r>
            <a:r>
              <a:rPr lang="en-US" dirty="0"/>
              <a:t> water pouring theorem</a:t>
            </a:r>
          </a:p>
          <a:p>
            <a:pPr marL="0" indent="0">
              <a:buNone/>
            </a:pPr>
            <a:r>
              <a:rPr lang="en-US" dirty="0"/>
              <a:t>The spectrum of the optimum (capacity-achieving) modulated signal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is given by the </a:t>
            </a:r>
            <a:r>
              <a:rPr lang="en-US" i="1" dirty="0"/>
              <a:t>water</a:t>
            </a:r>
            <a:r>
              <a:rPr lang="en-US" dirty="0"/>
              <a:t> </a:t>
            </a:r>
            <a:r>
              <a:rPr lang="en-US" i="1" dirty="0"/>
              <a:t>pouring </a:t>
            </a:r>
            <a:r>
              <a:rPr lang="en-US" dirty="0"/>
              <a:t>algorithm</a:t>
            </a:r>
          </a:p>
          <a:p>
            <a:pPr>
              <a:spcBef>
                <a:spcPts val="0"/>
              </a:spcBef>
            </a:pPr>
            <a:r>
              <a:rPr lang="en-US" dirty="0"/>
              <a:t>fill a pitcher with a volume of water </a:t>
            </a:r>
          </a:p>
          <a:p>
            <a:pPr marL="338138" lvl="1" indent="0">
              <a:spcBef>
                <a:spcPts val="0"/>
              </a:spcBef>
              <a:buNone/>
            </a:pPr>
            <a:r>
              <a:rPr lang="en-US" dirty="0"/>
              <a:t>representing the total power to be transmitted</a:t>
            </a:r>
          </a:p>
          <a:p>
            <a:pPr>
              <a:spcBef>
                <a:spcPts val="0"/>
              </a:spcBef>
            </a:pPr>
            <a:r>
              <a:rPr lang="en-US" dirty="0"/>
              <a:t>pour the water over the reciprocal SNR(f)</a:t>
            </a:r>
            <a:r>
              <a:rPr lang="en-US" i="1" dirty="0"/>
              <a:t> </a:t>
            </a:r>
            <a:r>
              <a:rPr lang="en-US" dirty="0"/>
              <a:t>graph (Noise to Signal Ratio)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This power spectrum can be achieved by</a:t>
            </a:r>
          </a:p>
          <a:p>
            <a:pPr>
              <a:spcBef>
                <a:spcPts val="0"/>
              </a:spcBef>
            </a:pPr>
            <a:r>
              <a:rPr lang="en-US" dirty="0"/>
              <a:t>spectral shaping</a:t>
            </a:r>
          </a:p>
          <a:p>
            <a:pPr>
              <a:spcBef>
                <a:spcPts val="0"/>
              </a:spcBef>
            </a:pPr>
            <a:r>
              <a:rPr lang="en-US" dirty="0"/>
              <a:t>explicit power loading</a:t>
            </a:r>
          </a:p>
        </p:txBody>
      </p:sp>
      <p:pic>
        <p:nvPicPr>
          <p:cNvPr id="4" name="Picture 4" descr="A:\water.b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259" y="3791242"/>
            <a:ext cx="2765502" cy="1605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V="1">
            <a:off x="2932769" y="3691053"/>
            <a:ext cx="0" cy="1705284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921618" y="5396337"/>
            <a:ext cx="3111192" cy="0"/>
          </a:xfrm>
          <a:prstGeom prst="straightConnector1">
            <a:avLst/>
          </a:prstGeom>
          <a:ln w="1905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658382" y="3504928"/>
            <a:ext cx="526472" cy="236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100" b="1" dirty="0">
                <a:solidFill>
                  <a:schemeClr val="tx2"/>
                </a:solidFill>
                <a:latin typeface="+mn-lt"/>
              </a:rPr>
              <a:t>NSR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98271" y="4905429"/>
            <a:ext cx="2263700" cy="236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100" b="1" dirty="0">
                <a:solidFill>
                  <a:schemeClr val="accent2"/>
                </a:solidFill>
                <a:latin typeface="+mn-lt"/>
              </a:rPr>
              <a:t>hi SNR – high transmitted power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5198969" y="4884872"/>
            <a:ext cx="662179" cy="138666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35263" y="4364212"/>
            <a:ext cx="2610984" cy="236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100" b="1" dirty="0">
                <a:solidFill>
                  <a:schemeClr val="accent2"/>
                </a:solidFill>
              </a:rPr>
              <a:t>very low</a:t>
            </a:r>
            <a:r>
              <a:rPr lang="en-US" sz="1100" b="1" dirty="0">
                <a:solidFill>
                  <a:schemeClr val="accent2"/>
                </a:solidFill>
                <a:latin typeface="+mn-lt"/>
              </a:rPr>
              <a:t> SNR – no transmitted power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571716" y="4528501"/>
            <a:ext cx="885162" cy="143860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389518" y="4292282"/>
            <a:ext cx="2610984" cy="236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100" b="1" dirty="0">
                <a:solidFill>
                  <a:schemeClr val="accent2"/>
                </a:solidFill>
              </a:rPr>
              <a:t>low</a:t>
            </a:r>
            <a:r>
              <a:rPr lang="en-US" sz="1100" b="1" dirty="0">
                <a:solidFill>
                  <a:schemeClr val="accent2"/>
                </a:solidFill>
                <a:latin typeface="+mn-lt"/>
              </a:rPr>
              <a:t> SNR – low transmitted power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4477731" y="4451569"/>
            <a:ext cx="1184042" cy="361373"/>
          </a:xfrm>
          <a:prstGeom prst="straightConnector1">
            <a:avLst/>
          </a:prstGeom>
          <a:ln w="190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685088" y="6618288"/>
            <a:ext cx="1458912" cy="239712"/>
          </a:xfrm>
        </p:spPr>
        <p:txBody>
          <a:bodyPr/>
          <a:lstStyle/>
          <a:p>
            <a:r>
              <a:rPr lang="en-US" altLang="en-US" dirty="0"/>
              <a:t>Y(J)S   DSP     Slide </a:t>
            </a:r>
            <a:fld id="{E7DDAFB0-9C6E-49E6-BC35-AF45930E9969}" type="slidenum">
              <a:rPr lang="en-US" altLang="en-US" smtClean="0"/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692857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Modem design</a:t>
            </a:r>
          </a:p>
        </p:txBody>
      </p:sp>
      <p:sp>
        <p:nvSpPr>
          <p:cNvPr id="942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Shannon’s theorems are existence proofs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	not constructive methods to design modulation techniques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		that maximize capacity given channel characteristics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dirty="0"/>
              <a:t>So we need to be creative to reach channel capacity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dirty="0"/>
              <a:t>Over the years many kinds of modems have been designed :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dirty="0"/>
              <a:t>NRZ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dirty="0"/>
              <a:t>RZ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dirty="0"/>
              <a:t>PAM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dirty="0"/>
              <a:t>FSK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dirty="0"/>
              <a:t>PSK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dirty="0"/>
              <a:t>QAM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dirty="0"/>
              <a:t>OFDM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134C8A2A-8215-45DC-A0D3-2D7D5E14E634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24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NRZ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1625" y="1339850"/>
            <a:ext cx="7880350" cy="50768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000" dirty="0"/>
              <a:t>Our first attempt is to simply transmit 1 or 0 (volts?)</a:t>
            </a:r>
          </a:p>
          <a:p>
            <a:endParaRPr lang="en-US" altLang="en-US" sz="2000" dirty="0"/>
          </a:p>
          <a:p>
            <a:endParaRPr lang="en-US" altLang="en-US" sz="2000" dirty="0"/>
          </a:p>
          <a:p>
            <a:pPr>
              <a:buFont typeface="Wingdings" pitchFamily="2" charset="2"/>
              <a:buNone/>
            </a:pPr>
            <a:endParaRPr lang="en-US" altLang="en-US" sz="2000" dirty="0"/>
          </a:p>
          <a:p>
            <a:pPr>
              <a:buFont typeface="Wingdings" pitchFamily="2" charset="2"/>
              <a:buNone/>
            </a:pPr>
            <a:endParaRPr lang="en-US" altLang="en-US" sz="2000" dirty="0"/>
          </a:p>
          <a:p>
            <a:pPr>
              <a:buFont typeface="Wingdings" pitchFamily="2" charset="2"/>
              <a:buNone/>
            </a:pPr>
            <a:endParaRPr lang="en-US" altLang="en-US" sz="2000" dirty="0"/>
          </a:p>
          <a:p>
            <a:pPr>
              <a:buFont typeface="Wingdings" pitchFamily="2" charset="2"/>
              <a:buNone/>
            </a:pPr>
            <a:r>
              <a:rPr lang="en-US" altLang="en-US" sz="2000" dirty="0"/>
              <a:t>This is called </a:t>
            </a:r>
            <a:r>
              <a:rPr lang="en-US" altLang="en-US" sz="2000" b="1" dirty="0"/>
              <a:t>N</a:t>
            </a:r>
            <a:r>
              <a:rPr lang="en-US" altLang="en-US" sz="2000" dirty="0"/>
              <a:t>on </a:t>
            </a:r>
            <a:r>
              <a:rPr lang="en-US" altLang="en-US" sz="2000" b="1" dirty="0"/>
              <a:t>R</a:t>
            </a:r>
            <a:r>
              <a:rPr lang="en-US" altLang="en-US" sz="2000" dirty="0"/>
              <a:t>eturn to </a:t>
            </a:r>
            <a:r>
              <a:rPr lang="en-US" altLang="en-US" sz="2000" b="1" dirty="0"/>
              <a:t>Z</a:t>
            </a:r>
            <a:r>
              <a:rPr lang="en-US" altLang="en-US" sz="2000" dirty="0"/>
              <a:t>ero (i.e., NOT RZ)</a:t>
            </a:r>
          </a:p>
          <a:p>
            <a:pPr>
              <a:buFont typeface="Wingdings" pitchFamily="2" charset="2"/>
              <a:buNone/>
            </a:pPr>
            <a:r>
              <a:rPr lang="en-US" altLang="en-US" sz="2000" dirty="0"/>
              <a:t>Information rate = number of bits transmitted per second (bps)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altLang="en-US" sz="2000" dirty="0"/>
              <a:t>But this is only good for short serial cables (e.g. RS232), because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/>
              <a:t>requires DC (doesn’t work over radio or fiber)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/>
              <a:t>if DC blocked lose runs of 1s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/>
              <a:t>needs high bandwidth (sharp corners require high frequencies) 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dirty="0"/>
              <a:t>strong</a:t>
            </a:r>
            <a:r>
              <a:rPr lang="en-US" altLang="en-US" sz="2000" dirty="0"/>
              <a:t> </a:t>
            </a:r>
            <a:r>
              <a:rPr lang="en-US" altLang="en-US" sz="2000" b="1" dirty="0" err="1"/>
              <a:t>I</a:t>
            </a:r>
            <a:r>
              <a:rPr lang="en-US" altLang="en-US" sz="2000" dirty="0" err="1"/>
              <a:t>nter</a:t>
            </a:r>
            <a:r>
              <a:rPr lang="en-US" altLang="en-US" sz="2000" b="1" dirty="0" err="1"/>
              <a:t>S</a:t>
            </a:r>
            <a:r>
              <a:rPr lang="en-US" altLang="en-US" sz="2000" dirty="0" err="1"/>
              <a:t>ymbol</a:t>
            </a:r>
            <a:r>
              <a:rPr lang="en-US" altLang="en-US" sz="2000" dirty="0"/>
              <a:t> </a:t>
            </a:r>
            <a:r>
              <a:rPr lang="en-US" altLang="en-US" sz="2000" b="1" dirty="0"/>
              <a:t>I</a:t>
            </a:r>
            <a:r>
              <a:rPr lang="en-US" altLang="en-US" sz="2000" dirty="0"/>
              <a:t>nterference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/>
              <a:t>timing recovery may not be possible (if long </a:t>
            </a:r>
            <a:r>
              <a:rPr lang="en-US" altLang="en-US" sz="2000" i="1" dirty="0"/>
              <a:t>runs</a:t>
            </a:r>
            <a:r>
              <a:rPr lang="en-US" altLang="en-US" sz="2000" dirty="0"/>
              <a:t> of 0 or 1)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en-US" altLang="en-US" sz="2000" dirty="0"/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742950" y="1903413"/>
          <a:ext cx="7658100" cy="170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22" name="VISIO" r:id="rId3" imgW="7351920" imgH="1636920" progId="Visio.Drawing.5">
                  <p:embed/>
                </p:oleObj>
              </mc:Choice>
              <mc:Fallback>
                <p:oleObj name="VISIO" r:id="rId3" imgW="7351920" imgH="1636920" progId="Visio.Drawing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2950" y="1903413"/>
                        <a:ext cx="7658100" cy="170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Line 10"/>
          <p:cNvSpPr>
            <a:spLocks noChangeShapeType="1"/>
          </p:cNvSpPr>
          <p:nvPr/>
        </p:nvSpPr>
        <p:spPr bwMode="auto">
          <a:xfrm>
            <a:off x="533400" y="2890838"/>
            <a:ext cx="81534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322A2F56-0997-44BB-BD68-CA16C2E30D7D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25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1550" y="4867276"/>
            <a:ext cx="856205" cy="647699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NRZ needs infinite bandwidth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26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6374" y="4047619"/>
            <a:ext cx="2346812" cy="191316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9043" y="4047619"/>
            <a:ext cx="2472176" cy="185743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931" y="4047619"/>
            <a:ext cx="2329929" cy="178245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6374" y="1670191"/>
            <a:ext cx="2347813" cy="177193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49043" y="1670191"/>
            <a:ext cx="2448638" cy="181993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8931" y="1726316"/>
            <a:ext cx="2130263" cy="170768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58931" y="1326206"/>
            <a:ext cx="1787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infinite BW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51651" y="3581184"/>
            <a:ext cx="1787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very low BW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02372" y="6048637"/>
            <a:ext cx="823713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>
                <a:latin typeface="+mn-lt"/>
                <a:cs typeface="+mn-cs"/>
              </a:rPr>
              <a:t>and this is for 0101010101!</a:t>
            </a:r>
          </a:p>
          <a:p>
            <a:r>
              <a:rPr lang="en-US" sz="2000" b="0" dirty="0">
                <a:latin typeface="+mn-lt"/>
                <a:cs typeface="+mn-cs"/>
              </a:rPr>
              <a:t>for random bits finite BW causes an additional problem!</a:t>
            </a:r>
          </a:p>
        </p:txBody>
      </p:sp>
    </p:spTree>
    <p:extLst>
      <p:ext uri="{BB962C8B-B14F-4D97-AF65-F5344CB8AC3E}">
        <p14:creationId xmlns:p14="http://schemas.microsoft.com/office/powerpoint/2010/main" val="2193616549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73457" y="137804"/>
            <a:ext cx="7751431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NRZ </a:t>
            </a:r>
            <a:r>
              <a:rPr lang="en-US" dirty="0" err="1"/>
              <a:t>InterSymbol</a:t>
            </a:r>
            <a:r>
              <a:rPr lang="en-US" dirty="0"/>
              <a:t> Interference (ISI)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D342AA49-0317-49E8-A3B9-C4019AFCD701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27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54138" y="5774187"/>
            <a:ext cx="28933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insufficient BW to keep up with bit changes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73457" y="1384371"/>
            <a:ext cx="31503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low-pass filtered signal keeps up with bit changes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797" y="2018094"/>
            <a:ext cx="7477977" cy="3830256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DC-less NRZ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88963" y="1616075"/>
            <a:ext cx="7658100" cy="43243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000" dirty="0"/>
              <a:t>So what about transmitting -1/+1?</a:t>
            </a:r>
          </a:p>
          <a:p>
            <a:endParaRPr lang="en-US" altLang="en-US" sz="2000" dirty="0"/>
          </a:p>
          <a:p>
            <a:pPr>
              <a:buFont typeface="Wingdings" pitchFamily="2" charset="2"/>
              <a:buNone/>
            </a:pPr>
            <a:endParaRPr lang="en-US" altLang="en-US" sz="2000" dirty="0"/>
          </a:p>
          <a:p>
            <a:pPr>
              <a:buFont typeface="Wingdings" pitchFamily="2" charset="2"/>
              <a:buNone/>
            </a:pPr>
            <a:endParaRPr lang="en-US" altLang="en-US" sz="2000" dirty="0"/>
          </a:p>
          <a:p>
            <a:pPr>
              <a:buFont typeface="Wingdings" pitchFamily="2" charset="2"/>
              <a:buNone/>
            </a:pPr>
            <a:endParaRPr lang="en-US" altLang="en-US" sz="2000" dirty="0"/>
          </a:p>
          <a:p>
            <a:pPr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en-US" sz="2000" dirty="0"/>
          </a:p>
          <a:p>
            <a:pPr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000" dirty="0"/>
              <a:t>This is better, but not perfect!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/>
              <a:t>DC isn’t exactly zero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if DC blocked worse than before</a:t>
            </a:r>
            <a:endParaRPr lang="en-US" altLang="en-US" sz="2000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dirty="0"/>
              <a:t>still is modulation of DC and not for fiber or radio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/>
              <a:t>still has high bandwidth (sharp corners)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/>
              <a:t>even without decay, long runs ruin timing recovery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endParaRPr lang="en-US" altLang="en-US" dirty="0"/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1095375" y="2362200"/>
          <a:ext cx="6019800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5" name="VISIO" r:id="rId3" imgW="7351920" imgH="1636920" progId="Visio.Drawing.5">
                  <p:embed/>
                </p:oleObj>
              </mc:Choice>
              <mc:Fallback>
                <p:oleObj name="VISIO" r:id="rId3" imgW="7351920" imgH="1636920" progId="Visio.Drawing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5375" y="2362200"/>
                        <a:ext cx="6019800" cy="133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1" name="Line 8"/>
          <p:cNvSpPr>
            <a:spLocks noChangeShapeType="1"/>
          </p:cNvSpPr>
          <p:nvPr/>
        </p:nvSpPr>
        <p:spPr bwMode="auto">
          <a:xfrm>
            <a:off x="914400" y="2743200"/>
            <a:ext cx="6553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2D442DCA-E33D-42DC-A7E1-020EAAD1BDB6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28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810893" y="4083050"/>
            <a:ext cx="1863549" cy="1217612"/>
            <a:chOff x="6810893" y="4083050"/>
            <a:chExt cx="1863549" cy="1217612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897392" y="4083050"/>
              <a:ext cx="1517152" cy="1217612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 bwMode="auto">
            <a:xfrm>
              <a:off x="6810893" y="4691856"/>
              <a:ext cx="186354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RZ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1013" y="1235075"/>
            <a:ext cx="8020436" cy="4833938"/>
          </a:xfrm>
        </p:spPr>
        <p:txBody>
          <a:bodyPr/>
          <a:lstStyle/>
          <a:p>
            <a:endParaRPr lang="en-US" altLang="en-US" dirty="0"/>
          </a:p>
          <a:p>
            <a:pPr>
              <a:buFont typeface="Wingdings" pitchFamily="2" charset="2"/>
              <a:buNone/>
            </a:pPr>
            <a:r>
              <a:rPr lang="en-US" altLang="en-US" sz="2400" dirty="0"/>
              <a:t>What about </a:t>
            </a:r>
            <a:r>
              <a:rPr lang="en-US" altLang="en-US" sz="2400" b="1" dirty="0"/>
              <a:t>R</a:t>
            </a:r>
            <a:r>
              <a:rPr lang="en-US" altLang="en-US" sz="2400" dirty="0"/>
              <a:t>eturn to </a:t>
            </a:r>
            <a:r>
              <a:rPr lang="en-US" altLang="en-US" sz="2400" b="1" dirty="0"/>
              <a:t>Z</a:t>
            </a:r>
            <a:r>
              <a:rPr lang="en-US" altLang="en-US" sz="2400" dirty="0"/>
              <a:t>ero ?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>
              <a:lnSpc>
                <a:spcPct val="150000"/>
              </a:lnSpc>
            </a:pPr>
            <a:r>
              <a:rPr lang="en-US" altLang="en-US" dirty="0"/>
              <a:t>never long + runs, so DC decay less important</a:t>
            </a:r>
          </a:p>
          <a:p>
            <a:r>
              <a:rPr lang="en-US" altLang="en-US" dirty="0"/>
              <a:t>BUT half-width pulses </a:t>
            </a:r>
          </a:p>
          <a:p>
            <a:pPr marL="457200" lvl="1" indent="0" defTabSz="692150">
              <a:spcBef>
                <a:spcPts val="0"/>
              </a:spcBef>
              <a:buNone/>
            </a:pPr>
            <a:r>
              <a:rPr lang="en-US" altLang="en-US" dirty="0"/>
              <a:t>means twice the number of changes per second </a:t>
            </a:r>
          </a:p>
          <a:p>
            <a:pPr marL="457200" lvl="1" indent="0" defTabSz="692150">
              <a:spcBef>
                <a:spcPts val="0"/>
              </a:spcBef>
              <a:buNone/>
            </a:pPr>
            <a:r>
              <a:rPr lang="en-US" altLang="en-US" dirty="0"/>
              <a:t>	which requires twice the bandwidth!</a:t>
            </a:r>
          </a:p>
          <a:p>
            <a:pPr marL="57150" indent="0" defTabSz="692150">
              <a:spcBef>
                <a:spcPts val="1200"/>
              </a:spcBef>
              <a:buNone/>
            </a:pPr>
            <a:r>
              <a:rPr lang="en-US" altLang="en-US" dirty="0"/>
              <a:t>Shannon strikes !</a:t>
            </a: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990600" y="2590800"/>
          <a:ext cx="64770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8" name="VISIO" r:id="rId3" imgW="6894720" imgH="1179720" progId="Visio.Drawing.5">
                  <p:embed/>
                </p:oleObj>
              </mc:Choice>
              <mc:Fallback>
                <p:oleObj name="VISIO" r:id="rId3" imgW="6894720" imgH="1179720" progId="Visio.Drawing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590800"/>
                        <a:ext cx="64770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914400" y="3124200"/>
            <a:ext cx="65532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6535A46F-415C-447E-AB07-1363EB7AC9CA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29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8338" y="165100"/>
            <a:ext cx="6686550" cy="1011238"/>
          </a:xfrm>
        </p:spPr>
        <p:txBody>
          <a:bodyPr/>
          <a:lstStyle/>
          <a:p>
            <a:pPr>
              <a:defRPr/>
            </a:pPr>
            <a:r>
              <a:rPr lang="en-US" dirty="0"/>
              <a:t>Shannon’s Theorems</a:t>
            </a:r>
          </a:p>
        </p:txBody>
      </p:sp>
      <p:sp>
        <p:nvSpPr>
          <p:cNvPr id="93187" name="Content Placeholder 2"/>
          <p:cNvSpPr>
            <a:spLocks noGrp="1"/>
          </p:cNvSpPr>
          <p:nvPr>
            <p:ph idx="1"/>
          </p:nvPr>
        </p:nvSpPr>
        <p:spPr>
          <a:xfrm>
            <a:off x="331788" y="1211263"/>
            <a:ext cx="8126412" cy="510698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400" dirty="0"/>
              <a:t>1. </a:t>
            </a:r>
            <a:r>
              <a:rPr lang="en-US" altLang="en-US" sz="2400" b="1" dirty="0"/>
              <a:t>Separation Theorem</a:t>
            </a:r>
          </a:p>
          <a:p>
            <a:pPr>
              <a:buFont typeface="Wingdings" pitchFamily="2" charset="2"/>
              <a:buNone/>
            </a:pPr>
            <a:endParaRPr lang="en-US" altLang="en-US" sz="2400" dirty="0"/>
          </a:p>
          <a:p>
            <a:pPr>
              <a:buFont typeface="Wingdings" pitchFamily="2" charset="2"/>
              <a:buNone/>
            </a:pPr>
            <a:endParaRPr lang="en-US" altLang="en-US" sz="2400" dirty="0"/>
          </a:p>
          <a:p>
            <a:pPr>
              <a:buFont typeface="Wingdings" pitchFamily="2" charset="2"/>
              <a:buNone/>
            </a:pPr>
            <a:endParaRPr lang="en-US" altLang="en-US" sz="2400" dirty="0"/>
          </a:p>
          <a:p>
            <a:pPr>
              <a:buFont typeface="Wingdings" pitchFamily="2" charset="2"/>
              <a:buNone/>
            </a:pPr>
            <a:endParaRPr lang="en-US" altLang="en-US" sz="2400" dirty="0"/>
          </a:p>
          <a:p>
            <a:pPr>
              <a:spcBef>
                <a:spcPts val="1800"/>
              </a:spcBef>
              <a:buFont typeface="Wingdings" pitchFamily="2" charset="2"/>
              <a:buNone/>
            </a:pPr>
            <a:r>
              <a:rPr lang="en-US" altLang="en-US" sz="2400" dirty="0"/>
              <a:t>2. </a:t>
            </a:r>
            <a:r>
              <a:rPr lang="en-US" altLang="en-US" sz="2400" b="1" dirty="0"/>
              <a:t>Source Encoding Theorem</a:t>
            </a:r>
          </a:p>
          <a:p>
            <a:pPr>
              <a:buFont typeface="Wingdings" pitchFamily="2" charset="2"/>
              <a:buNone/>
            </a:pPr>
            <a:r>
              <a:rPr lang="en-US" altLang="en-US" sz="2400" i="1" dirty="0"/>
              <a:t>	Information can be quantified (in bits)</a:t>
            </a:r>
          </a:p>
          <a:p>
            <a:pPr>
              <a:buFont typeface="Wingdings" pitchFamily="2" charset="2"/>
              <a:buNone/>
            </a:pPr>
            <a:endParaRPr lang="en-US" altLang="en-US" sz="2400" dirty="0"/>
          </a:p>
          <a:p>
            <a:pPr>
              <a:buFont typeface="Wingdings" pitchFamily="2" charset="2"/>
              <a:buNone/>
            </a:pPr>
            <a:r>
              <a:rPr lang="en-US" altLang="en-US" sz="2400" dirty="0"/>
              <a:t>3. </a:t>
            </a:r>
            <a:r>
              <a:rPr lang="en-US" altLang="en-US" sz="2400" b="1" dirty="0"/>
              <a:t>Channel Capacity Theorem</a:t>
            </a:r>
          </a:p>
          <a:p>
            <a:pPr>
              <a:buFont typeface="Wingdings" pitchFamily="2" charset="2"/>
              <a:buNone/>
            </a:pPr>
            <a:r>
              <a:rPr lang="en-US" altLang="en-US" sz="2400" dirty="0"/>
              <a:t>	C = BW log</a:t>
            </a:r>
            <a:r>
              <a:rPr lang="en-US" altLang="en-US" sz="2400" b="1" baseline="-25000" dirty="0"/>
              <a:t>2</a:t>
            </a:r>
            <a:r>
              <a:rPr lang="en-US" altLang="en-US" sz="2400" dirty="0"/>
              <a:t> ( SNR + 1 )</a:t>
            </a:r>
          </a:p>
          <a:p>
            <a:pPr>
              <a:spcBef>
                <a:spcPts val="1800"/>
              </a:spcBef>
              <a:buFont typeface="Wingdings" pitchFamily="2" charset="2"/>
              <a:buNone/>
            </a:pPr>
            <a:r>
              <a:rPr lang="en-US" altLang="en-US" dirty="0">
                <a:solidFill>
                  <a:srgbClr val="7030A0"/>
                </a:solidFill>
              </a:rPr>
              <a:t>Warning: Shannon’s Laws are not constructive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>
                <a:solidFill>
                  <a:srgbClr val="7030A0"/>
                </a:solidFill>
              </a:rPr>
              <a:t>	they only give us targets to aim for!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EA99A1FE-A296-47CC-9A0D-D10F26EA1757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3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3189" name="Group 4"/>
          <p:cNvGrpSpPr>
            <a:grpSpLocks/>
          </p:cNvGrpSpPr>
          <p:nvPr/>
        </p:nvGrpSpPr>
        <p:grpSpPr bwMode="auto">
          <a:xfrm>
            <a:off x="544513" y="1574800"/>
            <a:ext cx="8385175" cy="1489075"/>
            <a:chOff x="152400" y="1314202"/>
            <a:chExt cx="8385959" cy="1488099"/>
          </a:xfrm>
        </p:grpSpPr>
        <p:cxnSp>
          <p:nvCxnSpPr>
            <p:cNvPr id="93190" name="Straight Connector 5"/>
            <p:cNvCxnSpPr>
              <a:cxnSpLocks noChangeShapeType="1"/>
            </p:cNvCxnSpPr>
            <p:nvPr/>
          </p:nvCxnSpPr>
          <p:spPr bwMode="auto">
            <a:xfrm flipV="1">
              <a:off x="201880" y="2363190"/>
              <a:ext cx="8122723" cy="13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3191" name="TextBox 6"/>
            <p:cNvSpPr txBox="1">
              <a:spLocks noChangeArrowheads="1"/>
            </p:cNvSpPr>
            <p:nvPr/>
          </p:nvSpPr>
          <p:spPr bwMode="auto">
            <a:xfrm>
              <a:off x="843148" y="1971304"/>
              <a:ext cx="1330049" cy="83099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400"/>
                <a:t>source</a:t>
              </a:r>
            </a:p>
            <a:p>
              <a:pPr algn="ctr" eaLnBrk="1" hangingPunct="1"/>
              <a:r>
                <a:rPr lang="en-US" altLang="en-US" sz="2400"/>
                <a:t>encoder</a:t>
              </a:r>
            </a:p>
          </p:txBody>
        </p:sp>
        <p:sp>
          <p:nvSpPr>
            <p:cNvPr id="93192" name="TextBox 7"/>
            <p:cNvSpPr txBox="1">
              <a:spLocks noChangeArrowheads="1"/>
            </p:cNvSpPr>
            <p:nvPr/>
          </p:nvSpPr>
          <p:spPr bwMode="auto">
            <a:xfrm>
              <a:off x="2361225" y="1969323"/>
              <a:ext cx="1260749" cy="83099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400"/>
                <a:t>channel</a:t>
              </a:r>
            </a:p>
            <a:p>
              <a:pPr algn="ctr" eaLnBrk="1" hangingPunct="1"/>
              <a:r>
                <a:rPr lang="en-US" altLang="en-US" sz="2400"/>
                <a:t>encoder</a:t>
              </a:r>
            </a:p>
          </p:txBody>
        </p:sp>
        <p:sp>
          <p:nvSpPr>
            <p:cNvPr id="93193" name="TextBox 8"/>
            <p:cNvSpPr txBox="1">
              <a:spLocks noChangeArrowheads="1"/>
            </p:cNvSpPr>
            <p:nvPr/>
          </p:nvSpPr>
          <p:spPr bwMode="auto">
            <a:xfrm>
              <a:off x="6505732" y="1969324"/>
              <a:ext cx="1272624" cy="83045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400"/>
                <a:t>source</a:t>
              </a:r>
            </a:p>
            <a:p>
              <a:pPr algn="ctr" eaLnBrk="1" hangingPunct="1"/>
              <a:r>
                <a:rPr lang="en-US" altLang="en-US" sz="2400"/>
                <a:t>decoder</a:t>
              </a:r>
            </a:p>
          </p:txBody>
        </p:sp>
        <p:sp>
          <p:nvSpPr>
            <p:cNvPr id="93194" name="TextBox 9"/>
            <p:cNvSpPr txBox="1">
              <a:spLocks noChangeArrowheads="1"/>
            </p:cNvSpPr>
            <p:nvPr/>
          </p:nvSpPr>
          <p:spPr bwMode="auto">
            <a:xfrm>
              <a:off x="5070780" y="1969324"/>
              <a:ext cx="1268695" cy="83099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algn="ctr" eaLnBrk="1" hangingPunct="1"/>
              <a:r>
                <a:rPr lang="en-US" altLang="en-US" sz="2400"/>
                <a:t>channel</a:t>
              </a:r>
            </a:p>
            <a:p>
              <a:pPr algn="ctr" eaLnBrk="1" hangingPunct="1"/>
              <a:r>
                <a:rPr lang="en-US" altLang="en-US" sz="2400"/>
                <a:t>decoder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835744" y="2018590"/>
              <a:ext cx="1174860" cy="3997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000" dirty="0">
                  <a:latin typeface="+mn-lt"/>
                </a:rPr>
                <a:t>channel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52400" y="2017004"/>
              <a:ext cx="560439" cy="33791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accent6"/>
                  </a:solidFill>
                </a:rPr>
                <a:t>info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00146" y="2015417"/>
              <a:ext cx="538213" cy="33791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accent6"/>
                  </a:solidFill>
                </a:rPr>
                <a:t>info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05185" y="1564863"/>
              <a:ext cx="547739" cy="3395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accent6"/>
                  </a:solidFill>
                </a:rPr>
                <a:t>bits</a:t>
              </a:r>
            </a:p>
          </p:txBody>
        </p:sp>
        <p:cxnSp>
          <p:nvCxnSpPr>
            <p:cNvPr id="93199" name="Straight Arrow Connector 14"/>
            <p:cNvCxnSpPr>
              <a:cxnSpLocks noChangeShapeType="1"/>
            </p:cNvCxnSpPr>
            <p:nvPr/>
          </p:nvCxnSpPr>
          <p:spPr bwMode="auto">
            <a:xfrm rot="5400000">
              <a:off x="2066307" y="2054432"/>
              <a:ext cx="403761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6" name="TextBox 15"/>
            <p:cNvSpPr txBox="1"/>
            <p:nvPr/>
          </p:nvSpPr>
          <p:spPr>
            <a:xfrm>
              <a:off x="6160062" y="1587073"/>
              <a:ext cx="547738" cy="33950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1600" dirty="0">
                  <a:solidFill>
                    <a:schemeClr val="accent6"/>
                  </a:solidFill>
                </a:rPr>
                <a:t>bits</a:t>
              </a:r>
            </a:p>
          </p:txBody>
        </p:sp>
        <p:cxnSp>
          <p:nvCxnSpPr>
            <p:cNvPr id="93201" name="Straight Arrow Connector 16"/>
            <p:cNvCxnSpPr>
              <a:cxnSpLocks noChangeShapeType="1"/>
            </p:cNvCxnSpPr>
            <p:nvPr/>
          </p:nvCxnSpPr>
          <p:spPr bwMode="auto">
            <a:xfrm rot="5400000">
              <a:off x="6220692" y="2076203"/>
              <a:ext cx="403761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" name="TextBox 17"/>
            <p:cNvSpPr txBox="1"/>
            <p:nvPr/>
          </p:nvSpPr>
          <p:spPr>
            <a:xfrm>
              <a:off x="3403904" y="1314202"/>
              <a:ext cx="835103" cy="58540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600" dirty="0">
                  <a:solidFill>
                    <a:schemeClr val="accent6"/>
                  </a:solidFill>
                </a:rPr>
                <a:t>analog signal</a:t>
              </a:r>
            </a:p>
          </p:txBody>
        </p:sp>
        <p:cxnSp>
          <p:nvCxnSpPr>
            <p:cNvPr id="93203" name="Straight Arrow Connector 18"/>
            <p:cNvCxnSpPr>
              <a:cxnSpLocks noChangeShapeType="1"/>
            </p:cNvCxnSpPr>
            <p:nvPr/>
          </p:nvCxnSpPr>
          <p:spPr bwMode="auto">
            <a:xfrm rot="5400000">
              <a:off x="3619995" y="2064329"/>
              <a:ext cx="403761" cy="1588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OOK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92313"/>
            <a:ext cx="7772400" cy="43767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/>
              <a:t>Even better - use OOK (On Off Keying)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no signal discontinuity (but derivative discontinuities)</a:t>
            </a:r>
          </a:p>
          <a:p>
            <a:r>
              <a:rPr lang="en-US" altLang="en-US" dirty="0"/>
              <a:t>absolutely no DC!</a:t>
            </a:r>
          </a:p>
          <a:p>
            <a:r>
              <a:rPr lang="en-US" altLang="en-US" dirty="0"/>
              <a:t>based on desired sinusoid (“carrier”) frequency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dirty="0"/>
              <a:t>	so suitable for radio and fiber</a:t>
            </a:r>
          </a:p>
          <a:p>
            <a:r>
              <a:rPr lang="en-US" altLang="en-US" dirty="0"/>
              <a:t>can hear it (Morse code)</a:t>
            </a:r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16389" name="Line 4"/>
          <p:cNvSpPr>
            <a:spLocks noChangeShapeType="1"/>
          </p:cNvSpPr>
          <p:nvPr/>
        </p:nvSpPr>
        <p:spPr bwMode="auto">
          <a:xfrm>
            <a:off x="914400" y="3048000"/>
            <a:ext cx="73914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1066800" y="2590800"/>
          <a:ext cx="6858000" cy="144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2" name="VISIO" r:id="rId3" imgW="7351920" imgH="1550880" progId="Visio.Drawing.5">
                  <p:embed/>
                </p:oleObj>
              </mc:Choice>
              <mc:Fallback>
                <p:oleObj name="VISIO" r:id="rId3" imgW="7351920" imgH="1550880" progId="Visio.Drawing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6858000" cy="1446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4603B01C-2F3D-4695-B321-B0FE1FB419E2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30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NRZ - Bandwidth</a:t>
            </a:r>
          </a:p>
        </p:txBody>
      </p:sp>
      <p:sp>
        <p:nvSpPr>
          <p:cNvPr id="96259" name="AutoShape 1027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638175" y="1439862"/>
            <a:ext cx="9085664" cy="4503737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000" dirty="0"/>
              <a:t>The PSD (Power Spectral Density) of NRZ is a </a:t>
            </a:r>
            <a:r>
              <a:rPr lang="en-US" altLang="en-US" sz="2000" dirty="0" err="1"/>
              <a:t>sinc</a:t>
            </a:r>
            <a:r>
              <a:rPr lang="en-US" altLang="en-US" sz="2000" dirty="0"/>
              <a:t>  (</a:t>
            </a:r>
            <a:r>
              <a:rPr lang="en-US" altLang="en-US" sz="2000" dirty="0" err="1"/>
              <a:t>sinc</a:t>
            </a:r>
            <a:r>
              <a:rPr lang="en-US" altLang="en-US" sz="2000" dirty="0"/>
              <a:t>(x) = sin(x)/x)</a:t>
            </a:r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dirty="0"/>
              <a:t>t</a:t>
            </a:r>
            <a:r>
              <a:rPr lang="en-US" altLang="en-US" sz="2000" dirty="0"/>
              <a:t>he first zero is at the bit rate (from the uncertainty principle!)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/>
              <a:t>so channel bandwidth limits bit rate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/>
              <a:t>DC depends on level placement (may be zero or spike)</a:t>
            </a:r>
          </a:p>
        </p:txBody>
      </p:sp>
      <p:pic>
        <p:nvPicPr>
          <p:cNvPr id="96260" name="Picture 1028"/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654" y="1837037"/>
            <a:ext cx="37338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616C8D51-84EC-464A-A1C3-D85544186EC3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31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OOK - Bandwidth</a:t>
            </a:r>
          </a:p>
        </p:txBody>
      </p:sp>
      <p:sp>
        <p:nvSpPr>
          <p:cNvPr id="97283" name="AutoShape 1027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574675" y="1772444"/>
            <a:ext cx="7658100" cy="43815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000" dirty="0"/>
              <a:t>PSD of -1/+1 NRZ is the same, except there is no DC component</a:t>
            </a:r>
          </a:p>
          <a:p>
            <a:pPr>
              <a:buFont typeface="Wingdings" pitchFamily="2" charset="2"/>
              <a:buNone/>
            </a:pPr>
            <a:r>
              <a:rPr lang="en-US" altLang="en-US" sz="2000" dirty="0"/>
              <a:t>If we use OOK the </a:t>
            </a:r>
            <a:r>
              <a:rPr lang="en-US" altLang="en-US" sz="2000" dirty="0" err="1"/>
              <a:t>sinc</a:t>
            </a:r>
            <a:r>
              <a:rPr lang="en-US" altLang="en-US" sz="2000" dirty="0"/>
              <a:t> is mixed up to the carrier frequency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sz="1600" dirty="0"/>
              <a:t>(The spike helps in carrier recovery)</a:t>
            </a:r>
            <a:endParaRPr lang="en-US" altLang="en-US" dirty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5113A259-3401-4A97-83CB-1ACEFECCE412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32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270125" y="2438400"/>
            <a:ext cx="4267200" cy="3200400"/>
            <a:chOff x="2270125" y="2438400"/>
            <a:chExt cx="4267200" cy="3200400"/>
          </a:xfrm>
        </p:grpSpPr>
        <p:pic>
          <p:nvPicPr>
            <p:cNvPr id="97284" name="Picture 1028"/>
            <p:cNvPicPr>
              <a:picLocks noChangeAspect="1" noChangeArrowheads="1"/>
            </p:cNvPicPr>
            <p:nvPr/>
          </p:nvPicPr>
          <p:blipFill>
            <a:blip r:embed="rId2">
              <a:lum contras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70125" y="2438400"/>
              <a:ext cx="4267200" cy="3200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" name="Rectangle 1"/>
            <p:cNvSpPr/>
            <p:nvPr/>
          </p:nvSpPr>
          <p:spPr bwMode="auto">
            <a:xfrm>
              <a:off x="2721935" y="5295014"/>
              <a:ext cx="3540642" cy="20201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 rot="16200000">
              <a:off x="1328272" y="3832240"/>
              <a:ext cx="2675682" cy="24986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3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4324795" y="5211357"/>
              <a:ext cx="531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/>
                <a:t>f</a:t>
              </a:r>
              <a:r>
                <a:rPr lang="en-US" sz="1800" baseline="-25000" dirty="0"/>
                <a:t>c</a:t>
              </a:r>
            </a:p>
          </p:txBody>
        </p:sp>
      </p:grp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From NRZ to n-PAM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7658100" cy="5029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>
              <a:solidFill>
                <a:srgbClr val="FC0128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solidFill>
                  <a:schemeClr val="accent1"/>
                </a:solidFill>
              </a:rPr>
              <a:t>NRZ</a:t>
            </a:r>
            <a:endParaRPr lang="en-US" altLang="en-US"/>
          </a:p>
          <a:p>
            <a:pPr>
              <a:lnSpc>
                <a:spcPct val="90000"/>
              </a:lnSpc>
            </a:pPr>
            <a:endParaRPr lang="en-US" alt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solidFill>
                  <a:schemeClr val="accent1"/>
                </a:solidFill>
              </a:rPr>
              <a:t>4-PAM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600">
                <a:solidFill>
                  <a:schemeClr val="accent1"/>
                </a:solidFill>
              </a:rPr>
              <a:t>(2B1Q)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>
                <a:solidFill>
                  <a:schemeClr val="accent1"/>
                </a:solidFill>
              </a:rPr>
              <a:t>8-PAM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  <a:spcBef>
                <a:spcPct val="10000"/>
              </a:spcBef>
            </a:pPr>
            <a:endParaRPr lang="en-US" altLang="en-US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ct val="10000"/>
              </a:spcBef>
            </a:pPr>
            <a:endParaRPr lang="en-US" altLang="en-US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US" altLang="en-US"/>
              <a:t>Each level is called a </a:t>
            </a:r>
            <a:r>
              <a:rPr lang="en-US" altLang="en-US" i="1"/>
              <a:t>symbol </a:t>
            </a:r>
            <a:r>
              <a:rPr lang="en-US" altLang="en-US"/>
              <a:t>or</a:t>
            </a:r>
            <a:r>
              <a:rPr lang="en-US" altLang="en-US" i="1"/>
              <a:t> baud</a:t>
            </a:r>
            <a:endParaRPr lang="en-US" altLang="en-US"/>
          </a:p>
          <a:p>
            <a:pPr>
              <a:lnSpc>
                <a:spcPct val="90000"/>
              </a:lnSpc>
              <a:spcBef>
                <a:spcPct val="10000"/>
              </a:spcBef>
            </a:pPr>
            <a:r>
              <a:rPr lang="en-US" altLang="en-US"/>
              <a:t>Bit rate = number of bits per symbol * baud rate</a:t>
            </a:r>
          </a:p>
        </p:txBody>
      </p:sp>
      <p:grpSp>
        <p:nvGrpSpPr>
          <p:cNvPr id="98308" name="Group 4"/>
          <p:cNvGrpSpPr>
            <a:grpSpLocks/>
          </p:cNvGrpSpPr>
          <p:nvPr/>
        </p:nvGrpSpPr>
        <p:grpSpPr bwMode="auto">
          <a:xfrm>
            <a:off x="1600200" y="2514600"/>
            <a:ext cx="4419600" cy="1401763"/>
            <a:chOff x="1152" y="1776"/>
            <a:chExt cx="2928" cy="883"/>
          </a:xfrm>
        </p:grpSpPr>
        <p:sp>
          <p:nvSpPr>
            <p:cNvPr id="98361" name="Line 5"/>
            <p:cNvSpPr>
              <a:spLocks noChangeShapeType="1"/>
            </p:cNvSpPr>
            <p:nvPr/>
          </p:nvSpPr>
          <p:spPr bwMode="auto">
            <a:xfrm>
              <a:off x="1536" y="1776"/>
              <a:ext cx="0" cy="76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62" name="Line 6"/>
            <p:cNvSpPr>
              <a:spLocks noChangeShapeType="1"/>
            </p:cNvSpPr>
            <p:nvPr/>
          </p:nvSpPr>
          <p:spPr bwMode="auto">
            <a:xfrm flipH="1">
              <a:off x="1392" y="2064"/>
              <a:ext cx="1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63" name="Line 7"/>
            <p:cNvSpPr>
              <a:spLocks noChangeShapeType="1"/>
            </p:cNvSpPr>
            <p:nvPr/>
          </p:nvSpPr>
          <p:spPr bwMode="auto">
            <a:xfrm flipH="1">
              <a:off x="1392" y="1872"/>
              <a:ext cx="1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64" name="Line 8"/>
            <p:cNvSpPr>
              <a:spLocks noChangeShapeType="1"/>
            </p:cNvSpPr>
            <p:nvPr/>
          </p:nvSpPr>
          <p:spPr bwMode="auto">
            <a:xfrm flipH="1" flipV="1">
              <a:off x="1392" y="2256"/>
              <a:ext cx="1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65" name="Line 9"/>
            <p:cNvSpPr>
              <a:spLocks noChangeShapeType="1"/>
            </p:cNvSpPr>
            <p:nvPr/>
          </p:nvSpPr>
          <p:spPr bwMode="auto">
            <a:xfrm flipH="1">
              <a:off x="1392" y="2448"/>
              <a:ext cx="1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66" name="Text Box 10"/>
            <p:cNvSpPr txBox="1">
              <a:spLocks noChangeArrowheads="1"/>
            </p:cNvSpPr>
            <p:nvPr/>
          </p:nvSpPr>
          <p:spPr bwMode="auto">
            <a:xfrm>
              <a:off x="1152" y="1776"/>
              <a:ext cx="23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000">
                  <a:solidFill>
                    <a:schemeClr val="bg2"/>
                  </a:solidFill>
                </a:rPr>
                <a:t>+3</a:t>
              </a:r>
              <a:endParaRPr lang="en-US" altLang="en-US" sz="1000"/>
            </a:p>
          </p:txBody>
        </p:sp>
        <p:sp>
          <p:nvSpPr>
            <p:cNvPr id="98367" name="Text Box 11"/>
            <p:cNvSpPr txBox="1">
              <a:spLocks noChangeArrowheads="1"/>
            </p:cNvSpPr>
            <p:nvPr/>
          </p:nvSpPr>
          <p:spPr bwMode="auto">
            <a:xfrm>
              <a:off x="1152" y="1968"/>
              <a:ext cx="28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000">
                  <a:solidFill>
                    <a:schemeClr val="bg2"/>
                  </a:solidFill>
                </a:rPr>
                <a:t>+1</a:t>
              </a:r>
              <a:endParaRPr lang="en-US" altLang="en-US" sz="1000"/>
            </a:p>
          </p:txBody>
        </p:sp>
        <p:sp>
          <p:nvSpPr>
            <p:cNvPr id="98368" name="Text Box 12"/>
            <p:cNvSpPr txBox="1">
              <a:spLocks noChangeArrowheads="1"/>
            </p:cNvSpPr>
            <p:nvPr/>
          </p:nvSpPr>
          <p:spPr bwMode="auto">
            <a:xfrm>
              <a:off x="1152" y="2400"/>
              <a:ext cx="23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000">
                  <a:solidFill>
                    <a:schemeClr val="bg2"/>
                  </a:solidFill>
                </a:rPr>
                <a:t>-3</a:t>
              </a:r>
              <a:endParaRPr lang="en-US" altLang="en-US" sz="1000"/>
            </a:p>
          </p:txBody>
        </p:sp>
        <p:sp>
          <p:nvSpPr>
            <p:cNvPr id="98369" name="Text Box 13"/>
            <p:cNvSpPr txBox="1">
              <a:spLocks noChangeArrowheads="1"/>
            </p:cNvSpPr>
            <p:nvPr/>
          </p:nvSpPr>
          <p:spPr bwMode="auto">
            <a:xfrm>
              <a:off x="1152" y="2160"/>
              <a:ext cx="3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000">
                  <a:solidFill>
                    <a:schemeClr val="bg2"/>
                  </a:solidFill>
                </a:rPr>
                <a:t>-1</a:t>
              </a:r>
              <a:endParaRPr lang="en-US" altLang="en-US" sz="1000"/>
            </a:p>
          </p:txBody>
        </p:sp>
        <p:sp>
          <p:nvSpPr>
            <p:cNvPr id="98370" name="Line 14"/>
            <p:cNvSpPr>
              <a:spLocks noChangeShapeType="1"/>
            </p:cNvSpPr>
            <p:nvPr/>
          </p:nvSpPr>
          <p:spPr bwMode="auto">
            <a:xfrm>
              <a:off x="1920" y="1872"/>
              <a:ext cx="0" cy="192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71" name="Line 15"/>
            <p:cNvSpPr>
              <a:spLocks noChangeShapeType="1"/>
            </p:cNvSpPr>
            <p:nvPr/>
          </p:nvSpPr>
          <p:spPr bwMode="auto">
            <a:xfrm>
              <a:off x="2304" y="1872"/>
              <a:ext cx="0" cy="38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72" name="Line 16"/>
            <p:cNvSpPr>
              <a:spLocks noChangeShapeType="1"/>
            </p:cNvSpPr>
            <p:nvPr/>
          </p:nvSpPr>
          <p:spPr bwMode="auto">
            <a:xfrm flipV="1">
              <a:off x="2976" y="2256"/>
              <a:ext cx="0" cy="192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73" name="Line 17"/>
            <p:cNvSpPr>
              <a:spLocks noChangeShapeType="1"/>
            </p:cNvSpPr>
            <p:nvPr/>
          </p:nvSpPr>
          <p:spPr bwMode="auto">
            <a:xfrm>
              <a:off x="3360" y="2064"/>
              <a:ext cx="0" cy="38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74" name="Line 18"/>
            <p:cNvSpPr>
              <a:spLocks noChangeShapeType="1"/>
            </p:cNvSpPr>
            <p:nvPr/>
          </p:nvSpPr>
          <p:spPr bwMode="auto">
            <a:xfrm flipV="1">
              <a:off x="3696" y="2064"/>
              <a:ext cx="0" cy="38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75" name="Line 19"/>
            <p:cNvSpPr>
              <a:spLocks noChangeShapeType="1"/>
            </p:cNvSpPr>
            <p:nvPr/>
          </p:nvSpPr>
          <p:spPr bwMode="auto">
            <a:xfrm>
              <a:off x="1536" y="2064"/>
              <a:ext cx="38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76" name="Line 20"/>
            <p:cNvSpPr>
              <a:spLocks noChangeShapeType="1"/>
            </p:cNvSpPr>
            <p:nvPr/>
          </p:nvSpPr>
          <p:spPr bwMode="auto">
            <a:xfrm>
              <a:off x="1920" y="1872"/>
              <a:ext cx="36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77" name="Line 21"/>
            <p:cNvSpPr>
              <a:spLocks noChangeShapeType="1"/>
            </p:cNvSpPr>
            <p:nvPr/>
          </p:nvSpPr>
          <p:spPr bwMode="auto">
            <a:xfrm>
              <a:off x="2304" y="2256"/>
              <a:ext cx="67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78" name="Line 22"/>
            <p:cNvSpPr>
              <a:spLocks noChangeShapeType="1"/>
            </p:cNvSpPr>
            <p:nvPr/>
          </p:nvSpPr>
          <p:spPr bwMode="auto">
            <a:xfrm>
              <a:off x="2976" y="2448"/>
              <a:ext cx="38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79" name="Line 23"/>
            <p:cNvSpPr>
              <a:spLocks noChangeShapeType="1"/>
            </p:cNvSpPr>
            <p:nvPr/>
          </p:nvSpPr>
          <p:spPr bwMode="auto">
            <a:xfrm>
              <a:off x="3360" y="2064"/>
              <a:ext cx="336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80" name="Line 24"/>
            <p:cNvSpPr>
              <a:spLocks noChangeShapeType="1"/>
            </p:cNvSpPr>
            <p:nvPr/>
          </p:nvSpPr>
          <p:spPr bwMode="auto">
            <a:xfrm>
              <a:off x="1920" y="1872"/>
              <a:ext cx="38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81" name="Line 25"/>
            <p:cNvSpPr>
              <a:spLocks noChangeShapeType="1"/>
            </p:cNvSpPr>
            <p:nvPr/>
          </p:nvSpPr>
          <p:spPr bwMode="auto">
            <a:xfrm>
              <a:off x="3696" y="2448"/>
              <a:ext cx="38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82" name="Rectangle 26"/>
            <p:cNvSpPr>
              <a:spLocks noChangeArrowheads="1"/>
            </p:cNvSpPr>
            <p:nvPr/>
          </p:nvSpPr>
          <p:spPr bwMode="auto">
            <a:xfrm>
              <a:off x="1632" y="2544"/>
              <a:ext cx="11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11</a:t>
              </a:r>
              <a:endParaRPr lang="en-US" altLang="en-US" sz="1200"/>
            </a:p>
          </p:txBody>
        </p:sp>
        <p:sp>
          <p:nvSpPr>
            <p:cNvPr id="98383" name="Rectangle 27"/>
            <p:cNvSpPr>
              <a:spLocks noChangeArrowheads="1"/>
            </p:cNvSpPr>
            <p:nvPr/>
          </p:nvSpPr>
          <p:spPr bwMode="auto">
            <a:xfrm>
              <a:off x="1966" y="2544"/>
              <a:ext cx="1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10</a:t>
              </a:r>
              <a:endParaRPr lang="en-US" altLang="en-US" sz="1200"/>
            </a:p>
          </p:txBody>
        </p:sp>
        <p:sp>
          <p:nvSpPr>
            <p:cNvPr id="98384" name="Rectangle 28"/>
            <p:cNvSpPr>
              <a:spLocks noChangeArrowheads="1"/>
            </p:cNvSpPr>
            <p:nvPr/>
          </p:nvSpPr>
          <p:spPr bwMode="auto">
            <a:xfrm>
              <a:off x="2399" y="2544"/>
              <a:ext cx="1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01</a:t>
              </a:r>
              <a:endParaRPr lang="en-US" altLang="en-US" sz="1200"/>
            </a:p>
          </p:txBody>
        </p:sp>
        <p:sp>
          <p:nvSpPr>
            <p:cNvPr id="98385" name="Rectangle 29"/>
            <p:cNvSpPr>
              <a:spLocks noChangeArrowheads="1"/>
            </p:cNvSpPr>
            <p:nvPr/>
          </p:nvSpPr>
          <p:spPr bwMode="auto">
            <a:xfrm>
              <a:off x="2688" y="2544"/>
              <a:ext cx="11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01</a:t>
              </a:r>
              <a:endParaRPr lang="en-US" altLang="en-US" sz="1200"/>
            </a:p>
          </p:txBody>
        </p:sp>
        <p:sp>
          <p:nvSpPr>
            <p:cNvPr id="98386" name="Rectangle 30"/>
            <p:cNvSpPr>
              <a:spLocks noChangeArrowheads="1"/>
            </p:cNvSpPr>
            <p:nvPr/>
          </p:nvSpPr>
          <p:spPr bwMode="auto">
            <a:xfrm>
              <a:off x="3074" y="2544"/>
              <a:ext cx="11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00</a:t>
              </a:r>
              <a:endParaRPr lang="en-US" altLang="en-US" sz="1200"/>
            </a:p>
          </p:txBody>
        </p:sp>
        <p:sp>
          <p:nvSpPr>
            <p:cNvPr id="98387" name="Rectangle 31"/>
            <p:cNvSpPr>
              <a:spLocks noChangeArrowheads="1"/>
            </p:cNvSpPr>
            <p:nvPr/>
          </p:nvSpPr>
          <p:spPr bwMode="auto">
            <a:xfrm>
              <a:off x="3456" y="2544"/>
              <a:ext cx="11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11</a:t>
              </a:r>
              <a:endParaRPr lang="en-US" altLang="en-US" sz="1200"/>
            </a:p>
          </p:txBody>
        </p:sp>
        <p:sp>
          <p:nvSpPr>
            <p:cNvPr id="98388" name="Rectangle 32"/>
            <p:cNvSpPr>
              <a:spLocks noChangeArrowheads="1"/>
            </p:cNvSpPr>
            <p:nvPr/>
          </p:nvSpPr>
          <p:spPr bwMode="auto">
            <a:xfrm>
              <a:off x="3793" y="2544"/>
              <a:ext cx="111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01</a:t>
              </a:r>
              <a:endParaRPr lang="en-US" altLang="en-US" sz="1200"/>
            </a:p>
          </p:txBody>
        </p:sp>
      </p:grpSp>
      <p:sp>
        <p:nvSpPr>
          <p:cNvPr id="98309" name="Line 33"/>
          <p:cNvSpPr>
            <a:spLocks noChangeShapeType="1"/>
          </p:cNvSpPr>
          <p:nvPr/>
        </p:nvSpPr>
        <p:spPr bwMode="auto">
          <a:xfrm>
            <a:off x="2209800" y="4114800"/>
            <a:ext cx="0" cy="12192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0" name="Line 34"/>
          <p:cNvSpPr>
            <a:spLocks noChangeShapeType="1"/>
          </p:cNvSpPr>
          <p:nvPr/>
        </p:nvSpPr>
        <p:spPr bwMode="auto">
          <a:xfrm flipH="1">
            <a:off x="1981200" y="4495800"/>
            <a:ext cx="217488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1" name="Line 35"/>
          <p:cNvSpPr>
            <a:spLocks noChangeShapeType="1"/>
          </p:cNvSpPr>
          <p:nvPr/>
        </p:nvSpPr>
        <p:spPr bwMode="auto">
          <a:xfrm flipH="1">
            <a:off x="1981200" y="4191000"/>
            <a:ext cx="217488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2" name="Line 36"/>
          <p:cNvSpPr>
            <a:spLocks noChangeShapeType="1"/>
          </p:cNvSpPr>
          <p:nvPr/>
        </p:nvSpPr>
        <p:spPr bwMode="auto">
          <a:xfrm flipH="1" flipV="1">
            <a:off x="1981200" y="4800600"/>
            <a:ext cx="217488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3" name="Line 37"/>
          <p:cNvSpPr>
            <a:spLocks noChangeShapeType="1"/>
          </p:cNvSpPr>
          <p:nvPr/>
        </p:nvSpPr>
        <p:spPr bwMode="auto">
          <a:xfrm flipH="1">
            <a:off x="1981200" y="5105400"/>
            <a:ext cx="217488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4" name="Line 38"/>
          <p:cNvSpPr>
            <a:spLocks noChangeShapeType="1"/>
          </p:cNvSpPr>
          <p:nvPr/>
        </p:nvSpPr>
        <p:spPr bwMode="auto">
          <a:xfrm>
            <a:off x="2743200" y="4495800"/>
            <a:ext cx="0" cy="6096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5" name="Line 39"/>
          <p:cNvSpPr>
            <a:spLocks noChangeShapeType="1"/>
          </p:cNvSpPr>
          <p:nvPr/>
        </p:nvSpPr>
        <p:spPr bwMode="auto">
          <a:xfrm>
            <a:off x="3886200" y="4800600"/>
            <a:ext cx="0" cy="1524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6" name="Line 40"/>
          <p:cNvSpPr>
            <a:spLocks noChangeShapeType="1"/>
          </p:cNvSpPr>
          <p:nvPr/>
        </p:nvSpPr>
        <p:spPr bwMode="auto">
          <a:xfrm flipV="1">
            <a:off x="3352800" y="4800600"/>
            <a:ext cx="0" cy="304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7" name="Line 41"/>
          <p:cNvSpPr>
            <a:spLocks noChangeShapeType="1"/>
          </p:cNvSpPr>
          <p:nvPr/>
        </p:nvSpPr>
        <p:spPr bwMode="auto">
          <a:xfrm>
            <a:off x="4343400" y="4800600"/>
            <a:ext cx="0" cy="1524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8" name="Line 42"/>
          <p:cNvSpPr>
            <a:spLocks noChangeShapeType="1"/>
          </p:cNvSpPr>
          <p:nvPr/>
        </p:nvSpPr>
        <p:spPr bwMode="auto">
          <a:xfrm flipV="1">
            <a:off x="4953000" y="4800600"/>
            <a:ext cx="0" cy="3048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19" name="Line 43"/>
          <p:cNvSpPr>
            <a:spLocks noChangeShapeType="1"/>
          </p:cNvSpPr>
          <p:nvPr/>
        </p:nvSpPr>
        <p:spPr bwMode="auto">
          <a:xfrm>
            <a:off x="2209800" y="4495800"/>
            <a:ext cx="5334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20" name="Line 44"/>
          <p:cNvSpPr>
            <a:spLocks noChangeShapeType="1"/>
          </p:cNvSpPr>
          <p:nvPr/>
        </p:nvSpPr>
        <p:spPr bwMode="auto">
          <a:xfrm>
            <a:off x="3352800" y="4800600"/>
            <a:ext cx="5334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21" name="Line 45"/>
          <p:cNvSpPr>
            <a:spLocks noChangeShapeType="1"/>
          </p:cNvSpPr>
          <p:nvPr/>
        </p:nvSpPr>
        <p:spPr bwMode="auto">
          <a:xfrm>
            <a:off x="3886200" y="4953000"/>
            <a:ext cx="4572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22" name="Line 46"/>
          <p:cNvSpPr>
            <a:spLocks noChangeShapeType="1"/>
          </p:cNvSpPr>
          <p:nvPr/>
        </p:nvSpPr>
        <p:spPr bwMode="auto">
          <a:xfrm>
            <a:off x="4953000" y="5105400"/>
            <a:ext cx="5334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23" name="Line 47"/>
          <p:cNvSpPr>
            <a:spLocks noChangeShapeType="1"/>
          </p:cNvSpPr>
          <p:nvPr/>
        </p:nvSpPr>
        <p:spPr bwMode="auto">
          <a:xfrm>
            <a:off x="2743200" y="5105400"/>
            <a:ext cx="6096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24" name="Line 48"/>
          <p:cNvSpPr>
            <a:spLocks noChangeShapeType="1"/>
          </p:cNvSpPr>
          <p:nvPr/>
        </p:nvSpPr>
        <p:spPr bwMode="auto">
          <a:xfrm>
            <a:off x="5486400" y="4724400"/>
            <a:ext cx="579438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25" name="Rectangle 49"/>
          <p:cNvSpPr>
            <a:spLocks noChangeArrowheads="1"/>
          </p:cNvSpPr>
          <p:nvPr/>
        </p:nvSpPr>
        <p:spPr bwMode="auto">
          <a:xfrm>
            <a:off x="2324100" y="5257800"/>
            <a:ext cx="252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111</a:t>
            </a:r>
            <a:endParaRPr lang="en-US" altLang="en-US" sz="1200"/>
          </a:p>
        </p:txBody>
      </p:sp>
      <p:sp>
        <p:nvSpPr>
          <p:cNvPr id="98326" name="Rectangle 50"/>
          <p:cNvSpPr>
            <a:spLocks noChangeArrowheads="1"/>
          </p:cNvSpPr>
          <p:nvPr/>
        </p:nvSpPr>
        <p:spPr bwMode="auto">
          <a:xfrm>
            <a:off x="2828925" y="5257800"/>
            <a:ext cx="252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001</a:t>
            </a:r>
            <a:endParaRPr lang="en-US" altLang="en-US" sz="1200"/>
          </a:p>
        </p:txBody>
      </p:sp>
      <p:sp>
        <p:nvSpPr>
          <p:cNvPr id="98327" name="Rectangle 51"/>
          <p:cNvSpPr>
            <a:spLocks noChangeArrowheads="1"/>
          </p:cNvSpPr>
          <p:nvPr/>
        </p:nvSpPr>
        <p:spPr bwMode="auto">
          <a:xfrm>
            <a:off x="3482975" y="5257800"/>
            <a:ext cx="252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010</a:t>
            </a:r>
            <a:endParaRPr lang="en-US" altLang="en-US" sz="1200"/>
          </a:p>
        </p:txBody>
      </p:sp>
      <p:sp>
        <p:nvSpPr>
          <p:cNvPr id="98328" name="Rectangle 52"/>
          <p:cNvSpPr>
            <a:spLocks noChangeArrowheads="1"/>
          </p:cNvSpPr>
          <p:nvPr/>
        </p:nvSpPr>
        <p:spPr bwMode="auto">
          <a:xfrm>
            <a:off x="3917950" y="5257800"/>
            <a:ext cx="252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011</a:t>
            </a:r>
            <a:endParaRPr lang="en-US" altLang="en-US" sz="1200"/>
          </a:p>
        </p:txBody>
      </p:sp>
      <p:sp>
        <p:nvSpPr>
          <p:cNvPr id="98329" name="Rectangle 53"/>
          <p:cNvSpPr>
            <a:spLocks noChangeArrowheads="1"/>
          </p:cNvSpPr>
          <p:nvPr/>
        </p:nvSpPr>
        <p:spPr bwMode="auto">
          <a:xfrm>
            <a:off x="4500563" y="5257800"/>
            <a:ext cx="25241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010</a:t>
            </a:r>
            <a:endParaRPr lang="en-US" altLang="en-US" sz="1200"/>
          </a:p>
        </p:txBody>
      </p:sp>
      <p:sp>
        <p:nvSpPr>
          <p:cNvPr id="98330" name="Rectangle 54"/>
          <p:cNvSpPr>
            <a:spLocks noChangeArrowheads="1"/>
          </p:cNvSpPr>
          <p:nvPr/>
        </p:nvSpPr>
        <p:spPr bwMode="auto">
          <a:xfrm>
            <a:off x="5078413" y="5257800"/>
            <a:ext cx="25241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000</a:t>
            </a:r>
            <a:endParaRPr lang="en-US" altLang="en-US" sz="1200"/>
          </a:p>
        </p:txBody>
      </p:sp>
      <p:sp>
        <p:nvSpPr>
          <p:cNvPr id="98331" name="Rectangle 55"/>
          <p:cNvSpPr>
            <a:spLocks noChangeArrowheads="1"/>
          </p:cNvSpPr>
          <p:nvPr/>
        </p:nvSpPr>
        <p:spPr bwMode="auto">
          <a:xfrm>
            <a:off x="5586413" y="5257800"/>
            <a:ext cx="25241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200">
                <a:solidFill>
                  <a:srgbClr val="000000"/>
                </a:solidFill>
                <a:latin typeface="Arial" panose="020B0604020202020204" pitchFamily="34" charset="0"/>
              </a:rPr>
              <a:t>110</a:t>
            </a:r>
            <a:endParaRPr lang="en-US" altLang="en-US" sz="1200"/>
          </a:p>
        </p:txBody>
      </p:sp>
      <p:sp>
        <p:nvSpPr>
          <p:cNvPr id="98332" name="Line 56"/>
          <p:cNvSpPr>
            <a:spLocks noChangeShapeType="1"/>
          </p:cNvSpPr>
          <p:nvPr/>
        </p:nvSpPr>
        <p:spPr bwMode="auto">
          <a:xfrm flipH="1">
            <a:off x="1981200" y="4343400"/>
            <a:ext cx="217488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33" name="Line 57"/>
          <p:cNvSpPr>
            <a:spLocks noChangeShapeType="1"/>
          </p:cNvSpPr>
          <p:nvPr/>
        </p:nvSpPr>
        <p:spPr bwMode="auto">
          <a:xfrm flipH="1">
            <a:off x="1981200" y="4648200"/>
            <a:ext cx="217488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34" name="Line 58"/>
          <p:cNvSpPr>
            <a:spLocks noChangeShapeType="1"/>
          </p:cNvSpPr>
          <p:nvPr/>
        </p:nvSpPr>
        <p:spPr bwMode="auto">
          <a:xfrm flipH="1">
            <a:off x="1981200" y="4953000"/>
            <a:ext cx="217488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35" name="Line 59"/>
          <p:cNvSpPr>
            <a:spLocks noChangeShapeType="1"/>
          </p:cNvSpPr>
          <p:nvPr/>
        </p:nvSpPr>
        <p:spPr bwMode="auto">
          <a:xfrm flipH="1">
            <a:off x="1981200" y="5257800"/>
            <a:ext cx="217488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36" name="Text Box 60"/>
          <p:cNvSpPr txBox="1">
            <a:spLocks noChangeArrowheads="1"/>
          </p:cNvSpPr>
          <p:nvPr/>
        </p:nvSpPr>
        <p:spPr bwMode="auto">
          <a:xfrm>
            <a:off x="6172200" y="2514600"/>
            <a:ext cx="2562225" cy="125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>
                <a:latin typeface="Arial" panose="020B0604020202020204" pitchFamily="34" charset="0"/>
              </a:rPr>
              <a:t>GRAY CODE</a:t>
            </a:r>
          </a:p>
          <a:p>
            <a:pPr algn="ctr" eaLnBrk="1" hangingPunct="1">
              <a:spcBef>
                <a:spcPct val="10000"/>
              </a:spcBef>
            </a:pPr>
            <a:r>
              <a:rPr lang="en-US" altLang="en-US" sz="1400">
                <a:solidFill>
                  <a:srgbClr val="808080"/>
                </a:solidFill>
                <a:latin typeface="Arial" panose="020B0604020202020204" pitchFamily="34" charset="0"/>
              </a:rPr>
              <a:t>10 =&gt; +3</a:t>
            </a:r>
          </a:p>
          <a:p>
            <a:pPr algn="ctr" eaLnBrk="1" hangingPunct="1">
              <a:spcBef>
                <a:spcPct val="10000"/>
              </a:spcBef>
            </a:pPr>
            <a:r>
              <a:rPr lang="en-US" altLang="en-US" sz="1400">
                <a:solidFill>
                  <a:srgbClr val="808080"/>
                </a:solidFill>
                <a:latin typeface="Arial" panose="020B0604020202020204" pitchFamily="34" charset="0"/>
              </a:rPr>
              <a:t>11 =&gt; +1</a:t>
            </a:r>
          </a:p>
          <a:p>
            <a:pPr algn="ctr" eaLnBrk="1" hangingPunct="1">
              <a:spcBef>
                <a:spcPct val="10000"/>
              </a:spcBef>
            </a:pPr>
            <a:r>
              <a:rPr lang="en-US" altLang="en-US" sz="1400">
                <a:solidFill>
                  <a:srgbClr val="808080"/>
                </a:solidFill>
                <a:latin typeface="Arial" panose="020B0604020202020204" pitchFamily="34" charset="0"/>
              </a:rPr>
              <a:t>01 =&gt; -1</a:t>
            </a:r>
          </a:p>
          <a:p>
            <a:pPr algn="ctr" eaLnBrk="1" hangingPunct="1">
              <a:spcBef>
                <a:spcPct val="10000"/>
              </a:spcBef>
            </a:pPr>
            <a:r>
              <a:rPr lang="en-US" altLang="en-US" sz="1400">
                <a:solidFill>
                  <a:srgbClr val="808080"/>
                </a:solidFill>
                <a:latin typeface="Arial" panose="020B0604020202020204" pitchFamily="34" charset="0"/>
              </a:rPr>
              <a:t>00 =&gt; -3</a:t>
            </a:r>
          </a:p>
        </p:txBody>
      </p:sp>
      <p:sp>
        <p:nvSpPr>
          <p:cNvPr id="98337" name="Text Box 61"/>
          <p:cNvSpPr txBox="1">
            <a:spLocks noChangeArrowheads="1"/>
          </p:cNvSpPr>
          <p:nvPr/>
        </p:nvSpPr>
        <p:spPr bwMode="auto">
          <a:xfrm>
            <a:off x="6484938" y="3962400"/>
            <a:ext cx="2076450" cy="220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>
                <a:latin typeface="Arial" panose="020B0604020202020204" pitchFamily="34" charset="0"/>
              </a:rPr>
              <a:t>GRAY CODE</a:t>
            </a:r>
          </a:p>
          <a:p>
            <a:pPr algn="ctr" eaLnBrk="1" hangingPunct="1">
              <a:spcBef>
                <a:spcPct val="10000"/>
              </a:spcBef>
            </a:pPr>
            <a:r>
              <a:rPr lang="en-US" altLang="en-US" sz="1400">
                <a:solidFill>
                  <a:srgbClr val="808080"/>
                </a:solidFill>
                <a:latin typeface="Arial" panose="020B0604020202020204" pitchFamily="34" charset="0"/>
              </a:rPr>
              <a:t>100 =&gt; +7</a:t>
            </a:r>
          </a:p>
          <a:p>
            <a:pPr algn="ctr" eaLnBrk="1" hangingPunct="1">
              <a:spcBef>
                <a:spcPct val="10000"/>
              </a:spcBef>
            </a:pPr>
            <a:r>
              <a:rPr lang="en-US" altLang="en-US" sz="1400">
                <a:solidFill>
                  <a:srgbClr val="808080"/>
                </a:solidFill>
                <a:latin typeface="Arial" panose="020B0604020202020204" pitchFamily="34" charset="0"/>
              </a:rPr>
              <a:t>101 =&gt; +5</a:t>
            </a:r>
          </a:p>
          <a:p>
            <a:pPr algn="ctr" eaLnBrk="1" hangingPunct="1">
              <a:spcBef>
                <a:spcPct val="10000"/>
              </a:spcBef>
            </a:pPr>
            <a:r>
              <a:rPr lang="en-US" altLang="en-US" sz="1400">
                <a:solidFill>
                  <a:srgbClr val="808080"/>
                </a:solidFill>
                <a:latin typeface="Arial" panose="020B0604020202020204" pitchFamily="34" charset="0"/>
              </a:rPr>
              <a:t>111 =&gt; +3</a:t>
            </a:r>
          </a:p>
          <a:p>
            <a:pPr algn="ctr" eaLnBrk="1" hangingPunct="1">
              <a:spcBef>
                <a:spcPct val="10000"/>
              </a:spcBef>
            </a:pPr>
            <a:r>
              <a:rPr lang="en-US" altLang="en-US" sz="1400">
                <a:solidFill>
                  <a:srgbClr val="808080"/>
                </a:solidFill>
                <a:latin typeface="Arial" panose="020B0604020202020204" pitchFamily="34" charset="0"/>
              </a:rPr>
              <a:t>110 =&gt; +1</a:t>
            </a:r>
          </a:p>
          <a:p>
            <a:pPr algn="ctr" eaLnBrk="1" hangingPunct="1">
              <a:spcBef>
                <a:spcPct val="10000"/>
              </a:spcBef>
            </a:pPr>
            <a:r>
              <a:rPr lang="en-US" altLang="en-US" sz="1400">
                <a:solidFill>
                  <a:srgbClr val="808080"/>
                </a:solidFill>
                <a:latin typeface="Arial" panose="020B0604020202020204" pitchFamily="34" charset="0"/>
              </a:rPr>
              <a:t>010 =&gt; -1</a:t>
            </a:r>
          </a:p>
          <a:p>
            <a:pPr algn="ctr" eaLnBrk="1" hangingPunct="1">
              <a:spcBef>
                <a:spcPct val="10000"/>
              </a:spcBef>
            </a:pPr>
            <a:r>
              <a:rPr lang="en-US" altLang="en-US" sz="1400">
                <a:solidFill>
                  <a:srgbClr val="808080"/>
                </a:solidFill>
                <a:latin typeface="Arial" panose="020B0604020202020204" pitchFamily="34" charset="0"/>
              </a:rPr>
              <a:t>011 =&gt; -3</a:t>
            </a:r>
          </a:p>
          <a:p>
            <a:pPr algn="ctr" eaLnBrk="1" hangingPunct="1">
              <a:spcBef>
                <a:spcPct val="10000"/>
              </a:spcBef>
            </a:pPr>
            <a:r>
              <a:rPr lang="en-US" altLang="en-US" sz="1400">
                <a:solidFill>
                  <a:srgbClr val="808080"/>
                </a:solidFill>
                <a:latin typeface="Arial" panose="020B0604020202020204" pitchFamily="34" charset="0"/>
              </a:rPr>
              <a:t>001 =&gt; -5</a:t>
            </a:r>
          </a:p>
          <a:p>
            <a:pPr algn="ctr" eaLnBrk="1" hangingPunct="1">
              <a:spcBef>
                <a:spcPct val="10000"/>
              </a:spcBef>
            </a:pPr>
            <a:r>
              <a:rPr lang="en-US" altLang="en-US" sz="1400">
                <a:solidFill>
                  <a:srgbClr val="808080"/>
                </a:solidFill>
                <a:latin typeface="Arial" panose="020B0604020202020204" pitchFamily="34" charset="0"/>
              </a:rPr>
              <a:t>000 =&gt; -7</a:t>
            </a:r>
          </a:p>
        </p:txBody>
      </p:sp>
      <p:grpSp>
        <p:nvGrpSpPr>
          <p:cNvPr id="98338" name="Group 62"/>
          <p:cNvGrpSpPr>
            <a:grpSpLocks/>
          </p:cNvGrpSpPr>
          <p:nvPr/>
        </p:nvGrpSpPr>
        <p:grpSpPr bwMode="auto">
          <a:xfrm>
            <a:off x="1676400" y="1143000"/>
            <a:ext cx="4267200" cy="1401763"/>
            <a:chOff x="1056" y="720"/>
            <a:chExt cx="2688" cy="883"/>
          </a:xfrm>
        </p:grpSpPr>
        <p:sp>
          <p:nvSpPr>
            <p:cNvPr id="98342" name="Text Box 63"/>
            <p:cNvSpPr txBox="1">
              <a:spLocks noChangeArrowheads="1"/>
            </p:cNvSpPr>
            <p:nvPr/>
          </p:nvSpPr>
          <p:spPr bwMode="auto">
            <a:xfrm>
              <a:off x="1056" y="816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000">
                  <a:solidFill>
                    <a:schemeClr val="bg2"/>
                  </a:solidFill>
                </a:rPr>
                <a:t>+1</a:t>
              </a:r>
              <a:endParaRPr lang="en-US" altLang="en-US" sz="1000"/>
            </a:p>
          </p:txBody>
        </p:sp>
        <p:sp>
          <p:nvSpPr>
            <p:cNvPr id="98343" name="Text Box 64"/>
            <p:cNvSpPr txBox="1">
              <a:spLocks noChangeArrowheads="1"/>
            </p:cNvSpPr>
            <p:nvPr/>
          </p:nvSpPr>
          <p:spPr bwMode="auto">
            <a:xfrm>
              <a:off x="1056" y="1152"/>
              <a:ext cx="24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000">
                  <a:solidFill>
                    <a:schemeClr val="bg2"/>
                  </a:solidFill>
                </a:rPr>
                <a:t>-1</a:t>
              </a:r>
              <a:endParaRPr lang="en-US" altLang="en-US" sz="1000"/>
            </a:p>
          </p:txBody>
        </p:sp>
        <p:sp>
          <p:nvSpPr>
            <p:cNvPr id="98344" name="Line 65"/>
            <p:cNvSpPr>
              <a:spLocks noChangeShapeType="1"/>
            </p:cNvSpPr>
            <p:nvPr/>
          </p:nvSpPr>
          <p:spPr bwMode="auto">
            <a:xfrm>
              <a:off x="1392" y="720"/>
              <a:ext cx="0" cy="672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5" name="Line 66"/>
            <p:cNvSpPr>
              <a:spLocks noChangeShapeType="1"/>
            </p:cNvSpPr>
            <p:nvPr/>
          </p:nvSpPr>
          <p:spPr bwMode="auto">
            <a:xfrm flipH="1">
              <a:off x="1248" y="1200"/>
              <a:ext cx="1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6" name="Line 67"/>
            <p:cNvSpPr>
              <a:spLocks noChangeShapeType="1"/>
            </p:cNvSpPr>
            <p:nvPr/>
          </p:nvSpPr>
          <p:spPr bwMode="auto">
            <a:xfrm flipH="1">
              <a:off x="1248" y="864"/>
              <a:ext cx="144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7" name="Line 68"/>
            <p:cNvSpPr>
              <a:spLocks noChangeShapeType="1"/>
            </p:cNvSpPr>
            <p:nvPr/>
          </p:nvSpPr>
          <p:spPr bwMode="auto">
            <a:xfrm>
              <a:off x="2304" y="864"/>
              <a:ext cx="0" cy="38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8" name="Line 69"/>
            <p:cNvSpPr>
              <a:spLocks noChangeShapeType="1"/>
            </p:cNvSpPr>
            <p:nvPr/>
          </p:nvSpPr>
          <p:spPr bwMode="auto">
            <a:xfrm flipV="1">
              <a:off x="3408" y="864"/>
              <a:ext cx="0" cy="38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49" name="Line 70"/>
            <p:cNvSpPr>
              <a:spLocks noChangeShapeType="1"/>
            </p:cNvSpPr>
            <p:nvPr/>
          </p:nvSpPr>
          <p:spPr bwMode="auto">
            <a:xfrm>
              <a:off x="1392" y="864"/>
              <a:ext cx="912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50" name="Line 71"/>
            <p:cNvSpPr>
              <a:spLocks noChangeShapeType="1"/>
            </p:cNvSpPr>
            <p:nvPr/>
          </p:nvSpPr>
          <p:spPr bwMode="auto">
            <a:xfrm>
              <a:off x="2304" y="1248"/>
              <a:ext cx="768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51" name="Line 72"/>
            <p:cNvSpPr>
              <a:spLocks noChangeShapeType="1"/>
            </p:cNvSpPr>
            <p:nvPr/>
          </p:nvSpPr>
          <p:spPr bwMode="auto">
            <a:xfrm>
              <a:off x="3072" y="864"/>
              <a:ext cx="336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52" name="Line 73"/>
            <p:cNvSpPr>
              <a:spLocks noChangeShapeType="1"/>
            </p:cNvSpPr>
            <p:nvPr/>
          </p:nvSpPr>
          <p:spPr bwMode="auto">
            <a:xfrm>
              <a:off x="3408" y="1248"/>
              <a:ext cx="336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53" name="Rectangle 74"/>
            <p:cNvSpPr>
              <a:spLocks noChangeArrowheads="1"/>
            </p:cNvSpPr>
            <p:nvPr/>
          </p:nvSpPr>
          <p:spPr bwMode="auto">
            <a:xfrm>
              <a:off x="1483" y="1488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en-US" altLang="en-US" sz="1200"/>
            </a:p>
          </p:txBody>
        </p:sp>
        <p:sp>
          <p:nvSpPr>
            <p:cNvPr id="98354" name="Rectangle 75"/>
            <p:cNvSpPr>
              <a:spLocks noChangeArrowheads="1"/>
            </p:cNvSpPr>
            <p:nvPr/>
          </p:nvSpPr>
          <p:spPr bwMode="auto">
            <a:xfrm>
              <a:off x="1801" y="1488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en-US" altLang="en-US" sz="1200"/>
            </a:p>
          </p:txBody>
        </p:sp>
        <p:sp>
          <p:nvSpPr>
            <p:cNvPr id="98355" name="Rectangle 76"/>
            <p:cNvSpPr>
              <a:spLocks noChangeArrowheads="1"/>
            </p:cNvSpPr>
            <p:nvPr/>
          </p:nvSpPr>
          <p:spPr bwMode="auto">
            <a:xfrm>
              <a:off x="2213" y="1488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en-US" altLang="en-US" sz="1200"/>
            </a:p>
          </p:txBody>
        </p:sp>
        <p:sp>
          <p:nvSpPr>
            <p:cNvPr id="98356" name="Rectangle 77"/>
            <p:cNvSpPr>
              <a:spLocks noChangeArrowheads="1"/>
            </p:cNvSpPr>
            <p:nvPr/>
          </p:nvSpPr>
          <p:spPr bwMode="auto">
            <a:xfrm>
              <a:off x="2487" y="1488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en-US" altLang="en-US" sz="1200"/>
            </a:p>
          </p:txBody>
        </p:sp>
        <p:sp>
          <p:nvSpPr>
            <p:cNvPr id="98357" name="Rectangle 78"/>
            <p:cNvSpPr>
              <a:spLocks noChangeArrowheads="1"/>
            </p:cNvSpPr>
            <p:nvPr/>
          </p:nvSpPr>
          <p:spPr bwMode="auto">
            <a:xfrm>
              <a:off x="2854" y="1488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en-US" altLang="en-US" sz="1200"/>
            </a:p>
          </p:txBody>
        </p:sp>
        <p:sp>
          <p:nvSpPr>
            <p:cNvPr id="98358" name="Rectangle 79"/>
            <p:cNvSpPr>
              <a:spLocks noChangeArrowheads="1"/>
            </p:cNvSpPr>
            <p:nvPr/>
          </p:nvSpPr>
          <p:spPr bwMode="auto">
            <a:xfrm>
              <a:off x="3218" y="1488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1</a:t>
              </a:r>
              <a:endParaRPr lang="en-US" altLang="en-US" sz="1200"/>
            </a:p>
          </p:txBody>
        </p:sp>
        <p:sp>
          <p:nvSpPr>
            <p:cNvPr id="98359" name="Rectangle 80"/>
            <p:cNvSpPr>
              <a:spLocks noChangeArrowheads="1"/>
            </p:cNvSpPr>
            <p:nvPr/>
          </p:nvSpPr>
          <p:spPr bwMode="auto">
            <a:xfrm>
              <a:off x="3538" y="1488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 b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r>
                <a:rPr lang="en-US" altLang="en-US" sz="1200">
                  <a:solidFill>
                    <a:srgbClr val="000000"/>
                  </a:solidFill>
                  <a:latin typeface="Arial" panose="020B0604020202020204" pitchFamily="34" charset="0"/>
                </a:rPr>
                <a:t>0</a:t>
              </a:r>
              <a:endParaRPr lang="en-US" altLang="en-US" sz="1200"/>
            </a:p>
          </p:txBody>
        </p:sp>
        <p:sp>
          <p:nvSpPr>
            <p:cNvPr id="98360" name="Line 81"/>
            <p:cNvSpPr>
              <a:spLocks noChangeShapeType="1"/>
            </p:cNvSpPr>
            <p:nvPr/>
          </p:nvSpPr>
          <p:spPr bwMode="auto">
            <a:xfrm>
              <a:off x="3072" y="864"/>
              <a:ext cx="0" cy="384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339" name="Line 82"/>
          <p:cNvSpPr>
            <a:spLocks noChangeShapeType="1"/>
          </p:cNvSpPr>
          <p:nvPr/>
        </p:nvSpPr>
        <p:spPr bwMode="auto">
          <a:xfrm>
            <a:off x="4343400" y="4800600"/>
            <a:ext cx="6096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8340" name="Line 83"/>
          <p:cNvSpPr>
            <a:spLocks noChangeShapeType="1"/>
          </p:cNvSpPr>
          <p:nvPr/>
        </p:nvSpPr>
        <p:spPr bwMode="auto">
          <a:xfrm>
            <a:off x="5486400" y="4724400"/>
            <a:ext cx="0" cy="38100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4D62D3CA-CAED-4057-AAD9-238E98DE70AB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33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PAM - Bandwidth</a:t>
            </a:r>
          </a:p>
        </p:txBody>
      </p:sp>
      <p:sp>
        <p:nvSpPr>
          <p:cNvPr id="204803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762000" y="1371599"/>
            <a:ext cx="6923088" cy="4695569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/>
              <a:t>BW (actually the entire PSD) doesn’t change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/>
              <a:t>	with the number of levels !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/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/>
              <a:t>So we should use many bits per symbol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/>
              <a:t>But then noise becomes more important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/>
              <a:t>(Shannon strikes again!)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4112741" y="1826744"/>
            <a:ext cx="3733800" cy="2800350"/>
            <a:chOff x="2209800" y="1752600"/>
            <a:chExt cx="3733800" cy="2800350"/>
          </a:xfrm>
        </p:grpSpPr>
        <p:pic>
          <p:nvPicPr>
            <p:cNvPr id="99332" name="Picture 4"/>
            <p:cNvPicPr>
              <a:picLocks noChangeAspect="1" noChangeArrowheads="1"/>
            </p:cNvPicPr>
            <p:nvPr/>
          </p:nvPicPr>
          <p:blipFill>
            <a:blip r:embed="rId2">
              <a:lum contrast="6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9800" y="1752600"/>
              <a:ext cx="3733800" cy="2800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9333" name="Line 5"/>
            <p:cNvSpPr>
              <a:spLocks noChangeShapeType="1"/>
            </p:cNvSpPr>
            <p:nvPr/>
          </p:nvSpPr>
          <p:spPr bwMode="auto">
            <a:xfrm>
              <a:off x="3418367" y="3361664"/>
              <a:ext cx="0" cy="685800"/>
            </a:xfrm>
            <a:prstGeom prst="lin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4806" name="Text Box 6"/>
            <p:cNvSpPr txBox="1">
              <a:spLocks noChangeArrowheads="1"/>
            </p:cNvSpPr>
            <p:nvPr/>
          </p:nvSpPr>
          <p:spPr bwMode="auto">
            <a:xfrm>
              <a:off x="3171825" y="2593975"/>
              <a:ext cx="1684338" cy="83026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0" dirty="0">
                  <a:solidFill>
                    <a:schemeClr val="accent1">
                      <a:lumMod val="50000"/>
                    </a:schemeClr>
                  </a:solidFill>
                </a:rPr>
                <a:t>BAUD RATE</a:t>
              </a:r>
            </a:p>
          </p:txBody>
        </p:sp>
      </p:grp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5F578742-0C1B-4E78-8230-82E1A959B775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34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ASK</a:t>
            </a:r>
          </a:p>
        </p:txBody>
      </p:sp>
      <p:sp>
        <p:nvSpPr>
          <p:cNvPr id="18436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458788" y="1638300"/>
            <a:ext cx="8401050" cy="4541838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altLang="en-US" sz="2000" dirty="0"/>
              <a:t>What about Amplitude Shift Keying  -  ASK ?</a:t>
            </a:r>
          </a:p>
          <a:p>
            <a:endParaRPr lang="en-US" altLang="en-US" sz="2000" dirty="0"/>
          </a:p>
          <a:p>
            <a:endParaRPr lang="en-US" altLang="en-US" sz="2000" dirty="0"/>
          </a:p>
          <a:p>
            <a:pPr>
              <a:buFont typeface="Wingdings" pitchFamily="2" charset="2"/>
              <a:buNone/>
            </a:pPr>
            <a:r>
              <a:rPr lang="en-US" altLang="en-US" sz="2000" dirty="0"/>
              <a:t>								2 bits  / symbol</a:t>
            </a:r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r>
              <a:rPr lang="en-US" altLang="en-US" sz="2000" dirty="0"/>
              <a:t>generalizes OOK in the same way that PAM generalized NRZ</a:t>
            </a:r>
            <a:endParaRPr lang="en-US" altLang="en-US" sz="2000" dirty="0">
              <a:solidFill>
                <a:schemeClr val="accent1"/>
              </a:solidFill>
            </a:endParaRPr>
          </a:p>
          <a:p>
            <a:r>
              <a:rPr lang="en-US" altLang="en-US" sz="2000" dirty="0"/>
              <a:t>not widely used since hard to differentiate between levels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en-US" dirty="0"/>
              <a:t>	when there is noise</a:t>
            </a:r>
            <a:endParaRPr lang="en-US" altLang="en-US" sz="2000" dirty="0"/>
          </a:p>
          <a:p>
            <a:pPr marL="0" indent="0">
              <a:buNone/>
            </a:pPr>
            <a:r>
              <a:rPr lang="en-US" altLang="en-US" dirty="0">
                <a:solidFill>
                  <a:srgbClr val="002060"/>
                </a:solidFill>
              </a:rPr>
              <a:t>How do we find the amplitude of a sine?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7974642"/>
              </p:ext>
            </p:extLst>
          </p:nvPr>
        </p:nvGraphicFramePr>
        <p:xfrm>
          <a:off x="623243" y="2291688"/>
          <a:ext cx="4965700" cy="216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1" name="VISIO" r:id="rId3" imgW="6437520" imgH="4608720" progId="Visio.Drawing.5">
                  <p:embed/>
                </p:oleObj>
              </mc:Choice>
              <mc:Fallback>
                <p:oleObj name="VISIO" r:id="rId3" imgW="6437520" imgH="4608720" progId="Visio.Drawing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243" y="2291688"/>
                        <a:ext cx="4965700" cy="2163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Line 9"/>
          <p:cNvSpPr>
            <a:spLocks noChangeShapeType="1"/>
          </p:cNvSpPr>
          <p:nvPr/>
        </p:nvSpPr>
        <p:spPr bwMode="auto">
          <a:xfrm>
            <a:off x="89843" y="3206088"/>
            <a:ext cx="60960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B6FB70C3-063F-4D30-B7C2-E01971005195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35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FSK</a:t>
            </a:r>
          </a:p>
        </p:txBody>
      </p:sp>
      <p:sp>
        <p:nvSpPr>
          <p:cNvPr id="17412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350838" y="1262062"/>
            <a:ext cx="8274050" cy="49514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000" dirty="0"/>
              <a:t>What can we do about noise?</a:t>
            </a:r>
          </a:p>
          <a:p>
            <a:pPr>
              <a:buFont typeface="Wingdings" pitchFamily="2" charset="2"/>
              <a:buNone/>
            </a:pPr>
            <a:r>
              <a:rPr lang="en-US" altLang="en-US" sz="2000" dirty="0"/>
              <a:t>If we use </a:t>
            </a:r>
            <a:r>
              <a:rPr lang="en-US" altLang="en-US" sz="2000" i="1" dirty="0"/>
              <a:t>frequency diversity</a:t>
            </a:r>
            <a:r>
              <a:rPr lang="en-US" altLang="en-US" sz="2000" dirty="0"/>
              <a:t> we can gain 3 dB</a:t>
            </a:r>
          </a:p>
          <a:p>
            <a:pPr>
              <a:buFont typeface="Wingdings" pitchFamily="2" charset="2"/>
              <a:buNone/>
            </a:pPr>
            <a:r>
              <a:rPr lang="en-US" altLang="en-US" sz="2000" dirty="0"/>
              <a:t>Use two independent OOKs with the same information</a:t>
            </a:r>
          </a:p>
          <a:p>
            <a:pPr>
              <a:buFont typeface="Wingdings" pitchFamily="2" charset="2"/>
              <a:buNone/>
            </a:pPr>
            <a:endParaRPr lang="en-US" altLang="en-US" sz="2000" dirty="0"/>
          </a:p>
          <a:p>
            <a:pPr>
              <a:buFont typeface="Wingdings" pitchFamily="2" charset="2"/>
              <a:buNone/>
            </a:pPr>
            <a:r>
              <a:rPr lang="en-US" altLang="en-US" sz="2000" dirty="0"/>
              <a:t>                                                                                               (no DC)</a:t>
            </a:r>
          </a:p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  <a:p>
            <a:pPr>
              <a:buFont typeface="Wingdings" pitchFamily="2" charset="2"/>
              <a:buNone/>
            </a:pPr>
            <a:r>
              <a:rPr lang="en-US" altLang="en-US" sz="2000" dirty="0"/>
              <a:t>This is FSK - Frequency Shift Keying</a:t>
            </a:r>
          </a:p>
          <a:p>
            <a:pPr>
              <a:buFont typeface="Wingdings" pitchFamily="2" charset="2"/>
              <a:buNone/>
            </a:pPr>
            <a:r>
              <a:rPr lang="en-US" altLang="en-US" dirty="0"/>
              <a:t>We maintain </a:t>
            </a:r>
            <a:r>
              <a:rPr lang="en-US" altLang="en-US" i="1" dirty="0"/>
              <a:t>continuous phase </a:t>
            </a:r>
            <a:r>
              <a:rPr lang="en-US" altLang="en-US" dirty="0"/>
              <a:t>for minimum bandwidth</a:t>
            </a:r>
          </a:p>
          <a:p>
            <a:pPr>
              <a:buFont typeface="Wingdings" pitchFamily="2" charset="2"/>
              <a:buNone/>
            </a:pPr>
            <a:r>
              <a:rPr lang="en-US" altLang="en-US" sz="2000" dirty="0"/>
              <a:t>Note that sinusoids are orthogonal – but only over long times !</a:t>
            </a: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066800" y="2971800"/>
          <a:ext cx="6038850" cy="1531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15" name="VISIO" r:id="rId3" imgW="7351920" imgH="1865520" progId="Visio.Drawing.5">
                  <p:embed/>
                </p:oleObj>
              </mc:Choice>
              <mc:Fallback>
                <p:oleObj name="VISIO" r:id="rId3" imgW="7351920" imgH="1865520" progId="Visio.Drawing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971800"/>
                        <a:ext cx="6038850" cy="1531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Line 6"/>
          <p:cNvSpPr>
            <a:spLocks noChangeShapeType="1"/>
          </p:cNvSpPr>
          <p:nvPr/>
        </p:nvSpPr>
        <p:spPr bwMode="auto">
          <a:xfrm>
            <a:off x="914400" y="3352800"/>
            <a:ext cx="64770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74BB2077-02DE-42F3-9811-48264595327F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36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FSK in the frequency domain</a:t>
            </a:r>
          </a:p>
        </p:txBody>
      </p:sp>
      <p:sp>
        <p:nvSpPr>
          <p:cNvPr id="19460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742950" y="1638300"/>
            <a:ext cx="7658100" cy="4381500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altLang="en-US" sz="2000" dirty="0"/>
              <a:t>FSK is based on orthogonality of sinusoids of different frequencies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altLang="en-US" sz="2000" dirty="0"/>
              <a:t>	make decision only if there </a:t>
            </a:r>
            <a:r>
              <a:rPr lang="en-US" altLang="en-US" sz="2000" i="1" dirty="0"/>
              <a:t>is</a:t>
            </a:r>
            <a:r>
              <a:rPr lang="en-US" altLang="en-US" sz="2000" dirty="0"/>
              <a:t> energy at f</a:t>
            </a:r>
            <a:r>
              <a:rPr lang="en-US" altLang="en-US" sz="2000" baseline="-25000" dirty="0"/>
              <a:t>1</a:t>
            </a:r>
            <a:r>
              <a:rPr lang="en-US" altLang="en-US" sz="2000" dirty="0"/>
              <a:t> but </a:t>
            </a:r>
            <a:r>
              <a:rPr lang="en-US" altLang="en-US" sz="2000" i="1" dirty="0"/>
              <a:t>not</a:t>
            </a:r>
            <a:r>
              <a:rPr lang="en-US" altLang="en-US" sz="2000" dirty="0"/>
              <a:t> at f</a:t>
            </a:r>
            <a:r>
              <a:rPr lang="en-US" altLang="en-US" sz="2000" baseline="-25000" dirty="0"/>
              <a:t>2</a:t>
            </a:r>
            <a:endParaRPr lang="en-US" altLang="en-US" sz="2000" dirty="0"/>
          </a:p>
          <a:p>
            <a:pPr marL="0" indent="0" defTabSz="463550">
              <a:buNone/>
            </a:pPr>
            <a:r>
              <a:rPr lang="en-US" altLang="en-US" sz="2000" dirty="0"/>
              <a:t>The uncertainty theorem says that the uncertainty in frequency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altLang="en-US" dirty="0"/>
              <a:t>	is inversely proportional to the time </a:t>
            </a:r>
            <a:r>
              <a:rPr lang="en-US" altLang="en-US" dirty="0" err="1"/>
              <a:t>duarion</a:t>
            </a:r>
            <a:endParaRPr lang="en-US" altLang="en-US" dirty="0"/>
          </a:p>
          <a:p>
            <a:pPr marL="0" indent="0" defTabSz="463550">
              <a:buNone/>
            </a:pPr>
            <a:r>
              <a:rPr lang="en-US" altLang="en-US" sz="2000" dirty="0"/>
              <a:t>So when we leave a frequency for a short amount of time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altLang="en-US" dirty="0"/>
              <a:t>	its spectrum is not a line – but a </a:t>
            </a:r>
            <a:r>
              <a:rPr lang="en-US" altLang="en-US" dirty="0" err="1"/>
              <a:t>sinc</a:t>
            </a:r>
            <a:r>
              <a:rPr lang="en-US" altLang="en-US" dirty="0"/>
              <a:t>!</a:t>
            </a:r>
            <a:endParaRPr lang="en-US" altLang="en-US" sz="2000" dirty="0"/>
          </a:p>
          <a:p>
            <a:pPr defTabSz="463550">
              <a:spcBef>
                <a:spcPts val="0"/>
              </a:spcBef>
            </a:pPr>
            <a:endParaRPr lang="en-US" altLang="en-US" sz="2000" dirty="0"/>
          </a:p>
          <a:p>
            <a:pPr defTabSz="463550">
              <a:spcBef>
                <a:spcPts val="0"/>
              </a:spcBef>
            </a:pPr>
            <a:endParaRPr lang="en-US" altLang="en-US" dirty="0"/>
          </a:p>
          <a:p>
            <a:pPr defTabSz="463550">
              <a:spcBef>
                <a:spcPts val="0"/>
              </a:spcBef>
            </a:pPr>
            <a:endParaRPr lang="en-US" altLang="en-US" sz="2000" dirty="0"/>
          </a:p>
          <a:p>
            <a:pPr defTabSz="463550">
              <a:spcBef>
                <a:spcPts val="0"/>
              </a:spcBef>
            </a:pPr>
            <a:endParaRPr lang="en-US" altLang="en-US" dirty="0"/>
          </a:p>
          <a:p>
            <a:pPr defTabSz="463550">
              <a:spcBef>
                <a:spcPts val="0"/>
              </a:spcBef>
            </a:pPr>
            <a:endParaRPr lang="en-US" altLang="en-US" sz="2000" dirty="0"/>
          </a:p>
          <a:p>
            <a:pPr defTabSz="463550">
              <a:spcBef>
                <a:spcPts val="0"/>
              </a:spcBef>
            </a:pPr>
            <a:endParaRPr lang="en-US" altLang="en-US" dirty="0"/>
          </a:p>
          <a:p>
            <a:pPr defTabSz="463550">
              <a:spcBef>
                <a:spcPts val="0"/>
              </a:spcBef>
            </a:pPr>
            <a:endParaRPr lang="en-US" altLang="en-US" sz="2000" dirty="0"/>
          </a:p>
          <a:p>
            <a:pPr defTabSz="463550">
              <a:spcBef>
                <a:spcPts val="0"/>
              </a:spcBef>
            </a:pPr>
            <a:endParaRPr lang="en-US" altLang="en-US" dirty="0"/>
          </a:p>
          <a:p>
            <a:pPr marL="0" indent="0" defTabSz="463550">
              <a:spcBef>
                <a:spcPts val="0"/>
              </a:spcBef>
              <a:buNone/>
            </a:pPr>
            <a:r>
              <a:rPr lang="en-US" altLang="en-US" sz="2000" dirty="0"/>
              <a:t>So FSK is robust but slow  (Shannon strikes again!)</a:t>
            </a:r>
          </a:p>
          <a:p>
            <a:pPr>
              <a:spcBef>
                <a:spcPts val="0"/>
              </a:spcBef>
            </a:pPr>
            <a:endParaRPr lang="en-US" altLang="en-US" sz="2000" dirty="0"/>
          </a:p>
          <a:p>
            <a:pPr>
              <a:spcBef>
                <a:spcPts val="0"/>
              </a:spcBef>
            </a:pPr>
            <a:endParaRPr lang="en-US" altLang="en-US" dirty="0"/>
          </a:p>
          <a:p>
            <a:pPr>
              <a:spcBef>
                <a:spcPts val="0"/>
              </a:spcBef>
            </a:pPr>
            <a:endParaRPr lang="en-US" altLang="en-US" dirty="0"/>
          </a:p>
          <a:p>
            <a:pPr>
              <a:spcBef>
                <a:spcPts val="0"/>
              </a:spcBef>
            </a:pPr>
            <a:endParaRPr lang="en-US" altLang="en-US" dirty="0"/>
          </a:p>
          <a:p>
            <a:pPr>
              <a:spcBef>
                <a:spcPts val="0"/>
              </a:spcBef>
            </a:pPr>
            <a:endParaRPr lang="en-US" altLang="en-US" dirty="0"/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88580"/>
              </p:ext>
            </p:extLst>
          </p:nvPr>
        </p:nvGraphicFramePr>
        <p:xfrm>
          <a:off x="2115403" y="3990833"/>
          <a:ext cx="4133850" cy="216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2" name="VISIO" r:id="rId3" imgW="5299920" imgH="2779920" progId="Visio.Drawing.5">
                  <p:embed/>
                </p:oleObj>
              </mc:Choice>
              <mc:Fallback>
                <p:oleObj name="VISIO" r:id="rId3" imgW="5299920" imgH="2779920" progId="Visio.Drawing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5403" y="3990833"/>
                        <a:ext cx="4133850" cy="216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72AE508F-BA70-4CB9-85C0-E57D7AD6E08A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37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PSK</a:t>
            </a:r>
          </a:p>
        </p:txBody>
      </p:sp>
      <p:sp>
        <p:nvSpPr>
          <p:cNvPr id="20485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268288" y="1638300"/>
            <a:ext cx="8655050" cy="443071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What about sinusoids of the same frequency but different phases?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en-US" dirty="0"/>
          </a:p>
          <a:p>
            <a:pPr>
              <a:spcBef>
                <a:spcPct val="0"/>
              </a:spcBef>
              <a:buNone/>
            </a:pPr>
            <a:r>
              <a:rPr lang="en-US" altLang="en-US" dirty="0"/>
              <a:t>Correlations reliable after a single cycle (∫sin(</a:t>
            </a:r>
            <a:r>
              <a:rPr lang="el-GR" altLang="en-US" dirty="0"/>
              <a:t>ω</a:t>
            </a:r>
            <a:r>
              <a:rPr lang="en-US" altLang="en-US" dirty="0"/>
              <a:t>t) cos(</a:t>
            </a:r>
            <a:r>
              <a:rPr lang="el-GR" altLang="en-US" dirty="0"/>
              <a:t>ω</a:t>
            </a:r>
            <a:r>
              <a:rPr lang="en-US" altLang="en-US" dirty="0"/>
              <a:t>t) </a:t>
            </a:r>
            <a:r>
              <a:rPr lang="en-US" altLang="en-US" dirty="0" err="1"/>
              <a:t>dt</a:t>
            </a:r>
            <a:r>
              <a:rPr lang="en-US" altLang="en-US" dirty="0"/>
              <a:t> = 0 on 1 cycle!)</a:t>
            </a:r>
          </a:p>
          <a:p>
            <a:pPr>
              <a:lnSpc>
                <a:spcPct val="100000"/>
              </a:lnSpc>
              <a:buFont typeface="Wingdings" pitchFamily="2" charset="2"/>
              <a:buNone/>
            </a:pPr>
            <a:r>
              <a:rPr lang="en-US" altLang="en-US" dirty="0"/>
              <a:t>So let’s try BPSK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400" dirty="0"/>
              <a:t>                           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2400" dirty="0"/>
              <a:t>                                                                        </a:t>
            </a:r>
            <a:r>
              <a:rPr lang="en-US" altLang="en-US" sz="1200" dirty="0"/>
              <a:t>1 bit / symbol</a:t>
            </a:r>
          </a:p>
          <a:p>
            <a:pPr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en-US" sz="2400" dirty="0"/>
          </a:p>
          <a:p>
            <a:pPr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en-US" sz="2400" dirty="0"/>
          </a:p>
          <a:p>
            <a:pPr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endParaRPr lang="en-US" altLang="en-US" sz="2400" dirty="0"/>
          </a:p>
          <a:p>
            <a:pPr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en-US" altLang="en-US" dirty="0"/>
              <a:t>or QPSK</a:t>
            </a:r>
          </a:p>
          <a:p>
            <a:pPr>
              <a:buFont typeface="Wingdings" pitchFamily="2" charset="2"/>
              <a:buNone/>
            </a:pPr>
            <a:r>
              <a:rPr lang="en-US" altLang="en-US" sz="1200" dirty="0"/>
              <a:t>                                                                                                                                           2 bits  / symbol</a:t>
            </a:r>
          </a:p>
          <a:p>
            <a:pPr>
              <a:buFont typeface="Wingdings" pitchFamily="2" charset="2"/>
              <a:buNone/>
            </a:pPr>
            <a:r>
              <a:rPr lang="en-US" altLang="en-US" sz="1200" dirty="0"/>
              <a:t>							           Bell 212 2W 1200 bps</a:t>
            </a:r>
          </a:p>
          <a:p>
            <a:pPr>
              <a:buFont typeface="Wingdings" pitchFamily="2" charset="2"/>
              <a:buNone/>
            </a:pPr>
            <a:r>
              <a:rPr lang="en-US" altLang="en-US" sz="1200" dirty="0"/>
              <a:t>							           V.22</a:t>
            </a:r>
            <a:endParaRPr lang="en-US" altLang="en-US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1014413" y="3200400"/>
          <a:ext cx="4876800" cy="14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89" name="VISIO" r:id="rId3" imgW="3694320" imgH="1179720" progId="Visio.Drawing.5">
                  <p:embed/>
                </p:oleObj>
              </mc:Choice>
              <mc:Fallback>
                <p:oleObj name="VISIO" r:id="rId3" imgW="3694320" imgH="1179720" progId="Visio.Drawing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4413" y="3200400"/>
                        <a:ext cx="4876800" cy="140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1127125" y="5105400"/>
          <a:ext cx="4953000" cy="1258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0" name="VISIO" r:id="rId5" imgW="6437520" imgH="1636920" progId="Visio.Drawing.5">
                  <p:embed/>
                </p:oleObj>
              </mc:Choice>
              <mc:Fallback>
                <p:oleObj name="VISIO" r:id="rId5" imgW="6437520" imgH="1636920" progId="Visio.Drawing.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125" y="5105400"/>
                        <a:ext cx="4953000" cy="1258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6B408D0C-BF72-4AFB-9076-762E663BD8FE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38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QAM</a:t>
            </a:r>
          </a:p>
        </p:txBody>
      </p:sp>
      <p:sp>
        <p:nvSpPr>
          <p:cNvPr id="21508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742950" y="1638300"/>
            <a:ext cx="7658100" cy="4381500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altLang="en-US" sz="2000" dirty="0"/>
              <a:t>Finally, we can combine PSK and ASK (but not FSK)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altLang="en-US" dirty="0"/>
              <a:t>	by changing both the amplitude and the phase</a:t>
            </a:r>
            <a:endParaRPr lang="en-US" altLang="en-US" sz="2000" dirty="0"/>
          </a:p>
          <a:p>
            <a:pPr>
              <a:buFont typeface="Wingdings" pitchFamily="2" charset="2"/>
              <a:buNone/>
            </a:pPr>
            <a:endParaRPr lang="en-US" altLang="en-US" dirty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None/>
            </a:pPr>
            <a:endParaRPr lang="en-US" altLang="en-US" dirty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None/>
            </a:pPr>
            <a:endParaRPr lang="en-US" altLang="en-US" dirty="0">
              <a:solidFill>
                <a:schemeClr val="accent1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altLang="en-US" dirty="0">
                <a:solidFill>
                  <a:schemeClr val="accent1"/>
                </a:solidFill>
              </a:rPr>
              <a:t>							              </a:t>
            </a:r>
            <a:r>
              <a:rPr lang="en-US" altLang="en-US" sz="1000" dirty="0"/>
              <a:t>2 bits per symbol</a:t>
            </a:r>
            <a:endParaRPr lang="en-US" altLang="en-US" sz="1400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altLang="en-US" dirty="0"/>
              <a:t>This is called </a:t>
            </a:r>
            <a:r>
              <a:rPr lang="en-US" altLang="en-US" b="1" dirty="0"/>
              <a:t>Q</a:t>
            </a:r>
            <a:r>
              <a:rPr lang="en-US" altLang="en-US" dirty="0"/>
              <a:t>uadrature </a:t>
            </a:r>
            <a:r>
              <a:rPr lang="en-US" altLang="en-US" b="1" dirty="0"/>
              <a:t>A</a:t>
            </a:r>
            <a:r>
              <a:rPr lang="en-US" altLang="en-US" dirty="0"/>
              <a:t>mplitude </a:t>
            </a:r>
            <a:r>
              <a:rPr lang="en-US" altLang="en-US" b="1" dirty="0"/>
              <a:t>M</a:t>
            </a:r>
            <a:r>
              <a:rPr lang="en-US" altLang="en-US" dirty="0"/>
              <a:t>odulation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en-US" altLang="en-US" dirty="0"/>
              <a:t>This is getting confusing</a:t>
            </a:r>
          </a:p>
          <a:p>
            <a:endParaRPr lang="en-US" altLang="en-US" dirty="0"/>
          </a:p>
          <a:p>
            <a:endParaRPr lang="en-US" altLang="en-US" sz="1600" dirty="0"/>
          </a:p>
          <a:p>
            <a:pPr>
              <a:buFont typeface="Wingdings" pitchFamily="2" charset="2"/>
              <a:buNone/>
            </a:pPr>
            <a:endParaRPr lang="en-US" altLang="en-US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378389"/>
              </p:ext>
            </p:extLst>
          </p:nvPr>
        </p:nvGraphicFramePr>
        <p:xfrm>
          <a:off x="990600" y="2574880"/>
          <a:ext cx="6437313" cy="277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0" name="VISIO" r:id="rId3" imgW="6437520" imgH="2779920" progId="Visio.Drawing.5">
                  <p:embed/>
                </p:oleObj>
              </mc:Choice>
              <mc:Fallback>
                <p:oleObj name="VISIO" r:id="rId3" imgW="6437520" imgH="2779920" progId="Visio.Drawing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574880"/>
                        <a:ext cx="6437313" cy="2779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CE5FAA8F-92CA-4D82-A193-486047B15039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39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308100"/>
            <a:ext cx="8248135" cy="4799013"/>
          </a:xfrm>
        </p:spPr>
        <p:txBody>
          <a:bodyPr/>
          <a:lstStyle/>
          <a:p>
            <a:pPr marL="0" indent="0" defTabSz="457200">
              <a:buNone/>
            </a:pPr>
            <a:r>
              <a:rPr lang="en-US" dirty="0"/>
              <a:t>We already learned that modulation means 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changing parameters of a signal in order to carry information</a:t>
            </a:r>
          </a:p>
          <a:p>
            <a:pPr marL="0" indent="0" defTabSz="457200">
              <a:buNone/>
            </a:pPr>
            <a:r>
              <a:rPr lang="en-US" dirty="0"/>
              <a:t>We previously saw AM and FM in which 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the signal carried analog information</a:t>
            </a:r>
          </a:p>
          <a:p>
            <a:pPr marL="0" indent="0" defTabSz="457200">
              <a:buNone/>
            </a:pPr>
            <a:r>
              <a:rPr lang="en-US" dirty="0"/>
              <a:t>Shannon leads us to ask how a signal can carry digital information </a:t>
            </a:r>
          </a:p>
          <a:p>
            <a:pPr marL="0" indent="0" defTabSz="457200">
              <a:buNone/>
            </a:pPr>
            <a:r>
              <a:rPr lang="en-US" dirty="0"/>
              <a:t>A simple example would be to modulate the amplitude of a DC signal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allowing it to be 0 or 1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We could also modulate the amplitude of a sinusoid (like in AM, but 0/1)</a:t>
            </a:r>
          </a:p>
          <a:p>
            <a:pPr marL="0" indent="0" defTabSz="457200">
              <a:buNone/>
            </a:pPr>
            <a:endParaRPr lang="en-US" dirty="0"/>
          </a:p>
          <a:p>
            <a:pPr marL="0" indent="0" defTabSz="457200">
              <a:buNone/>
            </a:pPr>
            <a:endParaRPr lang="en-US" dirty="0"/>
          </a:p>
          <a:p>
            <a:pPr marL="0" indent="0" defTabSz="457200">
              <a:buNone/>
            </a:pPr>
            <a:endParaRPr lang="en-US" dirty="0"/>
          </a:p>
          <a:p>
            <a:pPr marL="0" indent="0" defTabSz="457200">
              <a:buNone/>
            </a:pPr>
            <a:r>
              <a:rPr lang="en-US" dirty="0"/>
              <a:t>Since we will often need bidirectional transfer of information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it is convenient to package the modulator and demodulator</a:t>
            </a:r>
          </a:p>
          <a:p>
            <a:pPr marL="0" indent="0" defTabSz="457200">
              <a:spcBef>
                <a:spcPts val="0"/>
              </a:spcBef>
              <a:buNone/>
            </a:pPr>
            <a:r>
              <a:rPr lang="en-US" dirty="0"/>
              <a:t>		in a single box called a modem</a:t>
            </a:r>
          </a:p>
          <a:p>
            <a:pPr marL="0" indent="0" defTabSz="457200">
              <a:buNone/>
            </a:pPr>
            <a:r>
              <a:rPr lang="en-US" dirty="0"/>
              <a:t>(A similar box for analog modulation is called a transceiver)</a:t>
            </a:r>
          </a:p>
          <a:p>
            <a:pPr marL="0" indent="0" defTabSz="45720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226" y="4151760"/>
            <a:ext cx="2971800" cy="94508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6967" y="4151760"/>
            <a:ext cx="3629025" cy="945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832444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The secret math behind it all</a:t>
            </a:r>
          </a:p>
        </p:txBody>
      </p:sp>
      <p:sp>
        <p:nvSpPr>
          <p:cNvPr id="10137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44513" y="1519238"/>
            <a:ext cx="8410575" cy="484981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dirty="0"/>
              <a:t>Remember the Hilbert Transform?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dirty="0"/>
              <a:t>		x(t) = A(t) cos </a:t>
            </a:r>
            <a:r>
              <a:rPr lang="en-US" altLang="en-US" sz="2800" dirty="0"/>
              <a:t>(</a:t>
            </a:r>
            <a:r>
              <a:rPr lang="en-US" altLang="en-US" sz="2400" dirty="0"/>
              <a:t> 2</a:t>
            </a:r>
            <a:r>
              <a:rPr lang="en-US" altLang="en-US" sz="2400" dirty="0">
                <a:latin typeface="Symbol" panose="05050102010706020507" pitchFamily="18" charset="2"/>
              </a:rPr>
              <a:t> </a:t>
            </a:r>
            <a:r>
              <a:rPr lang="en-US" altLang="en-US" sz="2800" dirty="0">
                <a:latin typeface="Symbol" panose="05050102010706020507" pitchFamily="18" charset="2"/>
              </a:rPr>
              <a:t>p</a:t>
            </a:r>
            <a:r>
              <a:rPr lang="en-US" altLang="en-US" sz="2400" dirty="0"/>
              <a:t> f</a:t>
            </a:r>
            <a:r>
              <a:rPr lang="en-US" altLang="en-US" sz="2400" baseline="-25000" dirty="0"/>
              <a:t>c</a:t>
            </a:r>
            <a:r>
              <a:rPr lang="en-US" altLang="en-US" sz="2400" dirty="0"/>
              <a:t> t + </a:t>
            </a:r>
            <a:r>
              <a:rPr lang="en-US" altLang="en-US" sz="2400" dirty="0">
                <a:latin typeface="Symbol" panose="05050102010706020507" pitchFamily="18" charset="2"/>
              </a:rPr>
              <a:t>f</a:t>
            </a:r>
            <a:r>
              <a:rPr lang="en-US" altLang="en-US" sz="2400" dirty="0"/>
              <a:t>(t) </a:t>
            </a:r>
            <a:r>
              <a:rPr lang="en-US" altLang="en-US" sz="2800" dirty="0"/>
              <a:t>)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400" dirty="0"/>
              <a:t>		y(t) = A(t)  sin </a:t>
            </a:r>
            <a:r>
              <a:rPr lang="en-US" altLang="en-US" sz="2800" dirty="0"/>
              <a:t>(</a:t>
            </a:r>
            <a:r>
              <a:rPr lang="en-US" altLang="en-US" sz="2400" dirty="0"/>
              <a:t> 2</a:t>
            </a:r>
            <a:r>
              <a:rPr lang="en-US" altLang="en-US" sz="2400" dirty="0">
                <a:latin typeface="Symbol" panose="05050102010706020507" pitchFamily="18" charset="2"/>
              </a:rPr>
              <a:t> </a:t>
            </a:r>
            <a:r>
              <a:rPr lang="en-US" altLang="en-US" sz="2800" dirty="0">
                <a:latin typeface="Symbol" panose="05050102010706020507" pitchFamily="18" charset="2"/>
              </a:rPr>
              <a:t>p</a:t>
            </a:r>
            <a:r>
              <a:rPr lang="en-US" altLang="en-US" sz="2400" dirty="0"/>
              <a:t> f</a:t>
            </a:r>
            <a:r>
              <a:rPr lang="en-US" altLang="en-US" sz="2400" baseline="-25000" dirty="0"/>
              <a:t>c</a:t>
            </a:r>
            <a:r>
              <a:rPr lang="en-US" altLang="en-US" sz="2400" dirty="0"/>
              <a:t> t + </a:t>
            </a:r>
            <a:r>
              <a:rPr lang="en-US" altLang="en-US" sz="2400" dirty="0">
                <a:latin typeface="Symbol" panose="05050102010706020507" pitchFamily="18" charset="2"/>
              </a:rPr>
              <a:t>f</a:t>
            </a:r>
            <a:r>
              <a:rPr lang="en-US" altLang="en-US" sz="2400" dirty="0"/>
              <a:t>(t) </a:t>
            </a:r>
            <a:r>
              <a:rPr lang="en-US" altLang="en-US" sz="2800" dirty="0"/>
              <a:t>)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dirty="0"/>
              <a:t>A(t) is the </a:t>
            </a:r>
            <a:r>
              <a:rPr lang="en-US" altLang="en-US" i="1" dirty="0"/>
              <a:t>instantaneous amplitude, </a:t>
            </a:r>
            <a:r>
              <a:rPr lang="en-US" altLang="en-US" dirty="0">
                <a:latin typeface="Symbol" panose="05050102010706020507" pitchFamily="18" charset="2"/>
              </a:rPr>
              <a:t>f</a:t>
            </a:r>
            <a:r>
              <a:rPr lang="en-US" altLang="en-US" dirty="0"/>
              <a:t>(t) is the </a:t>
            </a:r>
            <a:r>
              <a:rPr lang="en-US" altLang="en-US" i="1" dirty="0"/>
              <a:t>instantaneous phase</a:t>
            </a:r>
          </a:p>
          <a:p>
            <a:pPr>
              <a:buNone/>
            </a:pPr>
            <a:r>
              <a:rPr lang="en-US" altLang="en-US" dirty="0"/>
              <a:t>This can be used to demodulate analog/digital communications signals</a:t>
            </a:r>
          </a:p>
          <a:p>
            <a:pPr>
              <a:buNone/>
            </a:pPr>
            <a:r>
              <a:rPr lang="en-US" altLang="en-US" dirty="0"/>
              <a:t>For digital modulations we draw constellation diagrams</a:t>
            </a:r>
          </a:p>
          <a:p>
            <a:pPr>
              <a:spcBef>
                <a:spcPts val="0"/>
              </a:spcBef>
            </a:pPr>
            <a:r>
              <a:rPr lang="en-US" altLang="en-US" dirty="0"/>
              <a:t>x and y as axes</a:t>
            </a:r>
          </a:p>
          <a:p>
            <a:pPr>
              <a:spcBef>
                <a:spcPts val="0"/>
              </a:spcBef>
            </a:pPr>
            <a:r>
              <a:rPr lang="en-US" altLang="en-US" dirty="0"/>
              <a:t>A is the radius, </a:t>
            </a:r>
            <a:r>
              <a:rPr lang="en-US" altLang="en-US" dirty="0">
                <a:latin typeface="Symbol" panose="05050102010706020507" pitchFamily="18" charset="2"/>
              </a:rPr>
              <a:t>f </a:t>
            </a:r>
            <a:r>
              <a:rPr lang="en-US" altLang="en-US" dirty="0"/>
              <a:t>the angle</a:t>
            </a:r>
          </a:p>
          <a:p>
            <a:pPr marL="0" indent="0">
              <a:buNone/>
            </a:pPr>
            <a:r>
              <a:rPr lang="en-US" altLang="en-US" dirty="0"/>
              <a:t>For example, QPSK can be drawn </a:t>
            </a:r>
            <a:r>
              <a:rPr lang="en-US" altLang="en-US" sz="1400" dirty="0"/>
              <a:t>(rotations are time shifts)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en-US" dirty="0"/>
          </a:p>
          <a:p>
            <a:pPr>
              <a:buNone/>
            </a:pPr>
            <a:endParaRPr lang="en-US" alt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650A14A6-4C57-49B8-BB6B-34D7E156B1FA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40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1045"/>
          <p:cNvGrpSpPr>
            <a:grpSpLocks/>
          </p:cNvGrpSpPr>
          <p:nvPr/>
        </p:nvGrpSpPr>
        <p:grpSpPr bwMode="auto">
          <a:xfrm>
            <a:off x="1837900" y="4692304"/>
            <a:ext cx="2286000" cy="1981200"/>
            <a:chOff x="1824" y="1968"/>
            <a:chExt cx="1680" cy="1440"/>
          </a:xfrm>
        </p:grpSpPr>
        <p:sp>
          <p:nvSpPr>
            <p:cNvPr id="6" name="Line 1039"/>
            <p:cNvSpPr>
              <a:spLocks noChangeShapeType="1"/>
            </p:cNvSpPr>
            <p:nvPr/>
          </p:nvSpPr>
          <p:spPr bwMode="auto">
            <a:xfrm>
              <a:off x="1824" y="2688"/>
              <a:ext cx="168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1040"/>
            <p:cNvSpPr>
              <a:spLocks noChangeShapeType="1"/>
            </p:cNvSpPr>
            <p:nvPr/>
          </p:nvSpPr>
          <p:spPr bwMode="auto">
            <a:xfrm flipV="1">
              <a:off x="2640" y="1968"/>
              <a:ext cx="0" cy="144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AutoShape 1041"/>
            <p:cNvSpPr>
              <a:spLocks noChangeArrowheads="1"/>
            </p:cNvSpPr>
            <p:nvPr/>
          </p:nvSpPr>
          <p:spPr bwMode="auto">
            <a:xfrm>
              <a:off x="2976" y="2256"/>
              <a:ext cx="126" cy="143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AutoShape 1042"/>
            <p:cNvSpPr>
              <a:spLocks noChangeArrowheads="1"/>
            </p:cNvSpPr>
            <p:nvPr/>
          </p:nvSpPr>
          <p:spPr bwMode="auto">
            <a:xfrm>
              <a:off x="2208" y="2256"/>
              <a:ext cx="126" cy="143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AutoShape 1043"/>
            <p:cNvSpPr>
              <a:spLocks noChangeArrowheads="1"/>
            </p:cNvSpPr>
            <p:nvPr/>
          </p:nvSpPr>
          <p:spPr bwMode="auto">
            <a:xfrm>
              <a:off x="2976" y="2880"/>
              <a:ext cx="126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1044"/>
            <p:cNvSpPr>
              <a:spLocks noChangeArrowheads="1"/>
            </p:cNvSpPr>
            <p:nvPr/>
          </p:nvSpPr>
          <p:spPr bwMode="auto">
            <a:xfrm>
              <a:off x="2208" y="2880"/>
              <a:ext cx="126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812851" y="4746279"/>
            <a:ext cx="2286000" cy="1981200"/>
            <a:chOff x="5345113" y="3810000"/>
            <a:chExt cx="2286000" cy="1981200"/>
          </a:xfrm>
        </p:grpSpPr>
        <p:sp>
          <p:nvSpPr>
            <p:cNvPr id="13" name="Line 1047"/>
            <p:cNvSpPr>
              <a:spLocks noChangeShapeType="1"/>
            </p:cNvSpPr>
            <p:nvPr/>
          </p:nvSpPr>
          <p:spPr bwMode="auto">
            <a:xfrm>
              <a:off x="5345113" y="4765675"/>
              <a:ext cx="2286000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048"/>
            <p:cNvSpPr>
              <a:spLocks noChangeShapeType="1"/>
            </p:cNvSpPr>
            <p:nvPr/>
          </p:nvSpPr>
          <p:spPr bwMode="auto">
            <a:xfrm flipV="1">
              <a:off x="6477000" y="3810000"/>
              <a:ext cx="0" cy="198120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AutoShape 1049"/>
            <p:cNvSpPr>
              <a:spLocks noChangeArrowheads="1"/>
            </p:cNvSpPr>
            <p:nvPr/>
          </p:nvSpPr>
          <p:spPr bwMode="auto">
            <a:xfrm>
              <a:off x="6400800" y="3886200"/>
              <a:ext cx="171450" cy="196850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AutoShape 1050"/>
            <p:cNvSpPr>
              <a:spLocks noChangeArrowheads="1"/>
            </p:cNvSpPr>
            <p:nvPr/>
          </p:nvSpPr>
          <p:spPr bwMode="auto">
            <a:xfrm>
              <a:off x="5715000" y="4648200"/>
              <a:ext cx="171450" cy="196850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AutoShape 1051"/>
            <p:cNvSpPr>
              <a:spLocks noChangeArrowheads="1"/>
            </p:cNvSpPr>
            <p:nvPr/>
          </p:nvSpPr>
          <p:spPr bwMode="auto">
            <a:xfrm>
              <a:off x="7086600" y="4648200"/>
              <a:ext cx="171450" cy="198438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AutoShape 1052"/>
            <p:cNvSpPr>
              <a:spLocks noChangeArrowheads="1"/>
            </p:cNvSpPr>
            <p:nvPr/>
          </p:nvSpPr>
          <p:spPr bwMode="auto">
            <a:xfrm>
              <a:off x="6400800" y="5410200"/>
              <a:ext cx="171450" cy="198438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3405443" y="6426299"/>
            <a:ext cx="32742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1400" dirty="0"/>
              <a:t>Each point represents 2 bits!</a:t>
            </a:r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QAM constellations 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4" y="1487487"/>
            <a:ext cx="7773585" cy="4531175"/>
          </a:xfrm>
          <a:ln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40000"/>
              </a:lnSpc>
              <a:buFont typeface="Wingdings" pitchFamily="2" charset="2"/>
              <a:buNone/>
            </a:pPr>
            <a:r>
              <a:rPr lang="en-US" altLang="en-US" sz="1800" dirty="0">
                <a:solidFill>
                  <a:schemeClr val="accent1"/>
                </a:solidFill>
              </a:rPr>
              <a:t>16 QAM</a:t>
            </a:r>
            <a:r>
              <a:rPr lang="en-US" altLang="en-US" dirty="0"/>
              <a:t> 		                         </a:t>
            </a:r>
            <a:r>
              <a:rPr lang="en-US" altLang="en-US" sz="1800" dirty="0">
                <a:solidFill>
                  <a:schemeClr val="accent1"/>
                </a:solidFill>
              </a:rPr>
              <a:t>V.29</a:t>
            </a:r>
            <a:r>
              <a:rPr lang="en-US" altLang="en-US" sz="1800" dirty="0"/>
              <a:t> (4W 9600 bps)</a:t>
            </a:r>
            <a:endParaRPr lang="en-US" altLang="en-US" dirty="0"/>
          </a:p>
          <a:p>
            <a:pPr>
              <a:lnSpc>
                <a:spcPct val="140000"/>
              </a:lnSpc>
              <a:buFont typeface="Wingdings" pitchFamily="2" charset="2"/>
              <a:buNone/>
            </a:pPr>
            <a:r>
              <a:rPr lang="en-US" altLang="en-US" sz="1000" dirty="0"/>
              <a:t>V.22bis 2400 bps 		                        </a:t>
            </a:r>
            <a:r>
              <a:rPr lang="en-US" altLang="en-US" sz="1200" dirty="0"/>
              <a:t>Codex 9600 (V.29)</a:t>
            </a:r>
            <a:r>
              <a:rPr lang="en-US" altLang="en-US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en-US" altLang="en-US" sz="1400" dirty="0"/>
              <a:t>2W</a:t>
            </a:r>
            <a:endParaRPr lang="en-US" altLang="en-US" dirty="0"/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endParaRPr lang="en-US" altLang="en-US" sz="1600" dirty="0"/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altLang="en-US" sz="1600" dirty="0"/>
              <a:t>				              </a:t>
            </a:r>
            <a:r>
              <a:rPr lang="en-US" altLang="en-US" sz="1200" dirty="0"/>
              <a:t>first non-Bell modem</a:t>
            </a:r>
            <a:r>
              <a:rPr lang="en-US" altLang="en-US" dirty="0"/>
              <a:t>              </a:t>
            </a:r>
            <a:r>
              <a:rPr lang="en-US" altLang="en-US" sz="1200" dirty="0"/>
              <a:t>(</a:t>
            </a:r>
            <a:r>
              <a:rPr lang="en-US" altLang="en-US" sz="1200" dirty="0" err="1"/>
              <a:t>Carterphone</a:t>
            </a:r>
            <a:r>
              <a:rPr lang="en-US" altLang="en-US" sz="1200" dirty="0"/>
              <a:t> decision)</a:t>
            </a:r>
            <a:endParaRPr lang="en-US" altLang="en-US" sz="1400" dirty="0"/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altLang="en-US" dirty="0"/>
              <a:t>                           </a:t>
            </a:r>
          </a:p>
          <a:p>
            <a:pPr>
              <a:lnSpc>
                <a:spcPct val="50000"/>
              </a:lnSpc>
              <a:buFont typeface="Wingdings" pitchFamily="2" charset="2"/>
              <a:buNone/>
            </a:pPr>
            <a:r>
              <a:rPr lang="en-US" altLang="en-US" sz="1800" dirty="0"/>
              <a:t>				             Adaptive equalizer </a:t>
            </a:r>
          </a:p>
          <a:p>
            <a:pPr>
              <a:buFont typeface="Wingdings" pitchFamily="2" charset="2"/>
              <a:buNone/>
            </a:pPr>
            <a:r>
              <a:rPr lang="en-US" altLang="en-US" sz="1800" dirty="0"/>
              <a:t>                                                        Reduced PAR constellation</a:t>
            </a:r>
          </a:p>
          <a:p>
            <a:pPr>
              <a:buFont typeface="Wingdings" pitchFamily="2" charset="2"/>
              <a:buNone/>
            </a:pPr>
            <a:r>
              <a:rPr lang="en-US" altLang="en-US" sz="1800" dirty="0"/>
              <a:t>                                                       </a:t>
            </a:r>
            <a:r>
              <a:rPr lang="en-US" altLang="en-US" sz="1600" dirty="0"/>
              <a:t> </a:t>
            </a:r>
            <a:r>
              <a:rPr lang="en-US" altLang="en-US" sz="1800" dirty="0"/>
              <a:t>Today - 9600 fax!</a:t>
            </a:r>
          </a:p>
          <a:p>
            <a:pPr>
              <a:buFont typeface="Wingdings" pitchFamily="2" charset="2"/>
              <a:buNone/>
            </a:pPr>
            <a:r>
              <a:rPr lang="en-US" altLang="en-US" sz="1800" dirty="0">
                <a:solidFill>
                  <a:schemeClr val="accent1"/>
                </a:solidFill>
              </a:rPr>
              <a:t>8PSK</a:t>
            </a:r>
            <a:endParaRPr lang="en-US" altLang="en-US" sz="1800" dirty="0"/>
          </a:p>
          <a:p>
            <a:pPr>
              <a:buFont typeface="Wingdings" pitchFamily="2" charset="2"/>
              <a:buNone/>
            </a:pPr>
            <a:r>
              <a:rPr lang="en-US" altLang="en-US" sz="1400" dirty="0"/>
              <a:t>V.27</a:t>
            </a:r>
            <a:endParaRPr lang="en-US" altLang="en-US" sz="1800" dirty="0"/>
          </a:p>
          <a:p>
            <a:pPr>
              <a:buFont typeface="Wingdings" pitchFamily="2" charset="2"/>
              <a:buNone/>
            </a:pPr>
            <a:r>
              <a:rPr lang="en-US" altLang="en-US" sz="1400" dirty="0"/>
              <a:t>4W</a:t>
            </a:r>
            <a:endParaRPr lang="en-US" altLang="en-US" sz="1800" dirty="0"/>
          </a:p>
          <a:p>
            <a:pPr>
              <a:buFont typeface="Wingdings" pitchFamily="2" charset="2"/>
              <a:buNone/>
            </a:pPr>
            <a:r>
              <a:rPr lang="en-US" altLang="en-US" sz="1400" dirty="0"/>
              <a:t>4800bps</a:t>
            </a:r>
            <a:endParaRPr lang="en-US" altLang="en-US" sz="1800" dirty="0"/>
          </a:p>
        </p:txBody>
      </p:sp>
      <p:grpSp>
        <p:nvGrpSpPr>
          <p:cNvPr id="103428" name="Group 30"/>
          <p:cNvGrpSpPr>
            <a:grpSpLocks/>
          </p:cNvGrpSpPr>
          <p:nvPr/>
        </p:nvGrpSpPr>
        <p:grpSpPr bwMode="auto">
          <a:xfrm>
            <a:off x="1981200" y="1828800"/>
            <a:ext cx="1752600" cy="1524000"/>
            <a:chOff x="1632" y="1440"/>
            <a:chExt cx="1104" cy="1008"/>
          </a:xfrm>
        </p:grpSpPr>
        <p:sp>
          <p:nvSpPr>
            <p:cNvPr id="103458" name="Line 5"/>
            <p:cNvSpPr>
              <a:spLocks noChangeShapeType="1"/>
            </p:cNvSpPr>
            <p:nvPr/>
          </p:nvSpPr>
          <p:spPr bwMode="auto">
            <a:xfrm>
              <a:off x="1632" y="1968"/>
              <a:ext cx="1104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59" name="Line 6"/>
            <p:cNvSpPr>
              <a:spLocks noChangeShapeType="1"/>
            </p:cNvSpPr>
            <p:nvPr/>
          </p:nvSpPr>
          <p:spPr bwMode="auto">
            <a:xfrm flipV="1">
              <a:off x="2160" y="1440"/>
              <a:ext cx="0" cy="1008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135" name="AutoShape 7"/>
            <p:cNvSpPr>
              <a:spLocks noChangeArrowheads="1"/>
            </p:cNvSpPr>
            <p:nvPr/>
          </p:nvSpPr>
          <p:spPr bwMode="auto">
            <a:xfrm>
              <a:off x="2496" y="1488"/>
              <a:ext cx="126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6" name="AutoShape 8"/>
            <p:cNvSpPr>
              <a:spLocks noChangeArrowheads="1"/>
            </p:cNvSpPr>
            <p:nvPr/>
          </p:nvSpPr>
          <p:spPr bwMode="auto">
            <a:xfrm>
              <a:off x="1728" y="1488"/>
              <a:ext cx="126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7" name="AutoShape 9"/>
            <p:cNvSpPr>
              <a:spLocks noChangeArrowheads="1"/>
            </p:cNvSpPr>
            <p:nvPr/>
          </p:nvSpPr>
          <p:spPr bwMode="auto">
            <a:xfrm>
              <a:off x="2496" y="2256"/>
              <a:ext cx="126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8" name="AutoShape 10"/>
            <p:cNvSpPr>
              <a:spLocks noChangeArrowheads="1"/>
            </p:cNvSpPr>
            <p:nvPr/>
          </p:nvSpPr>
          <p:spPr bwMode="auto">
            <a:xfrm>
              <a:off x="1728" y="2256"/>
              <a:ext cx="126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45" name="AutoShape 17"/>
            <p:cNvSpPr>
              <a:spLocks noChangeArrowheads="1"/>
            </p:cNvSpPr>
            <p:nvPr/>
          </p:nvSpPr>
          <p:spPr bwMode="auto">
            <a:xfrm>
              <a:off x="2496" y="1728"/>
              <a:ext cx="126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46" name="AutoShape 18"/>
            <p:cNvSpPr>
              <a:spLocks noChangeArrowheads="1"/>
            </p:cNvSpPr>
            <p:nvPr/>
          </p:nvSpPr>
          <p:spPr bwMode="auto">
            <a:xfrm>
              <a:off x="2496" y="2016"/>
              <a:ext cx="126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47" name="AutoShape 19"/>
            <p:cNvSpPr>
              <a:spLocks noChangeArrowheads="1"/>
            </p:cNvSpPr>
            <p:nvPr/>
          </p:nvSpPr>
          <p:spPr bwMode="auto">
            <a:xfrm>
              <a:off x="2256" y="1728"/>
              <a:ext cx="126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48" name="AutoShape 20"/>
            <p:cNvSpPr>
              <a:spLocks noChangeArrowheads="1"/>
            </p:cNvSpPr>
            <p:nvPr/>
          </p:nvSpPr>
          <p:spPr bwMode="auto">
            <a:xfrm>
              <a:off x="2256" y="1488"/>
              <a:ext cx="126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49" name="AutoShape 21"/>
            <p:cNvSpPr>
              <a:spLocks noChangeArrowheads="1"/>
            </p:cNvSpPr>
            <p:nvPr/>
          </p:nvSpPr>
          <p:spPr bwMode="auto">
            <a:xfrm>
              <a:off x="1968" y="1488"/>
              <a:ext cx="126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50" name="AutoShape 22"/>
            <p:cNvSpPr>
              <a:spLocks noChangeArrowheads="1"/>
            </p:cNvSpPr>
            <p:nvPr/>
          </p:nvSpPr>
          <p:spPr bwMode="auto">
            <a:xfrm>
              <a:off x="1968" y="1728"/>
              <a:ext cx="126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51" name="AutoShape 23"/>
            <p:cNvSpPr>
              <a:spLocks noChangeArrowheads="1"/>
            </p:cNvSpPr>
            <p:nvPr/>
          </p:nvSpPr>
          <p:spPr bwMode="auto">
            <a:xfrm>
              <a:off x="1968" y="2256"/>
              <a:ext cx="126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52" name="AutoShape 24"/>
            <p:cNvSpPr>
              <a:spLocks noChangeArrowheads="1"/>
            </p:cNvSpPr>
            <p:nvPr/>
          </p:nvSpPr>
          <p:spPr bwMode="auto">
            <a:xfrm>
              <a:off x="1968" y="2016"/>
              <a:ext cx="126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53" name="AutoShape 25"/>
            <p:cNvSpPr>
              <a:spLocks noChangeArrowheads="1"/>
            </p:cNvSpPr>
            <p:nvPr/>
          </p:nvSpPr>
          <p:spPr bwMode="auto">
            <a:xfrm>
              <a:off x="2256" y="2016"/>
              <a:ext cx="126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54" name="AutoShape 26"/>
            <p:cNvSpPr>
              <a:spLocks noChangeArrowheads="1"/>
            </p:cNvSpPr>
            <p:nvPr/>
          </p:nvSpPr>
          <p:spPr bwMode="auto">
            <a:xfrm>
              <a:off x="2256" y="2256"/>
              <a:ext cx="126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55" name="AutoShape 27"/>
            <p:cNvSpPr>
              <a:spLocks noChangeArrowheads="1"/>
            </p:cNvSpPr>
            <p:nvPr/>
          </p:nvSpPr>
          <p:spPr bwMode="auto">
            <a:xfrm>
              <a:off x="1728" y="2016"/>
              <a:ext cx="126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56" name="AutoShape 28"/>
            <p:cNvSpPr>
              <a:spLocks noChangeArrowheads="1"/>
            </p:cNvSpPr>
            <p:nvPr/>
          </p:nvSpPr>
          <p:spPr bwMode="auto">
            <a:xfrm>
              <a:off x="1728" y="1728"/>
              <a:ext cx="126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3429" name="Group 55"/>
          <p:cNvGrpSpPr>
            <a:grpSpLocks/>
          </p:cNvGrpSpPr>
          <p:nvPr/>
        </p:nvGrpSpPr>
        <p:grpSpPr bwMode="auto">
          <a:xfrm>
            <a:off x="5562600" y="2057400"/>
            <a:ext cx="1524000" cy="1371600"/>
            <a:chOff x="2760" y="2012"/>
            <a:chExt cx="1584" cy="1529"/>
          </a:xfrm>
        </p:grpSpPr>
        <p:sp>
          <p:nvSpPr>
            <p:cNvPr id="103440" name="Line 32"/>
            <p:cNvSpPr>
              <a:spLocks noChangeShapeType="1"/>
            </p:cNvSpPr>
            <p:nvPr/>
          </p:nvSpPr>
          <p:spPr bwMode="auto">
            <a:xfrm>
              <a:off x="2807" y="2802"/>
              <a:ext cx="1537" cy="0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41" name="Line 33"/>
            <p:cNvSpPr>
              <a:spLocks noChangeShapeType="1"/>
            </p:cNvSpPr>
            <p:nvPr/>
          </p:nvSpPr>
          <p:spPr bwMode="auto">
            <a:xfrm flipV="1">
              <a:off x="3542" y="2137"/>
              <a:ext cx="0" cy="1269"/>
            </a:xfrm>
            <a:prstGeom prst="line">
              <a:avLst/>
            </a:prstGeom>
            <a:noFill/>
            <a:ln w="127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6162" name="AutoShape 34"/>
            <p:cNvSpPr>
              <a:spLocks noChangeArrowheads="1"/>
            </p:cNvSpPr>
            <p:nvPr/>
          </p:nvSpPr>
          <p:spPr bwMode="auto">
            <a:xfrm>
              <a:off x="3857" y="2352"/>
              <a:ext cx="177" cy="182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63" name="AutoShape 35"/>
            <p:cNvSpPr>
              <a:spLocks noChangeArrowheads="1"/>
            </p:cNvSpPr>
            <p:nvPr/>
          </p:nvSpPr>
          <p:spPr bwMode="auto">
            <a:xfrm>
              <a:off x="3054" y="2322"/>
              <a:ext cx="175" cy="181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64" name="AutoShape 36"/>
            <p:cNvSpPr>
              <a:spLocks noChangeArrowheads="1"/>
            </p:cNvSpPr>
            <p:nvPr/>
          </p:nvSpPr>
          <p:spPr bwMode="auto">
            <a:xfrm>
              <a:off x="3857" y="3063"/>
              <a:ext cx="177" cy="182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65" name="AutoShape 37"/>
            <p:cNvSpPr>
              <a:spLocks noChangeArrowheads="1"/>
            </p:cNvSpPr>
            <p:nvPr/>
          </p:nvSpPr>
          <p:spPr bwMode="auto">
            <a:xfrm>
              <a:off x="3054" y="3063"/>
              <a:ext cx="175" cy="182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67" name="AutoShape 39"/>
            <p:cNvSpPr>
              <a:spLocks noChangeArrowheads="1"/>
            </p:cNvSpPr>
            <p:nvPr/>
          </p:nvSpPr>
          <p:spPr bwMode="auto">
            <a:xfrm>
              <a:off x="3857" y="2693"/>
              <a:ext cx="177" cy="181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68" name="AutoShape 40"/>
            <p:cNvSpPr>
              <a:spLocks noChangeArrowheads="1"/>
            </p:cNvSpPr>
            <p:nvPr/>
          </p:nvSpPr>
          <p:spPr bwMode="auto">
            <a:xfrm>
              <a:off x="3602" y="2569"/>
              <a:ext cx="177" cy="181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69" name="AutoShape 41"/>
            <p:cNvSpPr>
              <a:spLocks noChangeArrowheads="1"/>
            </p:cNvSpPr>
            <p:nvPr/>
          </p:nvSpPr>
          <p:spPr bwMode="auto">
            <a:xfrm>
              <a:off x="3456" y="2322"/>
              <a:ext cx="175" cy="181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71" name="AutoShape 43"/>
            <p:cNvSpPr>
              <a:spLocks noChangeArrowheads="1"/>
            </p:cNvSpPr>
            <p:nvPr/>
          </p:nvSpPr>
          <p:spPr bwMode="auto">
            <a:xfrm>
              <a:off x="3346" y="2569"/>
              <a:ext cx="175" cy="181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72" name="AutoShape 44"/>
            <p:cNvSpPr>
              <a:spLocks noChangeArrowheads="1"/>
            </p:cNvSpPr>
            <p:nvPr/>
          </p:nvSpPr>
          <p:spPr bwMode="auto">
            <a:xfrm>
              <a:off x="3456" y="3063"/>
              <a:ext cx="175" cy="182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73" name="AutoShape 45"/>
            <p:cNvSpPr>
              <a:spLocks noChangeArrowheads="1"/>
            </p:cNvSpPr>
            <p:nvPr/>
          </p:nvSpPr>
          <p:spPr bwMode="auto">
            <a:xfrm>
              <a:off x="3346" y="2817"/>
              <a:ext cx="175" cy="181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74" name="AutoShape 46"/>
            <p:cNvSpPr>
              <a:spLocks noChangeArrowheads="1"/>
            </p:cNvSpPr>
            <p:nvPr/>
          </p:nvSpPr>
          <p:spPr bwMode="auto">
            <a:xfrm>
              <a:off x="3602" y="2817"/>
              <a:ext cx="177" cy="181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77" name="AutoShape 49"/>
            <p:cNvSpPr>
              <a:spLocks noChangeArrowheads="1"/>
            </p:cNvSpPr>
            <p:nvPr/>
          </p:nvSpPr>
          <p:spPr bwMode="auto">
            <a:xfrm>
              <a:off x="3054" y="2693"/>
              <a:ext cx="175" cy="181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78" name="AutoShape 50"/>
            <p:cNvSpPr>
              <a:spLocks noChangeArrowheads="1"/>
            </p:cNvSpPr>
            <p:nvPr/>
          </p:nvSpPr>
          <p:spPr bwMode="auto">
            <a:xfrm>
              <a:off x="3456" y="2012"/>
              <a:ext cx="175" cy="181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79" name="AutoShape 51"/>
            <p:cNvSpPr>
              <a:spLocks noChangeArrowheads="1"/>
            </p:cNvSpPr>
            <p:nvPr/>
          </p:nvSpPr>
          <p:spPr bwMode="auto">
            <a:xfrm>
              <a:off x="4151" y="2693"/>
              <a:ext cx="177" cy="181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0" name="AutoShape 52"/>
            <p:cNvSpPr>
              <a:spLocks noChangeArrowheads="1"/>
            </p:cNvSpPr>
            <p:nvPr/>
          </p:nvSpPr>
          <p:spPr bwMode="auto">
            <a:xfrm>
              <a:off x="2760" y="2693"/>
              <a:ext cx="177" cy="181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1" name="AutoShape 53"/>
            <p:cNvSpPr>
              <a:spLocks noChangeArrowheads="1"/>
            </p:cNvSpPr>
            <p:nvPr/>
          </p:nvSpPr>
          <p:spPr bwMode="auto">
            <a:xfrm>
              <a:off x="3456" y="3360"/>
              <a:ext cx="175" cy="181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rgbClr val="FC0128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3430" name="Group 65"/>
          <p:cNvGrpSpPr>
            <a:grpSpLocks/>
          </p:cNvGrpSpPr>
          <p:nvPr/>
        </p:nvGrpSpPr>
        <p:grpSpPr bwMode="auto">
          <a:xfrm>
            <a:off x="2057400" y="4343400"/>
            <a:ext cx="1447800" cy="1371600"/>
            <a:chOff x="1056" y="2784"/>
            <a:chExt cx="912" cy="864"/>
          </a:xfrm>
        </p:grpSpPr>
        <p:sp>
          <p:nvSpPr>
            <p:cNvPr id="176185" name="AutoShape 57"/>
            <p:cNvSpPr>
              <a:spLocks noChangeArrowheads="1"/>
            </p:cNvSpPr>
            <p:nvPr/>
          </p:nvSpPr>
          <p:spPr bwMode="auto">
            <a:xfrm>
              <a:off x="1824" y="3168"/>
              <a:ext cx="144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6" name="AutoShape 58"/>
            <p:cNvSpPr>
              <a:spLocks noChangeArrowheads="1"/>
            </p:cNvSpPr>
            <p:nvPr/>
          </p:nvSpPr>
          <p:spPr bwMode="auto">
            <a:xfrm>
              <a:off x="1056" y="3168"/>
              <a:ext cx="144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7" name="AutoShape 59"/>
            <p:cNvSpPr>
              <a:spLocks noChangeArrowheads="1"/>
            </p:cNvSpPr>
            <p:nvPr/>
          </p:nvSpPr>
          <p:spPr bwMode="auto">
            <a:xfrm>
              <a:off x="1440" y="2784"/>
              <a:ext cx="144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8" name="AutoShape 60"/>
            <p:cNvSpPr>
              <a:spLocks noChangeArrowheads="1"/>
            </p:cNvSpPr>
            <p:nvPr/>
          </p:nvSpPr>
          <p:spPr bwMode="auto">
            <a:xfrm>
              <a:off x="1440" y="3504"/>
              <a:ext cx="144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9" name="AutoShape 61"/>
            <p:cNvSpPr>
              <a:spLocks noChangeArrowheads="1"/>
            </p:cNvSpPr>
            <p:nvPr/>
          </p:nvSpPr>
          <p:spPr bwMode="auto">
            <a:xfrm>
              <a:off x="1152" y="2880"/>
              <a:ext cx="144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90" name="AutoShape 62"/>
            <p:cNvSpPr>
              <a:spLocks noChangeArrowheads="1"/>
            </p:cNvSpPr>
            <p:nvPr/>
          </p:nvSpPr>
          <p:spPr bwMode="auto">
            <a:xfrm>
              <a:off x="1728" y="2928"/>
              <a:ext cx="144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91" name="AutoShape 63"/>
            <p:cNvSpPr>
              <a:spLocks noChangeArrowheads="1"/>
            </p:cNvSpPr>
            <p:nvPr/>
          </p:nvSpPr>
          <p:spPr bwMode="auto">
            <a:xfrm>
              <a:off x="1680" y="3408"/>
              <a:ext cx="144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92" name="AutoShape 64"/>
            <p:cNvSpPr>
              <a:spLocks noChangeArrowheads="1"/>
            </p:cNvSpPr>
            <p:nvPr/>
          </p:nvSpPr>
          <p:spPr bwMode="auto">
            <a:xfrm>
              <a:off x="1200" y="3408"/>
              <a:ext cx="144" cy="144"/>
            </a:xfrm>
            <a:prstGeom prst="star5">
              <a:avLst/>
            </a:prstGeom>
            <a:solidFill>
              <a:srgbClr val="FC0128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102C0728-4310-4C2D-9E6C-FB7BCA95069E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41</a:t>
            </a:fld>
            <a:endParaRPr lang="en-US" altLang="en-US" sz="80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552450" y="165100"/>
            <a:ext cx="8072438" cy="1143000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Voicegrade</a:t>
            </a:r>
            <a:r>
              <a:rPr lang="en-US" dirty="0"/>
              <a:t> modem constellations</a:t>
            </a:r>
          </a:p>
        </p:txBody>
      </p:sp>
      <p:pic>
        <p:nvPicPr>
          <p:cNvPr id="104451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14" r="36595"/>
          <a:stretch>
            <a:fillRect/>
          </a:stretch>
        </p:blipFill>
        <p:spPr>
          <a:xfrm>
            <a:off x="2971800" y="1066800"/>
            <a:ext cx="2971800" cy="5534025"/>
          </a:xfrm>
        </p:spPr>
      </p:pic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 dirty="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42D49D73-151D-4971-B3F6-90E03E378CC1}" type="slidenum">
              <a:rPr lang="en-US" altLang="en-US" sz="80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eaLnBrk="1" hangingPunct="1"/>
              <a:t>42</a:t>
            </a:fld>
            <a:endParaRPr lang="en-US" altLang="en-US" sz="800" dirty="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516988" y="1308100"/>
            <a:ext cx="8444132" cy="4909820"/>
          </a:xfrm>
        </p:spPr>
        <p:txBody>
          <a:bodyPr/>
          <a:lstStyle/>
          <a:p>
            <a:pPr marL="0" indent="0" defTabSz="463550">
              <a:buNone/>
            </a:pPr>
            <a:r>
              <a:rPr lang="en-US" dirty="0"/>
              <a:t>QAM (including PSK as a special case) is a very efficient modulation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approaching the Shannon capacity for simple bandpass channels</a:t>
            </a:r>
          </a:p>
          <a:p>
            <a:pPr marL="0" indent="0" defTabSz="463550">
              <a:buNone/>
            </a:pPr>
            <a:r>
              <a:rPr lang="en-US" dirty="0"/>
              <a:t>But the spectrum of a QAM signal is </a:t>
            </a:r>
            <a:r>
              <a:rPr lang="en-US" i="1" dirty="0"/>
              <a:t>inflexible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like all discretely keyed modulations of a single carrier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	it is a </a:t>
            </a:r>
            <a:r>
              <a:rPr lang="en-US" dirty="0" err="1"/>
              <a:t>sinc</a:t>
            </a:r>
            <a:r>
              <a:rPr lang="en-US" dirty="0"/>
              <a:t> centered at f</a:t>
            </a:r>
            <a:r>
              <a:rPr lang="en-US" sz="2400" b="1" baseline="-25000" dirty="0"/>
              <a:t>c</a:t>
            </a:r>
            <a:r>
              <a:rPr lang="en-US" dirty="0"/>
              <a:t> with first zeros at f</a:t>
            </a:r>
            <a:r>
              <a:rPr lang="en-US" b="1" baseline="-25000" dirty="0"/>
              <a:t>c</a:t>
            </a:r>
            <a:r>
              <a:rPr lang="en-US" dirty="0"/>
              <a:t> </a:t>
            </a:r>
            <a:r>
              <a:rPr lang="en-US" b="1" dirty="0"/>
              <a:t>±</a:t>
            </a:r>
            <a:r>
              <a:rPr lang="en-US" dirty="0"/>
              <a:t> symbol-rate</a:t>
            </a:r>
          </a:p>
          <a:p>
            <a:pPr marL="0" indent="0" defTabSz="463550">
              <a:buNone/>
            </a:pPr>
            <a:r>
              <a:rPr lang="en-US" dirty="0"/>
              <a:t>The spectrum can be shaped using a Tomlinson </a:t>
            </a:r>
            <a:r>
              <a:rPr lang="en-US" dirty="0" err="1"/>
              <a:t>precoder</a:t>
            </a:r>
            <a:endParaRPr lang="en-US" dirty="0"/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but this requires a feedback channel and precomputing the filter</a:t>
            </a:r>
          </a:p>
          <a:p>
            <a:pPr marL="0" indent="0" defTabSz="463550">
              <a:buNone/>
            </a:pPr>
            <a:r>
              <a:rPr lang="en-US" dirty="0"/>
              <a:t>So, QAM does not lend itself to water-pouring</a:t>
            </a:r>
          </a:p>
          <a:p>
            <a:pPr marL="0" indent="0" defTabSz="463550">
              <a:buNone/>
            </a:pPr>
            <a:r>
              <a:rPr lang="en-US" dirty="0"/>
              <a:t>The trick is to use Frequency Domain Multiplexing</a:t>
            </a:r>
          </a:p>
          <a:p>
            <a:pPr marL="0" indent="0" defTabSz="463550">
              <a:buNone/>
            </a:pPr>
            <a:r>
              <a:rPr lang="en-US" dirty="0"/>
              <a:t>We saw FDM as a technique to mux different information sources</a:t>
            </a:r>
          </a:p>
          <a:p>
            <a:pPr marL="0" indent="0" defTabSz="463550">
              <a:buNone/>
            </a:pPr>
            <a:r>
              <a:rPr lang="en-US" dirty="0"/>
              <a:t>Here we divide a single information stream into blocks of bits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	and mux them together using distinct sub-carriers</a:t>
            </a:r>
          </a:p>
          <a:p>
            <a:pPr marL="0" indent="0" defTabSz="463550">
              <a:buNone/>
            </a:pPr>
            <a:r>
              <a:rPr lang="en-US" dirty="0"/>
              <a:t>Each sub-carrier signal can </a:t>
            </a:r>
          </a:p>
          <a:p>
            <a:pPr defTabSz="463550">
              <a:spcBef>
                <a:spcPts val="0"/>
              </a:spcBef>
            </a:pPr>
            <a:r>
              <a:rPr lang="en-US" dirty="0"/>
              <a:t>have its own power level</a:t>
            </a:r>
          </a:p>
          <a:p>
            <a:pPr defTabSz="463550">
              <a:spcBef>
                <a:spcPts val="0"/>
              </a:spcBef>
            </a:pPr>
            <a:r>
              <a:rPr lang="en-US" dirty="0"/>
              <a:t>use its own modulation technique (PSK, QPSK, 16QAM, 64QAM, ...)</a:t>
            </a:r>
          </a:p>
          <a:p>
            <a:pPr marL="0" indent="0" defTabSz="463550">
              <a:spcBef>
                <a:spcPts val="0"/>
              </a:spcBef>
              <a:buNone/>
            </a:pPr>
            <a:r>
              <a:rPr lang="en-US" dirty="0"/>
              <a:t>thus directly implementing water pouring</a:t>
            </a:r>
          </a:p>
          <a:p>
            <a:pPr marL="0" indent="0" defTabSz="463550">
              <a:buNone/>
            </a:pPr>
            <a:endParaRPr lang="en-US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85088" y="6618288"/>
            <a:ext cx="1458912" cy="239712"/>
          </a:xfrm>
        </p:spPr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 dirty="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63A4AB5F-75CE-4BA8-8BA0-94A3C6269421}" type="slidenum">
              <a:rPr lang="en-US" altLang="en-US" sz="800" smtClean="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43</a:t>
            </a:fld>
            <a:endParaRPr lang="en-US" altLang="en-US" sz="800" dirty="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532619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6942" y="165100"/>
            <a:ext cx="7597946" cy="1143000"/>
          </a:xfrm>
        </p:spPr>
        <p:txBody>
          <a:bodyPr/>
          <a:lstStyle/>
          <a:p>
            <a:r>
              <a:rPr lang="en-US" dirty="0"/>
              <a:t>FDM combats ISI but creates ICI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22031" y="1567410"/>
            <a:ext cx="8412479" cy="4114800"/>
          </a:xfrm>
        </p:spPr>
        <p:txBody>
          <a:bodyPr/>
          <a:lstStyle/>
          <a:p>
            <a:pPr>
              <a:spcBef>
                <a:spcPts val="1200"/>
              </a:spcBef>
              <a:buNone/>
            </a:pPr>
            <a:r>
              <a:rPr lang="en-US" altLang="en-US" dirty="0"/>
              <a:t>FDM uses many </a:t>
            </a:r>
            <a:r>
              <a:rPr lang="en-US" altLang="en-US" dirty="0" err="1"/>
              <a:t>subchannels</a:t>
            </a:r>
            <a:r>
              <a:rPr lang="en-US" altLang="en-US" dirty="0"/>
              <a:t>, each with low bandwidth but low data rate</a:t>
            </a:r>
          </a:p>
          <a:p>
            <a:pPr>
              <a:spcBef>
                <a:spcPts val="1200"/>
              </a:spcBef>
              <a:buNone/>
            </a:pPr>
            <a:endParaRPr lang="en-US" altLang="en-US" dirty="0"/>
          </a:p>
          <a:p>
            <a:pPr>
              <a:spcBef>
                <a:spcPts val="1200"/>
              </a:spcBef>
              <a:buNone/>
            </a:pPr>
            <a:endParaRPr lang="en-US" altLang="en-US" dirty="0"/>
          </a:p>
          <a:p>
            <a:pPr>
              <a:spcBef>
                <a:spcPts val="1200"/>
              </a:spcBef>
              <a:buNone/>
            </a:pPr>
            <a:endParaRPr lang="en-US" altLang="en-US" dirty="0"/>
          </a:p>
          <a:p>
            <a:pPr>
              <a:spcBef>
                <a:spcPts val="1200"/>
              </a:spcBef>
              <a:buNone/>
            </a:pPr>
            <a:endParaRPr lang="en-US" altLang="en-US" dirty="0"/>
          </a:p>
          <a:p>
            <a:pPr>
              <a:spcBef>
                <a:spcPts val="1200"/>
              </a:spcBef>
              <a:buNone/>
            </a:pPr>
            <a:r>
              <a:rPr lang="en-US" altLang="en-US" dirty="0"/>
              <a:t>Since the data rate is low, there is essentially no ISI</a:t>
            </a:r>
          </a:p>
          <a:p>
            <a:pPr>
              <a:spcBef>
                <a:spcPts val="1200"/>
              </a:spcBef>
              <a:buNone/>
            </a:pPr>
            <a:r>
              <a:rPr lang="en-US" altLang="en-US" dirty="0"/>
              <a:t>And since each </a:t>
            </a:r>
            <a:r>
              <a:rPr lang="en-US" altLang="en-US" dirty="0" err="1"/>
              <a:t>subchannel</a:t>
            </a:r>
            <a:r>
              <a:rPr lang="en-US" altLang="en-US" dirty="0"/>
              <a:t> is localized in frequency</a:t>
            </a:r>
          </a:p>
          <a:p>
            <a:pPr>
              <a:spcBef>
                <a:spcPts val="0"/>
              </a:spcBef>
              <a:buNone/>
            </a:pPr>
            <a:r>
              <a:rPr lang="en-US" altLang="en-US" dirty="0"/>
              <a:t>	we can perform equalization in the frequency domain (FEQ)</a:t>
            </a:r>
          </a:p>
          <a:p>
            <a:pPr>
              <a:spcBef>
                <a:spcPts val="0"/>
              </a:spcBef>
              <a:buNone/>
            </a:pPr>
            <a:r>
              <a:rPr lang="en-US" altLang="en-US" dirty="0"/>
              <a:t>	i.e., simply multiply each frequency and shift its phase</a:t>
            </a:r>
          </a:p>
          <a:p>
            <a:pPr>
              <a:spcBef>
                <a:spcPts val="1200"/>
              </a:spcBef>
              <a:buNone/>
            </a:pPr>
            <a:r>
              <a:rPr lang="en-US" altLang="en-US" dirty="0"/>
              <a:t>But, we need to space the sub-carriers far enough apart</a:t>
            </a:r>
          </a:p>
          <a:p>
            <a:pPr>
              <a:spcBef>
                <a:spcPts val="0"/>
              </a:spcBef>
              <a:buNone/>
            </a:pPr>
            <a:r>
              <a:rPr lang="en-US" altLang="en-US" dirty="0"/>
              <a:t>	to avoid </a:t>
            </a:r>
            <a:r>
              <a:rPr lang="en-US" altLang="en-US" b="1" dirty="0" err="1"/>
              <a:t>I</a:t>
            </a:r>
            <a:r>
              <a:rPr lang="en-US" altLang="en-US" dirty="0" err="1"/>
              <a:t>nter</a:t>
            </a:r>
            <a:r>
              <a:rPr lang="en-US" altLang="en-US" b="1" dirty="0" err="1"/>
              <a:t>C</a:t>
            </a:r>
            <a:r>
              <a:rPr lang="en-US" altLang="en-US" dirty="0" err="1"/>
              <a:t>hannel</a:t>
            </a:r>
            <a:r>
              <a:rPr lang="en-US" altLang="en-US" dirty="0"/>
              <a:t> </a:t>
            </a:r>
            <a:r>
              <a:rPr lang="en-US" altLang="en-US" b="1" dirty="0"/>
              <a:t>I</a:t>
            </a:r>
            <a:r>
              <a:rPr lang="en-US" altLang="en-US" dirty="0"/>
              <a:t>nterference</a:t>
            </a:r>
          </a:p>
          <a:p>
            <a:pPr>
              <a:spcBef>
                <a:spcPts val="1200"/>
              </a:spcBef>
              <a:buNone/>
            </a:pPr>
            <a:r>
              <a:rPr lang="en-US" altLang="en-US" dirty="0"/>
              <a:t>This squanders bandwidth, distancing us from the Shannon capacity</a:t>
            </a:r>
          </a:p>
          <a:p>
            <a:pPr>
              <a:spcBef>
                <a:spcPts val="0"/>
              </a:spcBef>
              <a:buNone/>
            </a:pPr>
            <a:r>
              <a:rPr lang="en-US" dirty="0"/>
              <a:t>	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0203" y="2059156"/>
            <a:ext cx="3057525" cy="1838325"/>
          </a:xfrm>
          <a:prstGeom prst="rect">
            <a:avLst/>
          </a:prstGeom>
        </p:spPr>
      </p:pic>
      <p:sp>
        <p:nvSpPr>
          <p:cNvPr id="6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85088" y="6618288"/>
            <a:ext cx="1458912" cy="239712"/>
          </a:xfrm>
        </p:spPr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 dirty="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C21BDBAD-0045-4273-BB46-0080BFF097D4}" type="slidenum">
              <a:rPr lang="en-US" altLang="en-US" sz="800" smtClean="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44</a:t>
            </a:fld>
            <a:endParaRPr lang="en-US" altLang="en-US" sz="800" dirty="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160762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OFDM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295508" y="1033276"/>
            <a:ext cx="8329380" cy="467614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itchFamily="2" charset="2"/>
              <a:buNone/>
            </a:pPr>
            <a:r>
              <a:rPr lang="en-US" altLang="en-US" sz="2000" dirty="0"/>
              <a:t>The solution is called Orthogonal FDM (OFDM)</a:t>
            </a:r>
          </a:p>
          <a:p>
            <a:r>
              <a:rPr lang="en-US" altLang="en-US" sz="2000" dirty="0"/>
              <a:t>all sub-channels use the same symbol rate (even if different modulations) </a:t>
            </a:r>
          </a:p>
          <a:p>
            <a:r>
              <a:rPr lang="en-US" altLang="en-US" sz="2000" dirty="0"/>
              <a:t>sub-carriers are spaced at precisely the symbol rate</a:t>
            </a:r>
          </a:p>
          <a:p>
            <a:r>
              <a:rPr lang="en-US" altLang="en-US" dirty="0"/>
              <a:t>the sub-carriers are the precisely </a:t>
            </a:r>
            <a:r>
              <a:rPr lang="en-US" altLang="en-US" sz="2000" dirty="0"/>
              <a:t>orthogonal </a:t>
            </a:r>
          </a:p>
          <a:p>
            <a:pPr marL="338138" lvl="1" indent="0">
              <a:spcBef>
                <a:spcPts val="0"/>
              </a:spcBef>
              <a:buNone/>
            </a:pPr>
            <a:r>
              <a:rPr lang="en-US" altLang="en-US" dirty="0"/>
              <a:t>and hence do not interfere with each other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ICI is eliminated with no guard frequencies needed</a:t>
            </a:r>
          </a:p>
          <a:p>
            <a:r>
              <a:rPr lang="en-US" altLang="en-US" dirty="0"/>
              <a:t>simple implementation based on the FFT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en-US" sz="2000" dirty="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4441525" y="5531003"/>
          <a:ext cx="2490930" cy="105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5" name="VISIO" r:id="rId3" imgW="3715560" imgH="1865520" progId="Visio.Drawing.5">
                  <p:embed/>
                </p:oleObj>
              </mc:Choice>
              <mc:Fallback>
                <p:oleObj name="VISIO" r:id="rId3" imgW="3715560" imgH="1865520" progId="Visio.Drawing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1525" y="5531003"/>
                        <a:ext cx="2490930" cy="105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81792" y="5709422"/>
            <a:ext cx="2099916" cy="107513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6467" y="3277772"/>
            <a:ext cx="8222731" cy="1412167"/>
          </a:xfrm>
          <a:prstGeom prst="rect">
            <a:avLst/>
          </a:prstGeom>
        </p:spPr>
      </p:pic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85088" y="6618288"/>
            <a:ext cx="1458912" cy="239712"/>
          </a:xfrm>
        </p:spPr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 dirty="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78E53434-7A05-46D1-81F0-1400A46DC900}" type="slidenum">
              <a:rPr lang="en-US" altLang="en-US" sz="800" smtClean="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</a:t>
            </a:fld>
            <a:endParaRPr lang="en-US" altLang="en-US" sz="800" dirty="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403571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5100"/>
            <a:ext cx="7939088" cy="1143000"/>
          </a:xfrm>
        </p:spPr>
        <p:txBody>
          <a:bodyPr/>
          <a:lstStyle/>
          <a:p>
            <a:r>
              <a:rPr lang="en-US" dirty="0"/>
              <a:t>Why are the channels orthogonal?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16774" y="1214660"/>
                <a:ext cx="8147398" cy="4114800"/>
              </a:xfrm>
            </p:spPr>
            <p:txBody>
              <a:bodyPr/>
              <a:lstStyle/>
              <a:p>
                <a:pPr marL="0" indent="0" defTabSz="463550">
                  <a:buNone/>
                </a:pPr>
                <a:r>
                  <a:rPr lang="en-US" dirty="0"/>
                  <a:t>Let’s look at the baseband signal 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	where all sub-carriers are multiples of the symbol rate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	so that there are an integral number of sinusoid cycles in a symbol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endParaRPr lang="en-US" dirty="0"/>
              </a:p>
              <a:p>
                <a:pPr marL="0" indent="0" defTabSz="463550">
                  <a:spcBef>
                    <a:spcPts val="0"/>
                  </a:spcBef>
                  <a:buNone/>
                </a:pPr>
                <a:endParaRPr lang="en-US" dirty="0"/>
              </a:p>
              <a:p>
                <a:pPr marL="0" indent="0" defTabSz="463550">
                  <a:spcBef>
                    <a:spcPts val="0"/>
                  </a:spcBef>
                  <a:buNone/>
                </a:pPr>
                <a:endParaRPr lang="en-US" dirty="0"/>
              </a:p>
              <a:p>
                <a:pPr marL="0" indent="0" defTabSz="463550">
                  <a:spcBef>
                    <a:spcPts val="0"/>
                  </a:spcBef>
                  <a:buNone/>
                </a:pPr>
                <a:endParaRPr lang="en-US" dirty="0"/>
              </a:p>
              <a:p>
                <a:pPr marL="0" indent="0" defTabSz="463550">
                  <a:spcBef>
                    <a:spcPts val="0"/>
                  </a:spcBef>
                  <a:buNone/>
                </a:pPr>
                <a:endParaRPr lang="en-US" dirty="0"/>
              </a:p>
              <a:p>
                <a:pPr marL="0" indent="0" defTabSz="463550">
                  <a:spcBef>
                    <a:spcPts val="0"/>
                  </a:spcBef>
                  <a:buNone/>
                </a:pPr>
                <a:endParaRPr lang="en-US" dirty="0"/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Any two such signals are precisely orthogonal</a:t>
                </a:r>
              </a:p>
              <a:p>
                <a:pPr marL="0" indent="0" algn="ctr" defTabSz="46355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m:rPr>
                                <m:sty m:val="p"/>
                              </m:rPr>
                              <a:rPr lang="el-GR" b="0" i="1" smtClean="0">
                                <a:latin typeface="Cambria Math" panose="02040503050406030204" pitchFamily="18" charset="0"/>
                              </a:rPr>
                              <m:t>π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i="1" smtClean="0">
                                <a:latin typeface="Cambria Math" panose="02040503050406030204" pitchFamily="18" charset="0"/>
                              </a:rPr>
                              <m:t>ω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p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sSub>
                              <m:sSub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l-GR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n-US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e>
                    </m:nary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l-GR" i="1"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𝑑𝑡</m:t>
                    </m:r>
                  </m:oMath>
                </a14:m>
                <a:r>
                  <a:rPr lang="en-US" dirty="0"/>
                  <a:t> = 0  </a:t>
                </a:r>
                <a:r>
                  <a:rPr lang="en-US" sz="1200" dirty="0"/>
                  <a:t>(the only requirement is for a whole number of cycles of sin </a:t>
                </a:r>
                <a:r>
                  <a:rPr lang="el-GR" sz="1200" b="1" dirty="0"/>
                  <a:t>Δω</a:t>
                </a:r>
                <a:r>
                  <a:rPr lang="en-US" sz="1200" dirty="0"/>
                  <a:t> t !)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and the same is true if we arbitrarily phase shift or amplify the signals</a:t>
                </a:r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6774" y="1214660"/>
                <a:ext cx="8147398" cy="4114800"/>
              </a:xfrm>
              <a:blipFill rotWithShape="0">
                <a:blip r:embed="rId2"/>
                <a:stretch>
                  <a:fillRect l="-748" t="-593" r="-1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979" y="2282578"/>
            <a:ext cx="7750098" cy="16645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076" y="5329460"/>
            <a:ext cx="7750098" cy="1050703"/>
          </a:xfrm>
          <a:prstGeom prst="rect">
            <a:avLst/>
          </a:prstGeom>
        </p:spPr>
      </p:pic>
      <p:sp>
        <p:nvSpPr>
          <p:cNvPr id="6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85088" y="6618288"/>
            <a:ext cx="1458912" cy="239712"/>
          </a:xfrm>
        </p:spPr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 dirty="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D62A0D18-3F45-4134-9FE4-3A0163F6E1D2}" type="slidenum">
              <a:rPr lang="en-US" altLang="en-US" sz="800" smtClean="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</a:t>
            </a:fld>
            <a:endParaRPr lang="en-US" altLang="en-US" sz="800" dirty="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766172"/>
      </p:ext>
    </p:extLst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FFT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6682" y="1086132"/>
                <a:ext cx="8475964" cy="4114800"/>
              </a:xfrm>
            </p:spPr>
            <p:txBody>
              <a:bodyPr/>
              <a:lstStyle/>
              <a:p>
                <a:pPr marL="0" indent="0" defTabSz="463550">
                  <a:buNone/>
                </a:pPr>
                <a:r>
                  <a:rPr lang="en-US" dirty="0"/>
                  <a:t>In order to transmit each sub-channel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	we should modulate a baseband signal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	up-mix each to the desired sub-carrier frequency (multiply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𝑖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US" dirty="0"/>
                  <a:t>)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	and add the sub-channels together</a:t>
                </a:r>
              </a:p>
              <a:p>
                <a:pPr marL="0" indent="0" defTabSz="463550">
                  <a:buNone/>
                </a:pPr>
                <a:endParaRPr lang="en-US" dirty="0"/>
              </a:p>
              <a:p>
                <a:pPr marL="0" indent="0" defTabSz="463550">
                  <a:buNone/>
                </a:pPr>
                <a:endParaRPr lang="en-US" dirty="0"/>
              </a:p>
              <a:p>
                <a:pPr marL="0" indent="0" defTabSz="463550">
                  <a:buNone/>
                </a:pPr>
                <a:endParaRPr lang="en-US" dirty="0"/>
              </a:p>
              <a:p>
                <a:pPr marL="0" indent="0" defTabSz="463550">
                  <a:buNone/>
                </a:pPr>
                <a:endParaRPr lang="en-US" dirty="0"/>
              </a:p>
              <a:p>
                <a:pPr marL="0" indent="0" defTabSz="463550">
                  <a:buNone/>
                </a:pPr>
                <a:endParaRPr lang="en-US" dirty="0"/>
              </a:p>
              <a:p>
                <a:pPr marL="0" indent="0" defTabSz="463550">
                  <a:buNone/>
                </a:pPr>
                <a:endParaRPr lang="en-US" dirty="0"/>
              </a:p>
              <a:p>
                <a:pPr marL="0" indent="0" defTabSz="463550">
                  <a:buNone/>
                </a:pPr>
                <a:endParaRPr lang="en-US" dirty="0"/>
              </a:p>
              <a:p>
                <a:pPr marL="0" indent="0" defTabSz="463550">
                  <a:buNone/>
                </a:pPr>
                <a:endParaRPr lang="en-US" dirty="0"/>
              </a:p>
              <a:p>
                <a:pPr marL="0" indent="0" defTabSz="463550">
                  <a:buNone/>
                </a:pPr>
                <a:r>
                  <a:rPr lang="en-US" dirty="0"/>
                  <a:t>The </a:t>
                </a:r>
                <a:r>
                  <a:rPr lang="en-US" dirty="0" err="1"/>
                  <a:t>upmixing</a:t>
                </a:r>
                <a:r>
                  <a:rPr lang="en-US" dirty="0"/>
                  <a:t> can be performed in parallel for all sub-carriers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	by the inverse Fourier transform  </a:t>
                </a:r>
                <a:r>
                  <a:rPr lang="en-US" sz="1800" dirty="0"/>
                  <a:t>(Zimmerman and Kirsch 1967)</a:t>
                </a:r>
              </a:p>
              <a:p>
                <a:pPr marL="0" indent="0" defTabSz="463550">
                  <a:spcBef>
                    <a:spcPts val="0"/>
                  </a:spcBef>
                  <a:buNone/>
                </a:pPr>
                <a:r>
                  <a:rPr lang="en-US" dirty="0"/>
                  <a:t>and the FFT does it quickly    </a:t>
                </a:r>
                <a:r>
                  <a:rPr lang="en-US" sz="1800" dirty="0"/>
                  <a:t>(Weinstein and Ebert 1969)</a:t>
                </a:r>
              </a:p>
            </p:txBody>
          </p:sp>
        </mc:Choice>
        <mc:Fallback xmlns="">
          <p:sp>
            <p:nvSpPr>
              <p:cNvPr id="3" name="Tex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6682" y="1086132"/>
                <a:ext cx="8475964" cy="4114800"/>
              </a:xfrm>
              <a:blipFill rotWithShape="0">
                <a:blip r:embed="rId2"/>
                <a:stretch>
                  <a:fillRect l="-719" t="-593" b="-33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534572" y="2586147"/>
            <a:ext cx="8106920" cy="2849823"/>
            <a:chOff x="534572" y="2740895"/>
            <a:chExt cx="8106920" cy="2849823"/>
          </a:xfrm>
        </p:grpSpPr>
        <p:cxnSp>
          <p:nvCxnSpPr>
            <p:cNvPr id="6" name="Straight Connector 5"/>
            <p:cNvCxnSpPr>
              <a:stCxn id="10" idx="2"/>
            </p:cNvCxnSpPr>
            <p:nvPr/>
          </p:nvCxnSpPr>
          <p:spPr>
            <a:xfrm flipH="1">
              <a:off x="3124311" y="2968837"/>
              <a:ext cx="1694978" cy="24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>
              <a:off x="1756427" y="4079764"/>
              <a:ext cx="962238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>
              <a:off x="3124311" y="3764050"/>
              <a:ext cx="1523985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stCxn id="50" idx="0"/>
              <a:endCxn id="10" idx="2"/>
            </p:cNvCxnSpPr>
            <p:nvPr/>
          </p:nvCxnSpPr>
          <p:spPr>
            <a:xfrm flipH="1" flipV="1">
              <a:off x="4819289" y="2968837"/>
              <a:ext cx="1014758" cy="1001754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 flipH="1">
              <a:off x="4484752" y="2818295"/>
              <a:ext cx="334537" cy="30108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4522593" y="2862388"/>
              <a:ext cx="236553" cy="212897"/>
            </a:xfrm>
            <a:prstGeom prst="line">
              <a:avLst/>
            </a:prstGeom>
            <a:ln w="3810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 flipV="1">
              <a:off x="4522593" y="2850726"/>
              <a:ext cx="236553" cy="212897"/>
            </a:xfrm>
            <a:prstGeom prst="line">
              <a:avLst/>
            </a:prstGeom>
            <a:ln w="3810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 flipH="1">
              <a:off x="4477316" y="3606318"/>
              <a:ext cx="334537" cy="30108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/>
            <p:nvPr/>
          </p:nvCxnSpPr>
          <p:spPr>
            <a:xfrm flipH="1">
              <a:off x="4515157" y="3650411"/>
              <a:ext cx="236553" cy="212897"/>
            </a:xfrm>
            <a:prstGeom prst="line">
              <a:avLst/>
            </a:prstGeom>
            <a:ln w="3810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H="1" flipV="1">
              <a:off x="4537459" y="3649900"/>
              <a:ext cx="236553" cy="212897"/>
            </a:xfrm>
            <a:prstGeom prst="line">
              <a:avLst/>
            </a:prstGeom>
            <a:ln w="3810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 flipH="1">
              <a:off x="3408558" y="2818295"/>
              <a:ext cx="808563" cy="3010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>
              <a:endCxn id="10" idx="4"/>
            </p:cNvCxnSpPr>
            <p:nvPr/>
          </p:nvCxnSpPr>
          <p:spPr>
            <a:xfrm flipH="1" flipV="1">
              <a:off x="4652020" y="3119378"/>
              <a:ext cx="3716" cy="200721"/>
            </a:xfrm>
            <a:prstGeom prst="straightConnector1">
              <a:avLst/>
            </a:prstGeom>
            <a:ln w="38100">
              <a:solidFill>
                <a:srgbClr val="4D494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 flipV="1">
              <a:off x="4640866" y="3907304"/>
              <a:ext cx="3716" cy="200721"/>
            </a:xfrm>
            <a:prstGeom prst="straightConnector1">
              <a:avLst/>
            </a:prstGeom>
            <a:ln w="38100">
              <a:solidFill>
                <a:srgbClr val="4D494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 flipH="1">
              <a:off x="4248720" y="3273489"/>
              <a:ext cx="769431" cy="237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100" b="1" dirty="0">
                  <a:latin typeface="+mn-lt"/>
                </a:rPr>
                <a:t>sin(</a:t>
              </a:r>
              <a:r>
                <a:rPr lang="el-GR" sz="1100" b="1" dirty="0">
                  <a:latin typeface="+mn-lt"/>
                </a:rPr>
                <a:t>ω</a:t>
              </a:r>
              <a:r>
                <a:rPr lang="en-US" sz="1400" b="1" baseline="-25000" dirty="0">
                  <a:latin typeface="+mn-lt"/>
                </a:rPr>
                <a:t>1</a:t>
              </a:r>
              <a:r>
                <a:rPr lang="en-US" sz="1100" b="1" dirty="0">
                  <a:latin typeface="+mn-lt"/>
                </a:rPr>
                <a:t>t)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 flipH="1">
              <a:off x="4259870" y="4079764"/>
              <a:ext cx="769431" cy="237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100" b="1" dirty="0">
                  <a:latin typeface="+mn-lt"/>
                </a:rPr>
                <a:t>sin(</a:t>
              </a:r>
              <a:r>
                <a:rPr lang="el-GR" sz="1100" b="1" dirty="0">
                  <a:latin typeface="+mn-lt"/>
                </a:rPr>
                <a:t>ω</a:t>
              </a:r>
              <a:r>
                <a:rPr lang="en-US" sz="1400" b="1" baseline="-25000" dirty="0">
                  <a:latin typeface="+mn-lt"/>
                </a:rPr>
                <a:t>2</a:t>
              </a:r>
              <a:r>
                <a:rPr lang="en-US" sz="1100" b="1" dirty="0">
                  <a:latin typeface="+mn-lt"/>
                </a:rPr>
                <a:t>t)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 flipH="1">
              <a:off x="3367669" y="2863749"/>
              <a:ext cx="886625" cy="236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100" b="1" dirty="0">
                  <a:latin typeface="+mn-lt"/>
                </a:rPr>
                <a:t>modulator</a:t>
              </a:r>
            </a:p>
          </p:txBody>
        </p:sp>
        <p:cxnSp>
          <p:nvCxnSpPr>
            <p:cNvPr id="29" name="Straight Connector 28"/>
            <p:cNvCxnSpPr/>
            <p:nvPr/>
          </p:nvCxnSpPr>
          <p:spPr>
            <a:xfrm flipH="1">
              <a:off x="2783957" y="4552067"/>
              <a:ext cx="1955180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 flipH="1">
              <a:off x="4481030" y="4394335"/>
              <a:ext cx="334537" cy="30108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 flipH="1">
              <a:off x="4518871" y="4438428"/>
              <a:ext cx="236553" cy="212897"/>
            </a:xfrm>
            <a:prstGeom prst="line">
              <a:avLst/>
            </a:prstGeom>
            <a:ln w="3810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 flipV="1">
              <a:off x="4541173" y="4437917"/>
              <a:ext cx="236553" cy="212897"/>
            </a:xfrm>
            <a:prstGeom prst="line">
              <a:avLst/>
            </a:prstGeom>
            <a:ln w="3810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H="1" flipV="1">
              <a:off x="4644580" y="4695321"/>
              <a:ext cx="3716" cy="200721"/>
            </a:xfrm>
            <a:prstGeom prst="straightConnector1">
              <a:avLst/>
            </a:prstGeom>
            <a:ln w="38100">
              <a:solidFill>
                <a:srgbClr val="4D494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 flipH="1">
              <a:off x="4263584" y="4867781"/>
              <a:ext cx="769431" cy="23750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100" b="1" dirty="0">
                  <a:latin typeface="+mn-lt"/>
                </a:rPr>
                <a:t>sin(</a:t>
              </a:r>
              <a:r>
                <a:rPr lang="el-GR" sz="1100" b="1" dirty="0">
                  <a:latin typeface="+mn-lt"/>
                </a:rPr>
                <a:t>ω</a:t>
              </a:r>
              <a:r>
                <a:rPr lang="en-US" sz="1400" b="1" baseline="-25000" dirty="0">
                  <a:latin typeface="+mn-lt"/>
                </a:rPr>
                <a:t>3</a:t>
              </a:r>
              <a:r>
                <a:rPr lang="en-US" sz="1100" b="1" dirty="0">
                  <a:latin typeface="+mn-lt"/>
                </a:rPr>
                <a:t>t)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 flipH="1">
              <a:off x="3439276" y="4811146"/>
              <a:ext cx="758283" cy="7795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50000"/>
                </a:lnSpc>
              </a:pPr>
              <a:r>
                <a:rPr lang="en-US" sz="2800" b="1" dirty="0"/>
                <a:t>.</a:t>
              </a:r>
            </a:p>
            <a:p>
              <a:pPr algn="ctr">
                <a:lnSpc>
                  <a:spcPct val="50000"/>
                </a:lnSpc>
              </a:pPr>
              <a:r>
                <a:rPr lang="en-US" sz="2800" b="1" dirty="0"/>
                <a:t>.</a:t>
              </a:r>
            </a:p>
            <a:p>
              <a:pPr algn="ctr">
                <a:lnSpc>
                  <a:spcPct val="50000"/>
                </a:lnSpc>
              </a:pPr>
              <a:r>
                <a:rPr lang="en-US" sz="2800" b="1" dirty="0"/>
                <a:t>.</a:t>
              </a:r>
            </a:p>
          </p:txBody>
        </p:sp>
        <p:sp>
          <p:nvSpPr>
            <p:cNvPr id="41" name="Rectangle 40"/>
            <p:cNvSpPr/>
            <p:nvPr/>
          </p:nvSpPr>
          <p:spPr>
            <a:xfrm flipH="1">
              <a:off x="3427146" y="3617464"/>
              <a:ext cx="808563" cy="3010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/>
            <p:cNvSpPr txBox="1"/>
            <p:nvPr/>
          </p:nvSpPr>
          <p:spPr>
            <a:xfrm flipH="1">
              <a:off x="3386257" y="3662918"/>
              <a:ext cx="886625" cy="236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100" b="1" dirty="0">
                  <a:latin typeface="+mn-lt"/>
                </a:rPr>
                <a:t>modulator</a:t>
              </a:r>
            </a:p>
          </p:txBody>
        </p:sp>
        <p:sp>
          <p:nvSpPr>
            <p:cNvPr id="43" name="Rectangle 42"/>
            <p:cNvSpPr/>
            <p:nvPr/>
          </p:nvSpPr>
          <p:spPr>
            <a:xfrm flipH="1">
              <a:off x="3415995" y="4409198"/>
              <a:ext cx="808563" cy="30108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 flipH="1">
              <a:off x="3375106" y="4454652"/>
              <a:ext cx="886625" cy="236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100" b="1" dirty="0">
                  <a:latin typeface="+mn-lt"/>
                </a:rPr>
                <a:t>modulator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520170" y="2740895"/>
              <a:ext cx="579863" cy="2814813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 rot="16200000">
              <a:off x="1868378" y="3827690"/>
              <a:ext cx="1951464" cy="5632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800" b="1" dirty="0">
                  <a:latin typeface="+mn-lt"/>
                </a:rPr>
                <a:t>serial to parallel converter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34572" y="3828820"/>
              <a:ext cx="1361625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2000" b="1" dirty="0">
                  <a:latin typeface="+mn-lt"/>
                </a:rPr>
                <a:t>bit</a:t>
              </a:r>
            </a:p>
            <a:p>
              <a:pPr algn="ctr">
                <a:lnSpc>
                  <a:spcPct val="85000"/>
                </a:lnSpc>
              </a:pPr>
              <a:r>
                <a:rPr lang="en-US" sz="2000" b="1" dirty="0">
                  <a:latin typeface="+mn-lt"/>
                </a:rPr>
                <a:t>stream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50" name="Oval 49"/>
            <p:cNvSpPr/>
            <p:nvPr/>
          </p:nvSpPr>
          <p:spPr>
            <a:xfrm flipH="1">
              <a:off x="5666779" y="3970591"/>
              <a:ext cx="334537" cy="30108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>
              <a:stCxn id="50" idx="4"/>
              <a:endCxn id="50" idx="0"/>
            </p:cNvCxnSpPr>
            <p:nvPr/>
          </p:nvCxnSpPr>
          <p:spPr>
            <a:xfrm flipV="1">
              <a:off x="5834047" y="3970591"/>
              <a:ext cx="0" cy="301083"/>
            </a:xfrm>
            <a:prstGeom prst="line">
              <a:avLst/>
            </a:prstGeom>
            <a:ln w="3810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>
              <a:stCxn id="50" idx="6"/>
            </p:cNvCxnSpPr>
            <p:nvPr/>
          </p:nvCxnSpPr>
          <p:spPr>
            <a:xfrm>
              <a:off x="5666779" y="4121133"/>
              <a:ext cx="319668" cy="1859"/>
            </a:xfrm>
            <a:prstGeom prst="line">
              <a:avLst/>
            </a:prstGeom>
            <a:ln w="3810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0" idx="6"/>
              <a:endCxn id="13" idx="2"/>
            </p:cNvCxnSpPr>
            <p:nvPr/>
          </p:nvCxnSpPr>
          <p:spPr>
            <a:xfrm flipH="1" flipV="1">
              <a:off x="4811853" y="3756860"/>
              <a:ext cx="854926" cy="364273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>
              <a:stCxn id="50" idx="4"/>
              <a:endCxn id="30" idx="2"/>
            </p:cNvCxnSpPr>
            <p:nvPr/>
          </p:nvCxnSpPr>
          <p:spPr>
            <a:xfrm flipH="1">
              <a:off x="4815567" y="4271674"/>
              <a:ext cx="1018480" cy="273203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flipH="1">
              <a:off x="6001316" y="4121132"/>
              <a:ext cx="1771084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 rot="5400000">
              <a:off x="6610683" y="3789323"/>
              <a:ext cx="418424" cy="637462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411720" y="3961014"/>
              <a:ext cx="816349" cy="3562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2000" b="1" dirty="0">
                  <a:latin typeface="+mn-lt"/>
                </a:rPr>
                <a:t>D/A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515219" y="3907304"/>
              <a:ext cx="1126273" cy="4585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400" b="1" dirty="0">
                  <a:latin typeface="+mn-lt"/>
                </a:rPr>
                <a:t>analog signal</a:t>
              </a:r>
            </a:p>
          </p:txBody>
        </p:sp>
      </p:grpSp>
      <p:sp>
        <p:nvSpPr>
          <p:cNvPr id="48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85088" y="6618288"/>
            <a:ext cx="1458912" cy="239712"/>
          </a:xfrm>
        </p:spPr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 dirty="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AB725E81-BDE8-4BB7-9269-4CF7EA6CDEF1}" type="slidenum">
              <a:rPr lang="en-US" altLang="en-US" sz="800" smtClean="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47</a:t>
            </a:fld>
            <a:endParaRPr lang="en-US" altLang="en-US" sz="800" dirty="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342071"/>
      </p:ext>
    </p:extLst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4G OFDM signal structure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639077" y="1052976"/>
            <a:ext cx="6947003" cy="3738692"/>
            <a:chOff x="733264" y="1295145"/>
            <a:chExt cx="6947003" cy="3738692"/>
          </a:xfrm>
        </p:grpSpPr>
        <p:cxnSp>
          <p:nvCxnSpPr>
            <p:cNvPr id="4" name="Straight Arrow Connector 3"/>
            <p:cNvCxnSpPr/>
            <p:nvPr/>
          </p:nvCxnSpPr>
          <p:spPr>
            <a:xfrm>
              <a:off x="1873767" y="4887877"/>
              <a:ext cx="5613991" cy="0"/>
            </a:xfrm>
            <a:prstGeom prst="straightConnector1">
              <a:avLst/>
            </a:prstGeom>
            <a:ln w="19050">
              <a:solidFill>
                <a:srgbClr val="4D494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Arrow Connector 4"/>
            <p:cNvCxnSpPr/>
            <p:nvPr/>
          </p:nvCxnSpPr>
          <p:spPr>
            <a:xfrm flipV="1">
              <a:off x="1873767" y="1746002"/>
              <a:ext cx="0" cy="3137623"/>
            </a:xfrm>
            <a:prstGeom prst="straightConnector1">
              <a:avLst/>
            </a:prstGeom>
            <a:ln w="19050">
              <a:solidFill>
                <a:srgbClr val="4D494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1777512" y="1295145"/>
              <a:ext cx="192509" cy="3298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b="1" dirty="0">
                  <a:latin typeface="+mn-lt"/>
                </a:rPr>
                <a:t>f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487758" y="4704003"/>
              <a:ext cx="192509" cy="3298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b="1" dirty="0">
                  <a:latin typeface="+mn-lt"/>
                </a:rPr>
                <a:t>t</a:t>
              </a:r>
              <a:endParaRPr lang="en-US" sz="1100" b="1" dirty="0">
                <a:latin typeface="+mn-lt"/>
              </a:endParaRPr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884399" y="2600547"/>
              <a:ext cx="5528931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877306" y="2752947"/>
              <a:ext cx="5528931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870215" y="2905347"/>
              <a:ext cx="5528931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884390" y="3057747"/>
              <a:ext cx="5528931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877297" y="3210147"/>
              <a:ext cx="5528931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870206" y="3362547"/>
              <a:ext cx="5528931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884377" y="3514947"/>
              <a:ext cx="5528931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887919" y="3667347"/>
              <a:ext cx="5528931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880827" y="3819747"/>
              <a:ext cx="5528931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884370" y="3972147"/>
              <a:ext cx="5528931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887912" y="4124547"/>
              <a:ext cx="5528931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880821" y="4276947"/>
              <a:ext cx="5528931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1884364" y="4429347"/>
              <a:ext cx="5528931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051928" y="2600547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033221" y="4429347"/>
              <a:ext cx="5363354" cy="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2204328" y="2604088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356728" y="2596998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2509128" y="2600539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2661528" y="2604078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2813928" y="2596986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2973418" y="2596997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3125818" y="2589907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3278218" y="2593448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3430618" y="2596987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3583018" y="2589895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3760232" y="2586362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912632" y="2589903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4065032" y="2593964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4217432" y="2586354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4369832" y="2589893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4522232" y="2593952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4667548" y="2589903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4819948" y="2593444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4972348" y="2586354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5124748" y="2589895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277148" y="2593434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429548" y="2586342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5585497" y="2593444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5737897" y="2596985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5890297" y="2589895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6042697" y="2593436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6195097" y="2596975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6347497" y="2589883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6482175" y="2586352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6634575" y="2589893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6786975" y="2593954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6939375" y="2586344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7091775" y="2589883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7244175" y="2593942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3637458" y="4525938"/>
              <a:ext cx="2154879" cy="250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200" b="1" dirty="0">
                  <a:latin typeface="+mn-lt"/>
                </a:rPr>
                <a:t>GUARD BAND</a:t>
              </a:r>
              <a:endParaRPr lang="en-US" sz="1100" b="1" dirty="0">
                <a:latin typeface="+mn-lt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557231" y="2250787"/>
              <a:ext cx="2154879" cy="250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200" b="1" dirty="0">
                  <a:latin typeface="+mn-lt"/>
                </a:rPr>
                <a:t>GUARD BAND</a:t>
              </a:r>
              <a:endParaRPr lang="en-US" sz="1100" b="1" dirty="0">
                <a:latin typeface="+mn-lt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7403949" y="2601379"/>
              <a:ext cx="0" cy="1828800"/>
            </a:xfrm>
            <a:prstGeom prst="line">
              <a:avLst/>
            </a:prstGeom>
            <a:ln w="19050">
              <a:solidFill>
                <a:srgbClr val="4D494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733264" y="4082637"/>
              <a:ext cx="930617" cy="236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100" b="1" dirty="0">
                  <a:latin typeface="+mn-lt"/>
                </a:rPr>
                <a:t>sub-carrier</a:t>
              </a:r>
            </a:p>
          </p:txBody>
        </p:sp>
        <p:cxnSp>
          <p:nvCxnSpPr>
            <p:cNvPr id="61" name="Straight Arrow Connector 60"/>
            <p:cNvCxnSpPr/>
            <p:nvPr/>
          </p:nvCxnSpPr>
          <p:spPr>
            <a:xfrm>
              <a:off x="1578769" y="4200747"/>
              <a:ext cx="239026" cy="0"/>
            </a:xfrm>
            <a:prstGeom prst="straightConnector1">
              <a:avLst/>
            </a:prstGeom>
            <a:ln w="19050">
              <a:solidFill>
                <a:srgbClr val="4D494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1920890" y="2017768"/>
              <a:ext cx="1074368" cy="236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85000"/>
                </a:lnSpc>
              </a:pPr>
              <a:r>
                <a:rPr lang="en-US" sz="1100" b="1" dirty="0">
                  <a:latin typeface="+mn-lt"/>
                </a:rPr>
                <a:t>OFDM symbol</a:t>
              </a:r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>
              <a:off x="2424666" y="2358830"/>
              <a:ext cx="0" cy="213232"/>
            </a:xfrm>
            <a:prstGeom prst="straightConnector1">
              <a:avLst/>
            </a:prstGeom>
            <a:ln w="19050">
              <a:solidFill>
                <a:srgbClr val="4D4948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TextBox 66"/>
          <p:cNvSpPr txBox="1"/>
          <p:nvPr/>
        </p:nvSpPr>
        <p:spPr>
          <a:xfrm>
            <a:off x="200728" y="4849534"/>
            <a:ext cx="4733226" cy="1974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5000"/>
              </a:lnSpc>
            </a:pPr>
            <a:r>
              <a:rPr lang="en-US" sz="1400" b="1" dirty="0"/>
              <a:t>For 4G:</a:t>
            </a:r>
          </a:p>
          <a:p>
            <a:pPr marL="171450" indent="-17145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channel bandwidth   ..., 5, 10, 15, or 20 MHz </a:t>
            </a:r>
          </a:p>
          <a:p>
            <a:pPr marL="171450" indent="-17145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guard band overhead is 10%</a:t>
            </a:r>
          </a:p>
          <a:p>
            <a:pPr marL="171450" indent="-17145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sub-carrier spacing = 15 kHz</a:t>
            </a:r>
          </a:p>
          <a:p>
            <a:pPr marL="171450" indent="-17145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OFDM symbol duration = 1/15KHz = 66.67 </a:t>
            </a:r>
            <a:r>
              <a:rPr lang="el-GR" sz="1400" b="1" dirty="0"/>
              <a:t>μ</a:t>
            </a:r>
            <a:r>
              <a:rPr lang="en-US" sz="1400" b="1" dirty="0"/>
              <a:t>sec</a:t>
            </a:r>
          </a:p>
          <a:p>
            <a:pPr marL="628650" lvl="1" indent="-17145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short CP = 4.7 </a:t>
            </a:r>
            <a:r>
              <a:rPr lang="el-GR" sz="1400" b="1" dirty="0"/>
              <a:t>μ</a:t>
            </a:r>
            <a:r>
              <a:rPr lang="en-US" sz="1400" b="1" dirty="0"/>
              <a:t>sec so total duration = 71.367 </a:t>
            </a:r>
            <a:r>
              <a:rPr lang="el-GR" sz="1400" b="1" dirty="0"/>
              <a:t>μ</a:t>
            </a:r>
            <a:r>
              <a:rPr lang="en-US" sz="1400" b="1" dirty="0"/>
              <a:t>sec</a:t>
            </a:r>
          </a:p>
          <a:p>
            <a:pPr marL="1085850" lvl="2" indent="-17145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1</a:t>
            </a:r>
            <a:r>
              <a:rPr lang="en-US" sz="1400" b="1" i="1" dirty="0"/>
              <a:t> slot</a:t>
            </a:r>
            <a:r>
              <a:rPr lang="en-US" sz="1400" b="1" dirty="0"/>
              <a:t> = 7 symbols ≈ ½ </a:t>
            </a:r>
            <a:r>
              <a:rPr lang="en-US" sz="1400" b="1" dirty="0" err="1"/>
              <a:t>msec</a:t>
            </a:r>
            <a:r>
              <a:rPr lang="en-US" sz="1400" b="1" dirty="0"/>
              <a:t>*</a:t>
            </a:r>
          </a:p>
          <a:p>
            <a:pPr marL="628650" lvl="1" indent="-17145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long CP = 16.7 </a:t>
            </a:r>
            <a:r>
              <a:rPr lang="el-GR" sz="1400" b="1" dirty="0"/>
              <a:t>μ</a:t>
            </a:r>
            <a:r>
              <a:rPr lang="en-US" sz="1400" b="1" dirty="0"/>
              <a:t>sec so total duration = 83.367 </a:t>
            </a:r>
            <a:r>
              <a:rPr lang="el-GR" sz="1400" b="1" dirty="0"/>
              <a:t>μ</a:t>
            </a:r>
            <a:r>
              <a:rPr lang="en-US" sz="1400" b="1" dirty="0"/>
              <a:t>sec</a:t>
            </a:r>
          </a:p>
          <a:p>
            <a:pPr marL="1085850" lvl="2" indent="-171450">
              <a:lnSpc>
                <a:spcPct val="85000"/>
              </a:lnSpc>
              <a:buFont typeface="Arial" panose="020B0604020202020204" pitchFamily="34" charset="0"/>
              <a:buChar char="•"/>
            </a:pPr>
            <a:r>
              <a:rPr lang="en-US" sz="1400" b="1" dirty="0"/>
              <a:t>1</a:t>
            </a:r>
            <a:r>
              <a:rPr lang="en-US" sz="1400" b="1" i="1" dirty="0"/>
              <a:t> slot</a:t>
            </a:r>
            <a:r>
              <a:rPr lang="en-US" sz="1400" b="1" dirty="0"/>
              <a:t> = 6 symbols ≈ ½ </a:t>
            </a:r>
            <a:r>
              <a:rPr lang="en-US" sz="1400" b="1" dirty="0" err="1"/>
              <a:t>msec</a:t>
            </a:r>
            <a:r>
              <a:rPr lang="en-US" sz="1400" b="1" dirty="0"/>
              <a:t>*</a:t>
            </a:r>
          </a:p>
          <a:p>
            <a:pPr>
              <a:lnSpc>
                <a:spcPct val="85000"/>
              </a:lnSpc>
              <a:spcBef>
                <a:spcPts val="600"/>
              </a:spcBef>
            </a:pPr>
            <a:r>
              <a:rPr lang="en-US" sz="1200" dirty="0"/>
              <a:t>* CP durations are </a:t>
            </a:r>
            <a:r>
              <a:rPr lang="en-US" sz="1200" i="1" dirty="0"/>
              <a:t>adjusted </a:t>
            </a:r>
            <a:r>
              <a:rPr lang="en-US" sz="1200" dirty="0"/>
              <a:t>so that the slot is precisely ½ </a:t>
            </a:r>
            <a:r>
              <a:rPr lang="en-US" sz="1200" dirty="0" err="1"/>
              <a:t>msec</a:t>
            </a:r>
            <a:endParaRPr lang="en-US" sz="1200" dirty="0"/>
          </a:p>
        </p:txBody>
      </p:sp>
      <p:graphicFrame>
        <p:nvGraphicFramePr>
          <p:cNvPr id="70" name="Table 69"/>
          <p:cNvGraphicFramePr>
            <a:graphicFrameLocks noGrp="1"/>
          </p:cNvGraphicFramePr>
          <p:nvPr/>
        </p:nvGraphicFramePr>
        <p:xfrm>
          <a:off x="5299299" y="5180994"/>
          <a:ext cx="2786978" cy="132778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47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0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3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52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90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BW</a:t>
                      </a:r>
                    </a:p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 (MHz)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usable BW</a:t>
                      </a:r>
                    </a:p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 (MHz)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 err="1">
                          <a:effectLst/>
                        </a:rPr>
                        <a:t>subchannels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FFT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0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4.5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300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30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600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0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13.5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900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30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20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18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1200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6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85088" y="6618288"/>
            <a:ext cx="1458912" cy="239712"/>
          </a:xfrm>
        </p:spPr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 dirty="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20EEAD22-F400-43FC-BB1B-C94CBCAF03EA}" type="slidenum">
              <a:rPr lang="en-US" altLang="en-US" sz="800" smtClean="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</a:t>
            </a:fld>
            <a:endParaRPr lang="en-US" altLang="en-US" sz="800" dirty="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952447"/>
      </p:ext>
    </p:extLst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26491" y="1308100"/>
            <a:ext cx="8458200" cy="533836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4G and 5G cellular are based on OFDM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but need </a:t>
            </a:r>
            <a:r>
              <a:rPr lang="en-US" b="1" dirty="0"/>
              <a:t>M</a:t>
            </a:r>
            <a:r>
              <a:rPr lang="en-US" dirty="0"/>
              <a:t>ultiple </a:t>
            </a:r>
            <a:r>
              <a:rPr lang="en-US" b="1" dirty="0"/>
              <a:t>A</a:t>
            </a:r>
            <a:r>
              <a:rPr lang="en-US" dirty="0"/>
              <a:t>ccess and Duplexing mechanisms too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For </a:t>
            </a:r>
            <a:r>
              <a:rPr lang="en-US" b="1" dirty="0"/>
              <a:t>MA</a:t>
            </a:r>
            <a:r>
              <a:rPr lang="en-US" dirty="0"/>
              <a:t> an orthogonal version of FDMA is used</a:t>
            </a:r>
          </a:p>
          <a:p>
            <a:r>
              <a:rPr lang="en-US" dirty="0"/>
              <a:t>signals from/to different users occupy different frequencies </a:t>
            </a:r>
          </a:p>
          <a:p>
            <a:r>
              <a:rPr lang="en-US" dirty="0"/>
              <a:t>the </a:t>
            </a:r>
            <a:r>
              <a:rPr lang="en-US" b="1" dirty="0" err="1"/>
              <a:t>S</a:t>
            </a:r>
            <a:r>
              <a:rPr lang="en-US" dirty="0" err="1"/>
              <a:t>ub</a:t>
            </a:r>
            <a:r>
              <a:rPr lang="en-US" b="1" dirty="0" err="1"/>
              <a:t>C</a:t>
            </a:r>
            <a:r>
              <a:rPr lang="en-US" dirty="0" err="1"/>
              <a:t>arrier</a:t>
            </a:r>
            <a:r>
              <a:rPr lang="en-US" dirty="0"/>
              <a:t> </a:t>
            </a:r>
            <a:r>
              <a:rPr lang="en-US" b="1" dirty="0"/>
              <a:t>S</a:t>
            </a:r>
            <a:r>
              <a:rPr lang="en-US" dirty="0"/>
              <a:t>pacing must be exactly the OFDM symbol rate 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/>
              <a:t>For </a:t>
            </a:r>
            <a:r>
              <a:rPr lang="en-US" b="1" dirty="0"/>
              <a:t>duplexing</a:t>
            </a:r>
            <a:r>
              <a:rPr lang="en-US" dirty="0"/>
              <a:t> there are two alternatives:</a:t>
            </a:r>
          </a:p>
          <a:p>
            <a:r>
              <a:rPr lang="en-US" dirty="0"/>
              <a:t>Frequency Domain Duplexing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different frequency bands are used for the UL and DL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for example n1: UL 1920-1980 MHz, DL 2110-2170 MHz</a:t>
            </a:r>
          </a:p>
          <a:p>
            <a:r>
              <a:rPr lang="en-US" dirty="0"/>
              <a:t>Time Domain Duplexing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a single frequency band is used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		for example n38: 2570-2620 MHz for both UL and DL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85088" y="6618288"/>
            <a:ext cx="1458912" cy="239712"/>
          </a:xfrm>
        </p:spPr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 dirty="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6C05C0C5-9DA0-4832-B644-8A2F83BEBF54}" type="slidenum">
              <a:rPr lang="en-US" altLang="en-US" sz="800" smtClean="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49</a:t>
            </a:fld>
            <a:endParaRPr lang="en-US" altLang="en-US" sz="800" dirty="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935567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communications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8100"/>
            <a:ext cx="7772400" cy="4799013"/>
          </a:xfrm>
        </p:spPr>
        <p:txBody>
          <a:bodyPr/>
          <a:lstStyle/>
          <a:p>
            <a:pPr marL="0" indent="0" defTabSz="461963">
              <a:buNone/>
            </a:pPr>
            <a:r>
              <a:rPr lang="en-US" dirty="0"/>
              <a:t>Shannon’s theorems taken together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explain why all communications has become digital</a:t>
            </a:r>
          </a:p>
          <a:p>
            <a:pPr marL="0" indent="0" defTabSz="461963">
              <a:spcBef>
                <a:spcPts val="1200"/>
              </a:spcBef>
              <a:buNone/>
            </a:pPr>
            <a:r>
              <a:rPr lang="en-US" dirty="0"/>
              <a:t>Analog communications always have quality degradation</a:t>
            </a:r>
          </a:p>
          <a:p>
            <a:pPr marL="0" indent="0" defTabSz="461963">
              <a:spcBef>
                <a:spcPts val="1200"/>
              </a:spcBef>
              <a:buNone/>
            </a:pPr>
            <a:r>
              <a:rPr lang="en-US" dirty="0"/>
              <a:t>Vinyl records are very limited in spectral and dynamic range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and add a tremendous amount of noise</a:t>
            </a:r>
          </a:p>
          <a:p>
            <a:pPr marL="0" indent="0" defTabSz="461963">
              <a:spcBef>
                <a:spcPts val="1200"/>
              </a:spcBef>
              <a:buNone/>
            </a:pPr>
            <a:r>
              <a:rPr lang="en-US" dirty="0"/>
              <a:t>A Compact Disk is essentially undistinguishable form the original</a:t>
            </a:r>
          </a:p>
          <a:p>
            <a:pPr marL="0" indent="0" defTabSz="461963">
              <a:spcBef>
                <a:spcPts val="1200"/>
              </a:spcBef>
              <a:buNone/>
            </a:pPr>
            <a:r>
              <a:rPr lang="en-US" dirty="0"/>
              <a:t>When recording from tape (e.g., cassette) to tape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each successive recording is noisier, until only noise remains</a:t>
            </a:r>
          </a:p>
          <a:p>
            <a:pPr marL="0" indent="0" defTabSz="461963">
              <a:spcBef>
                <a:spcPts val="1200"/>
              </a:spcBef>
              <a:buNone/>
            </a:pPr>
            <a:r>
              <a:rPr lang="en-US" dirty="0"/>
              <a:t>Copying CD to CD the 1000</a:t>
            </a:r>
            <a:r>
              <a:rPr lang="en-US" baseline="30000" dirty="0"/>
              <a:t>th</a:t>
            </a:r>
            <a:r>
              <a:rPr lang="en-US" dirty="0"/>
              <a:t> copy is indistinguishable from the 1</a:t>
            </a:r>
            <a:r>
              <a:rPr lang="en-US" baseline="30000" dirty="0"/>
              <a:t>st</a:t>
            </a:r>
          </a:p>
          <a:p>
            <a:pPr marL="0" indent="0" defTabSz="461963">
              <a:spcBef>
                <a:spcPts val="1200"/>
              </a:spcBef>
              <a:buNone/>
            </a:pPr>
            <a:r>
              <a:rPr lang="en-US" dirty="0"/>
              <a:t>Scratching a CD/DVD,  either there is no effect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or nothing works at all (in video there can be missing </a:t>
            </a:r>
            <a:r>
              <a:rPr lang="en-US" i="1" dirty="0"/>
              <a:t>squares</a:t>
            </a:r>
            <a:r>
              <a:rPr lang="en-US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5379373"/>
      </p:ext>
    </p:extLst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OFDMA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271556" y="1208778"/>
            <a:ext cx="8872443" cy="4938803"/>
          </a:xfrm>
        </p:spPr>
        <p:txBody>
          <a:bodyPr/>
          <a:lstStyle/>
          <a:p>
            <a:pPr marL="0" indent="0">
              <a:buNone/>
              <a:tabLst>
                <a:tab pos="463550" algn="l"/>
              </a:tabLst>
            </a:pPr>
            <a:r>
              <a:rPr lang="en-US" dirty="0"/>
              <a:t>The basic OFDM paradigm can be readily extended to OFDMA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</a:tabLst>
            </a:pPr>
            <a:r>
              <a:rPr lang="en-US" dirty="0"/>
              <a:t>	by allocating time-frequency </a:t>
            </a:r>
            <a:r>
              <a:rPr lang="en-US" b="1" dirty="0"/>
              <a:t>R</a:t>
            </a:r>
            <a:r>
              <a:rPr lang="en-US" dirty="0"/>
              <a:t>esource </a:t>
            </a:r>
            <a:r>
              <a:rPr lang="en-US" b="1" dirty="0"/>
              <a:t>E</a:t>
            </a:r>
            <a:r>
              <a:rPr lang="en-US" dirty="0"/>
              <a:t>lements to different users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</a:tabLst>
            </a:pPr>
            <a:endParaRPr lang="en-US" dirty="0"/>
          </a:p>
          <a:p>
            <a:pPr marL="0" indent="0">
              <a:spcBef>
                <a:spcPts val="0"/>
              </a:spcBef>
              <a:buNone/>
              <a:tabLst>
                <a:tab pos="463550" algn="l"/>
              </a:tabLst>
            </a:pPr>
            <a:endParaRPr lang="en-US" dirty="0"/>
          </a:p>
          <a:p>
            <a:pPr marL="0" indent="0">
              <a:spcBef>
                <a:spcPts val="0"/>
              </a:spcBef>
              <a:buNone/>
              <a:tabLst>
                <a:tab pos="463550" algn="l"/>
              </a:tabLst>
            </a:pPr>
            <a:endParaRPr lang="en-US" dirty="0"/>
          </a:p>
          <a:p>
            <a:pPr marL="0" indent="0">
              <a:spcBef>
                <a:spcPts val="0"/>
              </a:spcBef>
              <a:buNone/>
              <a:tabLst>
                <a:tab pos="463550" algn="l"/>
              </a:tabLst>
            </a:pPr>
            <a:endParaRPr lang="en-US" dirty="0"/>
          </a:p>
          <a:p>
            <a:pPr marL="0" indent="0">
              <a:spcBef>
                <a:spcPts val="0"/>
              </a:spcBef>
              <a:buNone/>
              <a:tabLst>
                <a:tab pos="463550" algn="l"/>
              </a:tabLst>
            </a:pPr>
            <a:endParaRPr lang="en-US" dirty="0"/>
          </a:p>
          <a:p>
            <a:pPr marL="0" indent="0">
              <a:spcBef>
                <a:spcPts val="0"/>
              </a:spcBef>
              <a:buNone/>
              <a:tabLst>
                <a:tab pos="463550" algn="l"/>
              </a:tabLst>
            </a:pPr>
            <a:endParaRPr lang="en-US" dirty="0"/>
          </a:p>
          <a:p>
            <a:pPr marL="0" indent="0">
              <a:spcBef>
                <a:spcPts val="0"/>
              </a:spcBef>
              <a:buNone/>
              <a:tabLst>
                <a:tab pos="463550" algn="l"/>
              </a:tabLst>
            </a:pPr>
            <a:endParaRPr lang="en-US" dirty="0"/>
          </a:p>
          <a:p>
            <a:pPr marL="0" indent="0">
              <a:spcBef>
                <a:spcPts val="0"/>
              </a:spcBef>
              <a:buNone/>
              <a:tabLst>
                <a:tab pos="463550" algn="l"/>
              </a:tabLst>
            </a:pPr>
            <a:endParaRPr lang="en-US" dirty="0"/>
          </a:p>
          <a:p>
            <a:pPr marL="0" indent="0">
              <a:spcBef>
                <a:spcPts val="0"/>
              </a:spcBef>
              <a:buNone/>
              <a:tabLst>
                <a:tab pos="463550" algn="l"/>
              </a:tabLst>
            </a:pPr>
            <a:endParaRPr lang="en-US" dirty="0"/>
          </a:p>
          <a:p>
            <a:pPr marL="0" indent="0">
              <a:spcBef>
                <a:spcPts val="0"/>
              </a:spcBef>
              <a:buNone/>
              <a:tabLst>
                <a:tab pos="463550" algn="l"/>
              </a:tabLst>
            </a:pPr>
            <a:endParaRPr lang="en-US" dirty="0"/>
          </a:p>
          <a:p>
            <a:pPr marL="0" indent="0">
              <a:spcBef>
                <a:spcPts val="0"/>
              </a:spcBef>
              <a:buNone/>
              <a:tabLst>
                <a:tab pos="463550" algn="l"/>
              </a:tabLst>
            </a:pPr>
            <a:endParaRPr lang="en-US" dirty="0"/>
          </a:p>
          <a:p>
            <a:pPr marL="0" indent="0">
              <a:spcBef>
                <a:spcPts val="0"/>
              </a:spcBef>
              <a:buNone/>
              <a:tabLst>
                <a:tab pos="463550" algn="l"/>
              </a:tabLst>
            </a:pPr>
            <a:r>
              <a:rPr lang="en-US" dirty="0"/>
              <a:t>In the DL direction the base-station transmits to </a:t>
            </a:r>
            <a:r>
              <a:rPr lang="en-US" i="1" dirty="0"/>
              <a:t>all</a:t>
            </a:r>
            <a:r>
              <a:rPr lang="en-US" dirty="0"/>
              <a:t> users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</a:tabLst>
            </a:pPr>
            <a:r>
              <a:rPr lang="en-US" dirty="0"/>
              <a:t>	and each needs to know which REs it needs to extract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</a:tabLst>
            </a:pPr>
            <a:r>
              <a:rPr lang="en-US" dirty="0"/>
              <a:t>In the UL direction each UE transmits only in its REs	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</a:tabLst>
            </a:pPr>
            <a:r>
              <a:rPr lang="en-US" dirty="0"/>
              <a:t>	in order not to interfere with other UEs in the cell</a:t>
            </a:r>
          </a:p>
        </p:txBody>
      </p:sp>
      <p:sp>
        <p:nvSpPr>
          <p:cNvPr id="73" name="Rectangle 72"/>
          <p:cNvSpPr/>
          <p:nvPr/>
        </p:nvSpPr>
        <p:spPr>
          <a:xfrm flipH="1">
            <a:off x="1769820" y="4026146"/>
            <a:ext cx="155336" cy="163702"/>
          </a:xfrm>
          <a:prstGeom prst="rect">
            <a:avLst/>
          </a:prstGeom>
          <a:solidFill>
            <a:srgbClr val="F29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Rectangle 77"/>
          <p:cNvSpPr/>
          <p:nvPr/>
        </p:nvSpPr>
        <p:spPr>
          <a:xfrm flipH="1">
            <a:off x="1926453" y="4025335"/>
            <a:ext cx="155336" cy="163702"/>
          </a:xfrm>
          <a:prstGeom prst="rect">
            <a:avLst/>
          </a:prstGeom>
          <a:solidFill>
            <a:srgbClr val="F29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Rectangle 93"/>
          <p:cNvSpPr/>
          <p:nvPr/>
        </p:nvSpPr>
        <p:spPr>
          <a:xfrm flipH="1">
            <a:off x="1605453" y="4028909"/>
            <a:ext cx="170104" cy="17705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ectangle 208"/>
          <p:cNvSpPr/>
          <p:nvPr/>
        </p:nvSpPr>
        <p:spPr>
          <a:xfrm flipH="1">
            <a:off x="6925880" y="2805177"/>
            <a:ext cx="204946" cy="292652"/>
          </a:xfrm>
          <a:prstGeom prst="rect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" name="Rectangle 207"/>
          <p:cNvSpPr/>
          <p:nvPr/>
        </p:nvSpPr>
        <p:spPr>
          <a:xfrm flipH="1">
            <a:off x="2846324" y="3089884"/>
            <a:ext cx="4269868" cy="162031"/>
          </a:xfrm>
          <a:prstGeom prst="rect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" name="Rectangle 206"/>
          <p:cNvSpPr/>
          <p:nvPr/>
        </p:nvSpPr>
        <p:spPr>
          <a:xfrm flipH="1">
            <a:off x="2809580" y="3558063"/>
            <a:ext cx="4305445" cy="150208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" name="Rectangle 205"/>
          <p:cNvSpPr/>
          <p:nvPr/>
        </p:nvSpPr>
        <p:spPr>
          <a:xfrm flipH="1">
            <a:off x="2531904" y="4153084"/>
            <a:ext cx="4581447" cy="472121"/>
          </a:xfrm>
          <a:prstGeom prst="rect">
            <a:avLst/>
          </a:prstGeom>
          <a:solidFill>
            <a:srgbClr val="A16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" name="Rectangle 204"/>
          <p:cNvSpPr/>
          <p:nvPr/>
        </p:nvSpPr>
        <p:spPr>
          <a:xfrm flipH="1">
            <a:off x="2836420" y="3266179"/>
            <a:ext cx="4283145" cy="29980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/>
          <p:cNvSpPr/>
          <p:nvPr/>
        </p:nvSpPr>
        <p:spPr>
          <a:xfrm flipH="1">
            <a:off x="2083521" y="2793663"/>
            <a:ext cx="4876061" cy="3191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 flipH="1">
            <a:off x="1603445" y="2796171"/>
            <a:ext cx="159087" cy="914293"/>
          </a:xfrm>
          <a:prstGeom prst="rect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Rectangle 90"/>
          <p:cNvSpPr/>
          <p:nvPr/>
        </p:nvSpPr>
        <p:spPr>
          <a:xfrm flipH="1">
            <a:off x="6791271" y="4028834"/>
            <a:ext cx="331242" cy="153577"/>
          </a:xfrm>
          <a:prstGeom prst="rect">
            <a:avLst/>
          </a:prstGeom>
          <a:solidFill>
            <a:srgbClr val="A162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 flipH="1">
            <a:off x="1607181" y="4169920"/>
            <a:ext cx="924726" cy="455720"/>
          </a:xfrm>
          <a:prstGeom prst="rect">
            <a:avLst/>
          </a:prstGeom>
          <a:solidFill>
            <a:srgbClr val="F29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 flipH="1">
            <a:off x="2074731" y="4002017"/>
            <a:ext cx="4729882" cy="16520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79"/>
          <p:cNvSpPr/>
          <p:nvPr/>
        </p:nvSpPr>
        <p:spPr>
          <a:xfrm flipH="1">
            <a:off x="1601079" y="3721437"/>
            <a:ext cx="5508898" cy="2938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Rectangle 81"/>
          <p:cNvSpPr/>
          <p:nvPr/>
        </p:nvSpPr>
        <p:spPr>
          <a:xfrm flipH="1">
            <a:off x="1774370" y="3097671"/>
            <a:ext cx="1067457" cy="615417"/>
          </a:xfrm>
          <a:prstGeom prst="rect">
            <a:avLst/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Rectangle 92"/>
          <p:cNvSpPr/>
          <p:nvPr/>
        </p:nvSpPr>
        <p:spPr>
          <a:xfrm flipH="1">
            <a:off x="1768975" y="2806438"/>
            <a:ext cx="294528" cy="292652"/>
          </a:xfrm>
          <a:prstGeom prst="rect">
            <a:avLst/>
          </a:prstGeom>
          <a:solidFill>
            <a:srgbClr val="009E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589175" y="4912947"/>
            <a:ext cx="5816462" cy="0"/>
          </a:xfrm>
          <a:prstGeom prst="straightConnector1">
            <a:avLst/>
          </a:prstGeom>
          <a:ln w="19050">
            <a:solidFill>
              <a:srgbClr val="4D494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1595192" y="2292350"/>
            <a:ext cx="12072" cy="2621654"/>
          </a:xfrm>
          <a:prstGeom prst="straightConnector1">
            <a:avLst/>
          </a:prstGeom>
          <a:ln w="19050">
            <a:solidFill>
              <a:srgbClr val="4D4948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503517" y="1999829"/>
            <a:ext cx="192509" cy="329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b="1" dirty="0">
                <a:latin typeface="+mn-lt"/>
              </a:rPr>
              <a:t>f</a:t>
            </a:r>
            <a:endParaRPr lang="en-US" sz="1100" b="1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87017" y="4729658"/>
            <a:ext cx="192509" cy="329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b="1" dirty="0">
                <a:latin typeface="+mn-lt"/>
              </a:rPr>
              <a:t>t</a:t>
            </a:r>
            <a:endParaRPr lang="en-US" sz="1100" b="1" dirty="0">
              <a:latin typeface="+mn-lt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1599807" y="2797397"/>
            <a:ext cx="5528931" cy="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592714" y="2949797"/>
            <a:ext cx="5528931" cy="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585623" y="3102197"/>
            <a:ext cx="5528931" cy="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599798" y="3254597"/>
            <a:ext cx="5528931" cy="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603856" y="3406997"/>
            <a:ext cx="5528931" cy="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596765" y="3559397"/>
            <a:ext cx="5528931" cy="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1599785" y="3710464"/>
            <a:ext cx="5528404" cy="1333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1603327" y="3860072"/>
            <a:ext cx="5524862" cy="4125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96235" y="4016597"/>
            <a:ext cx="5528931" cy="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599778" y="4168997"/>
            <a:ext cx="5528931" cy="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603320" y="4321397"/>
            <a:ext cx="5528931" cy="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1596229" y="4473797"/>
            <a:ext cx="5528931" cy="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599772" y="4626197"/>
            <a:ext cx="5528931" cy="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767336" y="2797397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748629" y="4626197"/>
            <a:ext cx="5363354" cy="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919736" y="2800938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072136" y="2793848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224536" y="2797389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376936" y="2800928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529336" y="2793836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688826" y="2793847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841226" y="2786757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993626" y="2790298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146026" y="2793837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3298426" y="2786745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3475640" y="2783212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628040" y="2786753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780440" y="2790814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932840" y="2783204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085240" y="2786743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237640" y="2790802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4382956" y="2786753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535356" y="2790294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4687756" y="2783204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4840156" y="2786745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992556" y="2790284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144956" y="2783192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5300905" y="2790294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453305" y="2793835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605705" y="2786745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758105" y="2790286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910505" y="2793825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062905" y="2786733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6197583" y="2783202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6349983" y="2786743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6502383" y="2790804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6654783" y="2783194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6807183" y="2786733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959583" y="2790792"/>
            <a:ext cx="0" cy="182880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305516" y="4662898"/>
            <a:ext cx="2154879" cy="25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200" b="1" dirty="0">
                <a:latin typeface="+mn-lt"/>
              </a:rPr>
              <a:t>GUARD BAND</a:t>
            </a:r>
            <a:endParaRPr lang="en-US" sz="1100" b="1" dirty="0">
              <a:latin typeface="+mn-lt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266877" y="2562161"/>
            <a:ext cx="2154879" cy="250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200" b="1" dirty="0">
                <a:latin typeface="+mn-lt"/>
              </a:rPr>
              <a:t>GUARD BAND</a:t>
            </a:r>
            <a:endParaRPr lang="en-US" sz="1100" b="1" dirty="0">
              <a:latin typeface="+mn-lt"/>
            </a:endParaRPr>
          </a:p>
        </p:txBody>
      </p:sp>
      <p:cxnSp>
        <p:nvCxnSpPr>
          <p:cNvPr id="69" name="Straight Connector 68"/>
          <p:cNvCxnSpPr/>
          <p:nvPr/>
        </p:nvCxnSpPr>
        <p:spPr>
          <a:xfrm>
            <a:off x="7119357" y="2805177"/>
            <a:ext cx="0" cy="1820463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604673" y="2516062"/>
            <a:ext cx="5524354" cy="0"/>
          </a:xfrm>
          <a:prstGeom prst="line">
            <a:avLst/>
          </a:prstGeom>
          <a:ln w="19050">
            <a:solidFill>
              <a:srgbClr val="4D4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/>
          <p:cNvSpPr/>
          <p:nvPr/>
        </p:nvSpPr>
        <p:spPr>
          <a:xfrm>
            <a:off x="7887599" y="3608899"/>
            <a:ext cx="170972" cy="159462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TextBox 103"/>
          <p:cNvSpPr txBox="1"/>
          <p:nvPr/>
        </p:nvSpPr>
        <p:spPr>
          <a:xfrm>
            <a:off x="7519639" y="3115500"/>
            <a:ext cx="900595" cy="45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400" b="1" dirty="0">
                <a:solidFill>
                  <a:srgbClr val="002060"/>
                </a:solidFill>
              </a:rPr>
              <a:t>R</a:t>
            </a:r>
            <a:r>
              <a:rPr lang="en-US" sz="1400" dirty="0">
                <a:solidFill>
                  <a:srgbClr val="002060"/>
                </a:solidFill>
              </a:rPr>
              <a:t>esource</a:t>
            </a:r>
          </a:p>
          <a:p>
            <a:pPr algn="ctr">
              <a:lnSpc>
                <a:spcPct val="85000"/>
              </a:lnSpc>
            </a:pPr>
            <a:r>
              <a:rPr lang="en-US" sz="1400" b="1" dirty="0">
                <a:solidFill>
                  <a:srgbClr val="002060"/>
                </a:solidFill>
              </a:rPr>
              <a:t>E</a:t>
            </a:r>
            <a:r>
              <a:rPr lang="en-US" sz="1400" dirty="0">
                <a:solidFill>
                  <a:srgbClr val="002060"/>
                </a:solidFill>
              </a:rPr>
              <a:t>lement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266824" y="3594445"/>
            <a:ext cx="561421" cy="236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100" b="1" dirty="0">
                <a:solidFill>
                  <a:srgbClr val="002060"/>
                </a:solidFill>
                <a:latin typeface="+mn-lt"/>
              </a:rPr>
              <a:t>SCS</a:t>
            </a:r>
          </a:p>
        </p:txBody>
      </p:sp>
      <p:grpSp>
        <p:nvGrpSpPr>
          <p:cNvPr id="106" name="Group 105"/>
          <p:cNvGrpSpPr/>
          <p:nvPr/>
        </p:nvGrpSpPr>
        <p:grpSpPr>
          <a:xfrm>
            <a:off x="7772400" y="3589813"/>
            <a:ext cx="0" cy="198972"/>
            <a:chOff x="7772400" y="4961413"/>
            <a:chExt cx="0" cy="198972"/>
          </a:xfrm>
        </p:grpSpPr>
        <p:cxnSp>
          <p:nvCxnSpPr>
            <p:cNvPr id="107" name="Straight Arrow Connector 106"/>
            <p:cNvCxnSpPr/>
            <p:nvPr/>
          </p:nvCxnSpPr>
          <p:spPr>
            <a:xfrm flipV="1">
              <a:off x="7772400" y="4961413"/>
              <a:ext cx="0" cy="187020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7772400" y="4973365"/>
              <a:ext cx="0" cy="187020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Group 108"/>
          <p:cNvGrpSpPr/>
          <p:nvPr/>
        </p:nvGrpSpPr>
        <p:grpSpPr>
          <a:xfrm rot="16200000">
            <a:off x="7978585" y="3742213"/>
            <a:ext cx="0" cy="198972"/>
            <a:chOff x="7772400" y="4961413"/>
            <a:chExt cx="0" cy="198972"/>
          </a:xfrm>
        </p:grpSpPr>
        <p:cxnSp>
          <p:nvCxnSpPr>
            <p:cNvPr id="110" name="Straight Arrow Connector 109"/>
            <p:cNvCxnSpPr/>
            <p:nvPr/>
          </p:nvCxnSpPr>
          <p:spPr>
            <a:xfrm flipV="1">
              <a:off x="7772400" y="4961413"/>
              <a:ext cx="0" cy="187020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/>
            <p:nvPr/>
          </p:nvCxnSpPr>
          <p:spPr>
            <a:xfrm>
              <a:off x="7772400" y="4973365"/>
              <a:ext cx="0" cy="187020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2" name="TextBox 111"/>
          <p:cNvSpPr txBox="1"/>
          <p:nvPr/>
        </p:nvSpPr>
        <p:spPr>
          <a:xfrm>
            <a:off x="7693157" y="3837984"/>
            <a:ext cx="651027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5000"/>
              </a:lnSpc>
            </a:pPr>
            <a:r>
              <a:rPr lang="en-US" sz="1000" b="1" dirty="0">
                <a:solidFill>
                  <a:srgbClr val="002060"/>
                </a:solidFill>
                <a:latin typeface="+mn-lt"/>
              </a:rPr>
              <a:t>symbol</a:t>
            </a:r>
            <a:endParaRPr lang="en-US" sz="11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87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685088" y="6618288"/>
            <a:ext cx="1458912" cy="239712"/>
          </a:xfrm>
        </p:spPr>
        <p:txBody>
          <a:bodyPr/>
          <a:lstStyle>
            <a:lvl1pPr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800" dirty="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Y(J)S   DSP     Slide </a:t>
            </a:r>
            <a:fld id="{99C4DBD2-6FD1-46CD-9D20-3BBE7F379A41}" type="slidenum">
              <a:rPr lang="en-US" altLang="en-US" sz="800" smtClean="0">
                <a:solidFill>
                  <a:srgbClr val="00508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</a:t>
            </a:fld>
            <a:endParaRPr lang="en-US" altLang="en-US" sz="800" dirty="0">
              <a:solidFill>
                <a:srgbClr val="00508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47412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simple reason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443789"/>
            <a:ext cx="8111691" cy="4663324"/>
          </a:xfrm>
        </p:spPr>
        <p:txBody>
          <a:bodyPr/>
          <a:lstStyle/>
          <a:p>
            <a:pPr marL="0" indent="0" defTabSz="461963">
              <a:buNone/>
            </a:pPr>
            <a:r>
              <a:rPr lang="en-US" dirty="0"/>
              <a:t>Digital communications inherit a fundamental property of the bit</a:t>
            </a:r>
          </a:p>
          <a:p>
            <a:pPr marL="0" indent="0" defTabSz="461963">
              <a:buNone/>
            </a:pPr>
            <a:r>
              <a:rPr lang="en-US" dirty="0"/>
              <a:t>	it is either 0 or 1 – on of off – perfect or nothing</a:t>
            </a:r>
          </a:p>
          <a:p>
            <a:pPr marL="0" indent="0" defTabSz="461963">
              <a:buNone/>
            </a:pPr>
            <a:r>
              <a:rPr lang="en-US" dirty="0"/>
              <a:t>Either you receive exactly what was sent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or you receive nothing (complete garbage)</a:t>
            </a:r>
          </a:p>
          <a:p>
            <a:pPr marL="0" indent="0" defTabSz="461963">
              <a:spcBef>
                <a:spcPts val="1800"/>
              </a:spcBef>
              <a:buNone/>
            </a:pPr>
            <a:r>
              <a:rPr lang="en-US" dirty="0"/>
              <a:t>But why is it perfect and not always nothing?</a:t>
            </a:r>
          </a:p>
          <a:p>
            <a:pPr marL="0" indent="0" defTabSz="461963">
              <a:spcBef>
                <a:spcPts val="1800"/>
              </a:spcBef>
              <a:buNone/>
            </a:pPr>
            <a:r>
              <a:rPr lang="en-US" dirty="0"/>
              <a:t>If I transmit a voltage of 3.14159... volt, but you receive 2.71828... volt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even if I tell you that there was noise and that isn’t what I sent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	you can’t possibly figure out the right value</a:t>
            </a:r>
          </a:p>
          <a:p>
            <a:pPr marL="0" indent="0" defTabSz="461963">
              <a:spcBef>
                <a:spcPts val="1800"/>
              </a:spcBef>
              <a:buNone/>
            </a:pPr>
            <a:r>
              <a:rPr lang="en-US" dirty="0"/>
              <a:t>If I transmit a bit 1 and we obey Shannon’s laws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you should receive a bit 0</a:t>
            </a:r>
          </a:p>
          <a:p>
            <a:pPr marL="0" indent="0" defTabSz="461963">
              <a:buNone/>
            </a:pPr>
            <a:r>
              <a:rPr lang="en-US" dirty="0"/>
              <a:t>But	even if you don’t and I tell you that you received the wrong value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then you know that the correct answer is 1 (error correction)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5106340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Separation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392" y="1511050"/>
            <a:ext cx="8422105" cy="5024504"/>
          </a:xfrm>
        </p:spPr>
        <p:txBody>
          <a:bodyPr/>
          <a:lstStyle/>
          <a:p>
            <a:pPr marL="0" indent="0" defTabSz="461963">
              <a:buNone/>
            </a:pPr>
            <a:r>
              <a:rPr lang="en-US" dirty="0"/>
              <a:t>The separation theorem is logically the first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even if chronologically the last</a:t>
            </a:r>
          </a:p>
          <a:p>
            <a:pPr marL="0" indent="0" defTabSz="461963">
              <a:buNone/>
            </a:pPr>
            <a:r>
              <a:rPr lang="en-US" dirty="0"/>
              <a:t>The theorem states that the optimal method of transporting 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any kind of information (analog or digital) involves</a:t>
            </a:r>
          </a:p>
          <a:p>
            <a:pPr lvl="1" defTabSz="461963">
              <a:spcBef>
                <a:spcPts val="0"/>
              </a:spcBef>
            </a:pPr>
            <a:r>
              <a:rPr lang="en-US" i="1" dirty="0"/>
              <a:t>properly</a:t>
            </a:r>
            <a:r>
              <a:rPr lang="en-US" dirty="0"/>
              <a:t> converting it into digital format (Shannon’s 2</a:t>
            </a:r>
            <a:r>
              <a:rPr lang="en-US" baseline="30000" dirty="0"/>
              <a:t>nd</a:t>
            </a:r>
            <a:r>
              <a:rPr lang="en-US" dirty="0"/>
              <a:t> theorem)</a:t>
            </a:r>
          </a:p>
          <a:p>
            <a:pPr lvl="1" defTabSz="461963">
              <a:spcBef>
                <a:spcPts val="0"/>
              </a:spcBef>
            </a:pPr>
            <a:r>
              <a:rPr lang="en-US" i="1" dirty="0"/>
              <a:t>properly</a:t>
            </a:r>
            <a:r>
              <a:rPr lang="en-US" dirty="0"/>
              <a:t> modulating an analog signal (Shannon’s 3</a:t>
            </a:r>
            <a:r>
              <a:rPr lang="en-US" baseline="30000" dirty="0"/>
              <a:t>rd</a:t>
            </a:r>
            <a:r>
              <a:rPr lang="en-US" dirty="0"/>
              <a:t> theorem)</a:t>
            </a:r>
          </a:p>
          <a:p>
            <a:pPr lvl="1" defTabSz="461963">
              <a:spcBef>
                <a:spcPts val="0"/>
              </a:spcBef>
            </a:pPr>
            <a:r>
              <a:rPr lang="en-US" dirty="0"/>
              <a:t>recovering digital information from the received analog signal</a:t>
            </a:r>
          </a:p>
          <a:p>
            <a:pPr lvl="1" defTabSz="461963">
              <a:spcBef>
                <a:spcPts val="0"/>
              </a:spcBef>
            </a:pPr>
            <a:r>
              <a:rPr lang="en-US" dirty="0"/>
              <a:t>recovering original format information from the digital information</a:t>
            </a:r>
          </a:p>
          <a:p>
            <a:pPr marL="0" indent="0" defTabSz="461963">
              <a:buNone/>
            </a:pPr>
            <a:r>
              <a:rPr lang="en-US" dirty="0"/>
              <a:t>Note that </a:t>
            </a:r>
          </a:p>
          <a:p>
            <a:pPr lvl="1" indent="-342900" defTabSz="461963">
              <a:spcBef>
                <a:spcPts val="0"/>
              </a:spcBef>
            </a:pPr>
            <a:r>
              <a:rPr lang="en-US" dirty="0"/>
              <a:t>the source decoder is the inverse of the source encoder</a:t>
            </a:r>
          </a:p>
          <a:p>
            <a:pPr marL="400050" lvl="1" indent="0" defTabSz="461963">
              <a:spcBef>
                <a:spcPts val="0"/>
              </a:spcBef>
              <a:buNone/>
            </a:pPr>
            <a:r>
              <a:rPr lang="en-US" dirty="0"/>
              <a:t>		input with the digital format it reproduces the original information</a:t>
            </a:r>
          </a:p>
          <a:p>
            <a:pPr lvl="1" indent="-342900" defTabSz="461963">
              <a:spcBef>
                <a:spcPts val="0"/>
              </a:spcBef>
            </a:pPr>
            <a:r>
              <a:rPr lang="en-US" dirty="0"/>
              <a:t>the channel decoder is the inverse of the channel encoder</a:t>
            </a:r>
          </a:p>
          <a:p>
            <a:pPr marL="400050" lvl="1" indent="0" defTabSz="461963">
              <a:spcBef>
                <a:spcPts val="0"/>
              </a:spcBef>
              <a:buNone/>
            </a:pPr>
            <a:r>
              <a:rPr lang="en-US" dirty="0"/>
              <a:t>		 input with the undistorted transmitted signal </a:t>
            </a:r>
          </a:p>
          <a:p>
            <a:pPr marL="400050" lvl="1" indent="0" defTabSz="461963">
              <a:spcBef>
                <a:spcPts val="0"/>
              </a:spcBef>
              <a:buNone/>
            </a:pPr>
            <a:r>
              <a:rPr lang="en-US" dirty="0"/>
              <a:t>			it reproduces the digital format information</a:t>
            </a:r>
          </a:p>
          <a:p>
            <a:pPr lvl="1" indent="-342900" defTabSz="461963">
              <a:spcBef>
                <a:spcPts val="0"/>
              </a:spcBef>
            </a:pPr>
            <a:r>
              <a:rPr lang="en-US" dirty="0"/>
              <a:t>the channel encoder is designed with knowledge of the channel </a:t>
            </a:r>
          </a:p>
          <a:p>
            <a:pPr lvl="1" defTabSz="461963"/>
            <a:endParaRPr lang="en-US" dirty="0"/>
          </a:p>
          <a:p>
            <a:pPr marL="0" indent="0" defTabSz="461963">
              <a:buNone/>
            </a:pPr>
            <a:r>
              <a:rPr lang="en-US" dirty="0"/>
              <a:t>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688146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8100"/>
            <a:ext cx="8044314" cy="4663324"/>
          </a:xfrm>
        </p:spPr>
        <p:txBody>
          <a:bodyPr/>
          <a:lstStyle/>
          <a:p>
            <a:pPr marL="0" indent="0" defTabSz="461963">
              <a:buNone/>
            </a:pPr>
            <a:r>
              <a:rPr lang="en-US" dirty="0"/>
              <a:t>The problem with communications is that all physical channels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distort the signals traversing them</a:t>
            </a:r>
          </a:p>
          <a:p>
            <a:pPr marL="0" indent="0" defTabSz="461963">
              <a:buNone/>
            </a:pPr>
            <a:r>
              <a:rPr lang="en-US" dirty="0"/>
              <a:t>So that the signal received is not the same as the signal transmitted</a:t>
            </a:r>
          </a:p>
          <a:p>
            <a:pPr marL="0" indent="0" defTabSz="461963">
              <a:buNone/>
            </a:pPr>
            <a:r>
              <a:rPr lang="en-US" dirty="0"/>
              <a:t>Were it not for this distortion communications would be trivial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and there would be no limit on the possible (bit-)rate </a:t>
            </a:r>
          </a:p>
          <a:p>
            <a:pPr marL="0" indent="0" defTabSz="461963">
              <a:spcBef>
                <a:spcPts val="1200"/>
              </a:spcBef>
              <a:buNone/>
            </a:pPr>
            <a:r>
              <a:rPr lang="en-US" dirty="0"/>
              <a:t>From physics we know that all channels:</a:t>
            </a:r>
          </a:p>
          <a:p>
            <a:pPr defTabSz="461963">
              <a:spcBef>
                <a:spcPts val="0"/>
              </a:spcBef>
            </a:pPr>
            <a:r>
              <a:rPr lang="en-US" dirty="0"/>
              <a:t>add noise (at least some dependent on temperature)</a:t>
            </a:r>
          </a:p>
          <a:p>
            <a:pPr defTabSz="461963">
              <a:spcBef>
                <a:spcPts val="0"/>
              </a:spcBef>
            </a:pPr>
            <a:r>
              <a:rPr lang="en-US" dirty="0"/>
              <a:t>limit bandwidth (may be low-pass or bandpass)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8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647" y="4312125"/>
            <a:ext cx="1918667" cy="9836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989" y="5467550"/>
            <a:ext cx="2035982" cy="11647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7591" y="4312125"/>
            <a:ext cx="1918667" cy="98424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7591" y="5390891"/>
            <a:ext cx="1918667" cy="131803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20753" y="4312125"/>
            <a:ext cx="1686963" cy="11292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20752" y="5509209"/>
            <a:ext cx="1686963" cy="11230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7548049" y="5979460"/>
            <a:ext cx="11316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>
                <a:solidFill>
                  <a:srgbClr val="002060"/>
                </a:solidFill>
                <a:latin typeface="+mn-lt"/>
              </a:rPr>
              <a:t>with noise</a:t>
            </a:r>
            <a:endParaRPr lang="en-US" b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490595" y="4722838"/>
            <a:ext cx="16534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>
                <a:solidFill>
                  <a:srgbClr val="002060"/>
                </a:solidFill>
                <a:latin typeface="+mn-lt"/>
              </a:rPr>
              <a:t>bandwidth limited</a:t>
            </a:r>
            <a:endParaRPr lang="en-US" b="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703018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08100"/>
            <a:ext cx="8246444" cy="479901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is </a:t>
            </a:r>
            <a:r>
              <a:rPr lang="en-US" i="1" dirty="0"/>
              <a:t>information</a:t>
            </a:r>
            <a:r>
              <a:rPr lang="en-US" dirty="0"/>
              <a:t> anyway?</a:t>
            </a:r>
          </a:p>
          <a:p>
            <a:pPr marL="0" indent="0">
              <a:buNone/>
            </a:pPr>
            <a:r>
              <a:rPr lang="en-US" dirty="0"/>
              <a:t>Information is the amount of surprise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there is no information in yesterday’s newspaper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	since we know everything and it doesn’t surprise us any more</a:t>
            </a:r>
          </a:p>
          <a:p>
            <a:pPr marL="0" indent="0" defTabSz="461963">
              <a:buNone/>
            </a:pPr>
            <a:r>
              <a:rPr lang="en-US" dirty="0"/>
              <a:t>Similarly, a constant sinusoidal signal carries no information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since it is deterministic – there is no surprise</a:t>
            </a:r>
          </a:p>
          <a:p>
            <a:pPr marL="0" indent="0" defTabSz="461963">
              <a:buNone/>
            </a:pPr>
            <a:r>
              <a:rPr lang="en-US" dirty="0"/>
              <a:t>This deterministic On/Off signal taking only 1 of two values </a:t>
            </a:r>
          </a:p>
          <a:p>
            <a:pPr marL="0" indent="0" defTabSz="461963">
              <a:spcBef>
                <a:spcPts val="0"/>
              </a:spcBef>
              <a:buNone/>
            </a:pPr>
            <a:r>
              <a:rPr lang="en-US" dirty="0"/>
              <a:t>	carries no information</a:t>
            </a:r>
          </a:p>
          <a:p>
            <a:pPr marL="0" indent="0" defTabSz="461963">
              <a:buNone/>
            </a:pPr>
            <a:endParaRPr lang="en-US" dirty="0"/>
          </a:p>
          <a:p>
            <a:pPr marL="0" indent="0" defTabSz="461963">
              <a:buNone/>
            </a:pPr>
            <a:endParaRPr lang="en-US" dirty="0"/>
          </a:p>
          <a:p>
            <a:pPr marL="0" indent="0" defTabSz="461963">
              <a:buNone/>
            </a:pPr>
            <a:endParaRPr lang="en-US" dirty="0"/>
          </a:p>
          <a:p>
            <a:pPr marL="0" indent="0" defTabSz="461963">
              <a:buNone/>
            </a:pPr>
            <a:r>
              <a:rPr lang="en-US" dirty="0"/>
              <a:t>But this one </a:t>
            </a:r>
            <a:r>
              <a:rPr lang="en-US" i="1" dirty="0"/>
              <a:t>does</a:t>
            </a:r>
            <a:r>
              <a:rPr lang="en-US" dirty="0"/>
              <a:t> carry information (it is stochastic - it surprises us!)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Y(J)S   DSP     Slide </a:t>
            </a:r>
            <a:fld id="{C61314C7-C31C-4AF5-ACEE-36E1E89E86E0}" type="slidenum">
              <a:rPr lang="en-US" altLang="en-US" smtClean="0"/>
              <a:pPr/>
              <a:t>9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0957" y="4150926"/>
            <a:ext cx="2971800" cy="91214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2846" y="5634570"/>
            <a:ext cx="2971800" cy="945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88166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master-2001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aster-2001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master-200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-200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-200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-200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-20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-20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-20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Data\Microsoft\Templates\master-2001.pot</Template>
  <TotalTime>25808</TotalTime>
  <Words>5376</Words>
  <Application>Microsoft Office PowerPoint</Application>
  <PresentationFormat>Letter Paper (8.5x11 in)</PresentationFormat>
  <Paragraphs>940</Paragraphs>
  <Slides>50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60" baseType="lpstr">
      <vt:lpstr>Arial</vt:lpstr>
      <vt:lpstr>Calibri</vt:lpstr>
      <vt:lpstr>Cambria Math</vt:lpstr>
      <vt:lpstr>Courier New</vt:lpstr>
      <vt:lpstr>Symbol</vt:lpstr>
      <vt:lpstr>Times New Roman</vt:lpstr>
      <vt:lpstr>Verdana</vt:lpstr>
      <vt:lpstr>Wingdings</vt:lpstr>
      <vt:lpstr>master-2001</vt:lpstr>
      <vt:lpstr>VISIO</vt:lpstr>
      <vt:lpstr>Application: Data Communications</vt:lpstr>
      <vt:lpstr>Digital Communications</vt:lpstr>
      <vt:lpstr>Shannon’s Theorems</vt:lpstr>
      <vt:lpstr>Modulation</vt:lpstr>
      <vt:lpstr>Digital communications</vt:lpstr>
      <vt:lpstr>The simple reason</vt:lpstr>
      <vt:lpstr>Separation Theorem</vt:lpstr>
      <vt:lpstr>Channels</vt:lpstr>
      <vt:lpstr>Information</vt:lpstr>
      <vt:lpstr>Shannon’s bits</vt:lpstr>
      <vt:lpstr>A simple example</vt:lpstr>
      <vt:lpstr>When both bits are the same</vt:lpstr>
      <vt:lpstr>Source Encoding Theorem</vt:lpstr>
      <vt:lpstr>Shannon information</vt:lpstr>
      <vt:lpstr>Shannon encoding</vt:lpstr>
      <vt:lpstr>Error detection/correction</vt:lpstr>
      <vt:lpstr>To FEC or not to FEC</vt:lpstr>
      <vt:lpstr>Channel capacity theorem</vt:lpstr>
      <vt:lpstr>Channel Capacity (1)</vt:lpstr>
      <vt:lpstr>Channel Capacity (2)</vt:lpstr>
      <vt:lpstr>Shannon’s capacity theorem</vt:lpstr>
      <vt:lpstr>Capacity for frequency-dependent SNR </vt:lpstr>
      <vt:lpstr>Water pouring theorem</vt:lpstr>
      <vt:lpstr>Modem design</vt:lpstr>
      <vt:lpstr>NRZ</vt:lpstr>
      <vt:lpstr>NRZ needs infinite bandwidth</vt:lpstr>
      <vt:lpstr>NRZ InterSymbol Interference (ISI)</vt:lpstr>
      <vt:lpstr>DC-less NRZ</vt:lpstr>
      <vt:lpstr>RZ</vt:lpstr>
      <vt:lpstr>OOK</vt:lpstr>
      <vt:lpstr>NRZ - Bandwidth</vt:lpstr>
      <vt:lpstr>OOK - Bandwidth</vt:lpstr>
      <vt:lpstr>From NRZ to n-PAM</vt:lpstr>
      <vt:lpstr>PAM - Bandwidth</vt:lpstr>
      <vt:lpstr>ASK</vt:lpstr>
      <vt:lpstr>FSK</vt:lpstr>
      <vt:lpstr>FSK in the frequency domain</vt:lpstr>
      <vt:lpstr>PSK</vt:lpstr>
      <vt:lpstr>QAM</vt:lpstr>
      <vt:lpstr>The secret math behind it all</vt:lpstr>
      <vt:lpstr>QAM constellations </vt:lpstr>
      <vt:lpstr>Voicegrade modem constellations</vt:lpstr>
      <vt:lpstr>FDM</vt:lpstr>
      <vt:lpstr>FDM combats ISI but creates ICI</vt:lpstr>
      <vt:lpstr>OFDM</vt:lpstr>
      <vt:lpstr>Why are the channels orthogonal?</vt:lpstr>
      <vt:lpstr>FFT</vt:lpstr>
      <vt:lpstr>4G OFDM signal structure</vt:lpstr>
      <vt:lpstr>OFDMA</vt:lpstr>
      <vt:lpstr>OFDMA</vt:lpstr>
    </vt:vector>
  </TitlesOfParts>
  <Company>RAD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DSP 2020</dc:title>
  <dc:creator>Yaakov Stein</dc:creator>
  <cp:keywords>DSP, Y(J)S</cp:keywords>
  <cp:lastModifiedBy>Yaakov Stein</cp:lastModifiedBy>
  <cp:revision>893</cp:revision>
  <dcterms:created xsi:type="dcterms:W3CDTF">2001-12-06T08:31:54Z</dcterms:created>
  <dcterms:modified xsi:type="dcterms:W3CDTF">2021-12-25T17:52:30Z</dcterms:modified>
</cp:coreProperties>
</file>