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58" r:id="rId4"/>
    <p:sldId id="277" r:id="rId5"/>
    <p:sldId id="259" r:id="rId6"/>
    <p:sldId id="260" r:id="rId7"/>
    <p:sldId id="261" r:id="rId8"/>
    <p:sldId id="270" r:id="rId9"/>
    <p:sldId id="262" r:id="rId10"/>
    <p:sldId id="274" r:id="rId11"/>
    <p:sldId id="275" r:id="rId12"/>
    <p:sldId id="276" r:id="rId13"/>
    <p:sldId id="271" r:id="rId14"/>
    <p:sldId id="272" r:id="rId15"/>
    <p:sldId id="273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5AC76-1CDD-4B55-AD07-6F6433C2E2DF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0323E-C4DC-405A-B990-E2DE369BE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7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B1CBD-B5D5-44FB-9CD3-E106578EE2D2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0CD55-B889-42D2-A832-07732DBB2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3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87B6-7F82-4866-8533-C9E0F7994D0A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0559C-CC04-4296-91E1-6CEBC50730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58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DCE31-12E4-4023-9E5C-060684630411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290A7-EA47-46BB-95F6-A9FB1AA6F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60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0CC7D-6A74-4FF9-A78B-6D96921C37B1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3BD97-4B6F-4347-A43A-1FCC7829A7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60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B4510-DBBB-4663-9B02-61A9587FAD48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CEE9A-757A-4473-9414-DD5851F787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4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59024-DCE4-4390-8463-D7FE1EA5D06C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E479-21D2-4793-9336-046AB3C60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25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3E98-1B7E-48B4-AC1A-AF597ECEDD3E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67B63-9F64-49F1-BDCF-8AB32A8BA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1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CB8F-8D2C-4DA2-BA3E-3F073E52AECD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56F44-92F6-4D29-B2CD-7FE8B5365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64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859B-05ED-4B56-983A-D6681ACBCE08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188A9-CE56-4B01-B701-8BC104B3D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56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2575C-F07D-4CD9-BDAE-692DDE883FB1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44B29-D3AD-45FB-9603-D15A73FB4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23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6BFA1D-37D5-4AA5-A5B4-F0955406AA6D}" type="datetimeFigureOut">
              <a:rPr lang="en-US"/>
              <a:pPr>
                <a:defRPr/>
              </a:pPr>
              <a:t>25/12/2017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C32F4BD-B113-4394-86E9-1C658F000F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379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Real-time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112" y="1069460"/>
            <a:ext cx="8378368" cy="5455884"/>
          </a:xfrm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None/>
            </a:pPr>
            <a:r>
              <a:rPr lang="en-US" altLang="en-US" sz="2400" b="1" dirty="0"/>
              <a:t>1-input </a:t>
            </a:r>
            <a:r>
              <a:rPr lang="en-US" altLang="en-US" sz="2400" b="1" dirty="0" smtClean="0"/>
              <a:t>1-output DSP systems</a:t>
            </a:r>
            <a:endParaRPr lang="en-US" altLang="en-US" sz="2400" b="1" dirty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/>
              <a:t>Hard real-time: ALWAYS finish computing output before next input </a:t>
            </a: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002060"/>
                </a:solidFill>
              </a:rPr>
              <a:t>Soft real-time: enough to finish </a:t>
            </a:r>
            <a:r>
              <a:rPr lang="en-US" altLang="en-US" sz="2400" i="1" dirty="0" smtClean="0">
                <a:solidFill>
                  <a:srgbClr val="002060"/>
                </a:solidFill>
              </a:rPr>
              <a:t>on average</a:t>
            </a:r>
          </a:p>
          <a:p>
            <a:pPr marL="419100" indent="-41910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/>
              <a:t>N-input N-output DSP systems</a:t>
            </a:r>
            <a:endParaRPr lang="en-US" altLang="en-US" sz="2400" b="1" dirty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/>
              <a:t>No need to process all N inputs between the N</a:t>
            </a:r>
            <a:r>
              <a:rPr lang="en-US" altLang="en-US" sz="2400" baseline="30000" dirty="0" smtClean="0"/>
              <a:t>th</a:t>
            </a:r>
            <a:r>
              <a:rPr lang="en-US" altLang="en-US" sz="2400" dirty="0" smtClean="0"/>
              <a:t> and the N+1</a:t>
            </a:r>
            <a:r>
              <a:rPr lang="en-US" altLang="en-US" sz="2400" baseline="30000" dirty="0" smtClean="0"/>
              <a:t>th</a:t>
            </a:r>
            <a:endParaRPr lang="en-US" altLang="en-US" sz="2400" baseline="30000" dirty="0" smtClean="0"/>
          </a:p>
          <a:p>
            <a:pPr marL="419100" indent="-419100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by using double/cyclic buffer</a:t>
            </a:r>
          </a:p>
          <a:p>
            <a:pPr marL="419100" indent="-419100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enough to process N inputs before the next N arrive</a:t>
            </a:r>
            <a:endParaRPr lang="en-US" altLang="en-US" sz="2400" dirty="0" smtClean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/>
              <a:t>Real-time demands algorithms </a:t>
            </a:r>
            <a:r>
              <a:rPr lang="en-US" altLang="en-US" sz="2400" dirty="0" smtClean="0"/>
              <a:t>that are O(N</a:t>
            </a:r>
            <a:r>
              <a:rPr lang="en-US" altLang="en-US" sz="2400" dirty="0" smtClean="0"/>
              <a:t>)</a:t>
            </a: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since otherwise, no matter how fast the CPU,</a:t>
            </a: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for large enough N we won’t finish processing in time</a:t>
            </a:r>
            <a:endParaRPr lang="en-US" altLang="en-US" sz="2400" dirty="0" smtClean="0"/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2411760" y="3933056"/>
            <a:ext cx="1472746" cy="960409"/>
            <a:chOff x="6299200" y="1892300"/>
            <a:chExt cx="2438400" cy="1752600"/>
          </a:xfrm>
        </p:grpSpPr>
        <p:grpSp>
          <p:nvGrpSpPr>
            <p:cNvPr id="2053" name="Group 21"/>
            <p:cNvGrpSpPr>
              <a:grpSpLocks/>
            </p:cNvGrpSpPr>
            <p:nvPr/>
          </p:nvGrpSpPr>
          <p:grpSpPr bwMode="auto">
            <a:xfrm>
              <a:off x="6299200" y="2451100"/>
              <a:ext cx="2438400" cy="469900"/>
              <a:chOff x="3968" y="1544"/>
              <a:chExt cx="1536" cy="296"/>
            </a:xfrm>
          </p:grpSpPr>
          <p:sp>
            <p:nvSpPr>
              <p:cNvPr id="2072" name="Rectangle 4"/>
              <p:cNvSpPr>
                <a:spLocks noChangeArrowheads="1"/>
              </p:cNvSpPr>
              <p:nvPr/>
            </p:nvSpPr>
            <p:spPr bwMode="auto">
              <a:xfrm>
                <a:off x="3968" y="1544"/>
                <a:ext cx="1536" cy="2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2073" name="Line 6"/>
              <p:cNvSpPr>
                <a:spLocks noChangeShapeType="1"/>
              </p:cNvSpPr>
              <p:nvPr/>
            </p:nvSpPr>
            <p:spPr bwMode="auto">
              <a:xfrm>
                <a:off x="4064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7"/>
              <p:cNvSpPr>
                <a:spLocks noChangeShapeType="1"/>
              </p:cNvSpPr>
              <p:nvPr/>
            </p:nvSpPr>
            <p:spPr bwMode="auto">
              <a:xfrm>
                <a:off x="416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8"/>
              <p:cNvSpPr>
                <a:spLocks noChangeShapeType="1"/>
              </p:cNvSpPr>
              <p:nvPr/>
            </p:nvSpPr>
            <p:spPr bwMode="auto">
              <a:xfrm>
                <a:off x="425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Line 9"/>
              <p:cNvSpPr>
                <a:spLocks noChangeShapeType="1"/>
              </p:cNvSpPr>
              <p:nvPr/>
            </p:nvSpPr>
            <p:spPr bwMode="auto">
              <a:xfrm>
                <a:off x="4352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10"/>
              <p:cNvSpPr>
                <a:spLocks noChangeShapeType="1"/>
              </p:cNvSpPr>
              <p:nvPr/>
            </p:nvSpPr>
            <p:spPr bwMode="auto">
              <a:xfrm>
                <a:off x="4448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Line 11"/>
              <p:cNvSpPr>
                <a:spLocks noChangeShapeType="1"/>
              </p:cNvSpPr>
              <p:nvPr/>
            </p:nvSpPr>
            <p:spPr bwMode="auto">
              <a:xfrm>
                <a:off x="4544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9" name="Line 12"/>
              <p:cNvSpPr>
                <a:spLocks noChangeShapeType="1"/>
              </p:cNvSpPr>
              <p:nvPr/>
            </p:nvSpPr>
            <p:spPr bwMode="auto">
              <a:xfrm>
                <a:off x="464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13"/>
              <p:cNvSpPr>
                <a:spLocks noChangeShapeType="1"/>
              </p:cNvSpPr>
              <p:nvPr/>
            </p:nvSpPr>
            <p:spPr bwMode="auto">
              <a:xfrm>
                <a:off x="473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14"/>
              <p:cNvSpPr>
                <a:spLocks noChangeShapeType="1"/>
              </p:cNvSpPr>
              <p:nvPr/>
            </p:nvSpPr>
            <p:spPr bwMode="auto">
              <a:xfrm>
                <a:off x="4832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15"/>
              <p:cNvSpPr>
                <a:spLocks noChangeShapeType="1"/>
              </p:cNvSpPr>
              <p:nvPr/>
            </p:nvSpPr>
            <p:spPr bwMode="auto">
              <a:xfrm>
                <a:off x="4928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16"/>
              <p:cNvSpPr>
                <a:spLocks noChangeShapeType="1"/>
              </p:cNvSpPr>
              <p:nvPr/>
            </p:nvSpPr>
            <p:spPr bwMode="auto">
              <a:xfrm>
                <a:off x="5024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17"/>
              <p:cNvSpPr>
                <a:spLocks noChangeShapeType="1"/>
              </p:cNvSpPr>
              <p:nvPr/>
            </p:nvSpPr>
            <p:spPr bwMode="auto">
              <a:xfrm>
                <a:off x="512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18"/>
              <p:cNvSpPr>
                <a:spLocks noChangeShapeType="1"/>
              </p:cNvSpPr>
              <p:nvPr/>
            </p:nvSpPr>
            <p:spPr bwMode="auto">
              <a:xfrm>
                <a:off x="521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19"/>
              <p:cNvSpPr>
                <a:spLocks noChangeShapeType="1"/>
              </p:cNvSpPr>
              <p:nvPr/>
            </p:nvSpPr>
            <p:spPr bwMode="auto">
              <a:xfrm>
                <a:off x="5312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20"/>
              <p:cNvSpPr>
                <a:spLocks noChangeShapeType="1"/>
              </p:cNvSpPr>
              <p:nvPr/>
            </p:nvSpPr>
            <p:spPr bwMode="auto">
              <a:xfrm>
                <a:off x="5408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4" name="Group 22"/>
            <p:cNvGrpSpPr>
              <a:grpSpLocks/>
            </p:cNvGrpSpPr>
            <p:nvPr/>
          </p:nvGrpSpPr>
          <p:grpSpPr bwMode="auto">
            <a:xfrm>
              <a:off x="6299200" y="3175000"/>
              <a:ext cx="2438400" cy="469900"/>
              <a:chOff x="3968" y="1544"/>
              <a:chExt cx="1536" cy="296"/>
            </a:xfrm>
          </p:grpSpPr>
          <p:sp>
            <p:nvSpPr>
              <p:cNvPr id="2056" name="Rectangle 23"/>
              <p:cNvSpPr>
                <a:spLocks noChangeArrowheads="1"/>
              </p:cNvSpPr>
              <p:nvPr/>
            </p:nvSpPr>
            <p:spPr bwMode="auto">
              <a:xfrm>
                <a:off x="3968" y="1544"/>
                <a:ext cx="1536" cy="2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2057" name="Line 24"/>
              <p:cNvSpPr>
                <a:spLocks noChangeShapeType="1"/>
              </p:cNvSpPr>
              <p:nvPr/>
            </p:nvSpPr>
            <p:spPr bwMode="auto">
              <a:xfrm>
                <a:off x="4064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" name="Line 25"/>
              <p:cNvSpPr>
                <a:spLocks noChangeShapeType="1"/>
              </p:cNvSpPr>
              <p:nvPr/>
            </p:nvSpPr>
            <p:spPr bwMode="auto">
              <a:xfrm>
                <a:off x="416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" name="Line 26"/>
              <p:cNvSpPr>
                <a:spLocks noChangeShapeType="1"/>
              </p:cNvSpPr>
              <p:nvPr/>
            </p:nvSpPr>
            <p:spPr bwMode="auto">
              <a:xfrm>
                <a:off x="425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Line 27"/>
              <p:cNvSpPr>
                <a:spLocks noChangeShapeType="1"/>
              </p:cNvSpPr>
              <p:nvPr/>
            </p:nvSpPr>
            <p:spPr bwMode="auto">
              <a:xfrm>
                <a:off x="4352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Line 28"/>
              <p:cNvSpPr>
                <a:spLocks noChangeShapeType="1"/>
              </p:cNvSpPr>
              <p:nvPr/>
            </p:nvSpPr>
            <p:spPr bwMode="auto">
              <a:xfrm>
                <a:off x="4448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Line 29"/>
              <p:cNvSpPr>
                <a:spLocks noChangeShapeType="1"/>
              </p:cNvSpPr>
              <p:nvPr/>
            </p:nvSpPr>
            <p:spPr bwMode="auto">
              <a:xfrm>
                <a:off x="4544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Line 30"/>
              <p:cNvSpPr>
                <a:spLocks noChangeShapeType="1"/>
              </p:cNvSpPr>
              <p:nvPr/>
            </p:nvSpPr>
            <p:spPr bwMode="auto">
              <a:xfrm>
                <a:off x="464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Line 31"/>
              <p:cNvSpPr>
                <a:spLocks noChangeShapeType="1"/>
              </p:cNvSpPr>
              <p:nvPr/>
            </p:nvSpPr>
            <p:spPr bwMode="auto">
              <a:xfrm>
                <a:off x="473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Line 32"/>
              <p:cNvSpPr>
                <a:spLocks noChangeShapeType="1"/>
              </p:cNvSpPr>
              <p:nvPr/>
            </p:nvSpPr>
            <p:spPr bwMode="auto">
              <a:xfrm>
                <a:off x="4832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Line 33"/>
              <p:cNvSpPr>
                <a:spLocks noChangeShapeType="1"/>
              </p:cNvSpPr>
              <p:nvPr/>
            </p:nvSpPr>
            <p:spPr bwMode="auto">
              <a:xfrm>
                <a:off x="4928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7" name="Line 34"/>
              <p:cNvSpPr>
                <a:spLocks noChangeShapeType="1"/>
              </p:cNvSpPr>
              <p:nvPr/>
            </p:nvSpPr>
            <p:spPr bwMode="auto">
              <a:xfrm>
                <a:off x="5024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" name="Line 35"/>
              <p:cNvSpPr>
                <a:spLocks noChangeShapeType="1"/>
              </p:cNvSpPr>
              <p:nvPr/>
            </p:nvSpPr>
            <p:spPr bwMode="auto">
              <a:xfrm>
                <a:off x="5120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Line 36"/>
              <p:cNvSpPr>
                <a:spLocks noChangeShapeType="1"/>
              </p:cNvSpPr>
              <p:nvPr/>
            </p:nvSpPr>
            <p:spPr bwMode="auto">
              <a:xfrm>
                <a:off x="5216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37"/>
              <p:cNvSpPr>
                <a:spLocks noChangeShapeType="1"/>
              </p:cNvSpPr>
              <p:nvPr/>
            </p:nvSpPr>
            <p:spPr bwMode="auto">
              <a:xfrm>
                <a:off x="5312" y="1552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38"/>
              <p:cNvSpPr>
                <a:spLocks noChangeShapeType="1"/>
              </p:cNvSpPr>
              <p:nvPr/>
            </p:nvSpPr>
            <p:spPr bwMode="auto">
              <a:xfrm>
                <a:off x="5408" y="154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5" name="Text Box 39"/>
            <p:cNvSpPr txBox="1">
              <a:spLocks noChangeArrowheads="1"/>
            </p:cNvSpPr>
            <p:nvPr/>
          </p:nvSpPr>
          <p:spPr bwMode="auto">
            <a:xfrm>
              <a:off x="6337301" y="1892300"/>
              <a:ext cx="2374900" cy="561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 dirty="0"/>
                <a:t>double buffer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57618" y="3963496"/>
            <a:ext cx="1252226" cy="1238412"/>
            <a:chOff x="6497121" y="4163356"/>
            <a:chExt cx="2351441" cy="2232248"/>
          </a:xfrm>
        </p:grpSpPr>
        <p:grpSp>
          <p:nvGrpSpPr>
            <p:cNvPr id="33" name="Group 32"/>
            <p:cNvGrpSpPr/>
            <p:nvPr/>
          </p:nvGrpSpPr>
          <p:grpSpPr>
            <a:xfrm>
              <a:off x="6497121" y="4163356"/>
              <a:ext cx="2351441" cy="2232248"/>
              <a:chOff x="6876256" y="4077072"/>
              <a:chExt cx="2351441" cy="2232248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7213600" y="4365104"/>
                <a:ext cx="1678880" cy="15841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6876256" y="4077072"/>
                <a:ext cx="2343721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6892528" y="5055392"/>
                <a:ext cx="321072" cy="2979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6908799" y="5326904"/>
                <a:ext cx="304801" cy="2339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7121374" y="5695564"/>
                <a:ext cx="312935" cy="1738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6961086" y="4797152"/>
                <a:ext cx="320577" cy="6333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6961086" y="5484004"/>
                <a:ext cx="334899" cy="1685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7061199" y="4534564"/>
                <a:ext cx="308539" cy="13557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7251811" y="4364098"/>
                <a:ext cx="249819" cy="20127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7883336" y="5950286"/>
                <a:ext cx="61973" cy="350881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7812360" y="4077072"/>
                <a:ext cx="82385" cy="288094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524328" y="4156333"/>
                <a:ext cx="134216" cy="28077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7586463" y="5859276"/>
                <a:ext cx="144472" cy="3741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7295985" y="5806036"/>
                <a:ext cx="264406" cy="2626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2" idx="0"/>
                <a:endCxn id="41" idx="0"/>
              </p:cNvCxnSpPr>
              <p:nvPr/>
            </p:nvCxnSpPr>
            <p:spPr>
              <a:xfrm flipH="1" flipV="1">
                <a:off x="8048117" y="4077072"/>
                <a:ext cx="4923" cy="2880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H="1">
                <a:off x="8151419" y="5913584"/>
                <a:ext cx="9479" cy="38758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H="1">
                <a:off x="8906625" y="5110575"/>
                <a:ext cx="321072" cy="2979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8892480" y="5326904"/>
                <a:ext cx="318947" cy="6074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H="1" flipV="1">
                <a:off x="8685915" y="5685468"/>
                <a:ext cx="312935" cy="1738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H="1">
                <a:off x="8838562" y="4852335"/>
                <a:ext cx="320577" cy="6333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H="1" flipV="1">
                <a:off x="8824241" y="5539187"/>
                <a:ext cx="291328" cy="151747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flipH="1">
                <a:off x="8750487" y="4589747"/>
                <a:ext cx="308539" cy="13557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H="1">
                <a:off x="8618595" y="4419281"/>
                <a:ext cx="249819" cy="20127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8251982" y="4097180"/>
                <a:ext cx="82385" cy="288094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H="1">
                <a:off x="8502292" y="4212952"/>
                <a:ext cx="134216" cy="28077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8389290" y="5881618"/>
                <a:ext cx="145638" cy="33558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8565307" y="5793040"/>
                <a:ext cx="264406" cy="2626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7116509" y="4882571"/>
              <a:ext cx="1162050" cy="832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cyclic</a:t>
              </a:r>
            </a:p>
            <a:p>
              <a:pPr algn="ctr"/>
              <a:r>
                <a:rPr lang="en-US" sz="1200" b="1" dirty="0" smtClean="0"/>
                <a:t>buffer</a:t>
              </a:r>
              <a:endParaRPr lang="en-US" sz="12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N=8 - step 0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04" y="1405907"/>
            <a:ext cx="5449391" cy="5191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8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N=8 - step 1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01" y="1296119"/>
            <a:ext cx="7511823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0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N=8 - step 2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796" y="1412776"/>
            <a:ext cx="7248604" cy="53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7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169"/>
            <a:ext cx="8229600" cy="1143000"/>
          </a:xfrm>
        </p:spPr>
        <p:txBody>
          <a:bodyPr/>
          <a:lstStyle/>
          <a:p>
            <a:r>
              <a:rPr lang="en-US" dirty="0" smtClean="0"/>
              <a:t>Full DIT for N=8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" y="975721"/>
            <a:ext cx="8003232" cy="58507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6993" y="6426349"/>
            <a:ext cx="1691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 =  W</a:t>
            </a:r>
            <a:r>
              <a:rPr lang="en-US" sz="2000" b="1" baseline="-25000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sz="2000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6426349"/>
            <a:ext cx="1331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sz="2000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</a:rPr>
              <a:t>0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 =  1</a:t>
            </a:r>
            <a:endParaRPr lang="en-US" sz="2000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388253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= 1</a:t>
            </a:r>
            <a:endParaRPr lang="en-US" sz="1600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3888" y="256490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= 1</a:t>
            </a:r>
            <a:endParaRPr lang="en-US" sz="1600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53012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= 1</a:t>
            </a:r>
            <a:endParaRPr lang="en-US" sz="1600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738156" y="3185686"/>
            <a:ext cx="447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don’t worry about the order – yet!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30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259" y="116632"/>
            <a:ext cx="8229600" cy="778098"/>
          </a:xfrm>
        </p:spPr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3" y="919577"/>
            <a:ext cx="8296436" cy="567777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 smtClean="0"/>
              <a:t>We assume that all the </a:t>
            </a:r>
            <a:r>
              <a:rPr lang="en-US" sz="2400" dirty="0" err="1" smtClean="0"/>
              <a:t>Ws</a:t>
            </a:r>
            <a:r>
              <a:rPr lang="en-US" sz="2400" dirty="0" smtClean="0"/>
              <a:t> are precomputed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smtClean="0"/>
              <a:t>An FFT of length N has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log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(N) layers of butterflies</a:t>
            </a:r>
          </a:p>
          <a:p>
            <a:pPr>
              <a:spcBef>
                <a:spcPts val="600"/>
              </a:spcBef>
            </a:pPr>
            <a:r>
              <a:rPr lang="en-US" sz="2400" b="1" dirty="0" smtClean="0"/>
              <a:t>½</a:t>
            </a:r>
            <a:r>
              <a:rPr lang="en-US" sz="2400" dirty="0" smtClean="0"/>
              <a:t>N butterflies per layer, each with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1 complex multiply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2 complex adds (1 add and 1 subtract)</a:t>
            </a:r>
          </a:p>
          <a:p>
            <a:pPr marL="0" indent="0">
              <a:buNone/>
            </a:pPr>
            <a:r>
              <a:rPr lang="en-US" sz="2400" dirty="0" smtClean="0"/>
              <a:t>So there are :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½</a:t>
            </a:r>
            <a:r>
              <a:rPr lang="en-US" sz="2400" dirty="0" smtClean="0"/>
              <a:t> N log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(N) complex multiplies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N log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(N) complex adds</a:t>
            </a:r>
          </a:p>
          <a:p>
            <a:pPr marL="0" indent="0">
              <a:buNone/>
            </a:pPr>
            <a:r>
              <a:rPr lang="en-US" sz="2400" dirty="0" smtClean="0"/>
              <a:t>Actually, a lot of these are trivial!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the </a:t>
            </a:r>
            <a:r>
              <a:rPr lang="en-US" sz="2000" dirty="0" smtClean="0"/>
              <a:t>last layer </a:t>
            </a:r>
            <a:r>
              <a:rPr lang="en-US" sz="2000" dirty="0"/>
              <a:t>has </a:t>
            </a:r>
            <a:r>
              <a:rPr lang="en-US" sz="2000" dirty="0" smtClean="0"/>
              <a:t>1 trivial multiplication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the next to last layer has 2 trivial multiplications</a:t>
            </a:r>
          </a:p>
          <a:p>
            <a:pPr>
              <a:spcBef>
                <a:spcPts val="0"/>
              </a:spcBef>
            </a:pPr>
            <a:r>
              <a:rPr lang="en-US" sz="2000" b="1" dirty="0" smtClean="0"/>
              <a:t>...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the first layer has no non-trivial multiplications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7295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dirty="0" smtClean="0"/>
              <a:t>Real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56" y="1124744"/>
            <a:ext cx="8646132" cy="540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Each complex add is 2 real adds</a:t>
            </a:r>
          </a:p>
          <a:p>
            <a:pPr marL="0" indent="0">
              <a:buNone/>
            </a:pPr>
            <a:r>
              <a:rPr lang="en-US" sz="2400" dirty="0" smtClean="0"/>
              <a:t>Each complex multiply is either:</a:t>
            </a:r>
          </a:p>
          <a:p>
            <a:r>
              <a:rPr lang="en-US" sz="2400" dirty="0" smtClean="0"/>
              <a:t>4 real multiplies and 2 real adds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 smtClean="0"/>
              <a:t>	(a + </a:t>
            </a:r>
            <a:r>
              <a:rPr lang="en-US" sz="2400" dirty="0" err="1" smtClean="0"/>
              <a:t>i</a:t>
            </a:r>
            <a:r>
              <a:rPr lang="en-US" sz="2400" dirty="0" smtClean="0"/>
              <a:t> b) (c + </a:t>
            </a:r>
            <a:r>
              <a:rPr lang="en-US" sz="2400" dirty="0" err="1" smtClean="0"/>
              <a:t>i</a:t>
            </a:r>
            <a:r>
              <a:rPr lang="en-US" sz="2400" dirty="0" smtClean="0"/>
              <a:t> d) = (a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/>
              <a:t> b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d) + </a:t>
            </a:r>
            <a:r>
              <a:rPr lang="en-US" sz="2400" dirty="0" err="1" smtClean="0"/>
              <a:t>i</a:t>
            </a:r>
            <a:r>
              <a:rPr lang="en-US" sz="2400" dirty="0" smtClean="0"/>
              <a:t> (a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d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b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c)</a:t>
            </a:r>
          </a:p>
          <a:p>
            <a:pPr>
              <a:tabLst>
                <a:tab pos="457200" algn="l"/>
              </a:tabLst>
            </a:pPr>
            <a:r>
              <a:rPr lang="en-US" sz="2400" dirty="0" smtClean="0"/>
              <a:t>or 3 real multiplies and 5 real adds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M1 = a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c    M2 = b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d   M3 = (</a:t>
            </a:r>
            <a:r>
              <a:rPr lang="en-US" sz="2400" dirty="0" err="1" smtClean="0"/>
              <a:t>a</a:t>
            </a:r>
            <a:r>
              <a:rPr lang="en-US" sz="2400" dirty="0" err="1" smtClean="0">
                <a:solidFill>
                  <a:srgbClr val="FF0000"/>
                </a:solidFill>
              </a:rPr>
              <a:t>+</a:t>
            </a:r>
            <a:r>
              <a:rPr lang="en-US" sz="2400" dirty="0" err="1" smtClean="0"/>
              <a:t>b</a:t>
            </a:r>
            <a:r>
              <a:rPr lang="en-US" sz="2400" dirty="0" smtClean="0"/>
              <a:t>)</a:t>
            </a:r>
            <a:r>
              <a:rPr lang="en-US" sz="2400" b="1" baseline="-10000" dirty="0" smtClean="0">
                <a:solidFill>
                  <a:srgbClr val="0070C0"/>
                </a:solidFill>
              </a:rPr>
              <a:t>*</a:t>
            </a:r>
            <a:r>
              <a:rPr lang="en-US" sz="2400" dirty="0" smtClean="0"/>
              <a:t>(</a:t>
            </a:r>
            <a:r>
              <a:rPr lang="en-US" sz="2400" dirty="0" err="1" smtClean="0"/>
              <a:t>c</a:t>
            </a:r>
            <a:r>
              <a:rPr lang="en-US" sz="2400" dirty="0" err="1" smtClean="0">
                <a:solidFill>
                  <a:srgbClr val="FF0000"/>
                </a:solidFill>
              </a:rPr>
              <a:t>+</a:t>
            </a:r>
            <a:r>
              <a:rPr lang="en-US" sz="2400" dirty="0" err="1" smtClean="0"/>
              <a:t>d</a:t>
            </a:r>
            <a:r>
              <a:rPr lang="en-US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/>
              <a:t> </a:t>
            </a:r>
            <a:r>
              <a:rPr lang="en-US" sz="2400" dirty="0" smtClean="0"/>
              <a:t>	(a + </a:t>
            </a:r>
            <a:r>
              <a:rPr lang="en-US" sz="2400" dirty="0" err="1" smtClean="0"/>
              <a:t>i</a:t>
            </a:r>
            <a:r>
              <a:rPr lang="en-US" sz="2400" dirty="0" smtClean="0"/>
              <a:t> b) (c + </a:t>
            </a:r>
            <a:r>
              <a:rPr lang="en-US" sz="2400" dirty="0" err="1" smtClean="0"/>
              <a:t>i</a:t>
            </a:r>
            <a:r>
              <a:rPr lang="en-US" sz="2400" dirty="0" smtClean="0"/>
              <a:t> d) = (</a:t>
            </a:r>
            <a:r>
              <a:rPr lang="en-US" sz="2400" dirty="0" smtClean="0"/>
              <a:t>M1 </a:t>
            </a:r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/>
              <a:t> M2) + </a:t>
            </a:r>
            <a:r>
              <a:rPr lang="en-US" sz="2400" dirty="0" err="1" smtClean="0"/>
              <a:t>i</a:t>
            </a:r>
            <a:r>
              <a:rPr lang="en-US" sz="2400" dirty="0" smtClean="0"/>
              <a:t> (</a:t>
            </a:r>
            <a:r>
              <a:rPr lang="en-US" sz="2400" dirty="0" smtClean="0"/>
              <a:t>M3 </a:t>
            </a:r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/>
              <a:t> M2 </a:t>
            </a:r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/>
              <a:t> M1</a:t>
            </a:r>
            <a:r>
              <a:rPr lang="en-US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/>
              <a:t>So </a:t>
            </a:r>
            <a:r>
              <a:rPr lang="en-US" sz="2000" dirty="0" smtClean="0"/>
              <a:t>	N </a:t>
            </a:r>
            <a:r>
              <a:rPr lang="en-US" sz="2000" dirty="0"/>
              <a:t>log</a:t>
            </a:r>
            <a:r>
              <a:rPr lang="en-US" sz="2000" b="1" baseline="-25000" dirty="0"/>
              <a:t>2</a:t>
            </a:r>
            <a:r>
              <a:rPr lang="en-US" sz="2000" dirty="0"/>
              <a:t>(N) </a:t>
            </a:r>
            <a:r>
              <a:rPr lang="en-US" sz="2000" dirty="0" smtClean="0"/>
              <a:t>complex adds = </a:t>
            </a:r>
            <a:r>
              <a:rPr lang="en-US" sz="2000" dirty="0" smtClean="0">
                <a:solidFill>
                  <a:srgbClr val="FF0000"/>
                </a:solidFill>
              </a:rPr>
              <a:t>2N </a:t>
            </a:r>
            <a:r>
              <a:rPr lang="en-US" sz="2000" dirty="0">
                <a:solidFill>
                  <a:srgbClr val="FF0000"/>
                </a:solidFill>
              </a:rPr>
              <a:t>log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(N) </a:t>
            </a:r>
            <a:r>
              <a:rPr lang="en-US" sz="2000" dirty="0" smtClean="0">
                <a:solidFill>
                  <a:srgbClr val="FF0000"/>
                </a:solidFill>
              </a:rPr>
              <a:t>real adds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/>
              <a:t>	</a:t>
            </a:r>
            <a:r>
              <a:rPr lang="en-US" sz="2000" b="1" dirty="0"/>
              <a:t> ½</a:t>
            </a:r>
            <a:r>
              <a:rPr lang="en-US" sz="2000" dirty="0"/>
              <a:t> N log</a:t>
            </a:r>
            <a:r>
              <a:rPr lang="en-US" sz="2000" b="1" baseline="-25000" dirty="0"/>
              <a:t>2</a:t>
            </a:r>
            <a:r>
              <a:rPr lang="en-US" sz="2000" dirty="0"/>
              <a:t>(N) complex </a:t>
            </a:r>
            <a:r>
              <a:rPr lang="en-US" sz="2000" dirty="0" smtClean="0"/>
              <a:t>multiplies =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/>
              <a:t>	</a:t>
            </a:r>
            <a:r>
              <a:rPr lang="en-US" sz="2000" dirty="0"/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2N </a:t>
            </a:r>
            <a:r>
              <a:rPr lang="en-US" sz="2000" dirty="0">
                <a:solidFill>
                  <a:srgbClr val="0070C0"/>
                </a:solidFill>
              </a:rPr>
              <a:t>log</a:t>
            </a:r>
            <a:r>
              <a:rPr lang="en-US" sz="2000" b="1" baseline="-25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(N) </a:t>
            </a:r>
            <a:r>
              <a:rPr lang="en-US" sz="2000" dirty="0" smtClean="0">
                <a:solidFill>
                  <a:srgbClr val="0070C0"/>
                </a:solidFill>
              </a:rPr>
              <a:t>real multiplies 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		</a:t>
            </a:r>
            <a:r>
              <a:rPr lang="en-US" sz="2000" dirty="0" smtClean="0"/>
              <a:t>and another </a:t>
            </a:r>
            <a:r>
              <a:rPr lang="en-US" sz="2000" dirty="0" smtClean="0">
                <a:solidFill>
                  <a:srgbClr val="FF0000"/>
                </a:solidFill>
              </a:rPr>
              <a:t>N </a:t>
            </a:r>
            <a:r>
              <a:rPr lang="en-US" sz="2000" dirty="0">
                <a:solidFill>
                  <a:srgbClr val="FF0000"/>
                </a:solidFill>
              </a:rPr>
              <a:t>log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(N) </a:t>
            </a:r>
            <a:r>
              <a:rPr lang="en-US" sz="2000" dirty="0" smtClean="0">
                <a:solidFill>
                  <a:srgbClr val="FF0000"/>
                </a:solidFill>
              </a:rPr>
              <a:t>real adds </a:t>
            </a:r>
            <a:r>
              <a:rPr lang="en-US" sz="2000" dirty="0" smtClean="0"/>
              <a:t>(altogether </a:t>
            </a:r>
            <a:r>
              <a:rPr lang="en-US" sz="2000" dirty="0" smtClean="0">
                <a:solidFill>
                  <a:srgbClr val="FF0000"/>
                </a:solidFill>
              </a:rPr>
              <a:t>3N </a:t>
            </a:r>
            <a:r>
              <a:rPr lang="en-US" sz="2000" dirty="0">
                <a:solidFill>
                  <a:srgbClr val="FF0000"/>
                </a:solidFill>
              </a:rPr>
              <a:t>log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(N) </a:t>
            </a:r>
            <a:r>
              <a:rPr lang="en-US" sz="2000" dirty="0" smtClean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/>
              <a:t> </a:t>
            </a:r>
            <a:r>
              <a:rPr lang="en-US" sz="2000" dirty="0"/>
              <a:t>  or </a:t>
            </a: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70C0"/>
                </a:solidFill>
              </a:rPr>
              <a:t>3/2 N </a:t>
            </a:r>
            <a:r>
              <a:rPr lang="en-US" sz="2000" dirty="0">
                <a:solidFill>
                  <a:srgbClr val="0070C0"/>
                </a:solidFill>
              </a:rPr>
              <a:t>log</a:t>
            </a:r>
            <a:r>
              <a:rPr lang="en-US" sz="2000" b="1" baseline="-25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(N) </a:t>
            </a:r>
            <a:r>
              <a:rPr lang="en-US" sz="2000" dirty="0" smtClean="0">
                <a:solidFill>
                  <a:srgbClr val="0070C0"/>
                </a:solidFill>
              </a:rPr>
              <a:t>real </a:t>
            </a:r>
            <a:r>
              <a:rPr lang="en-US" sz="2000" dirty="0">
                <a:solidFill>
                  <a:srgbClr val="0070C0"/>
                </a:solidFill>
              </a:rPr>
              <a:t>multiplies 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		</a:t>
            </a:r>
            <a:r>
              <a:rPr lang="en-US" sz="2000" dirty="0" smtClean="0"/>
              <a:t>and another </a:t>
            </a:r>
            <a:r>
              <a:rPr lang="en-US" sz="2000" dirty="0" smtClean="0">
                <a:solidFill>
                  <a:srgbClr val="FF0000"/>
                </a:solidFill>
              </a:rPr>
              <a:t>5/2 </a:t>
            </a:r>
            <a:r>
              <a:rPr lang="en-US" sz="2000" dirty="0">
                <a:solidFill>
                  <a:srgbClr val="FF0000"/>
                </a:solidFill>
              </a:rPr>
              <a:t>N log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(N) real </a:t>
            </a:r>
            <a:r>
              <a:rPr lang="en-US" sz="2000" dirty="0" smtClean="0">
                <a:solidFill>
                  <a:srgbClr val="FF0000"/>
                </a:solidFill>
              </a:rPr>
              <a:t>adds </a:t>
            </a:r>
            <a:r>
              <a:rPr lang="en-US" sz="2000" dirty="0"/>
              <a:t>(altogether </a:t>
            </a:r>
            <a:r>
              <a:rPr lang="en-US" sz="2000" dirty="0" smtClean="0">
                <a:solidFill>
                  <a:srgbClr val="FF0000"/>
                </a:solidFill>
              </a:rPr>
              <a:t>9/2 N </a:t>
            </a:r>
            <a:r>
              <a:rPr lang="en-US" sz="2000" dirty="0">
                <a:solidFill>
                  <a:srgbClr val="FF0000"/>
                </a:solidFill>
              </a:rPr>
              <a:t>log</a:t>
            </a:r>
            <a:r>
              <a:rPr lang="en-US" sz="2000" b="1" baseline="-25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(N) 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18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Bit reversal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22300" y="1547813"/>
            <a:ext cx="7772400" cy="32385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 smtClean="0"/>
              <a:t>the input seems to be in a strange order 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  <p:pic>
        <p:nvPicPr>
          <p:cNvPr id="8197" name="Picture 1028" descr="C:\Documents and Settings\Yaakov_s\Desktop\te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24" y="2000249"/>
            <a:ext cx="8895772" cy="222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2938" y="4572000"/>
            <a:ext cx="785812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So </a:t>
            </a:r>
            <a:r>
              <a:rPr lang="en-US" altLang="en-US" sz="2800" dirty="0" err="1"/>
              <a:t>abcd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 </a:t>
            </a:r>
            <a:r>
              <a:rPr lang="en-US" altLang="en-US" sz="2800" dirty="0" err="1"/>
              <a:t>bcda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 </a:t>
            </a:r>
            <a:r>
              <a:rPr lang="en-US" altLang="en-US" sz="2800" dirty="0" err="1"/>
              <a:t>cdba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 </a:t>
            </a:r>
            <a:r>
              <a:rPr lang="en-US" altLang="en-US" sz="2800" dirty="0" err="1">
                <a:sym typeface="Symbol" panose="05050102010706020507" pitchFamily="18" charset="2"/>
              </a:rPr>
              <a:t>d</a:t>
            </a:r>
            <a:r>
              <a:rPr lang="en-US" altLang="en-US" sz="2800" dirty="0" err="1"/>
              <a:t>cba</a:t>
            </a: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The bits of the index have been reversed !</a:t>
            </a:r>
          </a:p>
          <a:p>
            <a:pPr lvl="1" eaLnBrk="1" hangingPunct="1"/>
            <a:r>
              <a:rPr lang="en-US" altLang="en-US" sz="2000" dirty="0"/>
              <a:t>(DSP processors have a special addressing mode for this)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N=8 with bit reversal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9" y="1504950"/>
            <a:ext cx="8513221" cy="466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DIF N=8</a:t>
            </a:r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7" y="1124744"/>
            <a:ext cx="8633732" cy="4356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5481424"/>
            <a:ext cx="3313758" cy="121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6156176" y="6465243"/>
            <a:ext cx="2076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DIF butterfly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4667" y="5373216"/>
            <a:ext cx="42548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can derive this from the DIT graph using the transposition theorem!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379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DFT complexity</a:t>
            </a:r>
            <a:endParaRPr lang="en-US" altLang="en-US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82750"/>
            <a:ext cx="8477572" cy="4673600"/>
          </a:xfrm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/>
              <a:t>DFT:		</a:t>
            </a:r>
            <a:r>
              <a:rPr lang="en-US" altLang="en-US" sz="2400" dirty="0" err="1" smtClean="0"/>
              <a:t>X</a:t>
            </a:r>
            <a:r>
              <a:rPr lang="en-US" altLang="en-US" sz="2800" b="1" baseline="-25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= </a:t>
            </a:r>
            <a:r>
              <a:rPr lang="en-US" altLang="en-US" dirty="0" smtClean="0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n=0</a:t>
            </a:r>
            <a:r>
              <a:rPr lang="en-US" altLang="en-US" sz="2800" b="1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N-1</a:t>
            </a:r>
            <a:r>
              <a:rPr lang="en-US" altLang="en-US" sz="2400" dirty="0" smtClean="0"/>
              <a:t>  </a:t>
            </a:r>
            <a:r>
              <a:rPr lang="en-US" altLang="en-US" sz="2400" dirty="0" err="1" smtClean="0"/>
              <a:t>x</a:t>
            </a:r>
            <a:r>
              <a:rPr lang="en-US" altLang="en-US" sz="2800" b="1" baseline="-25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400" dirty="0" smtClean="0"/>
              <a:t>  </a:t>
            </a:r>
            <a:r>
              <a:rPr lang="en-US" altLang="en-US" sz="2400" dirty="0" err="1" smtClean="0"/>
              <a:t>W</a:t>
            </a:r>
            <a:r>
              <a:rPr lang="en-US" altLang="en-US" sz="2800" b="1" baseline="-25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800" b="1" baseline="30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nk</a:t>
            </a:r>
            <a:endParaRPr lang="en-US" altLang="en-US" sz="2800" b="1" baseline="30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 need to 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compute N values  (k = 0 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N-1)</a:t>
            </a:r>
          </a:p>
          <a:p>
            <a:pPr marL="419100" indent="-419100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each of which contains with 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 products (n = 0 </a:t>
            </a:r>
            <a:r>
              <a:rPr lang="en-US" altLang="en-US" sz="24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N-1)</a:t>
            </a:r>
          </a:p>
          <a:p>
            <a:pPr marL="419100" indent="-41910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Thus, the straightforward DFT takes N</a:t>
            </a:r>
            <a:r>
              <a:rPr lang="en-US" altLang="en-US" sz="2400" b="1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products</a:t>
            </a:r>
          </a:p>
          <a:p>
            <a:pPr marL="419100" indent="-41910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DFT is </a:t>
            </a:r>
            <a:r>
              <a:rPr lang="en-US" altLang="en-US" sz="2400" dirty="0" smtClean="0"/>
              <a:t>O(N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)</a:t>
            </a:r>
          </a:p>
          <a:p>
            <a:pPr marL="419100" indent="-419100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but the </a:t>
            </a:r>
            <a:r>
              <a:rPr lang="en-US" altLang="en-US" sz="2400" b="1" dirty="0" smtClean="0"/>
              <a:t>F</a:t>
            </a:r>
            <a:r>
              <a:rPr lang="en-US" altLang="en-US" sz="2400" dirty="0" smtClean="0"/>
              <a:t>ast </a:t>
            </a:r>
            <a:r>
              <a:rPr lang="en-US" altLang="en-US" sz="2400" b="1" dirty="0" smtClean="0"/>
              <a:t>F</a:t>
            </a:r>
            <a:r>
              <a:rPr lang="en-US" altLang="en-US" sz="2400" dirty="0" smtClean="0"/>
              <a:t>ourier </a:t>
            </a:r>
            <a:r>
              <a:rPr lang="en-US" altLang="en-US" sz="2400" b="1" dirty="0" smtClean="0"/>
              <a:t>T</a:t>
            </a:r>
            <a:r>
              <a:rPr lang="en-US" altLang="en-US" sz="2400" dirty="0" smtClean="0"/>
              <a:t>ransform reduces </a:t>
            </a:r>
            <a:r>
              <a:rPr lang="en-US" altLang="en-US" sz="2400" dirty="0"/>
              <a:t>it to O(N log N)</a:t>
            </a:r>
          </a:p>
          <a:p>
            <a:pPr marL="419100" indent="-41910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This is </a:t>
            </a:r>
            <a:r>
              <a:rPr lang="en-US" altLang="en-US" sz="2400" dirty="0" smtClean="0"/>
              <a:t>not low enough </a:t>
            </a:r>
            <a:r>
              <a:rPr lang="en-US" altLang="en-US" sz="2400" dirty="0"/>
              <a:t>to guarantee </a:t>
            </a:r>
            <a:r>
              <a:rPr lang="en-US" altLang="en-US" sz="2400" dirty="0" smtClean="0"/>
              <a:t>real-time for all N</a:t>
            </a: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but is sufficiently low to enable even extremely large Ns</a:t>
            </a:r>
          </a:p>
          <a:p>
            <a:pPr marL="419100" indent="-419100" eaLnBrk="1" hangingPunct="1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en-US" altLang="en-US" sz="2200" dirty="0" smtClean="0"/>
              <a:t>(processors are rated by how large an FFT they can perform in real-time)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937898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Warm-up problem 1</a:t>
            </a:r>
            <a:endParaRPr lang="en-US" altLang="en-US" dirty="0" smtClean="0"/>
          </a:p>
        </p:txBody>
      </p:sp>
      <p:sp>
        <p:nvSpPr>
          <p:cNvPr id="307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41300" y="1319213"/>
            <a:ext cx="8795196" cy="5003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 smtClean="0"/>
              <a:t>Find minimum and maximum of N </a:t>
            </a:r>
            <a:r>
              <a:rPr lang="en-US" altLang="en-US" sz="2400" dirty="0"/>
              <a:t>numbers x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 x</a:t>
            </a:r>
            <a:r>
              <a:rPr lang="en-US" altLang="en-US" sz="2400" b="1" baseline="-25000" dirty="0"/>
              <a:t>1 </a:t>
            </a:r>
            <a:r>
              <a:rPr lang="en-US" altLang="en-US" sz="2400" dirty="0"/>
              <a:t>x</a:t>
            </a:r>
            <a:r>
              <a:rPr lang="en-US" altLang="en-US" sz="2400" b="1" baseline="-25000" dirty="0"/>
              <a:t>2 </a:t>
            </a:r>
            <a:r>
              <a:rPr lang="en-US" altLang="en-US" sz="2400" dirty="0"/>
              <a:t>x</a:t>
            </a:r>
            <a:r>
              <a:rPr lang="en-US" altLang="en-US" sz="2400" b="1" baseline="-25000" dirty="0"/>
              <a:t>3     </a:t>
            </a:r>
            <a:r>
              <a:rPr lang="en-US" altLang="en-US" sz="2400" b="1" dirty="0"/>
              <a:t>...</a:t>
            </a:r>
            <a:r>
              <a:rPr lang="en-US" altLang="en-US" sz="2400" b="1" baseline="-25000" dirty="0"/>
              <a:t>         </a:t>
            </a:r>
            <a:r>
              <a:rPr lang="en-US" altLang="en-US" sz="2400" dirty="0"/>
              <a:t>x</a:t>
            </a:r>
            <a:r>
              <a:rPr lang="en-US" altLang="en-US" sz="2400" b="1" baseline="-25000" dirty="0"/>
              <a:t>N-2 </a:t>
            </a:r>
            <a:r>
              <a:rPr lang="en-US" altLang="en-US" sz="2400" dirty="0"/>
              <a:t>x</a:t>
            </a:r>
            <a:r>
              <a:rPr lang="en-US" altLang="en-US" sz="2400" b="1" baseline="-25000" dirty="0"/>
              <a:t>N-1 </a:t>
            </a:r>
            <a:endParaRPr lang="en-US" altLang="en-US" sz="2400" dirty="0" smtClean="0"/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minimum alone takes N comparisons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maximum alone takes N comparisons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minimum </a:t>
            </a:r>
            <a:r>
              <a:rPr lang="en-US" altLang="en-US" sz="2400" i="1" dirty="0" smtClean="0"/>
              <a:t>and</a:t>
            </a:r>
            <a:r>
              <a:rPr lang="en-US" altLang="en-US" sz="2400" dirty="0" smtClean="0"/>
              <a:t> maximum takes </a:t>
            </a:r>
            <a:r>
              <a:rPr lang="en-US" altLang="en-US" sz="2400" dirty="0" smtClean="0"/>
              <a:t>1½  </a:t>
            </a:r>
            <a:r>
              <a:rPr lang="en-US" altLang="en-US" sz="2400" dirty="0" smtClean="0"/>
              <a:t>N </a:t>
            </a:r>
            <a:r>
              <a:rPr lang="en-US" altLang="en-US" sz="2400" dirty="0" smtClean="0"/>
              <a:t>comparisons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x</a:t>
            </a:r>
            <a:r>
              <a:rPr lang="en-US" altLang="en-US" sz="2400" b="1" baseline="-25000" dirty="0" smtClean="0"/>
              <a:t>0</a:t>
            </a:r>
            <a:r>
              <a:rPr lang="en-US" altLang="en-US" sz="2400" dirty="0" smtClean="0"/>
              <a:t>  x</a:t>
            </a:r>
            <a:r>
              <a:rPr lang="en-US" altLang="en-US" sz="2400" b="1" baseline="-25000" dirty="0" smtClean="0"/>
              <a:t>1  </a:t>
            </a:r>
            <a:r>
              <a:rPr lang="en-US" altLang="en-US" sz="2400" dirty="0" smtClean="0"/>
              <a:t>x</a:t>
            </a:r>
            <a:r>
              <a:rPr lang="en-US" altLang="en-US" sz="2400" b="1" baseline="-25000" dirty="0" smtClean="0"/>
              <a:t>2  </a:t>
            </a:r>
            <a:r>
              <a:rPr lang="en-US" altLang="en-US" sz="2400" dirty="0" smtClean="0"/>
              <a:t>x</a:t>
            </a:r>
            <a:r>
              <a:rPr lang="en-US" altLang="en-US" sz="2400" b="1" baseline="-25000" dirty="0" smtClean="0"/>
              <a:t>3     </a:t>
            </a:r>
            <a:r>
              <a:rPr lang="en-US" altLang="en-US" sz="2400" b="1" dirty="0" smtClean="0"/>
              <a:t>...</a:t>
            </a:r>
            <a:r>
              <a:rPr lang="en-US" altLang="en-US" sz="2400" b="1" baseline="-25000" dirty="0" smtClean="0"/>
              <a:t>         </a:t>
            </a:r>
            <a:r>
              <a:rPr lang="en-US" altLang="en-US" sz="2400" dirty="0" smtClean="0"/>
              <a:t>x</a:t>
            </a:r>
            <a:r>
              <a:rPr lang="en-US" altLang="en-US" sz="2400" b="1" baseline="-25000" dirty="0" smtClean="0"/>
              <a:t>N-2  </a:t>
            </a:r>
            <a:r>
              <a:rPr lang="en-US" altLang="en-US" sz="2400" dirty="0" smtClean="0"/>
              <a:t>x</a:t>
            </a:r>
            <a:r>
              <a:rPr lang="en-US" altLang="en-US" sz="2400" b="1" baseline="-25000" dirty="0" smtClean="0"/>
              <a:t>N-1 </a:t>
            </a:r>
            <a:endParaRPr lang="en-US" altLang="en-US" sz="2400" dirty="0" smtClean="0"/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n-US" sz="2400" dirty="0"/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400" dirty="0" smtClean="0"/>
              <a:t>	</a:t>
            </a:r>
            <a:r>
              <a:rPr lang="en-US" altLang="en-US" sz="2000" dirty="0" smtClean="0"/>
              <a:t>run over at pairs, separating into </a:t>
            </a:r>
            <a:r>
              <a:rPr lang="en-US" altLang="en-US" sz="2000" i="1" dirty="0" smtClean="0"/>
              <a:t>larger</a:t>
            </a:r>
            <a:r>
              <a:rPr lang="en-US" altLang="en-US" sz="2000" dirty="0" smtClean="0"/>
              <a:t> and </a:t>
            </a:r>
            <a:r>
              <a:rPr lang="en-US" altLang="en-US" sz="2000" i="1" dirty="0" smtClean="0"/>
              <a:t>smaller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i="1" dirty="0"/>
              <a:t>	</a:t>
            </a:r>
            <a:r>
              <a:rPr lang="en-US" altLang="en-US" sz="2000" i="1" dirty="0" smtClean="0"/>
              <a:t>	</a:t>
            </a:r>
            <a:r>
              <a:rPr lang="en-US" altLang="en-US" sz="2000" dirty="0"/>
              <a:t> – </a:t>
            </a:r>
            <a:r>
              <a:rPr lang="en-US" altLang="en-US" sz="2000" dirty="0" smtClean="0"/>
              <a:t>this takes </a:t>
            </a:r>
            <a:r>
              <a:rPr lang="en-US" altLang="en-US" sz="2000" dirty="0"/>
              <a:t>½ N comparisons</a:t>
            </a:r>
            <a:endParaRPr lang="en-US" altLang="en-US" sz="2000" i="1" dirty="0" smtClean="0"/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	the maximum must be in the smaller list 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	</a:t>
            </a:r>
            <a:r>
              <a:rPr lang="en-US" altLang="en-US" sz="2000" dirty="0" smtClean="0"/>
              <a:t>– find it </a:t>
            </a:r>
            <a:r>
              <a:rPr lang="en-US" altLang="en-US" sz="2000" dirty="0"/>
              <a:t>in ½ </a:t>
            </a:r>
            <a:r>
              <a:rPr lang="en-US" altLang="en-US" sz="2000" dirty="0" smtClean="0"/>
              <a:t>N </a:t>
            </a:r>
            <a:r>
              <a:rPr lang="en-US" altLang="en-US" sz="2000" dirty="0"/>
              <a:t>comparisons</a:t>
            </a:r>
            <a:endParaRPr lang="en-US" altLang="en-US" sz="2000" dirty="0" smtClean="0"/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the minimum must be in the larger list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dirty="0"/>
              <a:t>	</a:t>
            </a:r>
            <a:r>
              <a:rPr lang="en-US" altLang="en-US" sz="2000" dirty="0"/>
              <a:t>	 – </a:t>
            </a:r>
            <a:r>
              <a:rPr lang="en-US" altLang="en-US" sz="2000" dirty="0" smtClean="0"/>
              <a:t>find </a:t>
            </a:r>
            <a:r>
              <a:rPr lang="en-US" altLang="en-US" sz="2000" dirty="0"/>
              <a:t>it in ½ N comparisons</a:t>
            </a:r>
            <a:endParaRPr lang="en-US" altLang="en-US" sz="2000" dirty="0" smtClean="0"/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	Altogether 3/2 N comparisons – 25% savings</a:t>
            </a:r>
            <a:endParaRPr lang="en-US" altLang="en-US" sz="2000" dirty="0"/>
          </a:p>
          <a:p>
            <a:pPr eaLnBrk="1" hangingPunct="1">
              <a:spcBef>
                <a:spcPts val="600"/>
              </a:spcBef>
            </a:pPr>
            <a:r>
              <a:rPr lang="en-US" altLang="en-US" sz="2400" dirty="0" smtClean="0"/>
              <a:t>use </a:t>
            </a:r>
            <a:r>
              <a:rPr lang="en-US" altLang="en-US" sz="2400" i="1" dirty="0" smtClean="0"/>
              <a:t>decimation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can be performed</a:t>
            </a:r>
            <a:r>
              <a:rPr lang="en-US" altLang="en-US" sz="2400" i="1" dirty="0" smtClean="0"/>
              <a:t> in-place</a:t>
            </a:r>
            <a:endParaRPr lang="en-US" altLang="en-US" sz="2400" i="1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1415268" y="3104964"/>
            <a:ext cx="288032" cy="50405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2087724" y="3104964"/>
            <a:ext cx="288032" cy="50405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3707904" y="2924944"/>
            <a:ext cx="288032" cy="86409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Warm-up problem 2</a:t>
            </a:r>
            <a:endParaRPr lang="en-US" altLang="en-US" dirty="0" smtClean="0"/>
          </a:p>
        </p:txBody>
      </p:sp>
      <p:sp>
        <p:nvSpPr>
          <p:cNvPr id="307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7874000" cy="3600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Multiply </a:t>
            </a:r>
            <a:r>
              <a:rPr lang="en-US" altLang="en-US" sz="2400" dirty="0" smtClean="0"/>
              <a:t>two N digit numbers (</a:t>
            </a:r>
            <a:r>
              <a:rPr lang="en-US" altLang="en-US" sz="2400" dirty="0" err="1" smtClean="0"/>
              <a:t>w.o.l.g</a:t>
            </a:r>
            <a:r>
              <a:rPr lang="en-US" altLang="en-US" sz="2400" dirty="0" smtClean="0"/>
              <a:t>. N binary digits)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Long multiplication takes N</a:t>
            </a:r>
            <a:r>
              <a:rPr lang="en-US" altLang="en-US" sz="24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400" dirty="0" smtClean="0"/>
              <a:t> 1-digit multiplications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dirty="0" smtClean="0"/>
              <a:t>Partitioning factors reduces to 3/4 N</a:t>
            </a:r>
            <a:r>
              <a:rPr lang="en-US" altLang="en-US" sz="24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 smtClean="0"/>
              <a:t>Can </a:t>
            </a:r>
            <a:r>
              <a:rPr lang="en-US" altLang="en-US" sz="2400" dirty="0" smtClean="0"/>
              <a:t>recursively continue to reduce to O( N </a:t>
            </a:r>
            <a:r>
              <a:rPr lang="en-US" altLang="en-US" sz="24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log</a:t>
            </a:r>
            <a:r>
              <a:rPr lang="en-US" altLang="en-US" sz="1800" b="1" baseline="-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24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3</a:t>
            </a:r>
            <a:r>
              <a:rPr lang="en-US" altLang="en-US" sz="2400" dirty="0" smtClean="0"/>
              <a:t>) </a:t>
            </a:r>
            <a:r>
              <a:rPr lang="en-US" altLang="en-US" sz="2400" dirty="0" smtClean="0">
                <a:sym typeface="Symbol" panose="05050102010706020507" pitchFamily="18" charset="2"/>
              </a:rPr>
              <a:t> </a:t>
            </a:r>
            <a:r>
              <a:rPr lang="en-US" altLang="en-US" sz="2400" dirty="0" smtClean="0"/>
              <a:t>O( N</a:t>
            </a:r>
            <a:r>
              <a:rPr lang="en-US" altLang="en-US" sz="24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1.585</a:t>
            </a:r>
            <a:r>
              <a:rPr lang="en-US" altLang="en-US" sz="24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</p:txBody>
      </p:sp>
      <p:pic>
        <p:nvPicPr>
          <p:cNvPr id="3077" name="Picture 1028" descr="C:\Documents and Settings\Yaakov_s\Desktop\te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19" y="2276872"/>
            <a:ext cx="8368562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08" name="Group 3107"/>
          <p:cNvGrpSpPr/>
          <p:nvPr/>
        </p:nvGrpSpPr>
        <p:grpSpPr>
          <a:xfrm>
            <a:off x="395536" y="4725144"/>
            <a:ext cx="8640959" cy="1993240"/>
            <a:chOff x="395536" y="4725144"/>
            <a:chExt cx="8640959" cy="1993240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1007096" y="4725144"/>
              <a:ext cx="1871846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879663" y="4725144"/>
              <a:ext cx="1872929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80383" y="4725144"/>
              <a:ext cx="1" cy="57606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76128" y="5301208"/>
              <a:ext cx="431688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08537" y="5301208"/>
              <a:ext cx="431687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1006196" y="5301208"/>
              <a:ext cx="1620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2447254" y="5301208"/>
              <a:ext cx="431688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2879663" y="5301208"/>
              <a:ext cx="431687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2877322" y="5301208"/>
              <a:ext cx="1620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4320904" y="5315198"/>
              <a:ext cx="431688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753313" y="5315198"/>
              <a:ext cx="431687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4750972" y="5315198"/>
              <a:ext cx="1620" cy="64807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395536" y="5937088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75706" y="5937088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74731" y="5937088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815847" y="594772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996017" y="594772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995042" y="5947720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1255339" y="594772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435509" y="594772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1434534" y="5947720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262881" y="593324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2443051" y="593324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2442076" y="5933240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2695384" y="5943872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875554" y="5943872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2874579" y="5943872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3134876" y="5943872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315046" y="5943872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3314071" y="5943872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4144245" y="5938648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324415" y="5938648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4323440" y="5938648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4572000" y="594928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752170" y="594928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4751195" y="5949280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5004048" y="594928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5184218" y="5949280"/>
              <a:ext cx="179870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5183243" y="5949280"/>
              <a:ext cx="675" cy="50405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7" name="TextBox 3106"/>
            <p:cNvSpPr txBox="1"/>
            <p:nvPr/>
          </p:nvSpPr>
          <p:spPr>
            <a:xfrm>
              <a:off x="5065887" y="5089882"/>
              <a:ext cx="3322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3 multiplications, each N/2 bits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274153" y="5748574"/>
              <a:ext cx="348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3</a:t>
              </a:r>
              <a:r>
                <a:rPr lang="en-US" b="1" baseline="30000" dirty="0" smtClean="0">
                  <a:solidFill>
                    <a:schemeClr val="tx2"/>
                  </a:solidFill>
                </a:rPr>
                <a:t>2</a:t>
              </a:r>
              <a:r>
                <a:rPr lang="en-US" dirty="0" smtClean="0">
                  <a:solidFill>
                    <a:schemeClr val="tx2"/>
                  </a:solidFill>
                </a:rPr>
                <a:t> multiplications, each N/4 bits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363112" y="6349052"/>
              <a:ext cx="36733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3 </a:t>
              </a:r>
              <a:r>
                <a:rPr lang="en-US" b="1" baseline="30000" dirty="0" smtClean="0">
                  <a:solidFill>
                    <a:schemeClr val="tx2"/>
                  </a:solidFill>
                </a:rPr>
                <a:t>log</a:t>
              </a:r>
              <a:r>
                <a:rPr lang="en-US" sz="1400" b="1" baseline="-2000" dirty="0" smtClean="0">
                  <a:solidFill>
                    <a:schemeClr val="tx2"/>
                  </a:solidFill>
                </a:rPr>
                <a:t>2</a:t>
              </a:r>
              <a:r>
                <a:rPr lang="en-US" b="1" baseline="30000" dirty="0" smtClean="0">
                  <a:solidFill>
                    <a:schemeClr val="tx2"/>
                  </a:solidFill>
                </a:rPr>
                <a:t>(N)</a:t>
              </a:r>
              <a:r>
                <a:rPr lang="en-US" dirty="0" smtClean="0">
                  <a:solidFill>
                    <a:schemeClr val="tx2"/>
                  </a:solidFill>
                </a:rPr>
                <a:t> multiplications, each 1 bit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8853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Decimation and Partition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0400" y="2525713"/>
            <a:ext cx="3187700" cy="1839391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/>
              <a:t>Decimation (LSB sort)</a:t>
            </a: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dirty="0" smtClean="0"/>
              <a:t>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altLang="en-US" dirty="0" smtClean="0"/>
              <a:t> 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dirty="0" smtClean="0"/>
              <a:t> 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US" altLang="en-US" dirty="0" smtClean="0"/>
              <a:t> 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chemeClr val="accent2"/>
                </a:solidFill>
              </a:rPr>
              <a:t>EVEN</a:t>
            </a:r>
            <a:endParaRPr lang="en-US" altLang="en-US" baseline="-25000" dirty="0" smtClean="0">
              <a:solidFill>
                <a:schemeClr val="accent2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dirty="0" smtClean="0"/>
              <a:t>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 </a:t>
            </a:r>
            <a:r>
              <a:rPr lang="en-US" altLang="en-US" dirty="0" smtClean="0"/>
              <a:t>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3  </a:t>
            </a:r>
            <a:r>
              <a:rPr lang="en-US" altLang="en-US" dirty="0" smtClean="0"/>
              <a:t>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5  </a:t>
            </a:r>
            <a:r>
              <a:rPr lang="en-US" altLang="en-US" dirty="0" smtClean="0"/>
              <a:t>x</a:t>
            </a:r>
            <a:r>
              <a:rPr lang="en-US" altLang="en-US" baseline="-25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7 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chemeClr val="accent2"/>
                </a:solidFill>
              </a:rPr>
              <a:t>ODD</a:t>
            </a:r>
            <a:endParaRPr lang="en-US" altLang="en-US" baseline="-25000" dirty="0" smtClean="0">
              <a:solidFill>
                <a:schemeClr val="accent2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101" name="Rectangle 1028"/>
          <p:cNvSpPr>
            <a:spLocks noChangeArrowheads="1"/>
          </p:cNvSpPr>
          <p:nvPr/>
        </p:nvSpPr>
        <p:spPr bwMode="auto">
          <a:xfrm>
            <a:off x="4860032" y="2456974"/>
            <a:ext cx="34925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+mn-lt"/>
              </a:rPr>
              <a:t>Partition (MSB sort)</a:t>
            </a:r>
          </a:p>
          <a:p>
            <a:pPr eaLnBrk="1" hangingPunct="1">
              <a:spcBef>
                <a:spcPts val="12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>
                <a:latin typeface="+mn-lt"/>
              </a:rPr>
              <a:t>x</a:t>
            </a:r>
            <a:r>
              <a:rPr lang="en-US" altLang="en-US" sz="3200" baseline="-25000" dirty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altLang="en-US" sz="3200" dirty="0">
                <a:latin typeface="+mn-lt"/>
              </a:rPr>
              <a:t> </a:t>
            </a:r>
            <a:r>
              <a:rPr lang="en-US" altLang="en-US" sz="3200" dirty="0" smtClean="0">
                <a:latin typeface="+mn-lt"/>
              </a:rPr>
              <a:t>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3200" dirty="0" smtClean="0">
                <a:latin typeface="+mn-lt"/>
              </a:rPr>
              <a:t> 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3200" dirty="0" smtClean="0">
                <a:latin typeface="+mn-lt"/>
              </a:rPr>
              <a:t> 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en-US" altLang="en-US" sz="3200" dirty="0" smtClean="0">
                <a:latin typeface="+mn-lt"/>
              </a:rPr>
              <a:t> </a:t>
            </a:r>
            <a:r>
              <a:rPr lang="en-US" altLang="en-US" sz="3200" dirty="0" smtClean="0">
                <a:solidFill>
                  <a:schemeClr val="accent2"/>
                </a:solidFill>
                <a:latin typeface="+mn-lt"/>
                <a:cs typeface="+mn-cs"/>
              </a:rPr>
              <a:t>LEFT</a:t>
            </a:r>
            <a:r>
              <a:rPr lang="en-US" altLang="en-US" dirty="0" smtClean="0">
                <a:latin typeface="+mn-lt"/>
              </a:rPr>
              <a:t> </a:t>
            </a:r>
            <a:endParaRPr lang="en-US" altLang="en-US" baseline="-25000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spcBef>
                <a:spcPts val="12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 smtClean="0">
                <a:latin typeface="+mn-lt"/>
              </a:rPr>
              <a:t>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US" altLang="en-US" sz="3200" dirty="0" smtClean="0">
                <a:latin typeface="+mn-lt"/>
              </a:rPr>
              <a:t> 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5</a:t>
            </a:r>
            <a:r>
              <a:rPr lang="en-US" altLang="en-US" sz="3200" dirty="0" smtClean="0">
                <a:latin typeface="+mn-lt"/>
              </a:rPr>
              <a:t> 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en-US" altLang="en-US" sz="3200" dirty="0" smtClean="0">
                <a:latin typeface="+mn-lt"/>
              </a:rPr>
              <a:t> x</a:t>
            </a:r>
            <a:r>
              <a:rPr lang="en-US" altLang="en-US" sz="3200" baseline="-25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lang="en-US" altLang="en-US" sz="3200" dirty="0" smtClean="0">
                <a:latin typeface="+mn-lt"/>
              </a:rPr>
              <a:t> </a:t>
            </a:r>
            <a:r>
              <a:rPr lang="en-US" altLang="en-US" sz="3200" dirty="0" smtClean="0">
                <a:solidFill>
                  <a:schemeClr val="accent2"/>
                </a:solidFill>
                <a:latin typeface="+mn-lt"/>
                <a:cs typeface="+mn-cs"/>
              </a:rPr>
              <a:t>RIGHT</a:t>
            </a:r>
            <a:endParaRPr lang="en-US" altLang="en-US" sz="32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4102" name="Rectangle 1029"/>
          <p:cNvSpPr>
            <a:spLocks noChangeArrowheads="1"/>
          </p:cNvSpPr>
          <p:nvPr/>
        </p:nvSpPr>
        <p:spPr bwMode="auto">
          <a:xfrm>
            <a:off x="2260600" y="1446213"/>
            <a:ext cx="4216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600" dirty="0"/>
              <a:t>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altLang="en-US" sz="3600" dirty="0"/>
              <a:t> 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</a:t>
            </a:r>
            <a:r>
              <a:rPr lang="en-US" altLang="en-US" sz="3600" dirty="0"/>
              <a:t>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en-US" altLang="en-US" sz="3600" dirty="0"/>
              <a:t> 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</a:t>
            </a:r>
            <a:r>
              <a:rPr lang="en-US" altLang="en-US" sz="3600" dirty="0"/>
              <a:t>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US" altLang="en-US" sz="3600" dirty="0"/>
              <a:t> 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</a:t>
            </a:r>
            <a:r>
              <a:rPr lang="en-US" altLang="en-US" sz="3600" dirty="0"/>
              <a:t>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en-US" altLang="en-US" sz="3600" dirty="0"/>
              <a:t> x</a:t>
            </a:r>
            <a:r>
              <a:rPr lang="en-US" altLang="en-US" sz="3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r>
              <a:rPr lang="en-US" altLang="en-US" sz="3600" dirty="0"/>
              <a:t> </a:t>
            </a:r>
            <a:endParaRPr lang="en-US" altLang="en-US" sz="36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103" name="Rectangle 1030"/>
          <p:cNvSpPr>
            <a:spLocks noChangeArrowheads="1"/>
          </p:cNvSpPr>
          <p:nvPr/>
        </p:nvSpPr>
        <p:spPr bwMode="auto">
          <a:xfrm>
            <a:off x="1168400" y="5003800"/>
            <a:ext cx="67056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Decimation in Time </a:t>
            </a:r>
            <a:r>
              <a:rPr lang="en-US" altLang="en-US" sz="2400" dirty="0">
                <a:solidFill>
                  <a:schemeClr val="tx2"/>
                </a:solidFill>
                <a:sym typeface="Symbol" panose="05050102010706020507" pitchFamily="18" charset="2"/>
              </a:rPr>
              <a:t> Partition in Frequency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Partition in Time </a:t>
            </a:r>
            <a:r>
              <a:rPr lang="en-US" altLang="en-US" sz="2400" dirty="0">
                <a:solidFill>
                  <a:schemeClr val="tx2"/>
                </a:solidFill>
                <a:sym typeface="Symbol" panose="05050102010706020507" pitchFamily="18" charset="2"/>
              </a:rPr>
              <a:t> Decimation in Frequency</a:t>
            </a:r>
            <a:endParaRPr lang="en-US" alt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FFT</a:t>
            </a:r>
          </a:p>
        </p:txBody>
      </p:sp>
      <p:pic>
        <p:nvPicPr>
          <p:cNvPr id="5124" name="Picture 4" descr="C:\Documents and Settings\Yaakov_s\My Documents\lectures\DSP\DI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515" y="2770106"/>
            <a:ext cx="6582684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27178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separate sum in DFT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/>
              <a:t>by decimation of x values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42899" y="4851400"/>
            <a:ext cx="703741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we recognize the DFT of the even and odd sub-sequences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we have thus made one big DFT into 2 little ones 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21196" y="1446667"/>
            <a:ext cx="79375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If DFT is O(N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) then DFT of half-length signal takes only 1/4 the time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thus two half sequences take half the time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Can we combine 2 half-DFTs into one big DFT ?</a:t>
            </a: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633150"/>
            <a:ext cx="2026568" cy="175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is PIF</a:t>
            </a:r>
          </a:p>
        </p:txBody>
      </p:sp>
      <p:pic>
        <p:nvPicPr>
          <p:cNvPr id="6148" name="Picture 4" descr="C:\Documents and Settings\Yaakov_s\My Documents\lectures\DSP\DI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098" y="1966686"/>
            <a:ext cx="317090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06400" y="2527300"/>
            <a:ext cx="2463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comparing frequency values in 2 partitions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588000" y="2489200"/>
            <a:ext cx="30988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Note that same products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600"/>
              <a:t>just different signs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Symbol" panose="05050102010706020507" pitchFamily="18" charset="2"/>
              </a:rPr>
              <a:t>         + - + - + - + -</a:t>
            </a:r>
          </a:p>
        </p:txBody>
      </p:sp>
      <p:pic>
        <p:nvPicPr>
          <p:cNvPr id="6151" name="Picture 10" descr="C:\Documents and Settings\Yaakov_s\My Documents\lectures\DSP\DIT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4673600"/>
            <a:ext cx="4623291" cy="100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406400" y="1257300"/>
            <a:ext cx="764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We get further savings by exploiting </a:t>
            </a:r>
            <a:r>
              <a:rPr lang="en-US" altLang="en-US" sz="2800" dirty="0" smtClean="0"/>
              <a:t> DIT = PIF</a:t>
            </a:r>
            <a:endParaRPr lang="en-US" altLang="en-US" sz="2800" dirty="0"/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508000" y="4203700"/>
            <a:ext cx="8013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All the </a:t>
            </a:r>
            <a:r>
              <a:rPr lang="en-US" altLang="en-US" sz="2400" dirty="0"/>
              <a:t>odd terms all have </a:t>
            </a:r>
            <a:r>
              <a:rPr lang="en-US" altLang="en-US" sz="2800" dirty="0"/>
              <a:t>-</a:t>
            </a:r>
            <a:r>
              <a:rPr lang="en-US" altLang="en-US" sz="2400" dirty="0"/>
              <a:t> sign !</a:t>
            </a: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152400" y="6045200"/>
            <a:ext cx="4737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combining </a:t>
            </a:r>
            <a:r>
              <a:rPr lang="en-US" altLang="en-US" sz="2400" dirty="0" smtClean="0"/>
              <a:t>we </a:t>
            </a:r>
            <a:r>
              <a:rPr lang="en-US" altLang="en-US" sz="2400" dirty="0"/>
              <a:t>get the </a:t>
            </a:r>
            <a:r>
              <a:rPr lang="en-US" altLang="en-US" sz="2400" dirty="0" smtClean="0"/>
              <a:t>"</a:t>
            </a:r>
            <a:r>
              <a:rPr lang="en-US" altLang="en-US" sz="2400" dirty="0"/>
              <a:t>butterfly"</a:t>
            </a:r>
          </a:p>
        </p:txBody>
      </p:sp>
      <p:pic>
        <p:nvPicPr>
          <p:cNvPr id="6155" name="Picture 14" descr="C:\Documents and Settings\Yaakov_s\My Documents\lectures\DSP\DIT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5723210"/>
            <a:ext cx="2940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5602288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?</a:t>
            </a:r>
            <a:endParaRPr lang="en-US" dirty="0"/>
          </a:p>
        </p:txBody>
      </p:sp>
      <p:sp>
        <p:nvSpPr>
          <p:cNvPr id="53" name="Rectangle 1027"/>
          <p:cNvSpPr txBox="1">
            <a:spLocks noChangeArrowheads="1"/>
          </p:cNvSpPr>
          <p:nvPr/>
        </p:nvSpPr>
        <p:spPr bwMode="auto">
          <a:xfrm>
            <a:off x="299306" y="4824325"/>
            <a:ext cx="8545388" cy="1839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We have divided the DFT of length N into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2 DFTs of length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a butterfly for each pair of outputs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This can be used for a recursive FFT implementation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337123" y="1988840"/>
            <a:ext cx="8843389" cy="2608617"/>
            <a:chOff x="337123" y="1988840"/>
            <a:chExt cx="8843389" cy="2608617"/>
          </a:xfrm>
        </p:grpSpPr>
        <p:sp>
          <p:nvSpPr>
            <p:cNvPr id="7" name="Rectangle 6"/>
            <p:cNvSpPr/>
            <p:nvPr/>
          </p:nvSpPr>
          <p:spPr>
            <a:xfrm>
              <a:off x="356188" y="2242153"/>
              <a:ext cx="1920277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6189" y="2212107"/>
              <a:ext cx="190121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DFT  N/2</a:t>
              </a:r>
            </a:p>
            <a:p>
              <a:pPr algn="ctr"/>
              <a:r>
                <a:rPr lang="en-US" sz="3200" b="1" i="1" dirty="0" smtClean="0"/>
                <a:t>EVEN</a:t>
              </a:r>
              <a:endParaRPr lang="en-US" sz="3200" b="1" i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257400" y="2527449"/>
              <a:ext cx="468052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589548" y="2520757"/>
              <a:ext cx="144016" cy="0"/>
            </a:xfrm>
            <a:prstGeom prst="straightConnector1">
              <a:avLst/>
            </a:prstGeom>
            <a:ln w="1270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109828" y="2527449"/>
              <a:ext cx="144016" cy="0"/>
            </a:xfrm>
            <a:prstGeom prst="straightConnector1">
              <a:avLst/>
            </a:prstGeom>
            <a:ln w="1270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57400" y="3823593"/>
              <a:ext cx="468052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589548" y="3816901"/>
              <a:ext cx="144016" cy="0"/>
            </a:xfrm>
            <a:prstGeom prst="straightConnector1">
              <a:avLst/>
            </a:prstGeom>
            <a:ln w="1270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109828" y="3823593"/>
              <a:ext cx="144016" cy="0"/>
            </a:xfrm>
            <a:prstGeom prst="straightConnector1">
              <a:avLst/>
            </a:prstGeom>
            <a:ln w="1270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5029708" y="2239417"/>
              <a:ext cx="648072" cy="59908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4"/>
              <a:endCxn id="20" idx="0"/>
            </p:cNvCxnSpPr>
            <p:nvPr/>
          </p:nvCxnSpPr>
          <p:spPr>
            <a:xfrm flipV="1">
              <a:off x="5353744" y="2239417"/>
              <a:ext cx="0" cy="5990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5053035" y="3496074"/>
              <a:ext cx="648072" cy="59908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5" idx="4"/>
              <a:endCxn id="25" idx="0"/>
            </p:cNvCxnSpPr>
            <p:nvPr/>
          </p:nvCxnSpPr>
          <p:spPr>
            <a:xfrm flipV="1">
              <a:off x="5377071" y="3496074"/>
              <a:ext cx="0" cy="59908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25" idx="1"/>
            </p:cNvCxnSpPr>
            <p:nvPr/>
          </p:nvCxnSpPr>
          <p:spPr>
            <a:xfrm>
              <a:off x="4165612" y="2520757"/>
              <a:ext cx="982331" cy="106305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4165612" y="2739341"/>
              <a:ext cx="982331" cy="106305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937920" y="2123460"/>
              <a:ext cx="9043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/>
                <a:t>X</a:t>
              </a:r>
              <a:r>
                <a:rPr lang="en-US" sz="4800" b="1" baseline="-25000" dirty="0" err="1" smtClean="0"/>
                <a:t>k</a:t>
              </a:r>
              <a:endParaRPr lang="en-US" sz="3200" baseline="-25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61247" y="3408094"/>
              <a:ext cx="9361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 smtClean="0"/>
                <a:t>X</a:t>
              </a:r>
              <a:r>
                <a:rPr lang="en-US" sz="4800" b="1" baseline="-25000" dirty="0" err="1" smtClean="0"/>
                <a:t>k</a:t>
              </a:r>
              <a:endParaRPr lang="en-US" sz="3200" baseline="-25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641959" y="1988840"/>
              <a:ext cx="152251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DFT N</a:t>
              </a:r>
            </a:p>
            <a:p>
              <a:r>
                <a:rPr lang="en-US" sz="2800" i="1" dirty="0" smtClean="0"/>
                <a:t>LEFT</a:t>
              </a:r>
              <a:endParaRPr lang="en-US" sz="4800" i="1" dirty="0" smtClean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58000" y="3295657"/>
              <a:ext cx="152251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DFT N</a:t>
              </a:r>
            </a:p>
            <a:p>
              <a:r>
                <a:rPr lang="en-US" sz="2800" i="1" dirty="0" smtClean="0"/>
                <a:t>RIGHT</a:t>
              </a:r>
              <a:endParaRPr lang="en-US" sz="4800" i="1" dirty="0" smtClean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951913" y="2866428"/>
              <a:ext cx="1224136" cy="926953"/>
              <a:chOff x="611560" y="5269929"/>
              <a:chExt cx="1224136" cy="926953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611560" y="5365885"/>
                <a:ext cx="122413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/>
                  <a:t>W</a:t>
                </a:r>
                <a:r>
                  <a:rPr lang="en-US" sz="4800" b="1" baseline="-25000" dirty="0"/>
                  <a:t>N</a:t>
                </a:r>
                <a:endParaRPr lang="en-US" sz="3200" baseline="-25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223628" y="5269929"/>
                <a:ext cx="432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/>
                  <a:t>k</a:t>
                </a:r>
                <a:endParaRPr lang="en-US" b="1" dirty="0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337123" y="3550285"/>
              <a:ext cx="1920277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37124" y="3520239"/>
              <a:ext cx="190121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DFT  N/2</a:t>
              </a:r>
            </a:p>
            <a:p>
              <a:pPr algn="ctr"/>
              <a:r>
                <a:rPr lang="en-US" sz="3200" b="1" i="1" dirty="0" smtClean="0"/>
                <a:t>ODD</a:t>
              </a:r>
              <a:endParaRPr lang="en-US" sz="3200" b="1" i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38335" y="2046570"/>
              <a:ext cx="5039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k</a:t>
              </a:r>
              <a:endParaRPr lang="en-US" sz="28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35207" y="3356992"/>
              <a:ext cx="5039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k</a:t>
              </a:r>
              <a:endParaRPr lang="en-US" sz="2800" b="1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4716016" y="4005064"/>
              <a:ext cx="288032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312658" y="1579543"/>
            <a:ext cx="384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k = 0 ... N/2 -1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DIT all the way</a:t>
            </a:r>
          </a:p>
        </p:txBody>
      </p:sp>
      <p:sp>
        <p:nvSpPr>
          <p:cNvPr id="5027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20700" y="1834480"/>
            <a:ext cx="8204200" cy="4114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We have already saved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but we needn't stop after splitting the original sequence in two !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Each half-length sub-sequence can be decimated too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Assuming that N is a power of 2, we continue decimating until we get to the basic N=2 butterfly</a:t>
            </a:r>
          </a:p>
        </p:txBody>
      </p:sp>
      <p:pic>
        <p:nvPicPr>
          <p:cNvPr id="7173" name="Picture 1028" descr="C:\Documents and Settings\Yaakov_s\My Documents\lectures\DSP\DI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29000"/>
            <a:ext cx="5102905" cy="1839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55109" y="3244334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multiplications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641</Words>
  <Application>Microsoft Office PowerPoint</Application>
  <PresentationFormat>On-screen Show (4:3)</PresentationFormat>
  <Paragraphs>167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Calibri</vt:lpstr>
      <vt:lpstr>Symbol</vt:lpstr>
      <vt:lpstr>Wingdings</vt:lpstr>
      <vt:lpstr>Office Theme</vt:lpstr>
      <vt:lpstr>Real-time</vt:lpstr>
      <vt:lpstr>DFT complexity</vt:lpstr>
      <vt:lpstr>Warm-up problem 1</vt:lpstr>
      <vt:lpstr>Warm-up problem 2</vt:lpstr>
      <vt:lpstr>Decimation and Partition</vt:lpstr>
      <vt:lpstr>DIT FFT</vt:lpstr>
      <vt:lpstr>DIT is PIF</vt:lpstr>
      <vt:lpstr>What does this mean ?</vt:lpstr>
      <vt:lpstr>DIT all the way</vt:lpstr>
      <vt:lpstr>DIT N=8 - step 0</vt:lpstr>
      <vt:lpstr>DIT N=8 - step 1</vt:lpstr>
      <vt:lpstr>DIT N=8 - step 2</vt:lpstr>
      <vt:lpstr>Full DIT for N=8</vt:lpstr>
      <vt:lpstr>Complexity</vt:lpstr>
      <vt:lpstr>Real complexity</vt:lpstr>
      <vt:lpstr>Bit reversal</vt:lpstr>
      <vt:lpstr>DIT N=8 with bit reversal</vt:lpstr>
      <vt:lpstr>DIF N=8</vt:lpstr>
    </vt:vector>
  </TitlesOfParts>
  <Company>Rad 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Real-time</dc:title>
  <dc:creator>yaakov_s</dc:creator>
  <cp:lastModifiedBy>Yaakov Stein</cp:lastModifiedBy>
  <cp:revision>21</cp:revision>
  <dcterms:created xsi:type="dcterms:W3CDTF">2009-01-07T09:35:01Z</dcterms:created>
  <dcterms:modified xsi:type="dcterms:W3CDTF">2017-12-25T15:17:36Z</dcterms:modified>
</cp:coreProperties>
</file>