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750" r:id="rId2"/>
    <p:sldId id="688" r:id="rId3"/>
    <p:sldId id="775" r:id="rId4"/>
    <p:sldId id="774" r:id="rId5"/>
    <p:sldId id="661" r:id="rId6"/>
    <p:sldId id="771" r:id="rId7"/>
    <p:sldId id="776" r:id="rId8"/>
    <p:sldId id="777" r:id="rId9"/>
    <p:sldId id="773" r:id="rId10"/>
    <p:sldId id="793" r:id="rId11"/>
    <p:sldId id="792" r:id="rId12"/>
    <p:sldId id="794" r:id="rId13"/>
    <p:sldId id="795" r:id="rId14"/>
    <p:sldId id="796" r:id="rId15"/>
    <p:sldId id="654" r:id="rId16"/>
    <p:sldId id="772" r:id="rId17"/>
    <p:sldId id="655" r:id="rId18"/>
    <p:sldId id="656" r:id="rId19"/>
    <p:sldId id="657" r:id="rId20"/>
    <p:sldId id="802" r:id="rId21"/>
    <p:sldId id="658" r:id="rId22"/>
    <p:sldId id="659" r:id="rId23"/>
    <p:sldId id="663" r:id="rId24"/>
    <p:sldId id="664" r:id="rId25"/>
    <p:sldId id="778" r:id="rId26"/>
    <p:sldId id="801" r:id="rId27"/>
    <p:sldId id="779" r:id="rId28"/>
    <p:sldId id="780" r:id="rId29"/>
    <p:sldId id="781" r:id="rId30"/>
    <p:sldId id="789" r:id="rId31"/>
    <p:sldId id="787" r:id="rId32"/>
    <p:sldId id="788" r:id="rId33"/>
    <p:sldId id="807" r:id="rId34"/>
    <p:sldId id="808" r:id="rId35"/>
    <p:sldId id="809" r:id="rId36"/>
    <p:sldId id="810" r:id="rId37"/>
    <p:sldId id="782" r:id="rId38"/>
    <p:sldId id="816" r:id="rId39"/>
    <p:sldId id="817" r:id="rId40"/>
    <p:sldId id="815" r:id="rId41"/>
    <p:sldId id="818" r:id="rId42"/>
    <p:sldId id="819" r:id="rId43"/>
    <p:sldId id="811" r:id="rId44"/>
    <p:sldId id="812" r:id="rId45"/>
    <p:sldId id="813" r:id="rId46"/>
    <p:sldId id="814" r:id="rId47"/>
    <p:sldId id="783" r:id="rId48"/>
    <p:sldId id="784" r:id="rId49"/>
    <p:sldId id="820" r:id="rId50"/>
    <p:sldId id="785" r:id="rId51"/>
    <p:sldId id="821" r:id="rId52"/>
    <p:sldId id="822" r:id="rId53"/>
    <p:sldId id="823" r:id="rId54"/>
    <p:sldId id="836" r:id="rId55"/>
    <p:sldId id="837" r:id="rId56"/>
    <p:sldId id="839" r:id="rId57"/>
    <p:sldId id="838" r:id="rId58"/>
    <p:sldId id="843" r:id="rId59"/>
    <p:sldId id="844" r:id="rId60"/>
    <p:sldId id="845" r:id="rId61"/>
    <p:sldId id="846" r:id="rId62"/>
    <p:sldId id="847" r:id="rId63"/>
    <p:sldId id="848" r:id="rId64"/>
    <p:sldId id="849" r:id="rId65"/>
    <p:sldId id="850" r:id="rId66"/>
    <p:sldId id="857" r:id="rId67"/>
    <p:sldId id="856" r:id="rId68"/>
    <p:sldId id="851" r:id="rId69"/>
    <p:sldId id="852" r:id="rId70"/>
    <p:sldId id="853" r:id="rId71"/>
    <p:sldId id="854" r:id="rId72"/>
    <p:sldId id="855" r:id="rId73"/>
    <p:sldId id="858" r:id="rId74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CC66"/>
    <a:srgbClr val="336699"/>
    <a:srgbClr val="FF33CC"/>
    <a:srgbClr val="005081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93" d="100"/>
          <a:sy n="93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39076" y="1280161"/>
            <a:ext cx="8200123" cy="5100002"/>
          </a:xfrm>
          <a:prstGeom prst="rect">
            <a:avLst/>
          </a:prstGeom>
        </p:spPr>
        <p:txBody>
          <a:bodyPr/>
          <a:lstStyle>
            <a:lvl1pPr marL="225425" indent="-225425" defTabSz="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80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  <p:sldLayoutId id="2147483876" r:id="rId8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67813" y="2785242"/>
            <a:ext cx="7346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Speech 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32687633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Speech Production Organs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grpSp>
        <p:nvGrpSpPr>
          <p:cNvPr id="371716" name="Group 4"/>
          <p:cNvGrpSpPr>
            <a:grpSpLocks/>
          </p:cNvGrpSpPr>
          <p:nvPr/>
        </p:nvGrpSpPr>
        <p:grpSpPr bwMode="auto">
          <a:xfrm>
            <a:off x="1219200" y="1066800"/>
            <a:ext cx="6400800" cy="4883150"/>
            <a:chOff x="768" y="672"/>
            <a:chExt cx="4032" cy="3076"/>
          </a:xfrm>
        </p:grpSpPr>
        <p:pic>
          <p:nvPicPr>
            <p:cNvPr id="371717" name="Picture 5" descr="D:\lectures\voice\Hea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672"/>
              <a:ext cx="3984" cy="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1718" name="Text Box 6"/>
            <p:cNvSpPr txBox="1">
              <a:spLocks noChangeArrowheads="1"/>
            </p:cNvSpPr>
            <p:nvPr/>
          </p:nvSpPr>
          <p:spPr bwMode="auto">
            <a:xfrm>
              <a:off x="3936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2"/>
                  </a:solidFill>
                </a:rPr>
                <a:t>Esophagus</a:t>
              </a:r>
            </a:p>
          </p:txBody>
        </p:sp>
      </p:grpSp>
      <p:sp>
        <p:nvSpPr>
          <p:cNvPr id="371719" name="Line 7"/>
          <p:cNvSpPr>
            <a:spLocks noChangeShapeType="1"/>
          </p:cNvSpPr>
          <p:nvPr/>
        </p:nvSpPr>
        <p:spPr bwMode="auto">
          <a:xfrm>
            <a:off x="2057400" y="541020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1828800" y="2514600"/>
            <a:ext cx="9906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Nasal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cavity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1597203" y="4309268"/>
            <a:ext cx="9144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Mouth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cavity</a:t>
            </a:r>
          </a:p>
        </p:txBody>
      </p:sp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1676400" y="47863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Tongue</a:t>
            </a:r>
          </a:p>
        </p:txBody>
      </p:sp>
      <p:sp>
        <p:nvSpPr>
          <p:cNvPr id="371723" name="Text Box 11"/>
          <p:cNvSpPr txBox="1">
            <a:spLocks noChangeArrowheads="1"/>
          </p:cNvSpPr>
          <p:nvPr/>
        </p:nvSpPr>
        <p:spPr bwMode="auto">
          <a:xfrm>
            <a:off x="2819400" y="5257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Larynx</a:t>
            </a:r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4800600" y="5486400"/>
            <a:ext cx="14478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6248400" y="5638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Trachea</a:t>
            </a:r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5715000" y="3886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Uvula</a:t>
            </a: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>
            <a:off x="3505200" y="5067300"/>
            <a:ext cx="13716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 flipH="1">
            <a:off x="2438400" y="4114800"/>
            <a:ext cx="14478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 flipH="1">
            <a:off x="2362200" y="3733800"/>
            <a:ext cx="167640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>
            <a:off x="4800600" y="3886200"/>
            <a:ext cx="9144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4191000" y="1752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</a:rPr>
              <a:t>Brain</a:t>
            </a:r>
            <a:endParaRPr lang="en-US" altLang="en-US" sz="2400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43434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</a:rPr>
              <a:t>Lungs</a:t>
            </a:r>
            <a:endParaRPr lang="en-US" altLang="en-US" sz="2400"/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4876800" y="5867400"/>
            <a:ext cx="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>
            <a:off x="4876800" y="4191000"/>
            <a:ext cx="12954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6172200" y="4419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Pharynx</a:t>
            </a: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H="1" flipV="1">
            <a:off x="2209800" y="3505200"/>
            <a:ext cx="9906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7" name="Text Box 25"/>
          <p:cNvSpPr txBox="1">
            <a:spLocks noChangeArrowheads="1"/>
          </p:cNvSpPr>
          <p:nvPr/>
        </p:nvSpPr>
        <p:spPr bwMode="auto">
          <a:xfrm>
            <a:off x="1524000" y="3276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Teeth</a:t>
            </a:r>
            <a:endParaRPr lang="en-US" altLang="en-US" sz="2400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1295400" y="3886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Lips</a:t>
            </a:r>
            <a:endParaRPr lang="en-US" altLang="en-US" sz="2400"/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 flipH="1">
            <a:off x="1905000" y="3962400"/>
            <a:ext cx="11430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 flipV="1">
            <a:off x="4191000" y="2667000"/>
            <a:ext cx="17526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5943600" y="23622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Hard Palate</a:t>
            </a:r>
            <a:endParaRPr lang="en-US" altLang="en-US" sz="2400" dirty="0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95800" y="3352800"/>
            <a:ext cx="1600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6019800" y="3124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Velum</a:t>
            </a:r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V="1">
            <a:off x="5105400" y="5181600"/>
            <a:ext cx="11430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5" name="Line 33"/>
          <p:cNvSpPr>
            <a:spLocks noChangeShapeType="1"/>
          </p:cNvSpPr>
          <p:nvPr/>
        </p:nvSpPr>
        <p:spPr bwMode="auto">
          <a:xfrm flipH="1" flipV="1">
            <a:off x="2514600" y="3003550"/>
            <a:ext cx="10668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36</a:t>
            </a:r>
          </a:p>
        </p:txBody>
      </p:sp>
    </p:spTree>
    <p:extLst>
      <p:ext uri="{BB962C8B-B14F-4D97-AF65-F5344CB8AC3E}">
        <p14:creationId xmlns:p14="http://schemas.microsoft.com/office/powerpoint/2010/main" val="385776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/>
              <a:t>Speech Production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676400"/>
            <a:ext cx="8454775" cy="4324350"/>
          </a:xfrm>
        </p:spPr>
        <p:txBody>
          <a:bodyPr/>
          <a:lstStyle/>
          <a:p>
            <a:pPr marL="0" indent="0" rtl="0">
              <a:buNone/>
            </a:pPr>
            <a:r>
              <a:rPr lang="en-US" altLang="en-US" dirty="0"/>
              <a:t>Air from </a:t>
            </a:r>
            <a:r>
              <a:rPr lang="en-US" altLang="en-US" b="1" dirty="0"/>
              <a:t>lungs</a:t>
            </a:r>
            <a:r>
              <a:rPr lang="en-US" altLang="en-US" dirty="0"/>
              <a:t> is exhaled into </a:t>
            </a:r>
            <a:r>
              <a:rPr lang="en-US" altLang="en-US" b="1" dirty="0"/>
              <a:t>trachea</a:t>
            </a:r>
            <a:r>
              <a:rPr lang="en-US" altLang="en-US" dirty="0"/>
              <a:t> (windpipe)</a:t>
            </a:r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b="1" dirty="0"/>
              <a:t>Vocal cords </a:t>
            </a:r>
            <a:r>
              <a:rPr lang="en-US" altLang="en-US" dirty="0"/>
              <a:t>(folds) in larynx can produce periodic pulses of air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  by opening and closing (glottis)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b="1" dirty="0"/>
              <a:t>Throat</a:t>
            </a:r>
            <a:r>
              <a:rPr lang="en-US" altLang="en-US" dirty="0"/>
              <a:t> (pharynx), mouth, tongue and nasal cavity </a:t>
            </a:r>
            <a:r>
              <a:rPr lang="en-US" altLang="en-US" i="1" dirty="0"/>
              <a:t>modify</a:t>
            </a:r>
            <a:r>
              <a:rPr lang="en-US" altLang="en-US" dirty="0"/>
              <a:t> air flow</a:t>
            </a:r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b="1" dirty="0"/>
              <a:t>Teeth</a:t>
            </a:r>
            <a:r>
              <a:rPr lang="en-US" altLang="en-US" dirty="0"/>
              <a:t> and </a:t>
            </a:r>
            <a:r>
              <a:rPr lang="en-US" altLang="en-US" b="1" dirty="0"/>
              <a:t>lips</a:t>
            </a:r>
            <a:r>
              <a:rPr lang="en-US" altLang="en-US" dirty="0"/>
              <a:t> can introduce turbulence </a:t>
            </a:r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dirty="0"/>
              <a:t>Basic function – filter an excitation signal </a:t>
            </a:r>
          </a:p>
          <a:p>
            <a:pPr marL="0" indent="0" rtl="0">
              <a:buNone/>
            </a:pPr>
            <a:r>
              <a:rPr lang="en-US" altLang="en-US" dirty="0"/>
              <a:t>		(we will see that the filter can be modeled as an AR filter)</a:t>
            </a:r>
          </a:p>
          <a:p>
            <a:pPr rtl="0"/>
            <a:endParaRPr lang="en-US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37</a:t>
            </a:r>
          </a:p>
        </p:txBody>
      </p:sp>
    </p:spTree>
    <p:extLst>
      <p:ext uri="{BB962C8B-B14F-4D97-AF65-F5344CB8AC3E}">
        <p14:creationId xmlns:p14="http://schemas.microsoft.com/office/powerpoint/2010/main" val="35171855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Hearing Organs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24" name="Picture 4" descr="A:\EA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288"/>
            <a:ext cx="8382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38</a:t>
            </a:r>
          </a:p>
        </p:txBody>
      </p:sp>
    </p:spTree>
    <p:extLst>
      <p:ext uri="{BB962C8B-B14F-4D97-AF65-F5344CB8AC3E}">
        <p14:creationId xmlns:p14="http://schemas.microsoft.com/office/powerpoint/2010/main" val="39727448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/>
              <a:t>Hearing Organs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080" y="1191802"/>
            <a:ext cx="7878834" cy="4770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Sound is air pressure changing over time </a:t>
            </a:r>
            <a:r>
              <a:rPr lang="en-US" sz="1600" dirty="0"/>
              <a:t>(and propagating through space)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Sound enters the </a:t>
            </a:r>
            <a:r>
              <a:rPr lang="en-US" b="1" dirty="0"/>
              <a:t>external ears </a:t>
            </a:r>
            <a:r>
              <a:rPr lang="en-US" dirty="0"/>
              <a:t>which </a:t>
            </a:r>
          </a:p>
          <a:p>
            <a:pPr>
              <a:spcBef>
                <a:spcPts val="0"/>
              </a:spcBef>
            </a:pPr>
            <a:r>
              <a:rPr lang="en-US" dirty="0"/>
              <a:t>collect as much sound energy as possible (like a satellite dish) </a:t>
            </a:r>
          </a:p>
          <a:p>
            <a:pPr>
              <a:spcBef>
                <a:spcPts val="0"/>
              </a:spcBef>
            </a:pPr>
            <a:r>
              <a:rPr lang="en-US" dirty="0"/>
              <a:t>differentiate between right/left and front/back</a:t>
            </a:r>
          </a:p>
          <a:p>
            <a:pPr>
              <a:spcBef>
                <a:spcPts val="0"/>
              </a:spcBef>
            </a:pPr>
            <a:r>
              <a:rPr lang="en-US" dirty="0"/>
              <a:t>even differentiate between up and down</a:t>
            </a:r>
          </a:p>
          <a:p>
            <a:pPr marL="0" indent="0" rtl="0">
              <a:buNone/>
            </a:pPr>
            <a:r>
              <a:rPr lang="en-US" altLang="en-US" dirty="0"/>
              <a:t>Sound waves impinge on </a:t>
            </a:r>
            <a:r>
              <a:rPr lang="en-US" altLang="en-US" b="1" dirty="0"/>
              <a:t>outer ear </a:t>
            </a:r>
            <a:r>
              <a:rPr lang="en-US" altLang="en-US" dirty="0"/>
              <a:t>enter </a:t>
            </a:r>
            <a:r>
              <a:rPr lang="en-US" altLang="en-US" b="1" dirty="0"/>
              <a:t>auditory canal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Amplified waves cause </a:t>
            </a:r>
            <a:r>
              <a:rPr lang="en-US" altLang="en-US" b="1" dirty="0"/>
              <a:t>eardrum</a:t>
            </a:r>
            <a:r>
              <a:rPr lang="en-US" altLang="en-US" dirty="0"/>
              <a:t> to vibrate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b="1" dirty="0"/>
              <a:t>Eardrum</a:t>
            </a:r>
            <a:r>
              <a:rPr lang="en-US" altLang="en-US" dirty="0"/>
              <a:t> separates </a:t>
            </a:r>
            <a:r>
              <a:rPr lang="en-US" altLang="en-US" b="1" dirty="0"/>
              <a:t>outer ear </a:t>
            </a:r>
            <a:r>
              <a:rPr lang="en-US" altLang="en-US" dirty="0"/>
              <a:t>from </a:t>
            </a:r>
            <a:r>
              <a:rPr lang="en-US" altLang="en-US" b="1" dirty="0"/>
              <a:t>middle ear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The </a:t>
            </a:r>
            <a:r>
              <a:rPr lang="en-US" altLang="en-US" b="1" dirty="0"/>
              <a:t>Eustachian tube </a:t>
            </a:r>
            <a:r>
              <a:rPr lang="en-US" altLang="en-US" dirty="0"/>
              <a:t>equalizes air pressure of middle ear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b="1" dirty="0" err="1"/>
              <a:t>Ossicles</a:t>
            </a:r>
            <a:r>
              <a:rPr lang="en-US" altLang="en-US" dirty="0"/>
              <a:t> (hammer, anvil, stirrup) amplify vibrations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b="1" dirty="0"/>
              <a:t>Oval window </a:t>
            </a:r>
            <a:r>
              <a:rPr lang="en-US" altLang="en-US" dirty="0"/>
              <a:t>separates middle ear from inner ear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Stirrup excites oval window which excites liquid in the cochlea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The </a:t>
            </a:r>
            <a:r>
              <a:rPr lang="en-US" altLang="en-US" b="1" dirty="0"/>
              <a:t>cochlea</a:t>
            </a:r>
            <a:r>
              <a:rPr lang="en-US" altLang="en-US" dirty="0"/>
              <a:t> is curled up like a snail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The </a:t>
            </a:r>
            <a:r>
              <a:rPr lang="en-US" altLang="en-US" b="1" dirty="0"/>
              <a:t>basilar membrane </a:t>
            </a:r>
            <a:r>
              <a:rPr lang="en-US" altLang="en-US" dirty="0"/>
              <a:t>runs along middle of cochlea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The </a:t>
            </a:r>
            <a:r>
              <a:rPr lang="en-US" altLang="en-US" b="1" dirty="0"/>
              <a:t>organ of </a:t>
            </a:r>
            <a:r>
              <a:rPr lang="en-US" altLang="en-US" b="1" dirty="0" err="1"/>
              <a:t>Corti</a:t>
            </a:r>
            <a:r>
              <a:rPr lang="en-US" altLang="en-US" b="1" dirty="0"/>
              <a:t> </a:t>
            </a:r>
            <a:r>
              <a:rPr lang="en-US" altLang="en-US" dirty="0"/>
              <a:t>transduces vibrations to electric pulses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/>
              <a:t>Pulses are carried by the </a:t>
            </a:r>
            <a:r>
              <a:rPr lang="en-US" altLang="en-US" b="1" dirty="0"/>
              <a:t>auditory nerve </a:t>
            </a:r>
            <a:r>
              <a:rPr lang="en-US" altLang="en-US" dirty="0"/>
              <a:t>to the </a:t>
            </a:r>
            <a:r>
              <a:rPr lang="en-US" altLang="en-US" b="1" dirty="0"/>
              <a:t>brain</a:t>
            </a:r>
          </a:p>
        </p:txBody>
      </p:sp>
      <p:pic>
        <p:nvPicPr>
          <p:cNvPr id="5" name="Picture 2" descr="▷ Hammer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49" y="3803550"/>
            <a:ext cx="15525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39</a:t>
            </a:r>
          </a:p>
        </p:txBody>
      </p:sp>
    </p:spTree>
    <p:extLst>
      <p:ext uri="{BB962C8B-B14F-4D97-AF65-F5344CB8AC3E}">
        <p14:creationId xmlns:p14="http://schemas.microsoft.com/office/powerpoint/2010/main" val="409645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Cochlea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8401050" cy="4324350"/>
          </a:xfrm>
        </p:spPr>
        <p:txBody>
          <a:bodyPr/>
          <a:lstStyle/>
          <a:p>
            <a:pPr rtl="0"/>
            <a:r>
              <a:rPr lang="en-US" altLang="en-US" dirty="0"/>
              <a:t>Cochlea has 2 1/2 to 3 turns (for miniaturization)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were it straightened out it would be 3 cm in length</a:t>
            </a:r>
          </a:p>
          <a:p>
            <a:pPr rtl="0"/>
            <a:r>
              <a:rPr lang="en-US" altLang="en-US" dirty="0"/>
              <a:t>The basilar membrane runs down the center of the cochlea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as does the organ of </a:t>
            </a:r>
            <a:r>
              <a:rPr lang="en-US" altLang="en-US" dirty="0" err="1"/>
              <a:t>Corti</a:t>
            </a:r>
            <a:r>
              <a:rPr lang="en-US" altLang="en-US" dirty="0"/>
              <a:t> </a:t>
            </a:r>
          </a:p>
          <a:p>
            <a:pPr rtl="0"/>
            <a:r>
              <a:rPr lang="en-US" altLang="en-US" dirty="0"/>
              <a:t>15,000 cilia (hairs) contact the vibrating basilar membrane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and when it vibrates they release neurotransmitters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stimulating 30,000 auditory neurons</a:t>
            </a:r>
          </a:p>
          <a:p>
            <a:pPr rtl="0"/>
            <a:r>
              <a:rPr lang="en-US" altLang="en-US" dirty="0"/>
              <a:t>Cochlea is wide (1/2 cm) near oval window and tapers towards apex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 altLang="en-US" dirty="0"/>
              <a:t>	and is stiff near oval window and flexible near apex</a:t>
            </a:r>
          </a:p>
          <a:p>
            <a:pPr rtl="0"/>
            <a:r>
              <a:rPr lang="en-US" altLang="en-US" dirty="0"/>
              <a:t>hence high frequencies cause vibrations near the oval window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        while low frequencies cause section near apex to vibrate</a:t>
            </a:r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dirty="0"/>
              <a:t>Basic function – Fourier Transform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 altLang="en-US" dirty="0"/>
              <a:t>		(by overlapping bank of bandpass filters)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45" y="892301"/>
            <a:ext cx="2444686" cy="14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687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Voiced vs. Unvoiced Speech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250950"/>
            <a:ext cx="8231686" cy="4845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We saw that air from the lungs passes through the vocal cords</a:t>
            </a:r>
          </a:p>
          <a:p>
            <a:pPr marL="0" indent="0" eaLnBrk="1" hangingPunct="1">
              <a:buNone/>
            </a:pPr>
            <a:r>
              <a:rPr lang="en-US" altLang="en-US" dirty="0"/>
              <a:t>When open the air passes through unimpeded</a:t>
            </a:r>
          </a:p>
          <a:p>
            <a:pPr marL="0" indent="0" eaLnBrk="1" hangingPunct="1">
              <a:buNone/>
            </a:pPr>
            <a:r>
              <a:rPr lang="en-US" altLang="en-US" dirty="0"/>
              <a:t>When laryngeal muscles close them glottal flow is in bursts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When glottal flow is periodic we have </a:t>
            </a:r>
            <a:r>
              <a:rPr lang="en-US" altLang="en-US" i="1" dirty="0"/>
              <a:t>voiced speech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basic interval/frequency called the </a:t>
            </a:r>
            <a:r>
              <a:rPr lang="en-US" altLang="en-US" b="1" dirty="0"/>
              <a:t>pitch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/>
              <a:t>(f</a:t>
            </a:r>
            <a:r>
              <a:rPr lang="en-US" altLang="en-US" baseline="-25000" dirty="0"/>
              <a:t>0</a:t>
            </a:r>
            <a:r>
              <a:rPr lang="en-US" altLang="en-US" dirty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pitch frequency is between 50 and 400 Hz</a:t>
            </a:r>
          </a:p>
          <a:p>
            <a:pPr eaLnBrk="1" hangingPunct="1">
              <a:buNone/>
            </a:pPr>
            <a:r>
              <a:rPr lang="en-US" altLang="en-US" dirty="0"/>
              <a:t>You can feel the vocal cord vibration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dirty="0"/>
              <a:t>	by placing your fingers on your larynx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 laryngeal microphone directly perceives the sound at this point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even opening you mouth very wide doesn’t work very well </a:t>
            </a:r>
          </a:p>
          <a:p>
            <a:pPr marL="0" indent="0" eaLnBrk="1" hangingPunct="1">
              <a:buNone/>
            </a:pPr>
            <a:r>
              <a:rPr lang="en-US" altLang="en-US" dirty="0"/>
              <a:t>Vowels are always voiced (unless whispered)</a:t>
            </a:r>
          </a:p>
          <a:p>
            <a:pPr marL="0" indent="0" eaLnBrk="1" hangingPunct="1">
              <a:buNone/>
            </a:pPr>
            <a:r>
              <a:rPr lang="en-US" altLang="en-US" dirty="0"/>
              <a:t>Consonants come in voiced/unvoiced pairs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		</a:t>
            </a:r>
            <a:endParaRPr lang="en-US" altLang="en-US" dirty="0">
              <a:solidFill>
                <a:srgbClr val="114FFB"/>
              </a:solidFill>
            </a:endParaRPr>
          </a:p>
        </p:txBody>
      </p:sp>
      <p:grpSp>
        <p:nvGrpSpPr>
          <p:cNvPr id="84996" name="Group 24"/>
          <p:cNvGrpSpPr>
            <a:grpSpLocks/>
          </p:cNvGrpSpPr>
          <p:nvPr/>
        </p:nvGrpSpPr>
        <p:grpSpPr bwMode="auto">
          <a:xfrm>
            <a:off x="870744" y="2393950"/>
            <a:ext cx="7315200" cy="457200"/>
            <a:chOff x="768" y="2400"/>
            <a:chExt cx="4608" cy="288"/>
          </a:xfrm>
        </p:grpSpPr>
        <p:grpSp>
          <p:nvGrpSpPr>
            <p:cNvPr id="84998" name="Group 8"/>
            <p:cNvGrpSpPr>
              <a:grpSpLocks/>
            </p:cNvGrpSpPr>
            <p:nvPr/>
          </p:nvGrpSpPr>
          <p:grpSpPr bwMode="auto">
            <a:xfrm>
              <a:off x="768" y="2400"/>
              <a:ext cx="1152" cy="288"/>
              <a:chOff x="3984" y="2304"/>
              <a:chExt cx="1152" cy="288"/>
            </a:xfrm>
          </p:grpSpPr>
          <p:sp>
            <p:nvSpPr>
              <p:cNvPr id="85014" name="Line 4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5" name="Line 5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6" name="Line 6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7" name="Line 7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999" name="Group 9"/>
            <p:cNvGrpSpPr>
              <a:grpSpLocks/>
            </p:cNvGrpSpPr>
            <p:nvPr/>
          </p:nvGrpSpPr>
          <p:grpSpPr bwMode="auto">
            <a:xfrm>
              <a:off x="1920" y="2400"/>
              <a:ext cx="1152" cy="288"/>
              <a:chOff x="3984" y="2304"/>
              <a:chExt cx="1152" cy="288"/>
            </a:xfrm>
          </p:grpSpPr>
          <p:sp>
            <p:nvSpPr>
              <p:cNvPr id="85010" name="Line 1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1" name="Line 11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2" name="Line 12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3" name="Line 13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00" name="Group 14"/>
            <p:cNvGrpSpPr>
              <a:grpSpLocks/>
            </p:cNvGrpSpPr>
            <p:nvPr/>
          </p:nvGrpSpPr>
          <p:grpSpPr bwMode="auto">
            <a:xfrm>
              <a:off x="3072" y="2400"/>
              <a:ext cx="1152" cy="288"/>
              <a:chOff x="3984" y="2304"/>
              <a:chExt cx="1152" cy="288"/>
            </a:xfrm>
          </p:grpSpPr>
          <p:sp>
            <p:nvSpPr>
              <p:cNvPr id="85006" name="Line 15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7" name="Line 16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8" name="Line 17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9" name="Line 18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01" name="Group 19"/>
            <p:cNvGrpSpPr>
              <a:grpSpLocks/>
            </p:cNvGrpSpPr>
            <p:nvPr/>
          </p:nvGrpSpPr>
          <p:grpSpPr bwMode="auto">
            <a:xfrm>
              <a:off x="4224" y="2400"/>
              <a:ext cx="1152" cy="288"/>
              <a:chOff x="3984" y="2304"/>
              <a:chExt cx="1152" cy="288"/>
            </a:xfrm>
          </p:grpSpPr>
          <p:sp>
            <p:nvSpPr>
              <p:cNvPr id="85002" name="Line 2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3" name="Line 21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4" name="Line 22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5" name="Line 23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13E2AD5-C855-4CE5-B1DD-32C0EB55798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879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Which are voiced and which are unvoiced ?</a:t>
            </a:r>
          </a:p>
          <a:p>
            <a:pPr marL="0" indent="0" defTabSz="457200">
              <a:buNone/>
            </a:pPr>
            <a:r>
              <a:rPr lang="en-US" altLang="en-US" dirty="0">
                <a:solidFill>
                  <a:srgbClr val="002060"/>
                </a:solidFill>
              </a:rPr>
              <a:t>	B, D, F, G, J, K, P, S, T, V, W, Z, </a:t>
            </a:r>
          </a:p>
          <a:p>
            <a:pPr marL="0" indent="0" defTabSz="457200">
              <a:buNone/>
            </a:pPr>
            <a:r>
              <a:rPr lang="en-US" altLang="en-US" dirty="0">
                <a:solidFill>
                  <a:srgbClr val="002060"/>
                </a:solidFill>
              </a:rPr>
              <a:t>	</a:t>
            </a:r>
            <a:r>
              <a:rPr lang="en-US" altLang="en-US" dirty="0" err="1">
                <a:solidFill>
                  <a:srgbClr val="002060"/>
                </a:solidFill>
              </a:rPr>
              <a:t>Ch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Sh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Th</a:t>
            </a:r>
            <a:r>
              <a:rPr lang="en-US" altLang="en-US" dirty="0">
                <a:solidFill>
                  <a:srgbClr val="002060"/>
                </a:solidFill>
              </a:rPr>
              <a:t> (the), </a:t>
            </a:r>
            <a:r>
              <a:rPr lang="en-US" altLang="en-US" dirty="0" err="1">
                <a:solidFill>
                  <a:srgbClr val="002060"/>
                </a:solidFill>
              </a:rPr>
              <a:t>Th</a:t>
            </a:r>
            <a:r>
              <a:rPr lang="en-US" altLang="en-US" dirty="0">
                <a:solidFill>
                  <a:srgbClr val="002060"/>
                </a:solidFill>
              </a:rPr>
              <a:t> (theater), </a:t>
            </a:r>
            <a:r>
              <a:rPr lang="en-US" altLang="en-US" dirty="0" err="1">
                <a:solidFill>
                  <a:srgbClr val="002060"/>
                </a:solidFill>
              </a:rPr>
              <a:t>Wh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Zh</a:t>
            </a:r>
            <a:endParaRPr lang="en-US" altLang="en-US" dirty="0">
              <a:solidFill>
                <a:srgbClr val="002060"/>
              </a:solidFill>
            </a:endParaRP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Which unvoiced phoneme matches the voiced one?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B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D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G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V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J</a:t>
            </a:r>
          </a:p>
          <a:p>
            <a:pPr defTabSz="457200"/>
            <a:r>
              <a:rPr lang="en-US" dirty="0" err="1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(the)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W</a:t>
            </a:r>
          </a:p>
          <a:p>
            <a:pPr defTabSz="457200"/>
            <a:r>
              <a:rPr lang="en-US" dirty="0">
                <a:solidFill>
                  <a:srgbClr val="002060"/>
                </a:solidFill>
              </a:rPr>
              <a:t>Z</a:t>
            </a:r>
          </a:p>
          <a:p>
            <a:pPr defTabSz="457200"/>
            <a:r>
              <a:rPr lang="en-US" dirty="0" err="1">
                <a:solidFill>
                  <a:srgbClr val="002060"/>
                </a:solidFill>
              </a:rPr>
              <a:t>Zh</a:t>
            </a:r>
            <a:endParaRPr lang="en-US" dirty="0">
              <a:solidFill>
                <a:srgbClr val="002060"/>
              </a:solidFill>
            </a:endParaRPr>
          </a:p>
          <a:p>
            <a:pPr marL="0" indent="0" defTabSz="45720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defTabSz="45720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Excitation spectra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828" y="1320646"/>
            <a:ext cx="808206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Voiced</a:t>
            </a:r>
            <a:r>
              <a:rPr lang="en-US" altLang="en-US" dirty="0"/>
              <a:t> speech is periodic and so has line spectrum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     Pulse train is not sinusoidal due to short pulses of air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	and is rich in harmonics	</a:t>
            </a:r>
            <a:r>
              <a:rPr lang="en-US" altLang="en-US" sz="1600" dirty="0"/>
              <a:t>(amplitude decreases about 12 dB per octave)</a:t>
            </a: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b="1" dirty="0"/>
          </a:p>
          <a:p>
            <a:pPr marL="0" indent="0" eaLnBrk="1" hangingPunct="1">
              <a:buNone/>
            </a:pPr>
            <a:r>
              <a:rPr lang="en-US" altLang="en-US" b="1" dirty="0"/>
              <a:t>Unvoiced</a:t>
            </a:r>
            <a:r>
              <a:rPr lang="en-US" altLang="en-US" dirty="0"/>
              <a:t> speech is not periodic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Common assumption : white noise (turbulent air)</a:t>
            </a:r>
          </a:p>
        </p:txBody>
      </p:sp>
      <p:grpSp>
        <p:nvGrpSpPr>
          <p:cNvPr id="86020" name="Group 18"/>
          <p:cNvGrpSpPr>
            <a:grpSpLocks/>
          </p:cNvGrpSpPr>
          <p:nvPr/>
        </p:nvGrpSpPr>
        <p:grpSpPr bwMode="auto">
          <a:xfrm>
            <a:off x="1863725" y="2498571"/>
            <a:ext cx="5013325" cy="1403350"/>
            <a:chOff x="1905000" y="2863850"/>
            <a:chExt cx="5013325" cy="1403350"/>
          </a:xfrm>
        </p:grpSpPr>
        <p:sp>
          <p:nvSpPr>
            <p:cNvPr id="86027" name="Line 5"/>
            <p:cNvSpPr>
              <a:spLocks noChangeShapeType="1"/>
            </p:cNvSpPr>
            <p:nvPr/>
          </p:nvSpPr>
          <p:spPr bwMode="auto">
            <a:xfrm>
              <a:off x="1905000" y="4054475"/>
              <a:ext cx="40544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Text Box 6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74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86029" name="Line 7"/>
            <p:cNvSpPr>
              <a:spLocks noChangeShapeType="1"/>
            </p:cNvSpPr>
            <p:nvPr/>
          </p:nvSpPr>
          <p:spPr bwMode="auto">
            <a:xfrm>
              <a:off x="3721100" y="3489325"/>
              <a:ext cx="0" cy="54927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Line 8"/>
            <p:cNvSpPr>
              <a:spLocks noChangeShapeType="1"/>
            </p:cNvSpPr>
            <p:nvPr/>
          </p:nvSpPr>
          <p:spPr bwMode="auto">
            <a:xfrm>
              <a:off x="3298825" y="3352800"/>
              <a:ext cx="0" cy="6858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Line 9"/>
            <p:cNvSpPr>
              <a:spLocks noChangeShapeType="1"/>
            </p:cNvSpPr>
            <p:nvPr/>
          </p:nvSpPr>
          <p:spPr bwMode="auto">
            <a:xfrm>
              <a:off x="4219575" y="3611563"/>
              <a:ext cx="0" cy="427037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Line 10"/>
            <p:cNvSpPr>
              <a:spLocks noChangeShapeType="1"/>
            </p:cNvSpPr>
            <p:nvPr/>
          </p:nvSpPr>
          <p:spPr bwMode="auto">
            <a:xfrm>
              <a:off x="4716463" y="3810000"/>
              <a:ext cx="0" cy="2286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Line 11"/>
            <p:cNvSpPr>
              <a:spLocks noChangeShapeType="1"/>
            </p:cNvSpPr>
            <p:nvPr/>
          </p:nvSpPr>
          <p:spPr bwMode="auto">
            <a:xfrm flipH="1">
              <a:off x="5213350" y="3871913"/>
              <a:ext cx="0" cy="166687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4" name="Line 12"/>
            <p:cNvSpPr>
              <a:spLocks noChangeShapeType="1"/>
            </p:cNvSpPr>
            <p:nvPr/>
          </p:nvSpPr>
          <p:spPr bwMode="auto">
            <a:xfrm>
              <a:off x="2851150" y="3003550"/>
              <a:ext cx="0" cy="10509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Line 13"/>
            <p:cNvSpPr>
              <a:spLocks noChangeShapeType="1"/>
            </p:cNvSpPr>
            <p:nvPr/>
          </p:nvSpPr>
          <p:spPr bwMode="auto">
            <a:xfrm>
              <a:off x="2379663" y="2863850"/>
              <a:ext cx="0" cy="11890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21" name="Group 16"/>
          <p:cNvGrpSpPr>
            <a:grpSpLocks/>
          </p:cNvGrpSpPr>
          <p:nvPr/>
        </p:nvGrpSpPr>
        <p:grpSpPr bwMode="auto">
          <a:xfrm>
            <a:off x="1863725" y="5231191"/>
            <a:ext cx="4821238" cy="884237"/>
            <a:chOff x="1457960" y="4322128"/>
            <a:chExt cx="4820920" cy="884872"/>
          </a:xfrm>
        </p:grpSpPr>
        <p:sp>
          <p:nvSpPr>
            <p:cNvPr id="86024" name="Line 19"/>
            <p:cNvSpPr>
              <a:spLocks noChangeShapeType="1"/>
            </p:cNvSpPr>
            <p:nvPr/>
          </p:nvSpPr>
          <p:spPr bwMode="auto">
            <a:xfrm>
              <a:off x="1457960" y="5017770"/>
              <a:ext cx="40544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21"/>
            <p:cNvSpPr txBox="1">
              <a:spLocks noChangeArrowheads="1"/>
            </p:cNvSpPr>
            <p:nvPr/>
          </p:nvSpPr>
          <p:spPr bwMode="auto">
            <a:xfrm>
              <a:off x="5532755" y="4749800"/>
              <a:ext cx="74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86026" name="Rectangle 22"/>
            <p:cNvSpPr>
              <a:spLocks noChangeArrowheads="1"/>
            </p:cNvSpPr>
            <p:nvPr/>
          </p:nvSpPr>
          <p:spPr bwMode="auto">
            <a:xfrm>
              <a:off x="1473835" y="4322128"/>
              <a:ext cx="3765550" cy="685800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6022" name="TextBox 17"/>
          <p:cNvSpPr txBox="1">
            <a:spLocks noChangeArrowheads="1"/>
          </p:cNvSpPr>
          <p:nvPr/>
        </p:nvSpPr>
        <p:spPr bwMode="auto">
          <a:xfrm>
            <a:off x="2070100" y="3643926"/>
            <a:ext cx="596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/>
              <a:t>pitch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9DD4064-58A9-4FA1-A349-806C55F31B0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vocal tract</a:t>
            </a:r>
          </a:p>
        </p:txBody>
      </p:sp>
      <p:sp>
        <p:nvSpPr>
          <p:cNvPr id="1229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8246938" cy="4972050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So what is the difference between all the (un)voiced sounds?</a:t>
            </a:r>
          </a:p>
          <a:p>
            <a:pPr marL="0" indent="0" defTabSz="457200">
              <a:buNone/>
            </a:pPr>
            <a:r>
              <a:rPr lang="en-US" dirty="0"/>
              <a:t>The sound exiting the larynx enters the mouth cavity 	and is filtered</a:t>
            </a:r>
          </a:p>
          <a:p>
            <a:pPr marL="0" indent="0" eaLnBrk="1" hangingPunct="1">
              <a:buNone/>
            </a:pPr>
            <a:r>
              <a:rPr lang="en-US" altLang="en-US" dirty="0"/>
              <a:t>Mouth and nasal cavities have </a:t>
            </a:r>
            <a:r>
              <a:rPr lang="en-US" altLang="en-US" b="1" i="1" dirty="0"/>
              <a:t>resonances </a:t>
            </a:r>
            <a:r>
              <a:rPr lang="en-US" altLang="en-US" dirty="0"/>
              <a:t>(poles)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b="1" i="1" dirty="0"/>
              <a:t>	</a:t>
            </a:r>
            <a:r>
              <a:rPr lang="en-US" altLang="en-US" dirty="0"/>
              <a:t>similar to blowing air over a bottle</a:t>
            </a: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Thus the sound exiting the mouth is periodic (due to periodic excitation)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but with some harmonics strong and some weak</a:t>
            </a:r>
          </a:p>
          <a:p>
            <a:pPr marL="0" indent="0" eaLnBrk="1" hangingPunct="1">
              <a:buNone/>
            </a:pPr>
            <a:r>
              <a:rPr lang="en-US" altLang="en-US" dirty="0"/>
              <a:t>Resonant frequencies depend on geometry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in particular mouth opening, tongue position, lip position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B2FA97-112C-4D1A-B6B1-17DCBC23D4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6724" y="2713313"/>
            <a:ext cx="3927963" cy="1628136"/>
            <a:chOff x="3946724" y="2713313"/>
            <a:chExt cx="3927963" cy="1628136"/>
          </a:xfrm>
        </p:grpSpPr>
        <p:graphicFrame>
          <p:nvGraphicFramePr>
            <p:cNvPr id="122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644359"/>
                </p:ext>
              </p:extLst>
            </p:nvPr>
          </p:nvGraphicFramePr>
          <p:xfrm>
            <a:off x="3946724" y="2923306"/>
            <a:ext cx="1088070" cy="1279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0" name="Clip" r:id="rId3" imgW="1300680" imgH="1494720" progId="MS_ClipArt_Gallery.2">
                    <p:embed/>
                  </p:oleObj>
                </mc:Choice>
                <mc:Fallback>
                  <p:oleObj name="Clip" r:id="rId3" imgW="1300680" imgH="149472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724" y="2923306"/>
                          <a:ext cx="1088070" cy="1279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6" name="Line 1064"/>
            <p:cNvSpPr>
              <a:spLocks noChangeShapeType="1"/>
            </p:cNvSpPr>
            <p:nvPr/>
          </p:nvSpPr>
          <p:spPr bwMode="auto">
            <a:xfrm flipV="1">
              <a:off x="4882242" y="2713313"/>
              <a:ext cx="1224458" cy="408606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1065"/>
            <p:cNvSpPr>
              <a:spLocks noChangeShapeType="1"/>
            </p:cNvSpPr>
            <p:nvPr/>
          </p:nvSpPr>
          <p:spPr bwMode="auto">
            <a:xfrm>
              <a:off x="4882242" y="3222260"/>
              <a:ext cx="1212334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8" name="Group 1083"/>
            <p:cNvGrpSpPr>
              <a:grpSpLocks/>
            </p:cNvGrpSpPr>
            <p:nvPr/>
          </p:nvGrpSpPr>
          <p:grpSpPr bwMode="auto">
            <a:xfrm>
              <a:off x="6244097" y="2713313"/>
              <a:ext cx="1630590" cy="1064444"/>
              <a:chOff x="3083" y="1643"/>
              <a:chExt cx="1614" cy="537"/>
            </a:xfrm>
          </p:grpSpPr>
          <p:sp>
            <p:nvSpPr>
              <p:cNvPr id="12302" name="Freeform 1068"/>
              <p:cNvSpPr>
                <a:spLocks/>
              </p:cNvSpPr>
              <p:nvPr/>
            </p:nvSpPr>
            <p:spPr bwMode="auto">
              <a:xfrm>
                <a:off x="3083" y="1643"/>
                <a:ext cx="538" cy="537"/>
              </a:xfrm>
              <a:custGeom>
                <a:avLst/>
                <a:gdLst>
                  <a:gd name="T0" fmla="*/ 0 w 1076"/>
                  <a:gd name="T1" fmla="*/ 1 h 1074"/>
                  <a:gd name="T2" fmla="*/ 1 w 1076"/>
                  <a:gd name="T3" fmla="*/ 1 h 1074"/>
                  <a:gd name="T4" fmla="*/ 1 w 1076"/>
                  <a:gd name="T5" fmla="*/ 1 h 1074"/>
                  <a:gd name="T6" fmla="*/ 1 w 1076"/>
                  <a:gd name="T7" fmla="*/ 1 h 1074"/>
                  <a:gd name="T8" fmla="*/ 1 w 1076"/>
                  <a:gd name="T9" fmla="*/ 1 h 1074"/>
                  <a:gd name="T10" fmla="*/ 1 w 1076"/>
                  <a:gd name="T11" fmla="*/ 1 h 1074"/>
                  <a:gd name="T12" fmla="*/ 1 w 1076"/>
                  <a:gd name="T13" fmla="*/ 1 h 1074"/>
                  <a:gd name="T14" fmla="*/ 1 w 1076"/>
                  <a:gd name="T15" fmla="*/ 1 h 1074"/>
                  <a:gd name="T16" fmla="*/ 1 w 1076"/>
                  <a:gd name="T17" fmla="*/ 1 h 1074"/>
                  <a:gd name="T18" fmla="*/ 1 w 1076"/>
                  <a:gd name="T19" fmla="*/ 1 h 1074"/>
                  <a:gd name="T20" fmla="*/ 1 w 1076"/>
                  <a:gd name="T21" fmla="*/ 1 h 1074"/>
                  <a:gd name="T22" fmla="*/ 1 w 1076"/>
                  <a:gd name="T23" fmla="*/ 1 h 1074"/>
                  <a:gd name="T24" fmla="*/ 1 w 1076"/>
                  <a:gd name="T25" fmla="*/ 1 h 1074"/>
                  <a:gd name="T26" fmla="*/ 1 w 1076"/>
                  <a:gd name="T27" fmla="*/ 1 h 1074"/>
                  <a:gd name="T28" fmla="*/ 1 w 1076"/>
                  <a:gd name="T29" fmla="*/ 1 h 1074"/>
                  <a:gd name="T30" fmla="*/ 1 w 1076"/>
                  <a:gd name="T31" fmla="*/ 1 h 1074"/>
                  <a:gd name="T32" fmla="*/ 1 w 1076"/>
                  <a:gd name="T33" fmla="*/ 1 h 1074"/>
                  <a:gd name="T34" fmla="*/ 1 w 1076"/>
                  <a:gd name="T35" fmla="*/ 1 h 1074"/>
                  <a:gd name="T36" fmla="*/ 1 w 1076"/>
                  <a:gd name="T37" fmla="*/ 1 h 1074"/>
                  <a:gd name="T38" fmla="*/ 1 w 1076"/>
                  <a:gd name="T39" fmla="*/ 1 h 1074"/>
                  <a:gd name="T40" fmla="*/ 1 w 1076"/>
                  <a:gd name="T41" fmla="*/ 1 h 1074"/>
                  <a:gd name="T42" fmla="*/ 1 w 1076"/>
                  <a:gd name="T43" fmla="*/ 1 h 1074"/>
                  <a:gd name="T44" fmla="*/ 1 w 1076"/>
                  <a:gd name="T45" fmla="*/ 1 h 1074"/>
                  <a:gd name="T46" fmla="*/ 1 w 1076"/>
                  <a:gd name="T47" fmla="*/ 1 h 1074"/>
                  <a:gd name="T48" fmla="*/ 1 w 1076"/>
                  <a:gd name="T49" fmla="*/ 1 h 1074"/>
                  <a:gd name="T50" fmla="*/ 1 w 1076"/>
                  <a:gd name="T51" fmla="*/ 1 h 1074"/>
                  <a:gd name="T52" fmla="*/ 1 w 1076"/>
                  <a:gd name="T53" fmla="*/ 1 h 1074"/>
                  <a:gd name="T54" fmla="*/ 1 w 1076"/>
                  <a:gd name="T55" fmla="*/ 1 h 1074"/>
                  <a:gd name="T56" fmla="*/ 1 w 1076"/>
                  <a:gd name="T57" fmla="*/ 1 h 1074"/>
                  <a:gd name="T58" fmla="*/ 1 w 1076"/>
                  <a:gd name="T59" fmla="*/ 1 h 1074"/>
                  <a:gd name="T60" fmla="*/ 1 w 1076"/>
                  <a:gd name="T61" fmla="*/ 1 h 1074"/>
                  <a:gd name="T62" fmla="*/ 1 w 1076"/>
                  <a:gd name="T63" fmla="*/ 1 h 1074"/>
                  <a:gd name="T64" fmla="*/ 1 w 1076"/>
                  <a:gd name="T65" fmla="*/ 1 h 1074"/>
                  <a:gd name="T66" fmla="*/ 1 w 1076"/>
                  <a:gd name="T67" fmla="*/ 1 h 1074"/>
                  <a:gd name="T68" fmla="*/ 1 w 1076"/>
                  <a:gd name="T69" fmla="*/ 1 h 1074"/>
                  <a:gd name="T70" fmla="*/ 1 w 1076"/>
                  <a:gd name="T71" fmla="*/ 1 h 1074"/>
                  <a:gd name="T72" fmla="*/ 1 w 1076"/>
                  <a:gd name="T73" fmla="*/ 1 h 1074"/>
                  <a:gd name="T74" fmla="*/ 1 w 1076"/>
                  <a:gd name="T75" fmla="*/ 1 h 1074"/>
                  <a:gd name="T76" fmla="*/ 1 w 1076"/>
                  <a:gd name="T77" fmla="*/ 1 h 1074"/>
                  <a:gd name="T78" fmla="*/ 1 w 1076"/>
                  <a:gd name="T79" fmla="*/ 1 h 1074"/>
                  <a:gd name="T80" fmla="*/ 1 w 1076"/>
                  <a:gd name="T81" fmla="*/ 1 h 1074"/>
                  <a:gd name="T82" fmla="*/ 1 w 1076"/>
                  <a:gd name="T83" fmla="*/ 1 h 1074"/>
                  <a:gd name="T84" fmla="*/ 1 w 1076"/>
                  <a:gd name="T85" fmla="*/ 1 h 1074"/>
                  <a:gd name="T86" fmla="*/ 1 w 1076"/>
                  <a:gd name="T87" fmla="*/ 1 h 1074"/>
                  <a:gd name="T88" fmla="*/ 1 w 1076"/>
                  <a:gd name="T89" fmla="*/ 1 h 1074"/>
                  <a:gd name="T90" fmla="*/ 1 w 1076"/>
                  <a:gd name="T91" fmla="*/ 1 h 1074"/>
                  <a:gd name="T92" fmla="*/ 1 w 1076"/>
                  <a:gd name="T93" fmla="*/ 1 h 1074"/>
                  <a:gd name="T94" fmla="*/ 1 w 1076"/>
                  <a:gd name="T95" fmla="*/ 1 h 1074"/>
                  <a:gd name="T96" fmla="*/ 1 w 1076"/>
                  <a:gd name="T97" fmla="*/ 1 h 1074"/>
                  <a:gd name="T98" fmla="*/ 1 w 1076"/>
                  <a:gd name="T99" fmla="*/ 1 h 1074"/>
                  <a:gd name="T100" fmla="*/ 1 w 1076"/>
                  <a:gd name="T101" fmla="*/ 1 h 1074"/>
                  <a:gd name="T102" fmla="*/ 1 w 1076"/>
                  <a:gd name="T103" fmla="*/ 1 h 1074"/>
                  <a:gd name="T104" fmla="*/ 1 w 1076"/>
                  <a:gd name="T105" fmla="*/ 1 h 1074"/>
                  <a:gd name="T106" fmla="*/ 1 w 1076"/>
                  <a:gd name="T107" fmla="*/ 1 h 1074"/>
                  <a:gd name="T108" fmla="*/ 1 w 1076"/>
                  <a:gd name="T109" fmla="*/ 1 h 1074"/>
                  <a:gd name="T110" fmla="*/ 1 w 1076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6"/>
                  <a:gd name="T169" fmla="*/ 0 h 1074"/>
                  <a:gd name="T170" fmla="*/ 1076 w 1076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6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3" y="417"/>
                    </a:lnTo>
                    <a:lnTo>
                      <a:pt x="7" y="360"/>
                    </a:lnTo>
                    <a:lnTo>
                      <a:pt x="12" y="305"/>
                    </a:lnTo>
                    <a:lnTo>
                      <a:pt x="19" y="251"/>
                    </a:lnTo>
                    <a:lnTo>
                      <a:pt x="28" y="203"/>
                    </a:lnTo>
                    <a:lnTo>
                      <a:pt x="39" y="158"/>
                    </a:lnTo>
                    <a:lnTo>
                      <a:pt x="50" y="117"/>
                    </a:lnTo>
                    <a:lnTo>
                      <a:pt x="62" y="83"/>
                    </a:lnTo>
                    <a:lnTo>
                      <a:pt x="75" y="54"/>
                    </a:lnTo>
                    <a:lnTo>
                      <a:pt x="89" y="31"/>
                    </a:lnTo>
                    <a:lnTo>
                      <a:pt x="104" y="15"/>
                    </a:lnTo>
                    <a:lnTo>
                      <a:pt x="120" y="4"/>
                    </a:lnTo>
                    <a:lnTo>
                      <a:pt x="134" y="0"/>
                    </a:lnTo>
                    <a:lnTo>
                      <a:pt x="148" y="4"/>
                    </a:lnTo>
                    <a:lnTo>
                      <a:pt x="165" y="15"/>
                    </a:lnTo>
                    <a:lnTo>
                      <a:pt x="179" y="31"/>
                    </a:lnTo>
                    <a:lnTo>
                      <a:pt x="193" y="54"/>
                    </a:lnTo>
                    <a:lnTo>
                      <a:pt x="206" y="83"/>
                    </a:lnTo>
                    <a:lnTo>
                      <a:pt x="218" y="117"/>
                    </a:lnTo>
                    <a:lnTo>
                      <a:pt x="229" y="158"/>
                    </a:lnTo>
                    <a:lnTo>
                      <a:pt x="240" y="203"/>
                    </a:lnTo>
                    <a:lnTo>
                      <a:pt x="249" y="251"/>
                    </a:lnTo>
                    <a:lnTo>
                      <a:pt x="256" y="305"/>
                    </a:lnTo>
                    <a:lnTo>
                      <a:pt x="261" y="360"/>
                    </a:lnTo>
                    <a:lnTo>
                      <a:pt x="265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2" y="657"/>
                    </a:lnTo>
                    <a:lnTo>
                      <a:pt x="276" y="715"/>
                    </a:lnTo>
                    <a:lnTo>
                      <a:pt x="281" y="770"/>
                    </a:lnTo>
                    <a:lnTo>
                      <a:pt x="288" y="824"/>
                    </a:lnTo>
                    <a:lnTo>
                      <a:pt x="297" y="872"/>
                    </a:lnTo>
                    <a:lnTo>
                      <a:pt x="308" y="917"/>
                    </a:lnTo>
                    <a:lnTo>
                      <a:pt x="319" y="958"/>
                    </a:lnTo>
                    <a:lnTo>
                      <a:pt x="331" y="992"/>
                    </a:lnTo>
                    <a:lnTo>
                      <a:pt x="344" y="1021"/>
                    </a:lnTo>
                    <a:lnTo>
                      <a:pt x="358" y="1044"/>
                    </a:lnTo>
                    <a:lnTo>
                      <a:pt x="373" y="1060"/>
                    </a:lnTo>
                    <a:lnTo>
                      <a:pt x="389" y="1071"/>
                    </a:lnTo>
                    <a:lnTo>
                      <a:pt x="403" y="1074"/>
                    </a:lnTo>
                    <a:lnTo>
                      <a:pt x="418" y="1071"/>
                    </a:lnTo>
                    <a:lnTo>
                      <a:pt x="434" y="1060"/>
                    </a:lnTo>
                    <a:lnTo>
                      <a:pt x="448" y="1044"/>
                    </a:lnTo>
                    <a:lnTo>
                      <a:pt x="462" y="1021"/>
                    </a:lnTo>
                    <a:lnTo>
                      <a:pt x="475" y="992"/>
                    </a:lnTo>
                    <a:lnTo>
                      <a:pt x="488" y="958"/>
                    </a:lnTo>
                    <a:lnTo>
                      <a:pt x="498" y="917"/>
                    </a:lnTo>
                    <a:lnTo>
                      <a:pt x="509" y="872"/>
                    </a:lnTo>
                    <a:lnTo>
                      <a:pt x="518" y="824"/>
                    </a:lnTo>
                    <a:lnTo>
                      <a:pt x="525" y="770"/>
                    </a:lnTo>
                    <a:lnTo>
                      <a:pt x="531" y="715"/>
                    </a:lnTo>
                    <a:lnTo>
                      <a:pt x="534" y="657"/>
                    </a:lnTo>
                    <a:lnTo>
                      <a:pt x="538" y="598"/>
                    </a:lnTo>
                    <a:lnTo>
                      <a:pt x="538" y="537"/>
                    </a:lnTo>
                    <a:lnTo>
                      <a:pt x="538" y="477"/>
                    </a:lnTo>
                    <a:lnTo>
                      <a:pt x="541" y="417"/>
                    </a:lnTo>
                    <a:lnTo>
                      <a:pt x="545" y="360"/>
                    </a:lnTo>
                    <a:lnTo>
                      <a:pt x="550" y="305"/>
                    </a:lnTo>
                    <a:lnTo>
                      <a:pt x="557" y="251"/>
                    </a:lnTo>
                    <a:lnTo>
                      <a:pt x="566" y="203"/>
                    </a:lnTo>
                    <a:lnTo>
                      <a:pt x="577" y="158"/>
                    </a:lnTo>
                    <a:lnTo>
                      <a:pt x="588" y="117"/>
                    </a:lnTo>
                    <a:lnTo>
                      <a:pt x="601" y="83"/>
                    </a:lnTo>
                    <a:lnTo>
                      <a:pt x="613" y="54"/>
                    </a:lnTo>
                    <a:lnTo>
                      <a:pt x="627" y="31"/>
                    </a:lnTo>
                    <a:lnTo>
                      <a:pt x="642" y="15"/>
                    </a:lnTo>
                    <a:lnTo>
                      <a:pt x="658" y="4"/>
                    </a:lnTo>
                    <a:lnTo>
                      <a:pt x="672" y="0"/>
                    </a:lnTo>
                    <a:lnTo>
                      <a:pt x="687" y="4"/>
                    </a:lnTo>
                    <a:lnTo>
                      <a:pt x="703" y="15"/>
                    </a:lnTo>
                    <a:lnTo>
                      <a:pt x="717" y="31"/>
                    </a:lnTo>
                    <a:lnTo>
                      <a:pt x="731" y="54"/>
                    </a:lnTo>
                    <a:lnTo>
                      <a:pt x="744" y="83"/>
                    </a:lnTo>
                    <a:lnTo>
                      <a:pt x="757" y="117"/>
                    </a:lnTo>
                    <a:lnTo>
                      <a:pt x="767" y="158"/>
                    </a:lnTo>
                    <a:lnTo>
                      <a:pt x="778" y="203"/>
                    </a:lnTo>
                    <a:lnTo>
                      <a:pt x="787" y="251"/>
                    </a:lnTo>
                    <a:lnTo>
                      <a:pt x="794" y="305"/>
                    </a:lnTo>
                    <a:lnTo>
                      <a:pt x="800" y="360"/>
                    </a:lnTo>
                    <a:lnTo>
                      <a:pt x="803" y="417"/>
                    </a:lnTo>
                    <a:lnTo>
                      <a:pt x="807" y="477"/>
                    </a:lnTo>
                    <a:lnTo>
                      <a:pt x="807" y="537"/>
                    </a:lnTo>
                    <a:lnTo>
                      <a:pt x="807" y="598"/>
                    </a:lnTo>
                    <a:lnTo>
                      <a:pt x="810" y="657"/>
                    </a:lnTo>
                    <a:lnTo>
                      <a:pt x="814" y="715"/>
                    </a:lnTo>
                    <a:lnTo>
                      <a:pt x="819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6" y="917"/>
                    </a:lnTo>
                    <a:lnTo>
                      <a:pt x="857" y="958"/>
                    </a:lnTo>
                    <a:lnTo>
                      <a:pt x="870" y="992"/>
                    </a:lnTo>
                    <a:lnTo>
                      <a:pt x="882" y="1021"/>
                    </a:lnTo>
                    <a:lnTo>
                      <a:pt x="897" y="1044"/>
                    </a:lnTo>
                    <a:lnTo>
                      <a:pt x="911" y="1060"/>
                    </a:lnTo>
                    <a:lnTo>
                      <a:pt x="927" y="1071"/>
                    </a:lnTo>
                    <a:lnTo>
                      <a:pt x="941" y="1074"/>
                    </a:lnTo>
                    <a:lnTo>
                      <a:pt x="956" y="1071"/>
                    </a:lnTo>
                    <a:lnTo>
                      <a:pt x="972" y="1060"/>
                    </a:lnTo>
                    <a:lnTo>
                      <a:pt x="986" y="1044"/>
                    </a:lnTo>
                    <a:lnTo>
                      <a:pt x="1001" y="1021"/>
                    </a:lnTo>
                    <a:lnTo>
                      <a:pt x="1013" y="992"/>
                    </a:lnTo>
                    <a:lnTo>
                      <a:pt x="1026" y="958"/>
                    </a:lnTo>
                    <a:lnTo>
                      <a:pt x="1036" y="917"/>
                    </a:lnTo>
                    <a:lnTo>
                      <a:pt x="1047" y="872"/>
                    </a:lnTo>
                    <a:lnTo>
                      <a:pt x="1056" y="824"/>
                    </a:lnTo>
                    <a:lnTo>
                      <a:pt x="1063" y="770"/>
                    </a:lnTo>
                    <a:lnTo>
                      <a:pt x="1069" y="715"/>
                    </a:lnTo>
                    <a:lnTo>
                      <a:pt x="1072" y="657"/>
                    </a:lnTo>
                    <a:lnTo>
                      <a:pt x="1076" y="598"/>
                    </a:lnTo>
                    <a:lnTo>
                      <a:pt x="1076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069"/>
              <p:cNvSpPr>
                <a:spLocks/>
              </p:cNvSpPr>
              <p:nvPr/>
            </p:nvSpPr>
            <p:spPr bwMode="auto">
              <a:xfrm>
                <a:off x="3621" y="1643"/>
                <a:ext cx="538" cy="537"/>
              </a:xfrm>
              <a:custGeom>
                <a:avLst/>
                <a:gdLst>
                  <a:gd name="T0" fmla="*/ 0 w 1076"/>
                  <a:gd name="T1" fmla="*/ 1 h 1074"/>
                  <a:gd name="T2" fmla="*/ 1 w 1076"/>
                  <a:gd name="T3" fmla="*/ 1 h 1074"/>
                  <a:gd name="T4" fmla="*/ 1 w 1076"/>
                  <a:gd name="T5" fmla="*/ 1 h 1074"/>
                  <a:gd name="T6" fmla="*/ 1 w 1076"/>
                  <a:gd name="T7" fmla="*/ 1 h 1074"/>
                  <a:gd name="T8" fmla="*/ 1 w 1076"/>
                  <a:gd name="T9" fmla="*/ 1 h 1074"/>
                  <a:gd name="T10" fmla="*/ 1 w 1076"/>
                  <a:gd name="T11" fmla="*/ 1 h 1074"/>
                  <a:gd name="T12" fmla="*/ 1 w 1076"/>
                  <a:gd name="T13" fmla="*/ 1 h 1074"/>
                  <a:gd name="T14" fmla="*/ 1 w 1076"/>
                  <a:gd name="T15" fmla="*/ 1 h 1074"/>
                  <a:gd name="T16" fmla="*/ 1 w 1076"/>
                  <a:gd name="T17" fmla="*/ 1 h 1074"/>
                  <a:gd name="T18" fmla="*/ 1 w 1076"/>
                  <a:gd name="T19" fmla="*/ 1 h 1074"/>
                  <a:gd name="T20" fmla="*/ 1 w 1076"/>
                  <a:gd name="T21" fmla="*/ 1 h 1074"/>
                  <a:gd name="T22" fmla="*/ 1 w 1076"/>
                  <a:gd name="T23" fmla="*/ 1 h 1074"/>
                  <a:gd name="T24" fmla="*/ 1 w 1076"/>
                  <a:gd name="T25" fmla="*/ 1 h 1074"/>
                  <a:gd name="T26" fmla="*/ 1 w 1076"/>
                  <a:gd name="T27" fmla="*/ 1 h 1074"/>
                  <a:gd name="T28" fmla="*/ 1 w 1076"/>
                  <a:gd name="T29" fmla="*/ 1 h 1074"/>
                  <a:gd name="T30" fmla="*/ 1 w 1076"/>
                  <a:gd name="T31" fmla="*/ 1 h 1074"/>
                  <a:gd name="T32" fmla="*/ 1 w 1076"/>
                  <a:gd name="T33" fmla="*/ 1 h 1074"/>
                  <a:gd name="T34" fmla="*/ 1 w 1076"/>
                  <a:gd name="T35" fmla="*/ 1 h 1074"/>
                  <a:gd name="T36" fmla="*/ 1 w 1076"/>
                  <a:gd name="T37" fmla="*/ 1 h 1074"/>
                  <a:gd name="T38" fmla="*/ 1 w 1076"/>
                  <a:gd name="T39" fmla="*/ 1 h 1074"/>
                  <a:gd name="T40" fmla="*/ 1 w 1076"/>
                  <a:gd name="T41" fmla="*/ 1 h 1074"/>
                  <a:gd name="T42" fmla="*/ 1 w 1076"/>
                  <a:gd name="T43" fmla="*/ 1 h 1074"/>
                  <a:gd name="T44" fmla="*/ 1 w 1076"/>
                  <a:gd name="T45" fmla="*/ 1 h 1074"/>
                  <a:gd name="T46" fmla="*/ 1 w 1076"/>
                  <a:gd name="T47" fmla="*/ 1 h 1074"/>
                  <a:gd name="T48" fmla="*/ 1 w 1076"/>
                  <a:gd name="T49" fmla="*/ 1 h 1074"/>
                  <a:gd name="T50" fmla="*/ 1 w 1076"/>
                  <a:gd name="T51" fmla="*/ 1 h 1074"/>
                  <a:gd name="T52" fmla="*/ 1 w 1076"/>
                  <a:gd name="T53" fmla="*/ 1 h 1074"/>
                  <a:gd name="T54" fmla="*/ 1 w 1076"/>
                  <a:gd name="T55" fmla="*/ 1 h 1074"/>
                  <a:gd name="T56" fmla="*/ 1 w 1076"/>
                  <a:gd name="T57" fmla="*/ 1 h 1074"/>
                  <a:gd name="T58" fmla="*/ 1 w 1076"/>
                  <a:gd name="T59" fmla="*/ 1 h 1074"/>
                  <a:gd name="T60" fmla="*/ 1 w 1076"/>
                  <a:gd name="T61" fmla="*/ 1 h 1074"/>
                  <a:gd name="T62" fmla="*/ 1 w 1076"/>
                  <a:gd name="T63" fmla="*/ 1 h 1074"/>
                  <a:gd name="T64" fmla="*/ 1 w 1076"/>
                  <a:gd name="T65" fmla="*/ 1 h 1074"/>
                  <a:gd name="T66" fmla="*/ 1 w 1076"/>
                  <a:gd name="T67" fmla="*/ 1 h 1074"/>
                  <a:gd name="T68" fmla="*/ 1 w 1076"/>
                  <a:gd name="T69" fmla="*/ 1 h 1074"/>
                  <a:gd name="T70" fmla="*/ 1 w 1076"/>
                  <a:gd name="T71" fmla="*/ 1 h 1074"/>
                  <a:gd name="T72" fmla="*/ 1 w 1076"/>
                  <a:gd name="T73" fmla="*/ 1 h 1074"/>
                  <a:gd name="T74" fmla="*/ 1 w 1076"/>
                  <a:gd name="T75" fmla="*/ 1 h 1074"/>
                  <a:gd name="T76" fmla="*/ 1 w 1076"/>
                  <a:gd name="T77" fmla="*/ 1 h 1074"/>
                  <a:gd name="T78" fmla="*/ 1 w 1076"/>
                  <a:gd name="T79" fmla="*/ 1 h 1074"/>
                  <a:gd name="T80" fmla="*/ 1 w 1076"/>
                  <a:gd name="T81" fmla="*/ 1 h 1074"/>
                  <a:gd name="T82" fmla="*/ 1 w 1076"/>
                  <a:gd name="T83" fmla="*/ 1 h 1074"/>
                  <a:gd name="T84" fmla="*/ 1 w 1076"/>
                  <a:gd name="T85" fmla="*/ 1 h 1074"/>
                  <a:gd name="T86" fmla="*/ 1 w 1076"/>
                  <a:gd name="T87" fmla="*/ 1 h 1074"/>
                  <a:gd name="T88" fmla="*/ 1 w 1076"/>
                  <a:gd name="T89" fmla="*/ 1 h 1074"/>
                  <a:gd name="T90" fmla="*/ 1 w 1076"/>
                  <a:gd name="T91" fmla="*/ 1 h 1074"/>
                  <a:gd name="T92" fmla="*/ 1 w 1076"/>
                  <a:gd name="T93" fmla="*/ 1 h 1074"/>
                  <a:gd name="T94" fmla="*/ 1 w 1076"/>
                  <a:gd name="T95" fmla="*/ 1 h 1074"/>
                  <a:gd name="T96" fmla="*/ 1 w 1076"/>
                  <a:gd name="T97" fmla="*/ 1 h 1074"/>
                  <a:gd name="T98" fmla="*/ 1 w 1076"/>
                  <a:gd name="T99" fmla="*/ 1 h 1074"/>
                  <a:gd name="T100" fmla="*/ 1 w 1076"/>
                  <a:gd name="T101" fmla="*/ 1 h 1074"/>
                  <a:gd name="T102" fmla="*/ 1 w 1076"/>
                  <a:gd name="T103" fmla="*/ 1 h 1074"/>
                  <a:gd name="T104" fmla="*/ 1 w 1076"/>
                  <a:gd name="T105" fmla="*/ 1 h 1074"/>
                  <a:gd name="T106" fmla="*/ 1 w 1076"/>
                  <a:gd name="T107" fmla="*/ 1 h 1074"/>
                  <a:gd name="T108" fmla="*/ 1 w 1076"/>
                  <a:gd name="T109" fmla="*/ 1 h 1074"/>
                  <a:gd name="T110" fmla="*/ 1 w 1076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6"/>
                  <a:gd name="T169" fmla="*/ 0 h 1074"/>
                  <a:gd name="T170" fmla="*/ 1076 w 1076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6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4" y="417"/>
                    </a:lnTo>
                    <a:lnTo>
                      <a:pt x="7" y="360"/>
                    </a:lnTo>
                    <a:lnTo>
                      <a:pt x="12" y="305"/>
                    </a:lnTo>
                    <a:lnTo>
                      <a:pt x="20" y="251"/>
                    </a:lnTo>
                    <a:lnTo>
                      <a:pt x="29" y="203"/>
                    </a:lnTo>
                    <a:lnTo>
                      <a:pt x="39" y="158"/>
                    </a:lnTo>
                    <a:lnTo>
                      <a:pt x="50" y="117"/>
                    </a:lnTo>
                    <a:lnTo>
                      <a:pt x="63" y="83"/>
                    </a:lnTo>
                    <a:lnTo>
                      <a:pt x="75" y="54"/>
                    </a:lnTo>
                    <a:lnTo>
                      <a:pt x="90" y="31"/>
                    </a:lnTo>
                    <a:lnTo>
                      <a:pt x="104" y="15"/>
                    </a:lnTo>
                    <a:lnTo>
                      <a:pt x="120" y="4"/>
                    </a:lnTo>
                    <a:lnTo>
                      <a:pt x="134" y="0"/>
                    </a:lnTo>
                    <a:lnTo>
                      <a:pt x="149" y="4"/>
                    </a:lnTo>
                    <a:lnTo>
                      <a:pt x="165" y="15"/>
                    </a:lnTo>
                    <a:lnTo>
                      <a:pt x="179" y="31"/>
                    </a:lnTo>
                    <a:lnTo>
                      <a:pt x="194" y="54"/>
                    </a:lnTo>
                    <a:lnTo>
                      <a:pt x="206" y="83"/>
                    </a:lnTo>
                    <a:lnTo>
                      <a:pt x="219" y="117"/>
                    </a:lnTo>
                    <a:lnTo>
                      <a:pt x="230" y="158"/>
                    </a:lnTo>
                    <a:lnTo>
                      <a:pt x="240" y="203"/>
                    </a:lnTo>
                    <a:lnTo>
                      <a:pt x="249" y="251"/>
                    </a:lnTo>
                    <a:lnTo>
                      <a:pt x="256" y="305"/>
                    </a:lnTo>
                    <a:lnTo>
                      <a:pt x="262" y="360"/>
                    </a:lnTo>
                    <a:lnTo>
                      <a:pt x="265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3" y="657"/>
                    </a:lnTo>
                    <a:lnTo>
                      <a:pt x="276" y="715"/>
                    </a:lnTo>
                    <a:lnTo>
                      <a:pt x="282" y="770"/>
                    </a:lnTo>
                    <a:lnTo>
                      <a:pt x="289" y="824"/>
                    </a:lnTo>
                    <a:lnTo>
                      <a:pt x="298" y="872"/>
                    </a:lnTo>
                    <a:lnTo>
                      <a:pt x="309" y="917"/>
                    </a:lnTo>
                    <a:lnTo>
                      <a:pt x="319" y="958"/>
                    </a:lnTo>
                    <a:lnTo>
                      <a:pt x="332" y="992"/>
                    </a:lnTo>
                    <a:lnTo>
                      <a:pt x="344" y="1021"/>
                    </a:lnTo>
                    <a:lnTo>
                      <a:pt x="359" y="1044"/>
                    </a:lnTo>
                    <a:lnTo>
                      <a:pt x="373" y="1060"/>
                    </a:lnTo>
                    <a:lnTo>
                      <a:pt x="389" y="1071"/>
                    </a:lnTo>
                    <a:lnTo>
                      <a:pt x="404" y="1074"/>
                    </a:lnTo>
                    <a:lnTo>
                      <a:pt x="418" y="1071"/>
                    </a:lnTo>
                    <a:lnTo>
                      <a:pt x="434" y="1060"/>
                    </a:lnTo>
                    <a:lnTo>
                      <a:pt x="448" y="1044"/>
                    </a:lnTo>
                    <a:lnTo>
                      <a:pt x="463" y="1021"/>
                    </a:lnTo>
                    <a:lnTo>
                      <a:pt x="475" y="992"/>
                    </a:lnTo>
                    <a:lnTo>
                      <a:pt x="488" y="958"/>
                    </a:lnTo>
                    <a:lnTo>
                      <a:pt x="499" y="917"/>
                    </a:lnTo>
                    <a:lnTo>
                      <a:pt x="509" y="872"/>
                    </a:lnTo>
                    <a:lnTo>
                      <a:pt x="518" y="824"/>
                    </a:lnTo>
                    <a:lnTo>
                      <a:pt x="526" y="770"/>
                    </a:lnTo>
                    <a:lnTo>
                      <a:pt x="531" y="715"/>
                    </a:lnTo>
                    <a:lnTo>
                      <a:pt x="535" y="657"/>
                    </a:lnTo>
                    <a:lnTo>
                      <a:pt x="538" y="598"/>
                    </a:lnTo>
                    <a:lnTo>
                      <a:pt x="538" y="537"/>
                    </a:lnTo>
                    <a:lnTo>
                      <a:pt x="538" y="477"/>
                    </a:lnTo>
                    <a:lnTo>
                      <a:pt x="542" y="417"/>
                    </a:lnTo>
                    <a:lnTo>
                      <a:pt x="545" y="360"/>
                    </a:lnTo>
                    <a:lnTo>
                      <a:pt x="551" y="305"/>
                    </a:lnTo>
                    <a:lnTo>
                      <a:pt x="558" y="251"/>
                    </a:lnTo>
                    <a:lnTo>
                      <a:pt x="567" y="203"/>
                    </a:lnTo>
                    <a:lnTo>
                      <a:pt x="578" y="158"/>
                    </a:lnTo>
                    <a:lnTo>
                      <a:pt x="588" y="117"/>
                    </a:lnTo>
                    <a:lnTo>
                      <a:pt x="601" y="83"/>
                    </a:lnTo>
                    <a:lnTo>
                      <a:pt x="613" y="54"/>
                    </a:lnTo>
                    <a:lnTo>
                      <a:pt x="628" y="31"/>
                    </a:lnTo>
                    <a:lnTo>
                      <a:pt x="642" y="15"/>
                    </a:lnTo>
                    <a:lnTo>
                      <a:pt x="658" y="4"/>
                    </a:lnTo>
                    <a:lnTo>
                      <a:pt x="673" y="0"/>
                    </a:lnTo>
                    <a:lnTo>
                      <a:pt x="687" y="4"/>
                    </a:lnTo>
                    <a:lnTo>
                      <a:pt x="703" y="15"/>
                    </a:lnTo>
                    <a:lnTo>
                      <a:pt x="718" y="31"/>
                    </a:lnTo>
                    <a:lnTo>
                      <a:pt x="732" y="54"/>
                    </a:lnTo>
                    <a:lnTo>
                      <a:pt x="744" y="83"/>
                    </a:lnTo>
                    <a:lnTo>
                      <a:pt x="757" y="117"/>
                    </a:lnTo>
                    <a:lnTo>
                      <a:pt x="768" y="158"/>
                    </a:lnTo>
                    <a:lnTo>
                      <a:pt x="779" y="203"/>
                    </a:lnTo>
                    <a:lnTo>
                      <a:pt x="788" y="251"/>
                    </a:lnTo>
                    <a:lnTo>
                      <a:pt x="795" y="305"/>
                    </a:lnTo>
                    <a:lnTo>
                      <a:pt x="800" y="360"/>
                    </a:lnTo>
                    <a:lnTo>
                      <a:pt x="804" y="417"/>
                    </a:lnTo>
                    <a:lnTo>
                      <a:pt x="807" y="477"/>
                    </a:lnTo>
                    <a:lnTo>
                      <a:pt x="807" y="537"/>
                    </a:lnTo>
                    <a:lnTo>
                      <a:pt x="807" y="598"/>
                    </a:lnTo>
                    <a:lnTo>
                      <a:pt x="811" y="657"/>
                    </a:lnTo>
                    <a:lnTo>
                      <a:pt x="814" y="715"/>
                    </a:lnTo>
                    <a:lnTo>
                      <a:pt x="820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7" y="917"/>
                    </a:lnTo>
                    <a:lnTo>
                      <a:pt x="857" y="958"/>
                    </a:lnTo>
                    <a:lnTo>
                      <a:pt x="870" y="992"/>
                    </a:lnTo>
                    <a:lnTo>
                      <a:pt x="883" y="1021"/>
                    </a:lnTo>
                    <a:lnTo>
                      <a:pt x="897" y="1044"/>
                    </a:lnTo>
                    <a:lnTo>
                      <a:pt x="911" y="1060"/>
                    </a:lnTo>
                    <a:lnTo>
                      <a:pt x="927" y="1071"/>
                    </a:lnTo>
                    <a:lnTo>
                      <a:pt x="942" y="1074"/>
                    </a:lnTo>
                    <a:lnTo>
                      <a:pt x="956" y="1071"/>
                    </a:lnTo>
                    <a:lnTo>
                      <a:pt x="972" y="1060"/>
                    </a:lnTo>
                    <a:lnTo>
                      <a:pt x="987" y="1044"/>
                    </a:lnTo>
                    <a:lnTo>
                      <a:pt x="1001" y="1021"/>
                    </a:lnTo>
                    <a:lnTo>
                      <a:pt x="1014" y="992"/>
                    </a:lnTo>
                    <a:lnTo>
                      <a:pt x="1026" y="958"/>
                    </a:lnTo>
                    <a:lnTo>
                      <a:pt x="1037" y="917"/>
                    </a:lnTo>
                    <a:lnTo>
                      <a:pt x="1048" y="872"/>
                    </a:lnTo>
                    <a:lnTo>
                      <a:pt x="1057" y="824"/>
                    </a:lnTo>
                    <a:lnTo>
                      <a:pt x="1064" y="770"/>
                    </a:lnTo>
                    <a:lnTo>
                      <a:pt x="1069" y="715"/>
                    </a:lnTo>
                    <a:lnTo>
                      <a:pt x="1073" y="657"/>
                    </a:lnTo>
                    <a:lnTo>
                      <a:pt x="1076" y="598"/>
                    </a:lnTo>
                    <a:lnTo>
                      <a:pt x="1076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070"/>
              <p:cNvSpPr>
                <a:spLocks/>
              </p:cNvSpPr>
              <p:nvPr/>
            </p:nvSpPr>
            <p:spPr bwMode="auto">
              <a:xfrm>
                <a:off x="4159" y="1643"/>
                <a:ext cx="538" cy="537"/>
              </a:xfrm>
              <a:custGeom>
                <a:avLst/>
                <a:gdLst>
                  <a:gd name="T0" fmla="*/ 0 w 1077"/>
                  <a:gd name="T1" fmla="*/ 1 h 1074"/>
                  <a:gd name="T2" fmla="*/ 0 w 1077"/>
                  <a:gd name="T3" fmla="*/ 1 h 1074"/>
                  <a:gd name="T4" fmla="*/ 0 w 1077"/>
                  <a:gd name="T5" fmla="*/ 1 h 1074"/>
                  <a:gd name="T6" fmla="*/ 0 w 1077"/>
                  <a:gd name="T7" fmla="*/ 1 h 1074"/>
                  <a:gd name="T8" fmla="*/ 0 w 1077"/>
                  <a:gd name="T9" fmla="*/ 1 h 1074"/>
                  <a:gd name="T10" fmla="*/ 0 w 1077"/>
                  <a:gd name="T11" fmla="*/ 1 h 1074"/>
                  <a:gd name="T12" fmla="*/ 0 w 1077"/>
                  <a:gd name="T13" fmla="*/ 1 h 1074"/>
                  <a:gd name="T14" fmla="*/ 0 w 1077"/>
                  <a:gd name="T15" fmla="*/ 1 h 1074"/>
                  <a:gd name="T16" fmla="*/ 0 w 1077"/>
                  <a:gd name="T17" fmla="*/ 1 h 1074"/>
                  <a:gd name="T18" fmla="*/ 0 w 1077"/>
                  <a:gd name="T19" fmla="*/ 1 h 1074"/>
                  <a:gd name="T20" fmla="*/ 0 w 1077"/>
                  <a:gd name="T21" fmla="*/ 1 h 1074"/>
                  <a:gd name="T22" fmla="*/ 0 w 1077"/>
                  <a:gd name="T23" fmla="*/ 1 h 1074"/>
                  <a:gd name="T24" fmla="*/ 0 w 1077"/>
                  <a:gd name="T25" fmla="*/ 1 h 1074"/>
                  <a:gd name="T26" fmla="*/ 0 w 1077"/>
                  <a:gd name="T27" fmla="*/ 1 h 1074"/>
                  <a:gd name="T28" fmla="*/ 0 w 1077"/>
                  <a:gd name="T29" fmla="*/ 1 h 1074"/>
                  <a:gd name="T30" fmla="*/ 0 w 1077"/>
                  <a:gd name="T31" fmla="*/ 1 h 1074"/>
                  <a:gd name="T32" fmla="*/ 0 w 1077"/>
                  <a:gd name="T33" fmla="*/ 1 h 1074"/>
                  <a:gd name="T34" fmla="*/ 0 w 1077"/>
                  <a:gd name="T35" fmla="*/ 1 h 1074"/>
                  <a:gd name="T36" fmla="*/ 0 w 1077"/>
                  <a:gd name="T37" fmla="*/ 1 h 1074"/>
                  <a:gd name="T38" fmla="*/ 0 w 1077"/>
                  <a:gd name="T39" fmla="*/ 1 h 1074"/>
                  <a:gd name="T40" fmla="*/ 0 w 1077"/>
                  <a:gd name="T41" fmla="*/ 1 h 1074"/>
                  <a:gd name="T42" fmla="*/ 0 w 1077"/>
                  <a:gd name="T43" fmla="*/ 1 h 1074"/>
                  <a:gd name="T44" fmla="*/ 0 w 1077"/>
                  <a:gd name="T45" fmla="*/ 1 h 1074"/>
                  <a:gd name="T46" fmla="*/ 0 w 1077"/>
                  <a:gd name="T47" fmla="*/ 1 h 1074"/>
                  <a:gd name="T48" fmla="*/ 0 w 1077"/>
                  <a:gd name="T49" fmla="*/ 1 h 1074"/>
                  <a:gd name="T50" fmla="*/ 0 w 1077"/>
                  <a:gd name="T51" fmla="*/ 1 h 1074"/>
                  <a:gd name="T52" fmla="*/ 0 w 1077"/>
                  <a:gd name="T53" fmla="*/ 1 h 1074"/>
                  <a:gd name="T54" fmla="*/ 0 w 1077"/>
                  <a:gd name="T55" fmla="*/ 1 h 1074"/>
                  <a:gd name="T56" fmla="*/ 0 w 1077"/>
                  <a:gd name="T57" fmla="*/ 1 h 1074"/>
                  <a:gd name="T58" fmla="*/ 0 w 1077"/>
                  <a:gd name="T59" fmla="*/ 1 h 1074"/>
                  <a:gd name="T60" fmla="*/ 0 w 1077"/>
                  <a:gd name="T61" fmla="*/ 1 h 1074"/>
                  <a:gd name="T62" fmla="*/ 0 w 1077"/>
                  <a:gd name="T63" fmla="*/ 1 h 1074"/>
                  <a:gd name="T64" fmla="*/ 0 w 1077"/>
                  <a:gd name="T65" fmla="*/ 1 h 1074"/>
                  <a:gd name="T66" fmla="*/ 0 w 1077"/>
                  <a:gd name="T67" fmla="*/ 1 h 1074"/>
                  <a:gd name="T68" fmla="*/ 0 w 1077"/>
                  <a:gd name="T69" fmla="*/ 1 h 1074"/>
                  <a:gd name="T70" fmla="*/ 0 w 1077"/>
                  <a:gd name="T71" fmla="*/ 1 h 1074"/>
                  <a:gd name="T72" fmla="*/ 0 w 1077"/>
                  <a:gd name="T73" fmla="*/ 1 h 1074"/>
                  <a:gd name="T74" fmla="*/ 0 w 1077"/>
                  <a:gd name="T75" fmla="*/ 1 h 1074"/>
                  <a:gd name="T76" fmla="*/ 0 w 1077"/>
                  <a:gd name="T77" fmla="*/ 1 h 1074"/>
                  <a:gd name="T78" fmla="*/ 0 w 1077"/>
                  <a:gd name="T79" fmla="*/ 1 h 1074"/>
                  <a:gd name="T80" fmla="*/ 0 w 1077"/>
                  <a:gd name="T81" fmla="*/ 1 h 1074"/>
                  <a:gd name="T82" fmla="*/ 0 w 1077"/>
                  <a:gd name="T83" fmla="*/ 1 h 1074"/>
                  <a:gd name="T84" fmla="*/ 0 w 1077"/>
                  <a:gd name="T85" fmla="*/ 1 h 1074"/>
                  <a:gd name="T86" fmla="*/ 0 w 1077"/>
                  <a:gd name="T87" fmla="*/ 1 h 1074"/>
                  <a:gd name="T88" fmla="*/ 0 w 1077"/>
                  <a:gd name="T89" fmla="*/ 1 h 1074"/>
                  <a:gd name="T90" fmla="*/ 0 w 1077"/>
                  <a:gd name="T91" fmla="*/ 1 h 1074"/>
                  <a:gd name="T92" fmla="*/ 0 w 1077"/>
                  <a:gd name="T93" fmla="*/ 1 h 1074"/>
                  <a:gd name="T94" fmla="*/ 0 w 1077"/>
                  <a:gd name="T95" fmla="*/ 1 h 1074"/>
                  <a:gd name="T96" fmla="*/ 0 w 1077"/>
                  <a:gd name="T97" fmla="*/ 1 h 1074"/>
                  <a:gd name="T98" fmla="*/ 0 w 1077"/>
                  <a:gd name="T99" fmla="*/ 1 h 1074"/>
                  <a:gd name="T100" fmla="*/ 0 w 1077"/>
                  <a:gd name="T101" fmla="*/ 1 h 1074"/>
                  <a:gd name="T102" fmla="*/ 0 w 1077"/>
                  <a:gd name="T103" fmla="*/ 1 h 1074"/>
                  <a:gd name="T104" fmla="*/ 0 w 1077"/>
                  <a:gd name="T105" fmla="*/ 1 h 1074"/>
                  <a:gd name="T106" fmla="*/ 0 w 1077"/>
                  <a:gd name="T107" fmla="*/ 1 h 1074"/>
                  <a:gd name="T108" fmla="*/ 0 w 1077"/>
                  <a:gd name="T109" fmla="*/ 1 h 1074"/>
                  <a:gd name="T110" fmla="*/ 0 w 1077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7"/>
                  <a:gd name="T169" fmla="*/ 0 h 1074"/>
                  <a:gd name="T170" fmla="*/ 1077 w 1077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7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4" y="417"/>
                    </a:lnTo>
                    <a:lnTo>
                      <a:pt x="8" y="360"/>
                    </a:lnTo>
                    <a:lnTo>
                      <a:pt x="13" y="305"/>
                    </a:lnTo>
                    <a:lnTo>
                      <a:pt x="20" y="251"/>
                    </a:lnTo>
                    <a:lnTo>
                      <a:pt x="29" y="203"/>
                    </a:lnTo>
                    <a:lnTo>
                      <a:pt x="40" y="158"/>
                    </a:lnTo>
                    <a:lnTo>
                      <a:pt x="51" y="117"/>
                    </a:lnTo>
                    <a:lnTo>
                      <a:pt x="63" y="83"/>
                    </a:lnTo>
                    <a:lnTo>
                      <a:pt x="76" y="54"/>
                    </a:lnTo>
                    <a:lnTo>
                      <a:pt x="90" y="31"/>
                    </a:lnTo>
                    <a:lnTo>
                      <a:pt x="104" y="15"/>
                    </a:lnTo>
                    <a:lnTo>
                      <a:pt x="121" y="4"/>
                    </a:lnTo>
                    <a:lnTo>
                      <a:pt x="135" y="0"/>
                    </a:lnTo>
                    <a:lnTo>
                      <a:pt x="149" y="4"/>
                    </a:lnTo>
                    <a:lnTo>
                      <a:pt x="165" y="15"/>
                    </a:lnTo>
                    <a:lnTo>
                      <a:pt x="180" y="31"/>
                    </a:lnTo>
                    <a:lnTo>
                      <a:pt x="194" y="54"/>
                    </a:lnTo>
                    <a:lnTo>
                      <a:pt x="207" y="83"/>
                    </a:lnTo>
                    <a:lnTo>
                      <a:pt x="219" y="117"/>
                    </a:lnTo>
                    <a:lnTo>
                      <a:pt x="230" y="158"/>
                    </a:lnTo>
                    <a:lnTo>
                      <a:pt x="241" y="203"/>
                    </a:lnTo>
                    <a:lnTo>
                      <a:pt x="250" y="251"/>
                    </a:lnTo>
                    <a:lnTo>
                      <a:pt x="257" y="305"/>
                    </a:lnTo>
                    <a:lnTo>
                      <a:pt x="262" y="360"/>
                    </a:lnTo>
                    <a:lnTo>
                      <a:pt x="266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3" y="657"/>
                    </a:lnTo>
                    <a:lnTo>
                      <a:pt x="277" y="715"/>
                    </a:lnTo>
                    <a:lnTo>
                      <a:pt x="282" y="770"/>
                    </a:lnTo>
                    <a:lnTo>
                      <a:pt x="289" y="824"/>
                    </a:lnTo>
                    <a:lnTo>
                      <a:pt x="298" y="872"/>
                    </a:lnTo>
                    <a:lnTo>
                      <a:pt x="309" y="917"/>
                    </a:lnTo>
                    <a:lnTo>
                      <a:pt x="320" y="958"/>
                    </a:lnTo>
                    <a:lnTo>
                      <a:pt x="332" y="992"/>
                    </a:lnTo>
                    <a:lnTo>
                      <a:pt x="345" y="1021"/>
                    </a:lnTo>
                    <a:lnTo>
                      <a:pt x="359" y="1044"/>
                    </a:lnTo>
                    <a:lnTo>
                      <a:pt x="374" y="1060"/>
                    </a:lnTo>
                    <a:lnTo>
                      <a:pt x="390" y="1071"/>
                    </a:lnTo>
                    <a:lnTo>
                      <a:pt x="404" y="1074"/>
                    </a:lnTo>
                    <a:lnTo>
                      <a:pt x="418" y="1071"/>
                    </a:lnTo>
                    <a:lnTo>
                      <a:pt x="435" y="1060"/>
                    </a:lnTo>
                    <a:lnTo>
                      <a:pt x="449" y="1044"/>
                    </a:lnTo>
                    <a:lnTo>
                      <a:pt x="463" y="1021"/>
                    </a:lnTo>
                    <a:lnTo>
                      <a:pt x="476" y="992"/>
                    </a:lnTo>
                    <a:lnTo>
                      <a:pt x="488" y="958"/>
                    </a:lnTo>
                    <a:lnTo>
                      <a:pt x="499" y="917"/>
                    </a:lnTo>
                    <a:lnTo>
                      <a:pt x="510" y="872"/>
                    </a:lnTo>
                    <a:lnTo>
                      <a:pt x="519" y="824"/>
                    </a:lnTo>
                    <a:lnTo>
                      <a:pt x="526" y="770"/>
                    </a:lnTo>
                    <a:lnTo>
                      <a:pt x="531" y="715"/>
                    </a:lnTo>
                    <a:lnTo>
                      <a:pt x="535" y="657"/>
                    </a:lnTo>
                    <a:lnTo>
                      <a:pt x="539" y="598"/>
                    </a:lnTo>
                    <a:lnTo>
                      <a:pt x="539" y="537"/>
                    </a:lnTo>
                    <a:lnTo>
                      <a:pt x="539" y="477"/>
                    </a:lnTo>
                    <a:lnTo>
                      <a:pt x="542" y="417"/>
                    </a:lnTo>
                    <a:lnTo>
                      <a:pt x="546" y="360"/>
                    </a:lnTo>
                    <a:lnTo>
                      <a:pt x="551" y="305"/>
                    </a:lnTo>
                    <a:lnTo>
                      <a:pt x="558" y="251"/>
                    </a:lnTo>
                    <a:lnTo>
                      <a:pt x="567" y="203"/>
                    </a:lnTo>
                    <a:lnTo>
                      <a:pt x="578" y="158"/>
                    </a:lnTo>
                    <a:lnTo>
                      <a:pt x="589" y="117"/>
                    </a:lnTo>
                    <a:lnTo>
                      <a:pt x="601" y="83"/>
                    </a:lnTo>
                    <a:lnTo>
                      <a:pt x="614" y="54"/>
                    </a:lnTo>
                    <a:lnTo>
                      <a:pt x="628" y="31"/>
                    </a:lnTo>
                    <a:lnTo>
                      <a:pt x="643" y="15"/>
                    </a:lnTo>
                    <a:lnTo>
                      <a:pt x="659" y="4"/>
                    </a:lnTo>
                    <a:lnTo>
                      <a:pt x="673" y="0"/>
                    </a:lnTo>
                    <a:lnTo>
                      <a:pt x="687" y="4"/>
                    </a:lnTo>
                    <a:lnTo>
                      <a:pt x="704" y="15"/>
                    </a:lnTo>
                    <a:lnTo>
                      <a:pt x="718" y="31"/>
                    </a:lnTo>
                    <a:lnTo>
                      <a:pt x="732" y="54"/>
                    </a:lnTo>
                    <a:lnTo>
                      <a:pt x="745" y="83"/>
                    </a:lnTo>
                    <a:lnTo>
                      <a:pt x="757" y="117"/>
                    </a:lnTo>
                    <a:lnTo>
                      <a:pt x="768" y="158"/>
                    </a:lnTo>
                    <a:lnTo>
                      <a:pt x="779" y="203"/>
                    </a:lnTo>
                    <a:lnTo>
                      <a:pt x="788" y="251"/>
                    </a:lnTo>
                    <a:lnTo>
                      <a:pt x="795" y="305"/>
                    </a:lnTo>
                    <a:lnTo>
                      <a:pt x="800" y="360"/>
                    </a:lnTo>
                    <a:lnTo>
                      <a:pt x="804" y="417"/>
                    </a:lnTo>
                    <a:lnTo>
                      <a:pt x="808" y="477"/>
                    </a:lnTo>
                    <a:lnTo>
                      <a:pt x="808" y="537"/>
                    </a:lnTo>
                    <a:lnTo>
                      <a:pt x="808" y="598"/>
                    </a:lnTo>
                    <a:lnTo>
                      <a:pt x="811" y="657"/>
                    </a:lnTo>
                    <a:lnTo>
                      <a:pt x="815" y="715"/>
                    </a:lnTo>
                    <a:lnTo>
                      <a:pt x="820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7" y="917"/>
                    </a:lnTo>
                    <a:lnTo>
                      <a:pt x="858" y="958"/>
                    </a:lnTo>
                    <a:lnTo>
                      <a:pt x="870" y="992"/>
                    </a:lnTo>
                    <a:lnTo>
                      <a:pt x="883" y="1021"/>
                    </a:lnTo>
                    <a:lnTo>
                      <a:pt x="897" y="1044"/>
                    </a:lnTo>
                    <a:lnTo>
                      <a:pt x="912" y="1060"/>
                    </a:lnTo>
                    <a:lnTo>
                      <a:pt x="928" y="1071"/>
                    </a:lnTo>
                    <a:lnTo>
                      <a:pt x="942" y="1074"/>
                    </a:lnTo>
                    <a:lnTo>
                      <a:pt x="957" y="1071"/>
                    </a:lnTo>
                    <a:lnTo>
                      <a:pt x="973" y="1060"/>
                    </a:lnTo>
                    <a:lnTo>
                      <a:pt x="987" y="1044"/>
                    </a:lnTo>
                    <a:lnTo>
                      <a:pt x="1001" y="1021"/>
                    </a:lnTo>
                    <a:lnTo>
                      <a:pt x="1014" y="992"/>
                    </a:lnTo>
                    <a:lnTo>
                      <a:pt x="1027" y="958"/>
                    </a:lnTo>
                    <a:lnTo>
                      <a:pt x="1037" y="917"/>
                    </a:lnTo>
                    <a:lnTo>
                      <a:pt x="1048" y="872"/>
                    </a:lnTo>
                    <a:lnTo>
                      <a:pt x="1057" y="824"/>
                    </a:lnTo>
                    <a:lnTo>
                      <a:pt x="1064" y="770"/>
                    </a:lnTo>
                    <a:lnTo>
                      <a:pt x="1070" y="715"/>
                    </a:lnTo>
                    <a:lnTo>
                      <a:pt x="1073" y="657"/>
                    </a:lnTo>
                    <a:lnTo>
                      <a:pt x="1077" y="598"/>
                    </a:lnTo>
                    <a:lnTo>
                      <a:pt x="1077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9" name="Rectangle 1084"/>
            <p:cNvSpPr>
              <a:spLocks noChangeArrowheads="1"/>
            </p:cNvSpPr>
            <p:nvPr/>
          </p:nvSpPr>
          <p:spPr bwMode="auto">
            <a:xfrm>
              <a:off x="5034794" y="3309153"/>
              <a:ext cx="1003206" cy="29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0" name="Line 1066"/>
            <p:cNvSpPr>
              <a:spLocks noChangeShapeType="1"/>
            </p:cNvSpPr>
            <p:nvPr/>
          </p:nvSpPr>
          <p:spPr bwMode="auto">
            <a:xfrm>
              <a:off x="4882242" y="3293637"/>
              <a:ext cx="1224458" cy="48412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85"/>
            <p:cNvSpPr>
              <a:spLocks noChangeArrowheads="1"/>
            </p:cNvSpPr>
            <p:nvPr/>
          </p:nvSpPr>
          <p:spPr bwMode="auto">
            <a:xfrm>
              <a:off x="3946724" y="3731206"/>
              <a:ext cx="1088070" cy="50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257" y="3345672"/>
              <a:ext cx="444304" cy="99577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vocal tract - cont.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58100" cy="4324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Sound energy at resonant frequencies is amplified</a:t>
            </a:r>
          </a:p>
          <a:p>
            <a:pPr marL="0" indent="0" eaLnBrk="1" hangingPunct="1">
              <a:buNone/>
            </a:pPr>
            <a:r>
              <a:rPr lang="en-US" altLang="en-US" dirty="0"/>
              <a:t>Frequencies of peak amplification are called </a:t>
            </a:r>
            <a:r>
              <a:rPr lang="en-US" altLang="en-US" b="1" dirty="0"/>
              <a:t>formants</a:t>
            </a:r>
          </a:p>
          <a:p>
            <a:pPr eaLnBrk="1" hangingPunct="1"/>
            <a:endParaRPr lang="en-US" altLang="en-US" dirty="0"/>
          </a:p>
        </p:txBody>
      </p:sp>
      <p:grpSp>
        <p:nvGrpSpPr>
          <p:cNvPr id="87044" name="Group 1059"/>
          <p:cNvGrpSpPr>
            <a:grpSpLocks/>
          </p:cNvGrpSpPr>
          <p:nvPr/>
        </p:nvGrpSpPr>
        <p:grpSpPr bwMode="auto">
          <a:xfrm>
            <a:off x="2347913" y="2439988"/>
            <a:ext cx="3668712" cy="1670050"/>
            <a:chOff x="1737" y="1415"/>
            <a:chExt cx="2311" cy="1052"/>
          </a:xfrm>
        </p:grpSpPr>
        <p:sp>
          <p:nvSpPr>
            <p:cNvPr id="87092" name="Freeform 1041"/>
            <p:cNvSpPr>
              <a:spLocks/>
            </p:cNvSpPr>
            <p:nvPr/>
          </p:nvSpPr>
          <p:spPr bwMode="auto">
            <a:xfrm>
              <a:off x="1737" y="1507"/>
              <a:ext cx="2053" cy="960"/>
            </a:xfrm>
            <a:custGeom>
              <a:avLst/>
              <a:gdLst>
                <a:gd name="T0" fmla="*/ 0 w 1776"/>
                <a:gd name="T1" fmla="*/ 6659 h 840"/>
                <a:gd name="T2" fmla="*/ 2252 w 1776"/>
                <a:gd name="T3" fmla="*/ 5736 h 840"/>
                <a:gd name="T4" fmla="*/ 3379 w 1776"/>
                <a:gd name="T5" fmla="*/ 155 h 840"/>
                <a:gd name="T6" fmla="*/ 4513 w 1776"/>
                <a:gd name="T7" fmla="*/ 4806 h 840"/>
                <a:gd name="T8" fmla="*/ 6196 w 1776"/>
                <a:gd name="T9" fmla="*/ 1551 h 840"/>
                <a:gd name="T10" fmla="*/ 7327 w 1776"/>
                <a:gd name="T11" fmla="*/ 5736 h 840"/>
                <a:gd name="T12" fmla="*/ 9590 w 1776"/>
                <a:gd name="T13" fmla="*/ 2947 h 840"/>
                <a:gd name="T14" fmla="*/ 11278 w 1776"/>
                <a:gd name="T15" fmla="*/ 6659 h 840"/>
                <a:gd name="T16" fmla="*/ 14675 w 1776"/>
                <a:gd name="T17" fmla="*/ 4806 h 840"/>
                <a:gd name="T18" fmla="*/ 17483 w 1776"/>
                <a:gd name="T19" fmla="*/ 7583 h 840"/>
                <a:gd name="T20" fmla="*/ 20870 w 1776"/>
                <a:gd name="T21" fmla="*/ 8054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Line 1047"/>
            <p:cNvSpPr>
              <a:spLocks noChangeShapeType="1"/>
            </p:cNvSpPr>
            <p:nvPr/>
          </p:nvSpPr>
          <p:spPr bwMode="auto">
            <a:xfrm flipV="1">
              <a:off x="1737" y="1507"/>
              <a:ext cx="0" cy="9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4" name="Line 1048"/>
            <p:cNvSpPr>
              <a:spLocks noChangeShapeType="1"/>
            </p:cNvSpPr>
            <p:nvPr/>
          </p:nvSpPr>
          <p:spPr bwMode="auto">
            <a:xfrm>
              <a:off x="1737" y="2467"/>
              <a:ext cx="2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Text Box 1054"/>
            <p:cNvSpPr txBox="1">
              <a:spLocks noChangeArrowheads="1"/>
            </p:cNvSpPr>
            <p:nvPr/>
          </p:nvSpPr>
          <p:spPr bwMode="auto">
            <a:xfrm>
              <a:off x="1978" y="1415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F1</a:t>
              </a:r>
            </a:p>
          </p:txBody>
        </p:sp>
        <p:sp>
          <p:nvSpPr>
            <p:cNvPr id="87096" name="Text Box 1056"/>
            <p:cNvSpPr txBox="1">
              <a:spLocks noChangeArrowheads="1"/>
            </p:cNvSpPr>
            <p:nvPr/>
          </p:nvSpPr>
          <p:spPr bwMode="auto">
            <a:xfrm>
              <a:off x="2248" y="1566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F2</a:t>
              </a:r>
            </a:p>
          </p:txBody>
        </p:sp>
        <p:sp>
          <p:nvSpPr>
            <p:cNvPr id="87097" name="Text Box 1057"/>
            <p:cNvSpPr txBox="1">
              <a:spLocks noChangeArrowheads="1"/>
            </p:cNvSpPr>
            <p:nvPr/>
          </p:nvSpPr>
          <p:spPr bwMode="auto">
            <a:xfrm>
              <a:off x="2571" y="1720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F3</a:t>
              </a:r>
            </a:p>
          </p:txBody>
        </p:sp>
        <p:sp>
          <p:nvSpPr>
            <p:cNvPr id="87098" name="Text Box 1058"/>
            <p:cNvSpPr txBox="1">
              <a:spLocks noChangeArrowheads="1"/>
            </p:cNvSpPr>
            <p:nvPr/>
          </p:nvSpPr>
          <p:spPr bwMode="auto">
            <a:xfrm>
              <a:off x="3081" y="1939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F4</a:t>
              </a:r>
            </a:p>
          </p:txBody>
        </p:sp>
      </p:grpSp>
      <p:sp>
        <p:nvSpPr>
          <p:cNvPr id="87045" name="Text Box 1060"/>
          <p:cNvSpPr txBox="1">
            <a:spLocks noChangeArrowheads="1"/>
          </p:cNvSpPr>
          <p:nvPr/>
        </p:nvSpPr>
        <p:spPr bwMode="auto">
          <a:xfrm rot="-5400000">
            <a:off x="1360488" y="2928938"/>
            <a:ext cx="167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frequency response</a:t>
            </a:r>
          </a:p>
        </p:txBody>
      </p:sp>
      <p:sp>
        <p:nvSpPr>
          <p:cNvPr id="87046" name="Text Box 1061"/>
          <p:cNvSpPr txBox="1">
            <a:spLocks noChangeArrowheads="1"/>
          </p:cNvSpPr>
          <p:nvPr/>
        </p:nvSpPr>
        <p:spPr bwMode="auto">
          <a:xfrm>
            <a:off x="6073775" y="3762375"/>
            <a:ext cx="145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frequency</a:t>
            </a:r>
          </a:p>
        </p:txBody>
      </p:sp>
      <p:grpSp>
        <p:nvGrpSpPr>
          <p:cNvPr id="87047" name="Group 1098"/>
          <p:cNvGrpSpPr>
            <a:grpSpLocks/>
          </p:cNvGrpSpPr>
          <p:nvPr/>
        </p:nvGrpSpPr>
        <p:grpSpPr bwMode="auto">
          <a:xfrm>
            <a:off x="1257300" y="4527550"/>
            <a:ext cx="2300288" cy="1658938"/>
            <a:chOff x="864" y="2804"/>
            <a:chExt cx="1449" cy="1045"/>
          </a:xfrm>
        </p:grpSpPr>
        <p:sp>
          <p:nvSpPr>
            <p:cNvPr id="87064" name="Line 1049"/>
            <p:cNvSpPr>
              <a:spLocks noChangeShapeType="1"/>
            </p:cNvSpPr>
            <p:nvPr/>
          </p:nvSpPr>
          <p:spPr bwMode="auto">
            <a:xfrm flipV="1">
              <a:off x="864" y="2804"/>
              <a:ext cx="0" cy="10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Line 1050"/>
            <p:cNvSpPr>
              <a:spLocks noChangeShapeType="1"/>
            </p:cNvSpPr>
            <p:nvPr/>
          </p:nvSpPr>
          <p:spPr bwMode="auto">
            <a:xfrm>
              <a:off x="864" y="3848"/>
              <a:ext cx="139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6" name="Text Box 1062"/>
            <p:cNvSpPr txBox="1">
              <a:spLocks noChangeArrowheads="1"/>
            </p:cNvSpPr>
            <p:nvPr/>
          </p:nvSpPr>
          <p:spPr bwMode="auto">
            <a:xfrm>
              <a:off x="1287" y="2804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voiced speech</a:t>
              </a:r>
            </a:p>
          </p:txBody>
        </p:sp>
        <p:sp>
          <p:nvSpPr>
            <p:cNvPr id="87067" name="Line 1064"/>
            <p:cNvSpPr>
              <a:spLocks noChangeShapeType="1"/>
            </p:cNvSpPr>
            <p:nvPr/>
          </p:nvSpPr>
          <p:spPr bwMode="auto">
            <a:xfrm flipV="1">
              <a:off x="864" y="3684"/>
              <a:ext cx="0" cy="16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Line 1065"/>
            <p:cNvSpPr>
              <a:spLocks noChangeShapeType="1"/>
            </p:cNvSpPr>
            <p:nvPr/>
          </p:nvSpPr>
          <p:spPr bwMode="auto">
            <a:xfrm flipV="1">
              <a:off x="912" y="3668"/>
              <a:ext cx="0" cy="18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9" name="Line 1066"/>
            <p:cNvSpPr>
              <a:spLocks noChangeShapeType="1"/>
            </p:cNvSpPr>
            <p:nvPr/>
          </p:nvSpPr>
          <p:spPr bwMode="auto">
            <a:xfrm flipV="1">
              <a:off x="960" y="3637"/>
              <a:ext cx="0" cy="211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0" name="Line 1067"/>
            <p:cNvSpPr>
              <a:spLocks noChangeShapeType="1"/>
            </p:cNvSpPr>
            <p:nvPr/>
          </p:nvSpPr>
          <p:spPr bwMode="auto">
            <a:xfrm flipV="1">
              <a:off x="1005" y="3525"/>
              <a:ext cx="0" cy="323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Line 1068"/>
            <p:cNvSpPr>
              <a:spLocks noChangeShapeType="1"/>
            </p:cNvSpPr>
            <p:nvPr/>
          </p:nvSpPr>
          <p:spPr bwMode="auto">
            <a:xfrm flipV="1">
              <a:off x="1052" y="2976"/>
              <a:ext cx="0" cy="872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Line 1069"/>
            <p:cNvSpPr>
              <a:spLocks noChangeShapeType="1"/>
            </p:cNvSpPr>
            <p:nvPr/>
          </p:nvSpPr>
          <p:spPr bwMode="auto">
            <a:xfrm flipV="1">
              <a:off x="1104" y="3264"/>
              <a:ext cx="0" cy="584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3" name="Line 1070"/>
            <p:cNvSpPr>
              <a:spLocks noChangeShapeType="1"/>
            </p:cNvSpPr>
            <p:nvPr/>
          </p:nvSpPr>
          <p:spPr bwMode="auto">
            <a:xfrm flipV="1">
              <a:off x="1152" y="3408"/>
              <a:ext cx="0" cy="44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4" name="Line 1071"/>
            <p:cNvSpPr>
              <a:spLocks noChangeShapeType="1"/>
            </p:cNvSpPr>
            <p:nvPr/>
          </p:nvSpPr>
          <p:spPr bwMode="auto">
            <a:xfrm flipV="1">
              <a:off x="1200" y="3168"/>
              <a:ext cx="0" cy="68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5" name="Line 1072"/>
            <p:cNvSpPr>
              <a:spLocks noChangeShapeType="1"/>
            </p:cNvSpPr>
            <p:nvPr/>
          </p:nvSpPr>
          <p:spPr bwMode="auto">
            <a:xfrm flipV="1">
              <a:off x="1248" y="3112"/>
              <a:ext cx="0" cy="73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Line 1073"/>
            <p:cNvSpPr>
              <a:spLocks noChangeShapeType="1"/>
            </p:cNvSpPr>
            <p:nvPr/>
          </p:nvSpPr>
          <p:spPr bwMode="auto">
            <a:xfrm flipV="1">
              <a:off x="1298" y="3543"/>
              <a:ext cx="0" cy="30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7" name="Line 1074"/>
            <p:cNvSpPr>
              <a:spLocks noChangeShapeType="1"/>
            </p:cNvSpPr>
            <p:nvPr/>
          </p:nvSpPr>
          <p:spPr bwMode="auto">
            <a:xfrm flipV="1">
              <a:off x="1347" y="3459"/>
              <a:ext cx="0" cy="389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8" name="Line 1075"/>
            <p:cNvSpPr>
              <a:spLocks noChangeShapeType="1"/>
            </p:cNvSpPr>
            <p:nvPr/>
          </p:nvSpPr>
          <p:spPr bwMode="auto">
            <a:xfrm flipV="1">
              <a:off x="1392" y="3303"/>
              <a:ext cx="0" cy="54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Line 1076"/>
            <p:cNvSpPr>
              <a:spLocks noChangeShapeType="1"/>
            </p:cNvSpPr>
            <p:nvPr/>
          </p:nvSpPr>
          <p:spPr bwMode="auto">
            <a:xfrm flipV="1">
              <a:off x="1440" y="3216"/>
              <a:ext cx="0" cy="633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0" name="Line 1077"/>
            <p:cNvSpPr>
              <a:spLocks noChangeShapeType="1"/>
            </p:cNvSpPr>
            <p:nvPr/>
          </p:nvSpPr>
          <p:spPr bwMode="auto">
            <a:xfrm flipV="1">
              <a:off x="1488" y="3479"/>
              <a:ext cx="0" cy="37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1" name="Line 1078"/>
            <p:cNvSpPr>
              <a:spLocks noChangeShapeType="1"/>
            </p:cNvSpPr>
            <p:nvPr/>
          </p:nvSpPr>
          <p:spPr bwMode="auto">
            <a:xfrm flipV="1">
              <a:off x="1536" y="3668"/>
              <a:ext cx="0" cy="18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2" name="Line 1079"/>
            <p:cNvSpPr>
              <a:spLocks noChangeShapeType="1"/>
            </p:cNvSpPr>
            <p:nvPr/>
          </p:nvSpPr>
          <p:spPr bwMode="auto">
            <a:xfrm flipH="1" flipV="1">
              <a:off x="1585" y="3637"/>
              <a:ext cx="0" cy="211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3" name="Line 1080"/>
            <p:cNvSpPr>
              <a:spLocks noChangeShapeType="1"/>
            </p:cNvSpPr>
            <p:nvPr/>
          </p:nvSpPr>
          <p:spPr bwMode="auto">
            <a:xfrm flipV="1">
              <a:off x="1632" y="3573"/>
              <a:ext cx="0" cy="27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4" name="Line 1081"/>
            <p:cNvSpPr>
              <a:spLocks noChangeShapeType="1"/>
            </p:cNvSpPr>
            <p:nvPr/>
          </p:nvSpPr>
          <p:spPr bwMode="auto">
            <a:xfrm flipV="1">
              <a:off x="1680" y="3479"/>
              <a:ext cx="0" cy="369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5" name="Line 1082"/>
            <p:cNvSpPr>
              <a:spLocks noChangeShapeType="1"/>
            </p:cNvSpPr>
            <p:nvPr/>
          </p:nvSpPr>
          <p:spPr bwMode="auto">
            <a:xfrm flipH="1" flipV="1">
              <a:off x="1727" y="3433"/>
              <a:ext cx="2" cy="41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Line 1083"/>
            <p:cNvSpPr>
              <a:spLocks noChangeShapeType="1"/>
            </p:cNvSpPr>
            <p:nvPr/>
          </p:nvSpPr>
          <p:spPr bwMode="auto">
            <a:xfrm flipH="1" flipV="1">
              <a:off x="1776" y="3467"/>
              <a:ext cx="0" cy="381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7" name="Line 1084"/>
            <p:cNvSpPr>
              <a:spLocks noChangeShapeType="1"/>
            </p:cNvSpPr>
            <p:nvPr/>
          </p:nvSpPr>
          <p:spPr bwMode="auto">
            <a:xfrm flipH="1" flipV="1">
              <a:off x="1824" y="3592"/>
              <a:ext cx="0" cy="257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8" name="Line 1085"/>
            <p:cNvSpPr>
              <a:spLocks noChangeShapeType="1"/>
            </p:cNvSpPr>
            <p:nvPr/>
          </p:nvSpPr>
          <p:spPr bwMode="auto">
            <a:xfrm flipV="1">
              <a:off x="1873" y="3733"/>
              <a:ext cx="0" cy="11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Line 1086"/>
            <p:cNvSpPr>
              <a:spLocks noChangeShapeType="1"/>
            </p:cNvSpPr>
            <p:nvPr/>
          </p:nvSpPr>
          <p:spPr bwMode="auto">
            <a:xfrm flipV="1">
              <a:off x="1920" y="3795"/>
              <a:ext cx="0" cy="53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Line 1087"/>
            <p:cNvSpPr>
              <a:spLocks noChangeShapeType="1"/>
            </p:cNvSpPr>
            <p:nvPr/>
          </p:nvSpPr>
          <p:spPr bwMode="auto">
            <a:xfrm flipV="1">
              <a:off x="1968" y="3820"/>
              <a:ext cx="0" cy="2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1" name="Freeform 1042"/>
            <p:cNvSpPr>
              <a:spLocks/>
            </p:cNvSpPr>
            <p:nvPr/>
          </p:nvSpPr>
          <p:spPr bwMode="auto">
            <a:xfrm>
              <a:off x="864" y="2832"/>
              <a:ext cx="1248" cy="1016"/>
            </a:xfrm>
            <a:custGeom>
              <a:avLst/>
              <a:gdLst>
                <a:gd name="T0" fmla="*/ 0 w 1776"/>
                <a:gd name="T1" fmla="*/ 17449 h 840"/>
                <a:gd name="T2" fmla="*/ 1 w 1776"/>
                <a:gd name="T3" fmla="*/ 15014 h 840"/>
                <a:gd name="T4" fmla="*/ 1 w 1776"/>
                <a:gd name="T5" fmla="*/ 399 h 840"/>
                <a:gd name="T6" fmla="*/ 1 w 1776"/>
                <a:gd name="T7" fmla="*/ 12597 h 840"/>
                <a:gd name="T8" fmla="*/ 1 w 1776"/>
                <a:gd name="T9" fmla="*/ 4069 h 840"/>
                <a:gd name="T10" fmla="*/ 1 w 1776"/>
                <a:gd name="T11" fmla="*/ 15014 h 840"/>
                <a:gd name="T12" fmla="*/ 2 w 1776"/>
                <a:gd name="T13" fmla="*/ 7713 h 840"/>
                <a:gd name="T14" fmla="*/ 3 w 1776"/>
                <a:gd name="T15" fmla="*/ 17449 h 840"/>
                <a:gd name="T16" fmla="*/ 3 w 1776"/>
                <a:gd name="T17" fmla="*/ 12597 h 840"/>
                <a:gd name="T18" fmla="*/ 4 w 1776"/>
                <a:gd name="T19" fmla="*/ 19894 h 840"/>
                <a:gd name="T20" fmla="*/ 4 w 1776"/>
                <a:gd name="T21" fmla="*/ 21105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48" name="Group 1097"/>
          <p:cNvGrpSpPr>
            <a:grpSpLocks/>
          </p:cNvGrpSpPr>
          <p:nvPr/>
        </p:nvGrpSpPr>
        <p:grpSpPr bwMode="auto">
          <a:xfrm>
            <a:off x="4938713" y="4451350"/>
            <a:ext cx="2209800" cy="1739900"/>
            <a:chOff x="2976" y="2900"/>
            <a:chExt cx="1392" cy="1096"/>
          </a:xfrm>
        </p:grpSpPr>
        <p:sp>
          <p:nvSpPr>
            <p:cNvPr id="87056" name="Line 1051"/>
            <p:cNvSpPr>
              <a:spLocks noChangeShapeType="1"/>
            </p:cNvSpPr>
            <p:nvPr/>
          </p:nvSpPr>
          <p:spPr bwMode="auto">
            <a:xfrm flipV="1">
              <a:off x="2976" y="2948"/>
              <a:ext cx="0" cy="10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7" name="Text Box 1063"/>
            <p:cNvSpPr txBox="1">
              <a:spLocks noChangeArrowheads="1"/>
            </p:cNvSpPr>
            <p:nvPr/>
          </p:nvSpPr>
          <p:spPr bwMode="auto">
            <a:xfrm>
              <a:off x="3342" y="2900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unvoiced speech</a:t>
              </a:r>
            </a:p>
          </p:txBody>
        </p:sp>
        <p:sp>
          <p:nvSpPr>
            <p:cNvPr id="87058" name="Rectangle 1090"/>
            <p:cNvSpPr>
              <a:spLocks noChangeArrowheads="1"/>
            </p:cNvSpPr>
            <p:nvPr/>
          </p:nvSpPr>
          <p:spPr bwMode="auto">
            <a:xfrm>
              <a:off x="2988" y="3820"/>
              <a:ext cx="978" cy="16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059" name="Line 1091"/>
            <p:cNvSpPr>
              <a:spLocks noChangeShapeType="1"/>
            </p:cNvSpPr>
            <p:nvPr/>
          </p:nvSpPr>
          <p:spPr bwMode="auto">
            <a:xfrm>
              <a:off x="3942" y="3969"/>
              <a:ext cx="11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Freeform 1095"/>
            <p:cNvSpPr>
              <a:spLocks/>
            </p:cNvSpPr>
            <p:nvPr/>
          </p:nvSpPr>
          <p:spPr bwMode="auto">
            <a:xfrm>
              <a:off x="4033" y="3949"/>
              <a:ext cx="110" cy="47"/>
            </a:xfrm>
            <a:custGeom>
              <a:avLst/>
              <a:gdLst>
                <a:gd name="T0" fmla="*/ 0 w 240"/>
                <a:gd name="T1" fmla="*/ 0 h 120"/>
                <a:gd name="T2" fmla="*/ 0 w 240"/>
                <a:gd name="T3" fmla="*/ 0 h 120"/>
                <a:gd name="T4" fmla="*/ 0 w 240"/>
                <a:gd name="T5" fmla="*/ 0 h 120"/>
                <a:gd name="T6" fmla="*/ 0 w 240"/>
                <a:gd name="T7" fmla="*/ 0 h 120"/>
                <a:gd name="T8" fmla="*/ 0 w 24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0"/>
                <a:gd name="T17" fmla="*/ 240 w 240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0">
                  <a:moveTo>
                    <a:pt x="32" y="104"/>
                  </a:moveTo>
                  <a:cubicBezTo>
                    <a:pt x="0" y="88"/>
                    <a:pt x="16" y="16"/>
                    <a:pt x="32" y="8"/>
                  </a:cubicBezTo>
                  <a:cubicBezTo>
                    <a:pt x="48" y="0"/>
                    <a:pt x="96" y="40"/>
                    <a:pt x="128" y="56"/>
                  </a:cubicBezTo>
                  <a:cubicBezTo>
                    <a:pt x="160" y="72"/>
                    <a:pt x="240" y="96"/>
                    <a:pt x="224" y="104"/>
                  </a:cubicBezTo>
                  <a:cubicBezTo>
                    <a:pt x="208" y="112"/>
                    <a:pt x="64" y="120"/>
                    <a:pt x="32" y="104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Line 1052"/>
            <p:cNvSpPr>
              <a:spLocks noChangeShapeType="1"/>
            </p:cNvSpPr>
            <p:nvPr/>
          </p:nvSpPr>
          <p:spPr bwMode="auto">
            <a:xfrm>
              <a:off x="2976" y="3992"/>
              <a:ext cx="139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Freeform 1044"/>
            <p:cNvSpPr>
              <a:spLocks/>
            </p:cNvSpPr>
            <p:nvPr/>
          </p:nvSpPr>
          <p:spPr bwMode="auto">
            <a:xfrm>
              <a:off x="2976" y="2976"/>
              <a:ext cx="1248" cy="1016"/>
            </a:xfrm>
            <a:custGeom>
              <a:avLst/>
              <a:gdLst>
                <a:gd name="T0" fmla="*/ 0 w 1776"/>
                <a:gd name="T1" fmla="*/ 17449 h 840"/>
                <a:gd name="T2" fmla="*/ 1 w 1776"/>
                <a:gd name="T3" fmla="*/ 15014 h 840"/>
                <a:gd name="T4" fmla="*/ 1 w 1776"/>
                <a:gd name="T5" fmla="*/ 399 h 840"/>
                <a:gd name="T6" fmla="*/ 1 w 1776"/>
                <a:gd name="T7" fmla="*/ 12597 h 840"/>
                <a:gd name="T8" fmla="*/ 1 w 1776"/>
                <a:gd name="T9" fmla="*/ 4069 h 840"/>
                <a:gd name="T10" fmla="*/ 1 w 1776"/>
                <a:gd name="T11" fmla="*/ 15014 h 840"/>
                <a:gd name="T12" fmla="*/ 2 w 1776"/>
                <a:gd name="T13" fmla="*/ 7713 h 840"/>
                <a:gd name="T14" fmla="*/ 3 w 1776"/>
                <a:gd name="T15" fmla="*/ 17449 h 840"/>
                <a:gd name="T16" fmla="*/ 3 w 1776"/>
                <a:gd name="T17" fmla="*/ 12597 h 840"/>
                <a:gd name="T18" fmla="*/ 4 w 1776"/>
                <a:gd name="T19" fmla="*/ 19894 h 840"/>
                <a:gd name="T20" fmla="*/ 4 w 1776"/>
                <a:gd name="T21" fmla="*/ 21105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solidFill>
              <a:schemeClr val="hlink"/>
            </a:solidFill>
            <a:ln w="12700">
              <a:solidFill>
                <a:srgbClr val="114F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3" name="Line 1096"/>
            <p:cNvSpPr>
              <a:spLocks noChangeShapeType="1"/>
            </p:cNvSpPr>
            <p:nvPr/>
          </p:nvSpPr>
          <p:spPr bwMode="auto">
            <a:xfrm>
              <a:off x="4094" y="3964"/>
              <a:ext cx="96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9" name="Line 1099"/>
          <p:cNvSpPr>
            <a:spLocks noChangeShapeType="1"/>
          </p:cNvSpPr>
          <p:nvPr/>
        </p:nvSpPr>
        <p:spPr bwMode="auto">
          <a:xfrm flipH="1">
            <a:off x="1714500" y="6257925"/>
            <a:ext cx="762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100"/>
          <p:cNvSpPr>
            <a:spLocks noChangeShapeType="1"/>
          </p:cNvSpPr>
          <p:nvPr/>
        </p:nvSpPr>
        <p:spPr bwMode="auto">
          <a:xfrm>
            <a:off x="1863725" y="6257925"/>
            <a:ext cx="79375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01"/>
          <p:cNvSpPr txBox="1">
            <a:spLocks noChangeArrowheads="1"/>
          </p:cNvSpPr>
          <p:nvPr/>
        </p:nvSpPr>
        <p:spPr bwMode="auto">
          <a:xfrm>
            <a:off x="1747838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2" name="Text Box 1102"/>
          <p:cNvSpPr txBox="1">
            <a:spLocks noChangeArrowheads="1"/>
          </p:cNvSpPr>
          <p:nvPr/>
        </p:nvSpPr>
        <p:spPr bwMode="auto">
          <a:xfrm>
            <a:off x="1682750" y="6330950"/>
            <a:ext cx="423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/>
              <a:t>F0</a:t>
            </a:r>
            <a:endParaRPr lang="en-US" altLang="en-US" dirty="0"/>
          </a:p>
        </p:txBody>
      </p:sp>
      <p:sp>
        <p:nvSpPr>
          <p:cNvPr id="87053" name="Line 1103"/>
          <p:cNvSpPr>
            <a:spLocks noChangeShapeType="1"/>
          </p:cNvSpPr>
          <p:nvPr/>
        </p:nvSpPr>
        <p:spPr bwMode="auto">
          <a:xfrm flipV="1">
            <a:off x="1790700" y="6216650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Line 1104"/>
          <p:cNvSpPr>
            <a:spLocks noChangeShapeType="1"/>
          </p:cNvSpPr>
          <p:nvPr/>
        </p:nvSpPr>
        <p:spPr bwMode="auto">
          <a:xfrm flipV="1">
            <a:off x="1866900" y="6216650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72D1D-A544-49A5-86A4-48409443AD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Application: Speech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25450" y="1260475"/>
            <a:ext cx="8356600" cy="5345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Speech is a wave traveling through space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at any given point in space it is a signal in time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 speech values are pressure differences (or molecule velocities)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There are many reasons to process speech, for example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speech storage / communications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speech compression (coding)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speed changing, lip sync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text to speech (speech synthesis)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speech to text (speech recognition)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translating telephone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speech control (commands)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speaker recognition (forensic, access control, spotting,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language recognition, speech polygraph, 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voice fonts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3FB824E-0BC6-410E-A35A-ED296A44314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Cylinder model(s)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789113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Rough model of throat and mouth cavity (without naval pathway)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With nasal pathway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                                                    </a:t>
            </a:r>
            <a:r>
              <a:rPr lang="en-US" altLang="en-US" sz="1600" dirty="0"/>
              <a:t>destructive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                                                                                                            interference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977900" y="2754313"/>
            <a:ext cx="1219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Voice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Excitation</a:t>
            </a:r>
            <a:endParaRPr lang="en-US" altLang="en-US"/>
          </a:p>
        </p:txBody>
      </p:sp>
      <p:grpSp>
        <p:nvGrpSpPr>
          <p:cNvPr id="286744" name="Group 24"/>
          <p:cNvGrpSpPr>
            <a:grpSpLocks/>
          </p:cNvGrpSpPr>
          <p:nvPr/>
        </p:nvGrpSpPr>
        <p:grpSpPr bwMode="auto">
          <a:xfrm>
            <a:off x="2057400" y="3048000"/>
            <a:ext cx="1447800" cy="10274"/>
            <a:chOff x="1596" y="2424"/>
            <a:chExt cx="912" cy="10274"/>
          </a:xfrm>
        </p:grpSpPr>
        <p:sp>
          <p:nvSpPr>
            <p:cNvPr id="286728" name="Line 8"/>
            <p:cNvSpPr>
              <a:spLocks noChangeShapeType="1"/>
            </p:cNvSpPr>
            <p:nvPr/>
          </p:nvSpPr>
          <p:spPr bwMode="auto">
            <a:xfrm>
              <a:off x="1596" y="2424"/>
              <a:ext cx="91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9" name="Line 9"/>
            <p:cNvSpPr>
              <a:spLocks noChangeShapeType="1"/>
            </p:cNvSpPr>
            <p:nvPr/>
          </p:nvSpPr>
          <p:spPr bwMode="auto">
            <a:xfrm>
              <a:off x="2037" y="2424"/>
              <a:ext cx="111" cy="10274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6" name="Oval 46"/>
          <p:cNvSpPr>
            <a:spLocks noChangeArrowheads="1"/>
          </p:cNvSpPr>
          <p:nvPr/>
        </p:nvSpPr>
        <p:spPr bwMode="auto">
          <a:xfrm>
            <a:off x="4459288" y="5387975"/>
            <a:ext cx="104775" cy="4254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8" name="Oval 48"/>
          <p:cNvSpPr>
            <a:spLocks noChangeArrowheads="1"/>
          </p:cNvSpPr>
          <p:nvPr/>
        </p:nvSpPr>
        <p:spPr bwMode="auto">
          <a:xfrm>
            <a:off x="3200400" y="5381625"/>
            <a:ext cx="104775" cy="41751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9" name="Line 49"/>
          <p:cNvSpPr>
            <a:spLocks noChangeShapeType="1"/>
          </p:cNvSpPr>
          <p:nvPr/>
        </p:nvSpPr>
        <p:spPr bwMode="auto">
          <a:xfrm flipV="1">
            <a:off x="3262313" y="5381625"/>
            <a:ext cx="795337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0" name="Line 50"/>
          <p:cNvSpPr>
            <a:spLocks noChangeShapeType="1"/>
          </p:cNvSpPr>
          <p:nvPr/>
        </p:nvSpPr>
        <p:spPr bwMode="auto">
          <a:xfrm>
            <a:off x="3252788" y="5792788"/>
            <a:ext cx="1268412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1" name="Oval 51"/>
          <p:cNvSpPr>
            <a:spLocks noChangeArrowheads="1"/>
          </p:cNvSpPr>
          <p:nvPr/>
        </p:nvSpPr>
        <p:spPr bwMode="auto">
          <a:xfrm>
            <a:off x="5359400" y="5211763"/>
            <a:ext cx="138113" cy="763587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2" name="Rectangle 52"/>
          <p:cNvSpPr>
            <a:spLocks noChangeArrowheads="1"/>
          </p:cNvSpPr>
          <p:nvPr/>
        </p:nvSpPr>
        <p:spPr bwMode="auto">
          <a:xfrm>
            <a:off x="5326063" y="5199063"/>
            <a:ext cx="96837" cy="781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3" name="Oval 53"/>
          <p:cNvSpPr>
            <a:spLocks noChangeArrowheads="1"/>
          </p:cNvSpPr>
          <p:nvPr/>
        </p:nvSpPr>
        <p:spPr bwMode="auto">
          <a:xfrm>
            <a:off x="4460875" y="5211763"/>
            <a:ext cx="139700" cy="763587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4" name="Line 54"/>
          <p:cNvSpPr>
            <a:spLocks noChangeShapeType="1"/>
          </p:cNvSpPr>
          <p:nvPr/>
        </p:nvSpPr>
        <p:spPr bwMode="auto">
          <a:xfrm>
            <a:off x="4533900" y="5216525"/>
            <a:ext cx="9064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5" name="Line 55"/>
          <p:cNvSpPr>
            <a:spLocks noChangeShapeType="1"/>
          </p:cNvSpPr>
          <p:nvPr/>
        </p:nvSpPr>
        <p:spPr bwMode="auto">
          <a:xfrm>
            <a:off x="4522788" y="5986463"/>
            <a:ext cx="904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6" name="Oval 56"/>
          <p:cNvSpPr>
            <a:spLocks noChangeArrowheads="1"/>
          </p:cNvSpPr>
          <p:nvPr/>
        </p:nvSpPr>
        <p:spPr bwMode="auto">
          <a:xfrm>
            <a:off x="5402263" y="5462588"/>
            <a:ext cx="104775" cy="274637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7" name="Oval 57"/>
          <p:cNvSpPr>
            <a:spLocks noChangeArrowheads="1"/>
          </p:cNvSpPr>
          <p:nvPr/>
        </p:nvSpPr>
        <p:spPr bwMode="auto">
          <a:xfrm>
            <a:off x="6096000" y="5465763"/>
            <a:ext cx="90488" cy="2667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8" name="Rectangle 58"/>
          <p:cNvSpPr>
            <a:spLocks noChangeArrowheads="1"/>
          </p:cNvSpPr>
          <p:nvPr/>
        </p:nvSpPr>
        <p:spPr bwMode="auto">
          <a:xfrm>
            <a:off x="6073775" y="5459413"/>
            <a:ext cx="71438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9" name="Line 59"/>
          <p:cNvSpPr>
            <a:spLocks noChangeShapeType="1"/>
          </p:cNvSpPr>
          <p:nvPr/>
        </p:nvSpPr>
        <p:spPr bwMode="auto">
          <a:xfrm>
            <a:off x="5454650" y="5732463"/>
            <a:ext cx="6842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0" name="Line 60"/>
          <p:cNvSpPr>
            <a:spLocks noChangeShapeType="1"/>
          </p:cNvSpPr>
          <p:nvPr/>
        </p:nvSpPr>
        <p:spPr bwMode="auto">
          <a:xfrm flipV="1">
            <a:off x="5462588" y="5461000"/>
            <a:ext cx="688975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2" name="Oval 62"/>
          <p:cNvSpPr>
            <a:spLocks noChangeArrowheads="1"/>
          </p:cNvSpPr>
          <p:nvPr/>
        </p:nvSpPr>
        <p:spPr bwMode="auto">
          <a:xfrm>
            <a:off x="5126038" y="4368800"/>
            <a:ext cx="103187" cy="47466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3" name="Rectangle 63"/>
          <p:cNvSpPr>
            <a:spLocks noChangeArrowheads="1"/>
          </p:cNvSpPr>
          <p:nvPr/>
        </p:nvSpPr>
        <p:spPr bwMode="auto">
          <a:xfrm>
            <a:off x="5100638" y="4357688"/>
            <a:ext cx="82550" cy="500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4" name="Oval 64"/>
          <p:cNvSpPr>
            <a:spLocks noChangeArrowheads="1"/>
          </p:cNvSpPr>
          <p:nvPr/>
        </p:nvSpPr>
        <p:spPr bwMode="auto">
          <a:xfrm>
            <a:off x="4476750" y="4368800"/>
            <a:ext cx="103188" cy="4667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5" name="Line 65"/>
          <p:cNvSpPr>
            <a:spLocks noChangeShapeType="1"/>
          </p:cNvSpPr>
          <p:nvPr/>
        </p:nvSpPr>
        <p:spPr bwMode="auto">
          <a:xfrm>
            <a:off x="4533900" y="4368800"/>
            <a:ext cx="666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6" name="Line 66"/>
          <p:cNvSpPr>
            <a:spLocks noChangeShapeType="1"/>
          </p:cNvSpPr>
          <p:nvPr/>
        </p:nvSpPr>
        <p:spPr bwMode="auto">
          <a:xfrm>
            <a:off x="4530725" y="4840288"/>
            <a:ext cx="666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2" name="Oval 82"/>
          <p:cNvSpPr>
            <a:spLocks noChangeArrowheads="1"/>
          </p:cNvSpPr>
          <p:nvPr/>
        </p:nvSpPr>
        <p:spPr bwMode="auto">
          <a:xfrm rot="-5400000">
            <a:off x="4239419" y="5153819"/>
            <a:ext cx="103187" cy="4667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4" name="Line 84"/>
          <p:cNvSpPr>
            <a:spLocks noChangeShapeType="1"/>
          </p:cNvSpPr>
          <p:nvPr/>
        </p:nvSpPr>
        <p:spPr bwMode="auto">
          <a:xfrm rot="5400000" flipH="1">
            <a:off x="4345781" y="5020469"/>
            <a:ext cx="3651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5" name="Line 85"/>
          <p:cNvSpPr>
            <a:spLocks noChangeShapeType="1"/>
          </p:cNvSpPr>
          <p:nvPr/>
        </p:nvSpPr>
        <p:spPr bwMode="auto">
          <a:xfrm flipV="1">
            <a:off x="4057650" y="4648200"/>
            <a:ext cx="0" cy="739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7" name="Line 87"/>
          <p:cNvSpPr>
            <a:spLocks noChangeShapeType="1"/>
          </p:cNvSpPr>
          <p:nvPr/>
        </p:nvSpPr>
        <p:spPr bwMode="auto">
          <a:xfrm flipV="1">
            <a:off x="4057650" y="4357688"/>
            <a:ext cx="463550" cy="2905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8" name="Group 88"/>
          <p:cNvGrpSpPr>
            <a:grpSpLocks/>
          </p:cNvGrpSpPr>
          <p:nvPr/>
        </p:nvGrpSpPr>
        <p:grpSpPr bwMode="auto">
          <a:xfrm>
            <a:off x="3590925" y="2266950"/>
            <a:ext cx="3498850" cy="1517650"/>
            <a:chOff x="2262" y="1428"/>
            <a:chExt cx="2204" cy="956"/>
          </a:xfrm>
        </p:grpSpPr>
        <p:sp>
          <p:nvSpPr>
            <p:cNvPr id="286749" name="Oval 29"/>
            <p:cNvSpPr>
              <a:spLocks noChangeArrowheads="1"/>
            </p:cNvSpPr>
            <p:nvPr/>
          </p:nvSpPr>
          <p:spPr bwMode="auto">
            <a:xfrm>
              <a:off x="2885" y="1670"/>
              <a:ext cx="96" cy="514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2" name="Rectangle 32"/>
            <p:cNvSpPr>
              <a:spLocks noChangeArrowheads="1"/>
            </p:cNvSpPr>
            <p:nvPr/>
          </p:nvSpPr>
          <p:spPr bwMode="auto">
            <a:xfrm>
              <a:off x="2861" y="1648"/>
              <a:ext cx="77" cy="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0" name="Oval 10"/>
            <p:cNvSpPr>
              <a:spLocks noChangeArrowheads="1"/>
            </p:cNvSpPr>
            <p:nvPr/>
          </p:nvSpPr>
          <p:spPr bwMode="auto">
            <a:xfrm>
              <a:off x="2262" y="1672"/>
              <a:ext cx="96" cy="512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1" name="Line 11"/>
            <p:cNvSpPr>
              <a:spLocks noChangeShapeType="1"/>
            </p:cNvSpPr>
            <p:nvPr/>
          </p:nvSpPr>
          <p:spPr bwMode="auto">
            <a:xfrm flipV="1">
              <a:off x="2309" y="1669"/>
              <a:ext cx="623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2" name="Line 12"/>
            <p:cNvSpPr>
              <a:spLocks noChangeShapeType="1"/>
            </p:cNvSpPr>
            <p:nvPr/>
          </p:nvSpPr>
          <p:spPr bwMode="auto">
            <a:xfrm>
              <a:off x="2314" y="218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4" name="Oval 34"/>
            <p:cNvSpPr>
              <a:spLocks noChangeArrowheads="1"/>
            </p:cNvSpPr>
            <p:nvPr/>
          </p:nvSpPr>
          <p:spPr bwMode="auto">
            <a:xfrm>
              <a:off x="3712" y="1444"/>
              <a:ext cx="127" cy="9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6" name="Rectangle 36"/>
            <p:cNvSpPr>
              <a:spLocks noChangeArrowheads="1"/>
            </p:cNvSpPr>
            <p:nvPr/>
          </p:nvSpPr>
          <p:spPr bwMode="auto">
            <a:xfrm>
              <a:off x="3682" y="1428"/>
              <a:ext cx="88" cy="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5" name="Oval 15"/>
            <p:cNvSpPr>
              <a:spLocks noChangeArrowheads="1"/>
            </p:cNvSpPr>
            <p:nvPr/>
          </p:nvSpPr>
          <p:spPr bwMode="auto">
            <a:xfrm>
              <a:off x="2894" y="1444"/>
              <a:ext cx="127" cy="9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>
              <a:off x="2960" y="1450"/>
              <a:ext cx="8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>
              <a:off x="2950" y="2374"/>
              <a:ext cx="8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9" name="Oval 19"/>
            <p:cNvSpPr>
              <a:spLocks noChangeArrowheads="1"/>
            </p:cNvSpPr>
            <p:nvPr/>
          </p:nvSpPr>
          <p:spPr bwMode="auto">
            <a:xfrm>
              <a:off x="3751" y="1751"/>
              <a:ext cx="96" cy="3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2" name="Oval 42"/>
            <p:cNvSpPr>
              <a:spLocks noChangeArrowheads="1"/>
            </p:cNvSpPr>
            <p:nvPr/>
          </p:nvSpPr>
          <p:spPr bwMode="auto">
            <a:xfrm>
              <a:off x="4384" y="1755"/>
              <a:ext cx="82" cy="326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3" name="Rectangle 43"/>
            <p:cNvSpPr>
              <a:spLocks noChangeArrowheads="1"/>
            </p:cNvSpPr>
            <p:nvPr/>
          </p:nvSpPr>
          <p:spPr bwMode="auto">
            <a:xfrm>
              <a:off x="4364" y="1747"/>
              <a:ext cx="65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 flipV="1">
              <a:off x="3807" y="1749"/>
              <a:ext cx="627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>
              <a:off x="3799" y="208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16" name="Text Box 96"/>
          <p:cNvSpPr txBox="1">
            <a:spLocks noChangeArrowheads="1"/>
          </p:cNvSpPr>
          <p:nvPr/>
        </p:nvSpPr>
        <p:spPr bwMode="auto">
          <a:xfrm>
            <a:off x="1130300" y="5260975"/>
            <a:ext cx="1219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Voice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Excitation</a:t>
            </a:r>
            <a:endParaRPr lang="en-US" altLang="en-US"/>
          </a:p>
        </p:txBody>
      </p:sp>
      <p:grpSp>
        <p:nvGrpSpPr>
          <p:cNvPr id="286817" name="Group 97"/>
          <p:cNvGrpSpPr>
            <a:grpSpLocks/>
          </p:cNvGrpSpPr>
          <p:nvPr/>
        </p:nvGrpSpPr>
        <p:grpSpPr bwMode="auto">
          <a:xfrm>
            <a:off x="2286000" y="5543550"/>
            <a:ext cx="876300" cy="74613"/>
            <a:chOff x="1596" y="2424"/>
            <a:chExt cx="912" cy="0"/>
          </a:xfrm>
        </p:grpSpPr>
        <p:sp>
          <p:nvSpPr>
            <p:cNvPr id="286818" name="Line 98"/>
            <p:cNvSpPr>
              <a:spLocks noChangeShapeType="1"/>
            </p:cNvSpPr>
            <p:nvPr/>
          </p:nvSpPr>
          <p:spPr bwMode="auto">
            <a:xfrm>
              <a:off x="1596" y="2424"/>
              <a:ext cx="91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9" name="Line 99"/>
            <p:cNvSpPr>
              <a:spLocks noChangeShapeType="1"/>
            </p:cNvSpPr>
            <p:nvPr/>
          </p:nvSpPr>
          <p:spPr bwMode="auto">
            <a:xfrm>
              <a:off x="2016" y="2424"/>
              <a:ext cx="132" cy="0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7096125" y="3015501"/>
            <a:ext cx="1447800" cy="10274"/>
            <a:chOff x="1596" y="2424"/>
            <a:chExt cx="912" cy="10274"/>
          </a:xfrm>
        </p:grpSpPr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1596" y="2424"/>
              <a:ext cx="91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037" y="2424"/>
              <a:ext cx="111" cy="10274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 rot="19525452">
            <a:off x="6138861" y="5391096"/>
            <a:ext cx="700088" cy="10274"/>
            <a:chOff x="6210104" y="5593976"/>
            <a:chExt cx="700088" cy="10274"/>
          </a:xfrm>
        </p:grpSpPr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6210104" y="5593976"/>
              <a:ext cx="700088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6478677" y="5593976"/>
              <a:ext cx="176213" cy="10274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8"/>
          <p:cNvSpPr>
            <a:spLocks noChangeShapeType="1"/>
          </p:cNvSpPr>
          <p:nvPr/>
        </p:nvSpPr>
        <p:spPr bwMode="auto">
          <a:xfrm rot="1821796" flipV="1">
            <a:off x="5241836" y="4670901"/>
            <a:ext cx="1568963" cy="280239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rot="1821796">
            <a:off x="5965381" y="4804002"/>
            <a:ext cx="116948" cy="2109"/>
          </a:xfrm>
          <a:prstGeom prst="line">
            <a:avLst/>
          </a:prstGeom>
          <a:noFill/>
          <a:ln w="57150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64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Formant frequencies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658100" cy="4324350"/>
          </a:xfrm>
        </p:spPr>
        <p:txBody>
          <a:bodyPr/>
          <a:lstStyle/>
          <a:p>
            <a:pPr eaLnBrk="1" hangingPunct="1"/>
            <a:r>
              <a:rPr lang="en-US" altLang="en-US" dirty="0"/>
              <a:t>Peterson - Barney data (note the “vowel triangle”)</a:t>
            </a:r>
          </a:p>
        </p:txBody>
      </p:sp>
      <p:pic>
        <p:nvPicPr>
          <p:cNvPr id="88068" name="Picture 7" descr="D:\lectures\voice\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11326"/>
            <a:ext cx="5414963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Line 8"/>
          <p:cNvSpPr>
            <a:spLocks noChangeShapeType="1"/>
          </p:cNvSpPr>
          <p:nvPr/>
        </p:nvSpPr>
        <p:spPr bwMode="auto">
          <a:xfrm flipH="1" flipV="1">
            <a:off x="2286000" y="3124200"/>
            <a:ext cx="1828800" cy="23129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Line 9"/>
          <p:cNvSpPr>
            <a:spLocks noChangeShapeType="1"/>
          </p:cNvSpPr>
          <p:nvPr/>
        </p:nvSpPr>
        <p:spPr bwMode="auto">
          <a:xfrm>
            <a:off x="2286000" y="3124200"/>
            <a:ext cx="0" cy="27622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Line 10"/>
          <p:cNvSpPr>
            <a:spLocks noChangeShapeType="1"/>
          </p:cNvSpPr>
          <p:nvPr/>
        </p:nvSpPr>
        <p:spPr bwMode="auto">
          <a:xfrm flipV="1">
            <a:off x="2286000" y="5437188"/>
            <a:ext cx="1828800" cy="449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69F8A40-1FEA-442D-8C1C-FB3457CF1B7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TextBox 8"/>
          <p:cNvSpPr txBox="1">
            <a:spLocks noChangeArrowheads="1"/>
          </p:cNvSpPr>
          <p:nvPr/>
        </p:nvSpPr>
        <p:spPr bwMode="auto">
          <a:xfrm>
            <a:off x="6637338" y="5991225"/>
            <a:ext cx="61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1</a:t>
            </a:r>
          </a:p>
        </p:txBody>
      </p:sp>
      <p:sp>
        <p:nvSpPr>
          <p:cNvPr id="88074" name="TextBox 9"/>
          <p:cNvSpPr txBox="1">
            <a:spLocks noChangeArrowheads="1"/>
          </p:cNvSpPr>
          <p:nvPr/>
        </p:nvSpPr>
        <p:spPr bwMode="auto">
          <a:xfrm>
            <a:off x="688975" y="1776413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3634" y="2623930"/>
            <a:ext cx="1500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AE = hat</a:t>
            </a:r>
          </a:p>
          <a:p>
            <a:r>
              <a:rPr lang="en-US" sz="1800" dirty="0">
                <a:latin typeface="+mn-lt"/>
              </a:rPr>
              <a:t>AH = hut</a:t>
            </a:r>
          </a:p>
          <a:p>
            <a:r>
              <a:rPr lang="en-US" sz="1800" dirty="0">
                <a:latin typeface="+mn-lt"/>
              </a:rPr>
              <a:t>AO = ought</a:t>
            </a:r>
          </a:p>
          <a:p>
            <a:r>
              <a:rPr lang="en-US" sz="1800" dirty="0">
                <a:latin typeface="+mn-lt"/>
              </a:rPr>
              <a:t>EH = head</a:t>
            </a:r>
          </a:p>
          <a:p>
            <a:r>
              <a:rPr lang="en-US" sz="1800" dirty="0">
                <a:latin typeface="+mn-lt"/>
              </a:rPr>
              <a:t>ER = hurt</a:t>
            </a:r>
          </a:p>
          <a:p>
            <a:r>
              <a:rPr lang="en-US" sz="1800" dirty="0">
                <a:latin typeface="+mn-lt"/>
              </a:rPr>
              <a:t>IH = hit</a:t>
            </a:r>
          </a:p>
          <a:p>
            <a:r>
              <a:rPr lang="en-US" sz="1800" dirty="0">
                <a:latin typeface="+mn-lt"/>
              </a:rPr>
              <a:t>IY = heat</a:t>
            </a:r>
          </a:p>
          <a:p>
            <a:r>
              <a:rPr lang="en-US" sz="1800" dirty="0">
                <a:latin typeface="+mn-lt"/>
              </a:rPr>
              <a:t>UH = hood</a:t>
            </a:r>
          </a:p>
          <a:p>
            <a:r>
              <a:rPr lang="en-US" sz="1800" dirty="0">
                <a:latin typeface="+mn-lt"/>
              </a:rPr>
              <a:t>UW = who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Sonograms</a:t>
            </a:r>
          </a:p>
        </p:txBody>
      </p:sp>
      <p:pic>
        <p:nvPicPr>
          <p:cNvPr id="89091" name="Picture 4" descr="D:\lectures\voice\s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" y="1163045"/>
            <a:ext cx="7964488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F897C4-CFD8-465B-BE57-08E4996B469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450056" y="5751239"/>
            <a:ext cx="7658100" cy="9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Which sounds are voiced?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Where is the pitch? 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Where are the formants?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b="0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4256" y="165100"/>
            <a:ext cx="809063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Simple model for speech generation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38300"/>
            <a:ext cx="7700962" cy="4324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486400" y="3354388"/>
            <a:ext cx="1600200" cy="1066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2"/>
                </a:solidFill>
              </a:rPr>
              <a:t>synthesis</a:t>
            </a:r>
          </a:p>
          <a:p>
            <a:pPr algn="ctr" eaLnBrk="1" hangingPunct="1"/>
            <a:r>
              <a:rPr lang="en-US" altLang="en-US" sz="2000" dirty="0">
                <a:solidFill>
                  <a:schemeClr val="bg2"/>
                </a:solidFill>
              </a:rPr>
              <a:t>filter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1066800" y="4572000"/>
            <a:ext cx="1924050" cy="7096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White Noise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Generator</a:t>
            </a:r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>
            <a:off x="2990850" y="5029200"/>
            <a:ext cx="7556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 flipV="1">
            <a:off x="3733800" y="4292600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5"/>
          <p:cNvSpPr txBox="1">
            <a:spLocks noChangeArrowheads="1"/>
          </p:cNvSpPr>
          <p:nvPr/>
        </p:nvSpPr>
        <p:spPr bwMode="auto">
          <a:xfrm>
            <a:off x="1079500" y="1638300"/>
            <a:ext cx="1924050" cy="710259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Pulse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Generator</a:t>
            </a:r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>
            <a:off x="3003550" y="2093913"/>
            <a:ext cx="742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3746500" y="2081213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Freeform 11"/>
          <p:cNvSpPr>
            <a:spLocks/>
          </p:cNvSpPr>
          <p:nvPr/>
        </p:nvSpPr>
        <p:spPr bwMode="auto">
          <a:xfrm>
            <a:off x="3746500" y="2970213"/>
            <a:ext cx="673100" cy="915987"/>
          </a:xfrm>
          <a:custGeom>
            <a:avLst/>
            <a:gdLst>
              <a:gd name="T0" fmla="*/ 0 w 288"/>
              <a:gd name="T1" fmla="*/ 0 h 312"/>
              <a:gd name="T2" fmla="*/ 2147483647 w 288"/>
              <a:gd name="T3" fmla="*/ 2147483647 h 312"/>
              <a:gd name="T4" fmla="*/ 0 60000 65536"/>
              <a:gd name="T5" fmla="*/ 0 60000 65536"/>
              <a:gd name="T6" fmla="*/ 0 w 288"/>
              <a:gd name="T7" fmla="*/ 0 h 312"/>
              <a:gd name="T8" fmla="*/ 288 w 288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312">
                <a:moveTo>
                  <a:pt x="0" y="0"/>
                </a:moveTo>
                <a:lnTo>
                  <a:pt x="288" y="312"/>
                </a:ln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4"/>
          <p:cNvSpPr>
            <a:spLocks noChangeArrowheads="1"/>
          </p:cNvSpPr>
          <p:nvPr/>
        </p:nvSpPr>
        <p:spPr bwMode="auto">
          <a:xfrm>
            <a:off x="3657600" y="4267200"/>
            <a:ext cx="152400" cy="1539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5" name="Oval 15"/>
          <p:cNvSpPr>
            <a:spLocks noChangeArrowheads="1"/>
          </p:cNvSpPr>
          <p:nvPr/>
        </p:nvSpPr>
        <p:spPr bwMode="auto">
          <a:xfrm>
            <a:off x="3670300" y="281781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4419600" y="3886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Text Box 17"/>
          <p:cNvSpPr txBox="1">
            <a:spLocks noChangeArrowheads="1"/>
          </p:cNvSpPr>
          <p:nvPr/>
        </p:nvSpPr>
        <p:spPr bwMode="auto">
          <a:xfrm>
            <a:off x="3043238" y="3375025"/>
            <a:ext cx="1101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U/V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switch</a:t>
            </a:r>
            <a:endParaRPr lang="en-US" altLang="en-US" sz="2000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7086600" y="3886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21"/>
          <p:cNvSpPr>
            <a:spLocks noChangeShapeType="1"/>
          </p:cNvSpPr>
          <p:nvPr/>
        </p:nvSpPr>
        <p:spPr bwMode="auto">
          <a:xfrm>
            <a:off x="3200400" y="2093913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22"/>
          <p:cNvSpPr>
            <a:spLocks noChangeShapeType="1"/>
          </p:cNvSpPr>
          <p:nvPr/>
        </p:nvSpPr>
        <p:spPr bwMode="auto">
          <a:xfrm>
            <a:off x="3200400" y="5029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23"/>
          <p:cNvSpPr>
            <a:spLocks noChangeShapeType="1"/>
          </p:cNvSpPr>
          <p:nvPr/>
        </p:nvSpPr>
        <p:spPr bwMode="auto">
          <a:xfrm>
            <a:off x="4864100" y="3886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4"/>
          <p:cNvSpPr>
            <a:spLocks noChangeShapeType="1"/>
          </p:cNvSpPr>
          <p:nvPr/>
        </p:nvSpPr>
        <p:spPr bwMode="auto">
          <a:xfrm>
            <a:off x="7467600" y="3886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TextBox 20"/>
          <p:cNvSpPr txBox="1">
            <a:spLocks noChangeArrowheads="1"/>
          </p:cNvSpPr>
          <p:nvPr/>
        </p:nvSpPr>
        <p:spPr bwMode="auto">
          <a:xfrm>
            <a:off x="4694237" y="3262312"/>
            <a:ext cx="73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G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6773A0B-A626-4382-8A7E-B334ED9CC98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166100" y="3555999"/>
            <a:ext cx="73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19075"/>
            <a:ext cx="1866900" cy="51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5182354"/>
            <a:ext cx="1728091" cy="792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44" y="2592206"/>
            <a:ext cx="1529556" cy="7494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LPC Model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74787"/>
            <a:ext cx="8496835" cy="487464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000" dirty="0"/>
              <a:t>This model was invented by </a:t>
            </a:r>
            <a:r>
              <a:rPr lang="en-US" altLang="en-US" sz="2000" dirty="0" err="1"/>
              <a:t>Bishnu</a:t>
            </a:r>
            <a:r>
              <a:rPr lang="en-US" altLang="en-US" sz="2000" dirty="0"/>
              <a:t> Atal (Bell Labs) in 1960s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pulse generator produces a harmonic rich periodic impulse train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/>
              <a:t>white noise generator produces a random signal 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/>
              <a:t>U/V switch chooses between voiced and unvoiced excitation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dirty="0"/>
              <a:t>varying gain allows to speak loudly or softly</a:t>
            </a:r>
          </a:p>
          <a:p>
            <a:pPr marL="0" indent="0" defTabSz="461963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		(typically placed before the filter)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/>
              <a:t>LPC filter amplifies formant frequencies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/>
              <a:t>     	(no zeros but peaks - all-pole or AR IIR filter)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Note: standard LPC doesn’t work well for nasals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	destructive interference creates zeros in the frequency response</a:t>
            </a: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/>
              <a:t>output resembles true speech to within </a:t>
            </a:r>
            <a:r>
              <a:rPr lang="en-US" altLang="en-US" dirty="0"/>
              <a:t>modeling </a:t>
            </a:r>
            <a:r>
              <a:rPr lang="en-US" altLang="en-US" sz="2000" dirty="0"/>
              <a:t>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67CF0A8-1646-469D-9E64-947A90E4492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LPC compress speech?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36" y="1151146"/>
            <a:ext cx="8260691" cy="48708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estimate the number of bits/second required to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capture speech (for transmission or storage) using the LPC model</a:t>
            </a:r>
          </a:p>
          <a:p>
            <a:pPr defTabSz="461963"/>
            <a:r>
              <a:rPr lang="en-US" dirty="0"/>
              <a:t>we need to model several times per phoneme</a:t>
            </a:r>
          </a:p>
          <a:p>
            <a:pPr lvl="1" defTabSz="461963">
              <a:spcBef>
                <a:spcPts val="0"/>
              </a:spcBef>
            </a:pPr>
            <a:r>
              <a:rPr lang="en-US" sz="1800" dirty="0"/>
              <a:t>no-one can produce more than a few phonemes per second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20-100 frames per second is reasonable, let’s assume 25</a:t>
            </a:r>
          </a:p>
          <a:p>
            <a:pPr defTabSz="461963"/>
            <a:r>
              <a:rPr lang="en-US" dirty="0"/>
              <a:t>we need to specify the pitch </a:t>
            </a:r>
            <a:r>
              <a:rPr lang="en-US" sz="1800" dirty="0"/>
              <a:t>(between 50 and 400) </a:t>
            </a:r>
            <a:r>
              <a:rPr lang="en-US" dirty="0"/>
              <a:t>in Hz 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1 byte is more than enough </a:t>
            </a:r>
            <a:r>
              <a:rPr lang="en-US" sz="1800" dirty="0"/>
              <a:t>(no-one hears the difference of 1 Hz!)</a:t>
            </a:r>
          </a:p>
          <a:p>
            <a:pPr defTabSz="461963"/>
            <a:r>
              <a:rPr lang="en-US" dirty="0"/>
              <a:t>we need 1 bit for the U/V switch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but don’t have to waste a bit </a:t>
            </a:r>
          </a:p>
          <a:p>
            <a:pPr marL="457200" lvl="1" indent="0" defTabSz="461963">
              <a:spcBef>
                <a:spcPts val="0"/>
              </a:spcBef>
              <a:buNone/>
            </a:pPr>
            <a:r>
              <a:rPr lang="en-US" dirty="0"/>
              <a:t>		since we can encode as pitch with zero frequency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we need to capture the gain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1 byte is enough </a:t>
            </a:r>
            <a:r>
              <a:rPr lang="en-US" sz="1800" dirty="0"/>
              <a:t>(our ear is not that sensitive to small gain changes)</a:t>
            </a:r>
          </a:p>
          <a:p>
            <a:pPr marL="400050" defTabSz="461963"/>
            <a:r>
              <a:rPr lang="en-US" dirty="0"/>
              <a:t>the AR filter has 4 formants</a:t>
            </a:r>
          </a:p>
          <a:p>
            <a:pPr marL="800100" lvl="1" defTabSz="461963">
              <a:spcBef>
                <a:spcPts val="0"/>
              </a:spcBef>
            </a:pPr>
            <a:r>
              <a:rPr lang="en-US" dirty="0"/>
              <a:t>so we need 8 values (4 frequencies and 4 amplitudes or 8 poles)</a:t>
            </a:r>
          </a:p>
          <a:p>
            <a:pPr marL="514350" lvl="1" indent="0" defTabSz="461963">
              <a:spcBef>
                <a:spcPts val="0"/>
              </a:spcBef>
              <a:buNone/>
            </a:pPr>
            <a:r>
              <a:rPr lang="en-US" dirty="0"/>
              <a:t>	and once again will assume 1 byte for each</a:t>
            </a:r>
          </a:p>
          <a:p>
            <a:pPr marL="114300" indent="0" defTabSz="461963">
              <a:buNone/>
            </a:pPr>
            <a:r>
              <a:rPr lang="en-US" dirty="0"/>
              <a:t>Altogether we need 25 * (10 bytes * 8 bits/byte) = 2000 bits/sec</a:t>
            </a:r>
          </a:p>
          <a:p>
            <a:pPr marL="114300" indent="0" defTabSz="461963">
              <a:spcBef>
                <a:spcPts val="0"/>
              </a:spcBef>
              <a:buNone/>
            </a:pPr>
            <a:r>
              <a:rPr lang="en-US" dirty="0"/>
              <a:t>	much better than 128,000 bits/sec</a:t>
            </a:r>
          </a:p>
          <a:p>
            <a:pPr marL="400050" defTabSz="4619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538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79176"/>
                <a:ext cx="7772400" cy="4627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Why is this model called </a:t>
                </a:r>
                <a:r>
                  <a:rPr lang="en-US" b="1" dirty="0"/>
                  <a:t>L</a:t>
                </a:r>
                <a:r>
                  <a:rPr lang="en-US" dirty="0"/>
                  <a:t>inear </a:t>
                </a:r>
                <a:r>
                  <a:rPr lang="en-US" b="1" dirty="0"/>
                  <a:t>P</a:t>
                </a:r>
                <a:r>
                  <a:rPr lang="en-US" dirty="0"/>
                  <a:t>redictive </a:t>
                </a:r>
                <a:r>
                  <a:rPr lang="en-US" b="1" dirty="0"/>
                  <a:t>C</a:t>
                </a:r>
                <a:r>
                  <a:rPr lang="en-US" dirty="0"/>
                  <a:t>oding ?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b="1" dirty="0"/>
                  <a:t>synthesis filter </a:t>
                </a:r>
                <a:r>
                  <a:rPr lang="en-US" dirty="0"/>
                  <a:t>performs</a:t>
                </a:r>
              </a:p>
              <a:p>
                <a:pPr marL="0" indent="0">
                  <a:buNone/>
                </a:pPr>
                <a:r>
                  <a:rPr lang="en-US" altLang="he-IL" noProof="1"/>
                  <a:t>		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he-IL" sz="3200" i="1" noProof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he-IL" sz="3200" b="0" i="0" noProof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he-IL" sz="2800" baseline="-25000" noProof="1"/>
                  <a:t>n</a:t>
                </a:r>
                <a:r>
                  <a:rPr lang="en-US" altLang="he-IL" sz="2800" noProof="1"/>
                  <a:t>  = </a:t>
                </a:r>
                <a:r>
                  <a:rPr lang="en-US" altLang="en-US" sz="2800" dirty="0"/>
                  <a:t>  </a:t>
                </a:r>
                <a:r>
                  <a:rPr lang="en-US" altLang="he-IL" sz="3600" noProof="1">
                    <a:latin typeface="Symbol" panose="05050102010706020507" pitchFamily="18" charset="2"/>
                  </a:rPr>
                  <a:t>S</a:t>
                </a:r>
                <a:r>
                  <a:rPr lang="en-US" altLang="he-IL" sz="2800" baseline="-25000" noProof="1"/>
                  <a:t>m</a:t>
                </a:r>
                <a:r>
                  <a:rPr lang="en-US" altLang="he-IL" sz="3600" noProof="1">
                    <a:latin typeface="Symbol" panose="05050102010706020507" pitchFamily="18" charset="2"/>
                  </a:rPr>
                  <a:t> </a:t>
                </a:r>
                <a:r>
                  <a:rPr lang="en-US" altLang="he-IL" sz="2800" noProof="1"/>
                  <a:t> b</a:t>
                </a:r>
                <a:r>
                  <a:rPr lang="en-US" altLang="he-IL" sz="2800" baseline="-25000" noProof="1"/>
                  <a:t>m</a:t>
                </a:r>
                <a:r>
                  <a:rPr lang="en-US" altLang="he-IL" sz="2800" noProof="1"/>
                  <a:t> s</a:t>
                </a:r>
                <a:r>
                  <a:rPr lang="en-US" altLang="he-IL" sz="2800" baseline="-25000" noProof="1"/>
                  <a:t>n-m</a:t>
                </a:r>
              </a:p>
              <a:p>
                <a:pPr marL="0" indent="0">
                  <a:buNone/>
                </a:pPr>
                <a:r>
                  <a:rPr lang="en-US" dirty="0"/>
                  <a:t>which predicts the next signal sample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based on a linear combination of previous samples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Most of the time we can forget about the glottal excitation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but this introduces an error </a:t>
                </a:r>
                <a:r>
                  <a:rPr lang="en-US" altLang="he-IL" noProof="1"/>
                  <a:t>e</a:t>
                </a:r>
                <a:r>
                  <a:rPr lang="en-US" altLang="he-IL" baseline="-25000" noProof="1"/>
                  <a:t>n</a:t>
                </a: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So we define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altLang="he-IL" sz="2400" noProof="1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he-IL" sz="3200" i="1" noProof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he-IL" sz="3200" noProof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he-IL" sz="2800" baseline="-25000" noProof="1"/>
                  <a:t>n</a:t>
                </a:r>
                <a:r>
                  <a:rPr lang="en-US" altLang="he-IL" sz="2800" noProof="1"/>
                  <a:t>  = </a:t>
                </a:r>
                <a:r>
                  <a:rPr lang="en-US" altLang="en-US" sz="2800" dirty="0"/>
                  <a:t> </a:t>
                </a:r>
                <a:r>
                  <a:rPr lang="en-US" altLang="he-IL" sz="3200" noProof="1"/>
                  <a:t>e</a:t>
                </a:r>
                <a:r>
                  <a:rPr lang="en-US" altLang="he-IL" sz="3600" baseline="-25000" noProof="1"/>
                  <a:t>n</a:t>
                </a:r>
                <a:r>
                  <a:rPr lang="en-US" altLang="he-IL" sz="2800" baseline="-25000" noProof="1"/>
                  <a:t>  </a:t>
                </a:r>
                <a:r>
                  <a:rPr lang="en-US" altLang="he-IL" sz="2800" noProof="1"/>
                  <a:t>+ </a:t>
                </a:r>
                <a:r>
                  <a:rPr lang="en-US" altLang="en-US" sz="2800" dirty="0"/>
                  <a:t> </a:t>
                </a:r>
                <a:r>
                  <a:rPr lang="en-US" altLang="he-IL" sz="3600" noProof="1">
                    <a:latin typeface="Symbol" panose="05050102010706020507" pitchFamily="18" charset="2"/>
                  </a:rPr>
                  <a:t>S</a:t>
                </a:r>
                <a:r>
                  <a:rPr lang="en-US" altLang="he-IL" sz="2800" baseline="-25000" noProof="1"/>
                  <a:t>m</a:t>
                </a:r>
                <a:r>
                  <a:rPr lang="en-US" altLang="he-IL" sz="3600" noProof="1">
                    <a:latin typeface="Symbol" panose="05050102010706020507" pitchFamily="18" charset="2"/>
                  </a:rPr>
                  <a:t> </a:t>
                </a:r>
                <a:r>
                  <a:rPr lang="en-US" altLang="he-IL" sz="2800" noProof="1"/>
                  <a:t> b</a:t>
                </a:r>
                <a:r>
                  <a:rPr lang="en-US" altLang="he-IL" sz="2800" baseline="-25000" noProof="1"/>
                  <a:t>m</a:t>
                </a:r>
                <a:r>
                  <a:rPr lang="en-US" altLang="he-IL" sz="2800" noProof="1"/>
                  <a:t> s</a:t>
                </a:r>
                <a:r>
                  <a:rPr lang="en-US" altLang="he-IL" sz="2800" baseline="-25000" noProof="1"/>
                  <a:t>n-m</a:t>
                </a:r>
                <a:endParaRPr lang="en-US" altLang="he-IL" baseline="-25000" noProof="1"/>
              </a:p>
              <a:p>
                <a:pPr marL="0" indent="0">
                  <a:spcBef>
                    <a:spcPts val="180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This defines a classic AR model, solvable using Yule-Walker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79176"/>
                <a:ext cx="7772400" cy="4627937"/>
              </a:xfrm>
              <a:blipFill rotWithShape="0">
                <a:blip r:embed="rId2"/>
                <a:stretch>
                  <a:fillRect l="-863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7478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frame of speech samples (x</a:t>
            </a:r>
            <a:r>
              <a:rPr lang="en-US" b="1" baseline="-25000" dirty="0"/>
              <a:t>0</a:t>
            </a:r>
            <a:r>
              <a:rPr lang="en-US" dirty="0"/>
              <a:t>, x</a:t>
            </a:r>
            <a:r>
              <a:rPr lang="en-US" b="1" baseline="-25000" dirty="0"/>
              <a:t>1</a:t>
            </a:r>
            <a:r>
              <a:rPr lang="en-US" dirty="0"/>
              <a:t>, x</a:t>
            </a:r>
            <a:r>
              <a:rPr lang="en-US" b="1" baseline="-25000" dirty="0"/>
              <a:t>2</a:t>
            </a:r>
            <a:r>
              <a:rPr lang="en-US" dirty="0"/>
              <a:t>, ... x</a:t>
            </a:r>
            <a:r>
              <a:rPr lang="en-US" b="1" baseline="-25000" dirty="0"/>
              <a:t>N-1</a:t>
            </a:r>
            <a:r>
              <a:rPr lang="en-US" dirty="0"/>
              <a:t>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how do we find the LPC parameters?</a:t>
            </a:r>
          </a:p>
          <a:p>
            <a:pPr defTabSz="461963">
              <a:spcBef>
                <a:spcPts val="1200"/>
              </a:spcBef>
            </a:pPr>
            <a:r>
              <a:rPr lang="en-US" dirty="0"/>
              <a:t>the gain is easy to find – it requires calculating the energy</a:t>
            </a:r>
          </a:p>
          <a:p>
            <a:pPr defTabSz="461963">
              <a:spcBef>
                <a:spcPts val="1200"/>
              </a:spcBef>
            </a:pPr>
            <a:r>
              <a:rPr lang="en-US" dirty="0"/>
              <a:t>U/V can be found by observing the spectrum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    if lines then voiced, if continuous then unvoiced</a:t>
            </a:r>
          </a:p>
          <a:p>
            <a:pPr defTabSz="461963">
              <a:spcBef>
                <a:spcPts val="1200"/>
              </a:spcBef>
            </a:pPr>
            <a:r>
              <a:rPr lang="en-US" dirty="0"/>
              <a:t>the pitch can be determined by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lowest spectral peak or frequency difference between peaks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autocorrelation</a:t>
            </a:r>
          </a:p>
          <a:p>
            <a:pPr defTabSz="461963">
              <a:spcBef>
                <a:spcPts val="1200"/>
              </a:spcBef>
            </a:pPr>
            <a:r>
              <a:rPr lang="en-US" dirty="0"/>
              <a:t>since the input to the AR filter can now be created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the output is the speech samples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we now have an AR filter system identification problem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so the filter can be found by solving the Yule-Walker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52588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28108"/>
            <a:ext cx="8129427" cy="49521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early commercial use of LPC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was the Texas Instruments </a:t>
            </a:r>
            <a:r>
              <a:rPr lang="en-US" b="1" dirty="0"/>
              <a:t>Speak</a:t>
            </a:r>
            <a:r>
              <a:rPr lang="en-US" dirty="0"/>
              <a:t> &amp; Spell chip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which used LPC-10 (10 AR coefficients)</a:t>
            </a:r>
          </a:p>
          <a:p>
            <a:pPr marL="0" indent="0">
              <a:buNone/>
            </a:pPr>
            <a:r>
              <a:rPr lang="en-US" dirty="0"/>
              <a:t>An early software implementation was </a:t>
            </a:r>
            <a:r>
              <a:rPr lang="en-US" dirty="0" err="1"/>
              <a:t>Klattalk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Pure LPC speech sounds robotic (Steven Hawking speech) because</a:t>
            </a:r>
          </a:p>
          <a:p>
            <a:r>
              <a:rPr lang="en-US" dirty="0"/>
              <a:t>we need to add prosodic modeling</a:t>
            </a:r>
          </a:p>
          <a:p>
            <a:r>
              <a:rPr lang="en-US" dirty="0"/>
              <a:t>we need to post process to clean up estimation errors</a:t>
            </a:r>
          </a:p>
          <a:p>
            <a:pPr marL="0" indent="0" defTabSz="574675">
              <a:spcBef>
                <a:spcPts val="0"/>
              </a:spcBef>
              <a:buNone/>
            </a:pPr>
            <a:r>
              <a:rPr lang="en-US" dirty="0"/>
              <a:t>	e.g., pitch doubling</a:t>
            </a:r>
          </a:p>
          <a:p>
            <a:r>
              <a:rPr lang="en-US" dirty="0"/>
              <a:t>we need to add frame-to-frame processing</a:t>
            </a:r>
          </a:p>
          <a:p>
            <a:pPr marL="0" indent="0" defTabSz="574675">
              <a:spcBef>
                <a:spcPts val="0"/>
              </a:spcBef>
              <a:buNone/>
            </a:pPr>
            <a:r>
              <a:rPr lang="en-US" dirty="0"/>
              <a:t>	e.g., pitch needs to change smoothly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but most importantly</a:t>
            </a:r>
          </a:p>
          <a:p>
            <a:pPr>
              <a:spcBef>
                <a:spcPts val="1200"/>
              </a:spcBef>
            </a:pPr>
            <a:r>
              <a:rPr lang="en-US" dirty="0"/>
              <a:t>pitch pulses are not deltas or on-off rectangles</a:t>
            </a:r>
          </a:p>
          <a:p>
            <a:pPr marL="0" indent="0" defTabSz="574675">
              <a:spcBef>
                <a:spcPts val="0"/>
              </a:spcBef>
              <a:buNone/>
            </a:pPr>
            <a:r>
              <a:rPr lang="en-US" dirty="0"/>
              <a:t>	they have waveforms that influence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28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986427" y="4818580"/>
            <a:ext cx="1828799" cy="1517293"/>
            <a:chOff x="6986427" y="4818580"/>
            <a:chExt cx="1828799" cy="15172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614" y="5673097"/>
              <a:ext cx="332733" cy="6525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6571" y="5683371"/>
              <a:ext cx="332733" cy="65250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6986427" y="5476126"/>
              <a:ext cx="1828799" cy="20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7407667" y="4818580"/>
              <a:ext cx="0" cy="6780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8258710" y="4818580"/>
              <a:ext cx="0" cy="6780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986427" y="6315325"/>
              <a:ext cx="1828799" cy="20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15342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899" y="165100"/>
            <a:ext cx="7391989" cy="1143000"/>
          </a:xfrm>
        </p:spPr>
        <p:txBody>
          <a:bodyPr/>
          <a:lstStyle/>
          <a:p>
            <a:r>
              <a:rPr lang="en-US" dirty="0"/>
              <a:t>Better speech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849"/>
            <a:ext cx="7772400" cy="4576264"/>
          </a:xfrm>
        </p:spPr>
        <p:txBody>
          <a:bodyPr/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Compressing telephony quality speech 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was once a tremendously important problem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The </a:t>
            </a:r>
            <a:r>
              <a:rPr lang="en-US" b="1" dirty="0"/>
              <a:t>I</a:t>
            </a:r>
            <a:r>
              <a:rPr lang="en-US" dirty="0"/>
              <a:t>nternational </a:t>
            </a:r>
            <a:r>
              <a:rPr lang="en-US" b="1" dirty="0"/>
              <a:t>T</a:t>
            </a:r>
            <a:r>
              <a:rPr lang="en-US" dirty="0"/>
              <a:t>elecommunications </a:t>
            </a:r>
            <a:r>
              <a:rPr lang="en-US" b="1" dirty="0"/>
              <a:t>U</a:t>
            </a:r>
            <a:r>
              <a:rPr lang="en-US" dirty="0"/>
              <a:t>nion set goals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to reduce speech transmission rates by factors of 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We can thus compare:</a:t>
            </a:r>
          </a:p>
          <a:p>
            <a:r>
              <a:rPr lang="en-US" dirty="0"/>
              <a:t>128 </a:t>
            </a:r>
            <a:r>
              <a:rPr lang="en-US" dirty="0" err="1"/>
              <a:t>kbit</a:t>
            </a:r>
            <a:r>
              <a:rPr lang="en-US" dirty="0"/>
              <a:t>/sec – linearly quantized speech </a:t>
            </a:r>
          </a:p>
          <a:p>
            <a:r>
              <a:rPr lang="en-US" dirty="0"/>
              <a:t>  64 </a:t>
            </a:r>
            <a:r>
              <a:rPr lang="en-US" dirty="0" err="1"/>
              <a:t>kbit</a:t>
            </a:r>
            <a:r>
              <a:rPr lang="en-US" dirty="0"/>
              <a:t>/sec – Pulse Code Modulation (logarithmic quantization) </a:t>
            </a:r>
          </a:p>
          <a:p>
            <a:r>
              <a:rPr lang="en-US" dirty="0"/>
              <a:t>  32 </a:t>
            </a:r>
            <a:r>
              <a:rPr lang="en-US" dirty="0" err="1"/>
              <a:t>kbit</a:t>
            </a:r>
            <a:r>
              <a:rPr lang="en-US" dirty="0"/>
              <a:t>/sec – Adaptive Delta PCM</a:t>
            </a:r>
          </a:p>
          <a:p>
            <a:r>
              <a:rPr lang="en-US" dirty="0"/>
              <a:t>  16 </a:t>
            </a:r>
            <a:r>
              <a:rPr lang="en-US" dirty="0" err="1"/>
              <a:t>kbit</a:t>
            </a:r>
            <a:r>
              <a:rPr lang="en-US" dirty="0"/>
              <a:t>/sec was never standardized</a:t>
            </a:r>
          </a:p>
          <a:p>
            <a:r>
              <a:rPr lang="en-US" dirty="0"/>
              <a:t>    8 </a:t>
            </a:r>
            <a:r>
              <a:rPr lang="en-US" dirty="0" err="1"/>
              <a:t>kbit</a:t>
            </a:r>
            <a:r>
              <a:rPr lang="en-US" dirty="0"/>
              <a:t>/sec – Code Excited LPC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But we now need to understand some </a:t>
            </a:r>
            <a:r>
              <a:rPr lang="en-US" b="1" dirty="0"/>
              <a:t>psychophysics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466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in the time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4985496"/>
            <a:ext cx="7772400" cy="15283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2400" dirty="0"/>
              <a:t>D   IGI  T  A   L      S  I GNA   L     PROCESSING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Why don’t we see the letters?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79" y="1576778"/>
            <a:ext cx="7153275" cy="33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5075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04" y="1673337"/>
            <a:ext cx="8129427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Psychophysics is the subject that combines psychology and physics</a:t>
            </a:r>
          </a:p>
          <a:p>
            <a:pPr marL="0" indent="0">
              <a:buNone/>
            </a:pPr>
            <a:r>
              <a:rPr lang="en-US" dirty="0"/>
              <a:t>Its fundamental question is the connection between</a:t>
            </a:r>
          </a:p>
          <a:p>
            <a:pPr>
              <a:spcBef>
                <a:spcPts val="0"/>
              </a:spcBef>
            </a:pPr>
            <a:r>
              <a:rPr lang="en-US" i="1" dirty="0"/>
              <a:t>external</a:t>
            </a:r>
            <a:r>
              <a:rPr lang="en-US" dirty="0"/>
              <a:t> physical values (light, sound, etc.)</a:t>
            </a:r>
          </a:p>
          <a:p>
            <a:pPr>
              <a:spcBef>
                <a:spcPts val="0"/>
              </a:spcBef>
            </a:pPr>
            <a:r>
              <a:rPr lang="en-US" i="1" dirty="0"/>
              <a:t>internal</a:t>
            </a:r>
            <a:r>
              <a:rPr lang="en-US" dirty="0"/>
              <a:t> psychological perception</a:t>
            </a:r>
          </a:p>
          <a:p>
            <a:pPr marL="0" indent="0">
              <a:buNone/>
            </a:pPr>
            <a:r>
              <a:rPr lang="en-US" dirty="0"/>
              <a:t>Ernst Weber was one of the first to investigate of the senses</a:t>
            </a:r>
          </a:p>
          <a:p>
            <a:pPr marL="0" indent="0">
              <a:buNone/>
            </a:pPr>
            <a:r>
              <a:rPr lang="en-US" dirty="0"/>
              <a:t>In a typical experiment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 subject is asked in which hand there are more coins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1 coin in 1 hand and 2 coins in the other is easily noticeable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10 coins in 1 hand and 11 coins in the other is just noticeable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41 coins in 1 hand and 42 in the other is not noticeable</a:t>
            </a:r>
          </a:p>
          <a:p>
            <a:pPr marL="0" indent="0" defTabSz="461963">
              <a:buNone/>
            </a:pPr>
            <a:r>
              <a:rPr lang="en-US" dirty="0"/>
              <a:t>But how could this be?</a:t>
            </a:r>
          </a:p>
          <a:p>
            <a:pPr marL="0" indent="0" defTabSz="461963">
              <a:buNone/>
            </a:pPr>
            <a:r>
              <a:rPr lang="en-US" dirty="0"/>
              <a:t>Can one notice the difference of 1 coin or not?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8236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49975" cy="4799013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Weber defined the concept of the </a:t>
            </a:r>
            <a:r>
              <a:rPr lang="en-US" b="1" dirty="0"/>
              <a:t>J</a:t>
            </a:r>
            <a:r>
              <a:rPr lang="en-US" dirty="0"/>
              <a:t>ust </a:t>
            </a:r>
            <a:r>
              <a:rPr lang="en-US" b="1" dirty="0"/>
              <a:t>N</a:t>
            </a:r>
            <a:r>
              <a:rPr lang="en-US" dirty="0"/>
              <a:t>oticeable </a:t>
            </a:r>
            <a:r>
              <a:rPr lang="en-US" b="1" dirty="0"/>
              <a:t>D</a:t>
            </a:r>
            <a:r>
              <a:rPr lang="en-US" dirty="0"/>
              <a:t>ifference (JND) 	the minimal change produces a noticeable difference </a:t>
            </a:r>
          </a:p>
          <a:p>
            <a:pPr marL="0" indent="0" defTabSz="461963">
              <a:buNone/>
            </a:pPr>
            <a:r>
              <a:rPr lang="en-US" dirty="0"/>
              <a:t>Weber’s important discovery was that JND varied with signal strength</a:t>
            </a:r>
          </a:p>
          <a:p>
            <a:pPr marL="0" indent="0" defTabSz="461963">
              <a:buNone/>
            </a:pPr>
            <a:r>
              <a:rPr lang="en-US" dirty="0"/>
              <a:t>In fact, Weber found</a:t>
            </a:r>
          </a:p>
          <a:p>
            <a:pPr marL="0" indent="0" defTabSz="461963">
              <a:buNone/>
            </a:pPr>
            <a:r>
              <a:rPr lang="en-US" dirty="0"/>
              <a:t>	the sensitivity of a subject to X is in direct proportion to the X itself</a:t>
            </a:r>
          </a:p>
          <a:p>
            <a:pPr marL="0" indent="0" defTabSz="461963">
              <a:buNone/>
            </a:pPr>
            <a:r>
              <a:rPr lang="en-US" dirty="0"/>
              <a:t>that is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one notices adding a specific </a:t>
            </a:r>
            <a:r>
              <a:rPr lang="en-US" i="1" dirty="0"/>
              <a:t>percentage not </a:t>
            </a:r>
            <a:r>
              <a:rPr lang="en-US" dirty="0"/>
              <a:t>an </a:t>
            </a:r>
            <a:r>
              <a:rPr lang="en-US" i="1" dirty="0"/>
              <a:t>absolute </a:t>
            </a:r>
            <a:r>
              <a:rPr lang="en-US" dirty="0"/>
              <a:t>value</a:t>
            </a:r>
          </a:p>
          <a:p>
            <a:pPr marL="0" indent="0" defTabSz="461963">
              <a:buNone/>
            </a:pPr>
            <a:r>
              <a:rPr lang="en-US" altLang="en-US" dirty="0">
                <a:solidFill>
                  <a:srgbClr val="114FFB"/>
                </a:solidFill>
                <a:latin typeface="Symbol" panose="05050102010706020507" pitchFamily="18" charset="2"/>
              </a:rPr>
              <a:t>						</a:t>
            </a:r>
            <a:r>
              <a:rPr lang="en-US" altLang="en-US" sz="2800" dirty="0">
                <a:latin typeface="Symbol" panose="05050102010706020507" pitchFamily="18" charset="2"/>
              </a:rPr>
              <a:t>D</a:t>
            </a:r>
            <a:r>
              <a:rPr lang="en-US" altLang="en-US" sz="2800" dirty="0"/>
              <a:t> I = k I</a:t>
            </a:r>
            <a:endParaRPr lang="en-US" altLang="en-US" sz="2400" dirty="0"/>
          </a:p>
          <a:p>
            <a:pPr marL="0" indent="0" defTabSz="461963">
              <a:buNone/>
            </a:pPr>
            <a:r>
              <a:rPr lang="en-US" dirty="0"/>
              <a:t>Thus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the number of noticeable additional coins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is proportional to the number of coins</a:t>
            </a:r>
          </a:p>
          <a:p>
            <a:pPr marL="0" indent="0" defTabSz="461963">
              <a:buNone/>
            </a:pPr>
            <a:r>
              <a:rPr lang="en-US" dirty="0"/>
              <a:t>and the same is true for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saltiness of salty water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length of lines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strength of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31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600568" y="5665862"/>
            <a:ext cx="1084520" cy="5954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829650" y="5826642"/>
            <a:ext cx="1155404" cy="630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129213" y="5932967"/>
            <a:ext cx="152400" cy="1455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281613" y="6005743"/>
            <a:ext cx="236685" cy="2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407841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Fechner’s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Gustav Theodor Fechner was a student of Weber</a:t>
            </a:r>
          </a:p>
          <a:p>
            <a:pPr marL="0" indent="0">
              <a:buNone/>
            </a:pPr>
            <a:r>
              <a:rPr lang="en-US" dirty="0"/>
              <a:t>While viewing the sun in order to discover JNDs he was blinded</a:t>
            </a:r>
          </a:p>
          <a:p>
            <a:pPr marL="0" indent="0">
              <a:buNone/>
            </a:pPr>
            <a:r>
              <a:rPr lang="en-US" dirty="0"/>
              <a:t>He later regained his sight and took this as a sign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he would solve the psychophysical problem</a:t>
            </a:r>
          </a:p>
          <a:p>
            <a:pPr>
              <a:buNone/>
            </a:pPr>
            <a:r>
              <a:rPr lang="en-US" altLang="en-US" dirty="0"/>
              <a:t>Simplest assumption: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JND is single internal unit</a:t>
            </a:r>
          </a:p>
          <a:p>
            <a:pPr>
              <a:buNone/>
            </a:pPr>
            <a:r>
              <a:rPr lang="en-US" altLang="en-US" dirty="0"/>
              <a:t>Weber’s law says we perceive external values multiplicatively</a:t>
            </a:r>
          </a:p>
          <a:p>
            <a:pPr>
              <a:buNone/>
            </a:pPr>
            <a:r>
              <a:rPr lang="en-US" altLang="en-US" dirty="0"/>
              <a:t>Fechner concluded that internal unit is the log of the external one: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/>
              <a:t>Y = A  log I  +  B</a:t>
            </a:r>
          </a:p>
          <a:p>
            <a:pPr>
              <a:buNone/>
            </a:pPr>
            <a:r>
              <a:rPr lang="en-US" altLang="en-US" dirty="0"/>
              <a:t>People celebrate the day he discovered this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as Fechner Day (October 22 1850)</a:t>
            </a:r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6572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19" y="13081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en-US" dirty="0"/>
              <a:t>Logarithms are </a:t>
            </a:r>
            <a:r>
              <a:rPr lang="en-US" altLang="en-US" i="1" dirty="0"/>
              <a:t>compressive</a:t>
            </a:r>
          </a:p>
          <a:p>
            <a:pPr>
              <a:buNone/>
            </a:pPr>
            <a:r>
              <a:rPr lang="en-US" altLang="en-US" dirty="0"/>
              <a:t>Fechner</a:t>
            </a:r>
            <a:r>
              <a:rPr lang="en-US" altLang="en-US" b="1" dirty="0"/>
              <a:t>’</a:t>
            </a:r>
            <a:r>
              <a:rPr lang="en-US" altLang="en-US" dirty="0"/>
              <a:t>s law explains the fantastic ranges of our senses</a:t>
            </a:r>
          </a:p>
          <a:p>
            <a:pPr>
              <a:buNone/>
            </a:pPr>
            <a:r>
              <a:rPr lang="en-US" altLang="en-US" b="1" dirty="0"/>
              <a:t>Sight</a:t>
            </a:r>
            <a:r>
              <a:rPr lang="en-US" altLang="en-US" dirty="0"/>
              <a:t> (retinal excitation)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minimum: single photon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maximum (harm threshold): direct sunlight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ratio: 10</a:t>
            </a:r>
            <a:r>
              <a:rPr lang="en-US" altLang="en-US" baseline="30000" dirty="0"/>
              <a:t>15</a:t>
            </a:r>
            <a:r>
              <a:rPr lang="en-US" altLang="en-US" dirty="0"/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en-US" altLang="en-US" b="1" dirty="0"/>
              <a:t>Hearing</a:t>
            </a:r>
            <a:r>
              <a:rPr lang="en-US" altLang="en-US" dirty="0"/>
              <a:t> (eardrum movement)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minimum: &lt; 1 Angstrom 10</a:t>
            </a:r>
            <a:r>
              <a:rPr lang="en-US" altLang="en-US" baseline="30000" dirty="0"/>
              <a:t>-10</a:t>
            </a:r>
            <a:r>
              <a:rPr lang="en-US" altLang="en-US" dirty="0"/>
              <a:t> meters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maximum (harm threshold): &gt;1 mm (behind a jet plane)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ratio: 10</a:t>
            </a:r>
            <a:r>
              <a:rPr lang="en-US" altLang="en-US" baseline="30000" dirty="0"/>
              <a:t>8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dirty="0"/>
              <a:t>Alexander Graham Bel defined to be log</a:t>
            </a:r>
            <a:r>
              <a:rPr lang="en-US" altLang="en-US" baseline="-25000" dirty="0"/>
              <a:t>10</a:t>
            </a:r>
            <a:r>
              <a:rPr lang="en-US" altLang="en-US" dirty="0"/>
              <a:t> of power ratio</a:t>
            </a:r>
          </a:p>
          <a:p>
            <a:pPr>
              <a:lnSpc>
                <a:spcPct val="75000"/>
              </a:lnSpc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decibel</a:t>
            </a:r>
            <a:r>
              <a:rPr lang="en-US" altLang="en-US" dirty="0"/>
              <a:t> (dB) one tenth of a Bel</a:t>
            </a:r>
          </a:p>
          <a:p>
            <a:pPr algn="ctr">
              <a:buNone/>
            </a:pPr>
            <a:r>
              <a:rPr lang="en-US" altLang="en-US" dirty="0"/>
              <a:t>d(dB) = 10 log</a:t>
            </a:r>
            <a:r>
              <a:rPr lang="en-US" altLang="en-US" baseline="-25000" dirty="0"/>
              <a:t>10</a:t>
            </a:r>
            <a:r>
              <a:rPr lang="en-US" altLang="en-US" dirty="0"/>
              <a:t>  P</a:t>
            </a:r>
            <a:r>
              <a:rPr lang="en-US" altLang="en-US" baseline="-25000" dirty="0"/>
              <a:t>1</a:t>
            </a:r>
            <a:r>
              <a:rPr lang="en-US" altLang="en-US" dirty="0"/>
              <a:t> / P</a:t>
            </a:r>
            <a:r>
              <a:rPr lang="en-US" altLang="en-US" baseline="-25000" dirty="0"/>
              <a:t>2</a:t>
            </a:r>
          </a:p>
          <a:p>
            <a:pPr>
              <a:lnSpc>
                <a:spcPct val="75000"/>
              </a:lnSpc>
              <a:buNone/>
            </a:pPr>
            <a:endParaRPr lang="en-US" altLang="en-US" sz="2400" baseline="30000" dirty="0"/>
          </a:p>
          <a:p>
            <a:pPr>
              <a:buNone/>
            </a:pPr>
            <a:endParaRPr lang="en-US" altLang="en-US" baseline="30000" dirty="0">
              <a:solidFill>
                <a:srgbClr val="114FFB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82587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165100"/>
            <a:ext cx="8178321" cy="1143000"/>
          </a:xfrm>
        </p:spPr>
        <p:txBody>
          <a:bodyPr/>
          <a:lstStyle/>
          <a:p>
            <a:r>
              <a:rPr lang="en-US" altLang="en-US" dirty="0"/>
              <a:t>Fechner</a:t>
            </a:r>
            <a:r>
              <a:rPr lang="en-US" altLang="en-US" dirty="0">
                <a:effectLst/>
              </a:rPr>
              <a:t>’</a:t>
            </a:r>
            <a:r>
              <a:rPr lang="en-US" altLang="en-US" dirty="0"/>
              <a:t>s law for sound </a:t>
            </a:r>
            <a:r>
              <a:rPr lang="en-US" altLang="en-US" i="1" dirty="0"/>
              <a:t>amplitudes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930" y="1705234"/>
            <a:ext cx="811795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0" kern="0" dirty="0"/>
              <a:t>According to Fechner’s law, we are more sensitive at lower amplitudes</a:t>
            </a:r>
          </a:p>
          <a:p>
            <a:pPr>
              <a:buFont typeface="Wingdings" pitchFamily="2" charset="2"/>
              <a:buNone/>
            </a:pPr>
            <a:r>
              <a:rPr lang="en-US" altLang="en-US" b="0" kern="0" dirty="0"/>
              <a:t>We perceive small differences when the sound is weak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but only perceive large differences for strong sounds </a:t>
            </a:r>
          </a:p>
          <a:p>
            <a:pPr>
              <a:buFont typeface="Wingdings" pitchFamily="2" charset="2"/>
              <a:buNone/>
            </a:pPr>
            <a:r>
              <a:rPr lang="en-US" altLang="en-US" b="1" kern="0" dirty="0" err="1"/>
              <a:t>Companding</a:t>
            </a:r>
            <a:r>
              <a:rPr lang="en-US" altLang="en-US" b="1" kern="0" dirty="0"/>
              <a:t> </a:t>
            </a:r>
            <a:r>
              <a:rPr lang="en-US" altLang="en-US" b="0" kern="0" dirty="0"/>
              <a:t>is the compensation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for the logarithmic nature of speech perception</a:t>
            </a:r>
            <a:endParaRPr lang="en-US" altLang="en-US" sz="2400" b="0" kern="0" dirty="0"/>
          </a:p>
          <a:p>
            <a:pPr>
              <a:buFont typeface="Wingdings" pitchFamily="2" charset="2"/>
              <a:buNone/>
            </a:pPr>
            <a:r>
              <a:rPr lang="en-US" altLang="en-US" b="0" kern="0" dirty="0"/>
              <a:t>We need to adapt the logarithm function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 to handle positive/negative signal values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If we could sample non-evenly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then this can be exploited for speech compression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13924" y="4232195"/>
            <a:ext cx="2982262" cy="1409705"/>
            <a:chOff x="2890369" y="1985773"/>
            <a:chExt cx="2982262" cy="14097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0369" y="1992313"/>
              <a:ext cx="2982262" cy="1403165"/>
            </a:xfrm>
            <a:prstGeom prst="rect">
              <a:avLst/>
            </a:prstGeom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95600" y="2696976"/>
              <a:ext cx="2895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81500" y="1985773"/>
              <a:ext cx="0" cy="140970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11911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165100"/>
            <a:ext cx="8274014" cy="1143000"/>
          </a:xfrm>
        </p:spPr>
        <p:txBody>
          <a:bodyPr/>
          <a:lstStyle/>
          <a:p>
            <a:r>
              <a:rPr lang="en-US" altLang="en-US" dirty="0"/>
              <a:t>Fechner’s law for sound </a:t>
            </a:r>
            <a:r>
              <a:rPr lang="en-US" altLang="en-US" i="1" dirty="0"/>
              <a:t>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950" y="2021076"/>
            <a:ext cx="80200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400" b="0" kern="0"/>
              <a:t>octaves, well tempered scale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b="0" kern="0"/>
              <a:t>Critical bands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0" kern="0"/>
              <a:t>Frequency warping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b="1" kern="0"/>
              <a:t>Mel</a:t>
            </a:r>
            <a:r>
              <a:rPr lang="en-US" altLang="en-US" sz="1800" b="0" kern="0"/>
              <a:t>ody  1 KHz = 1000, JND afterwards    M </a:t>
            </a:r>
            <a:r>
              <a:rPr lang="en-US" altLang="en-US" sz="2400" b="0" kern="0"/>
              <a:t>~</a:t>
            </a:r>
            <a:r>
              <a:rPr lang="en-US" altLang="en-US" sz="1800" b="0" kern="0"/>
              <a:t> 1000 log</a:t>
            </a:r>
            <a:r>
              <a:rPr lang="en-US" altLang="en-US" sz="1800" b="0" kern="0" baseline="-25000"/>
              <a:t>2</a:t>
            </a:r>
            <a:r>
              <a:rPr lang="en-US" altLang="en-US" sz="1800" b="0" kern="0"/>
              <a:t> ( 1 + f</a:t>
            </a:r>
            <a:r>
              <a:rPr lang="en-US" altLang="en-US" sz="1800" b="0" kern="0" baseline="-25000"/>
              <a:t>KHz</a:t>
            </a:r>
            <a:r>
              <a:rPr lang="en-US" altLang="en-US" sz="1800" b="0" kern="0"/>
              <a:t> )</a:t>
            </a:r>
          </a:p>
          <a:p>
            <a:pPr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b="1" kern="0"/>
              <a:t>Bark</a:t>
            </a:r>
            <a:r>
              <a:rPr lang="en-US" altLang="en-US" sz="1800" b="0" kern="0"/>
              <a:t>hausen can be simultaneously heard   B </a:t>
            </a:r>
            <a:r>
              <a:rPr lang="en-US" altLang="en-US" sz="2400" b="0" kern="0"/>
              <a:t>~</a:t>
            </a:r>
            <a:r>
              <a:rPr lang="en-US" altLang="en-US" sz="1800" b="0" kern="0"/>
              <a:t> 25 + 75 ( 1 + 1.4 f</a:t>
            </a:r>
            <a:r>
              <a:rPr lang="en-US" altLang="en-US" sz="1800" b="0" kern="0" baseline="30000"/>
              <a:t>2</a:t>
            </a:r>
            <a:r>
              <a:rPr lang="en-US" altLang="en-US" sz="1800" b="0" kern="0" baseline="-25000"/>
              <a:t>KHz</a:t>
            </a:r>
            <a:r>
              <a:rPr lang="en-US" altLang="en-US" sz="1800" b="0" kern="0"/>
              <a:t> )</a:t>
            </a:r>
            <a:r>
              <a:rPr lang="en-US" altLang="en-US" sz="1800" b="0" kern="0" baseline="30000"/>
              <a:t>0.69</a:t>
            </a:r>
            <a:endParaRPr lang="en-US" altLang="en-US" sz="1800" b="0" ker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0" kern="0"/>
              <a:t>                       excite different basilar membrane regions</a:t>
            </a:r>
            <a:endParaRPr lang="en-US" altLang="en-US" sz="2400" b="0" kern="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76800" y="1667064"/>
          <a:ext cx="292735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lip" r:id="rId3" imgW="1802880" imgH="988200" progId="MS_ClipArt_Gallery.2">
                  <p:embed/>
                </p:oleObj>
              </mc:Choice>
              <mc:Fallback>
                <p:oleObj name="Clip" r:id="rId3" imgW="1802880" imgH="988200" progId="MS_ClipArt_Gallery.2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67064"/>
                        <a:ext cx="292735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14FF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950" y="3697476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740150" y="3926076"/>
            <a:ext cx="426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740150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82111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9891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38626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03396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002338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489825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876800" y="2516376"/>
            <a:ext cx="992188" cy="457200"/>
            <a:chOff x="1680" y="833"/>
            <a:chExt cx="625" cy="288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680" y="833"/>
              <a:ext cx="6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aseline="30000">
                  <a:solidFill>
                    <a:srgbClr val="114FFB"/>
                  </a:solidFill>
                </a:rPr>
                <a:t>12</a:t>
              </a:r>
              <a:r>
                <a:rPr lang="en-US" altLang="en-US" sz="2400">
                  <a:solidFill>
                    <a:srgbClr val="114FFB"/>
                  </a:solidFill>
                </a:rPr>
                <a:t>    2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920" y="833"/>
              <a:ext cx="96" cy="288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016" y="833"/>
              <a:ext cx="19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 flipV="1">
              <a:off x="1872" y="1008"/>
              <a:ext cx="48" cy="113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1728" y="1008"/>
              <a:ext cx="144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63439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more psychological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79029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Respond to changes</a:t>
            </a:r>
          </a:p>
          <a:p>
            <a:pPr marL="0" indent="0">
              <a:buNone/>
            </a:pPr>
            <a:r>
              <a:rPr lang="en-US" dirty="0"/>
              <a:t>Our senses respond to changes – not to constant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Masking</a:t>
            </a:r>
          </a:p>
          <a:p>
            <a:pPr marL="0" indent="0">
              <a:buNone/>
            </a:pPr>
            <a:r>
              <a:rPr lang="en-US" altLang="en-US" dirty="0"/>
              <a:t>Strong tones block weaker ones at nearby frequencies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02358" y="2607548"/>
            <a:ext cx="2229476" cy="1102849"/>
            <a:chOff x="226" y="1122"/>
            <a:chExt cx="1886" cy="117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26" y="1122"/>
            <a:ext cx="1346" cy="1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Clip" r:id="rId3" imgW="3965400" imgH="3468960" progId="MS_ClipArt_Gallery.2">
                    <p:embed/>
                  </p:oleObj>
                </mc:Choice>
                <mc:Fallback>
                  <p:oleObj name="Clip" r:id="rId3" imgW="3965400" imgH="3468960" progId="MS_ClipArt_Gallery.2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" y="1122"/>
                          <a:ext cx="1346" cy="1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 descr="Green marble"/>
            <p:cNvGraphicFramePr>
              <a:graphicFrameLocks noChangeAspect="1"/>
            </p:cNvGraphicFramePr>
            <p:nvPr/>
          </p:nvGraphicFramePr>
          <p:xfrm>
            <a:off x="1434" y="1890"/>
            <a:ext cx="678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Clip" r:id="rId5" imgW="1694880" imgH="1024920" progId="MS_ClipArt_Gallery.2">
                    <p:embed/>
                  </p:oleObj>
                </mc:Choice>
                <mc:Fallback>
                  <p:oleObj name="Clip" r:id="rId5" imgW="1694880" imgH="1024920" progId="MS_ClipArt_Gallery.2">
                    <p:embed/>
                    <p:pic>
                      <p:nvPicPr>
                        <p:cNvPr id="8" name="Object 7" descr="Green marbl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890"/>
                          <a:ext cx="678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7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37800" y="2692742"/>
            <a:ext cx="1205761" cy="1465160"/>
            <a:chOff x="3705" y="1273"/>
            <a:chExt cx="1020" cy="15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 flipH="1">
            <a:off x="4201" y="1273"/>
            <a:ext cx="524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Clip" r:id="rId8" imgW="2521440" imgH="3256200" progId="MS_ClipArt_Gallery.2">
                    <p:embed/>
                  </p:oleObj>
                </mc:Choice>
                <mc:Fallback>
                  <p:oleObj name="Clip" r:id="rId8" imgW="2521440" imgH="3256200" progId="MS_ClipArt_Gallery.2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201" y="1273"/>
                          <a:ext cx="524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705" y="1908"/>
            <a:ext cx="758" cy="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Clip" r:id="rId10" imgW="2136600" imgH="2620800" progId="MS_ClipArt_Gallery.2">
                    <p:embed/>
                  </p:oleObj>
                </mc:Choice>
                <mc:Fallback>
                  <p:oleObj name="Clip" r:id="rId10" imgW="2136600" imgH="2620800" progId="MS_ClipArt_Gallery.2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5" y="1908"/>
                          <a:ext cx="758" cy="9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984465" y="5017250"/>
            <a:ext cx="3297148" cy="1277228"/>
            <a:chOff x="2286000" y="2590800"/>
            <a:chExt cx="4648200" cy="281940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286000" y="5181600"/>
              <a:ext cx="4191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572250" y="49530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4267200" y="2590800"/>
              <a:ext cx="0" cy="25908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2698750" y="4999038"/>
              <a:ext cx="6350" cy="182562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 flipV="1">
              <a:off x="3079750" y="4830763"/>
              <a:ext cx="6350" cy="331787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3448050" y="4476750"/>
              <a:ext cx="0" cy="68580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3829050" y="3543300"/>
              <a:ext cx="0" cy="163830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 flipV="1">
              <a:off x="5848350" y="5010150"/>
              <a:ext cx="0" cy="17145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5505450" y="4800600"/>
              <a:ext cx="0" cy="36195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5124450" y="4476750"/>
              <a:ext cx="0" cy="68580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 flipV="1">
              <a:off x="4678363" y="3597275"/>
              <a:ext cx="7937" cy="1584325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45698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28108"/>
            <a:ext cx="8022265" cy="4679005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8 bit linear sampling (256 levels) is noticeably noisy</a:t>
            </a:r>
          </a:p>
          <a:p>
            <a:pPr>
              <a:buNone/>
            </a:pPr>
            <a:r>
              <a:rPr lang="en-US" altLang="en-US" dirty="0"/>
              <a:t>But due to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prevalence of low amplitudes in generated speech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logarithmic response of ear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we can use 8-bit </a:t>
            </a:r>
            <a:r>
              <a:rPr lang="en-US" altLang="en-US" i="1" dirty="0"/>
              <a:t>logarithmic</a:t>
            </a:r>
            <a:r>
              <a:rPr lang="en-US" altLang="en-US" dirty="0"/>
              <a:t> </a:t>
            </a:r>
            <a:r>
              <a:rPr lang="en-US" altLang="en-US" i="1" dirty="0"/>
              <a:t>sampling</a:t>
            </a:r>
            <a:r>
              <a:rPr lang="en-US" altLang="en-US" dirty="0"/>
              <a:t>   ( with </a:t>
            </a:r>
            <a:r>
              <a:rPr lang="en-US" altLang="en-US" dirty="0" err="1"/>
              <a:t>sgn</a:t>
            </a:r>
            <a:r>
              <a:rPr lang="en-US" altLang="en-US" dirty="0"/>
              <a:t>(s) * log(|s|) )</a:t>
            </a:r>
          </a:p>
          <a:p>
            <a:pPr>
              <a:buNone/>
            </a:pPr>
            <a:r>
              <a:rPr lang="en-US" altLang="en-US" dirty="0"/>
              <a:t>G.711 gives 2 different logarithmic approximations</a:t>
            </a:r>
          </a:p>
          <a:p>
            <a:pPr>
              <a:spcBef>
                <a:spcPts val="1200"/>
              </a:spcBef>
              <a:buNone/>
            </a:pPr>
            <a:r>
              <a:rPr lang="en-US" altLang="en-US" b="1" dirty="0">
                <a:latin typeface="Symbol" panose="05050102010706020507" pitchFamily="18" charset="2"/>
              </a:rPr>
              <a:t>m</a:t>
            </a:r>
            <a:r>
              <a:rPr lang="en-US" altLang="en-US" b="1" dirty="0"/>
              <a:t>-law</a:t>
            </a:r>
          </a:p>
          <a:p>
            <a:pPr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b="1" dirty="0"/>
              <a:t>A-law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ct val="15000"/>
              </a:spcBef>
              <a:buNone/>
            </a:pPr>
            <a:r>
              <a:rPr lang="en-US" altLang="en-US" sz="1600" dirty="0"/>
              <a:t>Although very different looking they are nearly identical</a:t>
            </a:r>
          </a:p>
          <a:p>
            <a:pPr marL="0" indent="0">
              <a:spcBef>
                <a:spcPct val="15000"/>
              </a:spcBef>
              <a:buNone/>
              <a:tabLst>
                <a:tab pos="457200" algn="l"/>
              </a:tabLst>
            </a:pPr>
            <a:r>
              <a:rPr lang="en-US" altLang="en-US" sz="1600" dirty="0"/>
              <a:t>	G.711 standard further approximates these expressions </a:t>
            </a:r>
          </a:p>
          <a:p>
            <a:pPr marL="0" indent="0">
              <a:spcBef>
                <a:spcPct val="15000"/>
              </a:spcBef>
              <a:buNone/>
              <a:tabLst>
                <a:tab pos="457200" algn="l"/>
              </a:tabLst>
            </a:pPr>
            <a:r>
              <a:rPr lang="en-US" altLang="en-US" sz="1600" dirty="0"/>
              <a:t>		by 16 staircase straight-line segments (8 negative and 8 positive) </a:t>
            </a:r>
          </a:p>
          <a:p>
            <a:pPr marL="0" indent="0" defTabSz="457200">
              <a:spcBef>
                <a:spcPct val="15000"/>
              </a:spcBef>
              <a:buNone/>
            </a:pPr>
            <a:r>
              <a:rPr lang="en-US" altLang="en-US" sz="1600" dirty="0"/>
              <a:t>Note that </a:t>
            </a:r>
            <a:r>
              <a:rPr lang="en-US" altLang="en-US" sz="1600" dirty="0">
                <a:latin typeface="Symbol" panose="05050102010706020507" pitchFamily="18" charset="2"/>
              </a:rPr>
              <a:t>m</a:t>
            </a:r>
            <a:r>
              <a:rPr lang="en-US" altLang="en-US" sz="1600" dirty="0"/>
              <a:t>-law has horizontal segment through the origin (plus and minus zero)</a:t>
            </a:r>
          </a:p>
          <a:p>
            <a:pPr marL="0" indent="0" defTabSz="457200">
              <a:spcBef>
                <a:spcPct val="15000"/>
              </a:spcBef>
              <a:buNone/>
            </a:pPr>
            <a:r>
              <a:rPr lang="en-US" altLang="en-US" sz="1600" dirty="0"/>
              <a:t>	while A-law has a vertical segment</a:t>
            </a:r>
            <a:endParaRPr lang="en-US" altLang="en-US" sz="2400" dirty="0"/>
          </a:p>
          <a:p>
            <a:pPr>
              <a:spcBef>
                <a:spcPct val="60000"/>
              </a:spcBef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9" y="3459427"/>
            <a:ext cx="4672111" cy="1782424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47486" y="3567555"/>
            <a:ext cx="307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800" dirty="0"/>
              <a:t>North America </a:t>
            </a:r>
            <a:r>
              <a:rPr lang="en-US" altLang="en-US" sz="2000" dirty="0">
                <a:latin typeface="Symbol" panose="05050102010706020507" pitchFamily="18" charset="2"/>
              </a:rPr>
              <a:t>m</a:t>
            </a:r>
            <a:r>
              <a:rPr lang="en-US" altLang="en-US" sz="2000" dirty="0"/>
              <a:t> = 255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27924" y="4478840"/>
            <a:ext cx="1981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800" dirty="0"/>
              <a:t>Rest Of World</a:t>
            </a:r>
            <a:endParaRPr lang="en-US" altLang="en-US" sz="2400" dirty="0">
              <a:latin typeface="Symbol" panose="05050102010706020507" pitchFamily="18" charset="2"/>
            </a:endParaRPr>
          </a:p>
          <a:p>
            <a:r>
              <a:rPr lang="en-US" altLang="en-US" sz="2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= 87.56</a:t>
            </a:r>
          </a:p>
        </p:txBody>
      </p:sp>
    </p:spTree>
    <p:extLst>
      <p:ext uri="{BB962C8B-B14F-4D97-AF65-F5344CB8AC3E}">
        <p14:creationId xmlns:p14="http://schemas.microsoft.com/office/powerpoint/2010/main" val="385063514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63" y="1766308"/>
            <a:ext cx="5672691" cy="457257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33" y="1654014"/>
            <a:ext cx="161789" cy="49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732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03263" y="1453874"/>
                <a:ext cx="7921625" cy="4879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5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Due to low-pass character of speech excitation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     differences are usually much smaller than signal values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     	and hence require fewer bits to quantize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This would not be the case for white noise!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Simplest Delta-PCM (DPCM) : quantize first difference signal </a:t>
                </a:r>
                <a:r>
                  <a:rPr lang="en-US" altLang="en-US" sz="2400" b="0" kern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kern="0" dirty="0"/>
                  <a:t>s</a:t>
                </a:r>
                <a:endParaRPr lang="en-US" altLang="en-US" b="0" kern="0" dirty="0"/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Delta-PCM : it is even better to quantize </a:t>
                </a:r>
              </a:p>
              <a:p>
                <a:pPr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	the difference between the signal and its </a:t>
                </a:r>
                <a:r>
                  <a:rPr lang="en-US" altLang="en-US" b="0" i="1" kern="0" dirty="0"/>
                  <a:t>prediction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400" b="0" i="1" kern="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kern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kern="0" baseline="-25000" dirty="0"/>
                  <a:t>n</a:t>
                </a:r>
                <a:r>
                  <a:rPr lang="en-US" altLang="en-US" sz="2400" b="0" kern="0" dirty="0"/>
                  <a:t> = p ( s</a:t>
                </a:r>
                <a:r>
                  <a:rPr lang="en-US" altLang="en-US" sz="2400" b="1" kern="0" baseline="-25000" dirty="0"/>
                  <a:t>n-1</a:t>
                </a:r>
                <a:r>
                  <a:rPr lang="en-US" altLang="en-US" sz="2400" b="0" kern="0" dirty="0"/>
                  <a:t> , s</a:t>
                </a:r>
                <a:r>
                  <a:rPr lang="en-US" altLang="en-US" sz="2400" b="1" kern="0" baseline="-25000" dirty="0"/>
                  <a:t>n-2</a:t>
                </a:r>
                <a:r>
                  <a:rPr lang="en-US" altLang="en-US" sz="2400" b="0" kern="0" dirty="0"/>
                  <a:t> , … , </a:t>
                </a:r>
                <a:r>
                  <a:rPr lang="en-US" altLang="en-US" sz="2400" b="0" kern="0" dirty="0" err="1"/>
                  <a:t>s</a:t>
                </a:r>
                <a:r>
                  <a:rPr lang="en-US" altLang="en-US" sz="2400" b="1" kern="0" baseline="-25000" dirty="0" err="1"/>
                  <a:t>n</a:t>
                </a:r>
                <a:r>
                  <a:rPr lang="en-US" altLang="en-US" sz="2400" b="1" kern="0" baseline="-25000" dirty="0"/>
                  <a:t>-N</a:t>
                </a:r>
                <a:r>
                  <a:rPr lang="en-US" altLang="en-US" sz="2400" b="0" kern="0" dirty="0"/>
                  <a:t> 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3200" b="0" i="1" kern="0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en-US" sz="3200" b="0" i="0" kern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en-US" b="0" kern="0" dirty="0"/>
                          <m:t>p</m:t>
                        </m:r>
                        <m:r>
                          <m:rPr>
                            <m:nor/>
                          </m:rPr>
                          <a:rPr lang="en-US" altLang="en-US" kern="0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altLang="en-US" b="0" kern="0" dirty="0"/>
                          <m:t>  </m:t>
                        </m:r>
                        <m:r>
                          <m:rPr>
                            <m:nor/>
                          </m:rPr>
                          <a:rPr lang="en-US" altLang="en-US" b="0" kern="0" dirty="0"/>
                          <m:t>sn</m:t>
                        </m:r>
                        <m:r>
                          <m:rPr>
                            <m:nor/>
                          </m:rPr>
                          <a:rPr lang="en-US" altLang="en-US" kern="0" baseline="-25000" dirty="0"/>
                          <m:t>−</m:t>
                        </m:r>
                        <m:r>
                          <m:rPr>
                            <m:nor/>
                          </m:rPr>
                          <a:rPr lang="en-US" altLang="en-US" kern="0" baseline="-25000" dirty="0"/>
                          <m:t>i</m:t>
                        </m:r>
                      </m:e>
                    </m:nary>
                  </m:oMath>
                </a14:m>
                <a:r>
                  <a:rPr lang="en-US" altLang="en-US" sz="1400" b="0" kern="0" dirty="0"/>
                  <a:t> </a:t>
                </a:r>
              </a:p>
              <a:p>
                <a:pPr>
                  <a:spcBef>
                    <a:spcPct val="10000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Since we predict using linear combination</a:t>
                </a:r>
              </a:p>
              <a:p>
                <a:pPr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	this is a simple type of </a:t>
                </a:r>
                <a:r>
                  <a:rPr lang="en-US" altLang="en-US" b="0" i="1" kern="0" dirty="0"/>
                  <a:t>linear prediction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Delta-modulation (DM) :  use only the sign of difference (1bit DPCM)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Sigma-delta (1bit) sampling :  oversample, DM, trade-off rate for bits</a:t>
                </a:r>
              </a:p>
              <a:p>
                <a:pPr>
                  <a:spcBef>
                    <a:spcPct val="90000"/>
                  </a:spcBef>
                  <a:buFont typeface="Wingdings" pitchFamily="2" charset="2"/>
                  <a:buNone/>
                </a:pPr>
                <a:endParaRPr lang="en-US" altLang="en-US" b="0" i="1" kern="0" dirty="0">
                  <a:solidFill>
                    <a:srgbClr val="FC0128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63" y="1453874"/>
                <a:ext cx="7921625" cy="4879458"/>
              </a:xfrm>
              <a:prstGeom prst="rect">
                <a:avLst/>
              </a:prstGeom>
              <a:blipFill rotWithShape="0">
                <a:blip r:embed="rId2"/>
                <a:stretch>
                  <a:fillRect l="-769" t="-499" r="-846" b="-74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28025" y="5591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463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737" y="165100"/>
            <a:ext cx="724815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Speech in the frequency domain</a:t>
            </a:r>
          </a:p>
        </p:txBody>
      </p:sp>
      <p:pic>
        <p:nvPicPr>
          <p:cNvPr id="89091" name="Picture 4" descr="D:\lectures\voice\s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46238"/>
            <a:ext cx="7964488" cy="443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F897C4-CFD8-465B-BE57-08E4996B469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6045" y="6020329"/>
            <a:ext cx="630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Why don’t we see the letters?</a:t>
            </a:r>
          </a:p>
        </p:txBody>
      </p:sp>
    </p:spTree>
    <p:extLst>
      <p:ext uri="{BB962C8B-B14F-4D97-AF65-F5344CB8AC3E}">
        <p14:creationId xmlns:p14="http://schemas.microsoft.com/office/powerpoint/2010/main" val="368923693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Deltas are usually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44" y="1830104"/>
            <a:ext cx="5672691" cy="45725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593806" y="4137658"/>
            <a:ext cx="44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3866137" y="3727630"/>
            <a:ext cx="264029" cy="809335"/>
            <a:chOff x="8252650" y="1601962"/>
            <a:chExt cx="210883" cy="3661151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8357203" y="1601962"/>
              <a:ext cx="0" cy="36611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254427" y="5263113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8252650" y="4809453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252650" y="4352250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8252650" y="3898597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8252650" y="3441394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8252650" y="2978590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8252650" y="2521387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8252650" y="2059165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8252650" y="1601962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708370" y="1116419"/>
            <a:ext cx="275273" cy="5501869"/>
            <a:chOff x="708370" y="1116419"/>
            <a:chExt cx="275273" cy="5501869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839272" y="1116419"/>
              <a:ext cx="0" cy="55018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10595" y="661828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08370" y="593654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08370" y="524947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08370" y="456773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08370" y="388066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708370" y="318517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08370" y="249810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08370" y="180349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08370" y="111641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11909" y="555731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711909" y="487024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11909" y="419914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11909" y="350144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711909" y="280595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711909" y="211888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711909" y="142426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14753" y="627324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11912" y="609957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711912" y="541250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11912" y="473076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711912" y="404369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11912" y="334820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11912" y="266113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11912" y="196652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15451" y="572035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715451" y="503328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15451" y="435154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715451" y="366447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15451" y="296898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15451" y="228191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15451" y="158730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18295" y="643627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11914" y="602514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711914" y="533807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711914" y="465633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11914" y="396926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11914" y="327377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711914" y="258670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11914" y="189209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715453" y="564592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715453" y="495884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15453" y="427711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15453" y="359004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15453" y="289455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15453" y="220748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15453" y="151286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18297" y="636184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715456" y="618817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15456" y="550110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15456" y="481936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15456" y="413229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15456" y="343681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15456" y="274973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15456" y="205512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18995" y="580895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18995" y="512188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18995" y="444014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718995" y="375307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718995" y="305758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718995" y="237051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18995" y="167590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721839" y="652487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715451" y="118325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718993" y="134629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718995" y="127186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2" name="TextBox 101"/>
          <p:cNvSpPr txBox="1"/>
          <p:nvPr/>
        </p:nvSpPr>
        <p:spPr>
          <a:xfrm>
            <a:off x="1087607" y="1146673"/>
            <a:ext cx="559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The first difference requires fewer bits</a:t>
            </a:r>
          </a:p>
          <a:p>
            <a:pPr defTabSz="457200"/>
            <a:r>
              <a:rPr lang="en-US" sz="2000" b="0" dirty="0">
                <a:latin typeface="+mn-lt"/>
              </a:rPr>
              <a:t>	if 4 bits is enough then we need 32 kb/s</a:t>
            </a:r>
          </a:p>
        </p:txBody>
      </p:sp>
    </p:spTree>
    <p:extLst>
      <p:ext uri="{BB962C8B-B14F-4D97-AF65-F5344CB8AC3E}">
        <p14:creationId xmlns:p14="http://schemas.microsoft.com/office/powerpoint/2010/main" val="262369875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DPCM with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20725" y="1457546"/>
                <a:ext cx="7658100" cy="432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5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If the linear prediction works well, then the </a:t>
                </a:r>
                <a:r>
                  <a:rPr lang="en-US" altLang="en-US" kern="0" dirty="0"/>
                  <a:t>prediction error</a:t>
                </a:r>
              </a:p>
              <a:p>
                <a:pPr algn="ctr">
                  <a:buFont typeface="Wingdings" pitchFamily="2" charset="2"/>
                  <a:buNone/>
                </a:pPr>
                <a:r>
                  <a:rPr lang="en-US" altLang="en-US" b="0" i="1" kern="0" dirty="0"/>
                  <a:t>  </a:t>
                </a:r>
                <a:r>
                  <a:rPr lang="en-US" altLang="en-US" sz="2800" b="0" kern="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kern="0" baseline="-25000" dirty="0" err="1"/>
                  <a:t>n</a:t>
                </a:r>
                <a:r>
                  <a:rPr lang="en-US" altLang="en-US" sz="2400" b="1" kern="0" baseline="-25000" dirty="0"/>
                  <a:t>   </a:t>
                </a:r>
                <a:r>
                  <a:rPr lang="en-US" altLang="en-US" sz="2400" b="1" kern="0" dirty="0"/>
                  <a:t>=  </a:t>
                </a:r>
                <a:r>
                  <a:rPr lang="en-US" altLang="en-US" sz="2400" b="0" kern="0" dirty="0" err="1"/>
                  <a:t>s</a:t>
                </a:r>
                <a:r>
                  <a:rPr lang="en-US" altLang="en-US" sz="2400" b="1" kern="0" baseline="-25000" dirty="0" err="1"/>
                  <a:t>n</a:t>
                </a:r>
                <a:r>
                  <a:rPr lang="en-US" altLang="en-US" sz="2400" b="1" kern="0" baseline="-25000" dirty="0"/>
                  <a:t>  </a:t>
                </a:r>
                <a:r>
                  <a:rPr lang="en-US" altLang="en-US" b="0" i="1" kern="0" dirty="0"/>
                  <a:t> </a:t>
                </a:r>
                <a:r>
                  <a:rPr lang="en-US" altLang="en-US" sz="2800" b="0" i="1" kern="0" dirty="0"/>
                  <a:t>-</a:t>
                </a:r>
                <a:r>
                  <a:rPr lang="en-US" altLang="en-US" b="0" i="1" kern="0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4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kern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kern="0" baseline="-25000" dirty="0"/>
                  <a:t>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/>
                  <a:t>will be </a:t>
                </a:r>
                <a:r>
                  <a:rPr lang="en-US" altLang="en-US" i="1" kern="0" dirty="0"/>
                  <a:t>lower in energy </a:t>
                </a:r>
                <a:r>
                  <a:rPr lang="en-US" altLang="en-US" b="0" kern="0" dirty="0"/>
                  <a:t>and </a:t>
                </a:r>
                <a:r>
                  <a:rPr lang="en-US" altLang="en-US" i="1" kern="0" dirty="0"/>
                  <a:t>whiter </a:t>
                </a:r>
                <a:r>
                  <a:rPr lang="en-US" altLang="en-US" b="0" kern="0" dirty="0"/>
                  <a:t>than </a:t>
                </a:r>
                <a:r>
                  <a:rPr lang="en-US" altLang="en-US" sz="2400" b="0" kern="0" dirty="0" err="1"/>
                  <a:t>s</a:t>
                </a:r>
                <a:r>
                  <a:rPr lang="en-US" altLang="en-US" sz="2400" b="1" kern="0" baseline="-25000" dirty="0" err="1"/>
                  <a:t>n</a:t>
                </a:r>
                <a:r>
                  <a:rPr lang="en-US" altLang="en-US" b="1" kern="0" baseline="-25000" dirty="0"/>
                  <a:t>  </a:t>
                </a:r>
                <a:r>
                  <a:rPr lang="en-US" altLang="en-US" b="0" kern="0" dirty="0"/>
                  <a:t>itself !</a:t>
                </a:r>
              </a:p>
              <a:p>
                <a:pPr>
                  <a:spcBef>
                    <a:spcPct val="6000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Only the error is needed for reconstruction, </a:t>
                </a:r>
              </a:p>
              <a:p>
                <a:pPr marL="819150" lvl="1">
                  <a:spcBef>
                    <a:spcPts val="0"/>
                  </a:spcBef>
                  <a:buFontTx/>
                  <a:buNone/>
                </a:pPr>
                <a:r>
                  <a:rPr lang="en-US" altLang="en-US" b="0" kern="0" dirty="0"/>
                  <a:t>since the predictable portion can be predicted </a:t>
                </a:r>
                <a:r>
                  <a:rPr lang="en-US" altLang="en-US" sz="2400" b="0" kern="0" dirty="0" err="1"/>
                  <a:t>s</a:t>
                </a:r>
                <a:r>
                  <a:rPr lang="en-US" altLang="en-US" sz="2400" b="1" kern="0" baseline="-25000" dirty="0" err="1"/>
                  <a:t>n</a:t>
                </a:r>
                <a:r>
                  <a:rPr lang="en-US" altLang="en-US" sz="2400" b="1" kern="0" baseline="-25000" dirty="0"/>
                  <a:t> </a:t>
                </a:r>
                <a:r>
                  <a:rPr lang="en-US" altLang="en-US" sz="2400" b="0" kern="0" dirty="0"/>
                  <a:t>= </a:t>
                </a:r>
                <a:r>
                  <a:rPr lang="en-US" altLang="en-US" b="0" i="1" kern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400" b="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ker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kern="0" baseline="-25000" dirty="0" err="1"/>
                  <a:t>n</a:t>
                </a:r>
                <a:r>
                  <a:rPr lang="en-US" altLang="en-US" sz="2400" b="1" kern="0" baseline="-25000" dirty="0"/>
                  <a:t> </a:t>
                </a:r>
                <a:r>
                  <a:rPr lang="en-US" altLang="en-US" sz="2400" b="0" kern="0" dirty="0"/>
                  <a:t>+</a:t>
                </a:r>
                <a:r>
                  <a:rPr lang="en-US" altLang="en-US" sz="2400" b="1" kern="0" baseline="-25000" dirty="0"/>
                  <a:t> </a:t>
                </a:r>
                <a:r>
                  <a:rPr lang="en-US" altLang="en-US" sz="2800" b="0" kern="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kern="0" baseline="-25000" dirty="0" err="1"/>
                  <a:t>n</a:t>
                </a:r>
                <a:r>
                  <a:rPr lang="en-US" altLang="en-US" b="0" kern="0" dirty="0"/>
                  <a:t>!</a:t>
                </a:r>
                <a:endParaRPr lang="en-US" altLang="en-US" b="0" kern="0" baseline="-25000" dirty="0"/>
              </a:p>
              <a:p>
                <a:pPr marL="819150" lvl="1">
                  <a:buFontTx/>
                  <a:buNone/>
                </a:pPr>
                <a:endParaRPr lang="en-US" altLang="en-US" b="0" kern="0" baseline="-25000" dirty="0">
                  <a:solidFill>
                    <a:srgbClr val="FC0128"/>
                  </a:solidFill>
                </a:endParaRPr>
              </a:p>
              <a:p>
                <a:pPr marL="819150" lvl="1">
                  <a:buFontTx/>
                  <a:buNone/>
                </a:pPr>
                <a:endParaRPr lang="en-US" altLang="en-US" b="0" kern="0" baseline="-25000" dirty="0">
                  <a:solidFill>
                    <a:srgbClr val="FC0128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en-US" b="0" kern="0" baseline="-25000" dirty="0">
                  <a:solidFill>
                    <a:srgbClr val="FC0128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725" y="1457546"/>
                <a:ext cx="7658100" cy="4324350"/>
              </a:xfrm>
              <a:prstGeom prst="rect">
                <a:avLst/>
              </a:prstGeom>
              <a:blipFill rotWithShape="0">
                <a:blip r:embed="rId2"/>
                <a:stretch>
                  <a:fillRect l="-796" t="-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328613" y="4097560"/>
            <a:ext cx="8296275" cy="1789113"/>
            <a:chOff x="328613" y="4097560"/>
            <a:chExt cx="8296275" cy="1789113"/>
          </a:xfrm>
        </p:grpSpPr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8116888" y="4146771"/>
              <a:ext cx="508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</a:t>
              </a:r>
              <a:r>
                <a:rPr lang="en-US" altLang="en-US" b="1" baseline="-25000"/>
                <a:t>n</a:t>
              </a:r>
              <a:endParaRPr lang="en-US" altLang="en-US"/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5068888" y="4230909"/>
              <a:ext cx="366712" cy="787400"/>
              <a:chOff x="3075" y="2888"/>
              <a:chExt cx="231" cy="496"/>
            </a:xfrm>
          </p:grpSpPr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V="1">
                <a:off x="3076" y="2888"/>
                <a:ext cx="230" cy="20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V="1">
                <a:off x="3189" y="2888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V="1">
                <a:off x="3075" y="299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3189" y="3093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651500" y="5018309"/>
              <a:ext cx="1676400" cy="86793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prediction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filter</a:t>
              </a: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>
              <a:off x="5435600" y="4383309"/>
              <a:ext cx="2695575" cy="127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589463" y="4396009"/>
              <a:ext cx="479425" cy="0"/>
              <a:chOff x="2146" y="3600"/>
              <a:chExt cx="302" cy="0"/>
            </a:xfrm>
          </p:grpSpPr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37"/>
            <p:cNvGrpSpPr>
              <a:grpSpLocks/>
            </p:cNvGrpSpPr>
            <p:nvPr/>
          </p:nvGrpSpPr>
          <p:grpSpPr bwMode="auto">
            <a:xfrm flipH="1">
              <a:off x="7332663" y="5437409"/>
              <a:ext cx="479425" cy="0"/>
              <a:chOff x="2146" y="3600"/>
              <a:chExt cx="302" cy="0"/>
            </a:xfrm>
          </p:grpSpPr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flipV="1">
              <a:off x="5249863" y="4942109"/>
              <a:ext cx="0" cy="4953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V="1">
              <a:off x="7786688" y="4383309"/>
              <a:ext cx="0" cy="1041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 flipH="1">
              <a:off x="5249863" y="5438996"/>
              <a:ext cx="401637" cy="74613"/>
              <a:chOff x="2146" y="3600"/>
              <a:chExt cx="302" cy="0"/>
            </a:xfrm>
          </p:grpSpPr>
          <p:sp>
            <p:nvSpPr>
              <p:cNvPr id="26" name="Line 50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6511925" y="4383309"/>
              <a:ext cx="109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328613" y="4113435"/>
              <a:ext cx="5080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</a:t>
              </a:r>
              <a:r>
                <a:rPr lang="en-US" altLang="en-US" b="1" baseline="-25000"/>
                <a:t>n</a:t>
              </a:r>
              <a:endParaRPr lang="en-US" altLang="en-US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4162425" y="4097560"/>
              <a:ext cx="609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Symbol" panose="05050102010706020507" pitchFamily="18" charset="2"/>
                </a:rPr>
                <a:t>e</a:t>
              </a:r>
              <a:r>
                <a:rPr lang="en-US" altLang="en-US" sz="2800" b="1" baseline="-25000"/>
                <a:t>n</a:t>
              </a:r>
            </a:p>
          </p:txBody>
        </p:sp>
        <p:grpSp>
          <p:nvGrpSpPr>
            <p:cNvPr id="32" name="Group 13"/>
            <p:cNvGrpSpPr>
              <a:grpSpLocks/>
            </p:cNvGrpSpPr>
            <p:nvPr/>
          </p:nvGrpSpPr>
          <p:grpSpPr bwMode="auto">
            <a:xfrm flipV="1">
              <a:off x="3325813" y="4230910"/>
              <a:ext cx="523875" cy="884238"/>
              <a:chOff x="2400" y="3299"/>
              <a:chExt cx="330" cy="557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2401" y="3651"/>
                <a:ext cx="230" cy="20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>
                <a:off x="2514" y="3652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0"/>
              <p:cNvSpPr>
                <a:spLocks noChangeShapeType="1"/>
              </p:cNvSpPr>
              <p:nvPr/>
            </p:nvSpPr>
            <p:spPr bwMode="auto">
              <a:xfrm>
                <a:off x="2400" y="375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 flipV="1">
                <a:off x="2514" y="3360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2490" y="3299"/>
                <a:ext cx="24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</a:rPr>
                  <a:t>-</a:t>
                </a:r>
              </a:p>
            </p:txBody>
          </p:sp>
        </p:grp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419225" y="5018310"/>
              <a:ext cx="1676400" cy="86836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prediction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filter</a:t>
              </a: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H="1" flipV="1">
              <a:off x="720725" y="4396010"/>
              <a:ext cx="26035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3683000" y="4396010"/>
              <a:ext cx="479425" cy="0"/>
              <a:chOff x="2146" y="3600"/>
              <a:chExt cx="302" cy="0"/>
            </a:xfrm>
          </p:grpSpPr>
          <p:sp>
            <p:nvSpPr>
              <p:cNvPr id="49" name="Line 28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9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 flipV="1">
              <a:off x="1019175" y="5438998"/>
              <a:ext cx="407987" cy="74613"/>
              <a:chOff x="2146" y="3600"/>
              <a:chExt cx="302" cy="0"/>
            </a:xfrm>
          </p:grpSpPr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3095625" y="5437410"/>
              <a:ext cx="42068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3316288" y="5437410"/>
              <a:ext cx="1095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3506788" y="4942110"/>
              <a:ext cx="0" cy="4953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V="1">
              <a:off x="1019175" y="4396010"/>
              <a:ext cx="0" cy="11176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2092325" y="4396010"/>
              <a:ext cx="1095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840288" y="5224129"/>
                  <a:ext cx="781050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b="0" ker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altLang="en-US" b="1" baseline="-25000" dirty="0"/>
                    <a:t>n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57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0288" y="5224129"/>
                  <a:ext cx="781050" cy="584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2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480520" y="5197697"/>
                  <a:ext cx="781050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b="0" ker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altLang="en-US" b="1" baseline="-25000" dirty="0"/>
                    <a:t>n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128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0520" y="5197697"/>
                  <a:ext cx="781050" cy="584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15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Oval 128"/>
            <p:cNvSpPr/>
            <p:nvPr/>
          </p:nvSpPr>
          <p:spPr bwMode="auto">
            <a:xfrm>
              <a:off x="5230813" y="5424709"/>
              <a:ext cx="50800" cy="6508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3479986" y="5396360"/>
              <a:ext cx="50800" cy="6508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Line 55"/>
            <p:cNvSpPr>
              <a:spLocks noChangeShapeType="1"/>
            </p:cNvSpPr>
            <p:nvPr/>
          </p:nvSpPr>
          <p:spPr bwMode="auto">
            <a:xfrm>
              <a:off x="7908331" y="4376216"/>
              <a:ext cx="109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>
              <a:off x="803110" y="4385266"/>
              <a:ext cx="109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93065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loop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847850"/>
                <a:ext cx="7772400" cy="4114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altLang="en-US" dirty="0"/>
                  <a:t>The encoder (linear predictor) is present in the decoder</a:t>
                </a:r>
              </a:p>
              <a:p>
                <a:pPr marL="819150" lvl="1">
                  <a:buNone/>
                </a:pPr>
                <a:r>
                  <a:rPr lang="en-US" altLang="en-US" dirty="0"/>
                  <a:t>but there runs as </a:t>
                </a:r>
                <a:r>
                  <a:rPr lang="en-US" altLang="en-US" b="1" dirty="0"/>
                  <a:t>feedback</a:t>
                </a:r>
              </a:p>
              <a:p>
                <a:pPr>
                  <a:spcBef>
                    <a:spcPct val="30000"/>
                  </a:spcBef>
                  <a:buNone/>
                </a:pPr>
                <a:r>
                  <a:rPr lang="en-US" altLang="en-US" dirty="0"/>
                  <a:t>The decoder’s predictions are accurate with the precise error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800" b="1" baseline="-25000" dirty="0" err="1"/>
                  <a:t>n</a:t>
                </a:r>
                <a:endParaRPr lang="en-US" altLang="en-US" sz="2800" b="1" baseline="-25000" dirty="0"/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but it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gets the </a:t>
                </a:r>
                <a:r>
                  <a:rPr lang="en-US" altLang="en-US" b="1" dirty="0"/>
                  <a:t>quantized error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acc>
                  </m:oMath>
                </a14:m>
                <a:r>
                  <a:rPr lang="en-US" altLang="en-US" sz="2800" b="1" baseline="-25000" dirty="0"/>
                  <a:t>n </a:t>
                </a:r>
              </a:p>
              <a:p>
                <a:pPr>
                  <a:spcBef>
                    <a:spcPct val="15000"/>
                  </a:spcBef>
                  <a:buNone/>
                </a:pPr>
                <a:r>
                  <a:rPr lang="en-US" altLang="en-US" sz="2800" b="1" baseline="-25000" dirty="0"/>
                  <a:t>		</a:t>
                </a:r>
                <a:r>
                  <a:rPr lang="en-US" altLang="en-US" dirty="0"/>
                  <a:t>and as the error accumulates the signals diverge!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847850"/>
                <a:ext cx="7772400" cy="4114800"/>
              </a:xfrm>
              <a:blipFill rotWithShape="0">
                <a:blip r:embed="rId2"/>
                <a:stretch>
                  <a:fillRect l="-784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  <p:grpSp>
        <p:nvGrpSpPr>
          <p:cNvPr id="5" name="Group 1162"/>
          <p:cNvGrpSpPr>
            <a:grpSpLocks/>
          </p:cNvGrpSpPr>
          <p:nvPr/>
        </p:nvGrpSpPr>
        <p:grpSpPr bwMode="auto">
          <a:xfrm>
            <a:off x="273050" y="4379913"/>
            <a:ext cx="8018463" cy="1582737"/>
            <a:chOff x="172" y="2759"/>
            <a:chExt cx="5051" cy="997"/>
          </a:xfrm>
        </p:grpSpPr>
        <p:sp>
          <p:nvSpPr>
            <p:cNvPr id="8" name="Text Box 1075"/>
            <p:cNvSpPr txBox="1">
              <a:spLocks noChangeArrowheads="1"/>
            </p:cNvSpPr>
            <p:nvPr/>
          </p:nvSpPr>
          <p:spPr bwMode="auto">
            <a:xfrm>
              <a:off x="172" y="2768"/>
              <a:ext cx="3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dirty="0" err="1">
                  <a:latin typeface="+mn-lt"/>
                </a:rPr>
                <a:t>s</a:t>
              </a:r>
              <a:r>
                <a:rPr lang="en-US" altLang="en-US" b="1" baseline="-25000" dirty="0" err="1"/>
                <a:t>n</a:t>
              </a:r>
              <a:endParaRPr lang="en-US" altLang="en-US" dirty="0"/>
            </a:p>
          </p:txBody>
        </p:sp>
        <p:sp>
          <p:nvSpPr>
            <p:cNvPr id="9" name="Oval 1093"/>
            <p:cNvSpPr>
              <a:spLocks noChangeArrowheads="1"/>
            </p:cNvSpPr>
            <p:nvPr/>
          </p:nvSpPr>
          <p:spPr bwMode="auto">
            <a:xfrm flipV="1">
              <a:off x="1439" y="2871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94"/>
            <p:cNvSpPr>
              <a:spLocks noChangeShapeType="1"/>
            </p:cNvSpPr>
            <p:nvPr/>
          </p:nvSpPr>
          <p:spPr bwMode="auto">
            <a:xfrm flipV="1">
              <a:off x="1552" y="2871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95"/>
            <p:cNvSpPr>
              <a:spLocks noChangeShapeType="1"/>
            </p:cNvSpPr>
            <p:nvPr/>
          </p:nvSpPr>
          <p:spPr bwMode="auto">
            <a:xfrm flipV="1">
              <a:off x="1438" y="2975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96"/>
            <p:cNvSpPr>
              <a:spLocks noChangeShapeType="1"/>
            </p:cNvSpPr>
            <p:nvPr/>
          </p:nvSpPr>
          <p:spPr bwMode="auto">
            <a:xfrm>
              <a:off x="1552" y="3076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97"/>
            <p:cNvSpPr txBox="1">
              <a:spLocks noChangeArrowheads="1"/>
            </p:cNvSpPr>
            <p:nvPr/>
          </p:nvSpPr>
          <p:spPr bwMode="auto">
            <a:xfrm flipV="1">
              <a:off x="1535" y="2901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4" name="Line 1101"/>
            <p:cNvSpPr>
              <a:spLocks noChangeShapeType="1"/>
            </p:cNvSpPr>
            <p:nvPr/>
          </p:nvSpPr>
          <p:spPr bwMode="auto">
            <a:xfrm>
              <a:off x="1678" y="2966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02"/>
            <p:cNvSpPr>
              <a:spLocks noChangeShapeType="1"/>
            </p:cNvSpPr>
            <p:nvPr/>
          </p:nvSpPr>
          <p:spPr bwMode="auto">
            <a:xfrm>
              <a:off x="1836" y="2966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18"/>
            <p:cNvSpPr txBox="1">
              <a:spLocks noChangeArrowheads="1"/>
            </p:cNvSpPr>
            <p:nvPr/>
          </p:nvSpPr>
          <p:spPr bwMode="auto">
            <a:xfrm>
              <a:off x="1974" y="2811"/>
              <a:ext cx="350" cy="29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</a:rPr>
                <a:t>Q</a:t>
              </a:r>
              <a:endParaRPr lang="en-US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Text Box 1098"/>
            <p:cNvSpPr txBox="1">
              <a:spLocks noChangeArrowheads="1"/>
            </p:cNvSpPr>
            <p:nvPr/>
          </p:nvSpPr>
          <p:spPr bwMode="auto">
            <a:xfrm>
              <a:off x="908" y="3520"/>
              <a:ext cx="338" cy="2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1600">
                  <a:solidFill>
                    <a:schemeClr val="bg2"/>
                  </a:solidFill>
                </a:rPr>
                <a:t>PF</a:t>
              </a:r>
              <a:endParaRPr lang="en-US" altLang="en-US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1099"/>
            <p:cNvSpPr>
              <a:spLocks noChangeShapeType="1"/>
            </p:cNvSpPr>
            <p:nvPr/>
          </p:nvSpPr>
          <p:spPr bwMode="auto">
            <a:xfrm flipH="1" flipV="1">
              <a:off x="468" y="2974"/>
              <a:ext cx="97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04"/>
            <p:cNvSpPr>
              <a:spLocks noChangeShapeType="1"/>
            </p:cNvSpPr>
            <p:nvPr/>
          </p:nvSpPr>
          <p:spPr bwMode="auto">
            <a:xfrm flipV="1">
              <a:off x="644" y="3631"/>
              <a:ext cx="26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05"/>
            <p:cNvSpPr>
              <a:spLocks noChangeShapeType="1"/>
            </p:cNvSpPr>
            <p:nvPr/>
          </p:nvSpPr>
          <p:spPr bwMode="auto">
            <a:xfrm flipV="1">
              <a:off x="785" y="3631"/>
              <a:ext cx="7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06"/>
            <p:cNvSpPr>
              <a:spLocks noChangeShapeType="1"/>
            </p:cNvSpPr>
            <p:nvPr/>
          </p:nvSpPr>
          <p:spPr bwMode="auto">
            <a:xfrm>
              <a:off x="1259" y="3635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107"/>
            <p:cNvSpPr>
              <a:spLocks noChangeShapeType="1"/>
            </p:cNvSpPr>
            <p:nvPr/>
          </p:nvSpPr>
          <p:spPr bwMode="auto">
            <a:xfrm>
              <a:off x="1380" y="3627"/>
              <a:ext cx="6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108"/>
            <p:cNvSpPr>
              <a:spLocks noChangeShapeType="1"/>
            </p:cNvSpPr>
            <p:nvPr/>
          </p:nvSpPr>
          <p:spPr bwMode="auto">
            <a:xfrm flipV="1">
              <a:off x="1554" y="3333"/>
              <a:ext cx="0" cy="3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109"/>
            <p:cNvSpPr>
              <a:spLocks noChangeShapeType="1"/>
            </p:cNvSpPr>
            <p:nvPr/>
          </p:nvSpPr>
          <p:spPr bwMode="auto">
            <a:xfrm flipV="1">
              <a:off x="656" y="2974"/>
              <a:ext cx="0" cy="65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114"/>
            <p:cNvSpPr>
              <a:spLocks noChangeShapeType="1"/>
            </p:cNvSpPr>
            <p:nvPr/>
          </p:nvSpPr>
          <p:spPr bwMode="auto">
            <a:xfrm flipV="1">
              <a:off x="1078" y="2974"/>
              <a:ext cx="45" cy="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120"/>
            <p:cNvSpPr>
              <a:spLocks noChangeShapeType="1"/>
            </p:cNvSpPr>
            <p:nvPr/>
          </p:nvSpPr>
          <p:spPr bwMode="auto">
            <a:xfrm>
              <a:off x="2336" y="2958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121"/>
            <p:cNvSpPr>
              <a:spLocks noChangeShapeType="1"/>
            </p:cNvSpPr>
            <p:nvPr/>
          </p:nvSpPr>
          <p:spPr bwMode="auto">
            <a:xfrm>
              <a:off x="2458" y="2958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2714" y="2759"/>
                  <a:ext cx="384" cy="3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</m:acc>
                    </m:oMath>
                  </a14:m>
                  <a:r>
                    <a:rPr lang="en-US" altLang="en-US" baseline="-25000" dirty="0"/>
                    <a:t>n</a:t>
                  </a:r>
                  <a:endParaRPr lang="en-US" altLang="en-US" sz="2800" b="1" baseline="-25000" dirty="0"/>
                </a:p>
              </p:txBody>
            </p:sp>
          </mc:Choice>
          <mc:Fallback xmlns="">
            <p:sp>
              <p:nvSpPr>
                <p:cNvPr id="28" name="Text Box 10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14" y="2759"/>
                  <a:ext cx="384" cy="3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15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ine 1083"/>
            <p:cNvSpPr>
              <a:spLocks noChangeShapeType="1"/>
            </p:cNvSpPr>
            <p:nvPr/>
          </p:nvSpPr>
          <p:spPr bwMode="auto">
            <a:xfrm flipH="1" flipV="1">
              <a:off x="4221" y="2950"/>
              <a:ext cx="1002" cy="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088"/>
            <p:cNvGrpSpPr>
              <a:grpSpLocks/>
            </p:cNvGrpSpPr>
            <p:nvPr/>
          </p:nvGrpSpPr>
          <p:grpSpPr bwMode="auto">
            <a:xfrm flipH="1">
              <a:off x="4720" y="3618"/>
              <a:ext cx="302" cy="0"/>
              <a:chOff x="2146" y="3600"/>
              <a:chExt cx="302" cy="0"/>
            </a:xfrm>
          </p:grpSpPr>
          <p:sp>
            <p:nvSpPr>
              <p:cNvPr id="52" name="Line 1089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090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1077"/>
            <p:cNvGrpSpPr>
              <a:grpSpLocks/>
            </p:cNvGrpSpPr>
            <p:nvPr/>
          </p:nvGrpSpPr>
          <p:grpSpPr bwMode="auto">
            <a:xfrm>
              <a:off x="3978" y="2851"/>
              <a:ext cx="231" cy="496"/>
              <a:chOff x="3075" y="2888"/>
              <a:chExt cx="231" cy="496"/>
            </a:xfrm>
          </p:grpSpPr>
          <p:sp>
            <p:nvSpPr>
              <p:cNvPr id="48" name="Oval 1078"/>
              <p:cNvSpPr>
                <a:spLocks noChangeArrowheads="1"/>
              </p:cNvSpPr>
              <p:nvPr/>
            </p:nvSpPr>
            <p:spPr bwMode="auto">
              <a:xfrm flipV="1">
                <a:off x="3076" y="2888"/>
                <a:ext cx="230" cy="20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079"/>
              <p:cNvSpPr>
                <a:spLocks noChangeShapeType="1"/>
              </p:cNvSpPr>
              <p:nvPr/>
            </p:nvSpPr>
            <p:spPr bwMode="auto">
              <a:xfrm flipV="1">
                <a:off x="3189" y="2888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080"/>
              <p:cNvSpPr>
                <a:spLocks noChangeShapeType="1"/>
              </p:cNvSpPr>
              <p:nvPr/>
            </p:nvSpPr>
            <p:spPr bwMode="auto">
              <a:xfrm flipV="1">
                <a:off x="3075" y="299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081"/>
              <p:cNvSpPr>
                <a:spLocks noChangeShapeType="1"/>
              </p:cNvSpPr>
              <p:nvPr/>
            </p:nvSpPr>
            <p:spPr bwMode="auto">
              <a:xfrm>
                <a:off x="3189" y="3093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1085"/>
            <p:cNvGrpSpPr>
              <a:grpSpLocks/>
            </p:cNvGrpSpPr>
            <p:nvPr/>
          </p:nvGrpSpPr>
          <p:grpSpPr bwMode="auto">
            <a:xfrm>
              <a:off x="3662" y="2950"/>
              <a:ext cx="302" cy="0"/>
              <a:chOff x="2146" y="3600"/>
              <a:chExt cx="302" cy="0"/>
            </a:xfrm>
          </p:grpSpPr>
          <p:sp>
            <p:nvSpPr>
              <p:cNvPr id="46" name="Line 1086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087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Line 1091"/>
            <p:cNvSpPr>
              <a:spLocks noChangeShapeType="1"/>
            </p:cNvSpPr>
            <p:nvPr/>
          </p:nvSpPr>
          <p:spPr bwMode="auto">
            <a:xfrm flipV="1">
              <a:off x="4091" y="3314"/>
              <a:ext cx="0" cy="3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110"/>
            <p:cNvSpPr>
              <a:spLocks noChangeShapeType="1"/>
            </p:cNvSpPr>
            <p:nvPr/>
          </p:nvSpPr>
          <p:spPr bwMode="auto">
            <a:xfrm flipV="1">
              <a:off x="5006" y="2954"/>
              <a:ext cx="0" cy="65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1111"/>
            <p:cNvGrpSpPr>
              <a:grpSpLocks/>
            </p:cNvGrpSpPr>
            <p:nvPr/>
          </p:nvGrpSpPr>
          <p:grpSpPr bwMode="auto">
            <a:xfrm flipH="1">
              <a:off x="4091" y="3619"/>
              <a:ext cx="256" cy="65"/>
              <a:chOff x="2146" y="3600"/>
              <a:chExt cx="302" cy="0"/>
            </a:xfrm>
          </p:grpSpPr>
          <p:sp>
            <p:nvSpPr>
              <p:cNvPr id="44" name="Line 1112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113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Line 1115"/>
            <p:cNvSpPr>
              <a:spLocks noChangeShapeType="1"/>
            </p:cNvSpPr>
            <p:nvPr/>
          </p:nvSpPr>
          <p:spPr bwMode="auto">
            <a:xfrm>
              <a:off x="4651" y="2954"/>
              <a:ext cx="6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124"/>
            <p:cNvSpPr txBox="1">
              <a:spLocks noChangeArrowheads="1"/>
            </p:cNvSpPr>
            <p:nvPr/>
          </p:nvSpPr>
          <p:spPr bwMode="auto">
            <a:xfrm>
              <a:off x="4347" y="3510"/>
              <a:ext cx="379" cy="2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1600">
                  <a:solidFill>
                    <a:schemeClr val="bg2"/>
                  </a:solidFill>
                </a:rPr>
                <a:t>PF</a:t>
              </a:r>
              <a:endParaRPr lang="en-US" altLang="en-US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1156"/>
            <p:cNvSpPr txBox="1">
              <a:spLocks noChangeArrowheads="1"/>
            </p:cNvSpPr>
            <p:nvPr/>
          </p:nvSpPr>
          <p:spPr bwMode="auto">
            <a:xfrm>
              <a:off x="3306" y="2801"/>
              <a:ext cx="350" cy="29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</a:rPr>
                <a:t>IQ</a:t>
              </a:r>
            </a:p>
          </p:txBody>
        </p:sp>
        <p:grpSp>
          <p:nvGrpSpPr>
            <p:cNvPr id="41" name="Group 1157"/>
            <p:cNvGrpSpPr>
              <a:grpSpLocks/>
            </p:cNvGrpSpPr>
            <p:nvPr/>
          </p:nvGrpSpPr>
          <p:grpSpPr bwMode="auto">
            <a:xfrm>
              <a:off x="2998" y="2954"/>
              <a:ext cx="302" cy="0"/>
              <a:chOff x="2146" y="3600"/>
              <a:chExt cx="302" cy="0"/>
            </a:xfrm>
          </p:grpSpPr>
          <p:sp>
            <p:nvSpPr>
              <p:cNvPr id="42" name="Line 1158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159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084"/>
              <p:cNvSpPr txBox="1">
                <a:spLocks noChangeArrowheads="1"/>
              </p:cNvSpPr>
              <p:nvPr/>
            </p:nvSpPr>
            <p:spPr bwMode="auto">
              <a:xfrm>
                <a:off x="8289131" y="4379912"/>
                <a:ext cx="609600" cy="573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baseline="-25000" dirty="0"/>
                  <a:t>n</a:t>
                </a:r>
                <a:endParaRPr lang="en-US" altLang="en-US" sz="2800" b="1" baseline="-25000" dirty="0"/>
              </a:p>
            </p:txBody>
          </p:sp>
        </mc:Choice>
        <mc:Fallback xmlns="">
          <p:sp>
            <p:nvSpPr>
              <p:cNvPr id="56" name="Text Box 10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9131" y="4379912"/>
                <a:ext cx="609600" cy="573087"/>
              </a:xfrm>
              <a:prstGeom prst="rect">
                <a:avLst/>
              </a:prstGeom>
              <a:blipFill rotWithShape="0">
                <a:blip r:embed="rId4"/>
                <a:stretch>
                  <a:fillRect b="-329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53426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altLang="en-US" dirty="0"/>
                  <a:t>There are two ways to solve the error accumulation problem ...</a:t>
                </a:r>
              </a:p>
              <a:p>
                <a:pPr>
                  <a:spcBef>
                    <a:spcPct val="100000"/>
                  </a:spcBef>
                  <a:buNone/>
                </a:pPr>
                <a:r>
                  <a:rPr lang="en-US" altLang="en-US" dirty="0"/>
                  <a:t>The first way is to send the prediction coefficients</a:t>
                </a:r>
              </a:p>
              <a:p>
                <a:pPr lvl="1">
                  <a:buNone/>
                </a:pPr>
                <a:r>
                  <a:rPr lang="en-US" altLang="en-US" dirty="0"/>
                  <a:t>from the encoder to the decoder</a:t>
                </a:r>
              </a:p>
              <a:p>
                <a:pPr lvl="1">
                  <a:buNone/>
                </a:pPr>
                <a:r>
                  <a:rPr lang="en-US" altLang="en-US" dirty="0"/>
                  <a:t>	and not to let the decoder derive them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/>
                  <a:t>The coefficients thus sent are called side-information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/>
                  <a:t>Using side-information means higher bit-rate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(since both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acc>
                  </m:oMath>
                </a14:m>
                <a:r>
                  <a:rPr lang="en-US" altLang="en-US" b="1" baseline="-25000" dirty="0"/>
                  <a:t>n </a:t>
                </a:r>
                <a:r>
                  <a:rPr lang="en-US" altLang="en-US" dirty="0"/>
                  <a:t>and the coefficients must be sent)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/>
                  <a:t>The second way does not require increasing bit rate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2958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loop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544643"/>
            <a:ext cx="7762875" cy="1971670"/>
          </a:xfrm>
        </p:spPr>
        <p:txBody>
          <a:bodyPr/>
          <a:lstStyle/>
          <a:p>
            <a:pPr defTabSz="457200">
              <a:buNone/>
            </a:pPr>
            <a:r>
              <a:rPr lang="en-US" altLang="en-US" dirty="0"/>
              <a:t>To ensure that the encoder and decoder stay “in-sync”</a:t>
            </a:r>
          </a:p>
          <a:p>
            <a:pPr marL="819150" lvl="1" defTabSz="457200">
              <a:spcBef>
                <a:spcPts val="0"/>
              </a:spcBef>
              <a:buNone/>
            </a:pPr>
            <a:r>
              <a:rPr lang="en-US" altLang="en-US" dirty="0"/>
              <a:t>we put the entire decoder </a:t>
            </a:r>
          </a:p>
          <a:p>
            <a:pPr marL="819150" lvl="1" defTabSz="457200">
              <a:spcBef>
                <a:spcPts val="0"/>
              </a:spcBef>
              <a:buNone/>
            </a:pPr>
            <a:r>
              <a:rPr lang="en-US" altLang="en-US" dirty="0"/>
              <a:t>	including quantization and inverse quantization</a:t>
            </a:r>
          </a:p>
          <a:p>
            <a:pPr marL="819150" lvl="1" defTabSz="457200">
              <a:spcBef>
                <a:spcPts val="0"/>
              </a:spcBef>
              <a:buNone/>
            </a:pPr>
            <a:r>
              <a:rPr lang="en-US" altLang="en-US" dirty="0"/>
              <a:t>			into the encoder</a:t>
            </a:r>
          </a:p>
          <a:p>
            <a:pPr>
              <a:spcBef>
                <a:spcPct val="30000"/>
              </a:spcBef>
              <a:buNone/>
            </a:pPr>
            <a:r>
              <a:rPr lang="en-US" altLang="en-US" dirty="0"/>
              <a:t>Thus the encoder’s predictions are identical to the decoder’s</a:t>
            </a:r>
          </a:p>
          <a:p>
            <a:pPr marL="819150" lvl="1">
              <a:spcBef>
                <a:spcPts val="0"/>
              </a:spcBef>
              <a:buNone/>
            </a:pPr>
            <a:r>
              <a:rPr lang="en-US" altLang="en-US" dirty="0"/>
              <a:t>and no model difference accumulates</a:t>
            </a:r>
            <a:endParaRPr lang="en-US" altLang="en-US" sz="2800" b="1" baseline="-25000" dirty="0"/>
          </a:p>
          <a:p>
            <a:pPr>
              <a:spcBef>
                <a:spcPct val="25000"/>
              </a:spcBef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5600" y="3825875"/>
            <a:ext cx="50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="1" baseline="-25000"/>
              <a:t>n</a:t>
            </a:r>
            <a:endParaRPr lang="en-US" alt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443913" y="3784600"/>
            <a:ext cx="50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="1" baseline="-25000"/>
              <a:t>n</a:t>
            </a:r>
            <a:endParaRPr lang="en-US" alt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5011738" y="4071938"/>
            <a:ext cx="4794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5213350" y="4065588"/>
            <a:ext cx="1254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5491163" y="3875088"/>
            <a:ext cx="50800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IQ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6761163" y="4075113"/>
            <a:ext cx="17160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 flipH="1">
            <a:off x="7662863" y="5102225"/>
            <a:ext cx="390525" cy="74613"/>
            <a:chOff x="2146" y="3600"/>
            <a:chExt cx="302" cy="0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394450" y="3916363"/>
            <a:ext cx="366713" cy="787400"/>
            <a:chOff x="3075" y="2888"/>
            <a:chExt cx="231" cy="496"/>
          </a:xfrm>
        </p:grpSpPr>
        <p:sp>
          <p:nvSpPr>
            <p:cNvPr id="15" name="Oval 37"/>
            <p:cNvSpPr>
              <a:spLocks noChangeArrowheads="1"/>
            </p:cNvSpPr>
            <p:nvPr/>
          </p:nvSpPr>
          <p:spPr bwMode="auto">
            <a:xfrm flipV="1">
              <a:off x="3076" y="2888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 flipV="1">
              <a:off x="3189" y="2888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3075" y="2992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3189" y="3093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Line 45"/>
          <p:cNvSpPr>
            <a:spLocks noChangeShapeType="1"/>
          </p:cNvSpPr>
          <p:nvPr/>
        </p:nvSpPr>
        <p:spPr bwMode="auto">
          <a:xfrm flipV="1">
            <a:off x="6575425" y="4627563"/>
            <a:ext cx="0" cy="495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V="1">
            <a:off x="8047038" y="4067175"/>
            <a:ext cx="6350" cy="10366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 flipH="1">
            <a:off x="6569075" y="5102225"/>
            <a:ext cx="401638" cy="74613"/>
            <a:chOff x="2146" y="3600"/>
            <a:chExt cx="302" cy="0"/>
          </a:xfrm>
        </p:grpSpPr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7362825" y="4075113"/>
            <a:ext cx="1095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6980238" y="4905375"/>
            <a:ext cx="673100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PF</a:t>
            </a:r>
            <a:endParaRPr lang="en-US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Line 82"/>
          <p:cNvSpPr>
            <a:spLocks noChangeShapeType="1"/>
          </p:cNvSpPr>
          <p:nvPr/>
        </p:nvSpPr>
        <p:spPr bwMode="auto">
          <a:xfrm flipV="1">
            <a:off x="5999163" y="4081463"/>
            <a:ext cx="407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83"/>
          <p:cNvSpPr>
            <a:spLocks noChangeShapeType="1"/>
          </p:cNvSpPr>
          <p:nvPr/>
        </p:nvSpPr>
        <p:spPr bwMode="auto">
          <a:xfrm flipV="1">
            <a:off x="6172200" y="4075113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7"/>
          <p:cNvSpPr>
            <a:spLocks noChangeShapeType="1"/>
          </p:cNvSpPr>
          <p:nvPr/>
        </p:nvSpPr>
        <p:spPr bwMode="auto">
          <a:xfrm rot="5400000">
            <a:off x="7984331" y="4663282"/>
            <a:ext cx="10953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7"/>
          <p:cNvGrpSpPr>
            <a:grpSpLocks/>
          </p:cNvGrpSpPr>
          <p:nvPr/>
        </p:nvGrpSpPr>
        <p:grpSpPr bwMode="auto">
          <a:xfrm flipV="1">
            <a:off x="1177925" y="3985552"/>
            <a:ext cx="514350" cy="882650"/>
            <a:chOff x="2400" y="3300"/>
            <a:chExt cx="324" cy="556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2401" y="3651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2514" y="3652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400" y="3752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V="1">
              <a:off x="2514" y="3360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484" y="3300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35" name="Group 13"/>
          <p:cNvGrpSpPr>
            <a:grpSpLocks/>
          </p:cNvGrpSpPr>
          <p:nvPr/>
        </p:nvGrpSpPr>
        <p:grpSpPr bwMode="auto">
          <a:xfrm flipV="1">
            <a:off x="1555750" y="4067175"/>
            <a:ext cx="498475" cy="74613"/>
            <a:chOff x="2146" y="3600"/>
            <a:chExt cx="302" cy="0"/>
          </a:xfrm>
        </p:grpSpPr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2041525" y="3863975"/>
            <a:ext cx="455613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Q</a:t>
            </a:r>
            <a:endParaRPr lang="en-US" altLang="en-US">
              <a:solidFill>
                <a:schemeClr val="bg2"/>
              </a:solidFill>
            </a:endParaRPr>
          </a:p>
        </p:txBody>
      </p:sp>
      <p:grpSp>
        <p:nvGrpSpPr>
          <p:cNvPr id="39" name="Group 20"/>
          <p:cNvGrpSpPr>
            <a:grpSpLocks/>
          </p:cNvGrpSpPr>
          <p:nvPr/>
        </p:nvGrpSpPr>
        <p:grpSpPr bwMode="auto">
          <a:xfrm flipV="1">
            <a:off x="769938" y="4071938"/>
            <a:ext cx="407987" cy="74612"/>
            <a:chOff x="2146" y="3600"/>
            <a:chExt cx="302" cy="0"/>
          </a:xfrm>
        </p:grpSpPr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Line 25"/>
          <p:cNvSpPr>
            <a:spLocks noChangeShapeType="1"/>
          </p:cNvSpPr>
          <p:nvPr/>
        </p:nvSpPr>
        <p:spPr bwMode="auto">
          <a:xfrm flipV="1">
            <a:off x="2900363" y="4065588"/>
            <a:ext cx="4762" cy="5572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rot="5400000">
            <a:off x="2850356" y="4361657"/>
            <a:ext cx="10953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543426" y="374266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Symbol" panose="05050102010706020507" pitchFamily="18" charset="2"/>
              </a:rPr>
              <a:t>e</a:t>
            </a:r>
            <a:r>
              <a:rPr lang="en-US" altLang="en-US" sz="2800" b="1" baseline="-25000" dirty="0" err="1"/>
              <a:t>n</a:t>
            </a:r>
            <a:endParaRPr lang="en-US" altLang="en-US" sz="2800" b="1" baseline="-25000" dirty="0"/>
          </a:p>
        </p:txBody>
      </p:sp>
      <p:sp>
        <p:nvSpPr>
          <p:cNvPr id="45" name="Line 62"/>
          <p:cNvSpPr>
            <a:spLocks noChangeShapeType="1"/>
          </p:cNvSpPr>
          <p:nvPr/>
        </p:nvSpPr>
        <p:spPr bwMode="auto">
          <a:xfrm flipV="1">
            <a:off x="2497138" y="4071938"/>
            <a:ext cx="407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63"/>
          <p:cNvSpPr>
            <a:spLocks noChangeShapeType="1"/>
          </p:cNvSpPr>
          <p:nvPr/>
        </p:nvSpPr>
        <p:spPr bwMode="auto">
          <a:xfrm flipV="1">
            <a:off x="2684463" y="4065588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flipV="1">
            <a:off x="2900363" y="4067175"/>
            <a:ext cx="1604962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66"/>
          <p:cNvSpPr>
            <a:spLocks noChangeShapeType="1"/>
          </p:cNvSpPr>
          <p:nvPr/>
        </p:nvSpPr>
        <p:spPr bwMode="auto">
          <a:xfrm flipV="1">
            <a:off x="3652838" y="4065588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 flipH="1" flipV="1">
            <a:off x="1358900" y="5568950"/>
            <a:ext cx="346075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103"/>
          <p:cNvGrpSpPr>
            <a:grpSpLocks/>
          </p:cNvGrpSpPr>
          <p:nvPr/>
        </p:nvGrpSpPr>
        <p:grpSpPr bwMode="auto">
          <a:xfrm flipV="1">
            <a:off x="2900363" y="4548188"/>
            <a:ext cx="407987" cy="74612"/>
            <a:chOff x="2146" y="3600"/>
            <a:chExt cx="302" cy="0"/>
          </a:xfrm>
        </p:grpSpPr>
        <p:sp>
          <p:nvSpPr>
            <p:cNvPr id="54" name="Line 104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05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109"/>
          <p:cNvSpPr>
            <a:spLocks noChangeShapeType="1"/>
          </p:cNvSpPr>
          <p:nvPr/>
        </p:nvSpPr>
        <p:spPr bwMode="auto">
          <a:xfrm flipV="1">
            <a:off x="1358900" y="4622800"/>
            <a:ext cx="0" cy="946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11"/>
          <p:cNvSpPr>
            <a:spLocks noChangeShapeType="1"/>
          </p:cNvSpPr>
          <p:nvPr/>
        </p:nvSpPr>
        <p:spPr bwMode="auto">
          <a:xfrm flipH="1">
            <a:off x="2274888" y="5570538"/>
            <a:ext cx="106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87"/>
          <p:cNvSpPr>
            <a:spLocks noChangeShapeType="1"/>
          </p:cNvSpPr>
          <p:nvPr/>
        </p:nvSpPr>
        <p:spPr bwMode="auto">
          <a:xfrm flipH="1" flipV="1">
            <a:off x="4603750" y="4546600"/>
            <a:ext cx="1292225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88"/>
          <p:cNvGrpSpPr>
            <a:grpSpLocks/>
          </p:cNvGrpSpPr>
          <p:nvPr/>
        </p:nvGrpSpPr>
        <p:grpSpPr bwMode="auto">
          <a:xfrm flipH="1">
            <a:off x="5505450" y="5573713"/>
            <a:ext cx="395288" cy="74612"/>
            <a:chOff x="2146" y="3600"/>
            <a:chExt cx="302" cy="0"/>
          </a:xfrm>
        </p:grpSpPr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0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91"/>
          <p:cNvGrpSpPr>
            <a:grpSpLocks/>
          </p:cNvGrpSpPr>
          <p:nvPr/>
        </p:nvGrpSpPr>
        <p:grpSpPr bwMode="auto">
          <a:xfrm>
            <a:off x="4237038" y="4387850"/>
            <a:ext cx="366712" cy="787400"/>
            <a:chOff x="3075" y="2888"/>
            <a:chExt cx="231" cy="496"/>
          </a:xfrm>
        </p:grpSpPr>
        <p:sp>
          <p:nvSpPr>
            <p:cNvPr id="63" name="Oval 92"/>
            <p:cNvSpPr>
              <a:spLocks noChangeArrowheads="1"/>
            </p:cNvSpPr>
            <p:nvPr/>
          </p:nvSpPr>
          <p:spPr bwMode="auto">
            <a:xfrm flipV="1">
              <a:off x="3076" y="2888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 flipV="1">
              <a:off x="3189" y="2888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flipV="1">
              <a:off x="3075" y="2992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>
              <a:off x="3189" y="3093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Line 96"/>
          <p:cNvSpPr>
            <a:spLocks noChangeShapeType="1"/>
          </p:cNvSpPr>
          <p:nvPr/>
        </p:nvSpPr>
        <p:spPr bwMode="auto">
          <a:xfrm flipV="1">
            <a:off x="4418013" y="5099050"/>
            <a:ext cx="0" cy="495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97"/>
          <p:cNvSpPr>
            <a:spLocks noChangeShapeType="1"/>
          </p:cNvSpPr>
          <p:nvPr/>
        </p:nvSpPr>
        <p:spPr bwMode="auto">
          <a:xfrm flipH="1" flipV="1">
            <a:off x="5891213" y="4532313"/>
            <a:ext cx="9525" cy="10620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01"/>
          <p:cNvSpPr>
            <a:spLocks noChangeShapeType="1"/>
          </p:cNvSpPr>
          <p:nvPr/>
        </p:nvSpPr>
        <p:spPr bwMode="auto">
          <a:xfrm>
            <a:off x="5205413" y="4546600"/>
            <a:ext cx="10953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02"/>
          <p:cNvSpPr txBox="1">
            <a:spLocks noChangeArrowheads="1"/>
          </p:cNvSpPr>
          <p:nvPr/>
        </p:nvSpPr>
        <p:spPr bwMode="auto">
          <a:xfrm>
            <a:off x="4822825" y="5376863"/>
            <a:ext cx="673100" cy="4048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PF</a:t>
            </a:r>
            <a:endParaRPr lang="en-US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Line 106"/>
          <p:cNvSpPr>
            <a:spLocks noChangeShapeType="1"/>
          </p:cNvSpPr>
          <p:nvPr/>
        </p:nvSpPr>
        <p:spPr bwMode="auto">
          <a:xfrm rot="5400000">
            <a:off x="5833269" y="5061744"/>
            <a:ext cx="1095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12"/>
          <p:cNvSpPr>
            <a:spLocks noChangeShapeType="1"/>
          </p:cNvSpPr>
          <p:nvPr/>
        </p:nvSpPr>
        <p:spPr bwMode="auto">
          <a:xfrm flipH="1">
            <a:off x="4497388" y="5573713"/>
            <a:ext cx="106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16"/>
          <p:cNvSpPr>
            <a:spLocks noChangeShapeType="1"/>
          </p:cNvSpPr>
          <p:nvPr/>
        </p:nvSpPr>
        <p:spPr bwMode="auto">
          <a:xfrm flipV="1">
            <a:off x="8274050" y="4073525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18"/>
          <p:cNvSpPr>
            <a:spLocks noChangeShapeType="1"/>
          </p:cNvSpPr>
          <p:nvPr/>
        </p:nvSpPr>
        <p:spPr bwMode="auto">
          <a:xfrm flipV="1">
            <a:off x="4029075" y="4562475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308350" y="4357688"/>
            <a:ext cx="50800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IQ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6" name="Line 120"/>
          <p:cNvSpPr>
            <a:spLocks noChangeShapeType="1"/>
          </p:cNvSpPr>
          <p:nvPr/>
        </p:nvSpPr>
        <p:spPr bwMode="auto">
          <a:xfrm flipH="1" flipV="1">
            <a:off x="3816350" y="4548188"/>
            <a:ext cx="488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1469990" y="342763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ymbol" panose="05050102010706020507" pitchFamily="18" charset="2"/>
              </a:rPr>
              <a:t>e</a:t>
            </a:r>
            <a:r>
              <a:rPr lang="en-US" altLang="en-US" b="1" baseline="-25000" dirty="0" err="1"/>
              <a:t>n</a:t>
            </a:r>
            <a:endParaRPr lang="en-US" altLang="en-US" sz="2800" b="1" baseline="-25000" dirty="0"/>
          </a:p>
        </p:txBody>
      </p:sp>
      <p:sp>
        <p:nvSpPr>
          <p:cNvPr id="78" name="Freeform 1153"/>
          <p:cNvSpPr>
            <a:spLocks/>
          </p:cNvSpPr>
          <p:nvPr/>
        </p:nvSpPr>
        <p:spPr bwMode="auto">
          <a:xfrm>
            <a:off x="4689544" y="3861394"/>
            <a:ext cx="76200" cy="76200"/>
          </a:xfrm>
          <a:custGeom>
            <a:avLst/>
            <a:gdLst>
              <a:gd name="T0" fmla="*/ 0 w 96"/>
              <a:gd name="T1" fmla="*/ 48 h 48"/>
              <a:gd name="T2" fmla="*/ 48 w 96"/>
              <a:gd name="T3" fmla="*/ 0 h 48"/>
              <a:gd name="T4" fmla="*/ 96 w 96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24"/>
                  <a:pt x="96" y="48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1647632" y="4106273"/>
            <a:ext cx="50800" cy="65088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5504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forms of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5" name="Picture 7" descr="D:\dspbook\TEST\del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1777484"/>
            <a:ext cx="6111469" cy="46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1870" y="1346293"/>
            <a:ext cx="785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 dirty="0">
                <a:latin typeface="+mn-lt"/>
              </a:rPr>
              <a:t>For DM there is another source of error (that depends on step size)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2529" y="6209115"/>
            <a:ext cx="1186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OK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97934" y="6190340"/>
            <a:ext cx="1977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</a:t>
            </a:r>
            <a:r>
              <a:rPr lang="en-US" altLang="en-US" sz="1800" dirty="0"/>
              <a:t>too small</a:t>
            </a:r>
            <a:endParaRPr lang="en-US" altLang="en-US" sz="24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9325" y="6198075"/>
            <a:ext cx="2076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</a:t>
            </a:r>
            <a:r>
              <a:rPr lang="en-US" altLang="en-US" sz="1800" dirty="0"/>
              <a:t>too large</a:t>
            </a:r>
            <a:endParaRPr lang="en-US" altLang="en-US" sz="14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07245" y="6179985"/>
            <a:ext cx="2076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</a:t>
            </a:r>
            <a:r>
              <a:rPr lang="en-US" altLang="en-US" sz="1800" dirty="0"/>
              <a:t>much too large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08163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DPCM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234916" cy="4799013"/>
          </a:xfrm>
        </p:spPr>
        <p:txBody>
          <a:bodyPr/>
          <a:lstStyle/>
          <a:p>
            <a:pPr>
              <a:spcBef>
                <a:spcPct val="5000"/>
              </a:spcBef>
              <a:buNone/>
            </a:pPr>
            <a:r>
              <a:rPr lang="en-US" altLang="en-US" dirty="0"/>
              <a:t>Speech signals are very nonstationary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dirty="0"/>
              <a:t>We need to adapt the step size to match signal behavior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increase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when signal changes rapidly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decrease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when signal is relatively constant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dirty="0"/>
              <a:t>Simplest method (for DM only):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if present bit is the same as previous multiply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by K </a:t>
            </a:r>
            <a:r>
              <a:rPr lang="en-US" altLang="en-US" sz="1800" dirty="0"/>
              <a:t>(K=1.5)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if present bit is different, divide</a:t>
            </a:r>
            <a:r>
              <a:rPr lang="en-US" altLang="en-US" sz="1800" dirty="0"/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 </a:t>
            </a:r>
            <a:r>
              <a:rPr lang="en-US" altLang="en-US" dirty="0"/>
              <a:t>by K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constrain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to a predefined range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dirty="0"/>
              <a:t>More general method 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collect N samples in buffer </a:t>
            </a:r>
            <a:r>
              <a:rPr lang="en-US" altLang="en-US" sz="1800" dirty="0"/>
              <a:t>(N = 128 … 512)</a:t>
            </a:r>
            <a:endParaRPr lang="en-US" altLang="en-US" dirty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compute standard deviation in buffer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set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to a fraction of standard deviation</a:t>
            </a:r>
          </a:p>
          <a:p>
            <a:pPr marL="1162050" lvl="2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send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to decoder as side-information   or</a:t>
            </a:r>
          </a:p>
          <a:p>
            <a:pPr marL="1162050" lvl="2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use backward adaptation (closed-loop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computation)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7281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G.726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r>
              <a:rPr lang="en-US" altLang="en-US" dirty="0"/>
              <a:t>G.726 (standard for international telephony) has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adaptive predictor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adaptive </a:t>
            </a:r>
            <a:r>
              <a:rPr lang="en-US" altLang="en-US" dirty="0" err="1"/>
              <a:t>quantizer</a:t>
            </a:r>
            <a:r>
              <a:rPr lang="en-US" altLang="en-US" dirty="0"/>
              <a:t> and inverse </a:t>
            </a:r>
            <a:r>
              <a:rPr lang="en-US" altLang="en-US" dirty="0" err="1"/>
              <a:t>quantizer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adaptation speed control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tone and transition detector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mechanism to prevent loss from </a:t>
            </a:r>
            <a:r>
              <a:rPr lang="en-US" altLang="en-US" dirty="0" err="1"/>
              <a:t>tandeming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computational complexity relatively high (10 MIPS)</a:t>
            </a:r>
          </a:p>
          <a:p>
            <a:r>
              <a:rPr lang="en-US" altLang="en-US" dirty="0"/>
              <a:t>32 kbps toll quality</a:t>
            </a:r>
          </a:p>
          <a:p>
            <a:r>
              <a:rPr lang="en-US" altLang="en-US" dirty="0"/>
              <a:t>24 and 16 Kbps modes defined, but not toll quality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/>
              <a:t>G.727 same rates but </a:t>
            </a:r>
            <a:r>
              <a:rPr lang="en-US" altLang="en-US" i="1" dirty="0"/>
              <a:t>embedded</a:t>
            </a:r>
            <a:r>
              <a:rPr lang="en-US" altLang="en-US" dirty="0"/>
              <a:t> for packet networks</a:t>
            </a:r>
          </a:p>
          <a:p>
            <a:pPr>
              <a:spcBef>
                <a:spcPts val="1800"/>
              </a:spcBef>
              <a:buNone/>
            </a:pPr>
            <a:r>
              <a:rPr lang="en-US" altLang="en-US" dirty="0"/>
              <a:t>ADPCM only exploited general low-pass characteristic of speech</a:t>
            </a:r>
          </a:p>
          <a:p>
            <a:pPr algn="ctr">
              <a:spcBef>
                <a:spcPts val="1800"/>
              </a:spcBef>
              <a:buNone/>
            </a:pPr>
            <a:r>
              <a:rPr lang="en-US" altLang="en-US" sz="2400" i="1" dirty="0"/>
              <a:t>What is the next step?</a:t>
            </a: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69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AVQSBC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good quality 16 kb/s speech encoder is obtained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	by exploiting Fechner’s law for sound frequencies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The idea is to use </a:t>
            </a:r>
            <a:r>
              <a:rPr lang="en-US" b="1" i="1" dirty="0"/>
              <a:t>S</a:t>
            </a:r>
            <a:r>
              <a:rPr lang="en-US" i="1" dirty="0"/>
              <a:t>ub-</a:t>
            </a:r>
            <a:r>
              <a:rPr lang="en-US" b="1" i="1" dirty="0"/>
              <a:t>B</a:t>
            </a:r>
            <a:r>
              <a:rPr lang="en-US" i="1" dirty="0"/>
              <a:t>and </a:t>
            </a:r>
            <a:r>
              <a:rPr lang="en-US" b="1" i="1" dirty="0"/>
              <a:t>C</a:t>
            </a:r>
            <a:r>
              <a:rPr lang="en-US" i="1" dirty="0"/>
              <a:t>oding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We divide the signal in the frequency domain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using perfect-reconstruction band-pass filters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The frequency widths are small at low frequencies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but large at high frequencies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Each </a:t>
            </a:r>
            <a:r>
              <a:rPr lang="en-US" dirty="0" err="1"/>
              <a:t>subband</a:t>
            </a:r>
            <a:r>
              <a:rPr lang="en-US" dirty="0"/>
              <a:t> is separate quantized using </a:t>
            </a:r>
            <a:r>
              <a:rPr lang="en-US" b="1" dirty="0"/>
              <a:t>V</a:t>
            </a:r>
            <a:r>
              <a:rPr lang="en-US" dirty="0"/>
              <a:t>ector </a:t>
            </a:r>
            <a:r>
              <a:rPr lang="en-US" b="1" dirty="0"/>
              <a:t>Q</a:t>
            </a:r>
            <a:r>
              <a:rPr lang="en-US" dirty="0"/>
              <a:t>uantization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This technique was never standardized for speech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but SBC was standardized for music as </a:t>
            </a:r>
            <a:r>
              <a:rPr lang="en-US" i="1" dirty="0"/>
              <a:t>MP3 audio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65542" y="3987200"/>
            <a:ext cx="7304568" cy="92503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 bwMode="auto">
          <a:xfrm>
            <a:off x="4417826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13835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10068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20970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87054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8346" y="4912233"/>
            <a:ext cx="602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0 Hz</a:t>
            </a:r>
            <a:endParaRPr lang="en-US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0572" y="4912233"/>
            <a:ext cx="107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4000 Hz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5421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For military-quality voice</a:t>
            </a:r>
          </a:p>
          <a:p>
            <a:pPr>
              <a:buNone/>
            </a:pPr>
            <a:r>
              <a:rPr lang="en-US" altLang="en-US" dirty="0"/>
              <a:t>180 sample frame (44.4 frames per second)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are encoded into  </a:t>
            </a:r>
            <a:r>
              <a:rPr lang="en-US" altLang="en-US" b="1" dirty="0"/>
              <a:t>54 bits   </a:t>
            </a:r>
            <a:r>
              <a:rPr lang="en-US" altLang="en-US" dirty="0"/>
              <a:t>as follows:</a:t>
            </a:r>
          </a:p>
          <a:p>
            <a:pPr>
              <a:spcBef>
                <a:spcPts val="1200"/>
              </a:spcBef>
            </a:pPr>
            <a:r>
              <a:rPr lang="en-US" altLang="en-US" sz="1800" dirty="0"/>
              <a:t>Pitch + U/V (found using AMDF) </a:t>
            </a:r>
            <a:r>
              <a:rPr lang="en-US" altLang="en-US" sz="1800" b="1" dirty="0">
                <a:solidFill>
                  <a:srgbClr val="FC0128"/>
                </a:solidFill>
              </a:rPr>
              <a:t>7 bits</a:t>
            </a:r>
            <a:endParaRPr lang="en-US" altLang="en-US" sz="1800" dirty="0"/>
          </a:p>
          <a:p>
            <a:r>
              <a:rPr lang="en-US" altLang="en-US" sz="1800" dirty="0"/>
              <a:t>Gain                                             </a:t>
            </a:r>
            <a:r>
              <a:rPr lang="en-US" altLang="en-US" sz="1800" b="1" dirty="0">
                <a:solidFill>
                  <a:srgbClr val="FC0128"/>
                </a:solidFill>
              </a:rPr>
              <a:t>5 bits</a:t>
            </a:r>
            <a:endParaRPr lang="en-US" altLang="en-US" sz="1800" dirty="0"/>
          </a:p>
          <a:p>
            <a:r>
              <a:rPr lang="en-US" altLang="en-US" sz="1800" dirty="0"/>
              <a:t>10 reflection coefficients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first two coefficients converted to log area ratios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L</a:t>
            </a:r>
            <a:r>
              <a:rPr lang="en-US" altLang="en-US" sz="1800" b="1" baseline="-25000" dirty="0"/>
              <a:t>1</a:t>
            </a:r>
            <a:r>
              <a:rPr lang="en-US" altLang="en-US" sz="1800" dirty="0"/>
              <a:t>, L</a:t>
            </a:r>
            <a:r>
              <a:rPr lang="en-US" altLang="en-US" sz="1800" b="1" baseline="-25000" dirty="0"/>
              <a:t>2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3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4</a:t>
            </a:r>
            <a:r>
              <a:rPr lang="en-US" altLang="en-US" sz="1800" dirty="0"/>
              <a:t>   5 bits each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a</a:t>
            </a:r>
            <a:r>
              <a:rPr lang="en-US" altLang="en-US" sz="1800" b="1" baseline="-25000" dirty="0"/>
              <a:t>5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6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7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8</a:t>
            </a:r>
            <a:r>
              <a:rPr lang="en-US" altLang="en-US" sz="1800" dirty="0"/>
              <a:t>   4 bits each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a</a:t>
            </a:r>
            <a:r>
              <a:rPr lang="en-US" altLang="en-US" sz="1800" b="1" baseline="-25000" dirty="0"/>
              <a:t>9</a:t>
            </a:r>
            <a:r>
              <a:rPr lang="en-US" altLang="en-US" sz="1800" dirty="0"/>
              <a:t>   3 bits     a</a:t>
            </a:r>
            <a:r>
              <a:rPr lang="en-US" altLang="en-US" sz="1800" b="1" baseline="-25000" dirty="0"/>
              <a:t>10</a:t>
            </a:r>
            <a:r>
              <a:rPr lang="en-US" altLang="en-US" sz="1800" dirty="0"/>
              <a:t>  2 bits          </a:t>
            </a:r>
            <a:r>
              <a:rPr lang="en-US" altLang="en-US" sz="1800" b="1" dirty="0">
                <a:solidFill>
                  <a:srgbClr val="FC0128"/>
                </a:solidFill>
              </a:rPr>
              <a:t>41 bits</a:t>
            </a:r>
            <a:endParaRPr lang="en-US" altLang="en-US" sz="1800" dirty="0"/>
          </a:p>
          <a:p>
            <a:r>
              <a:rPr lang="en-US" altLang="en-US" sz="1800" dirty="0"/>
              <a:t>1 sync bit                                      </a:t>
            </a:r>
            <a:r>
              <a:rPr lang="en-US" altLang="en-US" sz="1800" b="1" dirty="0">
                <a:solidFill>
                  <a:srgbClr val="FC0128"/>
                </a:solidFill>
              </a:rPr>
              <a:t>1 bit</a:t>
            </a:r>
            <a:endParaRPr lang="en-US" altLang="en-US" sz="1800" dirty="0"/>
          </a:p>
          <a:p>
            <a:pPr>
              <a:buNone/>
            </a:pPr>
            <a:r>
              <a:rPr lang="en-US" altLang="en-US" dirty="0"/>
              <a:t>54 bits 44.44 times per second results in 2400 bps</a:t>
            </a:r>
          </a:p>
          <a:p>
            <a:pPr>
              <a:spcBef>
                <a:spcPct val="60000"/>
              </a:spcBef>
              <a:buNone/>
            </a:pPr>
            <a:r>
              <a:rPr lang="en-US" altLang="en-US" dirty="0"/>
              <a:t>By using VQ one could reduce bit rate to under 1 Kbps!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/>
              <a:t>LPC-10 speech is intelligible, but synthetic sounding</a:t>
            </a:r>
          </a:p>
          <a:p>
            <a:pPr lvl="1">
              <a:buNone/>
            </a:pPr>
            <a:r>
              <a:rPr lang="en-US" altLang="en-US" dirty="0"/>
              <a:t>and much of the speaker identity is lost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853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Phonemes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260475"/>
            <a:ext cx="7788275" cy="5364163"/>
          </a:xfrm>
        </p:spPr>
        <p:txBody>
          <a:bodyPr/>
          <a:lstStyle/>
          <a:p>
            <a:pPr marL="0" indent="0" defTabSz="457200" eaLnBrk="1" hangingPunct="1">
              <a:buNone/>
            </a:pPr>
            <a:r>
              <a:rPr lang="en-US" altLang="en-US" dirty="0"/>
              <a:t>A phoneme is defined to be the smallest acoustic unit 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that can change meaning</a:t>
            </a:r>
          </a:p>
          <a:p>
            <a:pPr marL="0" indent="0" defTabSz="457200" eaLnBrk="1" hangingPunct="1">
              <a:buNone/>
            </a:pPr>
            <a:r>
              <a:rPr lang="en-US" altLang="en-US" dirty="0"/>
              <a:t>Different languages have different phoneme sets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and their speakers </a:t>
            </a:r>
            <a:r>
              <a:rPr lang="en-US" altLang="en-US" i="1" dirty="0"/>
              <a:t>hear</a:t>
            </a:r>
            <a:r>
              <a:rPr lang="en-US" altLang="en-US" dirty="0"/>
              <a:t> sounds differently</a:t>
            </a:r>
          </a:p>
          <a:p>
            <a:pPr defTabSz="457200" eaLnBrk="1" hangingPunct="1"/>
            <a:r>
              <a:rPr lang="en-US" altLang="en-US" dirty="0"/>
              <a:t>in Hebrew there is no TH phoneme, so speakers substitute Z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/>
              <a:t>in Arabic there is no P phoneme, so speakers substitute B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/>
              <a:t>in English there is no </a:t>
            </a:r>
            <a:r>
              <a:rPr lang="he-IL" altLang="en-US" b="1" dirty="0"/>
              <a:t>כ</a:t>
            </a:r>
            <a:r>
              <a:rPr lang="en-US" altLang="en-US" dirty="0"/>
              <a:t> phoneme, so speakers substitute K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/>
              <a:t>in Japanese there is a single phoneme 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	somewhere between English R and L</a:t>
            </a:r>
          </a:p>
          <a:p>
            <a:pPr marL="0" indent="0" defTabSz="457200" eaLnBrk="1" hangingPunct="1">
              <a:spcBef>
                <a:spcPts val="1200"/>
              </a:spcBef>
              <a:buNone/>
            </a:pPr>
            <a:r>
              <a:rPr lang="en-US" altLang="en-US" dirty="0"/>
              <a:t>Some languages have many phonemes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/>
              <a:t>Danish has 25 different vowels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err="1"/>
              <a:t>Taa</a:t>
            </a:r>
            <a:r>
              <a:rPr lang="en-US" altLang="en-US" dirty="0"/>
              <a:t> has over 150 consonants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/>
              <a:t>Xhosa has 3 different </a:t>
            </a:r>
            <a:r>
              <a:rPr lang="en-US" altLang="en-US" i="1" dirty="0"/>
              <a:t>click</a:t>
            </a:r>
            <a:r>
              <a:rPr lang="en-US" altLang="en-US" dirty="0"/>
              <a:t> sounds</a:t>
            </a:r>
          </a:p>
          <a:p>
            <a:pPr marL="0" indent="0" defTabSz="457200" eaLnBrk="1" hangingPunct="1">
              <a:spcBef>
                <a:spcPts val="1200"/>
              </a:spcBef>
              <a:buNone/>
            </a:pPr>
            <a:r>
              <a:rPr lang="en-US" altLang="en-US" dirty="0"/>
              <a:t>Some have very few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err="1"/>
              <a:t>Piraha</a:t>
            </a:r>
            <a:r>
              <a:rPr lang="en-US" altLang="en-US" dirty="0"/>
              <a:t> has 3 vowels and 8 consonants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/>
              <a:t>Hawaiian has only 3 consonants</a:t>
            </a:r>
          </a:p>
          <a:p>
            <a:pPr defTabSz="457200" eaLnBrk="1" hangingPunct="1">
              <a:spcBef>
                <a:spcPts val="120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C56ADA-6A45-4F1F-9D4F-E8097884F4F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94884"/>
                <a:ext cx="8351874" cy="451222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altLang="en-US" dirty="0"/>
                  <a:t>The true </a:t>
                </a:r>
                <a:r>
                  <a:rPr lang="en-US" altLang="en-US" sz="2400" dirty="0" err="1"/>
                  <a:t>s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dirty="0"/>
                  <a:t> is obtained by adding back the </a:t>
                </a:r>
                <a:r>
                  <a:rPr lang="en-US" altLang="en-US" i="1" dirty="0"/>
                  <a:t>residual </a:t>
                </a:r>
                <a:r>
                  <a:rPr lang="en-US" altLang="en-US" dirty="0"/>
                  <a:t>error signal</a:t>
                </a:r>
              </a:p>
              <a:p>
                <a:pPr algn="ctr">
                  <a:buNone/>
                </a:pPr>
                <a:r>
                  <a:rPr lang="en-US" altLang="en-US" sz="2400" dirty="0" err="1"/>
                  <a:t>s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   </a:t>
                </a:r>
                <a:r>
                  <a:rPr lang="en-US" altLang="en-US" sz="2400" b="1" dirty="0"/>
                  <a:t>= 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baseline="-25000" dirty="0"/>
                  <a:t>n  </a:t>
                </a:r>
                <a:r>
                  <a:rPr lang="en-US" altLang="en-US" i="1" dirty="0"/>
                  <a:t> </a:t>
                </a:r>
                <a:r>
                  <a:rPr lang="en-US" altLang="en-US" sz="2800" i="1" dirty="0"/>
                  <a:t>+ </a:t>
                </a:r>
                <a:r>
                  <a:rPr lang="en-US" altLang="en-US" sz="2400" b="1" baseline="-25000" dirty="0"/>
                  <a:t>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 </a:t>
                </a:r>
              </a:p>
              <a:p>
                <a:pPr>
                  <a:buNone/>
                </a:pPr>
                <a:r>
                  <a:rPr lang="en-US" altLang="en-US" dirty="0"/>
                  <a:t>So if we send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dirty="0"/>
                  <a:t> as </a:t>
                </a:r>
                <a:r>
                  <a:rPr lang="en-US" altLang="en-US" i="1" dirty="0"/>
                  <a:t>side-information</a:t>
                </a:r>
                <a:r>
                  <a:rPr lang="en-US" altLang="en-US" dirty="0"/>
                  <a:t> we can recover </a:t>
                </a:r>
                <a:r>
                  <a:rPr lang="en-US" altLang="en-US" sz="2400" dirty="0" err="1"/>
                  <a:t>s</a:t>
                </a:r>
                <a:r>
                  <a:rPr lang="en-US" altLang="en-US" sz="2400" b="1" baseline="-25000" dirty="0" err="1"/>
                  <a:t>n</a:t>
                </a:r>
                <a:endParaRPr lang="en-US" altLang="en-US" sz="2400" b="1" baseline="-25000" dirty="0"/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b="1" baseline="-25000" dirty="0"/>
                  <a:t> </a:t>
                </a:r>
                <a:r>
                  <a:rPr lang="en-US" altLang="en-US" dirty="0"/>
                  <a:t>is smaller than </a:t>
                </a:r>
                <a:r>
                  <a:rPr lang="en-US" altLang="en-US" dirty="0" err="1"/>
                  <a:t>s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b="1" baseline="-25000" dirty="0"/>
                  <a:t> </a:t>
                </a:r>
                <a:r>
                  <a:rPr lang="en-US" altLang="en-US" dirty="0"/>
                  <a:t> so may require fewer bits ! 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but </a:t>
                </a:r>
                <a:r>
                  <a:rPr lang="en-US" altLang="en-US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dirty="0"/>
                  <a:t> is </a:t>
                </a:r>
                <a:r>
                  <a:rPr lang="en-US" altLang="en-US" i="1" dirty="0"/>
                  <a:t>whiter</a:t>
                </a:r>
                <a:r>
                  <a:rPr lang="en-US" altLang="en-US" dirty="0"/>
                  <a:t> than </a:t>
                </a:r>
                <a:r>
                  <a:rPr lang="en-US" altLang="en-US" dirty="0" err="1"/>
                  <a:t>s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b="1" baseline="-25000" dirty="0"/>
                  <a:t>  </a:t>
                </a:r>
                <a:r>
                  <a:rPr lang="en-US" altLang="en-US" dirty="0"/>
                  <a:t>so may require many bits!</a:t>
                </a:r>
              </a:p>
              <a:p>
                <a:pPr>
                  <a:buNone/>
                </a:pPr>
                <a:r>
                  <a:rPr lang="en-US" altLang="en-US" dirty="0"/>
                  <a:t>Can we compress the residual?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altLang="en-US" dirty="0"/>
                  <a:t>Note that the residual error is actually the LPC filter’s excitation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altLang="en-US" dirty="0"/>
                  <a:t>The idea behind </a:t>
                </a:r>
                <a:r>
                  <a:rPr lang="en-US" altLang="en-US" b="1" dirty="0"/>
                  <a:t>C</a:t>
                </a:r>
                <a:r>
                  <a:rPr lang="en-US" altLang="en-US" dirty="0"/>
                  <a:t>ode </a:t>
                </a:r>
                <a:r>
                  <a:rPr lang="en-US" altLang="en-US" b="1" dirty="0"/>
                  <a:t>E</a:t>
                </a:r>
                <a:r>
                  <a:rPr lang="en-US" altLang="en-US" dirty="0"/>
                  <a:t>xcited </a:t>
                </a:r>
                <a:r>
                  <a:rPr lang="en-US" altLang="en-US" b="1" dirty="0"/>
                  <a:t>L</a:t>
                </a:r>
                <a:r>
                  <a:rPr lang="en-US" altLang="en-US" dirty="0"/>
                  <a:t>inear </a:t>
                </a:r>
                <a:r>
                  <a:rPr lang="en-US" altLang="en-US" b="1" dirty="0"/>
                  <a:t>P</a:t>
                </a:r>
                <a:r>
                  <a:rPr lang="en-US" altLang="en-US" dirty="0"/>
                  <a:t>rediction 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is to encode possible </a:t>
                </a:r>
                <a:r>
                  <a:rPr lang="en-US" altLang="en-US" i="1" dirty="0"/>
                  <a:t>excitations</a:t>
                </a:r>
                <a:r>
                  <a:rPr lang="en-US" altLang="en-US" dirty="0"/>
                  <a:t> in a codebook of waveforms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	and to send the index of the best </a:t>
                </a:r>
                <a:r>
                  <a:rPr lang="en-US" altLang="en-US" dirty="0" err="1"/>
                  <a:t>codeword</a:t>
                </a: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94884"/>
                <a:ext cx="8351874" cy="4512229"/>
              </a:xfrm>
              <a:blipFill rotWithShape="0">
                <a:blip r:embed="rId2"/>
                <a:stretch>
                  <a:fillRect l="-803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7305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By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8119084" cy="14526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find the best code word we try them all (exhaustive enumeration)</a:t>
            </a:r>
          </a:p>
          <a:p>
            <a:pPr marL="0" indent="0" defTabSz="457200">
              <a:buNone/>
            </a:pPr>
            <a:r>
              <a:rPr lang="en-US" dirty="0"/>
              <a:t>	although algebraic tricks save computation</a:t>
            </a:r>
          </a:p>
          <a:p>
            <a:pPr marL="0" indent="0" defTabSz="457200">
              <a:buNone/>
            </a:pPr>
            <a:r>
              <a:rPr lang="en-US" dirty="0"/>
              <a:t>We choose the code word with the least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927451" y="2451100"/>
            <a:ext cx="7201786" cy="3973663"/>
            <a:chOff x="1577975" y="2222500"/>
            <a:chExt cx="5889625" cy="39736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77975" y="2222500"/>
              <a:ext cx="508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err="1"/>
                <a:t>s</a:t>
              </a:r>
              <a:r>
                <a:rPr lang="en-US" altLang="en-US" b="1" baseline="-25000" dirty="0" err="1"/>
                <a:t>n</a:t>
              </a:r>
              <a:endParaRPr lang="en-US" altLang="en-US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085975" y="2451100"/>
              <a:ext cx="3175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085975" y="2952748"/>
              <a:ext cx="1025525" cy="1970088"/>
              <a:chOff x="608" y="2529"/>
              <a:chExt cx="646" cy="1241"/>
            </a:xfrm>
          </p:grpSpPr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608" y="2529"/>
                <a:ext cx="448" cy="1241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dirty="0">
                  <a:solidFill>
                    <a:schemeClr val="bg2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2"/>
                    </a:solidFill>
                  </a:rPr>
                  <a:t>CB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1056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1056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1056" y="31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>
                <a:off x="1054" y="263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1056" y="359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1056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1062" y="3172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0000"/>
                  </a:lnSpc>
                  <a:spcBef>
                    <a:spcPct val="10000"/>
                  </a:spcBef>
                </a:pPr>
                <a:r>
                  <a:rPr lang="en-US" altLang="en-US">
                    <a:solidFill>
                      <a:schemeClr val="bg2"/>
                    </a:solidFill>
                  </a:rPr>
                  <a:t>.</a:t>
                </a:r>
              </a:p>
              <a:p>
                <a:pPr>
                  <a:lnSpc>
                    <a:spcPct val="10000"/>
                  </a:lnSpc>
                  <a:spcBef>
                    <a:spcPct val="10000"/>
                  </a:spcBef>
                </a:pPr>
                <a:r>
                  <a:rPr lang="en-US" altLang="en-US">
                    <a:solidFill>
                      <a:schemeClr val="bg2"/>
                    </a:solidFill>
                  </a:rPr>
                  <a:t>.</a:t>
                </a:r>
              </a:p>
              <a:p>
                <a:pPr>
                  <a:lnSpc>
                    <a:spcPct val="10000"/>
                  </a:lnSpc>
                  <a:spcBef>
                    <a:spcPct val="10000"/>
                  </a:spcBef>
                </a:pPr>
                <a:r>
                  <a:rPr lang="en-US" altLang="en-US">
                    <a:solidFill>
                      <a:schemeClr val="bg2"/>
                    </a:solidFill>
                  </a:rPr>
                  <a:t>.</a:t>
                </a: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3813175" y="3738563"/>
              <a:ext cx="1143000" cy="485775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LPC</a:t>
              </a:r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5192713" y="2266951"/>
              <a:ext cx="366712" cy="385763"/>
              <a:chOff x="3271" y="1428"/>
              <a:chExt cx="231" cy="243"/>
            </a:xfrm>
          </p:grpSpPr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 flipV="1">
                <a:off x="3272" y="1428"/>
                <a:ext cx="230" cy="24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 flipV="1">
                <a:off x="3385" y="1438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V="1">
                <a:off x="3271" y="154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5373688" y="2608263"/>
              <a:ext cx="0" cy="13652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 flipV="1">
              <a:off x="5294313" y="2384095"/>
              <a:ext cx="38100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>
              <a:off x="3355975" y="3973513"/>
              <a:ext cx="4572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3532188" y="3962400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H="1" flipV="1">
              <a:off x="4956175" y="3962400"/>
              <a:ext cx="417513" cy="1111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V="1">
              <a:off x="5373688" y="3165475"/>
              <a:ext cx="0" cy="228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3160713" y="2447925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5559425" y="2447925"/>
              <a:ext cx="7683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2573338" y="5346700"/>
              <a:ext cx="1600200" cy="849463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</a:pPr>
              <a:r>
                <a:rPr lang="en-US" altLang="en-US" sz="2400" dirty="0">
                  <a:solidFill>
                    <a:srgbClr val="FC0128"/>
                  </a:solidFill>
                </a:rPr>
                <a:t>find</a:t>
              </a:r>
            </a:p>
            <a:p>
              <a:pPr algn="ctr">
                <a:spcBef>
                  <a:spcPct val="5000"/>
                </a:spcBef>
              </a:pPr>
              <a:r>
                <a:rPr lang="en-US" altLang="en-US" sz="2400" dirty="0">
                  <a:solidFill>
                    <a:srgbClr val="FC0128"/>
                  </a:solidFill>
                </a:rPr>
                <a:t>minimum</a:t>
              </a:r>
              <a:endParaRPr lang="en-US" altLang="en-US" sz="2400" dirty="0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>
              <a:off x="6934200" y="2770188"/>
              <a:ext cx="0" cy="3052762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H="1" flipV="1">
              <a:off x="3355975" y="3973513"/>
              <a:ext cx="0" cy="1373187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4727575" y="2447925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>
              <a:off x="4346575" y="2436813"/>
              <a:ext cx="0" cy="1287462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4346575" y="3119438"/>
              <a:ext cx="0" cy="46037"/>
            </a:xfrm>
            <a:prstGeom prst="line">
              <a:avLst/>
            </a:prstGeom>
            <a:noFill/>
            <a:ln w="3810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5870575" y="2436813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3"/>
            <p:cNvSpPr>
              <a:spLocks noChangeArrowheads="1"/>
            </p:cNvSpPr>
            <p:nvPr/>
          </p:nvSpPr>
          <p:spPr bwMode="auto">
            <a:xfrm>
              <a:off x="3313113" y="3890963"/>
              <a:ext cx="98425" cy="952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 flipH="1" flipV="1">
              <a:off x="3073400" y="3262313"/>
              <a:ext cx="282575" cy="7000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5"/>
            <p:cNvSpPr txBox="1">
              <a:spLocks noChangeArrowheads="1"/>
            </p:cNvSpPr>
            <p:nvPr/>
          </p:nvSpPr>
          <p:spPr bwMode="auto">
            <a:xfrm>
              <a:off x="6327775" y="2222500"/>
              <a:ext cx="1139825" cy="52168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"/>
                </a:spcBef>
              </a:pPr>
              <a:r>
                <a:rPr lang="en-US" altLang="en-US" sz="1800" dirty="0">
                  <a:solidFill>
                    <a:schemeClr val="bg2"/>
                  </a:solidFill>
                  <a:latin typeface="+mn-lt"/>
                </a:rPr>
                <a:t>Compute</a:t>
              </a:r>
            </a:p>
            <a:p>
              <a:pPr algn="ctr">
                <a:lnSpc>
                  <a:spcPct val="75000"/>
                </a:lnSpc>
                <a:spcBef>
                  <a:spcPct val="5000"/>
                </a:spcBef>
              </a:pPr>
              <a:r>
                <a:rPr lang="en-US" altLang="en-US" sz="1800" dirty="0">
                  <a:solidFill>
                    <a:schemeClr val="bg2"/>
                  </a:solidFill>
                  <a:latin typeface="+mn-lt"/>
                </a:rPr>
                <a:t>energy</a:t>
              </a: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 flipH="1">
              <a:off x="4148138" y="5822950"/>
              <a:ext cx="278606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6934200" y="4133850"/>
              <a:ext cx="0" cy="214313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 flipH="1">
              <a:off x="5522913" y="5822950"/>
              <a:ext cx="152400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H="1" flipV="1">
              <a:off x="3355975" y="4552950"/>
              <a:ext cx="0" cy="1841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30861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Perceptual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2353"/>
            <a:ext cx="7772400" cy="4554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we don’t want the approximation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that </a:t>
            </a:r>
            <a:r>
              <a:rPr lang="en-US" i="1" dirty="0"/>
              <a:t>looks</a:t>
            </a:r>
            <a:r>
              <a:rPr lang="en-US" dirty="0"/>
              <a:t> the most like the real signal</a:t>
            </a:r>
          </a:p>
          <a:p>
            <a:pPr marL="0" indent="0" defTabSz="457200">
              <a:buNone/>
            </a:pPr>
            <a:r>
              <a:rPr lang="en-US" dirty="0"/>
              <a:t>We want the approximation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that </a:t>
            </a:r>
            <a:r>
              <a:rPr lang="en-US" i="1" dirty="0"/>
              <a:t>sounds</a:t>
            </a:r>
            <a:r>
              <a:rPr lang="en-US" dirty="0"/>
              <a:t> the most like the real signal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Now is the time to use psychophysics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Instead of computing the energy of the difference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use a perceptual measure of similarity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that takes masking, etc. into account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3541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G.729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31088"/>
            <a:ext cx="8203019" cy="4576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standard speech compression in cellular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very popular in Internet and other applications</a:t>
            </a:r>
          </a:p>
          <a:p>
            <a:pPr marL="0" indent="0" defTabSz="457200">
              <a:buNone/>
            </a:pPr>
            <a:r>
              <a:rPr lang="en-US" dirty="0"/>
              <a:t>Encodes 10 </a:t>
            </a:r>
            <a:r>
              <a:rPr lang="en-US" dirty="0" err="1"/>
              <a:t>ms</a:t>
            </a:r>
            <a:r>
              <a:rPr lang="en-US" dirty="0"/>
              <a:t> frames (100 frames per second) into 80 bits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resulting in 8000 bits per second</a:t>
            </a:r>
          </a:p>
          <a:p>
            <a:pPr defTabSz="457200">
              <a:buNone/>
            </a:pPr>
            <a:r>
              <a:rPr lang="en-US" altLang="en-US" dirty="0"/>
              <a:t>filter coefficients	</a:t>
            </a:r>
            <a:r>
              <a:rPr lang="en-US" altLang="en-US" b="1" dirty="0"/>
              <a:t>18 bits</a:t>
            </a:r>
            <a:r>
              <a:rPr lang="en-US" altLang="en-US" dirty="0"/>
              <a:t>      	pitch              </a:t>
            </a:r>
            <a:r>
              <a:rPr lang="en-US" altLang="en-US" b="1" dirty="0"/>
              <a:t>8 bits</a:t>
            </a:r>
            <a:r>
              <a:rPr lang="en-US" altLang="en-US" dirty="0"/>
              <a:t>       </a:t>
            </a:r>
          </a:p>
          <a:p>
            <a:pPr defTabSz="457200">
              <a:buNone/>
            </a:pPr>
            <a:r>
              <a:rPr lang="en-US" altLang="en-US" dirty="0"/>
              <a:t>gain CB 		</a:t>
            </a:r>
            <a:r>
              <a:rPr lang="en-US" altLang="en-US" b="1" dirty="0"/>
              <a:t>14 bits		</a:t>
            </a:r>
            <a:r>
              <a:rPr lang="en-US" altLang="en-US" dirty="0"/>
              <a:t>adaptive CB </a:t>
            </a:r>
            <a:r>
              <a:rPr lang="en-US" altLang="en-US" b="1" dirty="0"/>
              <a:t>5 bits</a:t>
            </a:r>
            <a:r>
              <a:rPr lang="en-US" altLang="en-US" dirty="0"/>
              <a:t> </a:t>
            </a:r>
            <a:endParaRPr lang="en-US" altLang="en-US" b="1" dirty="0"/>
          </a:p>
          <a:p>
            <a:pPr defTabSz="457200">
              <a:buNone/>
            </a:pPr>
            <a:r>
              <a:rPr lang="en-US" altLang="en-US" dirty="0"/>
              <a:t>pulse positions 	</a:t>
            </a:r>
            <a:r>
              <a:rPr lang="en-US" altLang="en-US" b="1" dirty="0"/>
              <a:t>26 bits</a:t>
            </a:r>
            <a:r>
              <a:rPr lang="en-US" altLang="en-US" dirty="0"/>
              <a:t> 		pulse signs   </a:t>
            </a:r>
            <a:r>
              <a:rPr lang="en-US" altLang="en-US" b="1" dirty="0"/>
              <a:t>8 bits 	</a:t>
            </a:r>
            <a:r>
              <a:rPr lang="en-US" altLang="en-US" dirty="0"/>
              <a:t>parity check  </a:t>
            </a:r>
            <a:r>
              <a:rPr lang="en-US" altLang="en-US" b="1" dirty="0"/>
              <a:t>1 bit</a:t>
            </a:r>
          </a:p>
          <a:p>
            <a:pPr>
              <a:buNone/>
            </a:pPr>
            <a:endParaRPr lang="en-US" altLang="en-US" b="1" dirty="0">
              <a:solidFill>
                <a:srgbClr val="FC0128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3907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4084"/>
            <a:ext cx="7939088" cy="44830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might think that speech recognition could be performed thus:</a:t>
            </a:r>
          </a:p>
          <a:p>
            <a:pPr>
              <a:spcBef>
                <a:spcPts val="0"/>
              </a:spcBef>
            </a:pPr>
            <a:r>
              <a:rPr lang="en-US" dirty="0"/>
              <a:t>extract speech features </a:t>
            </a:r>
            <a:r>
              <a:rPr lang="en-US" sz="1800" dirty="0"/>
              <a:t>(e.g., LPC, </a:t>
            </a:r>
            <a:r>
              <a:rPr lang="en-US" sz="1800" dirty="0" err="1"/>
              <a:t>Cepstrum</a:t>
            </a:r>
            <a:r>
              <a:rPr lang="en-US" sz="1800" dirty="0"/>
              <a:t>)</a:t>
            </a:r>
            <a:r>
              <a:rPr lang="en-US" dirty="0"/>
              <a:t> for speech frames</a:t>
            </a:r>
          </a:p>
          <a:p>
            <a:pPr>
              <a:spcBef>
                <a:spcPts val="0"/>
              </a:spcBef>
            </a:pPr>
            <a:r>
              <a:rPr lang="en-US" dirty="0"/>
              <a:t>classify several successive frames into phonemes</a:t>
            </a:r>
          </a:p>
          <a:p>
            <a:pPr>
              <a:spcBef>
                <a:spcPts val="0"/>
              </a:spcBef>
            </a:pPr>
            <a:r>
              <a:rPr lang="en-US" dirty="0"/>
              <a:t>combine phonemes into words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Unfortunately, that doesn’t work for many reasons</a:t>
            </a:r>
          </a:p>
          <a:p>
            <a:r>
              <a:rPr lang="en-US" dirty="0"/>
              <a:t>phonemes are pronounced differently depending on context</a:t>
            </a:r>
          </a:p>
          <a:p>
            <a:r>
              <a:rPr lang="en-US" dirty="0"/>
              <a:t>phonemes are pronounced differently depending on accent</a:t>
            </a:r>
          </a:p>
          <a:p>
            <a:r>
              <a:rPr lang="en-US" dirty="0"/>
              <a:t>phonemes may not be pronounced at all in rapid speech</a:t>
            </a:r>
          </a:p>
          <a:p>
            <a:r>
              <a:rPr lang="en-US" dirty="0"/>
              <a:t>nonlinear time warping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5" name="Picture 7" descr="D:\lectures\voice\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50" y="4582951"/>
            <a:ext cx="2378313" cy="21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96125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9493"/>
            <a:ext cx="7772400" cy="4537620"/>
          </a:xfrm>
        </p:spPr>
        <p:txBody>
          <a:bodyPr/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The lower levels of the human auditory tentatively identify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 most probable phoneme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But as we continue listening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 higher levels continuously backtrack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and select lower probability ones if needed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To understand this backtracking we can use an analogy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from even higher levels of speech understanding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What does the word FIRE mean in the following sentence?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THE MAN SHOUTED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FIRE !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FIRE THE GUN !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FIRE THE GUN MAKER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01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notice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7606"/>
            <a:ext cx="7772400" cy="46195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of this happens unconsciously in the background</a:t>
            </a:r>
          </a:p>
          <a:p>
            <a:pPr marL="0" indent="0" defTabSz="463550">
              <a:buNone/>
            </a:pPr>
            <a:r>
              <a:rPr lang="en-US" dirty="0"/>
              <a:t>	but involves higher levels of the cortex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Example 1</a:t>
            </a:r>
          </a:p>
          <a:p>
            <a:pPr marL="0" indent="0" defTabSz="463550">
              <a:buNone/>
            </a:pPr>
            <a:r>
              <a:rPr lang="en-US" dirty="0"/>
              <a:t>	People who do not understand a language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can not reliably transcript phonemes in that language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Example 2</a:t>
            </a:r>
          </a:p>
          <a:p>
            <a:pPr marL="0" indent="0" defTabSz="463550">
              <a:buNone/>
            </a:pPr>
            <a:r>
              <a:rPr lang="en-US" dirty="0"/>
              <a:t>	People who understand a language well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can successfully understand in very low SNR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Example 3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What am I saying?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HOW TO RECOGNIZE SPEECH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HOW TO WRECK A NICE BEACH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09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Levenshtein</a:t>
            </a:r>
            <a:r>
              <a:rPr lang="en-US" dirty="0"/>
              <a:t>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42197"/>
            <a:ext cx="8335371" cy="4564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typing correction mechanisms and spelling correction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find the closest known word to an unknown one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How do we define closeness?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</a:t>
            </a:r>
            <a:r>
              <a:rPr lang="en-US" dirty="0" err="1"/>
              <a:t>Levenshtein</a:t>
            </a:r>
            <a:r>
              <a:rPr lang="en-US" dirty="0"/>
              <a:t> distance between 2 strings</a:t>
            </a:r>
            <a:r>
              <a:rPr lang="en-US" sz="1800" dirty="0"/>
              <a:t> (not necessarily equal length)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is defined as the minimal cost to transform 1 string to the other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Where each of the following has a defined cost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deletion 		</a:t>
            </a:r>
            <a:r>
              <a:rPr lang="en-US" dirty="0">
                <a:solidFill>
                  <a:srgbClr val="7030A0"/>
                </a:solidFill>
              </a:rPr>
              <a:t>digital → </a:t>
            </a:r>
            <a:r>
              <a:rPr lang="en-US" dirty="0" err="1">
                <a:solidFill>
                  <a:srgbClr val="7030A0"/>
                </a:solidFill>
              </a:rPr>
              <a:t>digtal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insertion		</a:t>
            </a:r>
            <a:r>
              <a:rPr lang="en-US" dirty="0">
                <a:solidFill>
                  <a:srgbClr val="7030A0"/>
                </a:solidFill>
              </a:rPr>
              <a:t>signal → </a:t>
            </a:r>
            <a:r>
              <a:rPr lang="en-US" dirty="0" err="1">
                <a:solidFill>
                  <a:srgbClr val="7030A0"/>
                </a:solidFill>
              </a:rPr>
              <a:t>signall</a:t>
            </a:r>
            <a:endParaRPr lang="en-US" dirty="0">
              <a:solidFill>
                <a:srgbClr val="7030A0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dirty="0"/>
              <a:t>substitution	</a:t>
            </a:r>
            <a:r>
              <a:rPr lang="en-US" dirty="0">
                <a:solidFill>
                  <a:srgbClr val="7030A0"/>
                </a:solidFill>
              </a:rPr>
              <a:t>processing → </a:t>
            </a:r>
            <a:r>
              <a:rPr lang="en-US" dirty="0" err="1">
                <a:solidFill>
                  <a:srgbClr val="7030A0"/>
                </a:solidFill>
              </a:rPr>
              <a:t>prosessing</a:t>
            </a:r>
            <a:endParaRPr lang="en-US" dirty="0">
              <a:solidFill>
                <a:srgbClr val="7030A0"/>
              </a:solidFill>
            </a:endParaRPr>
          </a:p>
          <a:p>
            <a:pPr lvl="1" indent="-342900" defTabSz="463550">
              <a:spcBef>
                <a:spcPts val="0"/>
              </a:spcBef>
            </a:pPr>
            <a:r>
              <a:rPr lang="en-US" dirty="0"/>
              <a:t>in typing the cost may depend on how close the keys are</a:t>
            </a:r>
          </a:p>
          <a:p>
            <a:pPr lvl="1" indent="-342900" defTabSz="463550">
              <a:spcBef>
                <a:spcPts val="0"/>
              </a:spcBef>
            </a:pPr>
            <a:r>
              <a:rPr lang="en-US" dirty="0"/>
              <a:t>in spelling correction the cost may depend on the sounds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What is the unity weighted </a:t>
            </a:r>
            <a:r>
              <a:rPr lang="en-US" dirty="0" err="1">
                <a:solidFill>
                  <a:srgbClr val="002060"/>
                </a:solidFill>
              </a:rPr>
              <a:t>Levenshtein</a:t>
            </a:r>
            <a:r>
              <a:rPr lang="en-US" dirty="0">
                <a:solidFill>
                  <a:srgbClr val="002060"/>
                </a:solidFill>
              </a:rPr>
              <a:t> distance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between digital and </a:t>
            </a:r>
            <a:r>
              <a:rPr lang="en-US" dirty="0" err="1">
                <a:solidFill>
                  <a:srgbClr val="002060"/>
                </a:solidFill>
              </a:rPr>
              <a:t>dijtal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How do we find the minimum cost?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185870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65100"/>
            <a:ext cx="7881938" cy="1143000"/>
          </a:xfrm>
        </p:spPr>
        <p:txBody>
          <a:bodyPr/>
          <a:lstStyle/>
          <a:p>
            <a:pPr rtl="0"/>
            <a:r>
              <a:rPr lang="en-US" altLang="en-US" dirty="0" err="1"/>
              <a:t>Levenshtein</a:t>
            </a:r>
            <a:r>
              <a:rPr lang="en-US" altLang="en-US" dirty="0"/>
              <a:t> distance </a:t>
            </a:r>
            <a:r>
              <a:rPr lang="en-US" altLang="en-US" sz="2800" dirty="0"/>
              <a:t>(unity weighting)</a:t>
            </a:r>
            <a:endParaRPr lang="en-US" altLang="en-US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1800"/>
              <a:t>What is the Levenshtein distance between </a:t>
            </a:r>
            <a:r>
              <a:rPr lang="en-US" altLang="en-US" sz="1800" b="1">
                <a:solidFill>
                  <a:srgbClr val="114FFB"/>
                </a:solidFill>
              </a:rPr>
              <a:t>prossesing</a:t>
            </a:r>
            <a:r>
              <a:rPr lang="en-US" altLang="en-US" sz="1800"/>
              <a:t> and </a:t>
            </a:r>
            <a:r>
              <a:rPr lang="en-US" altLang="en-US" sz="1800" b="1">
                <a:solidFill>
                  <a:srgbClr val="114FFB"/>
                </a:solidFill>
              </a:rPr>
              <a:t>processing</a:t>
            </a:r>
            <a:r>
              <a:rPr lang="en-US" altLang="en-US" sz="1800">
                <a:solidFill>
                  <a:srgbClr val="114FFB"/>
                </a:solidFill>
              </a:rPr>
              <a:t> </a:t>
            </a:r>
            <a:r>
              <a:rPr lang="en-US" altLang="en-US" sz="1800"/>
              <a:t>?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10096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1009650" y="5913438"/>
            <a:ext cx="525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/>
                </a:solidFill>
                <a:latin typeface="Courier New" panose="02070309020205020404" pitchFamily="49" charset="0"/>
              </a:rPr>
              <a:t>p r o c e s </a:t>
            </a:r>
            <a:r>
              <a:rPr lang="en-US" altLang="en-US" dirty="0" err="1">
                <a:solidFill>
                  <a:schemeClr val="bg2"/>
                </a:solidFill>
                <a:latin typeface="Courier New" panose="02070309020205020404" pitchFamily="49" charset="0"/>
              </a:rPr>
              <a:t>s</a:t>
            </a:r>
            <a:r>
              <a:rPr lang="en-US" altLang="en-US" dirty="0">
                <a:solidFill>
                  <a:schemeClr val="bg2"/>
                </a:solidFill>
                <a:latin typeface="Courier New" panose="02070309020205020404" pitchFamily="49" charset="0"/>
              </a:rPr>
              <a:t> i n g</a:t>
            </a: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43624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48958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>
            <a:off x="53530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>
            <a:off x="58864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2" name="Line 10"/>
          <p:cNvSpPr>
            <a:spLocks noChangeShapeType="1"/>
          </p:cNvSpPr>
          <p:nvPr/>
        </p:nvSpPr>
        <p:spPr bwMode="auto">
          <a:xfrm>
            <a:off x="24574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3" name="Line 11"/>
          <p:cNvSpPr>
            <a:spLocks noChangeShapeType="1"/>
          </p:cNvSpPr>
          <p:nvPr/>
        </p:nvSpPr>
        <p:spPr bwMode="auto">
          <a:xfrm>
            <a:off x="29146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4" name="Line 12"/>
          <p:cNvSpPr>
            <a:spLocks noChangeShapeType="1"/>
          </p:cNvSpPr>
          <p:nvPr/>
        </p:nvSpPr>
        <p:spPr bwMode="auto">
          <a:xfrm>
            <a:off x="34480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5" name="Line 13"/>
          <p:cNvSpPr>
            <a:spLocks noChangeShapeType="1"/>
          </p:cNvSpPr>
          <p:nvPr/>
        </p:nvSpPr>
        <p:spPr bwMode="auto">
          <a:xfrm>
            <a:off x="39052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6" name="Line 14"/>
          <p:cNvSpPr>
            <a:spLocks noChangeShapeType="1"/>
          </p:cNvSpPr>
          <p:nvPr/>
        </p:nvSpPr>
        <p:spPr bwMode="auto">
          <a:xfrm>
            <a:off x="19240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7" name="Line 15"/>
          <p:cNvSpPr>
            <a:spLocks noChangeShapeType="1"/>
          </p:cNvSpPr>
          <p:nvPr/>
        </p:nvSpPr>
        <p:spPr bwMode="auto">
          <a:xfrm>
            <a:off x="14668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8" name="Line 16"/>
          <p:cNvSpPr>
            <a:spLocks noChangeShapeType="1"/>
          </p:cNvSpPr>
          <p:nvPr/>
        </p:nvSpPr>
        <p:spPr bwMode="auto">
          <a:xfrm>
            <a:off x="552450" y="59134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9" name="Line 17"/>
          <p:cNvSpPr>
            <a:spLocks noChangeShapeType="1"/>
          </p:cNvSpPr>
          <p:nvPr/>
        </p:nvSpPr>
        <p:spPr bwMode="auto">
          <a:xfrm>
            <a:off x="1009650" y="6523038"/>
            <a:ext cx="487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0" name="Line 18"/>
          <p:cNvSpPr>
            <a:spLocks noChangeShapeType="1"/>
          </p:cNvSpPr>
          <p:nvPr/>
        </p:nvSpPr>
        <p:spPr bwMode="auto">
          <a:xfrm>
            <a:off x="552450" y="54562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>
            <a:off x="552450" y="49990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>
            <a:off x="552450" y="45418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3" name="Line 21"/>
          <p:cNvSpPr>
            <a:spLocks noChangeShapeType="1"/>
          </p:cNvSpPr>
          <p:nvPr/>
        </p:nvSpPr>
        <p:spPr bwMode="auto">
          <a:xfrm>
            <a:off x="552450" y="40846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4" name="Line 22"/>
          <p:cNvSpPr>
            <a:spLocks noChangeShapeType="1"/>
          </p:cNvSpPr>
          <p:nvPr/>
        </p:nvSpPr>
        <p:spPr bwMode="auto">
          <a:xfrm>
            <a:off x="552450" y="36274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5" name="Line 23"/>
          <p:cNvSpPr>
            <a:spLocks noChangeShapeType="1"/>
          </p:cNvSpPr>
          <p:nvPr/>
        </p:nvSpPr>
        <p:spPr bwMode="auto">
          <a:xfrm>
            <a:off x="552450" y="32464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6" name="Line 24"/>
          <p:cNvSpPr>
            <a:spLocks noChangeShapeType="1"/>
          </p:cNvSpPr>
          <p:nvPr/>
        </p:nvSpPr>
        <p:spPr bwMode="auto">
          <a:xfrm>
            <a:off x="552450" y="2835275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8" name="Line 26"/>
          <p:cNvSpPr>
            <a:spLocks noChangeShapeType="1"/>
          </p:cNvSpPr>
          <p:nvPr/>
        </p:nvSpPr>
        <p:spPr bwMode="auto">
          <a:xfrm>
            <a:off x="552450" y="16764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9" name="Line 27"/>
          <p:cNvSpPr>
            <a:spLocks noChangeShapeType="1"/>
          </p:cNvSpPr>
          <p:nvPr/>
        </p:nvSpPr>
        <p:spPr bwMode="auto">
          <a:xfrm>
            <a:off x="538163" y="2425700"/>
            <a:ext cx="53482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40" name="Line 28"/>
          <p:cNvSpPr>
            <a:spLocks noChangeShapeType="1"/>
          </p:cNvSpPr>
          <p:nvPr/>
        </p:nvSpPr>
        <p:spPr bwMode="auto">
          <a:xfrm>
            <a:off x="552450" y="20574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41" name="Text Box 29"/>
          <p:cNvSpPr txBox="1">
            <a:spLocks noChangeArrowheads="1"/>
          </p:cNvSpPr>
          <p:nvPr/>
        </p:nvSpPr>
        <p:spPr bwMode="auto">
          <a:xfrm rot="-5400000">
            <a:off x="-1397794" y="3497412"/>
            <a:ext cx="43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p  r o  s </a:t>
            </a:r>
            <a:r>
              <a:rPr lang="en-US" altLang="en-US" sz="2400" dirty="0" err="1">
                <a:solidFill>
                  <a:schemeClr val="bg2"/>
                </a:solidFill>
                <a:latin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e s i n g</a:t>
            </a:r>
          </a:p>
        </p:txBody>
      </p:sp>
      <p:sp>
        <p:nvSpPr>
          <p:cNvPr id="448542" name="Text Box 30"/>
          <p:cNvSpPr txBox="1">
            <a:spLocks noChangeArrowheads="1"/>
          </p:cNvSpPr>
          <p:nvPr/>
        </p:nvSpPr>
        <p:spPr bwMode="auto">
          <a:xfrm>
            <a:off x="6062661" y="1866175"/>
            <a:ext cx="307910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 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from left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(deletion)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cost = 1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 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from under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(insertion)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cost = 1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 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from diagonal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and same letter	cost = 0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3b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from diagonal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and different letter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(substitution)	cost = 1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Always use minimal cost</a:t>
            </a:r>
          </a:p>
        </p:txBody>
      </p:sp>
      <p:sp>
        <p:nvSpPr>
          <p:cNvPr id="448544" name="Line 32"/>
          <p:cNvSpPr>
            <a:spLocks noChangeShapeType="1"/>
          </p:cNvSpPr>
          <p:nvPr/>
        </p:nvSpPr>
        <p:spPr bwMode="auto">
          <a:xfrm flipH="1">
            <a:off x="552450" y="1676400"/>
            <a:ext cx="0" cy="42306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52EE7AC9-B989-4376-99C6-77397C91726C}" type="slidenum">
              <a:rPr lang="en-US" altLang="en-US" smtClean="0"/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976016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cont.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02400"/>
            <a:ext cx="7943850" cy="4678362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Start with</a:t>
            </a:r>
            <a:r>
              <a:rPr lang="en-US" altLang="en-US" sz="1800" dirty="0">
                <a:solidFill>
                  <a:schemeClr val="accent1"/>
                </a:solidFill>
              </a:rPr>
              <a:t> 0</a:t>
            </a:r>
            <a:r>
              <a:rPr lang="en-US" altLang="en-US" sz="1800" dirty="0"/>
              <a:t> in the bottom left corner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0     1      2      3     4      5      6      7      8     9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449540" name="Line 4"/>
          <p:cNvSpPr>
            <a:spLocks noChangeShapeType="1"/>
          </p:cNvSpPr>
          <p:nvPr/>
        </p:nvSpPr>
        <p:spPr bwMode="auto">
          <a:xfrm>
            <a:off x="17859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785938" y="5875338"/>
            <a:ext cx="525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2"/>
                </a:solidFill>
                <a:latin typeface="Courier New" panose="02070309020205020404" pitchFamily="49" charset="0"/>
              </a:rPr>
              <a:t>p r o c e s s i n g</a:t>
            </a:r>
            <a:endParaRPr lang="en-US" altLang="en-US">
              <a:solidFill>
                <a:schemeClr val="bg2"/>
              </a:solidFill>
              <a:latin typeface="Courier New" panose="02070309020205020404" pitchFamily="49" charset="0"/>
            </a:endParaRPr>
          </a:p>
        </p:txBody>
      </p:sp>
      <p:sp>
        <p:nvSpPr>
          <p:cNvPr id="449542" name="Line 6"/>
          <p:cNvSpPr>
            <a:spLocks noChangeShapeType="1"/>
          </p:cNvSpPr>
          <p:nvPr/>
        </p:nvSpPr>
        <p:spPr bwMode="auto">
          <a:xfrm>
            <a:off x="51387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3" name="Line 7"/>
          <p:cNvSpPr>
            <a:spLocks noChangeShapeType="1"/>
          </p:cNvSpPr>
          <p:nvPr/>
        </p:nvSpPr>
        <p:spPr bwMode="auto">
          <a:xfrm>
            <a:off x="56721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4" name="Line 8"/>
          <p:cNvSpPr>
            <a:spLocks noChangeShapeType="1"/>
          </p:cNvSpPr>
          <p:nvPr/>
        </p:nvSpPr>
        <p:spPr bwMode="auto">
          <a:xfrm>
            <a:off x="61293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66627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>
            <a:off x="32337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>
            <a:off x="36909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42243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>
            <a:off x="46815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>
            <a:off x="27003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>
            <a:off x="22431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1328738" y="58753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>
            <a:off x="1785938" y="6484938"/>
            <a:ext cx="487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>
            <a:off x="1328738" y="54181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1328738" y="49609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6" name="Line 20"/>
          <p:cNvSpPr>
            <a:spLocks noChangeShapeType="1"/>
          </p:cNvSpPr>
          <p:nvPr/>
        </p:nvSpPr>
        <p:spPr bwMode="auto">
          <a:xfrm>
            <a:off x="1328738" y="45037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7" name="Line 21"/>
          <p:cNvSpPr>
            <a:spLocks noChangeShapeType="1"/>
          </p:cNvSpPr>
          <p:nvPr/>
        </p:nvSpPr>
        <p:spPr bwMode="auto">
          <a:xfrm>
            <a:off x="1328738" y="40465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8" name="Line 22"/>
          <p:cNvSpPr>
            <a:spLocks noChangeShapeType="1"/>
          </p:cNvSpPr>
          <p:nvPr/>
        </p:nvSpPr>
        <p:spPr bwMode="auto">
          <a:xfrm>
            <a:off x="1328738" y="35893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9" name="Line 23"/>
          <p:cNvSpPr>
            <a:spLocks noChangeShapeType="1"/>
          </p:cNvSpPr>
          <p:nvPr/>
        </p:nvSpPr>
        <p:spPr bwMode="auto">
          <a:xfrm>
            <a:off x="1328738" y="32083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0" name="Line 24"/>
          <p:cNvSpPr>
            <a:spLocks noChangeShapeType="1"/>
          </p:cNvSpPr>
          <p:nvPr/>
        </p:nvSpPr>
        <p:spPr bwMode="auto">
          <a:xfrm>
            <a:off x="1328738" y="2797175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1" name="Line 25"/>
          <p:cNvSpPr>
            <a:spLocks noChangeShapeType="1"/>
          </p:cNvSpPr>
          <p:nvPr/>
        </p:nvSpPr>
        <p:spPr bwMode="auto">
          <a:xfrm>
            <a:off x="1328738" y="16383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2" name="Line 26"/>
          <p:cNvSpPr>
            <a:spLocks noChangeShapeType="1"/>
          </p:cNvSpPr>
          <p:nvPr/>
        </p:nvSpPr>
        <p:spPr bwMode="auto">
          <a:xfrm>
            <a:off x="1314450" y="23876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3" name="Line 27"/>
          <p:cNvSpPr>
            <a:spLocks noChangeShapeType="1"/>
          </p:cNvSpPr>
          <p:nvPr/>
        </p:nvSpPr>
        <p:spPr bwMode="auto">
          <a:xfrm>
            <a:off x="1328738" y="20193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 rot="-5400000">
            <a:off x="-695324" y="3343423"/>
            <a:ext cx="4579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p  r o </a:t>
            </a:r>
            <a:r>
              <a:rPr lang="en-US" altLang="en-US" sz="14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s </a:t>
            </a:r>
            <a:r>
              <a:rPr lang="en-US" altLang="en-US" sz="12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8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e s</a:t>
            </a:r>
            <a:r>
              <a:rPr lang="en-US" altLang="en-US" sz="2000" dirty="0">
                <a:solidFill>
                  <a:schemeClr val="bg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i n g</a:t>
            </a:r>
          </a:p>
        </p:txBody>
      </p:sp>
      <p:sp>
        <p:nvSpPr>
          <p:cNvPr id="449567" name="Line 31"/>
          <p:cNvSpPr>
            <a:spLocks noChangeShapeType="1"/>
          </p:cNvSpPr>
          <p:nvPr/>
        </p:nvSpPr>
        <p:spPr bwMode="auto">
          <a:xfrm flipH="1">
            <a:off x="1335088" y="1638300"/>
            <a:ext cx="0" cy="42370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1403350" y="596265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0</a:t>
            </a:r>
            <a:endParaRPr lang="en-US" altLang="en-US" sz="180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357867A0-D05A-4074-8003-3082FDFBE4D9}" type="slidenum">
              <a:rPr lang="en-US" altLang="en-US" smtClean="0"/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58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Some phoneme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C56ADA-6A45-4F1F-9D4F-E8097884F4F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501"/>
              </p:ext>
            </p:extLst>
          </p:nvPr>
        </p:nvGraphicFramePr>
        <p:xfrm>
          <a:off x="359596" y="1478329"/>
          <a:ext cx="8378308" cy="496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9730">
                <a:tc>
                  <a:txBody>
                    <a:bodyPr/>
                    <a:lstStyle/>
                    <a:p>
                      <a:pPr defTabSz="457200" eaLnBrk="1" hangingPunct="1"/>
                      <a:r>
                        <a:rPr lang="en-US" altLang="en-US" sz="2000" b="1" dirty="0"/>
                        <a:t>Vowels</a:t>
                      </a:r>
                      <a:endParaRPr lang="en-US" altLang="en-US" sz="1800" b="1" dirty="0"/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front (h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ee</a:t>
                      </a:r>
                      <a:r>
                        <a:rPr lang="en-US" altLang="en-US" sz="2000" dirty="0"/>
                        <a:t>d, 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i</a:t>
                      </a:r>
                      <a:r>
                        <a:rPr lang="en-US" altLang="en-US" sz="2000" dirty="0"/>
                        <a:t>d, 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ea</a:t>
                      </a:r>
                      <a:r>
                        <a:rPr lang="en-US" altLang="en-US" sz="2000" dirty="0"/>
                        <a:t>d, 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a</a:t>
                      </a:r>
                      <a:r>
                        <a:rPr lang="en-US" altLang="en-US" sz="2000" dirty="0"/>
                        <a:t>t)</a:t>
                      </a:r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mid  (h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</a:t>
                      </a:r>
                      <a:r>
                        <a:rPr lang="en-US" altLang="en-US" sz="2000" dirty="0"/>
                        <a:t>t, 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ea</a:t>
                      </a:r>
                      <a:r>
                        <a:rPr lang="en-US" altLang="en-US" sz="2000" dirty="0"/>
                        <a:t>rd, 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ut</a:t>
                      </a:r>
                      <a:r>
                        <a:rPr lang="en-US" altLang="en-US" sz="2000" dirty="0"/>
                        <a:t>, th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ou</a:t>
                      </a:r>
                      <a:r>
                        <a:rPr lang="en-US" altLang="en-US" sz="2000" dirty="0"/>
                        <a:t>ght)</a:t>
                      </a:r>
                      <a:endParaRPr lang="en-US" altLang="en-US" sz="2000" dirty="0">
                        <a:solidFill>
                          <a:srgbClr val="114FFB"/>
                        </a:solidFill>
                      </a:endParaRPr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back (b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oo</a:t>
                      </a:r>
                      <a:r>
                        <a:rPr lang="en-US" altLang="en-US" sz="2000" dirty="0"/>
                        <a:t>t, b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oo</a:t>
                      </a:r>
                      <a:r>
                        <a:rPr lang="en-US" altLang="en-US" sz="2000" dirty="0"/>
                        <a:t>k, b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oa</a:t>
                      </a:r>
                      <a:r>
                        <a:rPr lang="en-US" altLang="en-US" sz="2000" dirty="0"/>
                        <a:t>t)</a:t>
                      </a:r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err="1"/>
                        <a:t>dipthongs</a:t>
                      </a:r>
                      <a:r>
                        <a:rPr lang="en-US" altLang="en-US" sz="2000" dirty="0"/>
                        <a:t> (b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uy</a:t>
                      </a:r>
                      <a:r>
                        <a:rPr lang="en-US" altLang="en-US" sz="2000" dirty="0"/>
                        <a:t>, b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oy</a:t>
                      </a:r>
                      <a:r>
                        <a:rPr lang="en-US" altLang="en-US" sz="2000" dirty="0"/>
                        <a:t>, d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ow</a:t>
                      </a:r>
                      <a:r>
                        <a:rPr lang="en-US" altLang="en-US" sz="2000" dirty="0"/>
                        <a:t>n, d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a</a:t>
                      </a:r>
                      <a:r>
                        <a:rPr lang="en-US" altLang="en-US" sz="2000" dirty="0"/>
                        <a:t>te)</a:t>
                      </a:r>
                    </a:p>
                    <a:p>
                      <a:pPr marL="285750" indent="-285750" defTabSz="457200" eaLnBrk="1" hangingPunct="1">
                        <a:buFont typeface="Arial" panose="020B0604020202020204" pitchFamily="34" charset="0"/>
                        <a:buChar char="•"/>
                      </a:pPr>
                      <a:endParaRPr lang="en-US" altLang="en-US" sz="1800" dirty="0"/>
                    </a:p>
                    <a:p>
                      <a:pPr defTabSz="457200" eaLnBrk="1" hangingPunct="1"/>
                      <a:endParaRPr lang="en-US" altLang="en-US" sz="1800" dirty="0"/>
                    </a:p>
                    <a:p>
                      <a:pPr defTabSz="457200" eaLnBrk="1" hangingPunct="1"/>
                      <a:r>
                        <a:rPr lang="en-US" altLang="en-US" sz="2000" b="1" dirty="0"/>
                        <a:t>Semivowels</a:t>
                      </a:r>
                      <a:endParaRPr lang="en-US" altLang="en-US" sz="1800" b="1" dirty="0"/>
                    </a:p>
                    <a:p>
                      <a:pPr marL="339725" lvl="1" indent="-1651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liquids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w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l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339725" lvl="1" indent="-1651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glides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r</a:t>
                      </a:r>
                      <a:r>
                        <a:rPr lang="en-US" altLang="en-US" sz="2000" dirty="0"/>
                        <a:t>,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 y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2000" b="1" dirty="0"/>
                        <a:t>Consonants</a:t>
                      </a:r>
                      <a:endParaRPr lang="en-US" altLang="en-US" sz="1800" b="1" dirty="0"/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nasals (murmurs)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n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m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ng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stops  (plosives)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voiced (</a:t>
                      </a:r>
                      <a:r>
                        <a:rPr lang="en-US" altLang="en-US" sz="2000" dirty="0" err="1">
                          <a:solidFill>
                            <a:srgbClr val="114FFB"/>
                          </a:solidFill>
                        </a:rPr>
                        <a:t>b</a:t>
                      </a:r>
                      <a:r>
                        <a:rPr lang="en-US" altLang="en-US" sz="2000" dirty="0" err="1"/>
                        <a:t>,</a:t>
                      </a:r>
                      <a:r>
                        <a:rPr lang="en-US" altLang="en-US" sz="2000" dirty="0" err="1">
                          <a:solidFill>
                            <a:srgbClr val="114FFB"/>
                          </a:solidFill>
                        </a:rPr>
                        <a:t>d</a:t>
                      </a:r>
                      <a:r>
                        <a:rPr lang="en-US" altLang="en-US" sz="2000" dirty="0" err="1"/>
                        <a:t>,</a:t>
                      </a:r>
                      <a:r>
                        <a:rPr lang="en-US" altLang="en-US" sz="2000" dirty="0" err="1">
                          <a:solidFill>
                            <a:srgbClr val="114FFB"/>
                          </a:solidFill>
                        </a:rPr>
                        <a:t>g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unvoiced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p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t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k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fricatives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voiced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v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th</a:t>
                      </a:r>
                      <a:r>
                        <a:rPr lang="en-US" altLang="en-US" sz="2000" dirty="0"/>
                        <a:t>at,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z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 err="1">
                          <a:solidFill>
                            <a:srgbClr val="114FFB"/>
                          </a:solidFill>
                        </a:rPr>
                        <a:t>zh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unvoiced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f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th</a:t>
                      </a:r>
                      <a:r>
                        <a:rPr lang="en-US" altLang="en-US" sz="2000" dirty="0"/>
                        <a:t>ink,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s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 err="1">
                          <a:solidFill>
                            <a:srgbClr val="114FFB"/>
                          </a:solidFill>
                        </a:rPr>
                        <a:t>sh</a:t>
                      </a:r>
                      <a:r>
                        <a:rPr lang="en-US" altLang="en-US" sz="2000" dirty="0"/>
                        <a:t>) 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affricatives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j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 err="1">
                          <a:solidFill>
                            <a:srgbClr val="114FFB"/>
                          </a:solidFill>
                        </a:rPr>
                        <a:t>ch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whispers (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h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wh</a:t>
                      </a:r>
                      <a:r>
                        <a:rPr lang="en-US" altLang="en-US" sz="2000" dirty="0"/>
                        <a:t>at)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gutturals ( </a:t>
                      </a:r>
                      <a:r>
                        <a:rPr lang="he-IL" altLang="he-IL" sz="2000" dirty="0">
                          <a:solidFill>
                            <a:srgbClr val="114FFB"/>
                          </a:solidFill>
                          <a:cs typeface="Narkisim" panose="020E0502050101010101" pitchFamily="34" charset="-79"/>
                        </a:rPr>
                        <a:t>ח</a:t>
                      </a:r>
                      <a:r>
                        <a:rPr lang="en-US" altLang="he-IL" sz="2000" dirty="0"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altLang="en-US" sz="2000" dirty="0">
                          <a:cs typeface="Narkisim" panose="020E0502050101010101" pitchFamily="34" charset="-79"/>
                        </a:rPr>
                        <a:t>,</a:t>
                      </a:r>
                      <a:r>
                        <a:rPr lang="he-IL" altLang="en-US" sz="2000" dirty="0">
                          <a:solidFill>
                            <a:srgbClr val="114FFB"/>
                          </a:solidFill>
                          <a:cs typeface="Narkisim" panose="020E0502050101010101" pitchFamily="34" charset="-79"/>
                        </a:rPr>
                        <a:t>ע</a:t>
                      </a:r>
                      <a:r>
                        <a:rPr lang="en-US" altLang="en-US" sz="2000" dirty="0">
                          <a:solidFill>
                            <a:srgbClr val="114FFB"/>
                          </a:solidFill>
                        </a:rPr>
                        <a:t> </a:t>
                      </a:r>
                      <a:r>
                        <a:rPr lang="en-US" altLang="en-US" sz="2000" dirty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clicks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/>
                        <a:t>etc. etc. etc.</a:t>
                      </a:r>
                    </a:p>
                    <a:p>
                      <a:pPr marL="801688" lvl="1" indent="-62706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alt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058121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cont.</a:t>
            </a:r>
          </a:p>
        </p:txBody>
      </p:sp>
      <p:sp>
        <p:nvSpPr>
          <p:cNvPr id="450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Continue filling in table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4     3      2      2     2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3     2      1      1     2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2     1      0      1     2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1     0      1      2     3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0     1      2      3     4      5      6      7      8     9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450590" name="Group 1054"/>
          <p:cNvGrpSpPr>
            <a:grpSpLocks/>
          </p:cNvGrpSpPr>
          <p:nvPr/>
        </p:nvGrpSpPr>
        <p:grpSpPr bwMode="auto">
          <a:xfrm>
            <a:off x="1276350" y="1625601"/>
            <a:ext cx="5729288" cy="5003800"/>
            <a:chOff x="807" y="1168"/>
            <a:chExt cx="3609" cy="3152"/>
          </a:xfrm>
        </p:grpSpPr>
        <p:sp>
          <p:nvSpPr>
            <p:cNvPr id="450564" name="Line 1028"/>
            <p:cNvSpPr>
              <a:spLocks noChangeShapeType="1"/>
            </p:cNvSpPr>
            <p:nvPr/>
          </p:nvSpPr>
          <p:spPr bwMode="auto">
            <a:xfrm>
              <a:off x="1104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5" name="Text Box 1029"/>
            <p:cNvSpPr txBox="1">
              <a:spLocks noChangeArrowheads="1"/>
            </p:cNvSpPr>
            <p:nvPr/>
          </p:nvSpPr>
          <p:spPr bwMode="auto">
            <a:xfrm>
              <a:off x="1104" y="3917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2"/>
                  </a:solidFill>
                  <a:latin typeface="Courier New" panose="02070309020205020404" pitchFamily="49" charset="0"/>
                </a:rPr>
                <a:t>p r o c e s s i n g</a:t>
              </a:r>
              <a:endParaRPr lang="en-US" altLang="en-US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0566" name="Line 1030"/>
            <p:cNvSpPr>
              <a:spLocks noChangeShapeType="1"/>
            </p:cNvSpPr>
            <p:nvPr/>
          </p:nvSpPr>
          <p:spPr bwMode="auto">
            <a:xfrm>
              <a:off x="32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7" name="Line 1031"/>
            <p:cNvSpPr>
              <a:spLocks noChangeShapeType="1"/>
            </p:cNvSpPr>
            <p:nvPr/>
          </p:nvSpPr>
          <p:spPr bwMode="auto">
            <a:xfrm>
              <a:off x="355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8" name="Line 1032"/>
            <p:cNvSpPr>
              <a:spLocks noChangeShapeType="1"/>
            </p:cNvSpPr>
            <p:nvPr/>
          </p:nvSpPr>
          <p:spPr bwMode="auto">
            <a:xfrm>
              <a:off x="384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9" name="Line 1033"/>
            <p:cNvSpPr>
              <a:spLocks noChangeShapeType="1"/>
            </p:cNvSpPr>
            <p:nvPr/>
          </p:nvSpPr>
          <p:spPr bwMode="auto">
            <a:xfrm>
              <a:off x="4176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0" name="Line 1034"/>
            <p:cNvSpPr>
              <a:spLocks noChangeShapeType="1"/>
            </p:cNvSpPr>
            <p:nvPr/>
          </p:nvSpPr>
          <p:spPr bwMode="auto">
            <a:xfrm>
              <a:off x="20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1" name="Line 1035"/>
            <p:cNvSpPr>
              <a:spLocks noChangeShapeType="1"/>
            </p:cNvSpPr>
            <p:nvPr/>
          </p:nvSpPr>
          <p:spPr bwMode="auto">
            <a:xfrm>
              <a:off x="2304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2" name="Line 1036"/>
            <p:cNvSpPr>
              <a:spLocks noChangeShapeType="1"/>
            </p:cNvSpPr>
            <p:nvPr/>
          </p:nvSpPr>
          <p:spPr bwMode="auto">
            <a:xfrm>
              <a:off x="2640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3" name="Line 1037"/>
            <p:cNvSpPr>
              <a:spLocks noChangeShapeType="1"/>
            </p:cNvSpPr>
            <p:nvPr/>
          </p:nvSpPr>
          <p:spPr bwMode="auto">
            <a:xfrm>
              <a:off x="2928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4" name="Line 1038"/>
            <p:cNvSpPr>
              <a:spLocks noChangeShapeType="1"/>
            </p:cNvSpPr>
            <p:nvPr/>
          </p:nvSpPr>
          <p:spPr bwMode="auto">
            <a:xfrm>
              <a:off x="168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5" name="Line 1039"/>
            <p:cNvSpPr>
              <a:spLocks noChangeShapeType="1"/>
            </p:cNvSpPr>
            <p:nvPr/>
          </p:nvSpPr>
          <p:spPr bwMode="auto">
            <a:xfrm>
              <a:off x="139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6" name="Line 1040"/>
            <p:cNvSpPr>
              <a:spLocks noChangeShapeType="1"/>
            </p:cNvSpPr>
            <p:nvPr/>
          </p:nvSpPr>
          <p:spPr bwMode="auto">
            <a:xfrm>
              <a:off x="816" y="391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7" name="Line 1041"/>
            <p:cNvSpPr>
              <a:spLocks noChangeShapeType="1"/>
            </p:cNvSpPr>
            <p:nvPr/>
          </p:nvSpPr>
          <p:spPr bwMode="auto">
            <a:xfrm>
              <a:off x="1104" y="430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8" name="Line 1042"/>
            <p:cNvSpPr>
              <a:spLocks noChangeShapeType="1"/>
            </p:cNvSpPr>
            <p:nvPr/>
          </p:nvSpPr>
          <p:spPr bwMode="auto">
            <a:xfrm>
              <a:off x="816" y="3629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9" name="Line 1043"/>
            <p:cNvSpPr>
              <a:spLocks noChangeShapeType="1"/>
            </p:cNvSpPr>
            <p:nvPr/>
          </p:nvSpPr>
          <p:spPr bwMode="auto">
            <a:xfrm>
              <a:off x="816" y="3341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0" name="Line 1044"/>
            <p:cNvSpPr>
              <a:spLocks noChangeShapeType="1"/>
            </p:cNvSpPr>
            <p:nvPr/>
          </p:nvSpPr>
          <p:spPr bwMode="auto">
            <a:xfrm>
              <a:off x="816" y="3053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1" name="Line 1045"/>
            <p:cNvSpPr>
              <a:spLocks noChangeShapeType="1"/>
            </p:cNvSpPr>
            <p:nvPr/>
          </p:nvSpPr>
          <p:spPr bwMode="auto">
            <a:xfrm>
              <a:off x="816" y="2765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2" name="Line 1046"/>
            <p:cNvSpPr>
              <a:spLocks noChangeShapeType="1"/>
            </p:cNvSpPr>
            <p:nvPr/>
          </p:nvSpPr>
          <p:spPr bwMode="auto">
            <a:xfrm>
              <a:off x="816" y="247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3" name="Line 1047"/>
            <p:cNvSpPr>
              <a:spLocks noChangeShapeType="1"/>
            </p:cNvSpPr>
            <p:nvPr/>
          </p:nvSpPr>
          <p:spPr bwMode="auto">
            <a:xfrm>
              <a:off x="816" y="223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4" name="Line 1048"/>
            <p:cNvSpPr>
              <a:spLocks noChangeShapeType="1"/>
            </p:cNvSpPr>
            <p:nvPr/>
          </p:nvSpPr>
          <p:spPr bwMode="auto">
            <a:xfrm>
              <a:off x="816" y="197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5" name="Line 1049"/>
            <p:cNvSpPr>
              <a:spLocks noChangeShapeType="1"/>
            </p:cNvSpPr>
            <p:nvPr/>
          </p:nvSpPr>
          <p:spPr bwMode="auto">
            <a:xfrm>
              <a:off x="816" y="124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6" name="Line 1050"/>
            <p:cNvSpPr>
              <a:spLocks noChangeShapeType="1"/>
            </p:cNvSpPr>
            <p:nvPr/>
          </p:nvSpPr>
          <p:spPr bwMode="auto">
            <a:xfrm>
              <a:off x="807" y="1720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7" name="Line 1051"/>
            <p:cNvSpPr>
              <a:spLocks noChangeShapeType="1"/>
            </p:cNvSpPr>
            <p:nvPr/>
          </p:nvSpPr>
          <p:spPr bwMode="auto">
            <a:xfrm>
              <a:off x="816" y="148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8" name="Text Box 1052"/>
            <p:cNvSpPr txBox="1">
              <a:spLocks noChangeArrowheads="1"/>
            </p:cNvSpPr>
            <p:nvPr/>
          </p:nvSpPr>
          <p:spPr bwMode="auto">
            <a:xfrm rot="16200000">
              <a:off x="-391" y="2395"/>
              <a:ext cx="27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p  r o </a:t>
              </a:r>
              <a:r>
                <a:rPr lang="en-US" altLang="en-US" sz="1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s </a:t>
              </a:r>
              <a:r>
                <a:rPr lang="en-US" altLang="en-US" sz="12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Courier New" panose="02070309020205020404" pitchFamily="49" charset="0"/>
                </a:rPr>
                <a:t>s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8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e s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n g</a:t>
              </a:r>
            </a:p>
          </p:txBody>
        </p:sp>
        <p:sp>
          <p:nvSpPr>
            <p:cNvPr id="450589" name="Line 1053"/>
            <p:cNvSpPr>
              <a:spLocks noChangeShapeType="1"/>
            </p:cNvSpPr>
            <p:nvPr/>
          </p:nvSpPr>
          <p:spPr bwMode="auto">
            <a:xfrm>
              <a:off x="816" y="1267"/>
              <a:ext cx="0" cy="26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91" name="Text Box 1055"/>
          <p:cNvSpPr txBox="1">
            <a:spLocks noChangeArrowheads="1"/>
          </p:cNvSpPr>
          <p:nvPr/>
        </p:nvSpPr>
        <p:spPr bwMode="auto">
          <a:xfrm>
            <a:off x="7200450" y="2807861"/>
            <a:ext cx="16788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Note that only local computations and decisions are made</a:t>
            </a:r>
          </a:p>
        </p:txBody>
      </p:sp>
      <p:sp>
        <p:nvSpPr>
          <p:cNvPr id="450592" name="Text Box 1056"/>
          <p:cNvSpPr txBox="1">
            <a:spLocks noChangeArrowheads="1"/>
          </p:cNvSpPr>
          <p:nvPr/>
        </p:nvSpPr>
        <p:spPr bwMode="auto">
          <a:xfrm>
            <a:off x="1360488" y="611505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0</a:t>
            </a:r>
            <a:endParaRPr lang="en-US" altLang="en-US" sz="180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C8CBAA54-CAD7-494E-AAF0-24BF0CFD93E9}" type="slidenum">
              <a:rPr lang="en-US" altLang="en-US" smtClean="0"/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308303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cont.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Finish filling in table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9     8      7      7     6      5      5     5      4      3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8     7      6      6     5      4      4     4      3      4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7     6      5      5     4      3      3     3      5      5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6     5      4      4     3      2      3     4      4      5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5     4      3      3     2      3      3     3      4      5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4     3      2      2     2      2      2     3      4      5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3     2      1      1     2      2      3     4      5      6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2     1      0      1     2      3      4     5      6      7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1     0      1      2     3      4      5     6      7      8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0     1      2      3     4      5      6     7      8      9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451588" name="Group 4"/>
          <p:cNvGrpSpPr>
            <a:grpSpLocks/>
          </p:cNvGrpSpPr>
          <p:nvPr/>
        </p:nvGrpSpPr>
        <p:grpSpPr bwMode="auto">
          <a:xfrm>
            <a:off x="1276350" y="1625601"/>
            <a:ext cx="5729288" cy="5003800"/>
            <a:chOff x="807" y="1168"/>
            <a:chExt cx="3609" cy="3152"/>
          </a:xfrm>
        </p:grpSpPr>
        <p:sp>
          <p:nvSpPr>
            <p:cNvPr id="451589" name="Line 5"/>
            <p:cNvSpPr>
              <a:spLocks noChangeShapeType="1"/>
            </p:cNvSpPr>
            <p:nvPr/>
          </p:nvSpPr>
          <p:spPr bwMode="auto">
            <a:xfrm>
              <a:off x="1104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0" name="Text Box 6"/>
            <p:cNvSpPr txBox="1">
              <a:spLocks noChangeArrowheads="1"/>
            </p:cNvSpPr>
            <p:nvPr/>
          </p:nvSpPr>
          <p:spPr bwMode="auto">
            <a:xfrm>
              <a:off x="1104" y="3917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2"/>
                  </a:solidFill>
                  <a:latin typeface="Courier New" panose="02070309020205020404" pitchFamily="49" charset="0"/>
                </a:rPr>
                <a:t>p r o c e s s i n g</a:t>
              </a:r>
              <a:endParaRPr lang="en-US" altLang="en-US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1591" name="Line 7"/>
            <p:cNvSpPr>
              <a:spLocks noChangeShapeType="1"/>
            </p:cNvSpPr>
            <p:nvPr/>
          </p:nvSpPr>
          <p:spPr bwMode="auto">
            <a:xfrm>
              <a:off x="32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>
              <a:off x="355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3" name="Line 9"/>
            <p:cNvSpPr>
              <a:spLocks noChangeShapeType="1"/>
            </p:cNvSpPr>
            <p:nvPr/>
          </p:nvSpPr>
          <p:spPr bwMode="auto">
            <a:xfrm>
              <a:off x="384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4" name="Line 10"/>
            <p:cNvSpPr>
              <a:spLocks noChangeShapeType="1"/>
            </p:cNvSpPr>
            <p:nvPr/>
          </p:nvSpPr>
          <p:spPr bwMode="auto">
            <a:xfrm>
              <a:off x="4176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5" name="Line 11"/>
            <p:cNvSpPr>
              <a:spLocks noChangeShapeType="1"/>
            </p:cNvSpPr>
            <p:nvPr/>
          </p:nvSpPr>
          <p:spPr bwMode="auto">
            <a:xfrm>
              <a:off x="20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6" name="Line 12"/>
            <p:cNvSpPr>
              <a:spLocks noChangeShapeType="1"/>
            </p:cNvSpPr>
            <p:nvPr/>
          </p:nvSpPr>
          <p:spPr bwMode="auto">
            <a:xfrm>
              <a:off x="2304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7" name="Line 13"/>
            <p:cNvSpPr>
              <a:spLocks noChangeShapeType="1"/>
            </p:cNvSpPr>
            <p:nvPr/>
          </p:nvSpPr>
          <p:spPr bwMode="auto">
            <a:xfrm>
              <a:off x="2640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8" name="Line 14"/>
            <p:cNvSpPr>
              <a:spLocks noChangeShapeType="1"/>
            </p:cNvSpPr>
            <p:nvPr/>
          </p:nvSpPr>
          <p:spPr bwMode="auto">
            <a:xfrm>
              <a:off x="2928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9" name="Line 15"/>
            <p:cNvSpPr>
              <a:spLocks noChangeShapeType="1"/>
            </p:cNvSpPr>
            <p:nvPr/>
          </p:nvSpPr>
          <p:spPr bwMode="auto">
            <a:xfrm>
              <a:off x="168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0" name="Line 16"/>
            <p:cNvSpPr>
              <a:spLocks noChangeShapeType="1"/>
            </p:cNvSpPr>
            <p:nvPr/>
          </p:nvSpPr>
          <p:spPr bwMode="auto">
            <a:xfrm>
              <a:off x="139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1" name="Line 17"/>
            <p:cNvSpPr>
              <a:spLocks noChangeShapeType="1"/>
            </p:cNvSpPr>
            <p:nvPr/>
          </p:nvSpPr>
          <p:spPr bwMode="auto">
            <a:xfrm>
              <a:off x="816" y="391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2" name="Line 18"/>
            <p:cNvSpPr>
              <a:spLocks noChangeShapeType="1"/>
            </p:cNvSpPr>
            <p:nvPr/>
          </p:nvSpPr>
          <p:spPr bwMode="auto">
            <a:xfrm>
              <a:off x="1104" y="430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3" name="Line 19"/>
            <p:cNvSpPr>
              <a:spLocks noChangeShapeType="1"/>
            </p:cNvSpPr>
            <p:nvPr/>
          </p:nvSpPr>
          <p:spPr bwMode="auto">
            <a:xfrm>
              <a:off x="816" y="3629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4" name="Line 20"/>
            <p:cNvSpPr>
              <a:spLocks noChangeShapeType="1"/>
            </p:cNvSpPr>
            <p:nvPr/>
          </p:nvSpPr>
          <p:spPr bwMode="auto">
            <a:xfrm>
              <a:off x="816" y="3341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5" name="Line 21"/>
            <p:cNvSpPr>
              <a:spLocks noChangeShapeType="1"/>
            </p:cNvSpPr>
            <p:nvPr/>
          </p:nvSpPr>
          <p:spPr bwMode="auto">
            <a:xfrm>
              <a:off x="816" y="3053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6" name="Line 22"/>
            <p:cNvSpPr>
              <a:spLocks noChangeShapeType="1"/>
            </p:cNvSpPr>
            <p:nvPr/>
          </p:nvSpPr>
          <p:spPr bwMode="auto">
            <a:xfrm>
              <a:off x="816" y="2765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7" name="Line 23"/>
            <p:cNvSpPr>
              <a:spLocks noChangeShapeType="1"/>
            </p:cNvSpPr>
            <p:nvPr/>
          </p:nvSpPr>
          <p:spPr bwMode="auto">
            <a:xfrm>
              <a:off x="816" y="247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8" name="Line 24"/>
            <p:cNvSpPr>
              <a:spLocks noChangeShapeType="1"/>
            </p:cNvSpPr>
            <p:nvPr/>
          </p:nvSpPr>
          <p:spPr bwMode="auto">
            <a:xfrm>
              <a:off x="816" y="223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9" name="Line 25"/>
            <p:cNvSpPr>
              <a:spLocks noChangeShapeType="1"/>
            </p:cNvSpPr>
            <p:nvPr/>
          </p:nvSpPr>
          <p:spPr bwMode="auto">
            <a:xfrm>
              <a:off x="816" y="197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0" name="Line 26"/>
            <p:cNvSpPr>
              <a:spLocks noChangeShapeType="1"/>
            </p:cNvSpPr>
            <p:nvPr/>
          </p:nvSpPr>
          <p:spPr bwMode="auto">
            <a:xfrm>
              <a:off x="816" y="124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1" name="Line 27"/>
            <p:cNvSpPr>
              <a:spLocks noChangeShapeType="1"/>
            </p:cNvSpPr>
            <p:nvPr/>
          </p:nvSpPr>
          <p:spPr bwMode="auto">
            <a:xfrm>
              <a:off x="807" y="1720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2" name="Line 28"/>
            <p:cNvSpPr>
              <a:spLocks noChangeShapeType="1"/>
            </p:cNvSpPr>
            <p:nvPr/>
          </p:nvSpPr>
          <p:spPr bwMode="auto">
            <a:xfrm>
              <a:off x="816" y="148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3" name="Text Box 29"/>
            <p:cNvSpPr txBox="1">
              <a:spLocks noChangeArrowheads="1"/>
            </p:cNvSpPr>
            <p:nvPr/>
          </p:nvSpPr>
          <p:spPr bwMode="auto">
            <a:xfrm rot="16200000">
              <a:off x="-391" y="2395"/>
              <a:ext cx="27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p  r o </a:t>
              </a:r>
              <a:r>
                <a:rPr lang="en-US" altLang="en-US" sz="1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s </a:t>
              </a:r>
              <a:r>
                <a:rPr lang="en-US" altLang="en-US" sz="12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Courier New" panose="02070309020205020404" pitchFamily="49" charset="0"/>
                </a:rPr>
                <a:t>s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8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e s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n g</a:t>
              </a:r>
            </a:p>
          </p:txBody>
        </p:sp>
        <p:sp>
          <p:nvSpPr>
            <p:cNvPr id="451614" name="Line 30"/>
            <p:cNvSpPr>
              <a:spLocks noChangeShapeType="1"/>
            </p:cNvSpPr>
            <p:nvPr/>
          </p:nvSpPr>
          <p:spPr bwMode="auto">
            <a:xfrm>
              <a:off x="816" y="1267"/>
              <a:ext cx="0" cy="26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615" name="Text Box 31"/>
          <p:cNvSpPr txBox="1">
            <a:spLocks noChangeArrowheads="1"/>
          </p:cNvSpPr>
          <p:nvPr/>
        </p:nvSpPr>
        <p:spPr bwMode="auto">
          <a:xfrm>
            <a:off x="7005637" y="2501900"/>
            <a:ext cx="197459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The global result is </a:t>
            </a:r>
            <a:r>
              <a:rPr lang="en-US" altLang="en-US" sz="2400" b="1" dirty="0"/>
              <a:t>3 !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+mn-lt"/>
              </a:rPr>
              <a:t>So the </a:t>
            </a:r>
            <a:r>
              <a:rPr lang="en-US" altLang="en-US" sz="2400" b="0" dirty="0" err="1">
                <a:latin typeface="+mn-lt"/>
              </a:rPr>
              <a:t>Levenshtein</a:t>
            </a:r>
            <a:r>
              <a:rPr lang="en-US" altLang="en-US" sz="2400" b="0" dirty="0">
                <a:latin typeface="+mn-lt"/>
              </a:rPr>
              <a:t> distance is 3</a:t>
            </a:r>
          </a:p>
        </p:txBody>
      </p:sp>
      <p:sp>
        <p:nvSpPr>
          <p:cNvPr id="451616" name="Line 32"/>
          <p:cNvSpPr>
            <a:spLocks noChangeShapeType="1"/>
          </p:cNvSpPr>
          <p:nvPr/>
        </p:nvSpPr>
        <p:spPr bwMode="auto">
          <a:xfrm flipH="1" flipV="1">
            <a:off x="6662738" y="1970088"/>
            <a:ext cx="95726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17" name="Text Box 33"/>
          <p:cNvSpPr txBox="1">
            <a:spLocks noChangeArrowheads="1"/>
          </p:cNvSpPr>
          <p:nvPr/>
        </p:nvSpPr>
        <p:spPr bwMode="auto">
          <a:xfrm>
            <a:off x="1346200" y="607695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0</a:t>
            </a:r>
            <a:endParaRPr lang="en-US" altLang="en-US" sz="1800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8657429F-880B-4600-82A1-4F649120F61B}" type="slidenum">
              <a:rPr lang="en-US" altLang="en-US" smtClean="0"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098444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end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Backtrack to find path actually taken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9     8      7      7     6      5      5     5      4     </a:t>
            </a:r>
            <a:r>
              <a:rPr lang="en-US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en-US" sz="1800" b="1" dirty="0">
                <a:solidFill>
                  <a:srgbClr val="FC0128"/>
                </a:solidFill>
              </a:rPr>
              <a:t>3</a:t>
            </a:r>
            <a:endParaRPr lang="en-US" altLang="en-US" sz="1800" dirty="0">
              <a:solidFill>
                <a:schemeClr val="accent1"/>
              </a:solidFill>
            </a:endParaRP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8     7      6      6     5      4      4     4      </a:t>
            </a:r>
            <a:r>
              <a:rPr lang="en-US" altLang="en-US" sz="1800" b="1" dirty="0">
                <a:solidFill>
                  <a:srgbClr val="FC0128"/>
                </a:solidFill>
              </a:rPr>
              <a:t>3</a:t>
            </a:r>
            <a:r>
              <a:rPr lang="en-US" altLang="en-US" sz="1800" dirty="0">
                <a:solidFill>
                  <a:schemeClr val="accent1"/>
                </a:solidFill>
              </a:rPr>
              <a:t>      4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7     6      5      5     4      3     </a:t>
            </a:r>
            <a:r>
              <a:rPr lang="en-US" altLang="en-US" sz="1800" b="1" dirty="0">
                <a:solidFill>
                  <a:srgbClr val="FC0128"/>
                </a:solidFill>
              </a:rPr>
              <a:t> </a:t>
            </a:r>
            <a:r>
              <a:rPr lang="en-US" altLang="en-US" sz="1800" dirty="0">
                <a:solidFill>
                  <a:schemeClr val="accent1"/>
                </a:solidFill>
              </a:rPr>
              <a:t>3     </a:t>
            </a:r>
            <a:r>
              <a:rPr lang="en-US" altLang="en-US" sz="1800" b="1" dirty="0">
                <a:solidFill>
                  <a:srgbClr val="FC0128"/>
                </a:solidFill>
              </a:rPr>
              <a:t>3</a:t>
            </a:r>
            <a:r>
              <a:rPr lang="en-US" altLang="en-US" sz="1800" dirty="0">
                <a:solidFill>
                  <a:schemeClr val="accent1"/>
                </a:solidFill>
              </a:rPr>
              <a:t>      5      5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6     5      4      4     3 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</a:t>
            </a:r>
            <a:r>
              <a:rPr lang="en-US" altLang="en-US" sz="1800" b="1" dirty="0">
                <a:solidFill>
                  <a:srgbClr val="FC0128"/>
                </a:solidFill>
              </a:rPr>
              <a:t>3 </a:t>
            </a:r>
            <a:r>
              <a:rPr lang="en-US" altLang="en-US" sz="1800" dirty="0">
                <a:solidFill>
                  <a:schemeClr val="accent1"/>
                </a:solidFill>
              </a:rPr>
              <a:t>    4      4      5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5     4      3      3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 3</a:t>
            </a:r>
            <a:r>
              <a:rPr lang="en-US" altLang="en-US" sz="1800" dirty="0">
                <a:solidFill>
                  <a:schemeClr val="accent1"/>
                </a:solidFill>
              </a:rPr>
              <a:t>      3     3      4      5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4     3      2 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2     3      4      5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3     2      </a:t>
            </a:r>
            <a:r>
              <a:rPr lang="en-US" altLang="en-US" sz="1800" b="1" dirty="0">
                <a:solidFill>
                  <a:srgbClr val="FC0128"/>
                </a:solidFill>
              </a:rPr>
              <a:t>1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 1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2      3     4      5      6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2     1      </a:t>
            </a:r>
            <a:r>
              <a:rPr lang="en-US" altLang="en-US" sz="1800" b="1" dirty="0">
                <a:solidFill>
                  <a:srgbClr val="FC0128"/>
                </a:solidFill>
              </a:rPr>
              <a:t>0 </a:t>
            </a:r>
            <a:r>
              <a:rPr lang="en-US" altLang="en-US" sz="1800" dirty="0">
                <a:solidFill>
                  <a:schemeClr val="accent1"/>
                </a:solidFill>
              </a:rPr>
              <a:t>     1     2      3      4     5      6      7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     </a:t>
            </a:r>
            <a:r>
              <a:rPr lang="en-US" altLang="en-US" sz="1800" b="1" dirty="0">
                <a:solidFill>
                  <a:srgbClr val="FC0128"/>
                </a:solidFill>
              </a:rPr>
              <a:t>0</a:t>
            </a:r>
            <a:r>
              <a:rPr lang="en-US" altLang="en-US" sz="1800" dirty="0">
                <a:solidFill>
                  <a:schemeClr val="accent1"/>
                </a:solidFill>
              </a:rPr>
              <a:t>      1      2     3      4      5     6      7      8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</a:t>
            </a:r>
            <a:r>
              <a:rPr lang="en-US" altLang="en-US" sz="1800" b="1" dirty="0">
                <a:solidFill>
                  <a:srgbClr val="FC0128"/>
                </a:solidFill>
              </a:rPr>
              <a:t>0</a:t>
            </a:r>
            <a:r>
              <a:rPr lang="en-US" altLang="en-US" sz="1800" dirty="0">
                <a:solidFill>
                  <a:schemeClr val="accent1"/>
                </a:solidFill>
              </a:rPr>
              <a:t>     1      2      3     4      5      6     7      8      9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452612" name="Group 4"/>
          <p:cNvGrpSpPr>
            <a:grpSpLocks/>
          </p:cNvGrpSpPr>
          <p:nvPr/>
        </p:nvGrpSpPr>
        <p:grpSpPr bwMode="auto">
          <a:xfrm>
            <a:off x="1276350" y="1625601"/>
            <a:ext cx="5729288" cy="5003800"/>
            <a:chOff x="807" y="1168"/>
            <a:chExt cx="3609" cy="3152"/>
          </a:xfrm>
        </p:grpSpPr>
        <p:sp>
          <p:nvSpPr>
            <p:cNvPr id="452613" name="Line 5"/>
            <p:cNvSpPr>
              <a:spLocks noChangeShapeType="1"/>
            </p:cNvSpPr>
            <p:nvPr/>
          </p:nvSpPr>
          <p:spPr bwMode="auto">
            <a:xfrm>
              <a:off x="1104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4" name="Text Box 6"/>
            <p:cNvSpPr txBox="1">
              <a:spLocks noChangeArrowheads="1"/>
            </p:cNvSpPr>
            <p:nvPr/>
          </p:nvSpPr>
          <p:spPr bwMode="auto">
            <a:xfrm>
              <a:off x="1104" y="3917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2"/>
                  </a:solidFill>
                  <a:latin typeface="Courier New" panose="02070309020205020404" pitchFamily="49" charset="0"/>
                </a:rPr>
                <a:t>p r o c e s s i n g</a:t>
              </a:r>
              <a:endParaRPr lang="en-US" altLang="en-US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2615" name="Line 7"/>
            <p:cNvSpPr>
              <a:spLocks noChangeShapeType="1"/>
            </p:cNvSpPr>
            <p:nvPr/>
          </p:nvSpPr>
          <p:spPr bwMode="auto">
            <a:xfrm>
              <a:off x="32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6" name="Line 8"/>
            <p:cNvSpPr>
              <a:spLocks noChangeShapeType="1"/>
            </p:cNvSpPr>
            <p:nvPr/>
          </p:nvSpPr>
          <p:spPr bwMode="auto">
            <a:xfrm>
              <a:off x="355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7" name="Line 9"/>
            <p:cNvSpPr>
              <a:spLocks noChangeShapeType="1"/>
            </p:cNvSpPr>
            <p:nvPr/>
          </p:nvSpPr>
          <p:spPr bwMode="auto">
            <a:xfrm>
              <a:off x="384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8" name="Line 10"/>
            <p:cNvSpPr>
              <a:spLocks noChangeShapeType="1"/>
            </p:cNvSpPr>
            <p:nvPr/>
          </p:nvSpPr>
          <p:spPr bwMode="auto">
            <a:xfrm>
              <a:off x="4176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9" name="Line 11"/>
            <p:cNvSpPr>
              <a:spLocks noChangeShapeType="1"/>
            </p:cNvSpPr>
            <p:nvPr/>
          </p:nvSpPr>
          <p:spPr bwMode="auto">
            <a:xfrm>
              <a:off x="20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0" name="Line 12"/>
            <p:cNvSpPr>
              <a:spLocks noChangeShapeType="1"/>
            </p:cNvSpPr>
            <p:nvPr/>
          </p:nvSpPr>
          <p:spPr bwMode="auto">
            <a:xfrm>
              <a:off x="2304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1" name="Line 13"/>
            <p:cNvSpPr>
              <a:spLocks noChangeShapeType="1"/>
            </p:cNvSpPr>
            <p:nvPr/>
          </p:nvSpPr>
          <p:spPr bwMode="auto">
            <a:xfrm>
              <a:off x="2640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2" name="Line 14"/>
            <p:cNvSpPr>
              <a:spLocks noChangeShapeType="1"/>
            </p:cNvSpPr>
            <p:nvPr/>
          </p:nvSpPr>
          <p:spPr bwMode="auto">
            <a:xfrm>
              <a:off x="2928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3" name="Line 15"/>
            <p:cNvSpPr>
              <a:spLocks noChangeShapeType="1"/>
            </p:cNvSpPr>
            <p:nvPr/>
          </p:nvSpPr>
          <p:spPr bwMode="auto">
            <a:xfrm>
              <a:off x="168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4" name="Line 16"/>
            <p:cNvSpPr>
              <a:spLocks noChangeShapeType="1"/>
            </p:cNvSpPr>
            <p:nvPr/>
          </p:nvSpPr>
          <p:spPr bwMode="auto">
            <a:xfrm>
              <a:off x="139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5" name="Line 17"/>
            <p:cNvSpPr>
              <a:spLocks noChangeShapeType="1"/>
            </p:cNvSpPr>
            <p:nvPr/>
          </p:nvSpPr>
          <p:spPr bwMode="auto">
            <a:xfrm>
              <a:off x="816" y="391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6" name="Line 18"/>
            <p:cNvSpPr>
              <a:spLocks noChangeShapeType="1"/>
            </p:cNvSpPr>
            <p:nvPr/>
          </p:nvSpPr>
          <p:spPr bwMode="auto">
            <a:xfrm>
              <a:off x="1104" y="430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7" name="Line 19"/>
            <p:cNvSpPr>
              <a:spLocks noChangeShapeType="1"/>
            </p:cNvSpPr>
            <p:nvPr/>
          </p:nvSpPr>
          <p:spPr bwMode="auto">
            <a:xfrm>
              <a:off x="816" y="3629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8" name="Line 20"/>
            <p:cNvSpPr>
              <a:spLocks noChangeShapeType="1"/>
            </p:cNvSpPr>
            <p:nvPr/>
          </p:nvSpPr>
          <p:spPr bwMode="auto">
            <a:xfrm>
              <a:off x="816" y="3341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9" name="Line 21"/>
            <p:cNvSpPr>
              <a:spLocks noChangeShapeType="1"/>
            </p:cNvSpPr>
            <p:nvPr/>
          </p:nvSpPr>
          <p:spPr bwMode="auto">
            <a:xfrm>
              <a:off x="816" y="3053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0" name="Line 22"/>
            <p:cNvSpPr>
              <a:spLocks noChangeShapeType="1"/>
            </p:cNvSpPr>
            <p:nvPr/>
          </p:nvSpPr>
          <p:spPr bwMode="auto">
            <a:xfrm>
              <a:off x="816" y="2765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1" name="Line 23"/>
            <p:cNvSpPr>
              <a:spLocks noChangeShapeType="1"/>
            </p:cNvSpPr>
            <p:nvPr/>
          </p:nvSpPr>
          <p:spPr bwMode="auto">
            <a:xfrm>
              <a:off x="816" y="247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2" name="Line 24"/>
            <p:cNvSpPr>
              <a:spLocks noChangeShapeType="1"/>
            </p:cNvSpPr>
            <p:nvPr/>
          </p:nvSpPr>
          <p:spPr bwMode="auto">
            <a:xfrm>
              <a:off x="816" y="223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3" name="Line 25"/>
            <p:cNvSpPr>
              <a:spLocks noChangeShapeType="1"/>
            </p:cNvSpPr>
            <p:nvPr/>
          </p:nvSpPr>
          <p:spPr bwMode="auto">
            <a:xfrm>
              <a:off x="816" y="197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4" name="Line 26"/>
            <p:cNvSpPr>
              <a:spLocks noChangeShapeType="1"/>
            </p:cNvSpPr>
            <p:nvPr/>
          </p:nvSpPr>
          <p:spPr bwMode="auto">
            <a:xfrm>
              <a:off x="816" y="124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5" name="Line 27"/>
            <p:cNvSpPr>
              <a:spLocks noChangeShapeType="1"/>
            </p:cNvSpPr>
            <p:nvPr/>
          </p:nvSpPr>
          <p:spPr bwMode="auto">
            <a:xfrm>
              <a:off x="807" y="1720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6" name="Line 28"/>
            <p:cNvSpPr>
              <a:spLocks noChangeShapeType="1"/>
            </p:cNvSpPr>
            <p:nvPr/>
          </p:nvSpPr>
          <p:spPr bwMode="auto">
            <a:xfrm>
              <a:off x="816" y="148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7" name="Text Box 29"/>
            <p:cNvSpPr txBox="1">
              <a:spLocks noChangeArrowheads="1"/>
            </p:cNvSpPr>
            <p:nvPr/>
          </p:nvSpPr>
          <p:spPr bwMode="auto">
            <a:xfrm rot="16200000">
              <a:off x="-391" y="2395"/>
              <a:ext cx="27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p  r o </a:t>
              </a:r>
              <a:r>
                <a:rPr lang="en-US" altLang="en-US" sz="1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s </a:t>
              </a:r>
              <a:r>
                <a:rPr lang="en-US" altLang="en-US" sz="12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Courier New" panose="02070309020205020404" pitchFamily="49" charset="0"/>
                </a:rPr>
                <a:t>s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8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e s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i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n g</a:t>
              </a:r>
            </a:p>
          </p:txBody>
        </p:sp>
        <p:sp>
          <p:nvSpPr>
            <p:cNvPr id="452638" name="Line 30"/>
            <p:cNvSpPr>
              <a:spLocks noChangeShapeType="1"/>
            </p:cNvSpPr>
            <p:nvPr/>
          </p:nvSpPr>
          <p:spPr bwMode="auto">
            <a:xfrm>
              <a:off x="816" y="1267"/>
              <a:ext cx="0" cy="26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2639" name="Text Box 31"/>
          <p:cNvSpPr txBox="1">
            <a:spLocks noChangeArrowheads="1"/>
          </p:cNvSpPr>
          <p:nvPr/>
        </p:nvSpPr>
        <p:spPr bwMode="auto">
          <a:xfrm>
            <a:off x="7005638" y="2501900"/>
            <a:ext cx="1712910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Remember:</a:t>
            </a:r>
          </a:p>
          <a:p>
            <a:pPr>
              <a:spcBef>
                <a:spcPct val="50000"/>
              </a:spcBef>
            </a:pPr>
            <a:r>
              <a:rPr lang="en-US" altLang="en-US" sz="1600" dirty="0"/>
              <a:t>The question is always how we got to a square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  <a:p>
            <a:pPr>
              <a:spcBef>
                <a:spcPct val="50000"/>
              </a:spcBef>
            </a:pPr>
            <a:r>
              <a:rPr lang="en-US" altLang="en-US" sz="1600" dirty="0"/>
              <a:t>We see that the distance is 3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Since, e.g., 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altLang="en-US" sz="1800" dirty="0"/>
              <a:t>substitution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altLang="en-US" sz="1800" dirty="0"/>
              <a:t>insertion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altLang="en-US" sz="1800" dirty="0"/>
              <a:t>deletion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662F68F1-7E28-448B-A71C-35D119B38520}" type="slidenum">
              <a:rPr lang="en-US" altLang="en-US" smtClean="0"/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25735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Generalization to DP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48" y="1405459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If not all substitutions are equally probable</a:t>
            </a:r>
          </a:p>
          <a:p>
            <a:pPr lvl="1" rtl="0">
              <a:spcBef>
                <a:spcPts val="0"/>
              </a:spcBef>
              <a:buFontTx/>
              <a:buNone/>
            </a:pPr>
            <a:r>
              <a:rPr lang="en-US" altLang="en-US" dirty="0"/>
              <a:t>then we add the cost function instead of 1</a:t>
            </a:r>
            <a:r>
              <a:rPr lang="en-US" altLang="en-US" sz="1800" dirty="0"/>
              <a:t> 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We can also have costs for insertions and deletions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D</a:t>
            </a:r>
            <a:r>
              <a:rPr lang="en-US" altLang="en-US" b="1" baseline="-25000" dirty="0"/>
              <a:t>i j </a:t>
            </a:r>
            <a:r>
              <a:rPr lang="en-US" altLang="en-US" dirty="0"/>
              <a:t>= min (  D</a:t>
            </a:r>
            <a:r>
              <a:rPr lang="en-US" altLang="en-US" b="1" baseline="-25000" dirty="0"/>
              <a:t>i-1 j </a:t>
            </a:r>
            <a:r>
              <a:rPr lang="en-US" altLang="en-US" dirty="0"/>
              <a:t>+ C</a:t>
            </a:r>
            <a:r>
              <a:rPr lang="en-US" altLang="en-US" b="1" baseline="-25000" dirty="0"/>
              <a:t>i-1 j; I j </a:t>
            </a:r>
            <a:r>
              <a:rPr lang="en-US" altLang="en-US" dirty="0"/>
              <a:t>;   D</a:t>
            </a:r>
            <a:r>
              <a:rPr lang="en-US" altLang="en-US" b="1" baseline="-25000" dirty="0"/>
              <a:t>i-1 j-1 </a:t>
            </a:r>
            <a:r>
              <a:rPr lang="en-US" altLang="en-US" dirty="0"/>
              <a:t>+ C</a:t>
            </a:r>
            <a:r>
              <a:rPr lang="en-US" altLang="en-US" b="1" baseline="-25000" dirty="0"/>
              <a:t>i-1 j-1; I j </a:t>
            </a:r>
            <a:r>
              <a:rPr lang="en-US" altLang="en-US" dirty="0"/>
              <a:t>;     D</a:t>
            </a:r>
            <a:r>
              <a:rPr lang="en-US" altLang="en-US" b="1" baseline="-25000" dirty="0"/>
              <a:t>i j-1 </a:t>
            </a:r>
            <a:r>
              <a:rPr lang="en-US" altLang="en-US" dirty="0"/>
              <a:t>+ C</a:t>
            </a:r>
            <a:r>
              <a:rPr lang="en-US" altLang="en-US" b="1" baseline="-25000" dirty="0"/>
              <a:t>i-1 j; I j   </a:t>
            </a:r>
            <a:r>
              <a:rPr lang="en-US" altLang="en-US" dirty="0"/>
              <a:t>)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And even more general rules are often used</a:t>
            </a:r>
          </a:p>
          <a:p>
            <a:pPr>
              <a:lnSpc>
                <a:spcPct val="140000"/>
              </a:lnSpc>
              <a:buNone/>
            </a:pPr>
            <a:r>
              <a:rPr lang="en-US" altLang="en-US" dirty="0"/>
              <a:t>This algorithm is called Dynamic Programming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and many other names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Viterbi algorithm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Levenshtein</a:t>
            </a:r>
            <a:r>
              <a:rPr lang="en-US" altLang="en-US" dirty="0"/>
              <a:t> distance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/>
              <a:t>D</a:t>
            </a:r>
            <a:r>
              <a:rPr lang="en-US" altLang="en-US" dirty="0"/>
              <a:t>ynamic </a:t>
            </a:r>
            <a:r>
              <a:rPr lang="en-US" altLang="en-US" b="1" dirty="0"/>
              <a:t>T</a:t>
            </a:r>
            <a:r>
              <a:rPr lang="en-US" altLang="en-US" dirty="0"/>
              <a:t>ime </a:t>
            </a:r>
            <a:r>
              <a:rPr lang="en-US" altLang="en-US" b="1" dirty="0"/>
              <a:t>W</a:t>
            </a:r>
            <a:r>
              <a:rPr lang="en-US" altLang="en-US" dirty="0"/>
              <a:t>arping</a:t>
            </a:r>
          </a:p>
          <a:p>
            <a:pPr>
              <a:lnSpc>
                <a:spcPct val="120000"/>
              </a:lnSpc>
              <a:buNone/>
            </a:pPr>
            <a:r>
              <a:rPr lang="en-US" altLang="en-US" dirty="0"/>
              <a:t>but they are all basically the same thing!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dirty="0"/>
              <a:t>The algorithm(s) are computationally efficient 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en-US" dirty="0"/>
              <a:t>since they find a </a:t>
            </a:r>
            <a:r>
              <a:rPr lang="en-US" altLang="en-US" b="1" dirty="0"/>
              <a:t>global</a:t>
            </a:r>
            <a:r>
              <a:rPr lang="en-US" altLang="en-US" dirty="0"/>
              <a:t> minimum based on </a:t>
            </a:r>
            <a:r>
              <a:rPr lang="en-US" altLang="en-US" b="1" dirty="0"/>
              <a:t>local</a:t>
            </a:r>
            <a:r>
              <a:rPr lang="en-US" altLang="en-US" dirty="0"/>
              <a:t> decisions</a:t>
            </a:r>
          </a:p>
          <a:p>
            <a:pPr>
              <a:lnSpc>
                <a:spcPct val="120000"/>
              </a:lnSpc>
              <a:buNone/>
            </a:pPr>
            <a:endParaRPr lang="en-US" altLang="en-US" dirty="0"/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6F16FBFA-2998-42F4-AB55-18FA9A251E01}" type="slidenum">
              <a:rPr lang="en-US" altLang="en-US" smtClean="0"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89347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DTW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4288"/>
            <a:ext cx="8262937" cy="4678362"/>
          </a:xfrm>
        </p:spPr>
        <p:txBody>
          <a:bodyPr/>
          <a:lstStyle/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DTW uses the Dynamic Programming technique 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for matching spoken words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The input is a feature vector (e.g., LPC, </a:t>
            </a:r>
            <a:r>
              <a:rPr lang="en-US" altLang="en-US" dirty="0" err="1"/>
              <a:t>cepstrum</a:t>
            </a:r>
            <a:r>
              <a:rPr lang="en-US" altLang="en-US" dirty="0"/>
              <a:t>)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and is separately matched to each dictionary word feature vector</a:t>
            </a:r>
          </a:p>
          <a:p>
            <a:pPr lvl="1" rtl="0">
              <a:spcBef>
                <a:spcPts val="0"/>
              </a:spcBef>
              <a:buFontTx/>
              <a:buNone/>
            </a:pPr>
            <a:r>
              <a:rPr lang="en-US" altLang="en-US" dirty="0"/>
              <a:t>and the closest word is the winner!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The cost for each substitution needs to represent 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how similar the two sounds </a:t>
            </a:r>
            <a:r>
              <a:rPr lang="en-US" altLang="en-US" i="1" dirty="0"/>
              <a:t>sound</a:t>
            </a:r>
          </a:p>
          <a:p>
            <a:pPr defTabSz="463550">
              <a:buNone/>
            </a:pPr>
            <a:r>
              <a:rPr lang="en-US" altLang="en-US" sz="1800" dirty="0"/>
              <a:t>In isolated word recognition systems 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energy contours are used first to isolate the words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linear time warping is then used to normalize the duration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 	but special mechanisms are used for endpoint location flexibility</a:t>
            </a:r>
            <a:endParaRPr lang="en-US" altLang="en-US" sz="2000" dirty="0"/>
          </a:p>
          <a:p>
            <a:pPr defTabSz="463550">
              <a:buNone/>
            </a:pPr>
            <a:r>
              <a:rPr lang="en-US" altLang="en-US" sz="1800" dirty="0"/>
              <a:t>In connected word recognition systems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the endpoint of each recognized utterance is used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	as a starting point for searching for the next word</a:t>
            </a:r>
          </a:p>
          <a:p>
            <a:pPr defTabSz="463550">
              <a:buNone/>
            </a:pPr>
            <a:r>
              <a:rPr lang="en-US" altLang="en-US" sz="1800" dirty="0"/>
              <a:t>In speaker-independent recognition systems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multiple templates are used for each reference word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544181D1-324B-4744-87EC-54F9B989B887}" type="slidenum">
              <a:rPr lang="en-US" altLang="en-US" smtClean="0"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1033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Models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3444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An alternative to DTW is based on </a:t>
            </a:r>
            <a:r>
              <a:rPr lang="en-US" altLang="en-US" sz="2400" b="1" dirty="0"/>
              <a:t>Markov Models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 discrete-time left-to-right first order Markov model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rtl="0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 DT LR second order Markov model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>
              <a:buNone/>
            </a:pPr>
            <a:r>
              <a:rPr lang="en-US" altLang="en-US" dirty="0"/>
              <a:t>In Markov models </a:t>
            </a:r>
            <a:r>
              <a:rPr lang="en-US" dirty="0"/>
              <a:t>future states depend only on the current state</a:t>
            </a:r>
          </a:p>
          <a:p>
            <a:pPr>
              <a:buNone/>
            </a:pPr>
            <a:r>
              <a:rPr lang="en-US" altLang="en-US" dirty="0">
                <a:solidFill>
                  <a:srgbClr val="002060"/>
                </a:solidFill>
              </a:rPr>
              <a:t>What is the probability of remaining stuck in a state?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45319" y="3124486"/>
            <a:ext cx="5719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C0128"/>
                </a:solidFill>
              </a:rPr>
              <a:t>State          1                 2                 3                4</a:t>
            </a:r>
          </a:p>
        </p:txBody>
      </p:sp>
      <p:grpSp>
        <p:nvGrpSpPr>
          <p:cNvPr id="436260" name="Group 36"/>
          <p:cNvGrpSpPr>
            <a:grpSpLocks/>
          </p:cNvGrpSpPr>
          <p:nvPr/>
        </p:nvGrpSpPr>
        <p:grpSpPr bwMode="auto">
          <a:xfrm>
            <a:off x="1438275" y="2268089"/>
            <a:ext cx="5876925" cy="952500"/>
            <a:chOff x="906" y="1764"/>
            <a:chExt cx="3702" cy="600"/>
          </a:xfrm>
        </p:grpSpPr>
        <p:sp>
          <p:nvSpPr>
            <p:cNvPr id="436230" name="Oval 6"/>
            <p:cNvSpPr>
              <a:spLocks noChangeArrowheads="1"/>
            </p:cNvSpPr>
            <p:nvPr/>
          </p:nvSpPr>
          <p:spPr bwMode="auto">
            <a:xfrm>
              <a:off x="1194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28" name="Oval 4"/>
            <p:cNvSpPr>
              <a:spLocks noChangeArrowheads="1"/>
            </p:cNvSpPr>
            <p:nvPr/>
          </p:nvSpPr>
          <p:spPr bwMode="auto">
            <a:xfrm>
              <a:off x="1176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1" name="Line 7"/>
            <p:cNvSpPr>
              <a:spLocks noChangeShapeType="1"/>
            </p:cNvSpPr>
            <p:nvPr/>
          </p:nvSpPr>
          <p:spPr bwMode="auto">
            <a:xfrm>
              <a:off x="1314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2" name="Line 8"/>
            <p:cNvSpPr>
              <a:spLocks noChangeShapeType="1"/>
            </p:cNvSpPr>
            <p:nvPr/>
          </p:nvSpPr>
          <p:spPr bwMode="auto">
            <a:xfrm>
              <a:off x="1320" y="2124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3" name="Line 9"/>
            <p:cNvSpPr>
              <a:spLocks noChangeShapeType="1"/>
            </p:cNvSpPr>
            <p:nvPr/>
          </p:nvSpPr>
          <p:spPr bwMode="auto">
            <a:xfrm>
              <a:off x="1632" y="2124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245" name="Group 21"/>
            <p:cNvGrpSpPr>
              <a:grpSpLocks/>
            </p:cNvGrpSpPr>
            <p:nvPr/>
          </p:nvGrpSpPr>
          <p:grpSpPr bwMode="auto">
            <a:xfrm>
              <a:off x="2688" y="1782"/>
              <a:ext cx="120" cy="288"/>
              <a:chOff x="2688" y="1782"/>
              <a:chExt cx="120" cy="288"/>
            </a:xfrm>
          </p:grpSpPr>
          <p:sp>
            <p:nvSpPr>
              <p:cNvPr id="436237" name="Oval 1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9" name="Line 15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6240" name="Line 16"/>
            <p:cNvSpPr>
              <a:spLocks noChangeShapeType="1"/>
            </p:cNvSpPr>
            <p:nvPr/>
          </p:nvSpPr>
          <p:spPr bwMode="auto">
            <a:xfrm>
              <a:off x="2814" y="2124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1" name="Line 17"/>
            <p:cNvSpPr>
              <a:spLocks noChangeShapeType="1"/>
            </p:cNvSpPr>
            <p:nvPr/>
          </p:nvSpPr>
          <p:spPr bwMode="auto">
            <a:xfrm>
              <a:off x="3126" y="2124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>
              <a:off x="2064" y="2124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4" name="Line 20"/>
            <p:cNvSpPr>
              <a:spLocks noChangeShapeType="1"/>
            </p:cNvSpPr>
            <p:nvPr/>
          </p:nvSpPr>
          <p:spPr bwMode="auto">
            <a:xfrm>
              <a:off x="2352" y="2124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246" name="Group 22"/>
            <p:cNvGrpSpPr>
              <a:grpSpLocks/>
            </p:cNvGrpSpPr>
            <p:nvPr/>
          </p:nvGrpSpPr>
          <p:grpSpPr bwMode="auto">
            <a:xfrm>
              <a:off x="3432" y="1782"/>
              <a:ext cx="120" cy="288"/>
              <a:chOff x="2688" y="1782"/>
              <a:chExt cx="120" cy="288"/>
            </a:xfrm>
          </p:grpSpPr>
          <p:sp>
            <p:nvSpPr>
              <p:cNvPr id="436247" name="Oval 2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48" name="Line 24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6249" name="Group 25"/>
            <p:cNvGrpSpPr>
              <a:grpSpLocks/>
            </p:cNvGrpSpPr>
            <p:nvPr/>
          </p:nvGrpSpPr>
          <p:grpSpPr bwMode="auto">
            <a:xfrm>
              <a:off x="1932" y="1782"/>
              <a:ext cx="120" cy="288"/>
              <a:chOff x="2688" y="1782"/>
              <a:chExt cx="120" cy="288"/>
            </a:xfrm>
          </p:grpSpPr>
          <p:sp>
            <p:nvSpPr>
              <p:cNvPr id="436250" name="Oval 26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1" name="Line 27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6234" name="Oval 10"/>
            <p:cNvSpPr>
              <a:spLocks noChangeArrowheads="1"/>
            </p:cNvSpPr>
            <p:nvPr/>
          </p:nvSpPr>
          <p:spPr bwMode="auto">
            <a:xfrm>
              <a:off x="1920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2" name="Oval 18"/>
            <p:cNvSpPr>
              <a:spLocks noChangeArrowheads="1"/>
            </p:cNvSpPr>
            <p:nvPr/>
          </p:nvSpPr>
          <p:spPr bwMode="auto">
            <a:xfrm>
              <a:off x="3414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8" name="Oval 14"/>
            <p:cNvSpPr>
              <a:spLocks noChangeArrowheads="1"/>
            </p:cNvSpPr>
            <p:nvPr/>
          </p:nvSpPr>
          <p:spPr bwMode="auto">
            <a:xfrm>
              <a:off x="2670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2" name="Text Box 28"/>
            <p:cNvSpPr txBox="1">
              <a:spLocks noChangeArrowheads="1"/>
            </p:cNvSpPr>
            <p:nvPr/>
          </p:nvSpPr>
          <p:spPr bwMode="auto">
            <a:xfrm>
              <a:off x="906" y="176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11</a:t>
              </a:r>
              <a:endParaRPr lang="en-US" altLang="en-US"/>
            </a:p>
          </p:txBody>
        </p:sp>
        <p:sp>
          <p:nvSpPr>
            <p:cNvPr id="436253" name="Text Box 29"/>
            <p:cNvSpPr txBox="1">
              <a:spLocks noChangeArrowheads="1"/>
            </p:cNvSpPr>
            <p:nvPr/>
          </p:nvSpPr>
          <p:spPr bwMode="auto">
            <a:xfrm>
              <a:off x="1638" y="177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22</a:t>
              </a:r>
              <a:endParaRPr lang="en-US" altLang="en-US"/>
            </a:p>
          </p:txBody>
        </p:sp>
        <p:sp>
          <p:nvSpPr>
            <p:cNvPr id="436254" name="Text Box 30"/>
            <p:cNvSpPr txBox="1">
              <a:spLocks noChangeArrowheads="1"/>
            </p:cNvSpPr>
            <p:nvPr/>
          </p:nvSpPr>
          <p:spPr bwMode="auto">
            <a:xfrm>
              <a:off x="2406" y="177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33</a:t>
              </a:r>
              <a:endParaRPr lang="en-US" altLang="en-US"/>
            </a:p>
          </p:txBody>
        </p:sp>
        <p:sp>
          <p:nvSpPr>
            <p:cNvPr id="436255" name="Text Box 31"/>
            <p:cNvSpPr txBox="1">
              <a:spLocks noChangeArrowheads="1"/>
            </p:cNvSpPr>
            <p:nvPr/>
          </p:nvSpPr>
          <p:spPr bwMode="auto">
            <a:xfrm>
              <a:off x="3150" y="176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44</a:t>
              </a:r>
              <a:endParaRPr lang="en-US" altLang="en-US"/>
            </a:p>
          </p:txBody>
        </p:sp>
        <p:sp>
          <p:nvSpPr>
            <p:cNvPr id="436256" name="Text Box 32"/>
            <p:cNvSpPr txBox="1">
              <a:spLocks noChangeArrowheads="1"/>
            </p:cNvSpPr>
            <p:nvPr/>
          </p:nvSpPr>
          <p:spPr bwMode="auto">
            <a:xfrm>
              <a:off x="1440" y="2091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436257" name="Text Box 33"/>
            <p:cNvSpPr txBox="1">
              <a:spLocks noChangeArrowheads="1"/>
            </p:cNvSpPr>
            <p:nvPr/>
          </p:nvSpPr>
          <p:spPr bwMode="auto">
            <a:xfrm>
              <a:off x="2208" y="213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23</a:t>
              </a:r>
              <a:endParaRPr lang="en-US" altLang="en-US"/>
            </a:p>
          </p:txBody>
        </p:sp>
        <p:sp>
          <p:nvSpPr>
            <p:cNvPr id="436258" name="Text Box 34"/>
            <p:cNvSpPr txBox="1">
              <a:spLocks noChangeArrowheads="1"/>
            </p:cNvSpPr>
            <p:nvPr/>
          </p:nvSpPr>
          <p:spPr bwMode="auto">
            <a:xfrm>
              <a:off x="2976" y="211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34</a:t>
              </a:r>
              <a:endParaRPr lang="en-US" altLang="en-US"/>
            </a:p>
          </p:txBody>
        </p:sp>
        <p:sp>
          <p:nvSpPr>
            <p:cNvPr id="436259" name="Text Box 35"/>
            <p:cNvSpPr txBox="1">
              <a:spLocks noChangeArrowheads="1"/>
            </p:cNvSpPr>
            <p:nvPr/>
          </p:nvSpPr>
          <p:spPr bwMode="auto">
            <a:xfrm>
              <a:off x="3696" y="1839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probabilities</a:t>
              </a:r>
            </a:p>
          </p:txBody>
        </p:sp>
      </p:grpSp>
      <p:sp>
        <p:nvSpPr>
          <p:cNvPr id="436261" name="Text Box 37"/>
          <p:cNvSpPr txBox="1">
            <a:spLocks noChangeArrowheads="1"/>
          </p:cNvSpPr>
          <p:nvPr/>
        </p:nvSpPr>
        <p:spPr bwMode="auto">
          <a:xfrm>
            <a:off x="2286000" y="278720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</a:t>
            </a:r>
            <a:endParaRPr lang="en-US" altLang="en-US"/>
          </a:p>
        </p:txBody>
      </p:sp>
      <p:grpSp>
        <p:nvGrpSpPr>
          <p:cNvPr id="436304" name="Group 80"/>
          <p:cNvGrpSpPr>
            <a:grpSpLocks/>
          </p:cNvGrpSpPr>
          <p:nvPr/>
        </p:nvGrpSpPr>
        <p:grpSpPr bwMode="auto">
          <a:xfrm>
            <a:off x="1397000" y="4192139"/>
            <a:ext cx="4210050" cy="1595438"/>
            <a:chOff x="906" y="3138"/>
            <a:chExt cx="2652" cy="1005"/>
          </a:xfrm>
        </p:grpSpPr>
        <p:sp>
          <p:nvSpPr>
            <p:cNvPr id="436263" name="Oval 39"/>
            <p:cNvSpPr>
              <a:spLocks noChangeArrowheads="1"/>
            </p:cNvSpPr>
            <p:nvPr/>
          </p:nvSpPr>
          <p:spPr bwMode="auto">
            <a:xfrm>
              <a:off x="1194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4" name="Oval 40"/>
            <p:cNvSpPr>
              <a:spLocks noChangeArrowheads="1"/>
            </p:cNvSpPr>
            <p:nvPr/>
          </p:nvSpPr>
          <p:spPr bwMode="auto">
            <a:xfrm>
              <a:off x="1176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5" name="Line 41"/>
            <p:cNvSpPr>
              <a:spLocks noChangeShapeType="1"/>
            </p:cNvSpPr>
            <p:nvPr/>
          </p:nvSpPr>
          <p:spPr bwMode="auto">
            <a:xfrm>
              <a:off x="1314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6" name="Line 42"/>
            <p:cNvSpPr>
              <a:spLocks noChangeShapeType="1"/>
            </p:cNvSpPr>
            <p:nvPr/>
          </p:nvSpPr>
          <p:spPr bwMode="auto">
            <a:xfrm>
              <a:off x="1320" y="3498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7" name="Line 43"/>
            <p:cNvSpPr>
              <a:spLocks noChangeShapeType="1"/>
            </p:cNvSpPr>
            <p:nvPr/>
          </p:nvSpPr>
          <p:spPr bwMode="auto">
            <a:xfrm>
              <a:off x="1632" y="3498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9" name="Oval 45"/>
            <p:cNvSpPr>
              <a:spLocks noChangeArrowheads="1"/>
            </p:cNvSpPr>
            <p:nvPr/>
          </p:nvSpPr>
          <p:spPr bwMode="auto">
            <a:xfrm>
              <a:off x="2688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0" name="Line 46"/>
            <p:cNvSpPr>
              <a:spLocks noChangeShapeType="1"/>
            </p:cNvSpPr>
            <p:nvPr/>
          </p:nvSpPr>
          <p:spPr bwMode="auto">
            <a:xfrm>
              <a:off x="2808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1" name="Line 47"/>
            <p:cNvSpPr>
              <a:spLocks noChangeShapeType="1"/>
            </p:cNvSpPr>
            <p:nvPr/>
          </p:nvSpPr>
          <p:spPr bwMode="auto">
            <a:xfrm>
              <a:off x="2814" y="3498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2" name="Line 48"/>
            <p:cNvSpPr>
              <a:spLocks noChangeShapeType="1"/>
            </p:cNvSpPr>
            <p:nvPr/>
          </p:nvSpPr>
          <p:spPr bwMode="auto">
            <a:xfrm>
              <a:off x="3126" y="3498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3" name="Line 49"/>
            <p:cNvSpPr>
              <a:spLocks noChangeShapeType="1"/>
            </p:cNvSpPr>
            <p:nvPr/>
          </p:nvSpPr>
          <p:spPr bwMode="auto">
            <a:xfrm>
              <a:off x="2064" y="3498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4" name="Line 50"/>
            <p:cNvSpPr>
              <a:spLocks noChangeShapeType="1"/>
            </p:cNvSpPr>
            <p:nvPr/>
          </p:nvSpPr>
          <p:spPr bwMode="auto">
            <a:xfrm>
              <a:off x="2352" y="3498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6" name="Oval 52"/>
            <p:cNvSpPr>
              <a:spLocks noChangeArrowheads="1"/>
            </p:cNvSpPr>
            <p:nvPr/>
          </p:nvSpPr>
          <p:spPr bwMode="auto">
            <a:xfrm>
              <a:off x="3432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7" name="Line 53"/>
            <p:cNvSpPr>
              <a:spLocks noChangeShapeType="1"/>
            </p:cNvSpPr>
            <p:nvPr/>
          </p:nvSpPr>
          <p:spPr bwMode="auto">
            <a:xfrm>
              <a:off x="3552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9" name="Oval 55"/>
            <p:cNvSpPr>
              <a:spLocks noChangeArrowheads="1"/>
            </p:cNvSpPr>
            <p:nvPr/>
          </p:nvSpPr>
          <p:spPr bwMode="auto">
            <a:xfrm>
              <a:off x="1932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0" name="Line 56"/>
            <p:cNvSpPr>
              <a:spLocks noChangeShapeType="1"/>
            </p:cNvSpPr>
            <p:nvPr/>
          </p:nvSpPr>
          <p:spPr bwMode="auto">
            <a:xfrm>
              <a:off x="2052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1" name="Oval 57"/>
            <p:cNvSpPr>
              <a:spLocks noChangeArrowheads="1"/>
            </p:cNvSpPr>
            <p:nvPr/>
          </p:nvSpPr>
          <p:spPr bwMode="auto">
            <a:xfrm>
              <a:off x="1920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2" name="Oval 58"/>
            <p:cNvSpPr>
              <a:spLocks noChangeArrowheads="1"/>
            </p:cNvSpPr>
            <p:nvPr/>
          </p:nvSpPr>
          <p:spPr bwMode="auto">
            <a:xfrm>
              <a:off x="3414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3" name="Oval 59"/>
            <p:cNvSpPr>
              <a:spLocks noChangeArrowheads="1"/>
            </p:cNvSpPr>
            <p:nvPr/>
          </p:nvSpPr>
          <p:spPr bwMode="auto">
            <a:xfrm>
              <a:off x="2670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4" name="Text Box 60"/>
            <p:cNvSpPr txBox="1">
              <a:spLocks noChangeArrowheads="1"/>
            </p:cNvSpPr>
            <p:nvPr/>
          </p:nvSpPr>
          <p:spPr bwMode="auto">
            <a:xfrm>
              <a:off x="906" y="313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11</a:t>
              </a:r>
              <a:endParaRPr lang="en-US" altLang="en-US"/>
            </a:p>
          </p:txBody>
        </p:sp>
        <p:sp>
          <p:nvSpPr>
            <p:cNvPr id="436285" name="Text Box 61"/>
            <p:cNvSpPr txBox="1">
              <a:spLocks noChangeArrowheads="1"/>
            </p:cNvSpPr>
            <p:nvPr/>
          </p:nvSpPr>
          <p:spPr bwMode="auto">
            <a:xfrm>
              <a:off x="1638" y="315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22</a:t>
              </a:r>
              <a:endParaRPr lang="en-US" altLang="en-US"/>
            </a:p>
          </p:txBody>
        </p:sp>
        <p:sp>
          <p:nvSpPr>
            <p:cNvPr id="436286" name="Text Box 62"/>
            <p:cNvSpPr txBox="1">
              <a:spLocks noChangeArrowheads="1"/>
            </p:cNvSpPr>
            <p:nvPr/>
          </p:nvSpPr>
          <p:spPr bwMode="auto">
            <a:xfrm>
              <a:off x="2406" y="314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33</a:t>
              </a:r>
              <a:endParaRPr lang="en-US" altLang="en-US"/>
            </a:p>
          </p:txBody>
        </p:sp>
        <p:sp>
          <p:nvSpPr>
            <p:cNvPr id="436287" name="Text Box 63"/>
            <p:cNvSpPr txBox="1">
              <a:spLocks noChangeArrowheads="1"/>
            </p:cNvSpPr>
            <p:nvPr/>
          </p:nvSpPr>
          <p:spPr bwMode="auto">
            <a:xfrm>
              <a:off x="3150" y="313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44</a:t>
              </a:r>
              <a:endParaRPr lang="en-US" altLang="en-US"/>
            </a:p>
          </p:txBody>
        </p:sp>
        <p:sp>
          <p:nvSpPr>
            <p:cNvPr id="436288" name="Text Box 64"/>
            <p:cNvSpPr txBox="1">
              <a:spLocks noChangeArrowheads="1"/>
            </p:cNvSpPr>
            <p:nvPr/>
          </p:nvSpPr>
          <p:spPr bwMode="auto">
            <a:xfrm>
              <a:off x="1440" y="346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436289" name="Text Box 65"/>
            <p:cNvSpPr txBox="1">
              <a:spLocks noChangeArrowheads="1"/>
            </p:cNvSpPr>
            <p:nvPr/>
          </p:nvSpPr>
          <p:spPr bwMode="auto">
            <a:xfrm>
              <a:off x="2196" y="3477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23</a:t>
              </a:r>
              <a:endParaRPr lang="en-US" altLang="en-US"/>
            </a:p>
          </p:txBody>
        </p:sp>
        <p:sp>
          <p:nvSpPr>
            <p:cNvPr id="436290" name="Text Box 66"/>
            <p:cNvSpPr txBox="1">
              <a:spLocks noChangeArrowheads="1"/>
            </p:cNvSpPr>
            <p:nvPr/>
          </p:nvSpPr>
          <p:spPr bwMode="auto">
            <a:xfrm>
              <a:off x="2976" y="348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34</a:t>
              </a:r>
              <a:endParaRPr lang="en-US" altLang="en-US"/>
            </a:p>
          </p:txBody>
        </p:sp>
        <p:sp>
          <p:nvSpPr>
            <p:cNvPr id="436292" name="Freeform 68"/>
            <p:cNvSpPr>
              <a:spLocks/>
            </p:cNvSpPr>
            <p:nvPr/>
          </p:nvSpPr>
          <p:spPr bwMode="auto">
            <a:xfrm>
              <a:off x="1229" y="3552"/>
              <a:ext cx="1507" cy="384"/>
            </a:xfrm>
            <a:custGeom>
              <a:avLst/>
              <a:gdLst>
                <a:gd name="T0" fmla="*/ 0 w 768"/>
                <a:gd name="T1" fmla="*/ 0 h 208"/>
                <a:gd name="T2" fmla="*/ 48 w 768"/>
                <a:gd name="T3" fmla="*/ 96 h 208"/>
                <a:gd name="T4" fmla="*/ 192 w 768"/>
                <a:gd name="T5" fmla="*/ 192 h 208"/>
                <a:gd name="T6" fmla="*/ 528 w 768"/>
                <a:gd name="T7" fmla="*/ 192 h 208"/>
                <a:gd name="T8" fmla="*/ 720 w 768"/>
                <a:gd name="T9" fmla="*/ 96 h 208"/>
                <a:gd name="T10" fmla="*/ 768 w 76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8">
                  <a:moveTo>
                    <a:pt x="0" y="0"/>
                  </a:moveTo>
                  <a:cubicBezTo>
                    <a:pt x="8" y="32"/>
                    <a:pt x="16" y="64"/>
                    <a:pt x="48" y="96"/>
                  </a:cubicBezTo>
                  <a:cubicBezTo>
                    <a:pt x="80" y="128"/>
                    <a:pt x="112" y="176"/>
                    <a:pt x="192" y="192"/>
                  </a:cubicBezTo>
                  <a:cubicBezTo>
                    <a:pt x="272" y="208"/>
                    <a:pt x="440" y="208"/>
                    <a:pt x="528" y="192"/>
                  </a:cubicBezTo>
                  <a:cubicBezTo>
                    <a:pt x="616" y="176"/>
                    <a:pt x="680" y="128"/>
                    <a:pt x="720" y="96"/>
                  </a:cubicBezTo>
                  <a:cubicBezTo>
                    <a:pt x="760" y="64"/>
                    <a:pt x="764" y="3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93" name="Line 69"/>
            <p:cNvSpPr>
              <a:spLocks noChangeShapeType="1"/>
            </p:cNvSpPr>
            <p:nvPr/>
          </p:nvSpPr>
          <p:spPr bwMode="auto">
            <a:xfrm>
              <a:off x="2022" y="3930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96" name="Freeform 72"/>
            <p:cNvSpPr>
              <a:spLocks/>
            </p:cNvSpPr>
            <p:nvPr/>
          </p:nvSpPr>
          <p:spPr bwMode="auto">
            <a:xfrm>
              <a:off x="1986" y="3558"/>
              <a:ext cx="1518" cy="378"/>
            </a:xfrm>
            <a:custGeom>
              <a:avLst/>
              <a:gdLst>
                <a:gd name="T0" fmla="*/ 0 w 768"/>
                <a:gd name="T1" fmla="*/ 0 h 208"/>
                <a:gd name="T2" fmla="*/ 48 w 768"/>
                <a:gd name="T3" fmla="*/ 96 h 208"/>
                <a:gd name="T4" fmla="*/ 192 w 768"/>
                <a:gd name="T5" fmla="*/ 192 h 208"/>
                <a:gd name="T6" fmla="*/ 528 w 768"/>
                <a:gd name="T7" fmla="*/ 192 h 208"/>
                <a:gd name="T8" fmla="*/ 720 w 768"/>
                <a:gd name="T9" fmla="*/ 96 h 208"/>
                <a:gd name="T10" fmla="*/ 768 w 76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8">
                  <a:moveTo>
                    <a:pt x="0" y="0"/>
                  </a:moveTo>
                  <a:cubicBezTo>
                    <a:pt x="8" y="32"/>
                    <a:pt x="16" y="64"/>
                    <a:pt x="48" y="96"/>
                  </a:cubicBezTo>
                  <a:cubicBezTo>
                    <a:pt x="80" y="128"/>
                    <a:pt x="112" y="176"/>
                    <a:pt x="192" y="192"/>
                  </a:cubicBezTo>
                  <a:cubicBezTo>
                    <a:pt x="272" y="208"/>
                    <a:pt x="440" y="208"/>
                    <a:pt x="528" y="192"/>
                  </a:cubicBezTo>
                  <a:cubicBezTo>
                    <a:pt x="616" y="176"/>
                    <a:pt x="680" y="128"/>
                    <a:pt x="720" y="96"/>
                  </a:cubicBezTo>
                  <a:cubicBezTo>
                    <a:pt x="760" y="64"/>
                    <a:pt x="764" y="3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97" name="Line 73"/>
            <p:cNvSpPr>
              <a:spLocks noChangeShapeType="1"/>
            </p:cNvSpPr>
            <p:nvPr/>
          </p:nvSpPr>
          <p:spPr bwMode="auto">
            <a:xfrm>
              <a:off x="2747" y="3929"/>
              <a:ext cx="9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302" name="Text Box 78"/>
            <p:cNvSpPr txBox="1">
              <a:spLocks noChangeArrowheads="1"/>
            </p:cNvSpPr>
            <p:nvPr/>
          </p:nvSpPr>
          <p:spPr bwMode="auto">
            <a:xfrm>
              <a:off x="1824" y="388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13</a:t>
              </a:r>
              <a:endParaRPr lang="en-US" altLang="en-US"/>
            </a:p>
          </p:txBody>
        </p:sp>
        <p:sp>
          <p:nvSpPr>
            <p:cNvPr id="436303" name="Text Box 79"/>
            <p:cNvSpPr txBox="1">
              <a:spLocks noChangeArrowheads="1"/>
            </p:cNvSpPr>
            <p:nvPr/>
          </p:nvSpPr>
          <p:spPr bwMode="auto">
            <a:xfrm>
              <a:off x="2622" y="39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24</a:t>
              </a:r>
              <a:endParaRPr lang="en-US" altLang="en-US"/>
            </a:p>
          </p:txBody>
        </p:sp>
      </p:grpSp>
      <p:sp>
        <p:nvSpPr>
          <p:cNvPr id="436306" name="Text Box 82"/>
          <p:cNvSpPr txBox="1">
            <a:spLocks noChangeArrowheads="1"/>
          </p:cNvSpPr>
          <p:nvPr/>
        </p:nvSpPr>
        <p:spPr bwMode="auto">
          <a:xfrm>
            <a:off x="6096000" y="2787202"/>
            <a:ext cx="25336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11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 </a:t>
            </a:r>
            <a:r>
              <a:rPr lang="en-US" altLang="en-US" sz="1800">
                <a:solidFill>
                  <a:schemeClr val="accent1"/>
                </a:solidFill>
              </a:rPr>
              <a:t>= 1,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22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23 </a:t>
            </a:r>
            <a:r>
              <a:rPr lang="en-US" altLang="en-US" sz="1800">
                <a:solidFill>
                  <a:schemeClr val="accent1"/>
                </a:solidFill>
              </a:rPr>
              <a:t>= 1, 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etc.</a:t>
            </a:r>
          </a:p>
        </p:txBody>
      </p:sp>
      <p:sp>
        <p:nvSpPr>
          <p:cNvPr id="436307" name="Text Box 83"/>
          <p:cNvSpPr txBox="1">
            <a:spLocks noChangeArrowheads="1"/>
          </p:cNvSpPr>
          <p:nvPr/>
        </p:nvSpPr>
        <p:spPr bwMode="auto">
          <a:xfrm>
            <a:off x="5910263" y="4460427"/>
            <a:ext cx="25336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11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 </a:t>
            </a:r>
            <a:r>
              <a:rPr lang="en-US" altLang="en-US" sz="1800">
                <a:solidFill>
                  <a:schemeClr val="accent1"/>
                </a:solidFill>
              </a:rPr>
              <a:t>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13 </a:t>
            </a:r>
            <a:r>
              <a:rPr lang="en-US" altLang="en-US" sz="1800">
                <a:solidFill>
                  <a:schemeClr val="accent1"/>
                </a:solidFill>
              </a:rPr>
              <a:t>= 1,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22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23 </a:t>
            </a:r>
            <a:r>
              <a:rPr lang="en-US" altLang="en-US" sz="1800">
                <a:solidFill>
                  <a:schemeClr val="accent1"/>
                </a:solidFill>
              </a:rPr>
              <a:t>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24 </a:t>
            </a:r>
            <a:r>
              <a:rPr lang="en-US" altLang="en-US" sz="1800">
                <a:solidFill>
                  <a:schemeClr val="accent1"/>
                </a:solidFill>
              </a:rPr>
              <a:t>= 1, 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etc.</a:t>
            </a: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7701E09C-C73F-48DA-8877-10E2602D9CA9}" type="slidenum">
              <a:rPr lang="en-US" altLang="en-US" smtClean="0"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68201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37805"/>
            <a:ext cx="668655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20057"/>
            <a:ext cx="6959509" cy="26294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Which strings are possible? What are their probabilities?</a:t>
            </a:r>
          </a:p>
          <a:p>
            <a:r>
              <a:rPr lang="en-US" dirty="0">
                <a:solidFill>
                  <a:srgbClr val="002060"/>
                </a:solidFill>
              </a:rPr>
              <a:t>ABCD      	p = 0.5*0.5*1 = 0.25</a:t>
            </a:r>
          </a:p>
          <a:p>
            <a:r>
              <a:rPr lang="en-US" dirty="0">
                <a:solidFill>
                  <a:srgbClr val="002060"/>
                </a:solidFill>
              </a:rPr>
              <a:t>ABD		p = 0.5 * 0.5 = 0.25</a:t>
            </a:r>
          </a:p>
          <a:p>
            <a:r>
              <a:rPr lang="en-US" dirty="0">
                <a:solidFill>
                  <a:srgbClr val="002060"/>
                </a:solidFill>
              </a:rPr>
              <a:t>ACD		p = 0.5 = 0.5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Note that the probabilities sum to 1 (of course!)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27959" y="1500393"/>
            <a:ext cx="5719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C0128"/>
                </a:solidFill>
              </a:rPr>
              <a:t>State          A                B                C                D</a:t>
            </a:r>
          </a:p>
        </p:txBody>
      </p:sp>
      <p:sp>
        <p:nvSpPr>
          <p:cNvPr id="76" name="Oval 40"/>
          <p:cNvSpPr>
            <a:spLocks noChangeArrowheads="1"/>
          </p:cNvSpPr>
          <p:nvPr/>
        </p:nvSpPr>
        <p:spPr bwMode="auto">
          <a:xfrm>
            <a:off x="2893328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3121928" y="2019052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43"/>
          <p:cNvSpPr>
            <a:spLocks noChangeShapeType="1"/>
          </p:cNvSpPr>
          <p:nvPr/>
        </p:nvSpPr>
        <p:spPr bwMode="auto">
          <a:xfrm>
            <a:off x="3617228" y="20190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>
            <a:off x="5493653" y="2019052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48"/>
          <p:cNvSpPr>
            <a:spLocks noChangeShapeType="1"/>
          </p:cNvSpPr>
          <p:nvPr/>
        </p:nvSpPr>
        <p:spPr bwMode="auto">
          <a:xfrm>
            <a:off x="5988953" y="20190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9"/>
          <p:cNvSpPr>
            <a:spLocks noChangeShapeType="1"/>
          </p:cNvSpPr>
          <p:nvPr/>
        </p:nvSpPr>
        <p:spPr bwMode="auto">
          <a:xfrm>
            <a:off x="4303028" y="2019052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4760228" y="20190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4074428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6446153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59"/>
          <p:cNvSpPr>
            <a:spLocks noChangeArrowheads="1"/>
          </p:cNvSpPr>
          <p:nvPr/>
        </p:nvSpPr>
        <p:spPr bwMode="auto">
          <a:xfrm>
            <a:off x="5265053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64"/>
          <p:cNvSpPr txBox="1">
            <a:spLocks noChangeArrowheads="1"/>
          </p:cNvSpPr>
          <p:nvPr/>
        </p:nvSpPr>
        <p:spPr bwMode="auto">
          <a:xfrm>
            <a:off x="3312428" y="196666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98" name="Text Box 65"/>
          <p:cNvSpPr txBox="1">
            <a:spLocks noChangeArrowheads="1"/>
          </p:cNvSpPr>
          <p:nvPr/>
        </p:nvSpPr>
        <p:spPr bwMode="auto">
          <a:xfrm>
            <a:off x="4512578" y="198571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99" name="Text Box 66"/>
          <p:cNvSpPr txBox="1">
            <a:spLocks noChangeArrowheads="1"/>
          </p:cNvSpPr>
          <p:nvPr/>
        </p:nvSpPr>
        <p:spPr bwMode="auto">
          <a:xfrm>
            <a:off x="5860366" y="205519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accent1"/>
                </a:solidFill>
              </a:rPr>
              <a:t>1</a:t>
            </a:r>
            <a:endParaRPr lang="en-US" altLang="en-US" dirty="0"/>
          </a:p>
        </p:txBody>
      </p:sp>
      <p:sp>
        <p:nvSpPr>
          <p:cNvPr id="100" name="Freeform 68"/>
          <p:cNvSpPr>
            <a:spLocks/>
          </p:cNvSpPr>
          <p:nvPr/>
        </p:nvSpPr>
        <p:spPr bwMode="auto">
          <a:xfrm>
            <a:off x="2977466" y="2104777"/>
            <a:ext cx="2392363" cy="609600"/>
          </a:xfrm>
          <a:custGeom>
            <a:avLst/>
            <a:gdLst>
              <a:gd name="T0" fmla="*/ 0 w 768"/>
              <a:gd name="T1" fmla="*/ 0 h 208"/>
              <a:gd name="T2" fmla="*/ 48 w 768"/>
              <a:gd name="T3" fmla="*/ 96 h 208"/>
              <a:gd name="T4" fmla="*/ 192 w 768"/>
              <a:gd name="T5" fmla="*/ 192 h 208"/>
              <a:gd name="T6" fmla="*/ 528 w 768"/>
              <a:gd name="T7" fmla="*/ 192 h 208"/>
              <a:gd name="T8" fmla="*/ 720 w 768"/>
              <a:gd name="T9" fmla="*/ 96 h 208"/>
              <a:gd name="T10" fmla="*/ 768 w 768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208">
                <a:moveTo>
                  <a:pt x="0" y="0"/>
                </a:moveTo>
                <a:cubicBezTo>
                  <a:pt x="8" y="32"/>
                  <a:pt x="16" y="64"/>
                  <a:pt x="48" y="96"/>
                </a:cubicBezTo>
                <a:cubicBezTo>
                  <a:pt x="80" y="128"/>
                  <a:pt x="112" y="176"/>
                  <a:pt x="192" y="192"/>
                </a:cubicBezTo>
                <a:cubicBezTo>
                  <a:pt x="272" y="208"/>
                  <a:pt x="440" y="208"/>
                  <a:pt x="528" y="192"/>
                </a:cubicBezTo>
                <a:cubicBezTo>
                  <a:pt x="616" y="176"/>
                  <a:pt x="680" y="128"/>
                  <a:pt x="720" y="96"/>
                </a:cubicBezTo>
                <a:cubicBezTo>
                  <a:pt x="760" y="64"/>
                  <a:pt x="764" y="32"/>
                  <a:pt x="76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69"/>
          <p:cNvSpPr>
            <a:spLocks noChangeShapeType="1"/>
          </p:cNvSpPr>
          <p:nvPr/>
        </p:nvSpPr>
        <p:spPr bwMode="auto">
          <a:xfrm>
            <a:off x="4236353" y="27048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Freeform 72"/>
          <p:cNvSpPr>
            <a:spLocks/>
          </p:cNvSpPr>
          <p:nvPr/>
        </p:nvSpPr>
        <p:spPr bwMode="auto">
          <a:xfrm>
            <a:off x="4179203" y="2114302"/>
            <a:ext cx="2409825" cy="600075"/>
          </a:xfrm>
          <a:custGeom>
            <a:avLst/>
            <a:gdLst>
              <a:gd name="T0" fmla="*/ 0 w 768"/>
              <a:gd name="T1" fmla="*/ 0 h 208"/>
              <a:gd name="T2" fmla="*/ 48 w 768"/>
              <a:gd name="T3" fmla="*/ 96 h 208"/>
              <a:gd name="T4" fmla="*/ 192 w 768"/>
              <a:gd name="T5" fmla="*/ 192 h 208"/>
              <a:gd name="T6" fmla="*/ 528 w 768"/>
              <a:gd name="T7" fmla="*/ 192 h 208"/>
              <a:gd name="T8" fmla="*/ 720 w 768"/>
              <a:gd name="T9" fmla="*/ 96 h 208"/>
              <a:gd name="T10" fmla="*/ 768 w 768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208">
                <a:moveTo>
                  <a:pt x="0" y="0"/>
                </a:moveTo>
                <a:cubicBezTo>
                  <a:pt x="8" y="32"/>
                  <a:pt x="16" y="64"/>
                  <a:pt x="48" y="96"/>
                </a:cubicBezTo>
                <a:cubicBezTo>
                  <a:pt x="80" y="128"/>
                  <a:pt x="112" y="176"/>
                  <a:pt x="192" y="192"/>
                </a:cubicBezTo>
                <a:cubicBezTo>
                  <a:pt x="272" y="208"/>
                  <a:pt x="440" y="208"/>
                  <a:pt x="528" y="192"/>
                </a:cubicBezTo>
                <a:cubicBezTo>
                  <a:pt x="616" y="176"/>
                  <a:pt x="680" y="128"/>
                  <a:pt x="720" y="96"/>
                </a:cubicBezTo>
                <a:cubicBezTo>
                  <a:pt x="760" y="64"/>
                  <a:pt x="764" y="32"/>
                  <a:pt x="76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73"/>
          <p:cNvSpPr>
            <a:spLocks noChangeShapeType="1"/>
          </p:cNvSpPr>
          <p:nvPr/>
        </p:nvSpPr>
        <p:spPr bwMode="auto">
          <a:xfrm>
            <a:off x="5387291" y="2703265"/>
            <a:ext cx="15081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78"/>
          <p:cNvSpPr txBox="1">
            <a:spLocks noChangeArrowheads="1"/>
          </p:cNvSpPr>
          <p:nvPr/>
        </p:nvSpPr>
        <p:spPr bwMode="auto">
          <a:xfrm>
            <a:off x="3922028" y="263817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105" name="Text Box 79"/>
          <p:cNvSpPr txBox="1">
            <a:spLocks noChangeArrowheads="1"/>
          </p:cNvSpPr>
          <p:nvPr/>
        </p:nvSpPr>
        <p:spPr bwMode="auto">
          <a:xfrm>
            <a:off x="5188853" y="267627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106" name="Line 47"/>
          <p:cNvSpPr>
            <a:spLocks noChangeShapeType="1"/>
          </p:cNvSpPr>
          <p:nvPr/>
        </p:nvSpPr>
        <p:spPr bwMode="auto">
          <a:xfrm>
            <a:off x="6683284" y="2021324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48"/>
          <p:cNvSpPr>
            <a:spLocks noChangeShapeType="1"/>
          </p:cNvSpPr>
          <p:nvPr/>
        </p:nvSpPr>
        <p:spPr bwMode="auto">
          <a:xfrm>
            <a:off x="7014813" y="2021324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0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37805"/>
            <a:ext cx="668655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24" y="3320057"/>
            <a:ext cx="4159155" cy="26294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Which strings are possible?</a:t>
            </a:r>
          </a:p>
          <a:p>
            <a:r>
              <a:rPr lang="en-US" dirty="0">
                <a:solidFill>
                  <a:srgbClr val="002060"/>
                </a:solidFill>
              </a:rPr>
              <a:t>ABCD </a:t>
            </a:r>
          </a:p>
          <a:p>
            <a:r>
              <a:rPr lang="en-US" dirty="0">
                <a:solidFill>
                  <a:srgbClr val="002060"/>
                </a:solidFill>
              </a:rPr>
              <a:t>AABBCCDD</a:t>
            </a:r>
          </a:p>
          <a:p>
            <a:r>
              <a:rPr lang="en-US" dirty="0">
                <a:solidFill>
                  <a:srgbClr val="002060"/>
                </a:solidFill>
              </a:rPr>
              <a:t>ABBBBBBBCD</a:t>
            </a:r>
          </a:p>
          <a:p>
            <a:r>
              <a:rPr lang="en-US" dirty="0">
                <a:solidFill>
                  <a:srgbClr val="002060"/>
                </a:solidFill>
              </a:rPr>
              <a:t>ACBD</a:t>
            </a:r>
          </a:p>
          <a:p>
            <a:r>
              <a:rPr lang="en-US" dirty="0">
                <a:solidFill>
                  <a:srgbClr val="002060"/>
                </a:solidFill>
              </a:rPr>
              <a:t>ABBCDCCD</a:t>
            </a:r>
          </a:p>
          <a:p>
            <a:r>
              <a:rPr lang="en-US" dirty="0">
                <a:solidFill>
                  <a:srgbClr val="002060"/>
                </a:solidFill>
              </a:rPr>
              <a:t>AAAAA....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67</a:t>
            </a:fld>
            <a:endParaRPr lang="en-US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09847" y="1708529"/>
            <a:ext cx="5965031" cy="1256507"/>
            <a:chOff x="1709847" y="1708529"/>
            <a:chExt cx="5965031" cy="125650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9847" y="2564926"/>
              <a:ext cx="57197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C0128"/>
                  </a:solidFill>
                </a:rPr>
                <a:t>State          A                B                C               D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960003" y="1737104"/>
              <a:ext cx="190500" cy="4572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931428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150503" y="1956179"/>
              <a:ext cx="0" cy="76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60028" y="2280029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55328" y="2280029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5331728" y="1737104"/>
              <a:ext cx="190500" cy="457200"/>
              <a:chOff x="2688" y="1782"/>
              <a:chExt cx="120" cy="288"/>
            </a:xfrm>
          </p:grpSpPr>
          <p:sp>
            <p:nvSpPr>
              <p:cNvPr id="34" name="Oval 1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5531753" y="2280029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6027053" y="2280029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341128" y="2280029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798328" y="2280029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6512828" y="1737104"/>
              <a:ext cx="190500" cy="457200"/>
              <a:chOff x="2688" y="1782"/>
              <a:chExt cx="120" cy="288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4131578" y="1737104"/>
              <a:ext cx="190500" cy="457200"/>
              <a:chOff x="2688" y="1782"/>
              <a:chExt cx="120" cy="288"/>
            </a:xfrm>
          </p:grpSpPr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112528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6484253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303153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2502803" y="17085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4853" y="172757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884053" y="1718054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6065153" y="17085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3379103" y="2233992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4569728" y="2294317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5788928" y="2265742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6712853" y="2297446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7174034" y="2294316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6935909" y="22800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044288" y="3337096"/>
            <a:ext cx="5031472" cy="262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Which string is most probable?</a:t>
            </a:r>
          </a:p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What is its probability?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Which strings are 2</a:t>
            </a:r>
            <a:r>
              <a:rPr lang="en-US" b="0" kern="0" baseline="30000" dirty="0">
                <a:solidFill>
                  <a:srgbClr val="002060"/>
                </a:solidFill>
              </a:rPr>
              <a:t>nd</a:t>
            </a:r>
            <a:r>
              <a:rPr lang="en-US" b="0" kern="0" dirty="0">
                <a:solidFill>
                  <a:srgbClr val="002060"/>
                </a:solidFill>
              </a:rPr>
              <a:t> most probable?</a:t>
            </a:r>
          </a:p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What are their probability?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What is the probability of an infinite string?</a:t>
            </a:r>
          </a:p>
          <a:p>
            <a:endParaRPr lang="en-US" b="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4492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Markov Models - cont.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General DT Markov Model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lnSpc>
                <a:spcPct val="175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Model jumps from state to state with given probabilities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e.g.     </a:t>
            </a:r>
            <a:r>
              <a:rPr lang="en-US" altLang="en-US" sz="2400" dirty="0">
                <a:solidFill>
                  <a:srgbClr val="FC0128"/>
                </a:solidFill>
              </a:rPr>
              <a:t>1 1 1 1 2 2 3 3 3 3 3 3 3 3 4 4 4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or </a:t>
            </a:r>
            <a:r>
              <a:rPr lang="en-US" altLang="en-US" sz="2400" dirty="0">
                <a:solidFill>
                  <a:srgbClr val="FC0128"/>
                </a:solidFill>
              </a:rPr>
              <a:t>       1 1 2 2 2 2 2 2 2 2 2 4 4 4  </a:t>
            </a:r>
          </a:p>
        </p:txBody>
      </p:sp>
      <p:grpSp>
        <p:nvGrpSpPr>
          <p:cNvPr id="456787" name="Group 83"/>
          <p:cNvGrpSpPr>
            <a:grpSpLocks/>
          </p:cNvGrpSpPr>
          <p:nvPr/>
        </p:nvGrpSpPr>
        <p:grpSpPr bwMode="auto">
          <a:xfrm>
            <a:off x="4954588" y="1381125"/>
            <a:ext cx="2700337" cy="2873375"/>
            <a:chOff x="1347" y="1103"/>
            <a:chExt cx="1701" cy="1810"/>
          </a:xfrm>
        </p:grpSpPr>
        <p:sp>
          <p:nvSpPr>
            <p:cNvPr id="456717" name="Line 13"/>
            <p:cNvSpPr>
              <a:spLocks noChangeShapeType="1"/>
            </p:cNvSpPr>
            <p:nvPr/>
          </p:nvSpPr>
          <p:spPr bwMode="auto">
            <a:xfrm>
              <a:off x="1712" y="1512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18" name="Line 14"/>
            <p:cNvSpPr>
              <a:spLocks noChangeShapeType="1"/>
            </p:cNvSpPr>
            <p:nvPr/>
          </p:nvSpPr>
          <p:spPr bwMode="auto">
            <a:xfrm>
              <a:off x="2342" y="1506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0" name="Line 36"/>
            <p:cNvSpPr>
              <a:spLocks noChangeShapeType="1"/>
            </p:cNvSpPr>
            <p:nvPr/>
          </p:nvSpPr>
          <p:spPr bwMode="auto">
            <a:xfrm>
              <a:off x="1698" y="2478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1" name="Line 37"/>
            <p:cNvSpPr>
              <a:spLocks noChangeShapeType="1"/>
            </p:cNvSpPr>
            <p:nvPr/>
          </p:nvSpPr>
          <p:spPr bwMode="auto">
            <a:xfrm>
              <a:off x="2310" y="2478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3" name="Line 39"/>
            <p:cNvSpPr>
              <a:spLocks noChangeShapeType="1"/>
            </p:cNvSpPr>
            <p:nvPr/>
          </p:nvSpPr>
          <p:spPr bwMode="auto">
            <a:xfrm rot="5400000">
              <a:off x="1202" y="1972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4" name="Line 40"/>
            <p:cNvSpPr>
              <a:spLocks noChangeShapeType="1"/>
            </p:cNvSpPr>
            <p:nvPr/>
          </p:nvSpPr>
          <p:spPr bwMode="auto">
            <a:xfrm rot="5400000">
              <a:off x="1610" y="2206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6" name="Line 42"/>
            <p:cNvSpPr>
              <a:spLocks noChangeShapeType="1"/>
            </p:cNvSpPr>
            <p:nvPr/>
          </p:nvSpPr>
          <p:spPr bwMode="auto">
            <a:xfrm rot="5400000">
              <a:off x="2192" y="2002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7" name="Line 43"/>
            <p:cNvSpPr>
              <a:spLocks noChangeShapeType="1"/>
            </p:cNvSpPr>
            <p:nvPr/>
          </p:nvSpPr>
          <p:spPr bwMode="auto">
            <a:xfrm rot="5400000">
              <a:off x="2594" y="2200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8" name="Line 44"/>
            <p:cNvSpPr>
              <a:spLocks noChangeShapeType="1"/>
            </p:cNvSpPr>
            <p:nvPr/>
          </p:nvSpPr>
          <p:spPr bwMode="auto">
            <a:xfrm flipV="1">
              <a:off x="1680" y="1556"/>
              <a:ext cx="876" cy="87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9" name="Line 45"/>
            <p:cNvSpPr>
              <a:spLocks noChangeShapeType="1"/>
            </p:cNvSpPr>
            <p:nvPr/>
          </p:nvSpPr>
          <p:spPr bwMode="auto">
            <a:xfrm rot="16200000" flipV="1">
              <a:off x="1676" y="1521"/>
              <a:ext cx="922" cy="9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0" name="Line 46"/>
            <p:cNvSpPr>
              <a:spLocks noChangeShapeType="1"/>
            </p:cNvSpPr>
            <p:nvPr/>
          </p:nvSpPr>
          <p:spPr bwMode="auto">
            <a:xfrm flipH="1">
              <a:off x="1920" y="1517"/>
              <a:ext cx="9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1" name="Line 47"/>
            <p:cNvSpPr>
              <a:spLocks noChangeShapeType="1"/>
            </p:cNvSpPr>
            <p:nvPr/>
          </p:nvSpPr>
          <p:spPr bwMode="auto">
            <a:xfrm flipH="1">
              <a:off x="1932" y="2484"/>
              <a:ext cx="9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2" name="Line 48"/>
            <p:cNvSpPr>
              <a:spLocks noChangeShapeType="1"/>
            </p:cNvSpPr>
            <p:nvPr/>
          </p:nvSpPr>
          <p:spPr bwMode="auto">
            <a:xfrm flipV="1">
              <a:off x="1645" y="1776"/>
              <a:ext cx="0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3" name="Line 49"/>
            <p:cNvSpPr>
              <a:spLocks noChangeShapeType="1"/>
            </p:cNvSpPr>
            <p:nvPr/>
          </p:nvSpPr>
          <p:spPr bwMode="auto">
            <a:xfrm flipV="1">
              <a:off x="2629" y="1776"/>
              <a:ext cx="0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4" name="Line 50"/>
            <p:cNvSpPr>
              <a:spLocks noChangeShapeType="1"/>
            </p:cNvSpPr>
            <p:nvPr/>
          </p:nvSpPr>
          <p:spPr bwMode="auto">
            <a:xfrm flipV="1">
              <a:off x="2322" y="1692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5" name="Line 51"/>
            <p:cNvSpPr>
              <a:spLocks noChangeShapeType="1"/>
            </p:cNvSpPr>
            <p:nvPr/>
          </p:nvSpPr>
          <p:spPr bwMode="auto">
            <a:xfrm>
              <a:off x="2333" y="2165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6" name="Line 52"/>
            <p:cNvSpPr>
              <a:spLocks noChangeShapeType="1"/>
            </p:cNvSpPr>
            <p:nvPr/>
          </p:nvSpPr>
          <p:spPr bwMode="auto">
            <a:xfrm rot="10800000" flipV="1">
              <a:off x="1824" y="2196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7" name="Line 53"/>
            <p:cNvSpPr>
              <a:spLocks noChangeShapeType="1"/>
            </p:cNvSpPr>
            <p:nvPr/>
          </p:nvSpPr>
          <p:spPr bwMode="auto">
            <a:xfrm rot="16200000" flipV="1">
              <a:off x="1878" y="1716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8" name="Text Box 54"/>
            <p:cNvSpPr txBox="1">
              <a:spLocks noChangeArrowheads="1"/>
            </p:cNvSpPr>
            <p:nvPr/>
          </p:nvSpPr>
          <p:spPr bwMode="auto">
            <a:xfrm>
              <a:off x="1380" y="151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456759" name="Text Box 55"/>
            <p:cNvSpPr txBox="1">
              <a:spLocks noChangeArrowheads="1"/>
            </p:cNvSpPr>
            <p:nvPr/>
          </p:nvSpPr>
          <p:spPr bwMode="auto">
            <a:xfrm>
              <a:off x="1371" y="224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456760" name="Text Box 56"/>
            <p:cNvSpPr txBox="1">
              <a:spLocks noChangeArrowheads="1"/>
            </p:cNvSpPr>
            <p:nvPr/>
          </p:nvSpPr>
          <p:spPr bwMode="auto">
            <a:xfrm>
              <a:off x="2707" y="147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456761" name="Text Box 57"/>
            <p:cNvSpPr txBox="1">
              <a:spLocks noChangeArrowheads="1"/>
            </p:cNvSpPr>
            <p:nvPr/>
          </p:nvSpPr>
          <p:spPr bwMode="auto">
            <a:xfrm>
              <a:off x="2697" y="226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456775" name="Oval 71"/>
            <p:cNvSpPr>
              <a:spLocks noChangeArrowheads="1"/>
            </p:cNvSpPr>
            <p:nvPr/>
          </p:nvSpPr>
          <p:spPr bwMode="auto">
            <a:xfrm rot="7875938" flipV="1">
              <a:off x="1242" y="2595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76" name="Line 72"/>
            <p:cNvSpPr>
              <a:spLocks noChangeShapeType="1"/>
            </p:cNvSpPr>
            <p:nvPr/>
          </p:nvSpPr>
          <p:spPr bwMode="auto">
            <a:xfrm rot="5400000">
              <a:off x="1341" y="2556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79" name="Oval 75"/>
            <p:cNvSpPr>
              <a:spLocks noChangeArrowheads="1"/>
            </p:cNvSpPr>
            <p:nvPr/>
          </p:nvSpPr>
          <p:spPr bwMode="auto">
            <a:xfrm rot="-2475938">
              <a:off x="2568" y="1284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0" name="Line 76"/>
            <p:cNvSpPr>
              <a:spLocks noChangeShapeType="1"/>
            </p:cNvSpPr>
            <p:nvPr/>
          </p:nvSpPr>
          <p:spPr bwMode="auto">
            <a:xfrm flipV="1">
              <a:off x="2685" y="1227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2" name="Oval 78"/>
            <p:cNvSpPr>
              <a:spLocks noChangeArrowheads="1"/>
            </p:cNvSpPr>
            <p:nvPr/>
          </p:nvSpPr>
          <p:spPr bwMode="auto">
            <a:xfrm rot="2924063">
              <a:off x="2550" y="2573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3" name="Line 79"/>
            <p:cNvSpPr>
              <a:spLocks noChangeShapeType="1"/>
            </p:cNvSpPr>
            <p:nvPr/>
          </p:nvSpPr>
          <p:spPr bwMode="auto">
            <a:xfrm rot="5400000" flipV="1">
              <a:off x="2787" y="2534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5" name="Oval 81"/>
            <p:cNvSpPr>
              <a:spLocks noChangeArrowheads="1"/>
            </p:cNvSpPr>
            <p:nvPr/>
          </p:nvSpPr>
          <p:spPr bwMode="auto">
            <a:xfrm rot="-7875938">
              <a:off x="1244" y="1265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6" name="Line 82"/>
            <p:cNvSpPr>
              <a:spLocks noChangeShapeType="1"/>
            </p:cNvSpPr>
            <p:nvPr/>
          </p:nvSpPr>
          <p:spPr bwMode="auto">
            <a:xfrm rot="16200000" flipV="1">
              <a:off x="1343" y="1328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27" name="Oval 23"/>
            <p:cNvSpPr>
              <a:spLocks noChangeArrowheads="1"/>
            </p:cNvSpPr>
            <p:nvPr/>
          </p:nvSpPr>
          <p:spPr bwMode="auto">
            <a:xfrm>
              <a:off x="1560" y="2400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28" name="Oval 24"/>
            <p:cNvSpPr>
              <a:spLocks noChangeArrowheads="1"/>
            </p:cNvSpPr>
            <p:nvPr/>
          </p:nvSpPr>
          <p:spPr bwMode="auto">
            <a:xfrm>
              <a:off x="2568" y="241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29" name="Oval 25"/>
            <p:cNvSpPr>
              <a:spLocks noChangeArrowheads="1"/>
            </p:cNvSpPr>
            <p:nvPr/>
          </p:nvSpPr>
          <p:spPr bwMode="auto">
            <a:xfrm>
              <a:off x="2544" y="1440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10" name="Oval 6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B769609A-E177-4C46-BE69-A4F6122241C6}" type="slidenum">
              <a:rPr lang="en-US" altLang="en-US" smtClean="0"/>
              <a:t>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490112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Markov Models - cont.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638300"/>
            <a:ext cx="8172450" cy="432435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Why use Markov models for speech recognition?</a:t>
            </a:r>
          </a:p>
          <a:p>
            <a:pPr lvl="1" rtl="0"/>
            <a:r>
              <a:rPr lang="en-US" altLang="en-US" sz="2400" dirty="0"/>
              <a:t>states can represent phonemes </a:t>
            </a:r>
            <a:r>
              <a:rPr lang="en-US" altLang="en-US" sz="1800" dirty="0"/>
              <a:t>(or whatever)</a:t>
            </a:r>
          </a:p>
          <a:p>
            <a:pPr lvl="1" rtl="0"/>
            <a:r>
              <a:rPr lang="en-US" altLang="en-US" sz="2400" dirty="0"/>
              <a:t>different phoneme durations </a:t>
            </a:r>
            <a:r>
              <a:rPr lang="en-US" altLang="en-US" sz="1800" dirty="0"/>
              <a:t>(but exponentially decaying)</a:t>
            </a:r>
          </a:p>
          <a:p>
            <a:pPr lvl="1" rtl="0"/>
            <a:r>
              <a:rPr lang="en-US" altLang="en-US" sz="2400" dirty="0"/>
              <a:t>phoneme deletions using 2</a:t>
            </a:r>
            <a:r>
              <a:rPr lang="en-US" altLang="en-US" sz="2400" b="1" baseline="30000" dirty="0"/>
              <a:t>nd </a:t>
            </a:r>
            <a:r>
              <a:rPr lang="en-US" altLang="en-US" sz="2400" dirty="0"/>
              <a:t>or higher order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So time warping is automatic !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How do we use it?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We first build a Markov model for each word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Then, given an utterance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		we select the most probable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041885A3-9335-44A1-996A-692290E7087E}" type="slidenum">
              <a:rPr lang="en-US" altLang="en-US" smtClean="0"/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0793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2" y="1249736"/>
            <a:ext cx="7959636" cy="5368551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Telephony speech is from 200 to 4000 Hz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this is not enough for all sounds we can hear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not really even enough for speech (e.g., S - F)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high quality audio is from 20 Hz to over 20 kHz</a:t>
            </a:r>
          </a:p>
          <a:p>
            <a:pPr marL="0" indent="0" defTabSz="461963">
              <a:buNone/>
            </a:pPr>
            <a:r>
              <a:rPr lang="en-US" dirty="0"/>
              <a:t>By the sampling theorem we need 8000 samples per second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high quality audio typically sampled at 44.1 / 44 / 48 kHz</a:t>
            </a:r>
          </a:p>
          <a:p>
            <a:pPr marL="0" indent="0" defTabSz="461963">
              <a:buNone/>
            </a:pPr>
            <a:r>
              <a:rPr lang="en-US" dirty="0"/>
              <a:t>If we sample at 8 bits per sample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we perceive significant quantization noise (see next slide)</a:t>
            </a:r>
          </a:p>
          <a:p>
            <a:pPr marL="0" indent="0" defTabSz="461963">
              <a:buNone/>
            </a:pPr>
            <a:r>
              <a:rPr lang="en-US" dirty="0"/>
              <a:t>So, let’s assume we should sample at 16 bits per sample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actually 13-14 bits is enough</a:t>
            </a:r>
          </a:p>
          <a:p>
            <a:pPr marL="0" indent="0" defTabSz="461963">
              <a:buNone/>
            </a:pPr>
            <a:r>
              <a:rPr lang="en-US" dirty="0"/>
              <a:t>So we need 8000 samples/sec * 16 bits/sample = 128 </a:t>
            </a:r>
            <a:r>
              <a:rPr lang="en-US" dirty="0" err="1"/>
              <a:t>kbits</a:t>
            </a:r>
            <a:r>
              <a:rPr lang="en-US" dirty="0"/>
              <a:t>/sec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to faithfully capture telephony quality speech</a:t>
            </a:r>
          </a:p>
          <a:p>
            <a:pPr marL="0" indent="0" defTabSz="461963">
              <a:buNone/>
            </a:pPr>
            <a:r>
              <a:rPr lang="en-US" dirty="0"/>
              <a:t>Information theory tells us that speech actually only carries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 few bits per second</a:t>
            </a:r>
          </a:p>
          <a:p>
            <a:pPr marL="0" indent="0" defTabSz="461963">
              <a:buNone/>
            </a:pPr>
            <a:r>
              <a:rPr lang="en-US" dirty="0"/>
              <a:t>So we should be able to improve this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but we need to learn more about the speech signal!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51717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HMM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46" y="1666875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But the same phoneme can be said in different ways</a:t>
            </a:r>
          </a:p>
          <a:p>
            <a:pPr lvl="1" rtl="0">
              <a:buFontTx/>
              <a:buNone/>
            </a:pPr>
            <a:r>
              <a:rPr lang="en-US" altLang="en-US" sz="2400" dirty="0"/>
              <a:t>so we need a </a:t>
            </a:r>
            <a:r>
              <a:rPr lang="en-US" altLang="en-US" sz="2400" b="1" i="1" dirty="0"/>
              <a:t>H</a:t>
            </a:r>
            <a:r>
              <a:rPr lang="en-US" altLang="en-US" sz="2400" i="1" dirty="0"/>
              <a:t>idden</a:t>
            </a:r>
            <a:r>
              <a:rPr lang="en-US" altLang="en-US" sz="2400" dirty="0"/>
              <a:t> </a:t>
            </a:r>
            <a:r>
              <a:rPr lang="en-US" altLang="en-US" sz="2400" b="1" dirty="0"/>
              <a:t>M</a:t>
            </a:r>
            <a:r>
              <a:rPr lang="en-US" altLang="en-US" sz="2400" dirty="0"/>
              <a:t>arkov </a:t>
            </a:r>
            <a:r>
              <a:rPr lang="en-US" altLang="en-US" sz="2400" b="1" dirty="0"/>
              <a:t>M</a:t>
            </a:r>
            <a:r>
              <a:rPr lang="en-US" altLang="en-US" sz="2400" dirty="0"/>
              <a:t>odel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1895475" y="2828925"/>
            <a:ext cx="1905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1866900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2085975" y="3048000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6" name="Line 8"/>
          <p:cNvSpPr>
            <a:spLocks noChangeShapeType="1"/>
          </p:cNvSpPr>
          <p:nvPr/>
        </p:nvSpPr>
        <p:spPr bwMode="auto">
          <a:xfrm>
            <a:off x="2095500" y="3371850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7" name="Line 9"/>
          <p:cNvSpPr>
            <a:spLocks noChangeShapeType="1"/>
          </p:cNvSpPr>
          <p:nvPr/>
        </p:nvSpPr>
        <p:spPr bwMode="auto">
          <a:xfrm>
            <a:off x="2590800" y="3371850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7738" name="Group 10"/>
          <p:cNvGrpSpPr>
            <a:grpSpLocks/>
          </p:cNvGrpSpPr>
          <p:nvPr/>
        </p:nvGrpSpPr>
        <p:grpSpPr bwMode="auto">
          <a:xfrm>
            <a:off x="4267200" y="2828925"/>
            <a:ext cx="190500" cy="457200"/>
            <a:chOff x="2688" y="1782"/>
            <a:chExt cx="120" cy="288"/>
          </a:xfrm>
        </p:grpSpPr>
        <p:sp>
          <p:nvSpPr>
            <p:cNvPr id="457739" name="Oval 11"/>
            <p:cNvSpPr>
              <a:spLocks noChangeArrowheads="1"/>
            </p:cNvSpPr>
            <p:nvPr/>
          </p:nvSpPr>
          <p:spPr bwMode="auto">
            <a:xfrm>
              <a:off x="2688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0" name="Line 12"/>
            <p:cNvSpPr>
              <a:spLocks noChangeShapeType="1"/>
            </p:cNvSpPr>
            <p:nvPr/>
          </p:nvSpPr>
          <p:spPr bwMode="auto">
            <a:xfrm>
              <a:off x="2808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41" name="Line 13"/>
          <p:cNvSpPr>
            <a:spLocks noChangeShapeType="1"/>
          </p:cNvSpPr>
          <p:nvPr/>
        </p:nvSpPr>
        <p:spPr bwMode="auto">
          <a:xfrm>
            <a:off x="4467225" y="3371850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4962525" y="3371850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3276600" y="3371850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4" name="Line 16"/>
          <p:cNvSpPr>
            <a:spLocks noChangeShapeType="1"/>
          </p:cNvSpPr>
          <p:nvPr/>
        </p:nvSpPr>
        <p:spPr bwMode="auto">
          <a:xfrm>
            <a:off x="3733800" y="3371850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7745" name="Group 17"/>
          <p:cNvGrpSpPr>
            <a:grpSpLocks/>
          </p:cNvGrpSpPr>
          <p:nvPr/>
        </p:nvGrpSpPr>
        <p:grpSpPr bwMode="auto">
          <a:xfrm>
            <a:off x="5448300" y="2828925"/>
            <a:ext cx="190500" cy="457200"/>
            <a:chOff x="2688" y="1782"/>
            <a:chExt cx="120" cy="288"/>
          </a:xfrm>
        </p:grpSpPr>
        <p:sp>
          <p:nvSpPr>
            <p:cNvPr id="457746" name="Oval 18"/>
            <p:cNvSpPr>
              <a:spLocks noChangeArrowheads="1"/>
            </p:cNvSpPr>
            <p:nvPr/>
          </p:nvSpPr>
          <p:spPr bwMode="auto">
            <a:xfrm>
              <a:off x="2688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7" name="Line 19"/>
            <p:cNvSpPr>
              <a:spLocks noChangeShapeType="1"/>
            </p:cNvSpPr>
            <p:nvPr/>
          </p:nvSpPr>
          <p:spPr bwMode="auto">
            <a:xfrm>
              <a:off x="2808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748" name="Group 20"/>
          <p:cNvGrpSpPr>
            <a:grpSpLocks/>
          </p:cNvGrpSpPr>
          <p:nvPr/>
        </p:nvGrpSpPr>
        <p:grpSpPr bwMode="auto">
          <a:xfrm>
            <a:off x="3067050" y="2828925"/>
            <a:ext cx="190500" cy="457200"/>
            <a:chOff x="2688" y="1782"/>
            <a:chExt cx="120" cy="288"/>
          </a:xfrm>
        </p:grpSpPr>
        <p:sp>
          <p:nvSpPr>
            <p:cNvPr id="457749" name="Oval 21"/>
            <p:cNvSpPr>
              <a:spLocks noChangeArrowheads="1"/>
            </p:cNvSpPr>
            <p:nvPr/>
          </p:nvSpPr>
          <p:spPr bwMode="auto">
            <a:xfrm>
              <a:off x="2688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0" name="Line 22"/>
            <p:cNvSpPr>
              <a:spLocks noChangeShapeType="1"/>
            </p:cNvSpPr>
            <p:nvPr/>
          </p:nvSpPr>
          <p:spPr bwMode="auto">
            <a:xfrm>
              <a:off x="2808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51" name="Oval 23"/>
          <p:cNvSpPr>
            <a:spLocks noChangeArrowheads="1"/>
          </p:cNvSpPr>
          <p:nvPr/>
        </p:nvSpPr>
        <p:spPr bwMode="auto">
          <a:xfrm>
            <a:off x="3048000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52" name="Oval 24"/>
          <p:cNvSpPr>
            <a:spLocks noChangeArrowheads="1"/>
          </p:cNvSpPr>
          <p:nvPr/>
        </p:nvSpPr>
        <p:spPr bwMode="auto">
          <a:xfrm>
            <a:off x="5419725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53" name="Oval 25"/>
          <p:cNvSpPr>
            <a:spLocks noChangeArrowheads="1"/>
          </p:cNvSpPr>
          <p:nvPr/>
        </p:nvSpPr>
        <p:spPr bwMode="auto">
          <a:xfrm>
            <a:off x="4238625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1438275" y="28003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11</a:t>
            </a:r>
            <a:endParaRPr lang="en-US" altLang="en-US"/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2600325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22</a:t>
            </a:r>
            <a:endParaRPr lang="en-US" altLang="en-US"/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3819525" y="28098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33</a:t>
            </a:r>
            <a:endParaRPr lang="en-US" altLang="en-US"/>
          </a:p>
        </p:txBody>
      </p:sp>
      <p:sp>
        <p:nvSpPr>
          <p:cNvPr id="457757" name="Text Box 29"/>
          <p:cNvSpPr txBox="1">
            <a:spLocks noChangeArrowheads="1"/>
          </p:cNvSpPr>
          <p:nvPr/>
        </p:nvSpPr>
        <p:spPr bwMode="auto">
          <a:xfrm>
            <a:off x="5000625" y="28003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44</a:t>
            </a:r>
            <a:endParaRPr lang="en-US" altLang="en-US"/>
          </a:p>
        </p:txBody>
      </p:sp>
      <p:sp>
        <p:nvSpPr>
          <p:cNvPr id="457758" name="Text Box 30"/>
          <p:cNvSpPr txBox="1">
            <a:spLocks noChangeArrowheads="1"/>
          </p:cNvSpPr>
          <p:nvPr/>
        </p:nvSpPr>
        <p:spPr bwMode="auto">
          <a:xfrm>
            <a:off x="2286000" y="33194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</a:t>
            </a:r>
            <a:endParaRPr lang="en-US" altLang="en-US"/>
          </a:p>
        </p:txBody>
      </p:sp>
      <p:sp>
        <p:nvSpPr>
          <p:cNvPr id="457759" name="Text Box 31"/>
          <p:cNvSpPr txBox="1">
            <a:spLocks noChangeArrowheads="1"/>
          </p:cNvSpPr>
          <p:nvPr/>
        </p:nvSpPr>
        <p:spPr bwMode="auto">
          <a:xfrm>
            <a:off x="3505200" y="338613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23</a:t>
            </a:r>
            <a:endParaRPr lang="en-US" altLang="en-US"/>
          </a:p>
        </p:txBody>
      </p:sp>
      <p:sp>
        <p:nvSpPr>
          <p:cNvPr id="457760" name="Text Box 32"/>
          <p:cNvSpPr txBox="1">
            <a:spLocks noChangeArrowheads="1"/>
          </p:cNvSpPr>
          <p:nvPr/>
        </p:nvSpPr>
        <p:spPr bwMode="auto">
          <a:xfrm>
            <a:off x="4724400" y="33575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34</a:t>
            </a:r>
            <a:endParaRPr lang="en-US" altLang="en-US"/>
          </a:p>
        </p:txBody>
      </p:sp>
      <p:sp>
        <p:nvSpPr>
          <p:cNvPr id="457762" name="Line 34"/>
          <p:cNvSpPr>
            <a:spLocks noChangeShapeType="1"/>
          </p:cNvSpPr>
          <p:nvPr/>
        </p:nvSpPr>
        <p:spPr bwMode="auto">
          <a:xfrm flipH="1">
            <a:off x="635000" y="3486150"/>
            <a:ext cx="1336675" cy="842963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3" name="Line 35"/>
          <p:cNvSpPr>
            <a:spLocks noChangeShapeType="1"/>
          </p:cNvSpPr>
          <p:nvPr/>
        </p:nvSpPr>
        <p:spPr bwMode="auto">
          <a:xfrm flipH="1">
            <a:off x="1438275" y="3486150"/>
            <a:ext cx="533400" cy="10096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4" name="Line 36"/>
          <p:cNvSpPr>
            <a:spLocks noChangeShapeType="1"/>
          </p:cNvSpPr>
          <p:nvPr/>
        </p:nvSpPr>
        <p:spPr bwMode="auto">
          <a:xfrm>
            <a:off x="1971675" y="3486150"/>
            <a:ext cx="619125" cy="10096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5" name="Line 37"/>
          <p:cNvSpPr>
            <a:spLocks noChangeShapeType="1"/>
          </p:cNvSpPr>
          <p:nvPr/>
        </p:nvSpPr>
        <p:spPr bwMode="auto">
          <a:xfrm>
            <a:off x="1971675" y="3486150"/>
            <a:ext cx="1762125" cy="7810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6" name="Text Box 38"/>
          <p:cNvSpPr txBox="1">
            <a:spLocks noChangeArrowheads="1"/>
          </p:cNvSpPr>
          <p:nvPr/>
        </p:nvSpPr>
        <p:spPr bwMode="auto">
          <a:xfrm>
            <a:off x="584200" y="3768725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11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67" name="Text Box 39"/>
          <p:cNvSpPr txBox="1">
            <a:spLocks noChangeArrowheads="1"/>
          </p:cNvSpPr>
          <p:nvPr/>
        </p:nvSpPr>
        <p:spPr bwMode="auto">
          <a:xfrm>
            <a:off x="3209925" y="3752850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14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68" name="Text Box 40"/>
          <p:cNvSpPr txBox="1">
            <a:spLocks noChangeArrowheads="1"/>
          </p:cNvSpPr>
          <p:nvPr/>
        </p:nvSpPr>
        <p:spPr bwMode="auto">
          <a:xfrm>
            <a:off x="1050925" y="4051300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12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69" name="Text Box 41"/>
          <p:cNvSpPr txBox="1">
            <a:spLocks noChangeArrowheads="1"/>
          </p:cNvSpPr>
          <p:nvPr/>
        </p:nvSpPr>
        <p:spPr bwMode="auto">
          <a:xfrm>
            <a:off x="2286000" y="390048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13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70" name="Oval 42"/>
          <p:cNvSpPr>
            <a:spLocks noChangeArrowheads="1"/>
          </p:cNvSpPr>
          <p:nvPr/>
        </p:nvSpPr>
        <p:spPr bwMode="auto">
          <a:xfrm>
            <a:off x="3733800" y="4189413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1" name="Oval 43"/>
          <p:cNvSpPr>
            <a:spLocks noChangeArrowheads="1"/>
          </p:cNvSpPr>
          <p:nvPr/>
        </p:nvSpPr>
        <p:spPr bwMode="auto">
          <a:xfrm>
            <a:off x="2522538" y="4425950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2" name="Oval 44"/>
          <p:cNvSpPr>
            <a:spLocks noChangeArrowheads="1"/>
          </p:cNvSpPr>
          <p:nvPr/>
        </p:nvSpPr>
        <p:spPr bwMode="auto">
          <a:xfrm>
            <a:off x="1303338" y="4456113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3" name="Oval 45"/>
          <p:cNvSpPr>
            <a:spLocks noChangeArrowheads="1"/>
          </p:cNvSpPr>
          <p:nvPr/>
        </p:nvSpPr>
        <p:spPr bwMode="auto">
          <a:xfrm>
            <a:off x="457200" y="4267200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4" name="Text Box 46"/>
          <p:cNvSpPr txBox="1">
            <a:spLocks noChangeArrowheads="1"/>
          </p:cNvSpPr>
          <p:nvPr/>
        </p:nvSpPr>
        <p:spPr bwMode="auto">
          <a:xfrm>
            <a:off x="454025" y="44323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1</a:t>
            </a:r>
            <a:endParaRPr lang="en-US" altLang="en-US"/>
          </a:p>
        </p:txBody>
      </p:sp>
      <p:sp>
        <p:nvSpPr>
          <p:cNvPr id="457775" name="Text Box 47"/>
          <p:cNvSpPr txBox="1">
            <a:spLocks noChangeArrowheads="1"/>
          </p:cNvSpPr>
          <p:nvPr/>
        </p:nvSpPr>
        <p:spPr bwMode="auto">
          <a:xfrm>
            <a:off x="1409700" y="465455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2</a:t>
            </a:r>
            <a:endParaRPr lang="en-US" altLang="en-US"/>
          </a:p>
        </p:txBody>
      </p:sp>
      <p:sp>
        <p:nvSpPr>
          <p:cNvPr id="457776" name="Text Box 48"/>
          <p:cNvSpPr txBox="1">
            <a:spLocks noChangeArrowheads="1"/>
          </p:cNvSpPr>
          <p:nvPr/>
        </p:nvSpPr>
        <p:spPr bwMode="auto">
          <a:xfrm>
            <a:off x="2609850" y="45847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3</a:t>
            </a:r>
            <a:endParaRPr lang="en-US" altLang="en-US"/>
          </a:p>
        </p:txBody>
      </p:sp>
      <p:sp>
        <p:nvSpPr>
          <p:cNvPr id="457777" name="Text Box 49"/>
          <p:cNvSpPr txBox="1">
            <a:spLocks noChangeArrowheads="1"/>
          </p:cNvSpPr>
          <p:nvPr/>
        </p:nvSpPr>
        <p:spPr bwMode="auto">
          <a:xfrm>
            <a:off x="3895725" y="42576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4</a:t>
            </a:r>
            <a:endParaRPr lang="en-US" altLang="en-US"/>
          </a:p>
        </p:txBody>
      </p:sp>
      <p:sp>
        <p:nvSpPr>
          <p:cNvPr id="457778" name="Text Box 50"/>
          <p:cNvSpPr txBox="1">
            <a:spLocks noChangeArrowheads="1"/>
          </p:cNvSpPr>
          <p:nvPr/>
        </p:nvSpPr>
        <p:spPr bwMode="auto">
          <a:xfrm>
            <a:off x="1123950" y="5051425"/>
            <a:ext cx="1943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acoustic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phenomenon</a:t>
            </a:r>
          </a:p>
        </p:txBody>
      </p:sp>
      <p:sp>
        <p:nvSpPr>
          <p:cNvPr id="457779" name="Text Box 51"/>
          <p:cNvSpPr txBox="1">
            <a:spLocks noChangeArrowheads="1"/>
          </p:cNvSpPr>
          <p:nvPr/>
        </p:nvSpPr>
        <p:spPr bwMode="auto">
          <a:xfrm>
            <a:off x="3446463" y="4822825"/>
            <a:ext cx="5032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</a:rPr>
              <a:t>a</a:t>
            </a:r>
            <a:r>
              <a:rPr lang="en-US" altLang="en-US" sz="2000" b="1" baseline="-25000">
                <a:solidFill>
                  <a:schemeClr val="accent1"/>
                </a:solidFill>
              </a:rPr>
              <a:t>ij</a:t>
            </a:r>
            <a:r>
              <a:rPr lang="en-US" altLang="en-US" sz="2000">
                <a:solidFill>
                  <a:schemeClr val="accent1"/>
                </a:solidFill>
              </a:rPr>
              <a:t> are transition probabilities</a:t>
            </a:r>
            <a:endParaRPr lang="en-US" altLang="en-US" sz="20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b</a:t>
            </a:r>
            <a:r>
              <a:rPr lang="en-US" altLang="en-US" sz="2000" b="1" baseline="-25000">
                <a:solidFill>
                  <a:srgbClr val="114FFB"/>
                </a:solidFill>
              </a:rPr>
              <a:t>ik</a:t>
            </a:r>
            <a:r>
              <a:rPr lang="en-US" altLang="en-US" sz="2000">
                <a:solidFill>
                  <a:srgbClr val="114FFB"/>
                </a:solidFill>
              </a:rPr>
              <a:t> are observation (output) probabilities</a:t>
            </a:r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457781" name="Text Box 53"/>
          <p:cNvSpPr txBox="1">
            <a:spLocks noChangeArrowheads="1"/>
          </p:cNvSpPr>
          <p:nvPr/>
        </p:nvSpPr>
        <p:spPr bwMode="auto">
          <a:xfrm>
            <a:off x="3657600" y="5676900"/>
            <a:ext cx="30480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11</a:t>
            </a:r>
            <a:r>
              <a:rPr lang="en-US" altLang="en-US" sz="1800">
                <a:solidFill>
                  <a:srgbClr val="114FFB"/>
                </a:solidFill>
              </a:rPr>
              <a:t> + b</a:t>
            </a:r>
            <a:r>
              <a:rPr lang="en-US" altLang="en-US" sz="1800" b="1" baseline="-25000">
                <a:solidFill>
                  <a:srgbClr val="114FFB"/>
                </a:solidFill>
              </a:rPr>
              <a:t>12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13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14 </a:t>
            </a:r>
            <a:r>
              <a:rPr lang="en-US" altLang="en-US" sz="1800">
                <a:solidFill>
                  <a:srgbClr val="114FFB"/>
                </a:solidFill>
              </a:rPr>
              <a:t>= 1,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21</a:t>
            </a:r>
            <a:r>
              <a:rPr lang="en-US" altLang="en-US" sz="1800">
                <a:solidFill>
                  <a:srgbClr val="114FFB"/>
                </a:solidFill>
              </a:rPr>
              <a:t> + b</a:t>
            </a:r>
            <a:r>
              <a:rPr lang="en-US" altLang="en-US" sz="1800" b="1" baseline="-25000">
                <a:solidFill>
                  <a:srgbClr val="114FFB"/>
                </a:solidFill>
              </a:rPr>
              <a:t>22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23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24 </a:t>
            </a:r>
            <a:r>
              <a:rPr lang="en-US" altLang="en-US" sz="1800">
                <a:solidFill>
                  <a:srgbClr val="114FFB"/>
                </a:solidFill>
              </a:rPr>
              <a:t>= 1, 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etc.</a:t>
            </a: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7B74E193-62FA-4586-AA42-9BF529D39A07}" type="slidenum">
              <a:rPr lang="en-US" altLang="en-US" smtClean="0"/>
              <a:t>70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081663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HMM - cont.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For a given state sequence   </a:t>
            </a:r>
            <a:r>
              <a:rPr lang="en-US" altLang="en-US" dirty="0">
                <a:solidFill>
                  <a:srgbClr val="FC0128"/>
                </a:solidFill>
              </a:rPr>
              <a:t>S</a:t>
            </a:r>
            <a:r>
              <a:rPr lang="en-US" altLang="en-US" b="1" baseline="-25000" dirty="0">
                <a:solidFill>
                  <a:srgbClr val="FC0128"/>
                </a:solidFill>
              </a:rPr>
              <a:t>1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2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3</a:t>
            </a:r>
            <a:r>
              <a:rPr lang="en-US" altLang="en-US" dirty="0">
                <a:solidFill>
                  <a:srgbClr val="FC0128"/>
                </a:solidFill>
              </a:rPr>
              <a:t>  … S</a:t>
            </a:r>
            <a:r>
              <a:rPr lang="en-US" altLang="en-US" b="1" baseline="-25000" dirty="0">
                <a:solidFill>
                  <a:srgbClr val="FC0128"/>
                </a:solidFill>
              </a:rPr>
              <a:t>T</a:t>
            </a:r>
            <a:endParaRPr lang="en-US" altLang="en-US" dirty="0"/>
          </a:p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the probability of an observation sequence </a:t>
            </a:r>
            <a:r>
              <a:rPr lang="en-US" altLang="en-US" dirty="0">
                <a:solidFill>
                  <a:srgbClr val="114FFB"/>
                </a:solidFill>
              </a:rPr>
              <a:t>O</a:t>
            </a:r>
            <a:r>
              <a:rPr lang="en-US" altLang="en-US" b="1" baseline="-25000" dirty="0">
                <a:solidFill>
                  <a:srgbClr val="114FFB"/>
                </a:solidFill>
              </a:rPr>
              <a:t>1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2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3</a:t>
            </a:r>
            <a:r>
              <a:rPr lang="en-US" altLang="en-US" dirty="0">
                <a:solidFill>
                  <a:srgbClr val="114FFB"/>
                </a:solidFill>
              </a:rPr>
              <a:t>  … O</a:t>
            </a:r>
            <a:r>
              <a:rPr lang="en-US" altLang="en-US" b="1" baseline="-25000" dirty="0">
                <a:solidFill>
                  <a:srgbClr val="114FFB"/>
                </a:solidFill>
              </a:rPr>
              <a:t>T</a:t>
            </a:r>
          </a:p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is      </a:t>
            </a:r>
            <a:r>
              <a:rPr lang="en-US" altLang="en-US" sz="2400" dirty="0"/>
              <a:t>P(</a:t>
            </a:r>
            <a:r>
              <a:rPr lang="en-US" altLang="en-US" sz="2400" dirty="0">
                <a:solidFill>
                  <a:srgbClr val="114FFB"/>
                </a:solidFill>
              </a:rPr>
              <a:t>O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) =</a:t>
            </a:r>
            <a:r>
              <a:rPr lang="en-US" altLang="en-US" dirty="0"/>
              <a:t> </a:t>
            </a:r>
            <a:r>
              <a:rPr lang="en-US" altLang="en-US" sz="2400" dirty="0"/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1  </a:t>
            </a:r>
            <a:r>
              <a:rPr lang="en-US" altLang="en-US" sz="2400" dirty="0"/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2  </a:t>
            </a:r>
            <a:r>
              <a:rPr lang="en-US" altLang="en-US" sz="2400" dirty="0"/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3  </a:t>
            </a:r>
            <a:r>
              <a:rPr lang="en-US" altLang="en-US" sz="2400" b="1" baseline="20000" dirty="0"/>
              <a:t>…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400" dirty="0" err="1"/>
              <a:t>b</a:t>
            </a:r>
            <a:r>
              <a:rPr lang="en-US" altLang="en-US" sz="1600" dirty="0" err="1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 err="1">
                <a:solidFill>
                  <a:srgbClr val="FC0128"/>
                </a:solidFill>
              </a:rPr>
              <a:t>T</a:t>
            </a:r>
            <a:r>
              <a:rPr lang="en-US" altLang="en-US" sz="1600" dirty="0" err="1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 err="1">
                <a:solidFill>
                  <a:srgbClr val="114FFB"/>
                </a:solidFill>
              </a:rPr>
              <a:t>T</a:t>
            </a:r>
            <a:endParaRPr lang="en-US" altLang="en-US" sz="1600" b="1" baseline="-25000" dirty="0">
              <a:solidFill>
                <a:srgbClr val="114FFB"/>
              </a:solidFill>
            </a:endParaRPr>
          </a:p>
          <a:p>
            <a:pPr rtl="0">
              <a:lnSpc>
                <a:spcPct val="12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For a given hidden Markov model </a:t>
            </a:r>
            <a:r>
              <a:rPr lang="en-US" altLang="en-US" dirty="0">
                <a:solidFill>
                  <a:schemeClr val="accent1"/>
                </a:solidFill>
              </a:rPr>
              <a:t>M = </a:t>
            </a:r>
            <a:r>
              <a:rPr lang="en-US" altLang="en-US" sz="2400" dirty="0">
                <a:solidFill>
                  <a:schemeClr val="accent1"/>
                </a:solidFill>
              </a:rPr>
              <a:t>{ states</a:t>
            </a:r>
            <a:r>
              <a:rPr lang="en-US" altLang="en-US" sz="2400" dirty="0">
                <a:solidFill>
                  <a:schemeClr val="accent1"/>
                </a:solidFill>
                <a:latin typeface="Symbol" panose="05050102010706020507" pitchFamily="18" charset="2"/>
              </a:rPr>
              <a:t>,</a:t>
            </a:r>
            <a:r>
              <a:rPr lang="en-US" altLang="en-US" sz="3200" dirty="0">
                <a:solidFill>
                  <a:schemeClr val="accent1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a, b }</a:t>
            </a:r>
            <a:endParaRPr lang="en-US" altLang="en-US" dirty="0"/>
          </a:p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the probability of the </a:t>
            </a:r>
            <a:r>
              <a:rPr lang="en-US" altLang="en-US" i="1" dirty="0"/>
              <a:t>state</a:t>
            </a:r>
            <a:r>
              <a:rPr lang="en-US" altLang="en-US" dirty="0"/>
              <a:t> sequence </a:t>
            </a:r>
            <a:r>
              <a:rPr lang="en-US" altLang="en-US" dirty="0">
                <a:solidFill>
                  <a:srgbClr val="FC0128"/>
                </a:solidFill>
              </a:rPr>
              <a:t>S</a:t>
            </a:r>
            <a:r>
              <a:rPr lang="en-US" altLang="en-US" b="1" baseline="-25000" dirty="0">
                <a:solidFill>
                  <a:srgbClr val="FC0128"/>
                </a:solidFill>
              </a:rPr>
              <a:t>1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2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3</a:t>
            </a:r>
            <a:r>
              <a:rPr lang="en-US" altLang="en-US" dirty="0">
                <a:solidFill>
                  <a:srgbClr val="FC0128"/>
                </a:solidFill>
              </a:rPr>
              <a:t>  … S</a:t>
            </a:r>
            <a:r>
              <a:rPr lang="en-US" altLang="en-US" b="1" baseline="-25000" dirty="0">
                <a:solidFill>
                  <a:srgbClr val="FC0128"/>
                </a:solidFill>
              </a:rPr>
              <a:t>T</a:t>
            </a:r>
          </a:p>
          <a:p>
            <a:pPr rtl="0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is (</a:t>
            </a:r>
            <a:r>
              <a:rPr lang="en-US" altLang="en-US" sz="1800" dirty="0"/>
              <a:t>the initial probability of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 </a:t>
            </a:r>
            <a:r>
              <a:rPr lang="en-US" altLang="en-US" sz="1800" dirty="0"/>
              <a:t>is taken to be</a:t>
            </a:r>
            <a:r>
              <a:rPr lang="en-US" altLang="en-US" sz="1600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p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dirty="0"/>
              <a:t>)</a:t>
            </a:r>
            <a:endParaRPr lang="en-US" altLang="en-US" sz="1600" dirty="0"/>
          </a:p>
          <a:p>
            <a:pPr>
              <a:buNone/>
            </a:pPr>
            <a:r>
              <a:rPr lang="en-US" altLang="en-US" sz="2400" dirty="0"/>
              <a:t>             P(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chemeClr val="accent1"/>
                </a:solidFill>
              </a:rPr>
              <a:t>M</a:t>
            </a:r>
            <a:r>
              <a:rPr lang="en-US" altLang="en-US" sz="2400" dirty="0"/>
              <a:t>) =</a:t>
            </a:r>
            <a:r>
              <a:rPr lang="en-US" altLang="en-US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p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4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400" b="1" baseline="20000" dirty="0"/>
              <a:t>…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T-1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T</a:t>
            </a:r>
            <a:endParaRPr lang="en-US" altLang="en-US" sz="1600" b="1" baseline="-25000" dirty="0">
              <a:solidFill>
                <a:srgbClr val="114FFB"/>
              </a:solidFill>
            </a:endParaRPr>
          </a:p>
          <a:p>
            <a:pPr rtl="0">
              <a:lnSpc>
                <a:spcPct val="17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So, for a given hidden Markov model </a:t>
            </a:r>
            <a:r>
              <a:rPr lang="en-US" altLang="en-US" dirty="0">
                <a:solidFill>
                  <a:schemeClr val="accent1"/>
                </a:solidFill>
              </a:rPr>
              <a:t>M</a:t>
            </a:r>
          </a:p>
          <a:p>
            <a:pPr defTabSz="463550"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the probability of an </a:t>
            </a:r>
            <a:r>
              <a:rPr lang="en-US" altLang="en-US" i="1" dirty="0"/>
              <a:t>observation</a:t>
            </a:r>
            <a:r>
              <a:rPr lang="en-US" altLang="en-US" dirty="0"/>
              <a:t> sequence </a:t>
            </a:r>
            <a:r>
              <a:rPr lang="en-US" altLang="en-US" dirty="0">
                <a:solidFill>
                  <a:srgbClr val="114FFB"/>
                </a:solidFill>
              </a:rPr>
              <a:t>O</a:t>
            </a:r>
            <a:r>
              <a:rPr lang="en-US" altLang="en-US" b="1" baseline="-25000" dirty="0">
                <a:solidFill>
                  <a:srgbClr val="114FFB"/>
                </a:solidFill>
              </a:rPr>
              <a:t>1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2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3</a:t>
            </a:r>
            <a:r>
              <a:rPr lang="en-US" altLang="en-US" dirty="0">
                <a:solidFill>
                  <a:srgbClr val="114FFB"/>
                </a:solidFill>
              </a:rPr>
              <a:t>  … O</a:t>
            </a:r>
            <a:r>
              <a:rPr lang="en-US" altLang="en-US" b="1" baseline="-25000" dirty="0">
                <a:solidFill>
                  <a:srgbClr val="114FFB"/>
                </a:solidFill>
              </a:rPr>
              <a:t>T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		is obtained by summing over all possible state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899B736E-DCA8-4DE9-B6C0-44535C93F12B}" type="slidenum">
              <a:rPr lang="en-US" altLang="en-US" smtClean="0"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155755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HMM - cont.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638300"/>
            <a:ext cx="8096250" cy="432435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             P(</a:t>
            </a:r>
            <a:r>
              <a:rPr lang="en-US" altLang="en-US" sz="2400" dirty="0">
                <a:solidFill>
                  <a:srgbClr val="114FFB"/>
                </a:solidFill>
              </a:rPr>
              <a:t>O</a:t>
            </a:r>
            <a:r>
              <a:rPr lang="en-US" altLang="en-US" sz="2400" dirty="0"/>
              <a:t>| </a:t>
            </a:r>
            <a:r>
              <a:rPr lang="en-US" altLang="en-US" sz="2400" dirty="0">
                <a:solidFill>
                  <a:schemeClr val="accent1"/>
                </a:solidFill>
              </a:rPr>
              <a:t>M</a:t>
            </a:r>
            <a:r>
              <a:rPr lang="en-US" altLang="en-US" sz="2400" dirty="0"/>
              <a:t>) = </a:t>
            </a:r>
            <a:r>
              <a:rPr lang="en-US" altLang="en-US" sz="2800" dirty="0">
                <a:latin typeface="Symbol" panose="05050102010706020507" pitchFamily="18" charset="2"/>
              </a:rPr>
              <a:t>S </a:t>
            </a:r>
            <a:r>
              <a:rPr lang="en-US" altLang="en-US" sz="2400" dirty="0"/>
              <a:t>P(</a:t>
            </a:r>
            <a:r>
              <a:rPr lang="en-US" altLang="en-US" sz="2400" dirty="0">
                <a:solidFill>
                  <a:srgbClr val="114FFB"/>
                </a:solidFill>
              </a:rPr>
              <a:t>O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) P(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chemeClr val="accent1"/>
                </a:solidFill>
              </a:rPr>
              <a:t>M</a:t>
            </a:r>
            <a:r>
              <a:rPr lang="en-US" altLang="en-US" sz="2400" dirty="0"/>
              <a:t>)  </a:t>
            </a:r>
          </a:p>
          <a:p>
            <a:pPr rtl="0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= </a:t>
            </a:r>
            <a:r>
              <a:rPr lang="en-US" altLang="en-US" sz="2800" dirty="0">
                <a:latin typeface="Symbol" panose="05050102010706020507" pitchFamily="18" charset="2"/>
              </a:rPr>
              <a:t>S</a:t>
            </a:r>
            <a:r>
              <a:rPr lang="en-US" altLang="en-US" sz="2400" dirty="0"/>
              <a:t> </a:t>
            </a:r>
            <a:r>
              <a:rPr lang="en-US" altLang="en-US" sz="3200" dirty="0">
                <a:solidFill>
                  <a:schemeClr val="accent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2400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1 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2 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2 </a:t>
            </a:r>
            <a:r>
              <a:rPr lang="en-US" altLang="en-US" sz="2400" b="1" baseline="20000" dirty="0"/>
              <a:t>…</a:t>
            </a: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So for an observation sequence we can find </a:t>
            </a:r>
          </a:p>
          <a:p>
            <a:pPr lvl="1" rtl="0">
              <a:buFontTx/>
              <a:buNone/>
            </a:pPr>
            <a:r>
              <a:rPr lang="en-US" altLang="en-US" dirty="0"/>
              <a:t>the probability of any word model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(but this can be made more efficient using the forward-backward algorithm)</a:t>
            </a:r>
            <a:endParaRPr lang="en-US" altLang="en-US" dirty="0"/>
          </a:p>
          <a:p>
            <a:pPr lvl="1" rtl="0">
              <a:buFontTx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How do we train HMM models?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The full algorithm (Baum-Welch) is an EM algorithm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An approximate algorithm is based on the Viterbi (DP) algorithm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(Sorry, but beyond our scope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9739DD80-9100-4A77-B58F-1B444764C57A}" type="slidenum">
              <a:rPr lang="en-US" altLang="en-US" smtClean="0"/>
              <a:t>72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789822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92313"/>
            <a:ext cx="814430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DTWs and HMMs were the state of the art until recently</a:t>
            </a:r>
          </a:p>
          <a:p>
            <a:pPr marL="0" indent="0">
              <a:buNone/>
            </a:pPr>
            <a:r>
              <a:rPr lang="en-US" dirty="0"/>
              <a:t>DTWs have little training time but long run times</a:t>
            </a:r>
          </a:p>
          <a:p>
            <a:pPr marL="0" indent="0">
              <a:buNone/>
            </a:pPr>
            <a:r>
              <a:rPr lang="en-US" dirty="0"/>
              <a:t>HMM have long training times but short run times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Recently Deep Neural Networks have taken over many applications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DNNs</a:t>
            </a:r>
          </a:p>
          <a:p>
            <a:pPr>
              <a:spcBef>
                <a:spcPts val="0"/>
              </a:spcBef>
            </a:pPr>
            <a:r>
              <a:rPr lang="en-US" dirty="0"/>
              <a:t>use essentially no knowledge about the speech signal</a:t>
            </a:r>
          </a:p>
          <a:p>
            <a:pPr>
              <a:spcBef>
                <a:spcPts val="0"/>
              </a:spcBef>
            </a:pPr>
            <a:r>
              <a:rPr lang="en-US" dirty="0"/>
              <a:t>require astronomical amounts of data to train</a:t>
            </a:r>
          </a:p>
          <a:p>
            <a:pPr>
              <a:spcBef>
                <a:spcPts val="0"/>
              </a:spcBef>
            </a:pPr>
            <a:r>
              <a:rPr lang="en-US" dirty="0"/>
              <a:t>have very long training times</a:t>
            </a:r>
          </a:p>
          <a:p>
            <a:pPr>
              <a:spcBef>
                <a:spcPts val="0"/>
              </a:spcBef>
            </a:pPr>
            <a:r>
              <a:rPr lang="en-US" dirty="0"/>
              <a:t>provide no reasoning as to their decisions</a:t>
            </a:r>
          </a:p>
          <a:p>
            <a:pPr>
              <a:spcBef>
                <a:spcPts val="0"/>
              </a:spcBef>
            </a:pPr>
            <a:r>
              <a:rPr lang="en-US" dirty="0"/>
              <a:t>can frequently outperform classical methods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can also fail catastrophically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and can be subject to </a:t>
            </a:r>
            <a:r>
              <a:rPr lang="en-US" i="1" dirty="0"/>
              <a:t>adversarial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44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quantization noise?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9479"/>
            <a:ext cx="8098604" cy="46276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we quantize a signal value </a:t>
            </a:r>
            <a:r>
              <a:rPr lang="en-US" dirty="0" err="1"/>
              <a:t>s</a:t>
            </a:r>
            <a:r>
              <a:rPr lang="en-US" b="1" baseline="-25000" dirty="0" err="1"/>
              <a:t>n</a:t>
            </a:r>
            <a:r>
              <a:rPr lang="en-US" dirty="0"/>
              <a:t> to the closest integer </a:t>
            </a:r>
            <a:r>
              <a:rPr lang="en-US" sz="1800" dirty="0"/>
              <a:t>(or rational)</a:t>
            </a: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we add an error value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s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Assuming the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samples are uncorrelated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the quantization noise is white noise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We hear white noise as a hiss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dirty="0"/>
              <a:t> </a:t>
            </a:r>
            <a:r>
              <a:rPr lang="el-GR" dirty="0"/>
              <a:t>ε</a:t>
            </a:r>
            <a:r>
              <a:rPr lang="en-US" dirty="0"/>
              <a:t> [-½ 2</a:t>
            </a:r>
            <a:r>
              <a:rPr lang="en-US" b="1" baseline="30000" dirty="0"/>
              <a:t>-n</a:t>
            </a:r>
            <a:r>
              <a:rPr lang="en-US" dirty="0"/>
              <a:t>, ½ 2</a:t>
            </a:r>
            <a:r>
              <a:rPr lang="en-US" b="1" baseline="30000" dirty="0"/>
              <a:t>-n</a:t>
            </a:r>
            <a:r>
              <a:rPr lang="en-US" dirty="0"/>
              <a:t>] </a:t>
            </a:r>
          </a:p>
          <a:p>
            <a:pPr marL="0" indent="0" defTabSz="461963">
              <a:buNone/>
            </a:pPr>
            <a:r>
              <a:rPr lang="en-US" dirty="0"/>
              <a:t>	(or [-½ 2</a:t>
            </a:r>
            <a:r>
              <a:rPr lang="en-US" b="1" baseline="30000" dirty="0"/>
              <a:t>-n</a:t>
            </a:r>
            <a:r>
              <a:rPr lang="en-US" dirty="0"/>
              <a:t>, ½ 2</a:t>
            </a:r>
            <a:r>
              <a:rPr lang="en-US" b="1" baseline="30000" dirty="0"/>
              <a:t>-n</a:t>
            </a:r>
            <a:r>
              <a:rPr lang="en-US" dirty="0"/>
              <a:t>] if we assume the signal is in [-1 , 1])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So the more bits we use the better the </a:t>
            </a:r>
            <a:r>
              <a:rPr lang="en-US" b="1" dirty="0"/>
              <a:t>S</a:t>
            </a:r>
            <a:r>
              <a:rPr lang="en-US" dirty="0"/>
              <a:t>ignal to </a:t>
            </a:r>
            <a:r>
              <a:rPr lang="en-US" b="1" dirty="0"/>
              <a:t>N</a:t>
            </a:r>
            <a:r>
              <a:rPr lang="en-US" dirty="0"/>
              <a:t>oise </a:t>
            </a:r>
            <a:r>
              <a:rPr lang="en-US" b="1" dirty="0"/>
              <a:t>R</a:t>
            </a:r>
            <a:r>
              <a:rPr lang="en-US" dirty="0"/>
              <a:t>atio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Each additional bit reduces the SNR by a factor of 2 (3 dB)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52" y="1935921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571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2" y="1396363"/>
            <a:ext cx="7872574" cy="53229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understand the speech signal 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we need to learn some biological signal processing</a:t>
            </a:r>
          </a:p>
          <a:p>
            <a:pPr marL="0" indent="0">
              <a:buNone/>
            </a:pPr>
            <a:r>
              <a:rPr lang="en-US" dirty="0"/>
              <a:t>There are two separate systems of interest</a:t>
            </a:r>
          </a:p>
          <a:p>
            <a:r>
              <a:rPr lang="en-US" dirty="0"/>
              <a:t>speech generation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lungs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windpipe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vocal folds (cords)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vocal tract (mouth cavity, tongue, teeth, lips, uvula)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Broca’s</a:t>
            </a:r>
            <a:r>
              <a:rPr lang="en-US" sz="1800" dirty="0"/>
              <a:t> area (in left hemisphere)</a:t>
            </a:r>
          </a:p>
          <a:p>
            <a:pPr>
              <a:spcBef>
                <a:spcPts val="1200"/>
              </a:spcBef>
            </a:pPr>
            <a:r>
              <a:rPr lang="en-US" dirty="0"/>
              <a:t>speech recognition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outer ear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ear drum and hammer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cochlea, organ of </a:t>
            </a:r>
            <a:r>
              <a:rPr lang="en-US" sz="1800" dirty="0" err="1"/>
              <a:t>Corti</a:t>
            </a:r>
            <a:r>
              <a:rPr lang="en-US" sz="1800" dirty="0"/>
              <a:t> (cilia)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auditory nerve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medial geniculate nucleus (in thalamus)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auditory cortex and Wernicke’s area (in superior temporal gyrus)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These two systems are not well matched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8419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23523</TotalTime>
  <Words>6550</Words>
  <Application>Microsoft Office PowerPoint</Application>
  <PresentationFormat>Letter Paper (8.5x11 in)</PresentationFormat>
  <Paragraphs>1056</Paragraphs>
  <Slides>73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Calibri</vt:lpstr>
      <vt:lpstr>Cambria Math</vt:lpstr>
      <vt:lpstr>Courier New</vt:lpstr>
      <vt:lpstr>Narkisim</vt:lpstr>
      <vt:lpstr>Symbol</vt:lpstr>
      <vt:lpstr>Times New Roman</vt:lpstr>
      <vt:lpstr>Wingdings</vt:lpstr>
      <vt:lpstr>master-2001</vt:lpstr>
      <vt:lpstr>Clip</vt:lpstr>
      <vt:lpstr>PowerPoint Presentation</vt:lpstr>
      <vt:lpstr>Application: Speech</vt:lpstr>
      <vt:lpstr>Speech in the time domain</vt:lpstr>
      <vt:lpstr>Speech in the frequency domain</vt:lpstr>
      <vt:lpstr>Phonemes</vt:lpstr>
      <vt:lpstr>Some phoneme types</vt:lpstr>
      <vt:lpstr>Speech sampling</vt:lpstr>
      <vt:lpstr>What’s quantization noise?</vt:lpstr>
      <vt:lpstr>Speech biology</vt:lpstr>
      <vt:lpstr>Speech Production Organs</vt:lpstr>
      <vt:lpstr>Speech Production</vt:lpstr>
      <vt:lpstr>Hearing Organs</vt:lpstr>
      <vt:lpstr>Hearing Organs</vt:lpstr>
      <vt:lpstr>Cochlea</vt:lpstr>
      <vt:lpstr>Voiced vs. Unvoiced Speech</vt:lpstr>
      <vt:lpstr>Exercise</vt:lpstr>
      <vt:lpstr>Excitation spectra</vt:lpstr>
      <vt:lpstr>Effect of vocal tract</vt:lpstr>
      <vt:lpstr>Effect of vocal tract - cont.</vt:lpstr>
      <vt:lpstr>Cylinder model(s)</vt:lpstr>
      <vt:lpstr>Formant frequencies</vt:lpstr>
      <vt:lpstr>Sonograms</vt:lpstr>
      <vt:lpstr>Simple model for speech generation</vt:lpstr>
      <vt:lpstr>LPC Model</vt:lpstr>
      <vt:lpstr>Can LPC compress speech?</vt:lpstr>
      <vt:lpstr>LPC ?</vt:lpstr>
      <vt:lpstr>How do we do it?</vt:lpstr>
      <vt:lpstr>Does it work?</vt:lpstr>
      <vt:lpstr>Better speech compression</vt:lpstr>
      <vt:lpstr>Psychophysics</vt:lpstr>
      <vt:lpstr>Weber</vt:lpstr>
      <vt:lpstr>Fechner’s law</vt:lpstr>
      <vt:lpstr>Dynamic range</vt:lpstr>
      <vt:lpstr>Fechner’s law for sound amplitudes</vt:lpstr>
      <vt:lpstr>Fechner’s law for sound frequencies</vt:lpstr>
      <vt:lpstr>2 more psychological laws</vt:lpstr>
      <vt:lpstr>PCM</vt:lpstr>
      <vt:lpstr>Logarithmic sampling</vt:lpstr>
      <vt:lpstr>DPCM</vt:lpstr>
      <vt:lpstr>Deltas are usually small</vt:lpstr>
      <vt:lpstr>DPCM with prediction</vt:lpstr>
      <vt:lpstr>Open loop prediction</vt:lpstr>
      <vt:lpstr>Side information</vt:lpstr>
      <vt:lpstr>Closed loop prediction</vt:lpstr>
      <vt:lpstr>Two more forms of error</vt:lpstr>
      <vt:lpstr>Adaptive DPCM</vt:lpstr>
      <vt:lpstr>G.726</vt:lpstr>
      <vt:lpstr>AVQSBC</vt:lpstr>
      <vt:lpstr>LPC10</vt:lpstr>
      <vt:lpstr>CELP</vt:lpstr>
      <vt:lpstr>Analysis By Synthesis</vt:lpstr>
      <vt:lpstr>Perceptual weighting</vt:lpstr>
      <vt:lpstr>G.729</vt:lpstr>
      <vt:lpstr>Speech recognition</vt:lpstr>
      <vt:lpstr>Backtracking</vt:lpstr>
      <vt:lpstr>Why don’t we notice this?</vt:lpstr>
      <vt:lpstr>Levenshtein distance</vt:lpstr>
      <vt:lpstr>Levenshtein distance (unity weighting)</vt:lpstr>
      <vt:lpstr>Levenshtein distance - cont.</vt:lpstr>
      <vt:lpstr>Levenshtein distance - cont.</vt:lpstr>
      <vt:lpstr>Levenshtein distance - cont.</vt:lpstr>
      <vt:lpstr>Levenshtein distance - end</vt:lpstr>
      <vt:lpstr>Generalization to DP</vt:lpstr>
      <vt:lpstr>DTW</vt:lpstr>
      <vt:lpstr>Markov Models</vt:lpstr>
      <vt:lpstr>Example</vt:lpstr>
      <vt:lpstr>Example</vt:lpstr>
      <vt:lpstr>Markov Models - cont.</vt:lpstr>
      <vt:lpstr>Markov Models - cont.</vt:lpstr>
      <vt:lpstr>HMM</vt:lpstr>
      <vt:lpstr>HMM - cont.</vt:lpstr>
      <vt:lpstr>HMM - cont.</vt:lpstr>
      <vt:lpstr>The new world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819</cp:revision>
  <dcterms:created xsi:type="dcterms:W3CDTF">2001-12-06T08:31:54Z</dcterms:created>
  <dcterms:modified xsi:type="dcterms:W3CDTF">2022-01-04T06:25:25Z</dcterms:modified>
</cp:coreProperties>
</file>